
<file path=[Content_Types].xml><?xml version="1.0" encoding="utf-8"?>
<Types xmlns="http://schemas.openxmlformats.org/package/2006/content-types">
  <Default Extension="png" ContentType="image/png"/>
  <Default Extension="jpeg" ContentType="image/jpeg"/>
  <Default Extension="emf" ContentType="image/x-emf"/>
  <Default Extension="wmf" ContentType="image/x-wmf"/>
  <Default Extension="rels" ContentType="application/vnd.openxmlformats-package.relationships+xml"/>
  <Default Extension="xml" ContentType="application/xml"/>
  <Default Extension="gif" ContentType="image/gif"/>
  <Default Extension="tif" ContentType="image/t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4.xml" ContentType="application/vnd.openxmlformats-officedocument.presentationml.notesSlide+xml"/>
  <Override PartName="/ppt/theme/themeOverride2.xml" ContentType="application/vnd.openxmlformats-officedocument.themeOverr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08"/>
  </p:notesMasterIdLst>
  <p:sldIdLst>
    <p:sldId id="343" r:id="rId2"/>
    <p:sldId id="345" r:id="rId3"/>
    <p:sldId id="346" r:id="rId4"/>
    <p:sldId id="347" r:id="rId5"/>
    <p:sldId id="348" r:id="rId6"/>
    <p:sldId id="349" r:id="rId7"/>
    <p:sldId id="350" r:id="rId8"/>
    <p:sldId id="351" r:id="rId9"/>
    <p:sldId id="373" r:id="rId10"/>
    <p:sldId id="352" r:id="rId11"/>
    <p:sldId id="353" r:id="rId12"/>
    <p:sldId id="354" r:id="rId13"/>
    <p:sldId id="355" r:id="rId14"/>
    <p:sldId id="356" r:id="rId15"/>
    <p:sldId id="357" r:id="rId16"/>
    <p:sldId id="358" r:id="rId17"/>
    <p:sldId id="359" r:id="rId18"/>
    <p:sldId id="360" r:id="rId19"/>
    <p:sldId id="361" r:id="rId20"/>
    <p:sldId id="362" r:id="rId21"/>
    <p:sldId id="364" r:id="rId22"/>
    <p:sldId id="365" r:id="rId23"/>
    <p:sldId id="366" r:id="rId24"/>
    <p:sldId id="342" r:id="rId25"/>
    <p:sldId id="367" r:id="rId26"/>
    <p:sldId id="368" r:id="rId27"/>
    <p:sldId id="374" r:id="rId28"/>
    <p:sldId id="369" r:id="rId29"/>
    <p:sldId id="370" r:id="rId30"/>
    <p:sldId id="400" r:id="rId31"/>
    <p:sldId id="371" r:id="rId32"/>
    <p:sldId id="372" r:id="rId33"/>
    <p:sldId id="320" r:id="rId34"/>
    <p:sldId id="334" r:id="rId35"/>
    <p:sldId id="399" r:id="rId36"/>
    <p:sldId id="408" r:id="rId37"/>
    <p:sldId id="289" r:id="rId38"/>
    <p:sldId id="401" r:id="rId39"/>
    <p:sldId id="317" r:id="rId40"/>
    <p:sldId id="397" r:id="rId41"/>
    <p:sldId id="295" r:id="rId42"/>
    <p:sldId id="290" r:id="rId43"/>
    <p:sldId id="291" r:id="rId44"/>
    <p:sldId id="301" r:id="rId45"/>
    <p:sldId id="304" r:id="rId46"/>
    <p:sldId id="319" r:id="rId47"/>
    <p:sldId id="395" r:id="rId48"/>
    <p:sldId id="307" r:id="rId49"/>
    <p:sldId id="292" r:id="rId50"/>
    <p:sldId id="394" r:id="rId51"/>
    <p:sldId id="381" r:id="rId52"/>
    <p:sldId id="380" r:id="rId53"/>
    <p:sldId id="378" r:id="rId54"/>
    <p:sldId id="392" r:id="rId55"/>
    <p:sldId id="379" r:id="rId56"/>
    <p:sldId id="393" r:id="rId57"/>
    <p:sldId id="272" r:id="rId58"/>
    <p:sldId id="339" r:id="rId59"/>
    <p:sldId id="404" r:id="rId60"/>
    <p:sldId id="405" r:id="rId61"/>
    <p:sldId id="275" r:id="rId62"/>
    <p:sldId id="276" r:id="rId63"/>
    <p:sldId id="277" r:id="rId64"/>
    <p:sldId id="278" r:id="rId65"/>
    <p:sldId id="279" r:id="rId66"/>
    <p:sldId id="406" r:id="rId67"/>
    <p:sldId id="407" r:id="rId68"/>
    <p:sldId id="340" r:id="rId69"/>
    <p:sldId id="310" r:id="rId70"/>
    <p:sldId id="338" r:id="rId71"/>
    <p:sldId id="302" r:id="rId72"/>
    <p:sldId id="308" r:id="rId73"/>
    <p:sldId id="323" r:id="rId74"/>
    <p:sldId id="324" r:id="rId75"/>
    <p:sldId id="325" r:id="rId76"/>
    <p:sldId id="326" r:id="rId77"/>
    <p:sldId id="327" r:id="rId78"/>
    <p:sldId id="298" r:id="rId79"/>
    <p:sldId id="303" r:id="rId80"/>
    <p:sldId id="341" r:id="rId81"/>
    <p:sldId id="336" r:id="rId82"/>
    <p:sldId id="391" r:id="rId83"/>
    <p:sldId id="390" r:id="rId84"/>
    <p:sldId id="386" r:id="rId85"/>
    <p:sldId id="387" r:id="rId86"/>
    <p:sldId id="388" r:id="rId87"/>
    <p:sldId id="385" r:id="rId88"/>
    <p:sldId id="328" r:id="rId89"/>
    <p:sldId id="329" r:id="rId90"/>
    <p:sldId id="271" r:id="rId91"/>
    <p:sldId id="269" r:id="rId92"/>
    <p:sldId id="270" r:id="rId93"/>
    <p:sldId id="331" r:id="rId94"/>
    <p:sldId id="332" r:id="rId95"/>
    <p:sldId id="333" r:id="rId96"/>
    <p:sldId id="311" r:id="rId97"/>
    <p:sldId id="312" r:id="rId98"/>
    <p:sldId id="313" r:id="rId99"/>
    <p:sldId id="284" r:id="rId100"/>
    <p:sldId id="330" r:id="rId101"/>
    <p:sldId id="321" r:id="rId102"/>
    <p:sldId id="383" r:id="rId103"/>
    <p:sldId id="384" r:id="rId104"/>
    <p:sldId id="382" r:id="rId105"/>
    <p:sldId id="314" r:id="rId106"/>
    <p:sldId id="403" r:id="rId10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92" autoAdjust="0"/>
    <p:restoredTop sz="94660"/>
  </p:normalViewPr>
  <p:slideViewPr>
    <p:cSldViewPr snapToGrid="0">
      <p:cViewPr varScale="1">
        <p:scale>
          <a:sx n="61" d="100"/>
          <a:sy n="61" d="100"/>
        </p:scale>
        <p:origin x="823" y="41"/>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tableStyles" Target="tableStyle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microsoft.com/office/2015/10/relationships/revisionInfo" Target="revisionInfo.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notesMaster" Target="notesMasters/notesMaster1.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presProps" Target="presProps.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viewProps" Target="view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oleObject" Target="&#24037;&#20316;&#31807;1" TargetMode="External"/></Relationships>
</file>

<file path=ppt/charts/_rels/chart2.xml.rels><?xml version="1.0" encoding="UTF-8" standalone="yes"?>
<Relationships xmlns="http://schemas.openxmlformats.org/package/2006/relationships"><Relationship Id="rId3" Type="http://schemas.openxmlformats.org/officeDocument/2006/relationships/oleObject" Target="&#24037;&#20316;&#31807;1"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600" b="1" i="0" u="none" strike="noStrike" kern="1200" spc="0" baseline="0">
                <a:solidFill>
                  <a:schemeClr val="tx2">
                    <a:lumMod val="75000"/>
                  </a:schemeClr>
                </a:solidFill>
                <a:latin typeface="+mn-lt"/>
                <a:ea typeface="+mn-ea"/>
                <a:cs typeface="+mn-cs"/>
              </a:defRPr>
            </a:pPr>
            <a:r>
              <a:rPr lang="en-US" altLang="zh-CN" sz="1600" b="1" dirty="0">
                <a:solidFill>
                  <a:schemeClr val="tx2">
                    <a:lumMod val="75000"/>
                  </a:schemeClr>
                </a:solidFill>
              </a:rPr>
              <a:t>1998</a:t>
            </a:r>
            <a:r>
              <a:rPr lang="zh-CN" altLang="en-US" sz="1600" b="1" dirty="0">
                <a:solidFill>
                  <a:schemeClr val="tx2">
                    <a:lumMod val="75000"/>
                  </a:schemeClr>
                </a:solidFill>
              </a:rPr>
              <a:t>年</a:t>
            </a:r>
            <a:r>
              <a:rPr lang="en-US" altLang="zh-CN" sz="1600" b="1" dirty="0">
                <a:solidFill>
                  <a:schemeClr val="tx2">
                    <a:lumMod val="75000"/>
                  </a:schemeClr>
                </a:solidFill>
              </a:rPr>
              <a:t>-2004</a:t>
            </a:r>
            <a:r>
              <a:rPr lang="zh-CN" altLang="en-US" sz="1600" b="1" dirty="0">
                <a:solidFill>
                  <a:schemeClr val="tx2">
                    <a:lumMod val="75000"/>
                  </a:schemeClr>
                </a:solidFill>
              </a:rPr>
              <a:t>年利用</a:t>
            </a:r>
            <a:r>
              <a:rPr lang="en-US" altLang="zh-CN" sz="1600" b="1" dirty="0">
                <a:solidFill>
                  <a:schemeClr val="tx2">
                    <a:lumMod val="75000"/>
                  </a:schemeClr>
                </a:solidFill>
              </a:rPr>
              <a:t>SDSS</a:t>
            </a:r>
            <a:r>
              <a:rPr lang="zh-CN" altLang="en-US" sz="1600" b="1" dirty="0">
                <a:solidFill>
                  <a:schemeClr val="tx2">
                    <a:lumMod val="75000"/>
                  </a:schemeClr>
                </a:solidFill>
              </a:rPr>
              <a:t>光谱数据发表的</a:t>
            </a:r>
            <a:r>
              <a:rPr lang="en-US" altLang="zh-CN" sz="1600" b="1" dirty="0">
                <a:solidFill>
                  <a:schemeClr val="tx2">
                    <a:lumMod val="75000"/>
                  </a:schemeClr>
                </a:solidFill>
              </a:rPr>
              <a:t>SCI</a:t>
            </a:r>
            <a:r>
              <a:rPr lang="zh-CN" altLang="en-US" sz="1600" b="1" dirty="0">
                <a:solidFill>
                  <a:schemeClr val="tx2">
                    <a:lumMod val="75000"/>
                  </a:schemeClr>
                </a:solidFill>
              </a:rPr>
              <a:t>论文数</a:t>
            </a:r>
          </a:p>
        </c:rich>
      </c:tx>
      <c:layout>
        <c:manualLayout>
          <c:xMode val="edge"/>
          <c:yMode val="edge"/>
          <c:x val="0.14090510322961008"/>
          <c:y val="0"/>
        </c:manualLayout>
      </c:layout>
      <c:overlay val="0"/>
      <c:spPr>
        <a:noFill/>
        <a:ln>
          <a:noFill/>
        </a:ln>
        <a:effectLst/>
      </c:spPr>
      <c:txPr>
        <a:bodyPr rot="0" spcFirstLastPara="1" vertOverflow="ellipsis" vert="horz" wrap="square" anchor="ctr" anchorCtr="1"/>
        <a:lstStyle/>
        <a:p>
          <a:pPr>
            <a:defRPr sz="1600" b="1" i="0" u="none" strike="noStrike" kern="1200" spc="0" baseline="0">
              <a:solidFill>
                <a:schemeClr val="tx2">
                  <a:lumMod val="75000"/>
                </a:schemeClr>
              </a:solidFill>
              <a:latin typeface="+mn-lt"/>
              <a:ea typeface="+mn-ea"/>
              <a:cs typeface="+mn-cs"/>
            </a:defRPr>
          </a:pPr>
          <a:endParaRPr lang="zh-CN"/>
        </a:p>
      </c:txPr>
    </c:title>
    <c:autoTitleDeleted val="0"/>
    <c:plotArea>
      <c:layout>
        <c:manualLayout>
          <c:layoutTarget val="inner"/>
          <c:xMode val="edge"/>
          <c:yMode val="edge"/>
          <c:x val="6.3491032370953632E-2"/>
          <c:y val="0.2693450239095897"/>
          <c:w val="0.89206452318460194"/>
          <c:h val="0.61877785705665378"/>
        </c:manualLayout>
      </c:layout>
      <c:barChart>
        <c:barDir val="col"/>
        <c:grouping val="clustered"/>
        <c:varyColors val="0"/>
        <c:dLbls>
          <c:dLblPos val="outEnd"/>
          <c:showLegendKey val="0"/>
          <c:showVal val="1"/>
          <c:showCatName val="0"/>
          <c:showSerName val="0"/>
          <c:showPercent val="0"/>
          <c:showBubbleSize val="0"/>
        </c:dLbls>
        <c:gapWidth val="219"/>
        <c:overlap val="-27"/>
        <c:axId val="257322080"/>
        <c:axId val="257322640"/>
      </c:barChart>
      <c:catAx>
        <c:axId val="2573220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zh-CN"/>
          </a:p>
        </c:txPr>
        <c:crossAx val="257322640"/>
        <c:crosses val="autoZero"/>
        <c:auto val="1"/>
        <c:lblAlgn val="ctr"/>
        <c:lblOffset val="100"/>
        <c:noMultiLvlLbl val="0"/>
      </c:catAx>
      <c:valAx>
        <c:axId val="25732264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zh-CN" altLang="en-US" dirty="0"/>
                  <a:t>论文数量</a:t>
                </a:r>
              </a:p>
            </c:rich>
          </c:tx>
          <c:layout>
            <c:manualLayout>
              <c:xMode val="edge"/>
              <c:yMode val="edge"/>
              <c:x val="5.5115391884540635E-2"/>
              <c:y val="0.41748178773787037"/>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zh-CN"/>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zh-CN"/>
          </a:p>
        </c:txPr>
        <c:crossAx val="25732208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zh-CN"/>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ltLang="zh-CN" sz="1400" b="1" i="0" u="none" strike="noStrike" baseline="0" dirty="0">
                <a:effectLst/>
              </a:rPr>
              <a:t>1998</a:t>
            </a:r>
            <a:r>
              <a:rPr lang="zh-CN" altLang="zh-CN" sz="1400" b="1" i="0" u="none" strike="noStrike" baseline="0" dirty="0">
                <a:effectLst/>
              </a:rPr>
              <a:t>年</a:t>
            </a:r>
            <a:r>
              <a:rPr lang="en-US" altLang="zh-CN" sz="1400" b="1" i="0" u="none" strike="noStrike" baseline="0" dirty="0">
                <a:effectLst/>
              </a:rPr>
              <a:t>-2004</a:t>
            </a:r>
            <a:r>
              <a:rPr lang="zh-CN" altLang="zh-CN" sz="1400" b="1" i="0" u="none" strike="noStrike" baseline="0" dirty="0">
                <a:effectLst/>
              </a:rPr>
              <a:t>年利用</a:t>
            </a:r>
            <a:r>
              <a:rPr lang="en-US" altLang="zh-CN" sz="1400" b="1" i="0" u="none" strike="noStrike" baseline="0" dirty="0">
                <a:effectLst/>
              </a:rPr>
              <a:t>SDSS</a:t>
            </a:r>
            <a:r>
              <a:rPr lang="zh-CN" altLang="zh-CN" sz="1400" b="1" i="0" u="none" strike="noStrike" baseline="0" dirty="0">
                <a:effectLst/>
              </a:rPr>
              <a:t>光谱数据发表的</a:t>
            </a:r>
            <a:r>
              <a:rPr lang="en-US" altLang="zh-CN" sz="1400" b="1" i="0" u="none" strike="noStrike" baseline="0" dirty="0">
                <a:effectLst/>
              </a:rPr>
              <a:t>SCI</a:t>
            </a:r>
            <a:r>
              <a:rPr lang="zh-CN" altLang="zh-CN" sz="1400" b="1" i="0" u="none" strike="noStrike" baseline="0" dirty="0">
                <a:effectLst/>
              </a:rPr>
              <a:t>论文数</a:t>
            </a:r>
            <a:endParaRPr lang="zh-CN" altLang="en-US" dirty="0"/>
          </a:p>
        </c:rich>
      </c:tx>
      <c:layout>
        <c:manualLayout>
          <c:xMode val="edge"/>
          <c:yMode val="edge"/>
          <c:x val="0.11823811036635153"/>
          <c:y val="3.2407407407407406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zh-CN"/>
        </a:p>
      </c:txPr>
    </c:title>
    <c:autoTitleDeleted val="0"/>
    <c:plotArea>
      <c:layout/>
      <c:barChart>
        <c:barDir val="col"/>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lumMod val="75000"/>
                        <a:lumOff val="25000"/>
                      </a:schemeClr>
                    </a:solidFill>
                    <a:latin typeface="+mn-lt"/>
                    <a:ea typeface="+mn-ea"/>
                    <a:cs typeface="+mn-cs"/>
                  </a:defRPr>
                </a:pPr>
                <a:endParaRPr lang="zh-CN"/>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Sheet1!$A$15:$A$21</c:f>
              <c:numCache>
                <c:formatCode>General</c:formatCode>
                <c:ptCount val="7"/>
                <c:pt idx="0">
                  <c:v>1998</c:v>
                </c:pt>
                <c:pt idx="1">
                  <c:v>1999</c:v>
                </c:pt>
                <c:pt idx="2">
                  <c:v>2000</c:v>
                </c:pt>
                <c:pt idx="3">
                  <c:v>2001</c:v>
                </c:pt>
                <c:pt idx="4">
                  <c:v>2002</c:v>
                </c:pt>
                <c:pt idx="5">
                  <c:v>2003</c:v>
                </c:pt>
                <c:pt idx="6">
                  <c:v>2004</c:v>
                </c:pt>
              </c:numCache>
            </c:numRef>
          </c:cat>
          <c:val>
            <c:numRef>
              <c:f>Sheet1!$B$15:$B$21</c:f>
              <c:numCache>
                <c:formatCode>General</c:formatCode>
                <c:ptCount val="7"/>
                <c:pt idx="0">
                  <c:v>1</c:v>
                </c:pt>
                <c:pt idx="1">
                  <c:v>4</c:v>
                </c:pt>
                <c:pt idx="2">
                  <c:v>4</c:v>
                </c:pt>
                <c:pt idx="3">
                  <c:v>9</c:v>
                </c:pt>
                <c:pt idx="4">
                  <c:v>30</c:v>
                </c:pt>
                <c:pt idx="5">
                  <c:v>68</c:v>
                </c:pt>
                <c:pt idx="6">
                  <c:v>91</c:v>
                </c:pt>
              </c:numCache>
            </c:numRef>
          </c:val>
          <c:extLst>
            <c:ext xmlns:c16="http://schemas.microsoft.com/office/drawing/2014/chart" uri="{C3380CC4-5D6E-409C-BE32-E72D297353CC}">
              <c16:uniqueId val="{00000000-22EB-4385-B21B-03643BA5A738}"/>
            </c:ext>
          </c:extLst>
        </c:ser>
        <c:dLbls>
          <c:dLblPos val="outEnd"/>
          <c:showLegendKey val="0"/>
          <c:showVal val="1"/>
          <c:showCatName val="0"/>
          <c:showSerName val="0"/>
          <c:showPercent val="0"/>
          <c:showBubbleSize val="0"/>
        </c:dLbls>
        <c:gapWidth val="219"/>
        <c:overlap val="-27"/>
        <c:axId val="1335225103"/>
        <c:axId val="1335222191"/>
      </c:barChart>
      <c:catAx>
        <c:axId val="1335225103"/>
        <c:scaling>
          <c:orientation val="minMax"/>
        </c:scaling>
        <c:delete val="0"/>
        <c:axPos val="b"/>
        <c:title>
          <c:tx>
            <c:rich>
              <a:bodyPr rot="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r>
                  <a:rPr lang="zh-CN" altLang="en-US" sz="1200" b="1"/>
                  <a:t>年份</a:t>
                </a:r>
              </a:p>
            </c:rich>
          </c:tx>
          <c:overlay val="0"/>
          <c:spPr>
            <a:noFill/>
            <a:ln>
              <a:noFill/>
            </a:ln>
            <a:effectLst/>
          </c:spPr>
          <c:txPr>
            <a:bodyPr rot="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zh-CN"/>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zh-CN"/>
          </a:p>
        </c:txPr>
        <c:crossAx val="1335222191"/>
        <c:crosses val="autoZero"/>
        <c:auto val="1"/>
        <c:lblAlgn val="ctr"/>
        <c:lblOffset val="100"/>
        <c:noMultiLvlLbl val="0"/>
      </c:catAx>
      <c:valAx>
        <c:axId val="1335222191"/>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r>
                  <a:rPr lang="zh-CN" altLang="en-US" sz="1200" b="1"/>
                  <a:t>论文数</a:t>
                </a:r>
              </a:p>
            </c:rich>
          </c:tx>
          <c:overlay val="0"/>
          <c:spPr>
            <a:noFill/>
            <a:ln>
              <a:noFill/>
            </a:ln>
            <a:effectLst/>
          </c:spPr>
          <c:txPr>
            <a:bodyPr rot="-54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zh-CN"/>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zh-CN"/>
          </a:p>
        </c:txPr>
        <c:crossAx val="1335225103"/>
        <c:crosses val="autoZero"/>
        <c:crossBetween val="between"/>
      </c:valAx>
      <c:spPr>
        <a:noFill/>
        <a:ln>
          <a:noFill/>
        </a:ln>
        <a:effectLst/>
      </c:spPr>
    </c:plotArea>
    <c:plotVisOnly val="1"/>
    <c:dispBlanksAs val="gap"/>
    <c:showDLblsOverMax val="0"/>
  </c:chart>
  <c:spPr>
    <a:solidFill>
      <a:schemeClr val="accent5">
        <a:lumMod val="60000"/>
        <a:lumOff val="40000"/>
      </a:schemeClr>
    </a:solidFill>
    <a:ln>
      <a:noFill/>
    </a:ln>
    <a:effectLst/>
  </c:spPr>
  <c:txPr>
    <a:bodyPr/>
    <a:lstStyle/>
    <a:p>
      <a:pPr>
        <a:defRPr/>
      </a:pPr>
      <a:endParaRPr lang="zh-CN"/>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9C4426D-BAED-46DD-B2D2-183F3C775BE4}" type="datetimeFigureOut">
              <a:rPr lang="zh-CN" altLang="en-US" smtClean="0"/>
              <a:t>2017/11/29</a:t>
            </a:fld>
            <a:endParaRPr lang="zh-CN" altLang="en-US"/>
          </a:p>
        </p:txBody>
      </p:sp>
      <p:sp>
        <p:nvSpPr>
          <p:cNvPr id="4" name="幻灯片图像占位符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15E6CD7-255C-4CC5-B1D6-3E8312D2C634}" type="slidenum">
              <a:rPr lang="zh-CN" altLang="en-US" smtClean="0"/>
              <a:t>‹#›</a:t>
            </a:fld>
            <a:endParaRPr lang="zh-CN" altLang="en-US"/>
          </a:p>
        </p:txBody>
      </p:sp>
    </p:spTree>
    <p:extLst>
      <p:ext uri="{BB962C8B-B14F-4D97-AF65-F5344CB8AC3E}">
        <p14:creationId xmlns:p14="http://schemas.microsoft.com/office/powerpoint/2010/main" val="15761206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slide" Target="../slides/slide36.xml"/><Relationship Id="rId2" Type="http://schemas.openxmlformats.org/officeDocument/2006/relationships/notesMaster" Target="../notesMasters/notesMaster1.xml"/><Relationship Id="rId1" Type="http://schemas.openxmlformats.org/officeDocument/2006/relationships/themeOverride" Target="../theme/themeOverride2.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幻灯片图像占位符 1"/>
          <p:cNvSpPr>
            <a:spLocks noGrp="1" noRot="1" noChangeAspect="1" noTextEdit="1"/>
          </p:cNvSpPr>
          <p:nvPr>
            <p:ph type="sldImg"/>
          </p:nvPr>
        </p:nvSpPr>
        <p:spPr>
          <a:xfrm>
            <a:off x="992188" y="768350"/>
            <a:ext cx="5114925" cy="3836988"/>
          </a:xfrm>
        </p:spPr>
      </p:sp>
      <p:sp>
        <p:nvSpPr>
          <p:cNvPr id="20483" name="备注占位符 2"/>
          <p:cNvSpPr>
            <a:spLocks noGrp="1"/>
          </p:cNvSpPr>
          <p:nvPr>
            <p:ph type="body" idx="1"/>
          </p:nvPr>
        </p:nvSpPr>
        <p:spPr>
          <a:noFill/>
        </p:spPr>
        <p:txBody>
          <a:bodyPr/>
          <a:lstStyle/>
          <a:p>
            <a:endParaRPr lang="zh-CN" altLang="en-US"/>
          </a:p>
        </p:txBody>
      </p:sp>
      <p:sp>
        <p:nvSpPr>
          <p:cNvPr id="20484" name="灯片编号占位符 3"/>
          <p:cNvSpPr txBox="1">
            <a:spLocks noGrp="1"/>
          </p:cNvSpPr>
          <p:nvPr/>
        </p:nvSpPr>
        <p:spPr bwMode="auto">
          <a:xfrm>
            <a:off x="4021138" y="9721850"/>
            <a:ext cx="307657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048" tIns="49524" rIns="99048" bIns="49524" anchor="b"/>
          <a:lstStyle>
            <a:lvl1pPr defTabSz="990600">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defTabSz="99060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defTabSz="990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defTabSz="990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defTabSz="990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defTabSz="990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defTabSz="990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defTabSz="990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defTabSz="990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r" eaLnBrk="1" hangingPunct="1">
              <a:buClr>
                <a:schemeClr val="hlink"/>
              </a:buClr>
              <a:buSzPct val="80000"/>
              <a:buFont typeface="Times New Roman" panose="02020603050405020304" pitchFamily="18" charset="0"/>
              <a:buNone/>
            </a:pPr>
            <a:fld id="{3F8176CE-3287-4AD8-BEDA-9FF05A99A1A2}" type="slidenum">
              <a:rPr lang="en-US" altLang="zh-CN" sz="1300"/>
              <a:pPr algn="r" eaLnBrk="1" hangingPunct="1">
                <a:buClr>
                  <a:schemeClr val="hlink"/>
                </a:buClr>
                <a:buSzPct val="80000"/>
                <a:buFont typeface="Times New Roman" panose="02020603050405020304" pitchFamily="18" charset="0"/>
                <a:buNone/>
              </a:pPr>
              <a:t>3</a:t>
            </a:fld>
            <a:endParaRPr lang="en-US" altLang="zh-CN" sz="1300"/>
          </a:p>
        </p:txBody>
      </p:sp>
    </p:spTree>
    <p:extLst>
      <p:ext uri="{BB962C8B-B14F-4D97-AF65-F5344CB8AC3E}">
        <p14:creationId xmlns:p14="http://schemas.microsoft.com/office/powerpoint/2010/main" val="26066853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zh-CN" altLang="en-US" sz="1200" kern="1200" dirty="0">
                <a:solidFill>
                  <a:schemeClr val="tx1"/>
                </a:solidFill>
                <a:effectLst/>
                <a:latin typeface="Arial" pitchFamily="34" charset="0"/>
                <a:ea typeface="宋体" pitchFamily="2" charset="-122"/>
                <a:cs typeface="+mn-cs"/>
              </a:rPr>
              <a:t>已知的银河系内</a:t>
            </a:r>
            <a:r>
              <a:rPr lang="en-US" altLang="zh-CN" sz="1200" kern="1200" dirty="0">
                <a:solidFill>
                  <a:schemeClr val="tx1"/>
                </a:solidFill>
                <a:effectLst/>
                <a:latin typeface="Arial" pitchFamily="34" charset="0"/>
                <a:ea typeface="宋体" pitchFamily="2" charset="-122"/>
                <a:cs typeface="+mn-cs"/>
              </a:rPr>
              <a:t>[Mg/Fe]</a:t>
            </a:r>
            <a:r>
              <a:rPr lang="zh-CN" altLang="en-US" sz="1200" kern="1200" dirty="0">
                <a:solidFill>
                  <a:schemeClr val="tx1"/>
                </a:solidFill>
                <a:effectLst/>
                <a:latin typeface="Arial" pitchFamily="34" charset="0"/>
                <a:ea typeface="宋体" pitchFamily="2" charset="-122"/>
                <a:cs typeface="+mn-cs"/>
              </a:rPr>
              <a:t>最低的恒星，</a:t>
            </a:r>
            <a:r>
              <a:rPr lang="zh-CN" altLang="zh-CN" sz="1200" kern="1200" dirty="0">
                <a:solidFill>
                  <a:schemeClr val="tx1"/>
                </a:solidFill>
                <a:effectLst/>
                <a:latin typeface="Arial" pitchFamily="34" charset="0"/>
                <a:ea typeface="宋体" pitchFamily="2" charset="-122"/>
                <a:cs typeface="+mn-cs"/>
              </a:rPr>
              <a:t>该星其它元素也均表现出低于太阳丰度的负值，这些特征与理论预言的第一代超大质量恒星</a:t>
            </a:r>
            <a:r>
              <a:rPr lang="zh-CN" altLang="en-US" sz="1200" kern="1200" dirty="0">
                <a:solidFill>
                  <a:schemeClr val="tx1"/>
                </a:solidFill>
                <a:effectLst/>
                <a:latin typeface="Arial" pitchFamily="34" charset="0"/>
                <a:ea typeface="宋体" pitchFamily="2" charset="-122"/>
                <a:cs typeface="+mn-cs"/>
              </a:rPr>
              <a:t>（质量大于</a:t>
            </a:r>
            <a:r>
              <a:rPr lang="en-US" altLang="zh-CN" sz="1200" kern="1200" dirty="0">
                <a:solidFill>
                  <a:schemeClr val="tx1"/>
                </a:solidFill>
                <a:effectLst/>
                <a:latin typeface="Arial" pitchFamily="34" charset="0"/>
                <a:ea typeface="宋体" pitchFamily="2" charset="-122"/>
                <a:cs typeface="+mn-cs"/>
              </a:rPr>
              <a:t>100</a:t>
            </a:r>
            <a:r>
              <a:rPr lang="zh-CN" altLang="en-US" sz="1200" kern="1200" dirty="0">
                <a:solidFill>
                  <a:schemeClr val="tx1"/>
                </a:solidFill>
                <a:effectLst/>
                <a:latin typeface="Arial" pitchFamily="34" charset="0"/>
                <a:ea typeface="宋体" pitchFamily="2" charset="-122"/>
                <a:cs typeface="+mn-cs"/>
              </a:rPr>
              <a:t>个太阳质量）</a:t>
            </a:r>
            <a:r>
              <a:rPr lang="zh-CN" altLang="zh-CN" sz="1200" kern="1200" dirty="0">
                <a:solidFill>
                  <a:schemeClr val="tx1"/>
                </a:solidFill>
                <a:effectLst/>
                <a:latin typeface="Arial" pitchFamily="34" charset="0"/>
                <a:ea typeface="宋体" pitchFamily="2" charset="-122"/>
                <a:cs typeface="+mn-cs"/>
              </a:rPr>
              <a:t>的产出相符合，很可能是超大质量恒星存在的化学证据</a:t>
            </a:r>
            <a:endParaRPr lang="zh-CN" altLang="en-US" dirty="0"/>
          </a:p>
          <a:p>
            <a:endParaRPr lang="zh-CN" altLang="en-US" dirty="0"/>
          </a:p>
        </p:txBody>
      </p:sp>
    </p:spTree>
    <p:extLst>
      <p:ext uri="{BB962C8B-B14F-4D97-AF65-F5344CB8AC3E}">
        <p14:creationId xmlns:p14="http://schemas.microsoft.com/office/powerpoint/2010/main" val="23914926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extLst>
      <p:ext uri="{BB962C8B-B14F-4D97-AF65-F5344CB8AC3E}">
        <p14:creationId xmlns:p14="http://schemas.microsoft.com/office/powerpoint/2010/main" val="3960074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幻灯片编号占位符 3"/>
          <p:cNvSpPr>
            <a:spLocks noGrp="1"/>
          </p:cNvSpPr>
          <p:nvPr>
            <p:ph type="sldNum" sz="quarter" idx="10"/>
          </p:nvPr>
        </p:nvSpPr>
        <p:spPr>
          <a:xfrm>
            <a:off x="3884613" y="8685213"/>
            <a:ext cx="2971800" cy="457200"/>
          </a:xfrm>
          <a:prstGeom prst="rect">
            <a:avLst/>
          </a:prstGeom>
        </p:spPr>
        <p:txBody>
          <a:bodyPr/>
          <a:lstStyle/>
          <a:p>
            <a:pPr>
              <a:defRPr/>
            </a:pPr>
            <a:fld id="{6618D1FB-E28B-9948-BFF1-9D8E85886D2E}" type="slidenum">
              <a:rPr lang="zh-CN" altLang="en-US" smtClean="0"/>
              <a:pPr>
                <a:defRPr/>
              </a:pPr>
              <a:t>71</a:t>
            </a:fld>
            <a:endParaRPr lang="zh-CN" altLang="en-US"/>
          </a:p>
        </p:txBody>
      </p:sp>
    </p:spTree>
    <p:extLst>
      <p:ext uri="{BB962C8B-B14F-4D97-AF65-F5344CB8AC3E}">
        <p14:creationId xmlns:p14="http://schemas.microsoft.com/office/powerpoint/2010/main" val="9233382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zh-CN" altLang="en-US" sz="1200" dirty="0"/>
              <a:t>河北师范大学崔文元研究团队</a:t>
            </a:r>
            <a:endParaRPr kumimoji="1" lang="en-US" altLang="zh-CN" sz="1200" dirty="0"/>
          </a:p>
          <a:p>
            <a:pPr marL="0" marR="0" indent="0" algn="l" defTabSz="914400" rtl="0" eaLnBrk="1" fontAlgn="auto" latinLnBrk="0" hangingPunct="1">
              <a:lnSpc>
                <a:spcPct val="100000"/>
              </a:lnSpc>
              <a:spcBef>
                <a:spcPts val="0"/>
              </a:spcBef>
              <a:spcAft>
                <a:spcPts val="0"/>
              </a:spcAft>
              <a:buClrTx/>
              <a:buSzTx/>
              <a:buFontTx/>
              <a:buNone/>
              <a:tabLst/>
              <a:defRPr/>
            </a:pPr>
            <a:r>
              <a:rPr kumimoji="1" lang="zh-CN" altLang="en-US" sz="1200" dirty="0"/>
              <a:t>碳星</a:t>
            </a:r>
            <a:r>
              <a:rPr lang="zh-CN" altLang="zh-CN" sz="1200" dirty="0"/>
              <a:t>在银河系和河外星系的研究中通常被</a:t>
            </a:r>
            <a:r>
              <a:rPr lang="zh-CN" altLang="en-US" sz="1200" dirty="0"/>
              <a:t>作为</a:t>
            </a:r>
            <a:r>
              <a:rPr lang="zh-CN" altLang="zh-CN" sz="1200" dirty="0"/>
              <a:t>距离的示踪体 </a:t>
            </a:r>
            <a:r>
              <a:rPr lang="zh-CN" altLang="en-US" sz="1200" dirty="0"/>
              <a:t>；</a:t>
            </a:r>
            <a:endParaRPr lang="en-US" altLang="zh-CN" sz="1200" dirty="0"/>
          </a:p>
          <a:p>
            <a:pPr marL="0" marR="0" indent="0" algn="l" defTabSz="914400" rtl="0" eaLnBrk="1" fontAlgn="auto" latinLnBrk="0" hangingPunct="1">
              <a:lnSpc>
                <a:spcPct val="100000"/>
              </a:lnSpc>
              <a:spcBef>
                <a:spcPts val="0"/>
              </a:spcBef>
              <a:spcAft>
                <a:spcPts val="0"/>
              </a:spcAft>
              <a:buClrTx/>
              <a:buSzTx/>
              <a:buFontTx/>
              <a:buNone/>
              <a:tabLst/>
              <a:defRPr/>
            </a:pPr>
            <a:r>
              <a:rPr lang="zh-CN" altLang="zh-CN" sz="1200" dirty="0"/>
              <a:t>对碳星光谱特征的观测有助于从星系光谱中研究星族演化、初始质量函数等星系演化的重要问题 </a:t>
            </a:r>
            <a:r>
              <a:rPr lang="zh-CN" altLang="en-US" sz="1200" dirty="0"/>
              <a:t>；</a:t>
            </a:r>
            <a:endParaRPr lang="en-US" altLang="zh-CN" sz="1200" dirty="0"/>
          </a:p>
          <a:p>
            <a:pPr marL="0" marR="0" indent="0" algn="l" defTabSz="914400" rtl="0" eaLnBrk="1" fontAlgn="auto" latinLnBrk="0" hangingPunct="1">
              <a:lnSpc>
                <a:spcPct val="100000"/>
              </a:lnSpc>
              <a:spcBef>
                <a:spcPts val="0"/>
              </a:spcBef>
              <a:spcAft>
                <a:spcPts val="0"/>
              </a:spcAft>
              <a:buClrTx/>
              <a:buSzTx/>
              <a:buFontTx/>
              <a:buNone/>
              <a:tabLst/>
              <a:defRPr/>
            </a:pPr>
            <a:r>
              <a:rPr lang="zh-CN" altLang="zh-CN" sz="1200" kern="1200" dirty="0">
                <a:solidFill>
                  <a:schemeClr val="tx1"/>
                </a:solidFill>
                <a:effectLst/>
                <a:latin typeface="+mn-lt"/>
                <a:ea typeface="+mn-ea"/>
                <a:cs typeface="+mn-cs"/>
              </a:rPr>
              <a:t>一个统一的、高纯度的碳星样本是未来的银河系和河外星系研究所必须的工具和基础。</a:t>
            </a:r>
            <a:endParaRPr lang="en-US" altLang="zh-CN" sz="1200" dirty="0"/>
          </a:p>
        </p:txBody>
      </p:sp>
      <p:sp>
        <p:nvSpPr>
          <p:cNvPr id="4" name="幻灯片编号占位符 3"/>
          <p:cNvSpPr>
            <a:spLocks noGrp="1"/>
          </p:cNvSpPr>
          <p:nvPr>
            <p:ph type="sldNum" sz="quarter" idx="10"/>
          </p:nvPr>
        </p:nvSpPr>
        <p:spPr/>
        <p:txBody>
          <a:bodyPr/>
          <a:lstStyle/>
          <a:p>
            <a:fld id="{22352C62-5DF9-4766-84C5-592989F336EF}" type="slidenum">
              <a:rPr lang="zh-CN" altLang="en-US" smtClean="0"/>
              <a:pPr/>
              <a:t>82</a:t>
            </a:fld>
            <a:endParaRPr lang="zh-CN" altLang="en-US"/>
          </a:p>
        </p:txBody>
      </p:sp>
    </p:spTree>
    <p:extLst>
      <p:ext uri="{BB962C8B-B14F-4D97-AF65-F5344CB8AC3E}">
        <p14:creationId xmlns:p14="http://schemas.microsoft.com/office/powerpoint/2010/main" val="9522451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幻灯片图像占位符 1">
            <a:extLst>
              <a:ext uri="{FF2B5EF4-FFF2-40B4-BE49-F238E27FC236}">
                <a16:creationId xmlns:a16="http://schemas.microsoft.com/office/drawing/2014/main" id="{97751DC5-70E7-418B-AF0C-F9405DD0C48E}"/>
              </a:ext>
            </a:extLst>
          </p:cNvPr>
          <p:cNvSpPr>
            <a:spLocks noGrp="1" noRot="1" noChangeAspect="1" noTextEdit="1"/>
          </p:cNvSpPr>
          <p:nvPr>
            <p:ph type="sldImg"/>
          </p:nvPr>
        </p:nvSpPr>
        <p:spPr>
          <a:xfrm>
            <a:off x="1143000" y="685800"/>
            <a:ext cx="4572000" cy="3429000"/>
          </a:xfrm>
        </p:spPr>
      </p:sp>
      <p:sp>
        <p:nvSpPr>
          <p:cNvPr id="66563" name="备注占位符 2">
            <a:extLst>
              <a:ext uri="{FF2B5EF4-FFF2-40B4-BE49-F238E27FC236}">
                <a16:creationId xmlns:a16="http://schemas.microsoft.com/office/drawing/2014/main" id="{E33434A8-501D-48B1-984A-84039A00195A}"/>
              </a:ext>
            </a:extLst>
          </p:cNvPr>
          <p:cNvSpPr>
            <a:spLocks noGrp="1"/>
          </p:cNvSpPr>
          <p:nvPr>
            <p:ph type="body" idx="1"/>
          </p:nvPr>
        </p:nvSpPr>
        <p:spPr>
          <a:noFill/>
          <a:extLst>
            <a:ext uri="{91240B29-F687-4F45-9708-019B960494DF}">
              <a14:hiddenLine xmlns:a14="http://schemas.microsoft.com/office/drawing/2010/main" w="9525">
                <a:solidFill>
                  <a:srgbClr val="3465A4"/>
                </a:solidFill>
                <a:miter lim="800000"/>
                <a:headEnd/>
                <a:tailEnd/>
              </a14:hiddenLine>
            </a:ext>
          </a:extLst>
        </p:spPr>
        <p:txBody>
          <a:bodyPr lIns="91440" tIns="45720" rIns="91440" bIns="45720"/>
          <a:lstStyle/>
          <a:p>
            <a:pPr defTabSz="914400" eaLnBrk="1" hangingPunct="1">
              <a:spcBef>
                <a:spcPct val="0"/>
              </a:spcBef>
            </a:pPr>
            <a:r>
              <a:rPr lang="zh-CN" altLang="en-US"/>
              <a:t>超级耀斑是在类似太阳恒星表面发生的猛烈爆发事件，其爆发能量比最大的太阳爆发事件高</a:t>
            </a:r>
            <a:r>
              <a:rPr lang="en-US" altLang="zh-CN"/>
              <a:t>1-6</a:t>
            </a:r>
            <a:r>
              <a:rPr lang="zh-CN" altLang="en-US"/>
              <a:t>个量级。右上是一个超级耀斑的示意图。</a:t>
            </a:r>
            <a:endParaRPr lang="en-US" altLang="zh-CN"/>
          </a:p>
          <a:p>
            <a:pPr defTabSz="914400" eaLnBrk="1" hangingPunct="1">
              <a:spcBef>
                <a:spcPct val="0"/>
              </a:spcBef>
            </a:pPr>
            <a:r>
              <a:rPr lang="zh-CN" altLang="en-US"/>
              <a:t>未解之谜是：超级耀斑的爆发机制是否与太阳耀斑的日冕磁重联机制相同？</a:t>
            </a:r>
            <a:endParaRPr lang="en-US" altLang="zh-CN"/>
          </a:p>
          <a:p>
            <a:pPr defTabSz="914400" eaLnBrk="1" hangingPunct="1">
              <a:spcBef>
                <a:spcPct val="0"/>
              </a:spcBef>
            </a:pPr>
            <a:r>
              <a:rPr lang="zh-CN" altLang="en-US"/>
              <a:t>开普勒卫星观测目标中包含</a:t>
            </a:r>
            <a:r>
              <a:rPr lang="en-US" altLang="zh-CN"/>
              <a:t>5648</a:t>
            </a:r>
            <a:r>
              <a:rPr lang="zh-CN" altLang="en-US"/>
              <a:t>颗类似太阳恒星，从卫星数据中探测到</a:t>
            </a:r>
            <a:r>
              <a:rPr lang="en-US" altLang="zh-CN"/>
              <a:t>48</a:t>
            </a:r>
            <a:r>
              <a:rPr lang="zh-CN" altLang="en-US"/>
              <a:t>颗有超级耀斑。</a:t>
            </a:r>
            <a:endParaRPr lang="en-US" altLang="zh-CN"/>
          </a:p>
          <a:p>
            <a:pPr defTabSz="914400" eaLnBrk="1" hangingPunct="1">
              <a:spcBef>
                <a:spcPct val="0"/>
              </a:spcBef>
            </a:pPr>
            <a:r>
              <a:rPr lang="zh-CN" altLang="en-US">
                <a:solidFill>
                  <a:srgbClr val="FF0000"/>
                </a:solidFill>
                <a:latin typeface="宋体" panose="02010600030101010101" pitchFamily="2" charset="-122"/>
              </a:rPr>
              <a:t>利用</a:t>
            </a:r>
            <a:r>
              <a:rPr lang="en-US" altLang="zh-CN">
                <a:solidFill>
                  <a:srgbClr val="FF0000"/>
                </a:solidFill>
                <a:latin typeface="宋体" panose="02010600030101010101" pitchFamily="2" charset="-122"/>
              </a:rPr>
              <a:t>LAMOST</a:t>
            </a:r>
            <a:r>
              <a:rPr lang="zh-CN" altLang="en-US">
                <a:solidFill>
                  <a:srgbClr val="FF0000"/>
                </a:solidFill>
                <a:latin typeface="宋体" panose="02010600030101010101" pitchFamily="2" charset="-122"/>
              </a:rPr>
              <a:t>观测的光谱，计算了</a:t>
            </a:r>
            <a:r>
              <a:rPr lang="en-US" altLang="zh-CN">
                <a:solidFill>
                  <a:srgbClr val="FF0000"/>
                </a:solidFill>
                <a:latin typeface="宋体" panose="02010600030101010101" pitchFamily="2" charset="-122"/>
              </a:rPr>
              <a:t>5648</a:t>
            </a:r>
            <a:r>
              <a:rPr lang="zh-CN" altLang="en-US">
                <a:solidFill>
                  <a:srgbClr val="FF0000"/>
                </a:solidFill>
                <a:latin typeface="宋体" panose="02010600030101010101" pitchFamily="2" charset="-122"/>
              </a:rPr>
              <a:t>颗类似太阳恒星的磁活动指数</a:t>
            </a:r>
            <a:r>
              <a:rPr lang="en-US" altLang="zh-CN">
                <a:solidFill>
                  <a:srgbClr val="FF0000"/>
                </a:solidFill>
                <a:latin typeface="宋体" panose="02010600030101010101" pitchFamily="2" charset="-122"/>
              </a:rPr>
              <a:t>S</a:t>
            </a:r>
            <a:r>
              <a:rPr lang="zh-CN" altLang="en-US">
                <a:solidFill>
                  <a:srgbClr val="FF0000"/>
                </a:solidFill>
                <a:latin typeface="宋体" panose="02010600030101010101" pitchFamily="2" charset="-122"/>
              </a:rPr>
              <a:t>分布，见右下图。其中黑线是</a:t>
            </a:r>
            <a:r>
              <a:rPr lang="en-US" altLang="zh-CN">
                <a:solidFill>
                  <a:srgbClr val="FF0000"/>
                </a:solidFill>
                <a:latin typeface="宋体" panose="02010600030101010101" pitchFamily="2" charset="-122"/>
              </a:rPr>
              <a:t>5648</a:t>
            </a:r>
            <a:r>
              <a:rPr lang="zh-CN" altLang="en-US">
                <a:solidFill>
                  <a:srgbClr val="FF0000"/>
                </a:solidFill>
                <a:latin typeface="宋体" panose="02010600030101010101" pitchFamily="2" charset="-122"/>
              </a:rPr>
              <a:t>颗类似太阳恒星</a:t>
            </a:r>
            <a:r>
              <a:rPr lang="en-US" altLang="zh-CN">
                <a:solidFill>
                  <a:srgbClr val="FF0000"/>
                </a:solidFill>
                <a:latin typeface="宋体" panose="02010600030101010101" pitchFamily="2" charset="-122"/>
              </a:rPr>
              <a:t>S</a:t>
            </a:r>
            <a:r>
              <a:rPr lang="zh-CN" altLang="en-US">
                <a:solidFill>
                  <a:srgbClr val="FF0000"/>
                </a:solidFill>
                <a:latin typeface="宋体" panose="02010600030101010101" pitchFamily="2" charset="-122"/>
              </a:rPr>
              <a:t>指数分布；红线指</a:t>
            </a:r>
            <a:r>
              <a:rPr lang="en-US" altLang="zh-CN">
                <a:solidFill>
                  <a:srgbClr val="FF0000"/>
                </a:solidFill>
                <a:latin typeface="宋体" panose="02010600030101010101" pitchFamily="2" charset="-122"/>
              </a:rPr>
              <a:t>48</a:t>
            </a:r>
            <a:r>
              <a:rPr lang="zh-CN" altLang="en-US">
                <a:solidFill>
                  <a:srgbClr val="FF0000"/>
                </a:solidFill>
                <a:latin typeface="宋体" panose="02010600030101010101" pitchFamily="2" charset="-122"/>
              </a:rPr>
              <a:t>颗超级耀斑恒星，蓝色代表太阳。</a:t>
            </a:r>
            <a:endParaRPr lang="en-US" altLang="zh-CN">
              <a:solidFill>
                <a:srgbClr val="FF0000"/>
              </a:solidFill>
              <a:latin typeface="宋体" panose="02010600030101010101" pitchFamily="2" charset="-122"/>
            </a:endParaRPr>
          </a:p>
          <a:p>
            <a:pPr defTabSz="914400" eaLnBrk="1" hangingPunct="1">
              <a:spcBef>
                <a:spcPct val="0"/>
              </a:spcBef>
            </a:pPr>
            <a:r>
              <a:rPr lang="zh-CN" altLang="en-US"/>
              <a:t>从右下图可以看出：超级耀斑恒星一般具有比其他恒星更强的磁活动特征，表明超级耀斑可能与太阳耀斑具有相似的产生机制。</a:t>
            </a:r>
            <a:endParaRPr lang="en-US" altLang="zh-CN"/>
          </a:p>
          <a:p>
            <a:pPr defTabSz="914400" eaLnBrk="1" hangingPunct="1">
              <a:spcBef>
                <a:spcPct val="0"/>
              </a:spcBef>
            </a:pPr>
            <a:r>
              <a:rPr lang="zh-CN" altLang="en-US"/>
              <a:t>有</a:t>
            </a:r>
            <a:r>
              <a:rPr lang="en-US" altLang="zh-CN"/>
              <a:t>12</a:t>
            </a:r>
            <a:r>
              <a:rPr lang="zh-CN" altLang="en-US"/>
              <a:t>颗超级耀斑恒星与太阳的磁活动水平相当，表明太阳有可能爆发巨大耀斑，其能量可超过有记录以来最强的</a:t>
            </a:r>
            <a:r>
              <a:rPr lang="en-US" altLang="zh-CN"/>
              <a:t>1859</a:t>
            </a:r>
            <a:r>
              <a:rPr lang="zh-CN" altLang="en-US"/>
              <a:t>年卡灵顿事件。</a:t>
            </a:r>
            <a:endParaRPr lang="en-US" altLang="zh-CN">
              <a:solidFill>
                <a:srgbClr val="FF0000"/>
              </a:solidFill>
            </a:endParaRPr>
          </a:p>
          <a:p>
            <a:pPr defTabSz="914400" eaLnBrk="1" hangingPunct="1">
              <a:spcBef>
                <a:spcPct val="0"/>
              </a:spcBef>
            </a:pPr>
            <a:endParaRPr kumimoji="1" lang="zh-CN" altLang="en-US"/>
          </a:p>
        </p:txBody>
      </p:sp>
      <p:sp>
        <p:nvSpPr>
          <p:cNvPr id="66564" name="幻灯片编号占位符 3">
            <a:extLst>
              <a:ext uri="{FF2B5EF4-FFF2-40B4-BE49-F238E27FC236}">
                <a16:creationId xmlns:a16="http://schemas.microsoft.com/office/drawing/2014/main" id="{C00A1946-009D-4B6E-8DC5-51EF7348BA64}"/>
              </a:ext>
            </a:extLst>
          </p:cNvPr>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宋体" panose="02010600030101010101" pitchFamily="2" charset="-122"/>
              </a:defRPr>
            </a:lvl1pPr>
            <a:lvl2pPr marL="742950" indent="-28575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宋体" panose="02010600030101010101" pitchFamily="2" charset="-122"/>
              </a:defRPr>
            </a:lvl2pPr>
            <a:lvl3pPr marL="1143000" indent="-2286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宋体" panose="02010600030101010101" pitchFamily="2" charset="-122"/>
              </a:defRPr>
            </a:lvl3pPr>
            <a:lvl4pPr marL="1600200" indent="-2286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宋体" panose="02010600030101010101" pitchFamily="2" charset="-122"/>
              </a:defRPr>
            </a:lvl4pPr>
            <a:lvl5pPr marL="2057400" indent="-2286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宋体" panose="02010600030101010101" pitchFamily="2" charset="-122"/>
              </a:defRPr>
            </a:lvl5pPr>
            <a:lvl6pPr marL="2514600" indent="-22860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宋体" panose="02010600030101010101" pitchFamily="2" charset="-122"/>
              </a:defRPr>
            </a:lvl6pPr>
            <a:lvl7pPr marL="2971800" indent="-22860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宋体" panose="02010600030101010101" pitchFamily="2" charset="-122"/>
              </a:defRPr>
            </a:lvl7pPr>
            <a:lvl8pPr marL="3429000" indent="-22860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宋体" panose="02010600030101010101" pitchFamily="2" charset="-122"/>
              </a:defRPr>
            </a:lvl8pPr>
            <a:lvl9pPr marL="3886200" indent="-22860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宋体" panose="02010600030101010101" pitchFamily="2" charset="-122"/>
              </a:defRPr>
            </a:lvl9pPr>
          </a:lstStyle>
          <a:p>
            <a:pPr algn="r" eaLnBrk="1" hangingPunct="1">
              <a:spcBef>
                <a:spcPct val="0"/>
              </a:spcBef>
              <a:buClrTx/>
              <a:buSzTx/>
              <a:buFontTx/>
              <a:buNone/>
            </a:pPr>
            <a:fld id="{D79E9F97-C162-4B6A-907D-61D5EF61D41F}" type="slidenum">
              <a:rPr lang="zh-CN" altLang="en-US">
                <a:solidFill>
                  <a:schemeClr val="tx1"/>
                </a:solidFill>
                <a:latin typeface="Calibri" panose="020F0502020204030204" pitchFamily="34" charset="0"/>
              </a:rPr>
              <a:pPr algn="r" eaLnBrk="1" hangingPunct="1">
                <a:spcBef>
                  <a:spcPct val="0"/>
                </a:spcBef>
                <a:buClrTx/>
                <a:buSzTx/>
                <a:buFontTx/>
                <a:buNone/>
              </a:pPr>
              <a:t>83</a:t>
            </a:fld>
            <a:endParaRPr lang="en-US" altLang="zh-CN">
              <a:solidFill>
                <a:schemeClr val="tx1"/>
              </a:solidFill>
              <a:latin typeface="Calibri" panose="020F0502020204030204" pitchFamily="34" charset="0"/>
            </a:endParaRPr>
          </a:p>
        </p:txBody>
      </p:sp>
    </p:spTree>
    <p:extLst>
      <p:ext uri="{BB962C8B-B14F-4D97-AF65-F5344CB8AC3E}">
        <p14:creationId xmlns:p14="http://schemas.microsoft.com/office/powerpoint/2010/main" val="24028784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幻灯片图像占位符 1">
            <a:extLst>
              <a:ext uri="{FF2B5EF4-FFF2-40B4-BE49-F238E27FC236}">
                <a16:creationId xmlns:a16="http://schemas.microsoft.com/office/drawing/2014/main" id="{CBF1A82B-C7ED-4C39-955B-39CC0D3ACB8F}"/>
              </a:ext>
            </a:extLst>
          </p:cNvPr>
          <p:cNvSpPr>
            <a:spLocks noGrp="1" noRot="1" noChangeAspect="1" noTextEdit="1"/>
          </p:cNvSpPr>
          <p:nvPr>
            <p:ph type="sldImg"/>
          </p:nvPr>
        </p:nvSpPr>
        <p:spPr>
          <a:xfrm>
            <a:off x="1143000" y="685800"/>
            <a:ext cx="4572000" cy="3429000"/>
          </a:xfrm>
        </p:spPr>
      </p:sp>
      <p:sp>
        <p:nvSpPr>
          <p:cNvPr id="68611" name="备注占位符 2">
            <a:extLst>
              <a:ext uri="{FF2B5EF4-FFF2-40B4-BE49-F238E27FC236}">
                <a16:creationId xmlns:a16="http://schemas.microsoft.com/office/drawing/2014/main" id="{BDDEF7B2-3644-4169-863E-76AA933FFFCA}"/>
              </a:ext>
            </a:extLst>
          </p:cNvPr>
          <p:cNvSpPr>
            <a:spLocks noGrp="1"/>
          </p:cNvSpPr>
          <p:nvPr>
            <p:ph type="body" idx="1"/>
          </p:nvPr>
        </p:nvSpPr>
        <p:spPr>
          <a:noFill/>
          <a:extLst>
            <a:ext uri="{91240B29-F687-4F45-9708-019B960494DF}">
              <a14:hiddenLine xmlns:a14="http://schemas.microsoft.com/office/drawing/2010/main" w="9525">
                <a:solidFill>
                  <a:srgbClr val="3465A4"/>
                </a:solidFill>
                <a:miter lim="800000"/>
                <a:headEnd/>
                <a:tailEnd/>
              </a14:hiddenLine>
            </a:ext>
          </a:extLst>
        </p:spPr>
        <p:txBody>
          <a:bodyPr lIns="91440" tIns="45720" rIns="91440" bIns="45720"/>
          <a:lstStyle/>
          <a:p>
            <a:pPr defTabSz="914400" eaLnBrk="1" hangingPunct="1">
              <a:spcBef>
                <a:spcPct val="0"/>
              </a:spcBef>
            </a:pPr>
            <a:r>
              <a:rPr lang="zh-CN" altLang="en-US"/>
              <a:t>太阳系行星都处在近圆形</a:t>
            </a:r>
            <a:r>
              <a:rPr lang="en-US" altLang="zh-CN"/>
              <a:t>(</a:t>
            </a:r>
            <a:r>
              <a:rPr lang="en-US" altLang="zh-CN" i="1"/>
              <a:t>e</a:t>
            </a:r>
            <a:r>
              <a:rPr lang="en-US" altLang="zh-CN">
                <a:cs typeface="Times New Roman" panose="02020603050405020304" pitchFamily="18" charset="0"/>
              </a:rPr>
              <a:t>~0.06</a:t>
            </a:r>
            <a:r>
              <a:rPr lang="en-US" altLang="zh-CN"/>
              <a:t>)</a:t>
            </a:r>
            <a:r>
              <a:rPr lang="zh-CN" altLang="en-US"/>
              <a:t>且共面轨道上，这使行星诞生于恒星盘的理论被广泛接受。</a:t>
            </a:r>
            <a:endParaRPr lang="en-US" altLang="zh-CN"/>
          </a:p>
          <a:p>
            <a:pPr defTabSz="914400" eaLnBrk="1" hangingPunct="1">
              <a:spcBef>
                <a:spcPct val="0"/>
              </a:spcBef>
            </a:pPr>
            <a:r>
              <a:rPr lang="zh-CN" altLang="en-US"/>
              <a:t>但是，最先几百个利用视向速度技术发现的系外行星却普遍具有椭圆轨道</a:t>
            </a:r>
            <a:r>
              <a:rPr lang="en-US" altLang="zh-CN"/>
              <a:t>(</a:t>
            </a:r>
            <a:r>
              <a:rPr lang="en-US" altLang="zh-CN" i="1"/>
              <a:t>e</a:t>
            </a:r>
            <a:r>
              <a:rPr lang="en-US" altLang="zh-CN">
                <a:cs typeface="Times New Roman" panose="02020603050405020304" pitchFamily="18" charset="0"/>
              </a:rPr>
              <a:t>~</a:t>
            </a:r>
            <a:r>
              <a:rPr lang="en-US" altLang="zh-CN"/>
              <a:t>0.3)</a:t>
            </a:r>
          </a:p>
          <a:p>
            <a:pPr defTabSz="914400" eaLnBrk="1" hangingPunct="1">
              <a:spcBef>
                <a:spcPct val="0"/>
              </a:spcBef>
            </a:pPr>
            <a:r>
              <a:rPr lang="zh-CN" altLang="en-US"/>
              <a:t>由此产生了一个基本问题：</a:t>
            </a:r>
            <a:r>
              <a:rPr lang="zh-CN" altLang="en-US">
                <a:solidFill>
                  <a:srgbClr val="FF0000"/>
                </a:solidFill>
              </a:rPr>
              <a:t>太阳系及其形成是否特殊？</a:t>
            </a:r>
            <a:endParaRPr lang="en-US" altLang="zh-CN">
              <a:solidFill>
                <a:srgbClr val="FF0000"/>
              </a:solidFill>
            </a:endParaRPr>
          </a:p>
          <a:p>
            <a:pPr defTabSz="914400" eaLnBrk="1" hangingPunct="1">
              <a:spcBef>
                <a:spcPct val="0"/>
              </a:spcBef>
            </a:pPr>
            <a:r>
              <a:rPr lang="zh-CN" altLang="en-US"/>
              <a:t>开普勒卫星已利用凌星法观测发现数千系外行星，但绝大多数的轨道偏心率仍然未知。</a:t>
            </a:r>
            <a:endParaRPr lang="en-US" altLang="zh-CN"/>
          </a:p>
          <a:p>
            <a:pPr defTabSz="914400" eaLnBrk="1" hangingPunct="1">
              <a:spcBef>
                <a:spcPct val="0"/>
              </a:spcBef>
            </a:pPr>
            <a:r>
              <a:rPr lang="zh-CN" altLang="en-US">
                <a:solidFill>
                  <a:srgbClr val="FF0000"/>
                </a:solidFill>
                <a:latin typeface="宋体" panose="02010600030101010101" pitchFamily="2" charset="-122"/>
              </a:rPr>
              <a:t>利用</a:t>
            </a:r>
            <a:r>
              <a:rPr lang="en-US" altLang="zh-CN">
                <a:solidFill>
                  <a:srgbClr val="FF0000"/>
                </a:solidFill>
                <a:latin typeface="宋体" panose="02010600030101010101" pitchFamily="2" charset="-122"/>
              </a:rPr>
              <a:t>LAMOST</a:t>
            </a:r>
            <a:r>
              <a:rPr lang="zh-CN" altLang="en-US">
                <a:solidFill>
                  <a:srgbClr val="FF0000"/>
                </a:solidFill>
                <a:latin typeface="宋体" panose="02010600030101010101" pitchFamily="2" charset="-122"/>
              </a:rPr>
              <a:t>所观测光谱测出的恒星参数，结合开普勒卫星的测光资料，计算得出了</a:t>
            </a:r>
            <a:r>
              <a:rPr lang="en-US" altLang="zh-CN">
                <a:solidFill>
                  <a:srgbClr val="FF0000"/>
                </a:solidFill>
                <a:latin typeface="宋体" panose="02010600030101010101" pitchFamily="2" charset="-122"/>
              </a:rPr>
              <a:t>698</a:t>
            </a:r>
            <a:r>
              <a:rPr lang="zh-CN" altLang="en-US">
                <a:solidFill>
                  <a:srgbClr val="FF0000"/>
                </a:solidFill>
                <a:latin typeface="宋体" panose="02010600030101010101" pitchFamily="2" charset="-122"/>
              </a:rPr>
              <a:t>颗系外行星的轨道偏心率分布。</a:t>
            </a:r>
            <a:endParaRPr lang="en-US" altLang="zh-CN">
              <a:solidFill>
                <a:srgbClr val="FF0000"/>
              </a:solidFill>
              <a:latin typeface="宋体" panose="02010600030101010101" pitchFamily="2" charset="-122"/>
            </a:endParaRPr>
          </a:p>
          <a:p>
            <a:pPr defTabSz="914400" eaLnBrk="1" hangingPunct="1">
              <a:spcBef>
                <a:spcPct val="0"/>
              </a:spcBef>
            </a:pPr>
            <a:r>
              <a:rPr lang="zh-CN" altLang="en-US">
                <a:latin typeface="宋体" panose="02010600030101010101" pitchFamily="2" charset="-122"/>
              </a:rPr>
              <a:t>结果是：单次凌星具有椭圆轨道</a:t>
            </a:r>
            <a:r>
              <a:rPr lang="zh-CN" altLang="en-US"/>
              <a:t>；多次凌星轨道近圆且共面；</a:t>
            </a:r>
            <a:r>
              <a:rPr lang="zh-CN" altLang="en-US">
                <a:latin typeface="宋体" panose="02010600030101010101" pitchFamily="2" charset="-122"/>
              </a:rPr>
              <a:t>多次凌星和太阳系行星满足相同的轨道面倾角与偏心率线性关系</a:t>
            </a:r>
            <a:endParaRPr lang="en-US" altLang="zh-CN">
              <a:latin typeface="宋体" panose="02010600030101010101" pitchFamily="2" charset="-122"/>
            </a:endParaRPr>
          </a:p>
          <a:p>
            <a:pPr defTabSz="914400" eaLnBrk="1" hangingPunct="1">
              <a:spcBef>
                <a:spcPct val="0"/>
              </a:spcBef>
            </a:pPr>
            <a:r>
              <a:rPr lang="zh-CN" altLang="en-US">
                <a:solidFill>
                  <a:srgbClr val="FF0000"/>
                </a:solidFill>
                <a:latin typeface="宋体" panose="02010600030101010101" pitchFamily="2" charset="-122"/>
              </a:rPr>
              <a:t>近圆轨道的普遍性及其与太阳系行星具有相同的线性关系，表明太阳系在银河系中并不特殊！</a:t>
            </a:r>
          </a:p>
          <a:p>
            <a:pPr defTabSz="914400" eaLnBrk="1" hangingPunct="1">
              <a:spcBef>
                <a:spcPct val="0"/>
              </a:spcBef>
            </a:pPr>
            <a:endParaRPr kumimoji="1" lang="zh-CN" altLang="en-US"/>
          </a:p>
          <a:p>
            <a:pPr defTabSz="914400" eaLnBrk="1" hangingPunct="1">
              <a:spcBef>
                <a:spcPct val="0"/>
              </a:spcBef>
            </a:pPr>
            <a:endParaRPr lang="zh-CN" altLang="en-US"/>
          </a:p>
        </p:txBody>
      </p:sp>
      <p:sp>
        <p:nvSpPr>
          <p:cNvPr id="68612" name="灯片编号占位符 3">
            <a:extLst>
              <a:ext uri="{FF2B5EF4-FFF2-40B4-BE49-F238E27FC236}">
                <a16:creationId xmlns:a16="http://schemas.microsoft.com/office/drawing/2014/main" id="{9332909D-2C48-46C8-82CF-1C445985C134}"/>
              </a:ext>
            </a:extLst>
          </p:cNvPr>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宋体" panose="02010600030101010101" pitchFamily="2" charset="-122"/>
              </a:defRPr>
            </a:lvl1pPr>
            <a:lvl2pPr marL="742950" indent="-28575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宋体" panose="02010600030101010101" pitchFamily="2" charset="-122"/>
              </a:defRPr>
            </a:lvl2pPr>
            <a:lvl3pPr marL="1143000" indent="-2286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宋体" panose="02010600030101010101" pitchFamily="2" charset="-122"/>
              </a:defRPr>
            </a:lvl3pPr>
            <a:lvl4pPr marL="1600200" indent="-2286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宋体" panose="02010600030101010101" pitchFamily="2" charset="-122"/>
              </a:defRPr>
            </a:lvl4pPr>
            <a:lvl5pPr marL="2057400" indent="-2286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宋体" panose="02010600030101010101" pitchFamily="2" charset="-122"/>
              </a:defRPr>
            </a:lvl5pPr>
            <a:lvl6pPr marL="2514600" indent="-22860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宋体" panose="02010600030101010101" pitchFamily="2" charset="-122"/>
              </a:defRPr>
            </a:lvl6pPr>
            <a:lvl7pPr marL="2971800" indent="-22860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宋体" panose="02010600030101010101" pitchFamily="2" charset="-122"/>
              </a:defRPr>
            </a:lvl7pPr>
            <a:lvl8pPr marL="3429000" indent="-22860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宋体" panose="02010600030101010101" pitchFamily="2" charset="-122"/>
              </a:defRPr>
            </a:lvl8pPr>
            <a:lvl9pPr marL="3886200" indent="-22860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宋体" panose="02010600030101010101" pitchFamily="2" charset="-122"/>
              </a:defRPr>
            </a:lvl9pPr>
          </a:lstStyle>
          <a:p>
            <a:pPr algn="r" eaLnBrk="1" hangingPunct="1">
              <a:spcBef>
                <a:spcPct val="0"/>
              </a:spcBef>
              <a:buClrTx/>
              <a:buSzTx/>
              <a:buFontTx/>
              <a:buNone/>
            </a:pPr>
            <a:fld id="{1C57CD38-A1D7-49AC-A5F5-C90038C00E79}" type="slidenum">
              <a:rPr lang="zh-CN" altLang="en-US">
                <a:solidFill>
                  <a:schemeClr val="tx1"/>
                </a:solidFill>
                <a:latin typeface="Calibri" panose="020F0502020204030204" pitchFamily="34" charset="0"/>
              </a:rPr>
              <a:pPr algn="r" eaLnBrk="1" hangingPunct="1">
                <a:spcBef>
                  <a:spcPct val="0"/>
                </a:spcBef>
                <a:buClrTx/>
                <a:buSzTx/>
                <a:buFontTx/>
                <a:buNone/>
              </a:pPr>
              <a:t>84</a:t>
            </a:fld>
            <a:endParaRPr lang="en-US" altLang="zh-CN">
              <a:solidFill>
                <a:schemeClr val="tx1"/>
              </a:solidFill>
              <a:latin typeface="Calibri" panose="020F0502020204030204" pitchFamily="34" charset="0"/>
            </a:endParaRPr>
          </a:p>
        </p:txBody>
      </p:sp>
    </p:spTree>
    <p:extLst>
      <p:ext uri="{BB962C8B-B14F-4D97-AF65-F5344CB8AC3E}">
        <p14:creationId xmlns:p14="http://schemas.microsoft.com/office/powerpoint/2010/main" val="5721069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红色点是我们的样本，灰色十字是</a:t>
            </a:r>
            <a:r>
              <a:rPr lang="en-US" altLang="zh-CN" dirty="0"/>
              <a:t>SAGA</a:t>
            </a:r>
            <a:r>
              <a:rPr lang="zh-CN" altLang="en-US" dirty="0"/>
              <a:t>数据库里的普通贫金属星</a:t>
            </a:r>
          </a:p>
        </p:txBody>
      </p:sp>
    </p:spTree>
    <p:extLst>
      <p:ext uri="{BB962C8B-B14F-4D97-AF65-F5344CB8AC3E}">
        <p14:creationId xmlns:p14="http://schemas.microsoft.com/office/powerpoint/2010/main" val="8270262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indent="0">
              <a:buFont typeface="Wingdings" charset="2"/>
              <a:buNone/>
            </a:pPr>
            <a:r>
              <a:rPr kumimoji="1" lang="zh-CN" altLang="en-US" sz="1200" dirty="0"/>
              <a:t>北京大学刘晓为研究团队，利用约</a:t>
            </a:r>
            <a:r>
              <a:rPr kumimoji="1" lang="en-US" altLang="zh-CN" sz="1200" dirty="0">
                <a:solidFill>
                  <a:srgbClr val="FF0000"/>
                </a:solidFill>
              </a:rPr>
              <a:t>16000</a:t>
            </a:r>
            <a:r>
              <a:rPr kumimoji="1" lang="zh-CN" altLang="en-US" sz="1200" dirty="0">
                <a:solidFill>
                  <a:srgbClr val="FF0000"/>
                </a:solidFill>
              </a:rPr>
              <a:t>颗</a:t>
            </a:r>
            <a:r>
              <a:rPr kumimoji="1" lang="en-US" altLang="zh-CN" sz="1200" dirty="0">
                <a:solidFill>
                  <a:srgbClr val="FF0000"/>
                </a:solidFill>
              </a:rPr>
              <a:t>LAMOST</a:t>
            </a:r>
            <a:r>
              <a:rPr kumimoji="1" lang="zh-CN" altLang="en-US" sz="1200" dirty="0">
                <a:solidFill>
                  <a:srgbClr val="FF0000"/>
                </a:solidFill>
              </a:rPr>
              <a:t>红团簇星</a:t>
            </a:r>
            <a:r>
              <a:rPr kumimoji="1" lang="zh-CN" altLang="en-US" sz="1200" dirty="0"/>
              <a:t>和</a:t>
            </a:r>
            <a:r>
              <a:rPr kumimoji="1" lang="en-US" altLang="zh-CN" sz="1200" dirty="0">
                <a:solidFill>
                  <a:srgbClr val="FF0000"/>
                </a:solidFill>
              </a:rPr>
              <a:t>6000</a:t>
            </a:r>
            <a:r>
              <a:rPr kumimoji="1" lang="zh-CN" altLang="en-US" sz="1200" dirty="0">
                <a:solidFill>
                  <a:srgbClr val="FF0000"/>
                </a:solidFill>
              </a:rPr>
              <a:t>颗选自</a:t>
            </a:r>
            <a:r>
              <a:rPr kumimoji="1" lang="en-US" altLang="zh-CN" sz="1200" dirty="0">
                <a:solidFill>
                  <a:srgbClr val="FF0000"/>
                </a:solidFill>
              </a:rPr>
              <a:t>SDSS/SEGUE</a:t>
            </a:r>
            <a:r>
              <a:rPr kumimoji="1" lang="zh-CN" altLang="en-US" sz="1200" dirty="0">
                <a:solidFill>
                  <a:srgbClr val="FF0000"/>
                </a:solidFill>
              </a:rPr>
              <a:t>巡天的晕族</a:t>
            </a:r>
            <a:r>
              <a:rPr kumimoji="1" lang="en-US" altLang="zh-CN" sz="1200" dirty="0">
                <a:solidFill>
                  <a:srgbClr val="FF0000"/>
                </a:solidFill>
              </a:rPr>
              <a:t>K</a:t>
            </a:r>
            <a:r>
              <a:rPr kumimoji="1" lang="zh-CN" altLang="en-US" sz="1200" dirty="0">
                <a:solidFill>
                  <a:srgbClr val="FF0000"/>
                </a:solidFill>
              </a:rPr>
              <a:t>巨星</a:t>
            </a:r>
            <a:r>
              <a:rPr kumimoji="1" lang="zh-CN" altLang="en-US" sz="1200" dirty="0"/>
              <a:t>（</a:t>
            </a:r>
            <a:r>
              <a:rPr kumimoji="1" lang="en-US" altLang="zh-CN" sz="1200" dirty="0"/>
              <a:t>HKGs</a:t>
            </a:r>
            <a:r>
              <a:rPr kumimoji="1" lang="zh-CN" altLang="en-US" sz="1200" dirty="0"/>
              <a:t>），我们给出了</a:t>
            </a:r>
            <a:r>
              <a:rPr kumimoji="1" lang="zh-CN" altLang="en-US" sz="1200" dirty="0">
                <a:solidFill>
                  <a:srgbClr val="FF0000"/>
                </a:solidFill>
              </a:rPr>
              <a:t>迄今为止最为精确</a:t>
            </a:r>
            <a:r>
              <a:rPr kumimoji="1" lang="zh-CN" altLang="en-US" sz="1200" dirty="0"/>
              <a:t>的银河系转动曲线（</a:t>
            </a:r>
            <a:r>
              <a:rPr kumimoji="1" lang="en-US" altLang="zh-CN" sz="1200" dirty="0"/>
              <a:t>4-100 </a:t>
            </a:r>
            <a:r>
              <a:rPr kumimoji="1" lang="en-US" altLang="zh-CN" sz="1200" dirty="0" err="1"/>
              <a:t>kpc</a:t>
            </a:r>
            <a:r>
              <a:rPr kumimoji="1" lang="zh-CN" altLang="en-US" sz="1200" dirty="0"/>
              <a:t>）。</a:t>
            </a:r>
            <a:endParaRPr kumimoji="1" lang="en-US" altLang="zh-CN" sz="1200" dirty="0"/>
          </a:p>
          <a:p>
            <a:pPr marL="0" indent="0">
              <a:buFont typeface="Wingdings" charset="2"/>
              <a:buNone/>
            </a:pPr>
            <a:r>
              <a:rPr kumimoji="1" lang="zh-CN" altLang="en-US" sz="1200" dirty="0"/>
              <a:t>得到的转动曲线上存在</a:t>
            </a:r>
            <a:r>
              <a:rPr kumimoji="1" lang="zh-CN" altLang="en-US" sz="1200" dirty="0">
                <a:solidFill>
                  <a:srgbClr val="FF0000"/>
                </a:solidFill>
              </a:rPr>
              <a:t>两个局域低谷</a:t>
            </a:r>
            <a:r>
              <a:rPr kumimoji="1" lang="zh-CN" altLang="zh-CN" sz="1200" dirty="0"/>
              <a:t>，</a:t>
            </a:r>
            <a:r>
              <a:rPr kumimoji="1" lang="zh-CN" altLang="en-US" sz="1200" dirty="0"/>
              <a:t>分别位于银心距约</a:t>
            </a:r>
            <a:r>
              <a:rPr kumimoji="1" lang="en-US" altLang="zh-CN" sz="1200" dirty="0"/>
              <a:t>11 </a:t>
            </a:r>
            <a:r>
              <a:rPr kumimoji="1" lang="zh-CN" altLang="en-US" sz="1200" dirty="0"/>
              <a:t>和</a:t>
            </a:r>
            <a:r>
              <a:rPr kumimoji="1" lang="en-US" altLang="zh-CN" sz="1200" dirty="0"/>
              <a:t>19 </a:t>
            </a:r>
            <a:r>
              <a:rPr kumimoji="1" lang="en-US" altLang="zh-CN" sz="1200" dirty="0" err="1"/>
              <a:t>kpc</a:t>
            </a:r>
            <a:r>
              <a:rPr kumimoji="1" lang="en-US" altLang="zh-CN" sz="1200" dirty="0"/>
              <a:t> </a:t>
            </a:r>
            <a:r>
              <a:rPr kumimoji="1" lang="zh-CN" altLang="en-US" sz="1200" dirty="0"/>
              <a:t>处。这两个低谷可能暗示着银盘上存在</a:t>
            </a:r>
            <a:r>
              <a:rPr kumimoji="1" lang="zh-CN" altLang="en-US" sz="1200" dirty="0">
                <a:solidFill>
                  <a:srgbClr val="FF0000"/>
                </a:solidFill>
              </a:rPr>
              <a:t>两个大质量</a:t>
            </a:r>
            <a:r>
              <a:rPr kumimoji="1" lang="en-US" altLang="zh-CN" sz="1200" dirty="0">
                <a:solidFill>
                  <a:srgbClr val="FF0000"/>
                </a:solidFill>
              </a:rPr>
              <a:t>(</a:t>
            </a:r>
            <a:r>
              <a:rPr kumimoji="1" lang="zh-CN" altLang="en-US" sz="1200" dirty="0">
                <a:solidFill>
                  <a:srgbClr val="FF0000"/>
                </a:solidFill>
              </a:rPr>
              <a:t>暗</a:t>
            </a:r>
            <a:r>
              <a:rPr kumimoji="1" lang="en-US" altLang="zh-CN" sz="1200" dirty="0">
                <a:solidFill>
                  <a:srgbClr val="FF0000"/>
                </a:solidFill>
              </a:rPr>
              <a:t>)</a:t>
            </a:r>
            <a:r>
              <a:rPr kumimoji="1" lang="zh-CN" altLang="en-US" sz="1200" dirty="0">
                <a:solidFill>
                  <a:srgbClr val="FF0000"/>
                </a:solidFill>
              </a:rPr>
              <a:t>物质环</a:t>
            </a:r>
            <a:r>
              <a:rPr kumimoji="1" lang="zh-CN" altLang="en-US" sz="1200" dirty="0"/>
              <a:t>。</a:t>
            </a:r>
          </a:p>
        </p:txBody>
      </p:sp>
      <p:sp>
        <p:nvSpPr>
          <p:cNvPr id="4" name="灯片编号占位符 3"/>
          <p:cNvSpPr>
            <a:spLocks noGrp="1"/>
          </p:cNvSpPr>
          <p:nvPr>
            <p:ph type="sldNum" sz="quarter" idx="10"/>
          </p:nvPr>
        </p:nvSpPr>
        <p:spPr/>
        <p:txBody>
          <a:bodyPr/>
          <a:lstStyle/>
          <a:p>
            <a:fld id="{22352C62-5DF9-4766-84C5-592989F336EF}" type="slidenum">
              <a:rPr lang="zh-CN" altLang="en-US" smtClean="0"/>
              <a:pPr/>
              <a:t>86</a:t>
            </a:fld>
            <a:endParaRPr lang="zh-CN" altLang="en-US"/>
          </a:p>
        </p:txBody>
      </p:sp>
    </p:spTree>
    <p:extLst>
      <p:ext uri="{BB962C8B-B14F-4D97-AF65-F5344CB8AC3E}">
        <p14:creationId xmlns:p14="http://schemas.microsoft.com/office/powerpoint/2010/main" val="39075085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indent="0" algn="just">
              <a:buClr>
                <a:schemeClr val="tx1"/>
              </a:buClr>
              <a:buFont typeface="Wingdings" charset="2"/>
              <a:buNone/>
            </a:pPr>
            <a:r>
              <a:rPr lang="zh-CN" altLang="en-US" sz="1600" b="0" dirty="0">
                <a:solidFill>
                  <a:schemeClr val="tx1"/>
                </a:solidFill>
              </a:rPr>
              <a:t>北京师范大学付建宁及国际合作团队。</a:t>
            </a:r>
            <a:endParaRPr lang="en-US" altLang="zh-CN" sz="1600" b="0" dirty="0">
              <a:solidFill>
                <a:schemeClr val="tx1"/>
              </a:solidFill>
            </a:endParaRPr>
          </a:p>
          <a:p>
            <a:pPr marL="0" indent="0" algn="just">
              <a:buClr>
                <a:schemeClr val="tx1"/>
              </a:buClr>
              <a:buFont typeface="Wingdings" charset="2"/>
              <a:buNone/>
            </a:pPr>
            <a:r>
              <a:rPr lang="zh-CN" altLang="zh-CN" sz="1600" b="0" dirty="0">
                <a:solidFill>
                  <a:schemeClr val="tx1"/>
                </a:solidFill>
              </a:rPr>
              <a:t>美国开普勒</a:t>
            </a:r>
            <a:r>
              <a:rPr lang="zh-CN" altLang="en-US" sz="1600" b="0" dirty="0">
                <a:solidFill>
                  <a:schemeClr val="tx1"/>
                </a:solidFill>
              </a:rPr>
              <a:t>卫星</a:t>
            </a:r>
            <a:r>
              <a:rPr lang="zh-CN" altLang="zh-CN" sz="1600" b="0" dirty="0">
                <a:solidFill>
                  <a:schemeClr val="tx1"/>
                </a:solidFill>
              </a:rPr>
              <a:t>通过</a:t>
            </a:r>
            <a:r>
              <a:rPr lang="zh-CN" altLang="en-US" sz="1600" b="0" dirty="0">
                <a:solidFill>
                  <a:schemeClr val="tx1"/>
                </a:solidFill>
              </a:rPr>
              <a:t>持</a:t>
            </a:r>
            <a:r>
              <a:rPr lang="zh-CN" altLang="zh-CN" sz="1600" b="0" dirty="0">
                <a:solidFill>
                  <a:schemeClr val="tx1"/>
                </a:solidFill>
              </a:rPr>
              <a:t>续监测</a:t>
            </a:r>
            <a:r>
              <a:rPr lang="zh-CN" altLang="en-US" sz="1600" b="0" dirty="0">
                <a:solidFill>
                  <a:schemeClr val="tx1"/>
                </a:solidFill>
              </a:rPr>
              <a:t>十多万颗恒星</a:t>
            </a:r>
            <a:r>
              <a:rPr lang="zh-CN" altLang="zh-CN" sz="1600" b="0" dirty="0">
                <a:solidFill>
                  <a:schemeClr val="tx1"/>
                </a:solidFill>
              </a:rPr>
              <a:t>，</a:t>
            </a:r>
            <a:r>
              <a:rPr lang="zh-CN" altLang="en-US" sz="1600" b="0" dirty="0">
                <a:solidFill>
                  <a:schemeClr val="tx1"/>
                </a:solidFill>
              </a:rPr>
              <a:t>发现了三千多颗太阳系外行星，包括一批非常类似地球的行星，取得了革命性的成果。其数据还对天文研究的许多前沿领域有重要作用。</a:t>
            </a:r>
            <a:endParaRPr lang="en-US" altLang="zh-CN" sz="1600" b="0" dirty="0">
              <a:solidFill>
                <a:schemeClr val="tx1"/>
              </a:solidFill>
            </a:endParaRPr>
          </a:p>
          <a:p>
            <a:pPr marL="0" indent="0" algn="just">
              <a:buClr>
                <a:schemeClr val="tx1"/>
              </a:buClr>
              <a:buFont typeface="Wingdings" charset="2"/>
              <a:buNone/>
            </a:pPr>
            <a:r>
              <a:rPr lang="zh-CN" altLang="en-US" sz="1600" b="0" dirty="0">
                <a:solidFill>
                  <a:schemeClr val="tx1"/>
                </a:solidFill>
              </a:rPr>
              <a:t>但是，由于缺乏对这些恒星的光谱观测资料和恒星参数信息，阻碍了对这些新发现行星及所观测恒星的深入研究。</a:t>
            </a:r>
            <a:endParaRPr lang="en-US" altLang="zh-CN" sz="1600" b="0" dirty="0">
              <a:solidFill>
                <a:schemeClr val="tx1"/>
              </a:solidFill>
            </a:endParaRPr>
          </a:p>
          <a:p>
            <a:endParaRPr kumimoji="1" lang="zh-CN" altLang="en-US" sz="1600" b="0" dirty="0">
              <a:solidFill>
                <a:schemeClr val="tx1"/>
              </a:solidFill>
            </a:endParaRPr>
          </a:p>
        </p:txBody>
      </p:sp>
      <p:sp>
        <p:nvSpPr>
          <p:cNvPr id="4" name="幻灯片编号占位符 3"/>
          <p:cNvSpPr>
            <a:spLocks noGrp="1"/>
          </p:cNvSpPr>
          <p:nvPr>
            <p:ph type="sldNum" sz="quarter" idx="10"/>
          </p:nvPr>
        </p:nvSpPr>
        <p:spPr/>
        <p:txBody>
          <a:bodyPr/>
          <a:lstStyle/>
          <a:p>
            <a:fld id="{22352C62-5DF9-4766-84C5-592989F336EF}" type="slidenum">
              <a:rPr lang="zh-CN" altLang="en-US" smtClean="0"/>
              <a:pPr/>
              <a:t>87</a:t>
            </a:fld>
            <a:endParaRPr lang="zh-CN" altLang="en-US"/>
          </a:p>
        </p:txBody>
      </p:sp>
    </p:spTree>
    <p:extLst>
      <p:ext uri="{BB962C8B-B14F-4D97-AF65-F5344CB8AC3E}">
        <p14:creationId xmlns:p14="http://schemas.microsoft.com/office/powerpoint/2010/main" val="376006787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3730" name="Rectangle 2"/>
          <p:cNvSpPr txBox="1">
            <a:spLocks noGrp="1" noRot="1" noChangeAspect="1" noChangeArrowheads="1" noTextEdit="1"/>
          </p:cNvSpPr>
          <p:nvPr>
            <p:ph type="sldImg"/>
          </p:nvPr>
        </p:nvSpPr>
        <p:spPr>
          <a:xfrm>
            <a:off x="1143000"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3731" name="Text Box 3"/>
          <p:cNvSpPr txBox="1">
            <a:spLocks noGrp="1" noChangeArrowheads="1"/>
          </p:cNvSpPr>
          <p:nvPr>
            <p:ph type="body" idx="1"/>
          </p:nvPr>
        </p:nvSpPr>
        <p:spPr>
          <a:xfrm>
            <a:off x="685800" y="4343400"/>
            <a:ext cx="5486400" cy="4114800"/>
          </a:xfrm>
          <a:noFill/>
          <a:extLs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1440" tIns="45720" rIns="91440" bIns="45720"/>
          <a:lstStyle/>
          <a:p>
            <a:pPr defTabSz="449263">
              <a:spcBef>
                <a:spcPct val="0"/>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Lst>
            </a:pPr>
            <a:r>
              <a:rPr lang="en-US" altLang="zh-CN" sz="2000"/>
              <a:t>Red: pipeline QSO (ours and other samples) and unknown visual identified QSOs</a:t>
            </a:r>
          </a:p>
          <a:p>
            <a:pPr defTabSz="449263">
              <a:spcBef>
                <a:spcPct val="0"/>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Lst>
            </a:pPr>
            <a:r>
              <a:rPr lang="en-US" altLang="zh-CN" sz="2000"/>
              <a:t>Green: RA&lt;50&amp;dec&gt;20, M31/M33, anti-galactic centre</a:t>
            </a:r>
          </a:p>
        </p:txBody>
      </p:sp>
      <p:sp>
        <p:nvSpPr>
          <p:cNvPr id="73732" name="Text Box 4"/>
          <p:cNvSpPr txBox="1">
            <a:spLocks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b"/>
          <a:lstStyle>
            <a:lvl1pPr defTabSz="449263">
              <a:buFont typeface="Arial" panose="020B0604020202020204" pitchFamily="34" charset="0"/>
              <a:tabLst>
                <a:tab pos="449263" algn="l"/>
                <a:tab pos="898525" algn="l"/>
                <a:tab pos="1347788" algn="l"/>
                <a:tab pos="1797050" algn="l"/>
                <a:tab pos="2246313" algn="l"/>
                <a:tab pos="2695575" algn="l"/>
              </a:tabLst>
              <a:defRPr>
                <a:solidFill>
                  <a:schemeClr val="tx1"/>
                </a:solidFill>
                <a:latin typeface="Arial" panose="020B0604020202020204" pitchFamily="34" charset="0"/>
                <a:ea typeface="宋体" panose="02010600030101010101" pitchFamily="2" charset="-122"/>
              </a:defRPr>
            </a:lvl1pPr>
            <a:lvl2pPr marL="742950" indent="-285750" defTabSz="449263">
              <a:buFont typeface="Arial" panose="020B0604020202020204" pitchFamily="34" charset="0"/>
              <a:tabLst>
                <a:tab pos="449263" algn="l"/>
                <a:tab pos="898525" algn="l"/>
                <a:tab pos="1347788" algn="l"/>
                <a:tab pos="1797050" algn="l"/>
                <a:tab pos="2246313" algn="l"/>
                <a:tab pos="2695575" algn="l"/>
              </a:tabLst>
              <a:defRPr>
                <a:solidFill>
                  <a:schemeClr val="tx1"/>
                </a:solidFill>
                <a:latin typeface="Arial" panose="020B0604020202020204" pitchFamily="34" charset="0"/>
                <a:ea typeface="宋体" panose="02010600030101010101" pitchFamily="2" charset="-122"/>
              </a:defRPr>
            </a:lvl2pPr>
            <a:lvl3pPr marL="1143000" indent="-228600" defTabSz="449263">
              <a:buFont typeface="Arial" panose="020B0604020202020204" pitchFamily="34" charset="0"/>
              <a:tabLst>
                <a:tab pos="449263" algn="l"/>
                <a:tab pos="898525" algn="l"/>
                <a:tab pos="1347788" algn="l"/>
                <a:tab pos="1797050" algn="l"/>
                <a:tab pos="2246313" algn="l"/>
                <a:tab pos="2695575" algn="l"/>
              </a:tabLst>
              <a:defRPr>
                <a:solidFill>
                  <a:schemeClr val="tx1"/>
                </a:solidFill>
                <a:latin typeface="Arial" panose="020B0604020202020204" pitchFamily="34" charset="0"/>
                <a:ea typeface="宋体" panose="02010600030101010101" pitchFamily="2" charset="-122"/>
              </a:defRPr>
            </a:lvl3pPr>
            <a:lvl4pPr marL="1600200" indent="-228600" defTabSz="449263">
              <a:buFont typeface="Arial" panose="020B0604020202020204" pitchFamily="34" charset="0"/>
              <a:tabLst>
                <a:tab pos="449263" algn="l"/>
                <a:tab pos="898525" algn="l"/>
                <a:tab pos="1347788" algn="l"/>
                <a:tab pos="1797050" algn="l"/>
                <a:tab pos="2246313" algn="l"/>
                <a:tab pos="2695575" algn="l"/>
              </a:tabLst>
              <a:defRPr>
                <a:solidFill>
                  <a:schemeClr val="tx1"/>
                </a:solidFill>
                <a:latin typeface="Arial" panose="020B0604020202020204" pitchFamily="34" charset="0"/>
                <a:ea typeface="宋体" panose="02010600030101010101" pitchFamily="2" charset="-122"/>
              </a:defRPr>
            </a:lvl4pPr>
            <a:lvl5pPr marL="2057400" indent="-228600" defTabSz="449263">
              <a:buFont typeface="Arial" panose="020B0604020202020204" pitchFamily="34" charset="0"/>
              <a:tabLst>
                <a:tab pos="449263" algn="l"/>
                <a:tab pos="898525" algn="l"/>
                <a:tab pos="1347788" algn="l"/>
                <a:tab pos="1797050" algn="l"/>
                <a:tab pos="2246313" algn="l"/>
                <a:tab pos="2695575" algn="l"/>
              </a:tabLst>
              <a:defRPr>
                <a:solidFill>
                  <a:schemeClr val="tx1"/>
                </a:solidFill>
                <a:latin typeface="Arial" panose="020B0604020202020204" pitchFamily="34" charset="0"/>
                <a:ea typeface="宋体" panose="02010600030101010101" pitchFamily="2" charset="-122"/>
              </a:defRPr>
            </a:lvl5pPr>
            <a:lvl6pPr marL="2514600" indent="-228600" defTabSz="449263" eaLnBrk="0" fontAlgn="base" hangingPunct="0">
              <a:spcBef>
                <a:spcPct val="0"/>
              </a:spcBef>
              <a:spcAft>
                <a:spcPct val="0"/>
              </a:spcAft>
              <a:buFont typeface="Arial" panose="020B0604020202020204" pitchFamily="34" charset="0"/>
              <a:tabLst>
                <a:tab pos="449263" algn="l"/>
                <a:tab pos="898525" algn="l"/>
                <a:tab pos="1347788" algn="l"/>
                <a:tab pos="1797050" algn="l"/>
                <a:tab pos="2246313" algn="l"/>
                <a:tab pos="2695575" algn="l"/>
              </a:tabLst>
              <a:defRPr>
                <a:solidFill>
                  <a:schemeClr val="tx1"/>
                </a:solidFill>
                <a:latin typeface="Arial" panose="020B0604020202020204" pitchFamily="34" charset="0"/>
                <a:ea typeface="宋体" panose="02010600030101010101" pitchFamily="2" charset="-122"/>
              </a:defRPr>
            </a:lvl6pPr>
            <a:lvl7pPr marL="2971800" indent="-228600" defTabSz="449263" eaLnBrk="0" fontAlgn="base" hangingPunct="0">
              <a:spcBef>
                <a:spcPct val="0"/>
              </a:spcBef>
              <a:spcAft>
                <a:spcPct val="0"/>
              </a:spcAft>
              <a:buFont typeface="Arial" panose="020B0604020202020204" pitchFamily="34" charset="0"/>
              <a:tabLst>
                <a:tab pos="449263" algn="l"/>
                <a:tab pos="898525" algn="l"/>
                <a:tab pos="1347788" algn="l"/>
                <a:tab pos="1797050" algn="l"/>
                <a:tab pos="2246313" algn="l"/>
                <a:tab pos="2695575" algn="l"/>
              </a:tabLst>
              <a:defRPr>
                <a:solidFill>
                  <a:schemeClr val="tx1"/>
                </a:solidFill>
                <a:latin typeface="Arial" panose="020B0604020202020204" pitchFamily="34" charset="0"/>
                <a:ea typeface="宋体" panose="02010600030101010101" pitchFamily="2" charset="-122"/>
              </a:defRPr>
            </a:lvl7pPr>
            <a:lvl8pPr marL="3429000" indent="-228600" defTabSz="449263" eaLnBrk="0" fontAlgn="base" hangingPunct="0">
              <a:spcBef>
                <a:spcPct val="0"/>
              </a:spcBef>
              <a:spcAft>
                <a:spcPct val="0"/>
              </a:spcAft>
              <a:buFont typeface="Arial" panose="020B0604020202020204" pitchFamily="34" charset="0"/>
              <a:tabLst>
                <a:tab pos="449263" algn="l"/>
                <a:tab pos="898525" algn="l"/>
                <a:tab pos="1347788" algn="l"/>
                <a:tab pos="1797050" algn="l"/>
                <a:tab pos="2246313" algn="l"/>
                <a:tab pos="2695575" algn="l"/>
              </a:tabLst>
              <a:defRPr>
                <a:solidFill>
                  <a:schemeClr val="tx1"/>
                </a:solidFill>
                <a:latin typeface="Arial" panose="020B0604020202020204" pitchFamily="34" charset="0"/>
                <a:ea typeface="宋体" panose="02010600030101010101" pitchFamily="2" charset="-122"/>
              </a:defRPr>
            </a:lvl8pPr>
            <a:lvl9pPr marL="3886200" indent="-228600" defTabSz="449263" eaLnBrk="0" fontAlgn="base" hangingPunct="0">
              <a:spcBef>
                <a:spcPct val="0"/>
              </a:spcBef>
              <a:spcAft>
                <a:spcPct val="0"/>
              </a:spcAft>
              <a:buFont typeface="Arial" panose="020B0604020202020204" pitchFamily="34" charset="0"/>
              <a:tabLst>
                <a:tab pos="449263" algn="l"/>
                <a:tab pos="898525" algn="l"/>
                <a:tab pos="1347788" algn="l"/>
                <a:tab pos="1797050" algn="l"/>
                <a:tab pos="2246313" algn="l"/>
                <a:tab pos="2695575" algn="l"/>
              </a:tabLst>
              <a:defRPr>
                <a:solidFill>
                  <a:schemeClr val="tx1"/>
                </a:solidFill>
                <a:latin typeface="Arial" panose="020B0604020202020204" pitchFamily="34" charset="0"/>
                <a:ea typeface="宋体" panose="02010600030101010101" pitchFamily="2" charset="-122"/>
              </a:defRPr>
            </a:lvl9pPr>
          </a:lstStyle>
          <a:p>
            <a:pPr algn="r" eaLnBrk="1" hangingPunct="1">
              <a:buClr>
                <a:srgbClr val="000000"/>
              </a:buClr>
              <a:buSzPct val="100000"/>
              <a:buFont typeface="Times New Roman" panose="02020603050405020304" pitchFamily="18" charset="0"/>
              <a:buNone/>
            </a:pPr>
            <a:fld id="{FAC309B3-0771-46B6-81AF-CA323E7AA222}" type="slidenum">
              <a:rPr lang="en-US" altLang="zh-CN" sz="1200">
                <a:solidFill>
                  <a:srgbClr val="000000"/>
                </a:solidFill>
                <a:latin typeface="+mn-lt" charset="0"/>
              </a:rPr>
              <a:pPr algn="r" eaLnBrk="1" hangingPunct="1">
                <a:buClr>
                  <a:srgbClr val="000000"/>
                </a:buClr>
                <a:buSzPct val="100000"/>
                <a:buFont typeface="Times New Roman" panose="02020603050405020304" pitchFamily="18" charset="0"/>
                <a:buNone/>
              </a:pPr>
              <a:t>99</a:t>
            </a:fld>
            <a:endParaRPr lang="en-US" altLang="zh-CN" sz="1200">
              <a:solidFill>
                <a:srgbClr val="000000"/>
              </a:solidFill>
              <a:latin typeface="+mn-lt" charset="0"/>
            </a:endParaRPr>
          </a:p>
        </p:txBody>
      </p:sp>
    </p:spTree>
    <p:extLst>
      <p:ext uri="{BB962C8B-B14F-4D97-AF65-F5344CB8AC3E}">
        <p14:creationId xmlns:p14="http://schemas.microsoft.com/office/powerpoint/2010/main" val="17172296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幻灯片图像占位符 1">
            <a:extLst>
              <a:ext uri="{FF2B5EF4-FFF2-40B4-BE49-F238E27FC236}">
                <a16:creationId xmlns:a16="http://schemas.microsoft.com/office/drawing/2014/main" id="{F97015E5-1E36-4DD3-AA50-6C3C8C35A178}"/>
              </a:ext>
            </a:extLst>
          </p:cNvPr>
          <p:cNvSpPr>
            <a:spLocks noGrp="1" noRot="1" noChangeAspect="1" noChangeArrowheads="1" noTextEdit="1"/>
          </p:cNvSpPr>
          <p:nvPr>
            <p:ph type="sldImg"/>
          </p:nvPr>
        </p:nvSpPr>
        <p:spPr>
          <a:xfrm>
            <a:off x="1371600" y="1143000"/>
            <a:ext cx="4114800" cy="3086100"/>
          </a:xfrm>
        </p:spPr>
      </p:sp>
      <p:sp>
        <p:nvSpPr>
          <p:cNvPr id="11267" name="备注占位符 2">
            <a:extLst>
              <a:ext uri="{FF2B5EF4-FFF2-40B4-BE49-F238E27FC236}">
                <a16:creationId xmlns:a16="http://schemas.microsoft.com/office/drawing/2014/main" id="{41693674-48BE-4E3C-B03F-A76C79A62489}"/>
              </a:ext>
            </a:extLst>
          </p:cNvPr>
          <p:cNvSpPr>
            <a:spLocks noGrp="1"/>
          </p:cNvSpPr>
          <p:nvPr>
            <p:ph type="body" idx="1"/>
          </p:nvPr>
        </p:nvSpPr>
        <p:spPr>
          <a:xfrm>
            <a:off x="685800" y="4400550"/>
            <a:ext cx="5486400" cy="3600450"/>
          </a:xfrm>
          <a:noFill/>
          <a:extLst>
            <a:ext uri="{91240B29-F687-4F45-9708-019B960494DF}">
              <a14:hiddenLine xmlns:a14="http://schemas.microsoft.com/office/drawing/2010/main" w="9525">
                <a:solidFill>
                  <a:srgbClr val="3465A4"/>
                </a:solidFill>
                <a:miter lim="800000"/>
                <a:headEnd/>
                <a:tailEnd/>
              </a14:hiddenLine>
            </a:ext>
          </a:extLst>
        </p:spPr>
        <p:txBody>
          <a:bodyPr lIns="84408" tIns="42204" rIns="84408" bIns="42204"/>
          <a:lstStyle/>
          <a:p>
            <a:pPr defTabSz="914400" eaLnBrk="1" hangingPunct="1">
              <a:spcBef>
                <a:spcPct val="0"/>
              </a:spcBef>
            </a:pPr>
            <a:r>
              <a:rPr lang="zh-CN" altLang="en-US" sz="1600" b="1"/>
              <a:t>观测成功率：获得信噪比大于</a:t>
            </a:r>
            <a:r>
              <a:rPr lang="en-US" altLang="zh-CN" sz="1600" b="1"/>
              <a:t>10</a:t>
            </a:r>
            <a:r>
              <a:rPr lang="zh-CN" altLang="en-US" sz="1600" b="1"/>
              <a:t>的高质量光谱的比例，现在达到</a:t>
            </a:r>
            <a:r>
              <a:rPr lang="en-US" altLang="zh-CN" sz="1600" b="1"/>
              <a:t>70%</a:t>
            </a:r>
            <a:r>
              <a:rPr lang="zh-CN" altLang="en-US" sz="1600" b="1"/>
              <a:t>；</a:t>
            </a:r>
            <a:endParaRPr lang="en-US" altLang="zh-CN" sz="1600" b="1"/>
          </a:p>
          <a:p>
            <a:pPr defTabSz="914400" eaLnBrk="1" hangingPunct="1">
              <a:spcBef>
                <a:spcPct val="0"/>
              </a:spcBef>
            </a:pPr>
            <a:r>
              <a:rPr lang="zh-CN" altLang="en-US" sz="1600" b="1"/>
              <a:t>望远镜总透过率：整个望远镜光学系统光学效率。</a:t>
            </a:r>
          </a:p>
        </p:txBody>
      </p:sp>
      <p:sp>
        <p:nvSpPr>
          <p:cNvPr id="11268" name="灯片编号占位符 3">
            <a:extLst>
              <a:ext uri="{FF2B5EF4-FFF2-40B4-BE49-F238E27FC236}">
                <a16:creationId xmlns:a16="http://schemas.microsoft.com/office/drawing/2014/main" id="{3ED564E9-71CC-4922-A74D-6A8C4C5C67D6}"/>
              </a:ext>
            </a:extLst>
          </p:cNvPr>
          <p:cNvSpPr txBox="1">
            <a:spLocks noGrp="1"/>
          </p:cNvSpPr>
          <p:nvPr/>
        </p:nvSpPr>
        <p:spPr bwMode="auto">
          <a:xfrm>
            <a:off x="3884613" y="8685213"/>
            <a:ext cx="2971800" cy="45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4408" tIns="42204" rIns="84408" bIns="42204" anchor="b"/>
          <a:lstStyle>
            <a:lvl1pPr defTabSz="84455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宋体" panose="02010600030101010101" pitchFamily="2" charset="-122"/>
              </a:defRPr>
            </a:lvl1pPr>
            <a:lvl2pPr marL="685800" indent="-263525" defTabSz="84455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宋体" panose="02010600030101010101" pitchFamily="2" charset="-122"/>
              </a:defRPr>
            </a:lvl2pPr>
            <a:lvl3pPr marL="1055688" indent="-211138" defTabSz="84455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宋体" panose="02010600030101010101" pitchFamily="2" charset="-122"/>
              </a:defRPr>
            </a:lvl3pPr>
            <a:lvl4pPr marL="1476375" indent="-209550" defTabSz="84455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宋体" panose="02010600030101010101" pitchFamily="2" charset="-122"/>
              </a:defRPr>
            </a:lvl4pPr>
            <a:lvl5pPr marL="1898650" indent="-211138" defTabSz="84455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宋体" panose="02010600030101010101" pitchFamily="2" charset="-122"/>
              </a:defRPr>
            </a:lvl5pPr>
            <a:lvl6pPr marL="2355850" indent="-211138" defTabSz="84455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宋体" panose="02010600030101010101" pitchFamily="2" charset="-122"/>
              </a:defRPr>
            </a:lvl6pPr>
            <a:lvl7pPr marL="2813050" indent="-211138" defTabSz="84455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宋体" panose="02010600030101010101" pitchFamily="2" charset="-122"/>
              </a:defRPr>
            </a:lvl7pPr>
            <a:lvl8pPr marL="3270250" indent="-211138" defTabSz="84455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宋体" panose="02010600030101010101" pitchFamily="2" charset="-122"/>
              </a:defRPr>
            </a:lvl8pPr>
            <a:lvl9pPr marL="3727450" indent="-211138" defTabSz="84455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宋体" panose="02010600030101010101" pitchFamily="2" charset="-122"/>
              </a:defRPr>
            </a:lvl9pPr>
          </a:lstStyle>
          <a:p>
            <a:pPr algn="r" eaLnBrk="1" hangingPunct="1">
              <a:spcBef>
                <a:spcPct val="0"/>
              </a:spcBef>
              <a:buClrTx/>
              <a:buSzTx/>
              <a:buFontTx/>
              <a:buNone/>
            </a:pPr>
            <a:fld id="{D19410A6-AE0E-46BC-AC9B-17DE741A94E3}" type="slidenum">
              <a:rPr lang="zh-CN" altLang="en-US" sz="1100">
                <a:solidFill>
                  <a:schemeClr val="tx1"/>
                </a:solidFill>
                <a:latin typeface="Calibri" panose="020F0502020204030204" pitchFamily="34" charset="0"/>
              </a:rPr>
              <a:pPr algn="r" eaLnBrk="1" hangingPunct="1">
                <a:spcBef>
                  <a:spcPct val="0"/>
                </a:spcBef>
                <a:buClrTx/>
                <a:buSzTx/>
                <a:buFontTx/>
                <a:buNone/>
              </a:pPr>
              <a:t>21</a:t>
            </a:fld>
            <a:endParaRPr lang="en-US" altLang="zh-CN" sz="1100">
              <a:solidFill>
                <a:schemeClr val="tx1"/>
              </a:solidFill>
              <a:latin typeface="Calibri" panose="020F0502020204030204" pitchFamily="34" charset="0"/>
            </a:endParaRPr>
          </a:p>
        </p:txBody>
      </p:sp>
    </p:spTree>
    <p:extLst>
      <p:ext uri="{BB962C8B-B14F-4D97-AF65-F5344CB8AC3E}">
        <p14:creationId xmlns:p14="http://schemas.microsoft.com/office/powerpoint/2010/main" val="3757738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338" name="Rectangle 2">
            <a:extLst>
              <a:ext uri="{FF2B5EF4-FFF2-40B4-BE49-F238E27FC236}">
                <a16:creationId xmlns:a16="http://schemas.microsoft.com/office/drawing/2014/main" id="{4BF2D591-7FD4-47E6-AA78-BF001350BA69}"/>
              </a:ext>
            </a:extLst>
          </p:cNvPr>
          <p:cNvSpPr>
            <a:spLocks noGrp="1" noRot="1" noChangeAspect="1" noChangeArrowheads="1" noTextEdit="1"/>
          </p:cNvSpPr>
          <p:nvPr>
            <p:ph type="sldImg"/>
          </p:nvPr>
        </p:nvSpPr>
        <p:spPr>
          <a:xfrm>
            <a:off x="1143000" y="695325"/>
            <a:ext cx="4570413" cy="3427413"/>
          </a:xfrm>
        </p:spPr>
      </p:sp>
      <p:sp>
        <p:nvSpPr>
          <p:cNvPr id="14339" name="Rectangle 3">
            <a:extLst>
              <a:ext uri="{FF2B5EF4-FFF2-40B4-BE49-F238E27FC236}">
                <a16:creationId xmlns:a16="http://schemas.microsoft.com/office/drawing/2014/main" id="{59EF5F5A-C648-4913-A3D3-DD919123DEFA}"/>
              </a:ext>
            </a:extLst>
          </p:cNvPr>
          <p:cNvSpPr>
            <a:spLocks noGrp="1"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808080"/>
                </a:solidFill>
                <a:round/>
                <a:headEnd/>
                <a:tailEnd/>
              </a14:hiddenLine>
            </a:ext>
          </a:extLst>
        </p:spPr>
        <p:txBody>
          <a:bodyPr wrap="none" anchor="ctr"/>
          <a:lstStyle/>
          <a:p>
            <a:pPr eaLnBrk="1" hangingPunct="1">
              <a:spcBef>
                <a:spcPts val="45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US" altLang="zh-CN"/>
          </a:p>
        </p:txBody>
      </p:sp>
    </p:spTree>
    <p:extLst>
      <p:ext uri="{BB962C8B-B14F-4D97-AF65-F5344CB8AC3E}">
        <p14:creationId xmlns:p14="http://schemas.microsoft.com/office/powerpoint/2010/main" val="12503857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p:cSld>
    <p:bg bwMode="auto">
      <p:bgPr>
        <a:solidFill>
          <a:srgbClr val="FFFFFF"/>
        </a:solidFill>
        <a:effectLst/>
      </p:bgPr>
    </p:bg>
    <p:spTree>
      <p:nvGrpSpPr>
        <p:cNvPr id="1" name=""/>
        <p:cNvGrpSpPr/>
        <p:nvPr/>
      </p:nvGrpSpPr>
      <p:grpSpPr>
        <a:xfrm>
          <a:off x="0" y="0"/>
          <a:ext cx="0" cy="0"/>
          <a:chOff x="0" y="0"/>
          <a:chExt cx="0" cy="0"/>
        </a:xfrm>
      </p:grpSpPr>
      <p:sp>
        <p:nvSpPr>
          <p:cNvPr id="16386" name="Slide Image Placeholder 1">
            <a:extLst>
              <a:ext uri="{FF2B5EF4-FFF2-40B4-BE49-F238E27FC236}">
                <a16:creationId xmlns:a16="http://schemas.microsoft.com/office/drawing/2014/main" id="{DD72607E-AED9-4A91-8C24-F6AD0D99AB7E}"/>
              </a:ext>
            </a:extLst>
          </p:cNvPr>
          <p:cNvSpPr>
            <a:spLocks noGrp="1" noRot="1" noChangeAspect="1" noChangeArrowheads="1"/>
          </p:cNvSpPr>
          <p:nvPr>
            <p:ph type="sldImg" idx="4294967295"/>
          </p:nvPr>
        </p:nvSpPr>
        <p:spPr>
          <a:xfrm>
            <a:off x="-3778250" y="0"/>
            <a:ext cx="8474075" cy="6356350"/>
          </a:xfrm>
          <a:ln/>
          <a:extLst>
            <a:ext uri="{91240B29-F687-4F45-9708-019B960494DF}">
              <a14:hiddenLine xmlns:a14="http://schemas.microsoft.com/office/drawing/2010/main" w="12700">
                <a:solidFill>
                  <a:srgbClr val="000000"/>
                </a:solidFill>
                <a:miter lim="800000"/>
                <a:headEnd/>
                <a:tailEnd/>
              </a14:hiddenLine>
            </a:ext>
          </a:extLst>
        </p:spPr>
      </p:sp>
      <p:sp>
        <p:nvSpPr>
          <p:cNvPr id="16387" name="Notes Placeholder 2">
            <a:extLst>
              <a:ext uri="{FF2B5EF4-FFF2-40B4-BE49-F238E27FC236}">
                <a16:creationId xmlns:a16="http://schemas.microsoft.com/office/drawing/2014/main" id="{F970F3DC-937D-41EF-AA3A-FE40CB5CD68F}"/>
              </a:ext>
            </a:extLst>
          </p:cNvPr>
          <p:cNvSpPr>
            <a:spLocks noGrp="1" noRot="1" noChangeAspect="1" noChangeArrowheads="1"/>
          </p:cNvSpPr>
          <p:nvPr>
            <p:ph type="body" idx="1"/>
          </p:nvPr>
        </p:nvSpPr>
        <p:spPr bwMode="auto">
          <a:xfrm>
            <a:off x="914400" y="1784350"/>
            <a:ext cx="7772400" cy="45720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zh-CN"/>
              <a:t>Knowing the limitations from commissioning, LAMOST’s focus becomes more inclined to Galactic studies, and the original goals of LEGUE survey listed in the previous slide were adjusted to fit the parameters understood at that time (2012, when r=19 was taken). With the Pilot survey finished in 2012 and the followed data analysis, the community tends to take r~17.8 (the limiting mag of SDSS spectroscopic surveys). The subject of our project is one of the badly compromised goals, but hope is still there, will show in the following slides.</a:t>
            </a:r>
          </a:p>
        </p:txBody>
      </p:sp>
    </p:spTree>
    <p:extLst>
      <p:ext uri="{BB962C8B-B14F-4D97-AF65-F5344CB8AC3E}">
        <p14:creationId xmlns:p14="http://schemas.microsoft.com/office/powerpoint/2010/main" val="1164823252"/>
      </p:ext>
    </p:extLst>
  </p:cSld>
  <p:clrMapOvr>
    <a:overrideClrMapping bg1="dk2" tx1="lt1" bg2="dk1" tx2="lt2" accent1="accent1" accent2="accent2" accent3="accent3" accent4="accent4" accent5="accent5" accent6="accent6" hlink="hlink" folHlink="folHlink"/>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幻灯片图像占位符 1"/>
          <p:cNvSpPr>
            <a:spLocks noGrp="1" noRot="1" noChangeAspect="1" noTextEdit="1"/>
          </p:cNvSpPr>
          <p:nvPr>
            <p:ph type="sldImg"/>
          </p:nvPr>
        </p:nvSpPr>
        <p:spPr>
          <a:xfrm>
            <a:off x="1143000" y="685800"/>
            <a:ext cx="4572000" cy="3429000"/>
          </a:xfrm>
        </p:spPr>
      </p:sp>
      <p:sp>
        <p:nvSpPr>
          <p:cNvPr id="108547" name="备注占位符 2"/>
          <p:cNvSpPr>
            <a:spLocks noGrp="1"/>
          </p:cNvSpPr>
          <p:nvPr>
            <p:ph type="body" idx="1"/>
          </p:nvPr>
        </p:nvSpPr>
        <p:spPr>
          <a:xfrm>
            <a:off x="685800" y="4343400"/>
            <a:ext cx="5486400" cy="4114800"/>
          </a:xfrm>
          <a:noFill/>
          <a:extLst>
            <a:ext uri="{91240B29-F687-4F45-9708-019B960494DF}">
              <a14:hiddenLine xmlns:a14="http://schemas.microsoft.com/office/drawing/2010/main" w="9525">
                <a:solidFill>
                  <a:srgbClr val="3465A4"/>
                </a:solidFill>
                <a:miter lim="800000"/>
                <a:headEnd/>
                <a:tailEnd/>
              </a14:hiddenLine>
            </a:ext>
          </a:extLst>
        </p:spPr>
        <p:txBody>
          <a:bodyPr lIns="91440" tIns="45720" rIns="91440" bIns="45720"/>
          <a:lstStyle/>
          <a:p>
            <a:pPr defTabSz="914400">
              <a:spcBef>
                <a:spcPct val="0"/>
              </a:spcBef>
            </a:pPr>
            <a:endParaRPr kumimoji="1" lang="zh-CN" altLang="en-US" dirty="0"/>
          </a:p>
        </p:txBody>
      </p:sp>
      <p:sp>
        <p:nvSpPr>
          <p:cNvPr id="108548" name="幻灯片编号占位符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lnSpc>
                <a:spcPct val="94000"/>
              </a:lnSpc>
              <a:buClr>
                <a:srgbClr val="000000"/>
              </a:buClr>
              <a:buSzPct val="100000"/>
              <a:buFont typeface="Times New Roman" panose="02020603050405020304" pitchFamily="18" charset="0"/>
              <a:defRPr>
                <a:solidFill>
                  <a:schemeClr val="tx1"/>
                </a:solidFill>
                <a:latin typeface="Arial" panose="020B0604020202020204" pitchFamily="34" charset="0"/>
              </a:defRPr>
            </a:lvl1pPr>
            <a:lvl2pPr eaLnBrk="0" hangingPunct="0">
              <a:lnSpc>
                <a:spcPct val="94000"/>
              </a:lnSpc>
              <a:buClr>
                <a:srgbClr val="000000"/>
              </a:buClr>
              <a:buSzPct val="100000"/>
              <a:buFont typeface="Times New Roman" panose="02020603050405020304" pitchFamily="18" charset="0"/>
              <a:defRPr>
                <a:solidFill>
                  <a:schemeClr val="tx1"/>
                </a:solidFill>
                <a:latin typeface="Arial" panose="020B0604020202020204" pitchFamily="34" charset="0"/>
              </a:defRPr>
            </a:lvl2pPr>
            <a:lvl3pPr eaLnBrk="0" hangingPunct="0">
              <a:lnSpc>
                <a:spcPct val="94000"/>
              </a:lnSpc>
              <a:buClr>
                <a:srgbClr val="000000"/>
              </a:buClr>
              <a:buSzPct val="100000"/>
              <a:buFont typeface="Times New Roman" panose="02020603050405020304" pitchFamily="18" charset="0"/>
              <a:defRPr>
                <a:solidFill>
                  <a:schemeClr val="tx1"/>
                </a:solidFill>
                <a:latin typeface="Arial" panose="020B0604020202020204" pitchFamily="34" charset="0"/>
              </a:defRPr>
            </a:lvl3pPr>
            <a:lvl4pPr eaLnBrk="0" hangingPunct="0">
              <a:lnSpc>
                <a:spcPct val="94000"/>
              </a:lnSpc>
              <a:buClr>
                <a:srgbClr val="000000"/>
              </a:buClr>
              <a:buSzPct val="100000"/>
              <a:buFont typeface="Times New Roman" panose="02020603050405020304" pitchFamily="18" charset="0"/>
              <a:defRPr>
                <a:solidFill>
                  <a:schemeClr val="tx1"/>
                </a:solidFill>
                <a:latin typeface="Arial" panose="020B0604020202020204" pitchFamily="34" charset="0"/>
              </a:defRPr>
            </a:lvl4pPr>
            <a:lvl5pPr eaLnBrk="0" hangingPunct="0">
              <a:lnSpc>
                <a:spcPct val="94000"/>
              </a:lnSpc>
              <a:buClr>
                <a:srgbClr val="000000"/>
              </a:buClr>
              <a:buSzPct val="100000"/>
              <a:buFont typeface="Times New Roman" panose="02020603050405020304" pitchFamily="18" charset="0"/>
              <a:defRPr>
                <a:solidFill>
                  <a:schemeClr val="tx1"/>
                </a:solidFill>
                <a:latin typeface="Arial" panose="020B0604020202020204" pitchFamily="34" charset="0"/>
              </a:defRPr>
            </a:lvl5pPr>
            <a:lvl6pPr marL="2514600" indent="-228600" eaLnBrk="0" fontAlgn="base" hangingPunct="0">
              <a:lnSpc>
                <a:spcPct val="94000"/>
              </a:lnSpc>
              <a:spcBef>
                <a:spcPct val="0"/>
              </a:spcBef>
              <a:spcAft>
                <a:spcPct val="0"/>
              </a:spcAft>
              <a:buClr>
                <a:srgbClr val="000000"/>
              </a:buClr>
              <a:buSzPct val="100000"/>
              <a:buFont typeface="Times New Roman" panose="02020603050405020304" pitchFamily="18" charset="0"/>
              <a:defRPr>
                <a:solidFill>
                  <a:schemeClr val="tx1"/>
                </a:solidFill>
                <a:latin typeface="Arial" panose="020B0604020202020204" pitchFamily="34" charset="0"/>
              </a:defRPr>
            </a:lvl6pPr>
            <a:lvl7pPr marL="2971800" indent="-228600" eaLnBrk="0" fontAlgn="base" hangingPunct="0">
              <a:lnSpc>
                <a:spcPct val="94000"/>
              </a:lnSpc>
              <a:spcBef>
                <a:spcPct val="0"/>
              </a:spcBef>
              <a:spcAft>
                <a:spcPct val="0"/>
              </a:spcAft>
              <a:buClr>
                <a:srgbClr val="000000"/>
              </a:buClr>
              <a:buSzPct val="100000"/>
              <a:buFont typeface="Times New Roman" panose="02020603050405020304" pitchFamily="18" charset="0"/>
              <a:defRPr>
                <a:solidFill>
                  <a:schemeClr val="tx1"/>
                </a:solidFill>
                <a:latin typeface="Arial" panose="020B0604020202020204" pitchFamily="34" charset="0"/>
              </a:defRPr>
            </a:lvl7pPr>
            <a:lvl8pPr marL="3429000" indent="-228600" eaLnBrk="0" fontAlgn="base" hangingPunct="0">
              <a:lnSpc>
                <a:spcPct val="94000"/>
              </a:lnSpc>
              <a:spcBef>
                <a:spcPct val="0"/>
              </a:spcBef>
              <a:spcAft>
                <a:spcPct val="0"/>
              </a:spcAft>
              <a:buClr>
                <a:srgbClr val="000000"/>
              </a:buClr>
              <a:buSzPct val="100000"/>
              <a:buFont typeface="Times New Roman" panose="02020603050405020304" pitchFamily="18" charset="0"/>
              <a:defRPr>
                <a:solidFill>
                  <a:schemeClr val="tx1"/>
                </a:solidFill>
                <a:latin typeface="Arial" panose="020B0604020202020204" pitchFamily="34" charset="0"/>
              </a:defRPr>
            </a:lvl8pPr>
            <a:lvl9pPr marL="3886200" indent="-228600" eaLnBrk="0" fontAlgn="base" hangingPunct="0">
              <a:lnSpc>
                <a:spcPct val="94000"/>
              </a:lnSpc>
              <a:spcBef>
                <a:spcPct val="0"/>
              </a:spcBef>
              <a:spcAft>
                <a:spcPct val="0"/>
              </a:spcAft>
              <a:buClr>
                <a:srgbClr val="000000"/>
              </a:buClr>
              <a:buSzPct val="100000"/>
              <a:buFont typeface="Times New Roman" panose="02020603050405020304" pitchFamily="18" charset="0"/>
              <a:defRPr>
                <a:solidFill>
                  <a:schemeClr val="tx1"/>
                </a:solidFill>
                <a:latin typeface="Arial" panose="020B0604020202020204" pitchFamily="34" charset="0"/>
              </a:defRPr>
            </a:lvl9pPr>
          </a:lstStyle>
          <a:p>
            <a:pPr algn="r" defTabSz="914400" eaLnBrk="1" hangingPunct="1">
              <a:lnSpc>
                <a:spcPct val="100000"/>
              </a:lnSpc>
              <a:buClrTx/>
              <a:buSzTx/>
              <a:buFontTx/>
              <a:buNone/>
            </a:pPr>
            <a:fld id="{94455A0B-AF0F-45E1-BC38-7F8C96FE1FE1}" type="slidenum">
              <a:rPr lang="zh-CN" altLang="en-US" sz="1200">
                <a:latin typeface="Calibri" panose="020F0502020204030204" pitchFamily="34" charset="0"/>
              </a:rPr>
              <a:pPr algn="r" defTabSz="914400" eaLnBrk="1" hangingPunct="1">
                <a:lnSpc>
                  <a:spcPct val="100000"/>
                </a:lnSpc>
                <a:buClrTx/>
                <a:buSzTx/>
                <a:buFontTx/>
                <a:buNone/>
              </a:pPr>
              <a:t>41</a:t>
            </a:fld>
            <a:endParaRPr lang="en-US" altLang="zh-CN" sz="1200">
              <a:latin typeface="Calibri" panose="020F0502020204030204" pitchFamily="34" charset="0"/>
            </a:endParaRPr>
          </a:p>
        </p:txBody>
      </p:sp>
    </p:spTree>
    <p:extLst>
      <p:ext uri="{BB962C8B-B14F-4D97-AF65-F5344CB8AC3E}">
        <p14:creationId xmlns:p14="http://schemas.microsoft.com/office/powerpoint/2010/main" val="11162173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kern="1200" dirty="0">
                <a:solidFill>
                  <a:schemeClr val="tx1"/>
                </a:solidFill>
                <a:effectLst/>
                <a:latin typeface="+mn-lt"/>
                <a:ea typeface="+mn-ea"/>
                <a:cs typeface="+mn-cs"/>
              </a:rPr>
              <a:t>2016</a:t>
            </a:r>
            <a:r>
              <a:rPr lang="zh-CN" altLang="zh-CN" sz="1200" kern="1200" dirty="0">
                <a:solidFill>
                  <a:schemeClr val="tx1"/>
                </a:solidFill>
                <a:effectLst/>
                <a:latin typeface="+mn-lt"/>
                <a:ea typeface="+mn-ea"/>
                <a:cs typeface="+mn-cs"/>
              </a:rPr>
              <a:t>年</a:t>
            </a:r>
            <a:r>
              <a:rPr lang="en-US" altLang="zh-CN" sz="1200" kern="1200" dirty="0">
                <a:solidFill>
                  <a:schemeClr val="tx1"/>
                </a:solidFill>
                <a:effectLst/>
                <a:latin typeface="+mn-lt"/>
                <a:ea typeface="+mn-ea"/>
                <a:cs typeface="+mn-cs"/>
              </a:rPr>
              <a:t>4</a:t>
            </a:r>
            <a:r>
              <a:rPr lang="zh-CN" altLang="zh-CN" sz="1200" kern="1200" dirty="0">
                <a:solidFill>
                  <a:schemeClr val="tx1"/>
                </a:solidFill>
                <a:effectLst/>
                <a:latin typeface="+mn-lt"/>
                <a:ea typeface="+mn-ea"/>
                <a:cs typeface="+mn-cs"/>
              </a:rPr>
              <a:t>月，丹麦奥胡斯大学克里斯托弗</a:t>
            </a:r>
            <a:r>
              <a:rPr lang="en-US" altLang="zh-CN" sz="1200" kern="1200" dirty="0">
                <a:solidFill>
                  <a:schemeClr val="tx1"/>
                </a:solidFill>
                <a:effectLst/>
                <a:latin typeface="+mn-lt"/>
                <a:ea typeface="+mn-ea"/>
                <a:cs typeface="+mn-cs"/>
              </a:rPr>
              <a:t>-</a:t>
            </a:r>
            <a:r>
              <a:rPr lang="zh-CN" altLang="zh-CN" sz="1200" kern="1200" dirty="0">
                <a:solidFill>
                  <a:schemeClr val="tx1"/>
                </a:solidFill>
                <a:effectLst/>
                <a:latin typeface="+mn-lt"/>
                <a:ea typeface="+mn-ea"/>
                <a:cs typeface="+mn-cs"/>
              </a:rPr>
              <a:t>卡罗夫领导的一个国际研究团队利用</a:t>
            </a:r>
            <a:r>
              <a:rPr lang="en-US" altLang="zh-CN" sz="1200" kern="1200" dirty="0">
                <a:solidFill>
                  <a:schemeClr val="tx1"/>
                </a:solidFill>
                <a:effectLst/>
                <a:latin typeface="+mn-lt"/>
                <a:ea typeface="+mn-ea"/>
                <a:cs typeface="+mn-cs"/>
              </a:rPr>
              <a:t>LAMOST</a:t>
            </a:r>
            <a:r>
              <a:rPr lang="zh-CN" altLang="zh-CN" sz="1200" kern="1200" dirty="0">
                <a:solidFill>
                  <a:schemeClr val="tx1"/>
                </a:solidFill>
                <a:effectLst/>
                <a:latin typeface="+mn-lt"/>
                <a:ea typeface="+mn-ea"/>
                <a:cs typeface="+mn-cs"/>
              </a:rPr>
              <a:t>数据取得了一项重大研究成果：太阳极有可能喷发</a:t>
            </a:r>
            <a:r>
              <a:rPr lang="en-US" altLang="zh-CN" sz="1200" kern="1200" dirty="0">
                <a:solidFill>
                  <a:schemeClr val="tx1"/>
                </a:solidFill>
                <a:effectLst/>
                <a:latin typeface="+mn-lt"/>
                <a:ea typeface="+mn-ea"/>
                <a:cs typeface="+mn-cs"/>
              </a:rPr>
              <a:t>“</a:t>
            </a:r>
            <a:r>
              <a:rPr lang="zh-CN" altLang="zh-CN" sz="1200" kern="1200" dirty="0">
                <a:solidFill>
                  <a:schemeClr val="tx1"/>
                </a:solidFill>
                <a:effectLst/>
                <a:latin typeface="+mn-lt"/>
                <a:ea typeface="+mn-ea"/>
                <a:cs typeface="+mn-cs"/>
              </a:rPr>
              <a:t>超级耀斑</a:t>
            </a:r>
            <a:r>
              <a:rPr lang="en-US" altLang="zh-CN" sz="1200" kern="1200" dirty="0">
                <a:solidFill>
                  <a:schemeClr val="tx1"/>
                </a:solidFill>
                <a:effectLst/>
                <a:latin typeface="+mn-lt"/>
                <a:ea typeface="+mn-ea"/>
                <a:cs typeface="+mn-cs"/>
              </a:rPr>
              <a:t>”</a:t>
            </a:r>
            <a:r>
              <a:rPr lang="zh-CN" altLang="zh-CN" sz="1200" kern="1200" dirty="0">
                <a:solidFill>
                  <a:schemeClr val="tx1"/>
                </a:solidFill>
                <a:effectLst/>
                <a:latin typeface="+mn-lt"/>
                <a:ea typeface="+mn-ea"/>
                <a:cs typeface="+mn-cs"/>
              </a:rPr>
              <a:t>，一旦发生，将袭击地球大气层。该项研究成果已发表在国际顶级期刊《自然通讯》（</a:t>
            </a:r>
            <a:r>
              <a:rPr lang="en-US" altLang="zh-CN" sz="1200" kern="1200" dirty="0">
                <a:solidFill>
                  <a:schemeClr val="tx1"/>
                </a:solidFill>
                <a:effectLst/>
                <a:latin typeface="+mn-lt"/>
                <a:ea typeface="+mn-ea"/>
                <a:cs typeface="+mn-cs"/>
              </a:rPr>
              <a:t>Nature Communications</a:t>
            </a:r>
            <a:r>
              <a:rPr lang="zh-CN" altLang="zh-CN" sz="1200" kern="1200">
                <a:solidFill>
                  <a:schemeClr val="tx1"/>
                </a:solidFill>
                <a:effectLst/>
                <a:latin typeface="+mn-lt"/>
                <a:ea typeface="+mn-ea"/>
                <a:cs typeface="+mn-cs"/>
              </a:rPr>
              <a:t>）。</a:t>
            </a:r>
            <a:endParaRPr lang="zh-CN" altLang="en-US" dirty="0"/>
          </a:p>
        </p:txBody>
      </p:sp>
      <p:sp>
        <p:nvSpPr>
          <p:cNvPr id="4" name="灯片编号占位符 3"/>
          <p:cNvSpPr>
            <a:spLocks noGrp="1"/>
          </p:cNvSpPr>
          <p:nvPr>
            <p:ph type="sldNum" sz="quarter" idx="10"/>
          </p:nvPr>
        </p:nvSpPr>
        <p:spPr/>
        <p:txBody>
          <a:bodyPr/>
          <a:lstStyle/>
          <a:p>
            <a:fld id="{22352C62-5DF9-4766-84C5-592989F336EF}" type="slidenum">
              <a:rPr lang="zh-CN" altLang="en-US" smtClean="0"/>
              <a:pPr/>
              <a:t>47</a:t>
            </a:fld>
            <a:endParaRPr lang="zh-CN" altLang="en-US"/>
          </a:p>
        </p:txBody>
      </p:sp>
    </p:spTree>
    <p:extLst>
      <p:ext uri="{BB962C8B-B14F-4D97-AF65-F5344CB8AC3E}">
        <p14:creationId xmlns:p14="http://schemas.microsoft.com/office/powerpoint/2010/main" val="31148102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latin typeface="Arial" panose="020B0604020202020204" pitchFamily="34" charset="0"/>
                <a:ea typeface="+mn-ea"/>
              </a:rPr>
              <a:t>任洪博，张旭</a:t>
            </a:r>
            <a:r>
              <a:rPr lang="en-US" altLang="zh-CN" dirty="0">
                <a:latin typeface="Arial" panose="020B0604020202020204" pitchFamily="34" charset="0"/>
                <a:ea typeface="+mn-ea"/>
              </a:rPr>
              <a:t>; </a:t>
            </a:r>
            <a:r>
              <a:rPr lang="zh-CN" altLang="en-US" dirty="0">
                <a:latin typeface="Arial" panose="020B0604020202020204" pitchFamily="34" charset="0"/>
                <a:ea typeface="+mn-ea"/>
              </a:rPr>
              <a:t>上图：挑选出的星流恒星的金属丰度分布，下图：取</a:t>
            </a:r>
            <a:r>
              <a:rPr lang="en-US" altLang="zh-CN" dirty="0">
                <a:latin typeface="Arial" panose="020B0604020202020204" pitchFamily="34" charset="0"/>
                <a:ea typeface="+mn-ea"/>
              </a:rPr>
              <a:t>bin</a:t>
            </a:r>
            <a:r>
              <a:rPr lang="zh-CN" altLang="en-US" dirty="0">
                <a:latin typeface="Arial" panose="020B0604020202020204" pitchFamily="34" charset="0"/>
                <a:ea typeface="+mn-ea"/>
              </a:rPr>
              <a:t>后，求得中值点及误差。然后，对中值点进行最小二乘法拟合，给出梯度值。</a:t>
            </a:r>
            <a:endParaRPr lang="en-US" altLang="zh-CN" dirty="0">
              <a:latin typeface="Arial" panose="020B0604020202020204" pitchFamily="34" charset="0"/>
              <a:ea typeface="+mn-ea"/>
            </a:endParaRPr>
          </a:p>
          <a:p>
            <a:r>
              <a:rPr lang="en-US" altLang="zh-CN" dirty="0">
                <a:latin typeface="Arial" panose="020B0604020202020204" pitchFamily="34" charset="0"/>
                <a:ea typeface="+mn-ea"/>
              </a:rPr>
              <a:t>Leading</a:t>
            </a:r>
            <a:r>
              <a:rPr lang="zh-CN" altLang="en-US" dirty="0">
                <a:latin typeface="Arial" panose="020B0604020202020204" pitchFamily="34" charset="0"/>
                <a:ea typeface="+mn-ea"/>
              </a:rPr>
              <a:t>有</a:t>
            </a:r>
            <a:r>
              <a:rPr lang="en-US" altLang="zh-CN" dirty="0">
                <a:latin typeface="Arial" panose="020B0604020202020204" pitchFamily="34" charset="0"/>
                <a:ea typeface="+mn-ea"/>
              </a:rPr>
              <a:t>2</a:t>
            </a:r>
            <a:r>
              <a:rPr lang="zh-CN" altLang="en-US" dirty="0">
                <a:latin typeface="Arial" panose="020B0604020202020204" pitchFamily="34" charset="0"/>
                <a:ea typeface="+mn-ea"/>
              </a:rPr>
              <a:t>个</a:t>
            </a:r>
            <a:r>
              <a:rPr lang="en-US" altLang="zh-CN" dirty="0">
                <a:latin typeface="Arial" panose="020B0604020202020204" pitchFamily="34" charset="0"/>
                <a:ea typeface="+mn-ea"/>
              </a:rPr>
              <a:t>360</a:t>
            </a:r>
            <a:r>
              <a:rPr lang="zh-CN" altLang="en-US" dirty="0">
                <a:latin typeface="Arial" panose="020B0604020202020204" pitchFamily="34" charset="0"/>
                <a:ea typeface="+mn-ea"/>
              </a:rPr>
              <a:t>度，我们称为</a:t>
            </a:r>
            <a:r>
              <a:rPr lang="en-US" altLang="zh-CN" dirty="0">
                <a:latin typeface="Arial" panose="020B0604020202020204" pitchFamily="34" charset="0"/>
                <a:ea typeface="+mn-ea"/>
              </a:rPr>
              <a:t>leading arm 1</a:t>
            </a:r>
            <a:r>
              <a:rPr lang="zh-CN" altLang="en-US" dirty="0">
                <a:latin typeface="Arial" panose="020B0604020202020204" pitchFamily="34" charset="0"/>
                <a:ea typeface="+mn-ea"/>
              </a:rPr>
              <a:t>和</a:t>
            </a:r>
            <a:r>
              <a:rPr lang="en-US" altLang="zh-CN" dirty="0">
                <a:latin typeface="Arial" panose="020B0604020202020204" pitchFamily="34" charset="0"/>
                <a:ea typeface="+mn-ea"/>
              </a:rPr>
              <a:t>leading arm 2.Traling</a:t>
            </a:r>
            <a:r>
              <a:rPr lang="zh-CN" altLang="en-US" dirty="0">
                <a:latin typeface="Arial" panose="020B0604020202020204" pitchFamily="34" charset="0"/>
                <a:ea typeface="+mn-ea"/>
              </a:rPr>
              <a:t>有</a:t>
            </a:r>
            <a:r>
              <a:rPr lang="en-US" altLang="zh-CN" dirty="0">
                <a:latin typeface="Arial" panose="020B0604020202020204" pitchFamily="34" charset="0"/>
                <a:ea typeface="+mn-ea"/>
              </a:rPr>
              <a:t>2</a:t>
            </a:r>
            <a:r>
              <a:rPr lang="zh-CN" altLang="en-US" dirty="0">
                <a:latin typeface="Arial" panose="020B0604020202020204" pitchFamily="34" charset="0"/>
                <a:ea typeface="+mn-ea"/>
              </a:rPr>
              <a:t>个</a:t>
            </a:r>
            <a:r>
              <a:rPr lang="en-US" altLang="zh-CN" dirty="0">
                <a:latin typeface="Arial" panose="020B0604020202020204" pitchFamily="34" charset="0"/>
                <a:ea typeface="+mn-ea"/>
              </a:rPr>
              <a:t>360</a:t>
            </a:r>
            <a:r>
              <a:rPr lang="zh-CN" altLang="en-US" dirty="0">
                <a:latin typeface="Arial" panose="020B0604020202020204" pitchFamily="34" charset="0"/>
                <a:ea typeface="+mn-ea"/>
              </a:rPr>
              <a:t>度，我们称为</a:t>
            </a:r>
            <a:r>
              <a:rPr lang="en-US" altLang="zh-CN" dirty="0">
                <a:latin typeface="Arial" panose="020B0604020202020204" pitchFamily="34" charset="0"/>
                <a:ea typeface="+mn-ea"/>
              </a:rPr>
              <a:t>trailing arm 1</a:t>
            </a:r>
            <a:r>
              <a:rPr lang="zh-CN" altLang="en-US" dirty="0">
                <a:latin typeface="Arial" panose="020B0604020202020204" pitchFamily="34" charset="0"/>
                <a:ea typeface="+mn-ea"/>
              </a:rPr>
              <a:t>和</a:t>
            </a:r>
            <a:r>
              <a:rPr lang="en-US" altLang="zh-CN" dirty="0">
                <a:latin typeface="Arial" panose="020B0604020202020204" pitchFamily="34" charset="0"/>
                <a:ea typeface="+mn-ea"/>
              </a:rPr>
              <a:t>trailing arm 2</a:t>
            </a:r>
            <a:r>
              <a:rPr lang="zh-CN" altLang="en-US" dirty="0">
                <a:latin typeface="Arial" panose="020B0604020202020204" pitchFamily="34" charset="0"/>
                <a:ea typeface="+mn-ea"/>
              </a:rPr>
              <a:t>。</a:t>
            </a:r>
            <a:endParaRPr lang="en-US" altLang="zh-CN" dirty="0">
              <a:latin typeface="Arial" panose="020B0604020202020204" pitchFamily="34" charset="0"/>
              <a:ea typeface="+mn-ea"/>
            </a:endParaRPr>
          </a:p>
          <a:p>
            <a:r>
              <a:rPr lang="zh-CN" altLang="en-US" dirty="0">
                <a:latin typeface="Arial" panose="020B0604020202020204" pitchFamily="34" charset="0"/>
                <a:ea typeface="+mn-ea"/>
              </a:rPr>
              <a:t>。</a:t>
            </a:r>
          </a:p>
          <a:p>
            <a:endParaRPr lang="zh-CN" altLang="en-US" dirty="0"/>
          </a:p>
        </p:txBody>
      </p:sp>
    </p:spTree>
    <p:extLst>
      <p:ext uri="{BB962C8B-B14F-4D97-AF65-F5344CB8AC3E}">
        <p14:creationId xmlns:p14="http://schemas.microsoft.com/office/powerpoint/2010/main" val="2670637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dirty="0"/>
              <a:t>我们发现了</a:t>
            </a:r>
            <a:r>
              <a:rPr lang="en-US" altLang="zh-CN" dirty="0"/>
              <a:t>5</a:t>
            </a:r>
            <a:r>
              <a:rPr lang="zh-CN" altLang="en-US" dirty="0"/>
              <a:t>颗更远的</a:t>
            </a:r>
            <a:r>
              <a:rPr lang="en-US" altLang="zh-CN" dirty="0" err="1"/>
              <a:t>sgr</a:t>
            </a:r>
            <a:r>
              <a:rPr lang="zh-CN" altLang="en-US" dirty="0"/>
              <a:t>成员星。是目前发现的</a:t>
            </a:r>
            <a:r>
              <a:rPr lang="en-US" altLang="zh-CN" dirty="0" err="1"/>
              <a:t>sgr</a:t>
            </a:r>
            <a:r>
              <a:rPr lang="zh-CN" altLang="en-US" dirty="0"/>
              <a:t>成员星中距离最远的。距离</a:t>
            </a:r>
            <a:r>
              <a:rPr lang="en-US" altLang="zh-CN" dirty="0"/>
              <a:t>110-130kpc</a:t>
            </a:r>
            <a:r>
              <a:rPr lang="zh-CN" altLang="en-US" dirty="0"/>
              <a:t>。经过光谱样本和距离的确认，我们认为这</a:t>
            </a:r>
            <a:r>
              <a:rPr lang="en-US" altLang="zh-CN" dirty="0"/>
              <a:t>5</a:t>
            </a:r>
            <a:r>
              <a:rPr lang="zh-CN" altLang="en-US" dirty="0"/>
              <a:t>颗星是</a:t>
            </a:r>
            <a:r>
              <a:rPr lang="en-US" altLang="zh-CN" dirty="0" err="1"/>
              <a:t>sgr</a:t>
            </a:r>
            <a:r>
              <a:rPr lang="en-US" altLang="zh-CN" dirty="0"/>
              <a:t> trailing </a:t>
            </a:r>
            <a:r>
              <a:rPr lang="zh-CN" altLang="en-US" dirty="0"/>
              <a:t>轨道远心点的候选体。</a:t>
            </a:r>
            <a:r>
              <a:rPr lang="en-US" altLang="zh-CN" dirty="0"/>
              <a:t>And it</a:t>
            </a:r>
            <a:r>
              <a:rPr lang="en-US" altLang="zh-CN" baseline="0" dirty="0"/>
              <a:t> is a</a:t>
            </a:r>
            <a:r>
              <a:rPr lang="en-US" altLang="zh-CN" dirty="0"/>
              <a:t>lso consistent</a:t>
            </a:r>
            <a:r>
              <a:rPr lang="en-US" altLang="zh-CN" baseline="0" dirty="0"/>
              <a:t> with model prediction.</a:t>
            </a:r>
            <a:endParaRPr lang="en-US" dirty="0"/>
          </a:p>
        </p:txBody>
      </p:sp>
      <p:sp>
        <p:nvSpPr>
          <p:cNvPr id="4" name="Slide Number Placeholder 3"/>
          <p:cNvSpPr>
            <a:spLocks noGrp="1"/>
          </p:cNvSpPr>
          <p:nvPr>
            <p:ph type="sldNum" sz="quarter" idx="10"/>
          </p:nvPr>
        </p:nvSpPr>
        <p:spPr/>
        <p:txBody>
          <a:bodyPr/>
          <a:lstStyle/>
          <a:p>
            <a:fld id="{A704689F-80D7-AE4F-91F9-C1E29C5C87E4}" type="slidenum">
              <a:rPr lang="en-US" smtClean="0"/>
              <a:t>52</a:t>
            </a:fld>
            <a:endParaRPr lang="en-US"/>
          </a:p>
        </p:txBody>
      </p:sp>
    </p:spTree>
    <p:extLst>
      <p:ext uri="{BB962C8B-B14F-4D97-AF65-F5344CB8AC3E}">
        <p14:creationId xmlns:p14="http://schemas.microsoft.com/office/powerpoint/2010/main" val="23292957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CN" altLang="en-US" dirty="0"/>
              <a:t>国家天文台刘超团队使用</a:t>
            </a:r>
            <a:r>
              <a:rPr lang="en-US" altLang="zh-CN" dirty="0"/>
              <a:t>LAMOST</a:t>
            </a:r>
            <a:r>
              <a:rPr lang="zh-CN" altLang="en-US" dirty="0"/>
              <a:t>数据测量太阳附近的暗物质质量密度</a:t>
            </a:r>
            <a:r>
              <a:rPr lang="zh-CN" altLang="zh-CN" dirty="0"/>
              <a:t>。</a:t>
            </a:r>
            <a:r>
              <a:rPr lang="zh-CN" altLang="en-US" dirty="0"/>
              <a:t>测量结果较其他人的结果大一些，即太阳附近暗物质比预计的要多。预示着银河系暗物质晕可能具有非标准的质量分布轮廓。这可能是由于存在暗物质盘，也有可能是重子物质影响了暗物质的重新分布。</a:t>
            </a:r>
            <a:endParaRPr kumimoji="1" lang="zh-CN" altLang="en-US" dirty="0"/>
          </a:p>
        </p:txBody>
      </p:sp>
      <p:sp>
        <p:nvSpPr>
          <p:cNvPr id="4" name="幻灯片编号占位符 3"/>
          <p:cNvSpPr>
            <a:spLocks noGrp="1"/>
          </p:cNvSpPr>
          <p:nvPr>
            <p:ph type="sldNum" sz="quarter" idx="10"/>
          </p:nvPr>
        </p:nvSpPr>
        <p:spPr/>
        <p:txBody>
          <a:bodyPr/>
          <a:lstStyle/>
          <a:p>
            <a:fld id="{22352C62-5DF9-4766-84C5-592989F336EF}" type="slidenum">
              <a:rPr lang="zh-CN" altLang="en-US" smtClean="0"/>
              <a:pPr/>
              <a:t>54</a:t>
            </a:fld>
            <a:endParaRPr lang="zh-CN" altLang="en-US"/>
          </a:p>
        </p:txBody>
      </p:sp>
    </p:spTree>
    <p:extLst>
      <p:ext uri="{BB962C8B-B14F-4D97-AF65-F5344CB8AC3E}">
        <p14:creationId xmlns:p14="http://schemas.microsoft.com/office/powerpoint/2010/main" val="29622899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endParaRPr lang="en-US" dirty="0"/>
          </a:p>
        </p:txBody>
      </p:sp>
      <p:sp>
        <p:nvSpPr>
          <p:cNvPr id="4" name="Date Placeholder 3"/>
          <p:cNvSpPr>
            <a:spLocks noGrp="1"/>
          </p:cNvSpPr>
          <p:nvPr>
            <p:ph type="dt" sz="half" idx="10"/>
          </p:nvPr>
        </p:nvSpPr>
        <p:spPr/>
        <p:txBody>
          <a:bodyPr/>
          <a:lstStyle/>
          <a:p>
            <a:fld id="{2AF26A5E-D8C1-49BE-9590-1637713DB9E6}" type="datetimeFigureOut">
              <a:rPr lang="zh-CN" altLang="en-US" smtClean="0"/>
              <a:t>2017/11/29</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2F9A7C95-35EA-44AE-B0E2-ADEA2383DB75}" type="slidenum">
              <a:rPr lang="zh-CN" altLang="en-US" smtClean="0"/>
              <a:t>‹#›</a:t>
            </a:fld>
            <a:endParaRPr lang="zh-CN" altLang="en-US"/>
          </a:p>
        </p:txBody>
      </p:sp>
    </p:spTree>
    <p:extLst>
      <p:ext uri="{BB962C8B-B14F-4D97-AF65-F5344CB8AC3E}">
        <p14:creationId xmlns:p14="http://schemas.microsoft.com/office/powerpoint/2010/main" val="2643463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2AF26A5E-D8C1-49BE-9590-1637713DB9E6}" type="datetimeFigureOut">
              <a:rPr lang="zh-CN" altLang="en-US" smtClean="0"/>
              <a:t>2017/11/29</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2F9A7C95-35EA-44AE-B0E2-ADEA2383DB75}" type="slidenum">
              <a:rPr lang="zh-CN" altLang="en-US" smtClean="0"/>
              <a:t>‹#›</a:t>
            </a:fld>
            <a:endParaRPr lang="zh-CN" altLang="en-US"/>
          </a:p>
        </p:txBody>
      </p:sp>
    </p:spTree>
    <p:extLst>
      <p:ext uri="{BB962C8B-B14F-4D97-AF65-F5344CB8AC3E}">
        <p14:creationId xmlns:p14="http://schemas.microsoft.com/office/powerpoint/2010/main" val="41515635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2AF26A5E-D8C1-49BE-9590-1637713DB9E6}" type="datetimeFigureOut">
              <a:rPr lang="zh-CN" altLang="en-US" smtClean="0"/>
              <a:t>2017/11/29</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2F9A7C95-35EA-44AE-B0E2-ADEA2383DB75}" type="slidenum">
              <a:rPr lang="zh-CN" altLang="en-US" smtClean="0"/>
              <a:t>‹#›</a:t>
            </a:fld>
            <a:endParaRPr lang="zh-CN" altLang="en-US"/>
          </a:p>
        </p:txBody>
      </p:sp>
    </p:spTree>
    <p:extLst>
      <p:ext uri="{BB962C8B-B14F-4D97-AF65-F5344CB8AC3E}">
        <p14:creationId xmlns:p14="http://schemas.microsoft.com/office/powerpoint/2010/main" val="4134691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AF26A5E-D8C1-49BE-9590-1637713DB9E6}" type="datetimeFigureOut">
              <a:rPr lang="zh-CN" altLang="en-US" smtClean="0"/>
              <a:t>2017/11/29</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2F9A7C95-35EA-44AE-B0E2-ADEA2383DB75}" type="slidenum">
              <a:rPr lang="zh-CN" altLang="en-US" smtClean="0"/>
              <a:t>‹#›</a:t>
            </a:fld>
            <a:endParaRPr lang="zh-CN" altLang="en-US"/>
          </a:p>
        </p:txBody>
      </p:sp>
    </p:spTree>
    <p:extLst>
      <p:ext uri="{BB962C8B-B14F-4D97-AF65-F5344CB8AC3E}">
        <p14:creationId xmlns:p14="http://schemas.microsoft.com/office/powerpoint/2010/main" val="33163835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x">
  <p:cSld name="4L Title &amp; Bullets">
    <p:spTree>
      <p:nvGrpSpPr>
        <p:cNvPr id="1" name=""/>
        <p:cNvGrpSpPr/>
        <p:nvPr/>
      </p:nvGrpSpPr>
      <p:grpSpPr>
        <a:xfrm>
          <a:off x="0" y="0"/>
          <a:ext cx="0" cy="0"/>
          <a:chOff x="0" y="0"/>
          <a:chExt cx="0" cy="0"/>
        </a:xfrm>
      </p:grpSpPr>
      <p:sp>
        <p:nvSpPr>
          <p:cNvPr id="42" name="Shape 42"/>
          <p:cNvSpPr>
            <a:spLocks noGrp="1"/>
          </p:cNvSpPr>
          <p:nvPr>
            <p:ph type="title"/>
          </p:nvPr>
        </p:nvSpPr>
        <p:spPr>
          <a:xfrm>
            <a:off x="456479" y="84969"/>
            <a:ext cx="8233173" cy="1519360"/>
          </a:xfrm>
          <a:prstGeom prst="rect">
            <a:avLst/>
          </a:prstGeom>
        </p:spPr>
        <p:txBody>
          <a:bodyPr/>
          <a:lstStyle>
            <a:lvl1pPr>
              <a:defRPr sz="3656"/>
            </a:lvl1pPr>
          </a:lstStyle>
          <a:p>
            <a:r>
              <a:t>标题文本</a:t>
            </a:r>
          </a:p>
        </p:txBody>
      </p:sp>
      <p:sp>
        <p:nvSpPr>
          <p:cNvPr id="43" name="Shape 43"/>
          <p:cNvSpPr>
            <a:spLocks noGrp="1"/>
          </p:cNvSpPr>
          <p:nvPr>
            <p:ph type="body" idx="1"/>
          </p:nvPr>
        </p:nvSpPr>
        <p:spPr>
          <a:xfrm>
            <a:off x="456479" y="1604328"/>
            <a:ext cx="8233173" cy="5250657"/>
          </a:xfrm>
          <a:prstGeom prst="rect">
            <a:avLst/>
          </a:prstGeom>
        </p:spPr>
        <p:txBody>
          <a:bodyPr/>
          <a:lstStyle>
            <a:lvl1pPr>
              <a:defRPr sz="2672"/>
            </a:lvl1pPr>
            <a:lvl2pPr marL="673966" indent="-263215">
              <a:defRPr sz="2391"/>
            </a:lvl2pPr>
            <a:lvl3pPr>
              <a:defRPr sz="1969"/>
            </a:lvl3pPr>
            <a:lvl4pPr indent="-205376">
              <a:defRPr sz="1547"/>
            </a:lvl4pPr>
            <a:lvl5pPr>
              <a:defRPr sz="1547"/>
            </a:lvl5pPr>
          </a:lstStyle>
          <a:p>
            <a:r>
              <a:t>正文级别 1</a:t>
            </a:r>
          </a:p>
          <a:p>
            <a:pPr lvl="1"/>
            <a:r>
              <a:t>正文级别 2</a:t>
            </a:r>
          </a:p>
          <a:p>
            <a:pPr lvl="2"/>
            <a:r>
              <a:t>正文级别 3</a:t>
            </a:r>
          </a:p>
          <a:p>
            <a:pPr lvl="3"/>
            <a:r>
              <a:t>正文级别 4</a:t>
            </a:r>
          </a:p>
          <a:p>
            <a:pPr lvl="4"/>
            <a:r>
              <a:t>正文级别 5</a:t>
            </a:r>
          </a:p>
        </p:txBody>
      </p:sp>
    </p:spTree>
    <p:extLst>
      <p:ext uri="{BB962C8B-B14F-4D97-AF65-F5344CB8AC3E}">
        <p14:creationId xmlns:p14="http://schemas.microsoft.com/office/powerpoint/2010/main" val="2765124769"/>
      </p:ext>
    </p:extLst>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x">
  <p:cSld name="4L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32024255"/>
      </p:ext>
    </p:extLst>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3">
            <a:extLst>
              <a:ext uri="{FF2B5EF4-FFF2-40B4-BE49-F238E27FC236}">
                <a16:creationId xmlns:a16="http://schemas.microsoft.com/office/drawing/2014/main" id="{A301D803-7B00-4D7D-9229-F3C28BF55F8F}"/>
              </a:ext>
            </a:extLst>
          </p:cNvPr>
          <p:cNvSpPr>
            <a:spLocks noGrp="1"/>
          </p:cNvSpPr>
          <p:nvPr>
            <p:ph type="dt" sz="half" idx="10"/>
          </p:nvPr>
        </p:nvSpPr>
        <p:spPr/>
        <p:txBody>
          <a:bodyPr/>
          <a:lstStyle>
            <a:lvl1pPr>
              <a:defRPr/>
            </a:lvl1pPr>
          </a:lstStyle>
          <a:p>
            <a:pPr>
              <a:defRPr/>
            </a:pPr>
            <a:fld id="{26B7985B-9C95-43A3-BB42-E7D58901795A}" type="datetimeFigureOut">
              <a:rPr lang="zh-CN" altLang="en-US"/>
              <a:pPr>
                <a:defRPr/>
              </a:pPr>
              <a:t>2017/11/29</a:t>
            </a:fld>
            <a:endParaRPr lang="en-US" altLang="zh-CN"/>
          </a:p>
        </p:txBody>
      </p:sp>
      <p:sp>
        <p:nvSpPr>
          <p:cNvPr id="4" name="页脚占位符 4">
            <a:extLst>
              <a:ext uri="{FF2B5EF4-FFF2-40B4-BE49-F238E27FC236}">
                <a16:creationId xmlns:a16="http://schemas.microsoft.com/office/drawing/2014/main" id="{6CC492E7-8E50-4D31-A91A-A26685F43062}"/>
              </a:ext>
            </a:extLst>
          </p:cNvPr>
          <p:cNvSpPr>
            <a:spLocks noGrp="1"/>
          </p:cNvSpPr>
          <p:nvPr>
            <p:ph type="ftr" sz="quarter" idx="11"/>
          </p:nvPr>
        </p:nvSpPr>
        <p:spPr/>
        <p:txBody>
          <a:bodyPr/>
          <a:lstStyle>
            <a:lvl1pPr>
              <a:defRPr/>
            </a:lvl1pPr>
          </a:lstStyle>
          <a:p>
            <a:pPr>
              <a:defRPr/>
            </a:pPr>
            <a:endParaRPr lang="en-US" altLang="zh-CN"/>
          </a:p>
        </p:txBody>
      </p:sp>
      <p:sp>
        <p:nvSpPr>
          <p:cNvPr id="5" name="灯片编号占位符 5">
            <a:extLst>
              <a:ext uri="{FF2B5EF4-FFF2-40B4-BE49-F238E27FC236}">
                <a16:creationId xmlns:a16="http://schemas.microsoft.com/office/drawing/2014/main" id="{E12B56FB-CEF4-4943-A52A-5A13C7CEFB83}"/>
              </a:ext>
            </a:extLst>
          </p:cNvPr>
          <p:cNvSpPr>
            <a:spLocks noGrp="1"/>
          </p:cNvSpPr>
          <p:nvPr>
            <p:ph type="sldNum" sz="quarter" idx="12"/>
          </p:nvPr>
        </p:nvSpPr>
        <p:spPr/>
        <p:txBody>
          <a:bodyPr/>
          <a:lstStyle>
            <a:lvl1pPr>
              <a:defRPr/>
            </a:lvl1pPr>
          </a:lstStyle>
          <a:p>
            <a:pPr>
              <a:defRPr/>
            </a:pPr>
            <a:fld id="{FEF54580-D64A-4BEA-BA74-5AA426891E25}" type="slidenum">
              <a:rPr lang="zh-CN" altLang="en-US"/>
              <a:pPr>
                <a:defRPr/>
              </a:pPr>
              <a:t>‹#›</a:t>
            </a:fld>
            <a:endParaRPr lang="en-US" altLang="zh-CN"/>
          </a:p>
        </p:txBody>
      </p:sp>
    </p:spTree>
    <p:extLst>
      <p:ext uri="{BB962C8B-B14F-4D97-AF65-F5344CB8AC3E}">
        <p14:creationId xmlns:p14="http://schemas.microsoft.com/office/powerpoint/2010/main" val="21174090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cSld name="自定义版式">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D80E891-870C-41D8-B821-9DB74E532123}"/>
              </a:ext>
            </a:extLst>
          </p:cNvPr>
          <p:cNvSpPr>
            <a:spLocks noGrp="1"/>
          </p:cNvSpPr>
          <p:nvPr>
            <p:ph type="title"/>
          </p:nvPr>
        </p:nvSpPr>
        <p:spPr>
          <a:xfrm>
            <a:off x="914400" y="512763"/>
            <a:ext cx="7772400" cy="914400"/>
          </a:xfr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6C98F1FC-710D-4177-8908-F48C79593E54}"/>
              </a:ext>
            </a:extLst>
          </p:cNvPr>
          <p:cNvSpPr>
            <a:spLocks noGrp="1"/>
          </p:cNvSpPr>
          <p:nvPr>
            <p:ph type="dt" sz="half" idx="10"/>
          </p:nvPr>
        </p:nvSpPr>
        <p:spPr>
          <a:xfrm>
            <a:off x="6477000" y="6416675"/>
            <a:ext cx="2133600" cy="365125"/>
          </a:xfrm>
        </p:spPr>
        <p:txBody>
          <a:bodyPr/>
          <a:lstStyle>
            <a:lvl1pPr>
              <a:defRPr/>
            </a:lvl1pPr>
          </a:lstStyle>
          <a:p>
            <a:fld id="{AB51988B-E742-4DA9-8919-CCC9759D2CB2}" type="datetime1">
              <a:rPr lang="zh-CN" altLang="en-US"/>
              <a:pPr/>
              <a:t>2017/11/29</a:t>
            </a:fld>
            <a:endParaRPr lang="en-US" altLang="zh-CN" sz="1800">
              <a:solidFill>
                <a:schemeClr val="tx1"/>
              </a:solidFill>
              <a:latin typeface="Arial" panose="020B0604020202020204" pitchFamily="34" charset="0"/>
              <a:sym typeface="MS PGothic" panose="020B0600070205080204" pitchFamily="34" charset="-128"/>
            </a:endParaRPr>
          </a:p>
        </p:txBody>
      </p:sp>
      <p:sp>
        <p:nvSpPr>
          <p:cNvPr id="4" name="页脚占位符 3">
            <a:extLst>
              <a:ext uri="{FF2B5EF4-FFF2-40B4-BE49-F238E27FC236}">
                <a16:creationId xmlns:a16="http://schemas.microsoft.com/office/drawing/2014/main" id="{7187CF02-44E2-450B-8D49-F81E8A2E2220}"/>
              </a:ext>
            </a:extLst>
          </p:cNvPr>
          <p:cNvSpPr>
            <a:spLocks noGrp="1"/>
          </p:cNvSpPr>
          <p:nvPr>
            <p:ph type="ftr" sz="quarter" idx="11"/>
          </p:nvPr>
        </p:nvSpPr>
        <p:spPr>
          <a:xfrm>
            <a:off x="914400" y="6416675"/>
            <a:ext cx="5562600" cy="365125"/>
          </a:xfrm>
        </p:spPr>
        <p:txBody>
          <a:bodyPr/>
          <a:lstStyle>
            <a:lvl1pPr>
              <a:defRPr/>
            </a:lvl1pPr>
          </a:lstStyle>
          <a:p>
            <a:endParaRPr lang="zh-CN" altLang="zh-CN"/>
          </a:p>
        </p:txBody>
      </p:sp>
      <p:sp>
        <p:nvSpPr>
          <p:cNvPr id="5" name="灯片编号占位符 4">
            <a:extLst>
              <a:ext uri="{FF2B5EF4-FFF2-40B4-BE49-F238E27FC236}">
                <a16:creationId xmlns:a16="http://schemas.microsoft.com/office/drawing/2014/main" id="{6880E4D4-71FF-45E7-9988-BB3141B93319}"/>
              </a:ext>
            </a:extLst>
          </p:cNvPr>
          <p:cNvSpPr>
            <a:spLocks noGrp="1"/>
          </p:cNvSpPr>
          <p:nvPr>
            <p:ph type="sldNum" sz="quarter" idx="12"/>
          </p:nvPr>
        </p:nvSpPr>
        <p:spPr>
          <a:xfrm>
            <a:off x="8610600" y="6416675"/>
            <a:ext cx="457200" cy="365125"/>
          </a:xfrm>
        </p:spPr>
        <p:txBody>
          <a:bodyPr/>
          <a:lstStyle>
            <a:lvl1pPr>
              <a:defRPr/>
            </a:lvl1pPr>
          </a:lstStyle>
          <a:p>
            <a:fld id="{9C99ED4E-B606-4F03-9515-20F4BDAA79E1}" type="slidenum">
              <a:rPr lang="zh-CN" altLang="en-US"/>
              <a:pPr/>
              <a:t>‹#›</a:t>
            </a:fld>
            <a:endParaRPr lang="en-US" altLang="zh-CN" sz="1800">
              <a:solidFill>
                <a:schemeClr val="tx1"/>
              </a:solidFill>
              <a:latin typeface="Arial" panose="020B0604020202020204" pitchFamily="34" charset="0"/>
              <a:sym typeface="MS PGothic" panose="020B0600070205080204" pitchFamily="34" charset="-128"/>
            </a:endParaRPr>
          </a:p>
        </p:txBody>
      </p:sp>
    </p:spTree>
    <p:extLst>
      <p:ext uri="{BB962C8B-B14F-4D97-AF65-F5344CB8AC3E}">
        <p14:creationId xmlns:p14="http://schemas.microsoft.com/office/powerpoint/2010/main" val="42358146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AF26A5E-D8C1-49BE-9590-1637713DB9E6}" type="datetimeFigureOut">
              <a:rPr lang="zh-CN" altLang="en-US" smtClean="0"/>
              <a:t>2017/11/29</a:t>
            </a:fld>
            <a:endParaRPr lang="zh-CN"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F9A7C95-35EA-44AE-B0E2-ADEA2383DB75}" type="slidenum">
              <a:rPr lang="zh-CN" altLang="en-US" smtClean="0"/>
              <a:t>‹#›</a:t>
            </a:fld>
            <a:endParaRPr lang="zh-CN" altLang="en-US"/>
          </a:p>
        </p:txBody>
      </p:sp>
    </p:spTree>
    <p:extLst>
      <p:ext uri="{BB962C8B-B14F-4D97-AF65-F5344CB8AC3E}">
        <p14:creationId xmlns:p14="http://schemas.microsoft.com/office/powerpoint/2010/main" val="349879986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4" r:id="rId3"/>
    <p:sldLayoutId id="2147483667" r:id="rId4"/>
    <p:sldLayoutId id="2147483673" r:id="rId5"/>
    <p:sldLayoutId id="2147483674" r:id="rId6"/>
    <p:sldLayoutId id="2147483675" r:id="rId7"/>
    <p:sldLayoutId id="2147483676" r:id="rId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100.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image" Target="../media/image156.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158.tif"/><Relationship Id="rId1" Type="http://schemas.openxmlformats.org/officeDocument/2006/relationships/slideLayout" Target="../slideLayouts/slideLayout5.xml"/></Relationships>
</file>

<file path=ppt/slides/_rels/slide102.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image" Target="../media/image159.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image" Target="../media/image161.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163.png"/><Relationship Id="rId1" Type="http://schemas.openxmlformats.org/officeDocument/2006/relationships/slideLayout" Target="../slideLayouts/slideLayout4.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6.png"/><Relationship Id="rId1" Type="http://schemas.openxmlformats.org/officeDocument/2006/relationships/slideLayout" Target="../slideLayouts/slideLayout4.xml"/><Relationship Id="rId4" Type="http://schemas.openxmlformats.org/officeDocument/2006/relationships/image" Target="../media/image18.wmf"/></Relationships>
</file>

<file path=ppt/slides/_rels/slide1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4.xml"/><Relationship Id="rId5" Type="http://schemas.openxmlformats.org/officeDocument/2006/relationships/image" Target="../media/image47.png"/><Relationship Id="rId4" Type="http://schemas.openxmlformats.org/officeDocument/2006/relationships/image" Target="../media/image46.png"/></Relationships>
</file>

<file path=ppt/slides/_rels/slide43.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8" Type="http://schemas.openxmlformats.org/officeDocument/2006/relationships/image" Target="../media/image53.jpeg"/><Relationship Id="rId3" Type="http://schemas.openxmlformats.org/officeDocument/2006/relationships/hyperlink" Target="http://kiaa.pku.edu.cn/" TargetMode="External"/><Relationship Id="rId7" Type="http://schemas.openxmlformats.org/officeDocument/2006/relationships/image" Target="../media/image52.jpeg"/><Relationship Id="rId2" Type="http://schemas.openxmlformats.org/officeDocument/2006/relationships/hyperlink" Target="http://vega.bac.pku.edu.cn/astro/astro.htm" TargetMode="External"/><Relationship Id="rId1" Type="http://schemas.openxmlformats.org/officeDocument/2006/relationships/slideLayout" Target="../slideLayouts/slideLayout5.xml"/><Relationship Id="rId6" Type="http://schemas.openxmlformats.org/officeDocument/2006/relationships/image" Target="../media/image51.jpeg"/><Relationship Id="rId5" Type="http://schemas.openxmlformats.org/officeDocument/2006/relationships/image" Target="../media/image50.gif"/><Relationship Id="rId4" Type="http://schemas.openxmlformats.org/officeDocument/2006/relationships/image" Target="../media/image49.png"/><Relationship Id="rId9" Type="http://schemas.openxmlformats.org/officeDocument/2006/relationships/image" Target="../media/image54.jpeg"/></Relationships>
</file>

<file path=ppt/slides/_rels/slide46.xml.rels><?xml version="1.0" encoding="UTF-8" standalone="yes"?>
<Relationships xmlns="http://schemas.openxmlformats.org/package/2006/relationships"><Relationship Id="rId8" Type="http://schemas.openxmlformats.org/officeDocument/2006/relationships/image" Target="../media/image57.png"/><Relationship Id="rId13" Type="http://schemas.openxmlformats.org/officeDocument/2006/relationships/image" Target="../media/image61.png"/><Relationship Id="rId3" Type="http://schemas.openxmlformats.org/officeDocument/2006/relationships/hyperlink" Target="http://kiaa.pku.edu.cn/" TargetMode="External"/><Relationship Id="rId7" Type="http://schemas.openxmlformats.org/officeDocument/2006/relationships/image" Target="../media/image50.gif"/><Relationship Id="rId12" Type="http://schemas.openxmlformats.org/officeDocument/2006/relationships/image" Target="../media/image60.png"/><Relationship Id="rId2" Type="http://schemas.openxmlformats.org/officeDocument/2006/relationships/hyperlink" Target="http://vega.bac.pku.edu.cn/astro/astro.htm" TargetMode="External"/><Relationship Id="rId1" Type="http://schemas.openxmlformats.org/officeDocument/2006/relationships/slideLayout" Target="../slideLayouts/slideLayout5.xml"/><Relationship Id="rId6" Type="http://schemas.openxmlformats.org/officeDocument/2006/relationships/image" Target="../media/image56.gif"/><Relationship Id="rId11" Type="http://schemas.openxmlformats.org/officeDocument/2006/relationships/image" Target="../media/image59.png"/><Relationship Id="rId5" Type="http://schemas.openxmlformats.org/officeDocument/2006/relationships/image" Target="../media/image49.png"/><Relationship Id="rId10" Type="http://schemas.openxmlformats.org/officeDocument/2006/relationships/image" Target="../media/image58.png"/><Relationship Id="rId4" Type="http://schemas.openxmlformats.org/officeDocument/2006/relationships/image" Target="../media/image55.png"/><Relationship Id="rId9" Type="http://schemas.openxmlformats.org/officeDocument/2006/relationships/image" Target="../media/image40.png"/><Relationship Id="rId14" Type="http://schemas.openxmlformats.org/officeDocument/2006/relationships/image" Target="../media/image62.png"/></Relationships>
</file>

<file path=ppt/slides/_rels/slide4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6.gif"/><Relationship Id="rId2" Type="http://schemas.openxmlformats.org/officeDocument/2006/relationships/image" Target="../media/image49.png"/><Relationship Id="rId1" Type="http://schemas.openxmlformats.org/officeDocument/2006/relationships/slideLayout" Target="../slideLayouts/slideLayout5.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4.xml"/><Relationship Id="rId4" Type="http://schemas.openxmlformats.org/officeDocument/2006/relationships/image" Target="../media/image6.png"/></Relationships>
</file>

<file path=ppt/slides/_rels/slide5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70.png"/></Relationships>
</file>

<file path=ppt/slides/_rels/slide5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73.png"/><Relationship Id="rId4" Type="http://schemas.openxmlformats.org/officeDocument/2006/relationships/image" Target="../media/image72.png"/></Relationships>
</file>

<file path=ppt/slides/_rels/slide5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4.xml"/><Relationship Id="rId4" Type="http://schemas.openxmlformats.org/officeDocument/2006/relationships/image" Target="../media/image76.png"/></Relationships>
</file>

<file path=ppt/slides/_rels/slide54.xml.rels><?xml version="1.0" encoding="UTF-8" standalone="yes"?>
<Relationships xmlns="http://schemas.openxmlformats.org/package/2006/relationships"><Relationship Id="rId3" Type="http://schemas.openxmlformats.org/officeDocument/2006/relationships/image" Target="../media/image77.wmf"/><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81.png"/><Relationship Id="rId4" Type="http://schemas.openxmlformats.org/officeDocument/2006/relationships/image" Target="../media/image80.png"/></Relationships>
</file>

<file path=ppt/slides/_rels/slide57.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4.xml"/><Relationship Id="rId4" Type="http://schemas.openxmlformats.org/officeDocument/2006/relationships/image" Target="../media/image10.png"/></Relationships>
</file>

<file path=ppt/slides/_rels/slide70.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8.png"/><Relationship Id="rId1" Type="http://schemas.openxmlformats.org/officeDocument/2006/relationships/slideLayout" Target="../slideLayouts/slideLayout5.xml"/></Relationships>
</file>

<file path=ppt/slides/_rels/slide74.xml.rels><?xml version="1.0" encoding="UTF-8" standalone="yes"?>
<Relationships xmlns="http://schemas.openxmlformats.org/package/2006/relationships"><Relationship Id="rId8" Type="http://schemas.openxmlformats.org/officeDocument/2006/relationships/image" Target="../media/image102.png"/><Relationship Id="rId3" Type="http://schemas.openxmlformats.org/officeDocument/2006/relationships/hyperlink" Target="http://vega.bac.pku.edu.cn/astro/astro.htm" TargetMode="External"/><Relationship Id="rId7" Type="http://schemas.openxmlformats.org/officeDocument/2006/relationships/image" Target="../media/image101.png"/><Relationship Id="rId2" Type="http://schemas.openxmlformats.org/officeDocument/2006/relationships/image" Target="../media/image50.gif"/><Relationship Id="rId1" Type="http://schemas.openxmlformats.org/officeDocument/2006/relationships/slideLayout" Target="../slideLayouts/slideLayout5.xml"/><Relationship Id="rId6" Type="http://schemas.openxmlformats.org/officeDocument/2006/relationships/image" Target="../media/image56.gif"/><Relationship Id="rId5" Type="http://schemas.openxmlformats.org/officeDocument/2006/relationships/image" Target="../media/image49.png"/><Relationship Id="rId4" Type="http://schemas.openxmlformats.org/officeDocument/2006/relationships/hyperlink" Target="http://kiaa.pku.edu.cn/" TargetMode="External"/></Relationships>
</file>

<file path=ppt/slides/_rels/slide75.xml.rels><?xml version="1.0" encoding="UTF-8" standalone="yes"?>
<Relationships xmlns="http://schemas.openxmlformats.org/package/2006/relationships"><Relationship Id="rId3" Type="http://schemas.openxmlformats.org/officeDocument/2006/relationships/hyperlink" Target="http://kiaa.pku.edu.cn/" TargetMode="External"/><Relationship Id="rId7" Type="http://schemas.openxmlformats.org/officeDocument/2006/relationships/image" Target="../media/image50.gif"/><Relationship Id="rId2" Type="http://schemas.openxmlformats.org/officeDocument/2006/relationships/hyperlink" Target="http://vega.bac.pku.edu.cn/astro/astro.htm" TargetMode="External"/><Relationship Id="rId1" Type="http://schemas.openxmlformats.org/officeDocument/2006/relationships/slideLayout" Target="../slideLayouts/slideLayout5.xml"/><Relationship Id="rId6" Type="http://schemas.openxmlformats.org/officeDocument/2006/relationships/image" Target="../media/image104.png"/><Relationship Id="rId5" Type="http://schemas.openxmlformats.org/officeDocument/2006/relationships/image" Target="../media/image103.png"/><Relationship Id="rId4" Type="http://schemas.openxmlformats.org/officeDocument/2006/relationships/image" Target="../media/image49.png"/></Relationships>
</file>

<file path=ppt/slides/_rels/slide76.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slideLayout" Target="../slideLayouts/slideLayout5.xml"/></Relationships>
</file>

<file path=ppt/slides/_rels/slide77.xml.rels><?xml version="1.0" encoding="UTF-8" standalone="yes"?>
<Relationships xmlns="http://schemas.openxmlformats.org/package/2006/relationships"><Relationship Id="rId8" Type="http://schemas.openxmlformats.org/officeDocument/2006/relationships/image" Target="../media/image109.png"/><Relationship Id="rId3" Type="http://schemas.openxmlformats.org/officeDocument/2006/relationships/hyperlink" Target="http://kiaa.pku.edu.cn/" TargetMode="External"/><Relationship Id="rId7" Type="http://schemas.openxmlformats.org/officeDocument/2006/relationships/image" Target="../media/image108.png"/><Relationship Id="rId2" Type="http://schemas.openxmlformats.org/officeDocument/2006/relationships/hyperlink" Target="http://vega.bac.pku.edu.cn/astro/astro.htm" TargetMode="External"/><Relationship Id="rId1" Type="http://schemas.openxmlformats.org/officeDocument/2006/relationships/slideLayout" Target="../slideLayouts/slideLayout5.xml"/><Relationship Id="rId6" Type="http://schemas.openxmlformats.org/officeDocument/2006/relationships/image" Target="../media/image107.png"/><Relationship Id="rId5" Type="http://schemas.openxmlformats.org/officeDocument/2006/relationships/image" Target="../media/image50.gif"/><Relationship Id="rId4" Type="http://schemas.openxmlformats.org/officeDocument/2006/relationships/image" Target="../media/image49.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png"/><Relationship Id="rId1" Type="http://schemas.openxmlformats.org/officeDocument/2006/relationships/slideLayout" Target="../slideLayouts/slideLayout5.xml"/><Relationship Id="rId4" Type="http://schemas.openxmlformats.org/officeDocument/2006/relationships/image" Target="../media/image112.png"/></Relationships>
</file>

<file path=ppt/slides/_rels/slide8.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1.emf"/><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115.emf"/><Relationship Id="rId2" Type="http://schemas.openxmlformats.org/officeDocument/2006/relationships/image" Target="../media/image114.emf"/><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17.png"/></Relationships>
</file>

<file path=ppt/slides/_rels/slide83.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119.png"/></Relationships>
</file>

<file path=ppt/slides/_rels/slide84.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image" Target="../media/image121.png"/></Relationships>
</file>

<file path=ppt/slides/_rels/slide85.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124.emf"/><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56.gif"/><Relationship Id="rId2" Type="http://schemas.openxmlformats.org/officeDocument/2006/relationships/image" Target="../media/image49.png"/><Relationship Id="rId1" Type="http://schemas.openxmlformats.org/officeDocument/2006/relationships/slideLayout" Target="../slideLayouts/slideLayout5.xml"/><Relationship Id="rId6" Type="http://schemas.openxmlformats.org/officeDocument/2006/relationships/image" Target="../media/image127.png"/><Relationship Id="rId5" Type="http://schemas.openxmlformats.org/officeDocument/2006/relationships/image" Target="../media/image126.png"/><Relationship Id="rId4" Type="http://schemas.openxmlformats.org/officeDocument/2006/relationships/image" Target="../media/image125.png"/></Relationships>
</file>

<file path=ppt/slides/_rels/slide89.xml.rels><?xml version="1.0" encoding="UTF-8" standalone="yes"?>
<Relationships xmlns="http://schemas.openxmlformats.org/package/2006/relationships"><Relationship Id="rId8" Type="http://schemas.openxmlformats.org/officeDocument/2006/relationships/image" Target="../media/image128.png"/><Relationship Id="rId3" Type="http://schemas.openxmlformats.org/officeDocument/2006/relationships/hyperlink" Target="http://kiaa.pku.edu.cn/" TargetMode="External"/><Relationship Id="rId7" Type="http://schemas.openxmlformats.org/officeDocument/2006/relationships/image" Target="../media/image50.gif"/><Relationship Id="rId2" Type="http://schemas.openxmlformats.org/officeDocument/2006/relationships/hyperlink" Target="http://vega.bac.pku.edu.cn/astro/astro.htm" TargetMode="External"/><Relationship Id="rId1" Type="http://schemas.openxmlformats.org/officeDocument/2006/relationships/slideLayout" Target="../slideLayouts/slideLayout5.xml"/><Relationship Id="rId6" Type="http://schemas.openxmlformats.org/officeDocument/2006/relationships/image" Target="../media/image56.gif"/><Relationship Id="rId5" Type="http://schemas.openxmlformats.org/officeDocument/2006/relationships/image" Target="../media/image49.png"/><Relationship Id="rId10" Type="http://schemas.openxmlformats.org/officeDocument/2006/relationships/image" Target="../media/image130.png"/><Relationship Id="rId4" Type="http://schemas.openxmlformats.org/officeDocument/2006/relationships/image" Target="../media/image55.png"/><Relationship Id="rId9" Type="http://schemas.openxmlformats.org/officeDocument/2006/relationships/image" Target="../media/image129.png"/></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image" Target="../media/image131.png"/><Relationship Id="rId1" Type="http://schemas.openxmlformats.org/officeDocument/2006/relationships/slideLayout" Target="../slideLayouts/slideLayout2.xml"/><Relationship Id="rId4" Type="http://schemas.openxmlformats.org/officeDocument/2006/relationships/image" Target="../media/image133.png"/></Relationships>
</file>

<file path=ppt/slides/_rels/slide91.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image" Target="../media/image134.png"/><Relationship Id="rId1" Type="http://schemas.openxmlformats.org/officeDocument/2006/relationships/slideLayout" Target="../slideLayouts/slideLayout2.xml"/><Relationship Id="rId4" Type="http://schemas.openxmlformats.org/officeDocument/2006/relationships/image" Target="../media/image136.png"/></Relationships>
</file>

<file path=ppt/slides/_rels/slide92.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image" Target="../media/image137.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image" Target="../media/image139.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image" Target="../media/image141.png"/><Relationship Id="rId1" Type="http://schemas.openxmlformats.org/officeDocument/2006/relationships/slideLayout" Target="../slideLayouts/slideLayout2.xml"/><Relationship Id="rId4" Type="http://schemas.openxmlformats.org/officeDocument/2006/relationships/image" Target="../media/image143.pn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8" Type="http://schemas.openxmlformats.org/officeDocument/2006/relationships/image" Target="../media/image144.png"/><Relationship Id="rId3" Type="http://schemas.openxmlformats.org/officeDocument/2006/relationships/hyperlink" Target="http://kiaa.pku.edu.cn/" TargetMode="External"/><Relationship Id="rId7" Type="http://schemas.openxmlformats.org/officeDocument/2006/relationships/image" Target="../media/image50.gif"/><Relationship Id="rId2" Type="http://schemas.openxmlformats.org/officeDocument/2006/relationships/hyperlink" Target="http://vega.bac.pku.edu.cn/astro/astro.htm" TargetMode="External"/><Relationship Id="rId1" Type="http://schemas.openxmlformats.org/officeDocument/2006/relationships/slideLayout" Target="../slideLayouts/slideLayout5.xml"/><Relationship Id="rId6" Type="http://schemas.openxmlformats.org/officeDocument/2006/relationships/image" Target="../media/image56.gif"/><Relationship Id="rId11" Type="http://schemas.openxmlformats.org/officeDocument/2006/relationships/image" Target="../media/image147.png"/><Relationship Id="rId5" Type="http://schemas.openxmlformats.org/officeDocument/2006/relationships/image" Target="../media/image49.png"/><Relationship Id="rId10" Type="http://schemas.openxmlformats.org/officeDocument/2006/relationships/image" Target="../media/image146.png"/><Relationship Id="rId4" Type="http://schemas.openxmlformats.org/officeDocument/2006/relationships/image" Target="../media/image55.png"/><Relationship Id="rId9" Type="http://schemas.openxmlformats.org/officeDocument/2006/relationships/image" Target="../media/image145.png"/></Relationships>
</file>

<file path=ppt/slides/_rels/slide97.xml.rels><?xml version="1.0" encoding="UTF-8" standalone="yes"?>
<Relationships xmlns="http://schemas.openxmlformats.org/package/2006/relationships"><Relationship Id="rId8" Type="http://schemas.openxmlformats.org/officeDocument/2006/relationships/image" Target="../media/image149.png"/><Relationship Id="rId3" Type="http://schemas.openxmlformats.org/officeDocument/2006/relationships/hyperlink" Target="http://kiaa.pku.edu.cn/" TargetMode="External"/><Relationship Id="rId7" Type="http://schemas.openxmlformats.org/officeDocument/2006/relationships/image" Target="../media/image148.png"/><Relationship Id="rId2" Type="http://schemas.openxmlformats.org/officeDocument/2006/relationships/hyperlink" Target="http://vega.bac.pku.edu.cn/astro/astro.htm" TargetMode="External"/><Relationship Id="rId1" Type="http://schemas.openxmlformats.org/officeDocument/2006/relationships/slideLayout" Target="../slideLayouts/slideLayout5.xml"/><Relationship Id="rId6" Type="http://schemas.openxmlformats.org/officeDocument/2006/relationships/image" Target="../media/image50.gif"/><Relationship Id="rId5" Type="http://schemas.openxmlformats.org/officeDocument/2006/relationships/image" Target="../media/image56.gif"/><Relationship Id="rId4" Type="http://schemas.openxmlformats.org/officeDocument/2006/relationships/image" Target="../media/image49.png"/></Relationships>
</file>

<file path=ppt/slides/_rels/slide98.xml.rels><?xml version="1.0" encoding="UTF-8" standalone="yes"?>
<Relationships xmlns="http://schemas.openxmlformats.org/package/2006/relationships"><Relationship Id="rId3" Type="http://schemas.openxmlformats.org/officeDocument/2006/relationships/image" Target="../media/image56.gif"/><Relationship Id="rId7" Type="http://schemas.openxmlformats.org/officeDocument/2006/relationships/image" Target="../media/image153.png"/><Relationship Id="rId2" Type="http://schemas.openxmlformats.org/officeDocument/2006/relationships/image" Target="../media/image49.png"/><Relationship Id="rId1" Type="http://schemas.openxmlformats.org/officeDocument/2006/relationships/slideLayout" Target="../slideLayouts/slideLayout5.xml"/><Relationship Id="rId6" Type="http://schemas.openxmlformats.org/officeDocument/2006/relationships/image" Target="../media/image152.png"/><Relationship Id="rId5" Type="http://schemas.openxmlformats.org/officeDocument/2006/relationships/image" Target="../media/image151.png"/><Relationship Id="rId4" Type="http://schemas.openxmlformats.org/officeDocument/2006/relationships/image" Target="../media/image150.png"/></Relationships>
</file>

<file path=ppt/slides/_rels/slide99.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155.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IMG_8581">
            <a:extLst>
              <a:ext uri="{FF2B5EF4-FFF2-40B4-BE49-F238E27FC236}">
                <a16:creationId xmlns:a16="http://schemas.microsoft.com/office/drawing/2014/main" id="{A53E49A6-E3BC-4318-B434-2E54124E6EB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8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3" name="Rectangle 2">
            <a:extLst>
              <a:ext uri="{FF2B5EF4-FFF2-40B4-BE49-F238E27FC236}">
                <a16:creationId xmlns:a16="http://schemas.microsoft.com/office/drawing/2014/main" id="{6A8C10F6-E083-4622-BC5F-A9C0E224C4E0}"/>
              </a:ext>
            </a:extLst>
          </p:cNvPr>
          <p:cNvSpPr>
            <a:spLocks noGrp="1" noRot="1"/>
          </p:cNvSpPr>
          <p:nvPr>
            <p:ph type="ctrTitle" idx="4294967295"/>
          </p:nvPr>
        </p:nvSpPr>
        <p:spPr>
          <a:xfrm>
            <a:off x="323850" y="404813"/>
            <a:ext cx="8820150" cy="936625"/>
          </a:xfrm>
        </p:spPr>
        <p:txBody>
          <a:bodyPr/>
          <a:lstStyle/>
          <a:p>
            <a:pPr eaLnBrk="1" hangingPunct="1"/>
            <a:r>
              <a:rPr lang="en-US" altLang="zh-CN" sz="4400">
                <a:solidFill>
                  <a:srgbClr val="FFFF00"/>
                </a:solidFill>
              </a:rPr>
              <a:t>Spectroscopic survey of LAMOST</a:t>
            </a:r>
          </a:p>
        </p:txBody>
      </p:sp>
      <p:sp>
        <p:nvSpPr>
          <p:cNvPr id="3076" name="Rectangle 3">
            <a:extLst>
              <a:ext uri="{FF2B5EF4-FFF2-40B4-BE49-F238E27FC236}">
                <a16:creationId xmlns:a16="http://schemas.microsoft.com/office/drawing/2014/main" id="{62000C2C-31EE-4191-A757-D7057DC9A80E}"/>
              </a:ext>
            </a:extLst>
          </p:cNvPr>
          <p:cNvSpPr>
            <a:spLocks noGrp="1" noRot="1" noChangeArrowheads="1"/>
          </p:cNvSpPr>
          <p:nvPr>
            <p:ph type="subTitle" idx="4294967295"/>
          </p:nvPr>
        </p:nvSpPr>
        <p:spPr>
          <a:xfrm>
            <a:off x="0" y="5300663"/>
            <a:ext cx="7308850" cy="1439862"/>
          </a:xfrm>
        </p:spPr>
        <p:txBody>
          <a:bodyPr rtlCol="0">
            <a:normAutofit fontScale="92500" lnSpcReduction="10000"/>
          </a:bodyPr>
          <a:lstStyle/>
          <a:p>
            <a:pPr marL="0" indent="0" eaLnBrk="1" fontAlgn="auto" hangingPunct="1">
              <a:spcAft>
                <a:spcPts val="0"/>
              </a:spcAft>
              <a:buFontTx/>
              <a:buNone/>
              <a:defRPr/>
            </a:pPr>
            <a:r>
              <a:rPr lang="en-US" altLang="zh-CN" sz="2000">
                <a:solidFill>
                  <a:srgbClr val="FFFF00"/>
                </a:solidFill>
              </a:rPr>
              <a:t>Yongheng Zhao</a:t>
            </a:r>
          </a:p>
          <a:p>
            <a:pPr marL="0" indent="0" eaLnBrk="1" fontAlgn="auto" hangingPunct="1">
              <a:spcAft>
                <a:spcPts val="0"/>
              </a:spcAft>
              <a:buFontTx/>
              <a:buNone/>
              <a:defRPr/>
            </a:pPr>
            <a:r>
              <a:rPr lang="en-US" altLang="zh-CN" sz="2000">
                <a:solidFill>
                  <a:srgbClr val="FFFF00"/>
                </a:solidFill>
              </a:rPr>
              <a:t>(National Astronomical Observatories of China)</a:t>
            </a:r>
          </a:p>
          <a:p>
            <a:pPr marL="0" indent="0" eaLnBrk="1" fontAlgn="auto" hangingPunct="1">
              <a:spcAft>
                <a:spcPts val="0"/>
              </a:spcAft>
              <a:buFontTx/>
              <a:buNone/>
              <a:defRPr/>
            </a:pPr>
            <a:endParaRPr lang="en-US" altLang="zh-CN" sz="2000">
              <a:solidFill>
                <a:srgbClr val="FFFF00"/>
              </a:solidFill>
            </a:endParaRPr>
          </a:p>
          <a:p>
            <a:pPr marL="0" indent="0" eaLnBrk="1" fontAlgn="auto" hangingPunct="1">
              <a:spcAft>
                <a:spcPts val="0"/>
              </a:spcAft>
              <a:buFontTx/>
              <a:buNone/>
              <a:defRPr/>
            </a:pPr>
            <a:r>
              <a:rPr lang="en-US" altLang="zh-CN" sz="2000">
                <a:solidFill>
                  <a:srgbClr val="FFFF00"/>
                </a:solidFill>
              </a:rPr>
              <a:t>On behalf of the LAMOST operation team </a:t>
            </a:r>
          </a:p>
        </p:txBody>
      </p:sp>
    </p:spTree>
    <p:extLst>
      <p:ext uri="{BB962C8B-B14F-4D97-AF65-F5344CB8AC3E}">
        <p14:creationId xmlns:p14="http://schemas.microsoft.com/office/powerpoint/2010/main" val="3145616726"/>
      </p:ext>
    </p:extLst>
  </p:cSld>
  <p:clrMapOvr>
    <a:masterClrMapping/>
  </p:clrMapOvr>
  <p:transition spd="slow"/>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Rot="1" noChangeArrowheads="1"/>
          </p:cNvSpPr>
          <p:nvPr>
            <p:ph type="title" idx="4294967295"/>
          </p:nvPr>
        </p:nvSpPr>
        <p:spPr/>
        <p:txBody>
          <a:bodyPr/>
          <a:lstStyle/>
          <a:p>
            <a:pPr eaLnBrk="1" hangingPunct="1"/>
            <a:r>
              <a:rPr lang="en-US" altLang="zh-CN" sz="2400"/>
              <a:t>At 3.2 degree FOV</a:t>
            </a:r>
            <a:br>
              <a:rPr lang="en-US" altLang="zh-CN" sz="2400"/>
            </a:br>
            <a:endParaRPr lang="en-US" altLang="zh-CN" sz="2400"/>
          </a:p>
        </p:txBody>
      </p:sp>
      <p:sp>
        <p:nvSpPr>
          <p:cNvPr id="11267" name="Rectangle 3"/>
          <p:cNvSpPr>
            <a:spLocks noGrp="1" noRot="1" noChangeArrowheads="1"/>
          </p:cNvSpPr>
          <p:nvPr>
            <p:ph type="body" idx="4294967295"/>
          </p:nvPr>
        </p:nvSpPr>
        <p:spPr>
          <a:xfrm>
            <a:off x="179388" y="1412875"/>
            <a:ext cx="2952750" cy="1368425"/>
          </a:xfrm>
        </p:spPr>
        <p:txBody>
          <a:bodyPr/>
          <a:lstStyle/>
          <a:p>
            <a:pPr eaLnBrk="1" hangingPunct="1">
              <a:buFontTx/>
              <a:buNone/>
            </a:pPr>
            <a:r>
              <a:rPr lang="en-US" altLang="zh-CN" sz="1800"/>
              <a:t>FWHM &lt; 2 arcsec</a:t>
            </a:r>
          </a:p>
          <a:p>
            <a:pPr eaLnBrk="1" hangingPunct="1">
              <a:buFontTx/>
              <a:buNone/>
            </a:pPr>
            <a:endParaRPr lang="en-US" altLang="zh-CN" sz="1800"/>
          </a:p>
          <a:p>
            <a:pPr eaLnBrk="1" hangingPunct="1">
              <a:buFontTx/>
              <a:buNone/>
            </a:pPr>
            <a:r>
              <a:rPr lang="en-US" altLang="zh-CN" sz="1800"/>
              <a:t>(</a:t>
            </a:r>
            <a:r>
              <a:rPr lang="en-US" altLang="zh-CN" sz="1600"/>
              <a:t>Apr. 25, 2009)</a:t>
            </a:r>
          </a:p>
        </p:txBody>
      </p:sp>
      <p:sp>
        <p:nvSpPr>
          <p:cNvPr id="11268" name="Rectangle 4"/>
          <p:cNvSpPr>
            <a:spLocks noChangeArrowheads="1"/>
          </p:cNvSpPr>
          <p:nvPr/>
        </p:nvSpPr>
        <p:spPr bwMode="auto">
          <a:xfrm>
            <a:off x="0" y="133826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lgn="just">
              <a:spcBef>
                <a:spcPct val="20000"/>
              </a:spcBef>
              <a:buClr>
                <a:srgbClr val="FF6600"/>
              </a:buClr>
              <a:buChar char="•"/>
              <a:defRPr sz="2800" b="1">
                <a:solidFill>
                  <a:srgbClr val="0000CC"/>
                </a:solidFill>
                <a:latin typeface="Times New Roman" panose="02020603050405020304" pitchFamily="18" charset="0"/>
                <a:ea typeface="黑体" panose="02010609060101010101" pitchFamily="49" charset="-122"/>
              </a:defRPr>
            </a:lvl1pPr>
            <a:lvl2pPr marL="742950" indent="-285750" algn="just">
              <a:spcBef>
                <a:spcPct val="20000"/>
              </a:spcBef>
              <a:buClr>
                <a:srgbClr val="FF6600"/>
              </a:buClr>
              <a:buChar char="•"/>
              <a:defRPr sz="2400" b="1">
                <a:solidFill>
                  <a:srgbClr val="0033CC"/>
                </a:solidFill>
                <a:latin typeface="Times New Roman" panose="02020603050405020304" pitchFamily="18" charset="0"/>
                <a:ea typeface="华文隶书" panose="02010800040101010101" pitchFamily="2" charset="-122"/>
              </a:defRPr>
            </a:lvl2pPr>
            <a:lvl3pPr marL="1143000" indent="-228600" algn="just">
              <a:spcBef>
                <a:spcPct val="20000"/>
              </a:spcBef>
              <a:buClr>
                <a:srgbClr val="FF6600"/>
              </a:buClr>
              <a:buChar char="•"/>
              <a:defRPr sz="2200">
                <a:solidFill>
                  <a:srgbClr val="0000CC"/>
                </a:solidFill>
                <a:latin typeface="Times New Roman" panose="02020603050405020304" pitchFamily="18" charset="0"/>
                <a:ea typeface="黑体" panose="02010609060101010101" pitchFamily="49" charset="-122"/>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hlink"/>
              </a:buClr>
              <a:buSzPct val="100000"/>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hlink"/>
              </a:buClr>
              <a:buSzPct val="100000"/>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hlink"/>
              </a:buClr>
              <a:buSzPct val="100000"/>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hlink"/>
              </a:buClr>
              <a:buSzPct val="100000"/>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hlink"/>
              </a:buClr>
              <a:buSzPct val="100000"/>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9pPr>
          </a:lstStyle>
          <a:p>
            <a:pPr algn="l" eaLnBrk="1" hangingPunct="1">
              <a:spcBef>
                <a:spcPct val="0"/>
              </a:spcBef>
              <a:buClrTx/>
              <a:buFontTx/>
              <a:buNone/>
            </a:pPr>
            <a:endParaRPr lang="zh-CN" altLang="en-US" sz="1800" b="0">
              <a:solidFill>
                <a:schemeClr val="tx1"/>
              </a:solidFill>
              <a:latin typeface="Arial" panose="020B0604020202020204" pitchFamily="34" charset="0"/>
              <a:ea typeface="宋体" panose="02010600030101010101" pitchFamily="2" charset="-122"/>
            </a:endParaRPr>
          </a:p>
        </p:txBody>
      </p:sp>
      <p:pic>
        <p:nvPicPr>
          <p:cNvPr id="1126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79838" y="1350132"/>
            <a:ext cx="5076825" cy="2474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0" name="Rectangle 6"/>
          <p:cNvSpPr>
            <a:spLocks noChangeArrowheads="1"/>
          </p:cNvSpPr>
          <p:nvPr/>
        </p:nvSpPr>
        <p:spPr bwMode="auto">
          <a:xfrm>
            <a:off x="0" y="133826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lgn="just">
              <a:spcBef>
                <a:spcPct val="20000"/>
              </a:spcBef>
              <a:buClr>
                <a:srgbClr val="FF6600"/>
              </a:buClr>
              <a:buChar char="•"/>
              <a:defRPr sz="2800" b="1">
                <a:solidFill>
                  <a:srgbClr val="0000CC"/>
                </a:solidFill>
                <a:latin typeface="Times New Roman" panose="02020603050405020304" pitchFamily="18" charset="0"/>
                <a:ea typeface="黑体" panose="02010609060101010101" pitchFamily="49" charset="-122"/>
              </a:defRPr>
            </a:lvl1pPr>
            <a:lvl2pPr marL="742950" indent="-285750" algn="just">
              <a:spcBef>
                <a:spcPct val="20000"/>
              </a:spcBef>
              <a:buClr>
                <a:srgbClr val="FF6600"/>
              </a:buClr>
              <a:buChar char="•"/>
              <a:defRPr sz="2400" b="1">
                <a:solidFill>
                  <a:srgbClr val="0033CC"/>
                </a:solidFill>
                <a:latin typeface="Times New Roman" panose="02020603050405020304" pitchFamily="18" charset="0"/>
                <a:ea typeface="华文隶书" panose="02010800040101010101" pitchFamily="2" charset="-122"/>
              </a:defRPr>
            </a:lvl2pPr>
            <a:lvl3pPr marL="1143000" indent="-228600" algn="just">
              <a:spcBef>
                <a:spcPct val="20000"/>
              </a:spcBef>
              <a:buClr>
                <a:srgbClr val="FF6600"/>
              </a:buClr>
              <a:buChar char="•"/>
              <a:defRPr sz="2200">
                <a:solidFill>
                  <a:srgbClr val="0000CC"/>
                </a:solidFill>
                <a:latin typeface="Times New Roman" panose="02020603050405020304" pitchFamily="18" charset="0"/>
                <a:ea typeface="黑体" panose="02010609060101010101" pitchFamily="49" charset="-122"/>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hlink"/>
              </a:buClr>
              <a:buSzPct val="100000"/>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hlink"/>
              </a:buClr>
              <a:buSzPct val="100000"/>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hlink"/>
              </a:buClr>
              <a:buSzPct val="100000"/>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hlink"/>
              </a:buClr>
              <a:buSzPct val="100000"/>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hlink"/>
              </a:buClr>
              <a:buSzPct val="100000"/>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9pPr>
          </a:lstStyle>
          <a:p>
            <a:pPr algn="l" eaLnBrk="1" hangingPunct="1">
              <a:spcBef>
                <a:spcPct val="0"/>
              </a:spcBef>
              <a:buClrTx/>
              <a:buFontTx/>
              <a:buNone/>
            </a:pPr>
            <a:endParaRPr lang="zh-CN" altLang="en-US" sz="1800" b="0">
              <a:solidFill>
                <a:schemeClr val="tx1"/>
              </a:solidFill>
              <a:latin typeface="Arial" panose="020B0604020202020204" pitchFamily="34" charset="0"/>
              <a:ea typeface="宋体" panose="02010600030101010101" pitchFamily="2" charset="-122"/>
            </a:endParaRPr>
          </a:p>
        </p:txBody>
      </p:sp>
      <p:pic>
        <p:nvPicPr>
          <p:cNvPr id="11271"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6163" y="3933825"/>
            <a:ext cx="5040313" cy="2393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2" name="Text Box 8"/>
          <p:cNvSpPr txBox="1">
            <a:spLocks noChangeArrowheads="1"/>
          </p:cNvSpPr>
          <p:nvPr/>
        </p:nvSpPr>
        <p:spPr bwMode="auto">
          <a:xfrm>
            <a:off x="179388" y="2997200"/>
            <a:ext cx="3240087" cy="9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just">
              <a:spcBef>
                <a:spcPct val="20000"/>
              </a:spcBef>
              <a:buClr>
                <a:srgbClr val="FF6600"/>
              </a:buClr>
              <a:buChar char="•"/>
              <a:defRPr sz="2800" b="1">
                <a:solidFill>
                  <a:srgbClr val="0000CC"/>
                </a:solidFill>
                <a:latin typeface="Times New Roman" panose="02020603050405020304" pitchFamily="18" charset="0"/>
                <a:ea typeface="黑体" panose="02010609060101010101" pitchFamily="49" charset="-122"/>
              </a:defRPr>
            </a:lvl1pPr>
            <a:lvl2pPr marL="742950" indent="-285750" algn="just">
              <a:spcBef>
                <a:spcPct val="20000"/>
              </a:spcBef>
              <a:buClr>
                <a:srgbClr val="FF6600"/>
              </a:buClr>
              <a:buChar char="•"/>
              <a:defRPr sz="2400" b="1">
                <a:solidFill>
                  <a:srgbClr val="0033CC"/>
                </a:solidFill>
                <a:latin typeface="Times New Roman" panose="02020603050405020304" pitchFamily="18" charset="0"/>
                <a:ea typeface="华文隶书" panose="02010800040101010101" pitchFamily="2" charset="-122"/>
              </a:defRPr>
            </a:lvl2pPr>
            <a:lvl3pPr marL="1143000" indent="-228600" algn="just">
              <a:spcBef>
                <a:spcPct val="20000"/>
              </a:spcBef>
              <a:buClr>
                <a:srgbClr val="FF6600"/>
              </a:buClr>
              <a:buChar char="•"/>
              <a:defRPr sz="2200">
                <a:solidFill>
                  <a:srgbClr val="0000CC"/>
                </a:solidFill>
                <a:latin typeface="Times New Roman" panose="02020603050405020304" pitchFamily="18" charset="0"/>
                <a:ea typeface="黑体" panose="02010609060101010101" pitchFamily="49" charset="-122"/>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hlink"/>
              </a:buClr>
              <a:buSzPct val="100000"/>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hlink"/>
              </a:buClr>
              <a:buSzPct val="100000"/>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hlink"/>
              </a:buClr>
              <a:buSzPct val="100000"/>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hlink"/>
              </a:buClr>
              <a:buSzPct val="100000"/>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hlink"/>
              </a:buClr>
              <a:buSzPct val="100000"/>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9pPr>
          </a:lstStyle>
          <a:p>
            <a:pPr algn="l" eaLnBrk="1" hangingPunct="1">
              <a:spcBef>
                <a:spcPct val="0"/>
              </a:spcBef>
              <a:buClrTx/>
              <a:buFontTx/>
              <a:buNone/>
            </a:pPr>
            <a:r>
              <a:rPr lang="en-US" altLang="zh-CN" sz="1800" b="0">
                <a:solidFill>
                  <a:srgbClr val="000066"/>
                </a:solidFill>
                <a:latin typeface="Arial" panose="020B0604020202020204" pitchFamily="34" charset="0"/>
                <a:ea typeface="宋体" panose="02010600030101010101" pitchFamily="2" charset="-122"/>
              </a:rPr>
              <a:t>Image quality: 0.3-0.4 arcsec</a:t>
            </a:r>
          </a:p>
          <a:p>
            <a:pPr algn="l" eaLnBrk="1" hangingPunct="1">
              <a:spcBef>
                <a:spcPct val="0"/>
              </a:spcBef>
              <a:buClrTx/>
              <a:buFontTx/>
              <a:buNone/>
            </a:pPr>
            <a:endParaRPr lang="en-US" altLang="zh-CN" sz="1800" b="0">
              <a:solidFill>
                <a:srgbClr val="000066"/>
              </a:solidFill>
              <a:latin typeface="Arial" panose="020B0604020202020204" pitchFamily="34" charset="0"/>
              <a:ea typeface="宋体" panose="02010600030101010101" pitchFamily="2" charset="-122"/>
            </a:endParaRPr>
          </a:p>
          <a:p>
            <a:pPr algn="l" eaLnBrk="1" hangingPunct="1">
              <a:spcBef>
                <a:spcPct val="0"/>
              </a:spcBef>
              <a:buClrTx/>
              <a:buFontTx/>
              <a:buNone/>
            </a:pPr>
            <a:r>
              <a:rPr lang="en-US" altLang="zh-CN" sz="1800" b="0">
                <a:solidFill>
                  <a:srgbClr val="000066"/>
                </a:solidFill>
                <a:latin typeface="Arial" panose="020B0604020202020204" pitchFamily="34" charset="0"/>
                <a:ea typeface="宋体" panose="02010600030101010101" pitchFamily="2" charset="-122"/>
              </a:rPr>
              <a:t>Seeing: 1.7-2 arcsec</a:t>
            </a:r>
          </a:p>
        </p:txBody>
      </p:sp>
    </p:spTree>
    <p:extLst>
      <p:ext uri="{BB962C8B-B14F-4D97-AF65-F5344CB8AC3E}">
        <p14:creationId xmlns:p14="http://schemas.microsoft.com/office/powerpoint/2010/main" val="942928098"/>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en-US" altLang="zh-CN" b="1" dirty="0">
                <a:solidFill>
                  <a:srgbClr val="0000FF"/>
                </a:solidFill>
              </a:rPr>
              <a:t>Quasars in DR4 (on going)</a:t>
            </a:r>
            <a:endParaRPr kumimoji="1" lang="zh-CN" altLang="en-US" b="1" dirty="0">
              <a:solidFill>
                <a:srgbClr val="0000FF"/>
              </a:solidFill>
            </a:endParaRPr>
          </a:p>
        </p:txBody>
      </p:sp>
      <p:pic>
        <p:nvPicPr>
          <p:cNvPr id="5" name="图片 4"/>
          <p:cNvPicPr/>
          <p:nvPr/>
        </p:nvPicPr>
        <p:blipFill>
          <a:blip r:embed="rId2">
            <a:extLst>
              <a:ext uri="{28A0092B-C50C-407E-A947-70E740481C1C}">
                <a14:useLocalDpi xmlns:a14="http://schemas.microsoft.com/office/drawing/2010/main" val="0"/>
              </a:ext>
            </a:extLst>
          </a:blip>
          <a:stretch>
            <a:fillRect/>
          </a:stretch>
        </p:blipFill>
        <p:spPr>
          <a:xfrm>
            <a:off x="4783310" y="1417637"/>
            <a:ext cx="4025691" cy="4017073"/>
          </a:xfrm>
          <a:prstGeom prst="rect">
            <a:avLst/>
          </a:prstGeom>
        </p:spPr>
      </p:pic>
      <p:sp>
        <p:nvSpPr>
          <p:cNvPr id="6" name="矩形 5"/>
          <p:cNvSpPr/>
          <p:nvPr/>
        </p:nvSpPr>
        <p:spPr>
          <a:xfrm>
            <a:off x="923365" y="5584155"/>
            <a:ext cx="7858742" cy="830997"/>
          </a:xfrm>
          <a:prstGeom prst="rect">
            <a:avLst/>
          </a:prstGeom>
        </p:spPr>
        <p:txBody>
          <a:bodyPr wrap="square">
            <a:spAutoFit/>
          </a:bodyPr>
          <a:lstStyle/>
          <a:p>
            <a:r>
              <a:rPr lang="en-US" altLang="zh-CN" sz="2400" dirty="0"/>
              <a:t>New QSOs: 5718</a:t>
            </a:r>
          </a:p>
          <a:p>
            <a:pPr algn="r"/>
            <a:r>
              <a:rPr lang="en-US" altLang="zh-CN" sz="2400" dirty="0"/>
              <a:t>Yao Su, et al., 2017, in prep</a:t>
            </a:r>
            <a:endParaRPr lang="zh-CN" altLang="en-US" sz="2400" dirty="0"/>
          </a:p>
        </p:txBody>
      </p:sp>
      <p:pic>
        <p:nvPicPr>
          <p:cNvPr id="7" name="图片 6"/>
          <p:cNvPicPr>
            <a:picLocks noChangeAspect="1"/>
          </p:cNvPicPr>
          <p:nvPr/>
        </p:nvPicPr>
        <p:blipFill>
          <a:blip r:embed="rId3"/>
          <a:stretch>
            <a:fillRect/>
          </a:stretch>
        </p:blipFill>
        <p:spPr>
          <a:xfrm>
            <a:off x="324858" y="1417638"/>
            <a:ext cx="4106862" cy="4017072"/>
          </a:xfrm>
          <a:prstGeom prst="rect">
            <a:avLst/>
          </a:prstGeom>
        </p:spPr>
      </p:pic>
    </p:spTree>
    <p:extLst>
      <p:ext uri="{BB962C8B-B14F-4D97-AF65-F5344CB8AC3E}">
        <p14:creationId xmlns:p14="http://schemas.microsoft.com/office/powerpoint/2010/main" val="326345907"/>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 name="Shape 137"/>
          <p:cNvSpPr>
            <a:spLocks noGrp="1"/>
          </p:cNvSpPr>
          <p:nvPr>
            <p:ph type="ctrTitle"/>
          </p:nvPr>
        </p:nvSpPr>
        <p:spPr>
          <a:xfrm>
            <a:off x="892969" y="126416"/>
            <a:ext cx="7358063" cy="607219"/>
          </a:xfrm>
          <a:prstGeom prst="rect">
            <a:avLst/>
          </a:prstGeom>
        </p:spPr>
        <p:txBody>
          <a:bodyPr vert="horz" lIns="35719" tIns="35719" rIns="35719" bIns="35719" rtlCol="0" anchor="ctr">
            <a:normAutofit fontScale="90000"/>
          </a:bodyPr>
          <a:lstStyle>
            <a:lvl1pPr defTabSz="584200">
              <a:lnSpc>
                <a:spcPct val="100000"/>
              </a:lnSpc>
              <a:defRPr sz="3600">
                <a:uFillTx/>
              </a:defRPr>
            </a:lvl1pPr>
          </a:lstStyle>
          <a:p>
            <a:r>
              <a:rPr b="1" dirty="0"/>
              <a:t>Summary</a:t>
            </a:r>
          </a:p>
        </p:txBody>
      </p:sp>
      <p:sp>
        <p:nvSpPr>
          <p:cNvPr id="138" name="Shape 138"/>
          <p:cNvSpPr>
            <a:spLocks noGrp="1"/>
          </p:cNvSpPr>
          <p:nvPr>
            <p:ph type="subTitle" idx="1"/>
          </p:nvPr>
        </p:nvSpPr>
        <p:spPr>
          <a:xfrm>
            <a:off x="165050" y="954641"/>
            <a:ext cx="8822532" cy="5786818"/>
          </a:xfrm>
          <a:prstGeom prst="rect">
            <a:avLst/>
          </a:prstGeom>
        </p:spPr>
        <p:txBody>
          <a:bodyPr vert="horz" lIns="35719" tIns="35719" rIns="35719" bIns="35719" rtlCol="0">
            <a:normAutofit/>
          </a:bodyPr>
          <a:lstStyle/>
          <a:p>
            <a:pPr marL="625056" indent="-401822" defTabSz="410751">
              <a:lnSpc>
                <a:spcPct val="100000"/>
              </a:lnSpc>
              <a:spcBef>
                <a:spcPts val="844"/>
              </a:spcBef>
              <a:buSzPct val="85000"/>
              <a:buBlip>
                <a:blip r:embed="rId2"/>
              </a:buBlip>
              <a:defRPr sz="2400" b="0">
                <a:uFillTx/>
                <a:latin typeface="Gill Sans SemiBold"/>
                <a:ea typeface="Gill Sans SemiBold"/>
                <a:cs typeface="Gill Sans SemiBold"/>
                <a:sym typeface="Gill Sans SemiBold"/>
              </a:defRPr>
            </a:pPr>
            <a:r>
              <a:rPr sz="2400" dirty="0"/>
              <a:t>By June 201</a:t>
            </a:r>
            <a:r>
              <a:rPr lang="en-US" altLang="zh-CN" sz="2400" dirty="0"/>
              <a:t>7</a:t>
            </a:r>
            <a:r>
              <a:rPr sz="2400" dirty="0"/>
              <a:t>, the LAMOST Galactic surveys, initiated in October 2012, have obtained </a:t>
            </a:r>
            <a:r>
              <a:rPr sz="2400" dirty="0">
                <a:solidFill>
                  <a:schemeClr val="tx1"/>
                </a:solidFill>
              </a:rPr>
              <a:t>~</a:t>
            </a:r>
            <a:r>
              <a:rPr lang="en-US" sz="2400" dirty="0">
                <a:solidFill>
                  <a:schemeClr val="tx1"/>
                </a:solidFill>
              </a:rPr>
              <a:t> 7</a:t>
            </a:r>
            <a:r>
              <a:rPr sz="2400" dirty="0">
                <a:solidFill>
                  <a:schemeClr val="tx1"/>
                </a:solidFill>
              </a:rPr>
              <a:t>.</a:t>
            </a:r>
            <a:r>
              <a:rPr lang="en-US" altLang="zh-CN" sz="2400" dirty="0"/>
              <a:t>3</a:t>
            </a:r>
            <a:r>
              <a:rPr sz="2400" dirty="0">
                <a:solidFill>
                  <a:schemeClr val="tx1"/>
                </a:solidFill>
              </a:rPr>
              <a:t>M </a:t>
            </a:r>
            <a:r>
              <a:rPr sz="2400" dirty="0"/>
              <a:t>quality spectra</a:t>
            </a:r>
            <a:r>
              <a:rPr lang="en-US" sz="2400" dirty="0"/>
              <a:t>. This </a:t>
            </a:r>
            <a:r>
              <a:rPr sz="2400" dirty="0"/>
              <a:t>number is still increasing at a rate of ~1M per annum;  </a:t>
            </a:r>
          </a:p>
          <a:p>
            <a:pPr marL="625056" indent="-401822" defTabSz="410751">
              <a:lnSpc>
                <a:spcPct val="100000"/>
              </a:lnSpc>
              <a:spcBef>
                <a:spcPts val="844"/>
              </a:spcBef>
              <a:buSzPct val="85000"/>
              <a:buBlip>
                <a:blip r:embed="rId2"/>
              </a:buBlip>
              <a:defRPr sz="2400" b="0">
                <a:uFillTx/>
                <a:latin typeface="Gill Sans SemiBold"/>
                <a:ea typeface="Gill Sans SemiBold"/>
                <a:cs typeface="Gill Sans SemiBold"/>
                <a:sym typeface="Gill Sans SemiBold"/>
              </a:defRPr>
            </a:pPr>
            <a:r>
              <a:rPr sz="2400" dirty="0"/>
              <a:t>Two pipelines (</a:t>
            </a:r>
            <a:r>
              <a:rPr sz="2400" dirty="0">
                <a:solidFill>
                  <a:schemeClr val="accent5"/>
                </a:solidFill>
              </a:rPr>
              <a:t>LASP</a:t>
            </a:r>
            <a:r>
              <a:rPr sz="2400" dirty="0"/>
              <a:t>, </a:t>
            </a:r>
            <a:r>
              <a:rPr sz="2400" dirty="0">
                <a:solidFill>
                  <a:schemeClr val="accent5"/>
                </a:solidFill>
              </a:rPr>
              <a:t>LSP3</a:t>
            </a:r>
            <a:r>
              <a:rPr sz="2400" dirty="0"/>
              <a:t>) to derive </a:t>
            </a:r>
            <a:r>
              <a:rPr lang="en-US" sz="2400" dirty="0"/>
              <a:t>basic </a:t>
            </a:r>
            <a:r>
              <a:rPr sz="2400" dirty="0">
                <a:solidFill>
                  <a:schemeClr val="accent1">
                    <a:hueOff val="273561"/>
                    <a:satOff val="2937"/>
                    <a:lumOff val="-22233"/>
                  </a:schemeClr>
                </a:solidFill>
              </a:rPr>
              <a:t>stellar parameters </a:t>
            </a:r>
            <a:r>
              <a:rPr sz="2400" dirty="0"/>
              <a:t>(</a:t>
            </a:r>
            <a:r>
              <a:rPr sz="2400" dirty="0">
                <a:solidFill>
                  <a:schemeClr val="accent5"/>
                </a:solidFill>
              </a:rPr>
              <a:t>Vr</a:t>
            </a:r>
            <a:r>
              <a:rPr sz="2400" dirty="0"/>
              <a:t>,</a:t>
            </a:r>
            <a:r>
              <a:rPr sz="2400" dirty="0">
                <a:solidFill>
                  <a:schemeClr val="accent5"/>
                </a:solidFill>
              </a:rPr>
              <a:t> Teff</a:t>
            </a:r>
            <a:r>
              <a:rPr sz="2400" dirty="0"/>
              <a:t>,</a:t>
            </a:r>
            <a:r>
              <a:rPr sz="2400" dirty="0">
                <a:solidFill>
                  <a:schemeClr val="accent5"/>
                </a:solidFill>
              </a:rPr>
              <a:t> log g</a:t>
            </a:r>
            <a:r>
              <a:rPr sz="2400" dirty="0"/>
              <a:t>,</a:t>
            </a:r>
            <a:r>
              <a:rPr sz="2400" dirty="0">
                <a:solidFill>
                  <a:schemeClr val="accent5"/>
                </a:solidFill>
              </a:rPr>
              <a:t> [Fe/H]</a:t>
            </a:r>
            <a:r>
              <a:rPr sz="2400" dirty="0"/>
              <a:t>) have been developed, yielding parameters for ~2/3 of the spectra collected. </a:t>
            </a:r>
            <a:r>
              <a:rPr lang="en-US" sz="2400" dirty="0"/>
              <a:t>It also yields pivotal abundance ratios (</a:t>
            </a:r>
            <a:r>
              <a:rPr lang="en-US" altLang="zh-CN" sz="2400" dirty="0">
                <a:solidFill>
                  <a:schemeClr val="accent5"/>
                </a:solidFill>
              </a:rPr>
              <a:t>[ɑ/Fe]</a:t>
            </a:r>
            <a:r>
              <a:rPr lang="en-US" sz="2400" dirty="0"/>
              <a:t>, </a:t>
            </a:r>
            <a:r>
              <a:rPr lang="en-US" sz="2400" dirty="0">
                <a:solidFill>
                  <a:srgbClr val="C82506"/>
                </a:solidFill>
              </a:rPr>
              <a:t>[C/H]</a:t>
            </a:r>
            <a:r>
              <a:rPr lang="en-US" sz="2400" dirty="0"/>
              <a:t>, </a:t>
            </a:r>
            <a:r>
              <a:rPr lang="en-US" sz="2400" dirty="0">
                <a:solidFill>
                  <a:srgbClr val="C82506"/>
                </a:solidFill>
              </a:rPr>
              <a:t>[N/H]</a:t>
            </a:r>
            <a:r>
              <a:rPr lang="en-US" sz="2400" dirty="0"/>
              <a:t>, etc.). </a:t>
            </a:r>
          </a:p>
          <a:p>
            <a:pPr marL="625056" indent="-401822" defTabSz="410751">
              <a:lnSpc>
                <a:spcPct val="100000"/>
              </a:lnSpc>
              <a:spcBef>
                <a:spcPts val="844"/>
              </a:spcBef>
              <a:buSzPct val="85000"/>
              <a:buBlip>
                <a:blip r:embed="rId2"/>
              </a:buBlip>
              <a:defRPr sz="2400" b="0">
                <a:uFillTx/>
                <a:latin typeface="Gill Sans SemiBold"/>
                <a:ea typeface="Gill Sans SemiBold"/>
                <a:cs typeface="Gill Sans SemiBold"/>
                <a:sym typeface="Gill Sans SemiBold"/>
              </a:defRPr>
            </a:pPr>
            <a:r>
              <a:rPr sz="2400" dirty="0"/>
              <a:t>This unique dataset has begun to yield an exquisite picture of unprecedented detail of the Galactic disk </a:t>
            </a:r>
            <a:r>
              <a:rPr lang="en-US" altLang="zh-CN" sz="2400" dirty="0"/>
              <a:t>and halo</a:t>
            </a:r>
            <a:r>
              <a:rPr lang="zh-CN" altLang="en-US" sz="2400" dirty="0"/>
              <a:t>，</a:t>
            </a:r>
            <a:r>
              <a:rPr sz="2400" dirty="0"/>
              <a:t>not only for the </a:t>
            </a:r>
            <a:r>
              <a:rPr sz="2400" dirty="0">
                <a:solidFill>
                  <a:schemeClr val="accent5"/>
                </a:solidFill>
              </a:rPr>
              <a:t>stellar populations</a:t>
            </a:r>
            <a:r>
              <a:rPr sz="2400" dirty="0"/>
              <a:t> (</a:t>
            </a:r>
            <a:r>
              <a:rPr sz="2400" dirty="0">
                <a:solidFill>
                  <a:schemeClr val="accent5"/>
                </a:solidFill>
              </a:rPr>
              <a:t>kinematics</a:t>
            </a:r>
            <a:r>
              <a:rPr sz="2400" dirty="0"/>
              <a:t>, </a:t>
            </a:r>
            <a:r>
              <a:rPr sz="2400" dirty="0">
                <a:solidFill>
                  <a:schemeClr val="accent5"/>
                </a:solidFill>
              </a:rPr>
              <a:t>chemistry</a:t>
            </a:r>
            <a:r>
              <a:rPr sz="2400" dirty="0"/>
              <a:t>) but also for the </a:t>
            </a:r>
            <a:r>
              <a:rPr sz="2400" dirty="0">
                <a:solidFill>
                  <a:schemeClr val="accent5"/>
                </a:solidFill>
              </a:rPr>
              <a:t>ISM</a:t>
            </a:r>
            <a:r>
              <a:rPr sz="2400" dirty="0"/>
              <a:t> (</a:t>
            </a:r>
            <a:r>
              <a:rPr sz="2400" dirty="0">
                <a:solidFill>
                  <a:schemeClr val="accent5"/>
                </a:solidFill>
              </a:rPr>
              <a:t>reddening</a:t>
            </a:r>
            <a:r>
              <a:rPr sz="2400" dirty="0"/>
              <a:t>, </a:t>
            </a:r>
            <a:r>
              <a:rPr sz="2400" dirty="0">
                <a:solidFill>
                  <a:schemeClr val="accent5"/>
                </a:solidFill>
              </a:rPr>
              <a:t>DIBs</a:t>
            </a:r>
            <a:r>
              <a:rPr sz="2400" dirty="0"/>
              <a:t>). </a:t>
            </a:r>
            <a:endParaRPr lang="en-US" altLang="zh-CN" sz="2400" dirty="0"/>
          </a:p>
          <a:p>
            <a:pPr marL="625056" indent="-401822" defTabSz="410751">
              <a:lnSpc>
                <a:spcPct val="100000"/>
              </a:lnSpc>
              <a:spcBef>
                <a:spcPts val="844"/>
              </a:spcBef>
              <a:buSzPct val="85000"/>
              <a:buBlip>
                <a:blip r:embed="rId2"/>
              </a:buBlip>
              <a:defRPr sz="2400" b="0">
                <a:uFillTx/>
                <a:latin typeface="Gill Sans SemiBold"/>
                <a:ea typeface="Gill Sans SemiBold"/>
                <a:cs typeface="Gill Sans SemiBold"/>
                <a:sym typeface="Gill Sans SemiBold"/>
              </a:defRPr>
            </a:pPr>
            <a:r>
              <a:rPr lang="en-US" altLang="zh-CN" sz="2400" dirty="0"/>
              <a:t>To </a:t>
            </a:r>
            <a:r>
              <a:rPr lang="en-US" altLang="zh-CN" dirty="0"/>
              <a:t>advance our understanding of the assemblage of the Milky Way and other galaxies and the origin of regularity and diversity of their properties.</a:t>
            </a:r>
          </a:p>
          <a:p>
            <a:pPr marL="625056" indent="-401822" defTabSz="410751">
              <a:lnSpc>
                <a:spcPct val="100000"/>
              </a:lnSpc>
              <a:spcBef>
                <a:spcPts val="844"/>
              </a:spcBef>
              <a:buSzPct val="85000"/>
              <a:buBlip>
                <a:blip r:embed="rId2"/>
              </a:buBlip>
              <a:defRPr sz="2400" b="0">
                <a:uFillTx/>
                <a:latin typeface="Gill Sans SemiBold"/>
                <a:ea typeface="Gill Sans SemiBold"/>
                <a:cs typeface="Gill Sans SemiBold"/>
                <a:sym typeface="Gill Sans SemiBold"/>
              </a:defRPr>
            </a:pPr>
            <a:endParaRPr lang="en-US" altLang="zh-CN" sz="2400" dirty="0"/>
          </a:p>
          <a:p>
            <a:pPr marL="668600" lvl="1" indent="0" defTabSz="410751">
              <a:lnSpc>
                <a:spcPct val="100000"/>
              </a:lnSpc>
              <a:spcBef>
                <a:spcPts val="844"/>
              </a:spcBef>
              <a:buSzPct val="85000"/>
              <a:buNone/>
              <a:defRPr sz="2400" b="0">
                <a:uFillTx/>
                <a:latin typeface="Gill Sans SemiBold"/>
                <a:ea typeface="Gill Sans SemiBold"/>
                <a:cs typeface="Gill Sans SemiBold"/>
                <a:sym typeface="Gill Sans SemiBold"/>
              </a:defRPr>
            </a:pPr>
            <a:endParaRPr lang="en-US" altLang="zh-CN" sz="2400" dirty="0"/>
          </a:p>
        </p:txBody>
      </p:sp>
    </p:spTree>
    <p:extLst>
      <p:ext uri="{BB962C8B-B14F-4D97-AF65-F5344CB8AC3E}">
        <p14:creationId xmlns:p14="http://schemas.microsoft.com/office/powerpoint/2010/main" val="1185214242"/>
      </p:ext>
    </p:extLst>
  </p:cSld>
  <p:clrMapOvr>
    <a:masterClrMapping/>
  </p:clrMapOvr>
  <p:transition spd="slow"/>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0" y="274638"/>
            <a:ext cx="5292080" cy="706090"/>
          </a:xfrm>
        </p:spPr>
        <p:txBody>
          <a:bodyPr>
            <a:normAutofit fontScale="90000"/>
          </a:bodyPr>
          <a:lstStyle/>
          <a:p>
            <a:r>
              <a:rPr kumimoji="1" lang="en-US" altLang="zh-CN" sz="3600" b="1" dirty="0">
                <a:solidFill>
                  <a:srgbClr val="FF0000"/>
                </a:solidFill>
                <a:latin typeface="Times New Roman" pitchFamily="18" charset="0"/>
                <a:ea typeface="华文楷体" pitchFamily="2" charset="-122"/>
                <a:cs typeface="Times New Roman" pitchFamily="18" charset="0"/>
              </a:rPr>
              <a:t>LAMOST</a:t>
            </a:r>
            <a:r>
              <a:rPr kumimoji="1" lang="zh-CN" altLang="en-US" sz="3600" b="1" dirty="0">
                <a:solidFill>
                  <a:srgbClr val="FF0000"/>
                </a:solidFill>
                <a:latin typeface="Times New Roman" pitchFamily="18" charset="0"/>
                <a:ea typeface="华文楷体" pitchFamily="2" charset="-122"/>
                <a:cs typeface="Times New Roman" pitchFamily="18" charset="0"/>
              </a:rPr>
              <a:t>中分辨率光谱巡天</a:t>
            </a:r>
          </a:p>
        </p:txBody>
      </p:sp>
      <p:sp>
        <p:nvSpPr>
          <p:cNvPr id="3" name="内容占位符 2"/>
          <p:cNvSpPr>
            <a:spLocks noGrp="1"/>
          </p:cNvSpPr>
          <p:nvPr>
            <p:ph idx="1"/>
          </p:nvPr>
        </p:nvSpPr>
        <p:spPr>
          <a:xfrm>
            <a:off x="318993" y="1210235"/>
            <a:ext cx="2740839" cy="5647765"/>
          </a:xfrm>
        </p:spPr>
        <p:txBody>
          <a:bodyPr>
            <a:normAutofit/>
          </a:bodyPr>
          <a:lstStyle/>
          <a:p>
            <a:pPr>
              <a:lnSpc>
                <a:spcPct val="140000"/>
              </a:lnSpc>
              <a:buClr>
                <a:srgbClr val="FF0000"/>
              </a:buClr>
              <a:buSzPct val="100000"/>
              <a:buFont typeface="Wingdings" pitchFamily="2" charset="2"/>
              <a:buChar char="Ø"/>
            </a:pPr>
            <a:r>
              <a:rPr kumimoji="1" lang="zh-CN" altLang="en-US" sz="2400" b="1" dirty="0">
                <a:solidFill>
                  <a:srgbClr val="000000"/>
                </a:solidFill>
                <a:latin typeface="Times New Roman" pitchFamily="18" charset="0"/>
                <a:ea typeface="华文楷体" pitchFamily="2" charset="-122"/>
                <a:cs typeface="Times New Roman" pitchFamily="18" charset="0"/>
              </a:rPr>
              <a:t>观测深度</a:t>
            </a:r>
            <a:r>
              <a:rPr kumimoji="1" lang="zh-CN" altLang="zh-CN" sz="2400" b="1" dirty="0">
                <a:solidFill>
                  <a:srgbClr val="000000"/>
                </a:solidFill>
                <a:latin typeface="Times New Roman" pitchFamily="18" charset="0"/>
                <a:ea typeface="华文楷体" pitchFamily="2" charset="-122"/>
                <a:cs typeface="Times New Roman" pitchFamily="18" charset="0"/>
              </a:rPr>
              <a:t>比类似的</a:t>
            </a:r>
            <a:r>
              <a:rPr kumimoji="1" lang="zh-CN" altLang="en-US" sz="2400" b="1" dirty="0">
                <a:solidFill>
                  <a:srgbClr val="000000"/>
                </a:solidFill>
                <a:latin typeface="Times New Roman" pitchFamily="18" charset="0"/>
                <a:ea typeface="华文楷体" pitchFamily="2" charset="-122"/>
                <a:cs typeface="Times New Roman" pitchFamily="18" charset="0"/>
              </a:rPr>
              <a:t>中分辨率光谱</a:t>
            </a:r>
            <a:r>
              <a:rPr kumimoji="1" lang="zh-CN" altLang="zh-CN" sz="2400" b="1" dirty="0">
                <a:solidFill>
                  <a:srgbClr val="000000"/>
                </a:solidFill>
                <a:latin typeface="Times New Roman" pitchFamily="18" charset="0"/>
                <a:ea typeface="华文楷体" pitchFamily="2" charset="-122"/>
                <a:cs typeface="Times New Roman" pitchFamily="18" charset="0"/>
              </a:rPr>
              <a:t>巡天（如</a:t>
            </a:r>
            <a:r>
              <a:rPr kumimoji="1" lang="en-US" altLang="zh-CN" sz="2400" b="1" dirty="0">
                <a:solidFill>
                  <a:srgbClr val="000000"/>
                </a:solidFill>
                <a:latin typeface="Times New Roman" pitchFamily="18" charset="0"/>
                <a:ea typeface="华文楷体" pitchFamily="2" charset="-122"/>
                <a:cs typeface="Times New Roman" pitchFamily="18" charset="0"/>
              </a:rPr>
              <a:t>RAVE</a:t>
            </a:r>
            <a:r>
              <a:rPr kumimoji="1" lang="zh-CN" altLang="zh-CN" sz="2400" b="1" dirty="0">
                <a:solidFill>
                  <a:srgbClr val="000000"/>
                </a:solidFill>
                <a:latin typeface="Times New Roman" pitchFamily="18" charset="0"/>
                <a:ea typeface="华文楷体" pitchFamily="2" charset="-122"/>
                <a:cs typeface="Times New Roman" pitchFamily="18" charset="0"/>
              </a:rPr>
              <a:t>）深三个星等</a:t>
            </a:r>
            <a:r>
              <a:rPr kumimoji="1" lang="zh-CN" altLang="en-US" sz="2400" b="1" dirty="0">
                <a:solidFill>
                  <a:srgbClr val="000000"/>
                </a:solidFill>
                <a:latin typeface="Times New Roman" pitchFamily="18" charset="0"/>
                <a:ea typeface="华文楷体" pitchFamily="2" charset="-122"/>
                <a:cs typeface="Times New Roman" pitchFamily="18" charset="0"/>
              </a:rPr>
              <a:t>（</a:t>
            </a:r>
            <a:r>
              <a:rPr kumimoji="1" lang="en-US" altLang="zh-CN" sz="2400" b="1" dirty="0">
                <a:solidFill>
                  <a:srgbClr val="000000"/>
                </a:solidFill>
                <a:latin typeface="Times New Roman" pitchFamily="18" charset="0"/>
                <a:ea typeface="华文楷体" pitchFamily="2" charset="-122"/>
                <a:cs typeface="Times New Roman" pitchFamily="18" charset="0"/>
              </a:rPr>
              <a:t>LAMOST</a:t>
            </a:r>
            <a:r>
              <a:rPr kumimoji="1" lang="zh-CN" altLang="en-US" sz="2400" b="1" dirty="0">
                <a:solidFill>
                  <a:srgbClr val="000000"/>
                </a:solidFill>
                <a:latin typeface="Times New Roman" pitchFamily="18" charset="0"/>
                <a:ea typeface="华文楷体" pitchFamily="2" charset="-122"/>
                <a:cs typeface="Times New Roman" pitchFamily="18" charset="0"/>
              </a:rPr>
              <a:t>可到</a:t>
            </a:r>
            <a:r>
              <a:rPr kumimoji="1" lang="en-US" altLang="zh-CN" sz="2400" b="1" dirty="0">
                <a:solidFill>
                  <a:srgbClr val="000000"/>
                </a:solidFill>
                <a:latin typeface="Times New Roman" pitchFamily="18" charset="0"/>
                <a:ea typeface="华文楷体" pitchFamily="2" charset="-122"/>
                <a:cs typeface="Times New Roman" pitchFamily="18" charset="0"/>
              </a:rPr>
              <a:t>15</a:t>
            </a:r>
            <a:r>
              <a:rPr kumimoji="1" lang="zh-CN" altLang="en-US" sz="2400" b="1" dirty="0">
                <a:solidFill>
                  <a:srgbClr val="000000"/>
                </a:solidFill>
                <a:latin typeface="Times New Roman" pitchFamily="18" charset="0"/>
                <a:ea typeface="华文楷体" pitchFamily="2" charset="-122"/>
                <a:cs typeface="Times New Roman" pitchFamily="18" charset="0"/>
              </a:rPr>
              <a:t>等）；</a:t>
            </a:r>
            <a:endParaRPr kumimoji="1" lang="en-US" altLang="zh-CN" sz="2400" b="1" dirty="0">
              <a:solidFill>
                <a:srgbClr val="000000"/>
              </a:solidFill>
              <a:latin typeface="Times New Roman" pitchFamily="18" charset="0"/>
              <a:ea typeface="华文楷体" pitchFamily="2" charset="-122"/>
              <a:cs typeface="Times New Roman" pitchFamily="18" charset="0"/>
            </a:endParaRPr>
          </a:p>
          <a:p>
            <a:pPr>
              <a:lnSpc>
                <a:spcPct val="140000"/>
              </a:lnSpc>
              <a:buClr>
                <a:srgbClr val="FF0000"/>
              </a:buClr>
              <a:buSzPct val="100000"/>
              <a:buFont typeface="Wingdings" pitchFamily="2" charset="2"/>
              <a:buChar char="Ø"/>
            </a:pPr>
            <a:r>
              <a:rPr kumimoji="1" lang="zh-CN" altLang="en-US" sz="2400" b="1" dirty="0">
                <a:solidFill>
                  <a:schemeClr val="tx1"/>
                </a:solidFill>
                <a:latin typeface="Times New Roman" pitchFamily="18" charset="0"/>
                <a:ea typeface="华文楷体" pitchFamily="2" charset="-122"/>
                <a:cs typeface="Times New Roman" pitchFamily="18" charset="0"/>
              </a:rPr>
              <a:t>得到亮于</a:t>
            </a:r>
            <a:r>
              <a:rPr kumimoji="1" lang="en-US" altLang="zh-CN" sz="2400" b="1" dirty="0">
                <a:solidFill>
                  <a:schemeClr val="tx1"/>
                </a:solidFill>
                <a:latin typeface="Times New Roman" pitchFamily="18" charset="0"/>
                <a:ea typeface="华文楷体" pitchFamily="2" charset="-122"/>
                <a:cs typeface="Times New Roman" pitchFamily="18" charset="0"/>
              </a:rPr>
              <a:t>15</a:t>
            </a:r>
            <a:r>
              <a:rPr kumimoji="1" lang="zh-CN" altLang="en-US" sz="2400" b="1" dirty="0">
                <a:solidFill>
                  <a:schemeClr val="tx1"/>
                </a:solidFill>
                <a:latin typeface="Times New Roman" pitchFamily="18" charset="0"/>
                <a:ea typeface="华文楷体" pitchFamily="2" charset="-122"/>
                <a:cs typeface="Times New Roman" pitchFamily="18" charset="0"/>
              </a:rPr>
              <a:t>等北天中分辨率光谱巡天数据样本；</a:t>
            </a:r>
            <a:endParaRPr kumimoji="1" lang="en-US" altLang="zh-CN" sz="2400" b="1" dirty="0">
              <a:solidFill>
                <a:schemeClr val="tx1"/>
              </a:solidFill>
              <a:latin typeface="Times New Roman" pitchFamily="18" charset="0"/>
              <a:ea typeface="华文楷体" pitchFamily="2" charset="-122"/>
              <a:cs typeface="Times New Roman" pitchFamily="18" charset="0"/>
            </a:endParaRPr>
          </a:p>
        </p:txBody>
      </p:sp>
      <p:pic>
        <p:nvPicPr>
          <p:cNvPr id="5"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54408" y="0"/>
            <a:ext cx="3989592" cy="38220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文本框 5"/>
          <p:cNvSpPr txBox="1"/>
          <p:nvPr/>
        </p:nvSpPr>
        <p:spPr>
          <a:xfrm>
            <a:off x="3347864" y="1484784"/>
            <a:ext cx="1684908" cy="830997"/>
          </a:xfrm>
          <a:prstGeom prst="rect">
            <a:avLst/>
          </a:prstGeom>
          <a:noFill/>
        </p:spPr>
        <p:txBody>
          <a:bodyPr wrap="square" rtlCol="0">
            <a:spAutoFit/>
          </a:bodyPr>
          <a:lstStyle/>
          <a:p>
            <a:r>
              <a:rPr kumimoji="1" lang="en-US" altLang="zh-CN" b="1" dirty="0">
                <a:solidFill>
                  <a:srgbClr val="FF0000"/>
                </a:solidFill>
              </a:rPr>
              <a:t>RAVE</a:t>
            </a:r>
            <a:r>
              <a:rPr kumimoji="1" lang="zh-CN" altLang="en-US" b="1" dirty="0">
                <a:solidFill>
                  <a:srgbClr val="FF0000"/>
                </a:solidFill>
              </a:rPr>
              <a:t>中分辨率光谱</a:t>
            </a:r>
          </a:p>
        </p:txBody>
      </p:sp>
      <p:pic>
        <p:nvPicPr>
          <p:cNvPr id="9" name="图片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48064" y="3645024"/>
            <a:ext cx="3995936" cy="32129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文本框 6"/>
          <p:cNvSpPr txBox="1"/>
          <p:nvPr/>
        </p:nvSpPr>
        <p:spPr>
          <a:xfrm>
            <a:off x="3059832" y="4725144"/>
            <a:ext cx="2184401" cy="830997"/>
          </a:xfrm>
          <a:prstGeom prst="rect">
            <a:avLst/>
          </a:prstGeom>
          <a:noFill/>
        </p:spPr>
        <p:txBody>
          <a:bodyPr wrap="square" rtlCol="0">
            <a:spAutoFit/>
          </a:bodyPr>
          <a:lstStyle/>
          <a:p>
            <a:r>
              <a:rPr kumimoji="1" lang="en-US" altLang="zh-CN" b="1" dirty="0">
                <a:solidFill>
                  <a:srgbClr val="FF0000"/>
                </a:solidFill>
              </a:rPr>
              <a:t>LAMOST</a:t>
            </a:r>
            <a:r>
              <a:rPr kumimoji="1" lang="zh-CN" altLang="en-US" b="1" dirty="0">
                <a:solidFill>
                  <a:srgbClr val="FF0000"/>
                </a:solidFill>
              </a:rPr>
              <a:t>红区中分辨率光谱</a:t>
            </a:r>
          </a:p>
        </p:txBody>
      </p:sp>
    </p:spTree>
    <p:extLst>
      <p:ext uri="{BB962C8B-B14F-4D97-AF65-F5344CB8AC3E}">
        <p14:creationId xmlns:p14="http://schemas.microsoft.com/office/powerpoint/2010/main" val="3352630087"/>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67544" y="116632"/>
            <a:ext cx="8229600" cy="936104"/>
          </a:xfrm>
        </p:spPr>
        <p:txBody>
          <a:bodyPr>
            <a:normAutofit/>
          </a:bodyPr>
          <a:lstStyle/>
          <a:p>
            <a:r>
              <a:rPr kumimoji="1" lang="en-US" altLang="zh-CN" sz="4000" b="1" dirty="0">
                <a:solidFill>
                  <a:srgbClr val="FF0000"/>
                </a:solidFill>
                <a:latin typeface="Times New Roman" pitchFamily="18" charset="0"/>
                <a:ea typeface="华文楷体" pitchFamily="2" charset="-122"/>
                <a:cs typeface="Times New Roman" pitchFamily="18" charset="0"/>
              </a:rPr>
              <a:t>LAMOST</a:t>
            </a:r>
            <a:r>
              <a:rPr kumimoji="1" lang="zh-CN" altLang="en-US" sz="4000" b="1" dirty="0">
                <a:solidFill>
                  <a:srgbClr val="FF0000"/>
                </a:solidFill>
                <a:latin typeface="Times New Roman" pitchFamily="18" charset="0"/>
                <a:ea typeface="华文楷体" pitchFamily="2" charset="-122"/>
                <a:cs typeface="Times New Roman" pitchFamily="18" charset="0"/>
              </a:rPr>
              <a:t>中分辨率光谱巡天</a:t>
            </a:r>
            <a:endParaRPr kumimoji="1" lang="zh-CN" altLang="en-US" sz="4000" dirty="0"/>
          </a:p>
        </p:txBody>
      </p:sp>
      <p:sp>
        <p:nvSpPr>
          <p:cNvPr id="3" name="内容占位符 2"/>
          <p:cNvSpPr>
            <a:spLocks noGrp="1"/>
          </p:cNvSpPr>
          <p:nvPr>
            <p:ph idx="1"/>
          </p:nvPr>
        </p:nvSpPr>
        <p:spPr>
          <a:xfrm>
            <a:off x="251520" y="908720"/>
            <a:ext cx="3812450" cy="5647765"/>
          </a:xfrm>
        </p:spPr>
        <p:txBody>
          <a:bodyPr>
            <a:normAutofit/>
          </a:bodyPr>
          <a:lstStyle/>
          <a:p>
            <a:pPr algn="just">
              <a:lnSpc>
                <a:spcPct val="120000"/>
              </a:lnSpc>
              <a:buClr>
                <a:srgbClr val="FF0000"/>
              </a:buClr>
              <a:buSzPct val="100000"/>
              <a:buFont typeface="Wingdings" pitchFamily="2" charset="2"/>
              <a:buChar char="Ø"/>
            </a:pPr>
            <a:r>
              <a:rPr kumimoji="1" lang="zh-CN" altLang="en-US" sz="2400" b="1" dirty="0">
                <a:solidFill>
                  <a:srgbClr val="000000"/>
                </a:solidFill>
                <a:latin typeface="华文楷体" pitchFamily="2" charset="-122"/>
                <a:ea typeface="华文楷体" pitchFamily="2" charset="-122"/>
              </a:rPr>
              <a:t>蓝端中分辨率光谱有更多锐的金属谱线，可以获取更高精度的视向速度</a:t>
            </a:r>
            <a:r>
              <a:rPr kumimoji="1" lang="en-US" altLang="zh-CN" sz="2400" b="1" dirty="0">
                <a:solidFill>
                  <a:srgbClr val="000000"/>
                </a:solidFill>
                <a:latin typeface="华文楷体" pitchFamily="2" charset="-122"/>
                <a:ea typeface="华文楷体" pitchFamily="2" charset="-122"/>
              </a:rPr>
              <a:t>(&lt;1km/s)</a:t>
            </a:r>
            <a:endParaRPr kumimoji="1" lang="en-US" altLang="zh-CN" sz="2400" b="1" dirty="0">
              <a:solidFill>
                <a:schemeClr val="tx1"/>
              </a:solidFill>
              <a:latin typeface="华文楷体" pitchFamily="2" charset="-122"/>
              <a:ea typeface="华文楷体" pitchFamily="2" charset="-122"/>
            </a:endParaRPr>
          </a:p>
          <a:p>
            <a:pPr algn="just">
              <a:lnSpc>
                <a:spcPct val="120000"/>
              </a:lnSpc>
              <a:buClr>
                <a:srgbClr val="FF0000"/>
              </a:buClr>
              <a:buSzPct val="100000"/>
              <a:buFont typeface="Wingdings" pitchFamily="2" charset="2"/>
              <a:buChar char="Ø"/>
            </a:pPr>
            <a:r>
              <a:rPr kumimoji="1" lang="zh-CN" altLang="en-US" sz="2400" b="1" dirty="0">
                <a:latin typeface="华文楷体" pitchFamily="2" charset="-122"/>
                <a:ea typeface="华文楷体" pitchFamily="2" charset="-122"/>
              </a:rPr>
              <a:t>蓝端光谱中有更多金属的特征谱线，因此可以确定更多元素的丰度：</a:t>
            </a:r>
            <a:r>
              <a:rPr kumimoji="1" lang="en-US" altLang="zh-CN" sz="2400" b="1" dirty="0">
                <a:latin typeface="华文楷体" pitchFamily="2" charset="-122"/>
                <a:ea typeface="华文楷体" pitchFamily="2" charset="-122"/>
              </a:rPr>
              <a:t> C</a:t>
            </a:r>
            <a:r>
              <a:rPr kumimoji="1" lang="zh-CN" altLang="en-US" sz="2400" b="1" dirty="0">
                <a:latin typeface="华文楷体" pitchFamily="2" charset="-122"/>
                <a:ea typeface="华文楷体" pitchFamily="2" charset="-122"/>
              </a:rPr>
              <a:t>、</a:t>
            </a:r>
            <a:r>
              <a:rPr kumimoji="1" lang="en-US" altLang="zh-CN" sz="2400" b="1" dirty="0">
                <a:latin typeface="华文楷体" pitchFamily="2" charset="-122"/>
                <a:ea typeface="华文楷体" pitchFamily="2" charset="-122"/>
              </a:rPr>
              <a:t>Na</a:t>
            </a:r>
            <a:r>
              <a:rPr kumimoji="1" lang="zh-CN" altLang="en-US" sz="2400" b="1" dirty="0">
                <a:latin typeface="华文楷体" pitchFamily="2" charset="-122"/>
                <a:ea typeface="华文楷体" pitchFamily="2" charset="-122"/>
              </a:rPr>
              <a:t>、</a:t>
            </a:r>
            <a:r>
              <a:rPr kumimoji="1" lang="en-US" altLang="zh-CN" sz="2400" b="1" dirty="0">
                <a:latin typeface="华文楷体" pitchFamily="2" charset="-122"/>
                <a:ea typeface="华文楷体" pitchFamily="2" charset="-122"/>
              </a:rPr>
              <a:t>Mg</a:t>
            </a:r>
            <a:r>
              <a:rPr kumimoji="1" lang="zh-CN" altLang="en-US" sz="2400" b="1" dirty="0">
                <a:latin typeface="华文楷体" pitchFamily="2" charset="-122"/>
                <a:ea typeface="华文楷体" pitchFamily="2" charset="-122"/>
              </a:rPr>
              <a:t>、</a:t>
            </a:r>
            <a:r>
              <a:rPr kumimoji="1" lang="en-US" altLang="zh-CN" sz="2400" b="1" dirty="0">
                <a:latin typeface="华文楷体" pitchFamily="2" charset="-122"/>
                <a:ea typeface="华文楷体" pitchFamily="2" charset="-122"/>
              </a:rPr>
              <a:t>Si</a:t>
            </a:r>
            <a:r>
              <a:rPr kumimoji="1" lang="zh-CN" altLang="en-US" sz="2400" b="1" dirty="0">
                <a:latin typeface="华文楷体" pitchFamily="2" charset="-122"/>
                <a:ea typeface="华文楷体" pitchFamily="2" charset="-122"/>
              </a:rPr>
              <a:t>、</a:t>
            </a:r>
            <a:r>
              <a:rPr kumimoji="1" lang="en-US" altLang="zh-CN" sz="2400" b="1" dirty="0">
                <a:latin typeface="华文楷体" pitchFamily="2" charset="-122"/>
                <a:ea typeface="华文楷体" pitchFamily="2" charset="-122"/>
              </a:rPr>
              <a:t>Ca</a:t>
            </a:r>
            <a:r>
              <a:rPr kumimoji="1" lang="zh-CN" altLang="en-US" sz="2400" b="1" dirty="0">
                <a:latin typeface="华文楷体" pitchFamily="2" charset="-122"/>
                <a:ea typeface="华文楷体" pitchFamily="2" charset="-122"/>
              </a:rPr>
              <a:t>、</a:t>
            </a:r>
            <a:r>
              <a:rPr kumimoji="1" lang="en-US" altLang="zh-CN" sz="2400" b="1" dirty="0">
                <a:latin typeface="华文楷体" pitchFamily="2" charset="-122"/>
                <a:ea typeface="华文楷体" pitchFamily="2" charset="-122"/>
              </a:rPr>
              <a:t>Sc</a:t>
            </a:r>
            <a:r>
              <a:rPr kumimoji="1" lang="zh-CN" altLang="en-US" sz="2400" b="1" dirty="0">
                <a:latin typeface="华文楷体" pitchFamily="2" charset="-122"/>
                <a:ea typeface="华文楷体" pitchFamily="2" charset="-122"/>
              </a:rPr>
              <a:t>、</a:t>
            </a:r>
            <a:r>
              <a:rPr kumimoji="1" lang="en-US" altLang="zh-CN" sz="2400" b="1" dirty="0">
                <a:latin typeface="华文楷体" pitchFamily="2" charset="-122"/>
                <a:ea typeface="华文楷体" pitchFamily="2" charset="-122"/>
              </a:rPr>
              <a:t>Ti</a:t>
            </a:r>
            <a:r>
              <a:rPr kumimoji="1" lang="zh-CN" altLang="en-US" sz="2400" b="1" dirty="0">
                <a:latin typeface="华文楷体" pitchFamily="2" charset="-122"/>
                <a:ea typeface="华文楷体" pitchFamily="2" charset="-122"/>
              </a:rPr>
              <a:t>、</a:t>
            </a:r>
            <a:r>
              <a:rPr kumimoji="1" lang="en-US" altLang="zh-CN" sz="2400" b="1" dirty="0">
                <a:latin typeface="华文楷体" pitchFamily="2" charset="-122"/>
                <a:ea typeface="华文楷体" pitchFamily="2" charset="-122"/>
              </a:rPr>
              <a:t>V</a:t>
            </a:r>
            <a:r>
              <a:rPr kumimoji="1" lang="zh-CN" altLang="en-US" sz="2400" b="1" dirty="0">
                <a:latin typeface="华文楷体" pitchFamily="2" charset="-122"/>
                <a:ea typeface="华文楷体" pitchFamily="2" charset="-122"/>
              </a:rPr>
              <a:t>、</a:t>
            </a:r>
            <a:r>
              <a:rPr kumimoji="1" lang="en-US" altLang="zh-CN" sz="2400" b="1" dirty="0">
                <a:latin typeface="华文楷体" pitchFamily="2" charset="-122"/>
                <a:ea typeface="华文楷体" pitchFamily="2" charset="-122"/>
              </a:rPr>
              <a:t>Cr</a:t>
            </a:r>
            <a:r>
              <a:rPr kumimoji="1" lang="zh-CN" altLang="en-US" sz="2400" b="1" dirty="0">
                <a:latin typeface="华文楷体" pitchFamily="2" charset="-122"/>
                <a:ea typeface="华文楷体" pitchFamily="2" charset="-122"/>
              </a:rPr>
              <a:t>、</a:t>
            </a:r>
            <a:r>
              <a:rPr kumimoji="1" lang="en-US" altLang="zh-CN" sz="2400" b="1" dirty="0" err="1">
                <a:latin typeface="华文楷体" pitchFamily="2" charset="-122"/>
                <a:ea typeface="华文楷体" pitchFamily="2" charset="-122"/>
              </a:rPr>
              <a:t>Mn</a:t>
            </a:r>
            <a:r>
              <a:rPr kumimoji="1" lang="zh-CN" altLang="en-US" sz="2400" b="1" dirty="0">
                <a:latin typeface="华文楷体" pitchFamily="2" charset="-122"/>
                <a:ea typeface="华文楷体" pitchFamily="2" charset="-122"/>
              </a:rPr>
              <a:t>、</a:t>
            </a:r>
            <a:r>
              <a:rPr kumimoji="1" lang="en-US" altLang="zh-CN" sz="2400" b="1" dirty="0">
                <a:latin typeface="华文楷体" pitchFamily="2" charset="-122"/>
                <a:ea typeface="华文楷体" pitchFamily="2" charset="-122"/>
              </a:rPr>
              <a:t>Fe</a:t>
            </a:r>
            <a:r>
              <a:rPr kumimoji="1" lang="zh-CN" altLang="en-US" sz="2400" b="1" dirty="0">
                <a:latin typeface="华文楷体" pitchFamily="2" charset="-122"/>
                <a:ea typeface="华文楷体" pitchFamily="2" charset="-122"/>
              </a:rPr>
              <a:t>、</a:t>
            </a:r>
            <a:r>
              <a:rPr kumimoji="1" lang="en-US" altLang="zh-CN" sz="2400" b="1" dirty="0">
                <a:latin typeface="华文楷体" pitchFamily="2" charset="-122"/>
                <a:ea typeface="华文楷体" pitchFamily="2" charset="-122"/>
              </a:rPr>
              <a:t>Co</a:t>
            </a:r>
            <a:r>
              <a:rPr kumimoji="1" lang="zh-CN" altLang="en-US" sz="2400" b="1" dirty="0">
                <a:latin typeface="华文楷体" pitchFamily="2" charset="-122"/>
                <a:ea typeface="华文楷体" pitchFamily="2" charset="-122"/>
              </a:rPr>
              <a:t>、</a:t>
            </a:r>
            <a:r>
              <a:rPr kumimoji="1" lang="en-US" altLang="zh-CN" sz="2400" b="1" dirty="0">
                <a:latin typeface="华文楷体" pitchFamily="2" charset="-122"/>
                <a:ea typeface="华文楷体" pitchFamily="2" charset="-122"/>
              </a:rPr>
              <a:t>Ni</a:t>
            </a:r>
            <a:r>
              <a:rPr kumimoji="1" lang="zh-CN" altLang="en-US" sz="2400" b="1" dirty="0">
                <a:latin typeface="华文楷体" pitchFamily="2" charset="-122"/>
                <a:ea typeface="华文楷体" pitchFamily="2" charset="-122"/>
              </a:rPr>
              <a:t>、</a:t>
            </a:r>
            <a:r>
              <a:rPr kumimoji="1" lang="en-US" altLang="zh-CN" sz="2400" b="1" dirty="0">
                <a:latin typeface="华文楷体" pitchFamily="2" charset="-122"/>
                <a:ea typeface="华文楷体" pitchFamily="2" charset="-122"/>
              </a:rPr>
              <a:t>Cu</a:t>
            </a:r>
            <a:r>
              <a:rPr kumimoji="1" lang="zh-CN" altLang="en-US" sz="2400" b="1" dirty="0">
                <a:latin typeface="华文楷体" pitchFamily="2" charset="-122"/>
                <a:ea typeface="华文楷体" pitchFamily="2" charset="-122"/>
              </a:rPr>
              <a:t>以及中子过程元素</a:t>
            </a:r>
            <a:r>
              <a:rPr kumimoji="1" lang="en-US" altLang="zh-CN" sz="2400" b="1" dirty="0">
                <a:latin typeface="华文楷体" pitchFamily="2" charset="-122"/>
                <a:ea typeface="华文楷体" pitchFamily="2" charset="-122"/>
              </a:rPr>
              <a:t>Y</a:t>
            </a:r>
            <a:r>
              <a:rPr kumimoji="1" lang="zh-CN" altLang="en-US" sz="2400" b="1" dirty="0">
                <a:latin typeface="华文楷体" pitchFamily="2" charset="-122"/>
                <a:ea typeface="华文楷体" pitchFamily="2" charset="-122"/>
              </a:rPr>
              <a:t>、</a:t>
            </a:r>
            <a:r>
              <a:rPr kumimoji="1" lang="en-US" altLang="zh-CN" sz="2400" b="1" dirty="0" err="1">
                <a:latin typeface="华文楷体" pitchFamily="2" charset="-122"/>
                <a:ea typeface="华文楷体" pitchFamily="2" charset="-122"/>
              </a:rPr>
              <a:t>Sm</a:t>
            </a:r>
            <a:r>
              <a:rPr kumimoji="1" lang="zh-CN" altLang="en-US" sz="2400" b="1" dirty="0">
                <a:latin typeface="华文楷体" pitchFamily="2" charset="-122"/>
                <a:ea typeface="华文楷体" pitchFamily="2" charset="-122"/>
              </a:rPr>
              <a:t>和</a:t>
            </a:r>
            <a:r>
              <a:rPr kumimoji="1" lang="en-US" altLang="zh-CN" sz="2400" b="1" dirty="0" err="1">
                <a:latin typeface="华文楷体" pitchFamily="2" charset="-122"/>
                <a:ea typeface="华文楷体" pitchFamily="2" charset="-122"/>
              </a:rPr>
              <a:t>Nd</a:t>
            </a:r>
            <a:r>
              <a:rPr kumimoji="1" lang="zh-CN" altLang="en-US" sz="2400" b="1" dirty="0">
                <a:latin typeface="华文楷体" pitchFamily="2" charset="-122"/>
                <a:ea typeface="华文楷体" pitchFamily="2" charset="-122"/>
              </a:rPr>
              <a:t>等</a:t>
            </a:r>
            <a:endParaRPr kumimoji="1" lang="en-US" altLang="zh-CN" sz="2400" dirty="0">
              <a:solidFill>
                <a:schemeClr val="tx1"/>
              </a:solidFill>
              <a:latin typeface="+mn-ea"/>
              <a:ea typeface="+mn-ea"/>
            </a:endParaRPr>
          </a:p>
        </p:txBody>
      </p:sp>
      <p:pic>
        <p:nvPicPr>
          <p:cNvPr id="7"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355977" y="836712"/>
            <a:ext cx="4788023" cy="2880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 name="Picture 2"/>
          <p:cNvPicPr>
            <a:picLocks noChangeAspect="1" noChangeArrowheads="1"/>
          </p:cNvPicPr>
          <p:nvPr/>
        </p:nvPicPr>
        <p:blipFill>
          <a:blip r:embed="rId3" cstate="print"/>
          <a:srcRect/>
          <a:stretch>
            <a:fillRect/>
          </a:stretch>
        </p:blipFill>
        <p:spPr bwMode="auto">
          <a:xfrm>
            <a:off x="4355976" y="3661664"/>
            <a:ext cx="4788024" cy="3196336"/>
          </a:xfrm>
          <a:prstGeom prst="rect">
            <a:avLst/>
          </a:prstGeom>
          <a:noFill/>
          <a:ln w="9525">
            <a:noFill/>
            <a:miter lim="800000"/>
            <a:headEnd/>
            <a:tailEnd/>
          </a:ln>
        </p:spPr>
      </p:pic>
    </p:spTree>
    <p:extLst>
      <p:ext uri="{BB962C8B-B14F-4D97-AF65-F5344CB8AC3E}">
        <p14:creationId xmlns:p14="http://schemas.microsoft.com/office/powerpoint/2010/main" val="3255272922"/>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a:extLst>
              <a:ext uri="{FF2B5EF4-FFF2-40B4-BE49-F238E27FC236}">
                <a16:creationId xmlns:a16="http://schemas.microsoft.com/office/drawing/2014/main" id="{9F7FF204-1B5E-4C73-9EE3-281709D813DB}"/>
              </a:ext>
            </a:extLst>
          </p:cNvPr>
          <p:cNvSpPr>
            <a:spLocks noGrp="1" noRot="1" noChangeArrowheads="1"/>
          </p:cNvSpPr>
          <p:nvPr>
            <p:ph type="title"/>
          </p:nvPr>
        </p:nvSpPr>
        <p:spPr/>
        <p:txBody>
          <a:bodyPr/>
          <a:lstStyle/>
          <a:p>
            <a:pPr eaLnBrk="1" hangingPunct="1"/>
            <a:r>
              <a:rPr lang="en-US" altLang="zh-CN" sz="3600" b="1"/>
              <a:t>LAMOST</a:t>
            </a:r>
            <a:r>
              <a:rPr lang="zh-CN" altLang="en-US" sz="3600" b="1"/>
              <a:t>光谱巡天路线图</a:t>
            </a:r>
          </a:p>
        </p:txBody>
      </p:sp>
      <p:sp>
        <p:nvSpPr>
          <p:cNvPr id="82947" name="Rectangle 3">
            <a:extLst>
              <a:ext uri="{FF2B5EF4-FFF2-40B4-BE49-F238E27FC236}">
                <a16:creationId xmlns:a16="http://schemas.microsoft.com/office/drawing/2014/main" id="{5B04C8CC-63EE-49FF-A48D-D9834D81F704}"/>
              </a:ext>
            </a:extLst>
          </p:cNvPr>
          <p:cNvSpPr>
            <a:spLocks noChangeArrowheads="1"/>
          </p:cNvSpPr>
          <p:nvPr/>
        </p:nvSpPr>
        <p:spPr bwMode="auto">
          <a:xfrm>
            <a:off x="250825" y="1987550"/>
            <a:ext cx="1657350" cy="1225550"/>
          </a:xfrm>
          <a:prstGeom prst="rect">
            <a:avLst/>
          </a:prstGeom>
          <a:noFill/>
          <a:ln w="9525">
            <a:solidFill>
              <a:srgbClr val="3333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algn="ctr"/>
            <a:r>
              <a:rPr lang="en-US" altLang="zh-CN" sz="2400" b="1">
                <a:solidFill>
                  <a:srgbClr val="0000CC"/>
                </a:solidFill>
                <a:latin typeface="华文楷体" panose="02010600040101010101" pitchFamily="2" charset="-122"/>
                <a:ea typeface="华文楷体" panose="02010600040101010101" pitchFamily="2" charset="-122"/>
              </a:rPr>
              <a:t>LAMOST</a:t>
            </a:r>
          </a:p>
          <a:p>
            <a:pPr algn="ctr"/>
            <a:r>
              <a:rPr lang="en-US" altLang="zh-CN" sz="2400" b="1">
                <a:solidFill>
                  <a:srgbClr val="0000CC"/>
                </a:solidFill>
                <a:latin typeface="华文楷体" panose="02010600040101010101" pitchFamily="2" charset="-122"/>
                <a:ea typeface="华文楷体" panose="02010600040101010101" pitchFamily="2" charset="-122"/>
              </a:rPr>
              <a:t>4m, 4000</a:t>
            </a:r>
          </a:p>
          <a:p>
            <a:pPr algn="ctr"/>
            <a:r>
              <a:rPr lang="zh-CN" altLang="en-US" sz="2400" b="1">
                <a:solidFill>
                  <a:srgbClr val="0000CC"/>
                </a:solidFill>
                <a:latin typeface="华文楷体" panose="02010600040101010101" pitchFamily="2" charset="-122"/>
                <a:ea typeface="华文楷体" panose="02010600040101010101" pitchFamily="2" charset="-122"/>
              </a:rPr>
              <a:t>（兴隆）</a:t>
            </a:r>
          </a:p>
        </p:txBody>
      </p:sp>
      <p:sp>
        <p:nvSpPr>
          <p:cNvPr id="82948" name="Rectangle 4">
            <a:extLst>
              <a:ext uri="{FF2B5EF4-FFF2-40B4-BE49-F238E27FC236}">
                <a16:creationId xmlns:a16="http://schemas.microsoft.com/office/drawing/2014/main" id="{A41C3F0E-54AC-4EFC-8C95-25634503D040}"/>
              </a:ext>
            </a:extLst>
          </p:cNvPr>
          <p:cNvSpPr>
            <a:spLocks noChangeArrowheads="1"/>
          </p:cNvSpPr>
          <p:nvPr/>
        </p:nvSpPr>
        <p:spPr bwMode="auto">
          <a:xfrm>
            <a:off x="1619250" y="2203450"/>
            <a:ext cx="1657350" cy="720725"/>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algn="ctr"/>
            <a:r>
              <a:rPr lang="zh-CN" altLang="en-US" sz="2400">
                <a:solidFill>
                  <a:srgbClr val="0000CC"/>
                </a:solidFill>
              </a:rPr>
              <a:t>恒星</a:t>
            </a:r>
          </a:p>
          <a:p>
            <a:pPr algn="ctr"/>
            <a:r>
              <a:rPr lang="zh-CN" altLang="en-US" sz="2400">
                <a:solidFill>
                  <a:srgbClr val="0000CC"/>
                </a:solidFill>
              </a:rPr>
              <a:t>巡天</a:t>
            </a:r>
          </a:p>
        </p:txBody>
      </p:sp>
      <p:sp>
        <p:nvSpPr>
          <p:cNvPr id="82949" name="Rectangle 5">
            <a:extLst>
              <a:ext uri="{FF2B5EF4-FFF2-40B4-BE49-F238E27FC236}">
                <a16:creationId xmlns:a16="http://schemas.microsoft.com/office/drawing/2014/main" id="{373E757E-8BC4-43A2-A9DA-B4759C63D03D}"/>
              </a:ext>
            </a:extLst>
          </p:cNvPr>
          <p:cNvSpPr>
            <a:spLocks noChangeArrowheads="1"/>
          </p:cNvSpPr>
          <p:nvPr/>
        </p:nvSpPr>
        <p:spPr bwMode="auto">
          <a:xfrm>
            <a:off x="2987675" y="1989138"/>
            <a:ext cx="1441450" cy="1152525"/>
          </a:xfrm>
          <a:prstGeom prst="rect">
            <a:avLst/>
          </a:prstGeom>
          <a:noFill/>
          <a:ln w="9525">
            <a:solidFill>
              <a:srgbClr val="3333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algn="ctr"/>
            <a:r>
              <a:rPr lang="zh-CN" altLang="en-US" sz="2400" b="1">
                <a:solidFill>
                  <a:srgbClr val="0000CC"/>
                </a:solidFill>
                <a:latin typeface="华文楷体" panose="02010600040101010101" pitchFamily="2" charset="-122"/>
                <a:ea typeface="华文楷体" panose="02010600040101010101" pitchFamily="2" charset="-122"/>
              </a:rPr>
              <a:t>中分辨</a:t>
            </a:r>
          </a:p>
          <a:p>
            <a:pPr algn="ctr"/>
            <a:r>
              <a:rPr lang="zh-CN" altLang="en-US" sz="2400" b="1">
                <a:solidFill>
                  <a:srgbClr val="0000CC"/>
                </a:solidFill>
                <a:latin typeface="华文楷体" panose="02010600040101010101" pitchFamily="2" charset="-122"/>
                <a:ea typeface="华文楷体" panose="02010600040101010101" pitchFamily="2" charset="-122"/>
              </a:rPr>
              <a:t>光栅</a:t>
            </a:r>
          </a:p>
        </p:txBody>
      </p:sp>
      <p:sp>
        <p:nvSpPr>
          <p:cNvPr id="82950" name="Rectangle 6">
            <a:extLst>
              <a:ext uri="{FF2B5EF4-FFF2-40B4-BE49-F238E27FC236}">
                <a16:creationId xmlns:a16="http://schemas.microsoft.com/office/drawing/2014/main" id="{4F984F44-423B-45DD-B4BB-8768717E8E63}"/>
              </a:ext>
            </a:extLst>
          </p:cNvPr>
          <p:cNvSpPr>
            <a:spLocks noChangeArrowheads="1"/>
          </p:cNvSpPr>
          <p:nvPr/>
        </p:nvSpPr>
        <p:spPr bwMode="auto">
          <a:xfrm>
            <a:off x="4067175" y="2203450"/>
            <a:ext cx="1657350" cy="720725"/>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algn="ctr"/>
            <a:r>
              <a:rPr lang="zh-CN" altLang="en-US" sz="2400">
                <a:solidFill>
                  <a:srgbClr val="0000CC"/>
                </a:solidFill>
              </a:rPr>
              <a:t>恒星</a:t>
            </a:r>
          </a:p>
          <a:p>
            <a:pPr algn="ctr"/>
            <a:r>
              <a:rPr lang="zh-CN" altLang="en-US" sz="2400">
                <a:solidFill>
                  <a:srgbClr val="0000CC"/>
                </a:solidFill>
              </a:rPr>
              <a:t>巡天</a:t>
            </a:r>
          </a:p>
        </p:txBody>
      </p:sp>
      <p:sp>
        <p:nvSpPr>
          <p:cNvPr id="82951" name="Rectangle 7">
            <a:extLst>
              <a:ext uri="{FF2B5EF4-FFF2-40B4-BE49-F238E27FC236}">
                <a16:creationId xmlns:a16="http://schemas.microsoft.com/office/drawing/2014/main" id="{54F760B8-B486-44EE-B789-9CF1C0B151A7}"/>
              </a:ext>
            </a:extLst>
          </p:cNvPr>
          <p:cNvSpPr>
            <a:spLocks noChangeArrowheads="1"/>
          </p:cNvSpPr>
          <p:nvPr/>
        </p:nvSpPr>
        <p:spPr bwMode="auto">
          <a:xfrm>
            <a:off x="4284663" y="3644900"/>
            <a:ext cx="1511300" cy="1079500"/>
          </a:xfrm>
          <a:prstGeom prst="rect">
            <a:avLst/>
          </a:prstGeom>
          <a:noFill/>
          <a:ln w="9525">
            <a:solidFill>
              <a:srgbClr val="3333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algn="ctr" eaLnBrk="1" hangingPunct="1"/>
            <a:r>
              <a:rPr lang="zh-CN" altLang="en-US" b="1">
                <a:solidFill>
                  <a:srgbClr val="0000CC"/>
                </a:solidFill>
              </a:rPr>
              <a:t>新光纤</a:t>
            </a:r>
          </a:p>
          <a:p>
            <a:pPr algn="ctr" eaLnBrk="1" hangingPunct="1"/>
            <a:r>
              <a:rPr lang="zh-CN" altLang="en-US" b="1">
                <a:solidFill>
                  <a:srgbClr val="0000CC"/>
                </a:solidFill>
              </a:rPr>
              <a:t>定位系统</a:t>
            </a:r>
          </a:p>
          <a:p>
            <a:pPr algn="ctr" eaLnBrk="1" hangingPunct="1"/>
            <a:r>
              <a:rPr lang="en-US" altLang="zh-CN" b="1">
                <a:solidFill>
                  <a:srgbClr val="0000CC"/>
                </a:solidFill>
              </a:rPr>
              <a:t>5000</a:t>
            </a:r>
            <a:endParaRPr lang="zh-CN" altLang="en-US" sz="2400" b="1">
              <a:solidFill>
                <a:srgbClr val="0000CC"/>
              </a:solidFill>
              <a:latin typeface="华文楷体" panose="02010600040101010101" pitchFamily="2" charset="-122"/>
              <a:ea typeface="华文楷体" panose="02010600040101010101" pitchFamily="2" charset="-122"/>
            </a:endParaRPr>
          </a:p>
        </p:txBody>
      </p:sp>
      <p:sp>
        <p:nvSpPr>
          <p:cNvPr id="82952" name="Rectangle 9">
            <a:extLst>
              <a:ext uri="{FF2B5EF4-FFF2-40B4-BE49-F238E27FC236}">
                <a16:creationId xmlns:a16="http://schemas.microsoft.com/office/drawing/2014/main" id="{BC404027-7192-418E-9B81-5A4D557207EE}"/>
              </a:ext>
            </a:extLst>
          </p:cNvPr>
          <p:cNvSpPr>
            <a:spLocks noChangeArrowheads="1"/>
          </p:cNvSpPr>
          <p:nvPr/>
        </p:nvSpPr>
        <p:spPr bwMode="auto">
          <a:xfrm>
            <a:off x="6588125" y="5302250"/>
            <a:ext cx="1871663" cy="1295400"/>
          </a:xfrm>
          <a:prstGeom prst="rect">
            <a:avLst/>
          </a:prstGeom>
          <a:noFill/>
          <a:ln w="9525">
            <a:solidFill>
              <a:srgbClr val="3333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algn="ctr"/>
            <a:r>
              <a:rPr lang="en-US" altLang="zh-CN" sz="2400" b="1">
                <a:solidFill>
                  <a:srgbClr val="0000CC"/>
                </a:solidFill>
                <a:latin typeface="华文楷体" panose="02010600040101010101" pitchFamily="2" charset="-122"/>
                <a:ea typeface="华文楷体" panose="02010600040101010101" pitchFamily="2" charset="-122"/>
              </a:rPr>
              <a:t>LAMOST II</a:t>
            </a:r>
          </a:p>
          <a:p>
            <a:pPr algn="ctr"/>
            <a:r>
              <a:rPr lang="en-US" altLang="zh-CN" sz="2400" b="1">
                <a:solidFill>
                  <a:srgbClr val="0000CC"/>
                </a:solidFill>
                <a:latin typeface="华文楷体" panose="02010600040101010101" pitchFamily="2" charset="-122"/>
                <a:ea typeface="华文楷体" panose="02010600040101010101" pitchFamily="2" charset="-122"/>
              </a:rPr>
              <a:t>4-6m, 10000</a:t>
            </a:r>
          </a:p>
          <a:p>
            <a:pPr algn="ctr"/>
            <a:r>
              <a:rPr lang="zh-CN" altLang="en-US" sz="2400" b="1">
                <a:solidFill>
                  <a:srgbClr val="0000CC"/>
                </a:solidFill>
                <a:latin typeface="华文楷体" panose="02010600040101010101" pitchFamily="2" charset="-122"/>
                <a:ea typeface="华文楷体" panose="02010600040101010101" pitchFamily="2" charset="-122"/>
              </a:rPr>
              <a:t>（西藏）</a:t>
            </a:r>
          </a:p>
        </p:txBody>
      </p:sp>
      <p:sp>
        <p:nvSpPr>
          <p:cNvPr id="82953" name="Line 10">
            <a:extLst>
              <a:ext uri="{FF2B5EF4-FFF2-40B4-BE49-F238E27FC236}">
                <a16:creationId xmlns:a16="http://schemas.microsoft.com/office/drawing/2014/main" id="{1B26D75B-2BAA-4EDC-A37C-28EFD00B5BD0}"/>
              </a:ext>
            </a:extLst>
          </p:cNvPr>
          <p:cNvSpPr>
            <a:spLocks noChangeShapeType="1"/>
          </p:cNvSpPr>
          <p:nvPr/>
        </p:nvSpPr>
        <p:spPr bwMode="auto">
          <a:xfrm>
            <a:off x="1908175" y="2565400"/>
            <a:ext cx="1079500" cy="0"/>
          </a:xfrm>
          <a:prstGeom prst="line">
            <a:avLst/>
          </a:prstGeom>
          <a:noFill/>
          <a:ln w="19050">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82954" name="Line 11">
            <a:extLst>
              <a:ext uri="{FF2B5EF4-FFF2-40B4-BE49-F238E27FC236}">
                <a16:creationId xmlns:a16="http://schemas.microsoft.com/office/drawing/2014/main" id="{842FB131-0532-4E85-A1BC-6888F58798BA}"/>
              </a:ext>
            </a:extLst>
          </p:cNvPr>
          <p:cNvSpPr>
            <a:spLocks noChangeShapeType="1"/>
          </p:cNvSpPr>
          <p:nvPr/>
        </p:nvSpPr>
        <p:spPr bwMode="auto">
          <a:xfrm>
            <a:off x="4427538" y="2565400"/>
            <a:ext cx="1584325" cy="0"/>
          </a:xfrm>
          <a:prstGeom prst="line">
            <a:avLst/>
          </a:prstGeom>
          <a:noFill/>
          <a:ln w="19050">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82955" name="Line 13">
            <a:extLst>
              <a:ext uri="{FF2B5EF4-FFF2-40B4-BE49-F238E27FC236}">
                <a16:creationId xmlns:a16="http://schemas.microsoft.com/office/drawing/2014/main" id="{ACFDAA33-1F31-4FFC-9952-356ADA166DCE}"/>
              </a:ext>
            </a:extLst>
          </p:cNvPr>
          <p:cNvSpPr>
            <a:spLocks noChangeShapeType="1"/>
          </p:cNvSpPr>
          <p:nvPr/>
        </p:nvSpPr>
        <p:spPr bwMode="auto">
          <a:xfrm>
            <a:off x="5795963" y="4292600"/>
            <a:ext cx="1152525" cy="0"/>
          </a:xfrm>
          <a:prstGeom prst="line">
            <a:avLst/>
          </a:prstGeom>
          <a:noFill/>
          <a:ln w="19050">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82956" name="Line 14">
            <a:extLst>
              <a:ext uri="{FF2B5EF4-FFF2-40B4-BE49-F238E27FC236}">
                <a16:creationId xmlns:a16="http://schemas.microsoft.com/office/drawing/2014/main" id="{732BDEAD-014C-47D5-A68D-6E86065B3B3F}"/>
              </a:ext>
            </a:extLst>
          </p:cNvPr>
          <p:cNvSpPr>
            <a:spLocks noChangeShapeType="1"/>
          </p:cNvSpPr>
          <p:nvPr/>
        </p:nvSpPr>
        <p:spPr bwMode="auto">
          <a:xfrm>
            <a:off x="1042988" y="1844675"/>
            <a:ext cx="7777162" cy="0"/>
          </a:xfrm>
          <a:prstGeom prst="line">
            <a:avLst/>
          </a:prstGeom>
          <a:noFill/>
          <a:ln w="19050">
            <a:solidFill>
              <a:srgbClr val="000066"/>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82957" name="Rectangle 15">
            <a:extLst>
              <a:ext uri="{FF2B5EF4-FFF2-40B4-BE49-F238E27FC236}">
                <a16:creationId xmlns:a16="http://schemas.microsoft.com/office/drawing/2014/main" id="{3EC6073F-FCF1-4600-8F31-C567380F8F8E}"/>
              </a:ext>
            </a:extLst>
          </p:cNvPr>
          <p:cNvSpPr>
            <a:spLocks noChangeArrowheads="1"/>
          </p:cNvSpPr>
          <p:nvPr/>
        </p:nvSpPr>
        <p:spPr bwMode="auto">
          <a:xfrm>
            <a:off x="5580063" y="1268413"/>
            <a:ext cx="865187" cy="720725"/>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algn="ctr"/>
            <a:r>
              <a:rPr lang="en-US" altLang="zh-CN" sz="2400">
                <a:solidFill>
                  <a:srgbClr val="0000CC"/>
                </a:solidFill>
              </a:rPr>
              <a:t>5</a:t>
            </a:r>
            <a:r>
              <a:rPr lang="zh-CN" altLang="en-US" sz="2400">
                <a:solidFill>
                  <a:srgbClr val="0000CC"/>
                </a:solidFill>
              </a:rPr>
              <a:t>年</a:t>
            </a:r>
          </a:p>
        </p:txBody>
      </p:sp>
      <p:sp>
        <p:nvSpPr>
          <p:cNvPr id="82958" name="Rectangle 16">
            <a:extLst>
              <a:ext uri="{FF2B5EF4-FFF2-40B4-BE49-F238E27FC236}">
                <a16:creationId xmlns:a16="http://schemas.microsoft.com/office/drawing/2014/main" id="{90D56238-29A4-4849-AF6A-5454171043A6}"/>
              </a:ext>
            </a:extLst>
          </p:cNvPr>
          <p:cNvSpPr>
            <a:spLocks noChangeArrowheads="1"/>
          </p:cNvSpPr>
          <p:nvPr/>
        </p:nvSpPr>
        <p:spPr bwMode="auto">
          <a:xfrm>
            <a:off x="7667625" y="1268413"/>
            <a:ext cx="865188" cy="720725"/>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algn="ctr"/>
            <a:r>
              <a:rPr lang="en-US" altLang="zh-CN" sz="2400">
                <a:solidFill>
                  <a:srgbClr val="0000CC"/>
                </a:solidFill>
              </a:rPr>
              <a:t>10</a:t>
            </a:r>
            <a:r>
              <a:rPr lang="zh-CN" altLang="en-US" sz="2400">
                <a:solidFill>
                  <a:srgbClr val="0000CC"/>
                </a:solidFill>
              </a:rPr>
              <a:t>年</a:t>
            </a:r>
          </a:p>
        </p:txBody>
      </p:sp>
      <p:cxnSp>
        <p:nvCxnSpPr>
          <p:cNvPr id="82959" name="AutoShape 18">
            <a:extLst>
              <a:ext uri="{FF2B5EF4-FFF2-40B4-BE49-F238E27FC236}">
                <a16:creationId xmlns:a16="http://schemas.microsoft.com/office/drawing/2014/main" id="{C2CB56AA-05CE-4A0A-9AD8-246B5F9C42E8}"/>
              </a:ext>
            </a:extLst>
          </p:cNvPr>
          <p:cNvCxnSpPr>
            <a:cxnSpLocks noChangeShapeType="1"/>
            <a:stCxn id="82949" idx="2"/>
            <a:endCxn id="82951" idx="1"/>
          </p:cNvCxnSpPr>
          <p:nvPr/>
        </p:nvCxnSpPr>
        <p:spPr bwMode="auto">
          <a:xfrm rot="16200000" flipH="1">
            <a:off x="3475038" y="3375025"/>
            <a:ext cx="1042987" cy="576263"/>
          </a:xfrm>
          <a:prstGeom prst="bentConnector2">
            <a:avLst/>
          </a:prstGeom>
          <a:noFill/>
          <a:ln w="9525">
            <a:solidFill>
              <a:srgbClr val="3333FF"/>
            </a:solidFill>
            <a:prstDash val="lgDash"/>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2960" name="AutoShape 19">
            <a:extLst>
              <a:ext uri="{FF2B5EF4-FFF2-40B4-BE49-F238E27FC236}">
                <a16:creationId xmlns:a16="http://schemas.microsoft.com/office/drawing/2014/main" id="{0D011CC1-9E0C-4902-84F5-B7338AC3BF86}"/>
              </a:ext>
            </a:extLst>
          </p:cNvPr>
          <p:cNvCxnSpPr>
            <a:cxnSpLocks noChangeShapeType="1"/>
            <a:stCxn id="82951" idx="2"/>
            <a:endCxn id="82952" idx="1"/>
          </p:cNvCxnSpPr>
          <p:nvPr/>
        </p:nvCxnSpPr>
        <p:spPr bwMode="auto">
          <a:xfrm rot="16200000" flipH="1">
            <a:off x="5201444" y="4563269"/>
            <a:ext cx="1225550" cy="1547812"/>
          </a:xfrm>
          <a:prstGeom prst="bentConnector2">
            <a:avLst/>
          </a:prstGeom>
          <a:noFill/>
          <a:ln w="9525">
            <a:solidFill>
              <a:srgbClr val="3333FF"/>
            </a:solidFill>
            <a:prstDash val="lgDash"/>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82961" name="Line 20">
            <a:extLst>
              <a:ext uri="{FF2B5EF4-FFF2-40B4-BE49-F238E27FC236}">
                <a16:creationId xmlns:a16="http://schemas.microsoft.com/office/drawing/2014/main" id="{AF70A9CA-954A-4499-9E92-E3972D08CC4B}"/>
              </a:ext>
            </a:extLst>
          </p:cNvPr>
          <p:cNvSpPr>
            <a:spLocks noChangeShapeType="1"/>
          </p:cNvSpPr>
          <p:nvPr/>
        </p:nvSpPr>
        <p:spPr bwMode="auto">
          <a:xfrm>
            <a:off x="8461375" y="5949950"/>
            <a:ext cx="431800" cy="0"/>
          </a:xfrm>
          <a:prstGeom prst="line">
            <a:avLst/>
          </a:prstGeom>
          <a:noFill/>
          <a:ln w="19050">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82962" name="Rectangle 21">
            <a:extLst>
              <a:ext uri="{FF2B5EF4-FFF2-40B4-BE49-F238E27FC236}">
                <a16:creationId xmlns:a16="http://schemas.microsoft.com/office/drawing/2014/main" id="{80DA7AB8-BBB8-41E6-B3ED-133745AAE7F5}"/>
              </a:ext>
            </a:extLst>
          </p:cNvPr>
          <p:cNvSpPr>
            <a:spLocks noChangeArrowheads="1"/>
          </p:cNvSpPr>
          <p:nvPr/>
        </p:nvSpPr>
        <p:spPr bwMode="auto">
          <a:xfrm>
            <a:off x="3276600" y="1268413"/>
            <a:ext cx="865188" cy="720725"/>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algn="ctr"/>
            <a:r>
              <a:rPr lang="en-US" altLang="zh-CN" sz="2400">
                <a:solidFill>
                  <a:srgbClr val="0000CC"/>
                </a:solidFill>
              </a:rPr>
              <a:t>1</a:t>
            </a:r>
            <a:r>
              <a:rPr lang="zh-CN" altLang="en-US" sz="2400">
                <a:solidFill>
                  <a:srgbClr val="0000CC"/>
                </a:solidFill>
              </a:rPr>
              <a:t>年</a:t>
            </a:r>
          </a:p>
        </p:txBody>
      </p:sp>
    </p:spTree>
    <p:extLst>
      <p:ext uri="{BB962C8B-B14F-4D97-AF65-F5344CB8AC3E}">
        <p14:creationId xmlns:p14="http://schemas.microsoft.com/office/powerpoint/2010/main" val="1035146216"/>
      </p:ext>
    </p:extLst>
  </p:cSld>
  <p:clrMapOvr>
    <a:masterClrMapping/>
  </p:clrMapOvr>
  <p:transition/>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5" name="Rectangle 3"/>
          <p:cNvSpPr>
            <a:spLocks noGrp="1" noRot="1" noChangeArrowheads="1"/>
          </p:cNvSpPr>
          <p:nvPr>
            <p:ph type="title" idx="4294967295"/>
          </p:nvPr>
        </p:nvSpPr>
        <p:spPr>
          <a:xfrm>
            <a:off x="2916238" y="5688013"/>
            <a:ext cx="5940425" cy="981075"/>
          </a:xfrm>
        </p:spPr>
        <p:txBody>
          <a:bodyPr/>
          <a:lstStyle/>
          <a:p>
            <a:pPr algn="r"/>
            <a:r>
              <a:rPr lang="en-US" altLang="zh-CN" sz="4000" b="1" i="1" dirty="0">
                <a:solidFill>
                  <a:srgbClr val="FF0000"/>
                </a:solidFill>
              </a:rPr>
              <a:t>Thank You</a:t>
            </a:r>
            <a:r>
              <a:rPr lang="zh-CN" altLang="en-US" sz="4000" b="1" i="1" dirty="0">
                <a:solidFill>
                  <a:srgbClr val="FF0000"/>
                </a:solidFill>
              </a:rPr>
              <a:t>！</a:t>
            </a:r>
          </a:p>
        </p:txBody>
      </p:sp>
      <p:pic>
        <p:nvPicPr>
          <p:cNvPr id="4" name="droppedImage.pdf">
            <a:extLst>
              <a:ext uri="{FF2B5EF4-FFF2-40B4-BE49-F238E27FC236}">
                <a16:creationId xmlns:a16="http://schemas.microsoft.com/office/drawing/2014/main" id="{6477E3F6-7917-4E9A-80E7-6088F313D12A}"/>
              </a:ext>
            </a:extLst>
          </p:cNvPr>
          <p:cNvPicPr>
            <a:picLocks/>
          </p:cNvPicPr>
          <p:nvPr/>
        </p:nvPicPr>
        <p:blipFill>
          <a:blip r:embed="rId2">
            <a:extLst/>
          </a:blip>
          <a:stretch>
            <a:fillRect/>
          </a:stretch>
        </p:blipFill>
        <p:spPr>
          <a:xfrm>
            <a:off x="0" y="1210230"/>
            <a:ext cx="9144000" cy="4392705"/>
          </a:xfrm>
          <a:prstGeom prst="rect">
            <a:avLst/>
          </a:prstGeom>
        </p:spPr>
      </p:pic>
    </p:spTree>
    <p:extLst>
      <p:ext uri="{BB962C8B-B14F-4D97-AF65-F5344CB8AC3E}">
        <p14:creationId xmlns:p14="http://schemas.microsoft.com/office/powerpoint/2010/main" val="1201116700"/>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a:spLocks noGrp="1" noChangeArrowheads="1"/>
          </p:cNvSpPr>
          <p:nvPr>
            <p:ph type="title"/>
          </p:nvPr>
        </p:nvSpPr>
        <p:spPr>
          <a:xfrm>
            <a:off x="455414" y="239271"/>
            <a:ext cx="8224242" cy="759023"/>
          </a:xfrm>
        </p:spPr>
        <p:txBody>
          <a:bodyPr/>
          <a:lstStyle/>
          <a:p>
            <a:pPr eaLnBrk="1" hangingPunct="1">
              <a:lnSpc>
                <a:spcPct val="100000"/>
              </a:lnSpc>
              <a:defRPr/>
            </a:pPr>
            <a:r>
              <a:rPr lang="en-US" altLang="ja-JP" sz="2531" b="1" dirty="0">
                <a:ea typeface="Songti SC Regular" charset="0"/>
                <a:cs typeface="Times New Roman"/>
                <a:sym typeface="Arial Black" charset="0"/>
              </a:rPr>
              <a:t>LAMOST Galactic Spectroscopic Surveys</a:t>
            </a:r>
            <a:endParaRPr lang="en-US" sz="2531" b="1" dirty="0">
              <a:ea typeface="Songti SC Regular" charset="0"/>
              <a:cs typeface="Times New Roman"/>
              <a:sym typeface="Arial Black" charset="0"/>
            </a:endParaRPr>
          </a:p>
        </p:txBody>
      </p:sp>
      <p:sp>
        <p:nvSpPr>
          <p:cNvPr id="3" name="文本框 2"/>
          <p:cNvSpPr txBox="1"/>
          <p:nvPr/>
        </p:nvSpPr>
        <p:spPr>
          <a:xfrm>
            <a:off x="622811" y="1415065"/>
            <a:ext cx="7493333" cy="4193649"/>
          </a:xfrm>
          <a:prstGeom prst="rect">
            <a:avLst/>
          </a:prstGeom>
          <a:noFill/>
        </p:spPr>
        <p:txBody>
          <a:bodyPr wrap="square" rtlCol="0">
            <a:spAutoFit/>
          </a:bodyPr>
          <a:lstStyle/>
          <a:p>
            <a:pPr>
              <a:lnSpc>
                <a:spcPct val="150000"/>
              </a:lnSpc>
            </a:pPr>
            <a:r>
              <a:rPr kumimoji="1" lang="en-US" altLang="zh-CN" sz="2250" dirty="0">
                <a:ln>
                  <a:solidFill>
                    <a:schemeClr val="tx1"/>
                  </a:solidFill>
                </a:ln>
                <a:latin typeface="+mj-lt"/>
              </a:rPr>
              <a:t>Three components (2009 proposal)</a:t>
            </a:r>
          </a:p>
          <a:p>
            <a:pPr marL="321457" indent="-321457">
              <a:lnSpc>
                <a:spcPct val="150000"/>
              </a:lnSpc>
              <a:buClr>
                <a:srgbClr val="FFDE99"/>
              </a:buClr>
              <a:buFont typeface="Wingdings" charset="2"/>
              <a:buChar char="l"/>
            </a:pPr>
            <a:r>
              <a:rPr kumimoji="1" lang="en-US" altLang="zh-CN" sz="2250" dirty="0">
                <a:ln>
                  <a:solidFill>
                    <a:schemeClr val="tx1"/>
                  </a:solidFill>
                </a:ln>
                <a:solidFill>
                  <a:srgbClr val="FF0000"/>
                </a:solidFill>
                <a:latin typeface="+mj-lt"/>
              </a:rPr>
              <a:t> </a:t>
            </a:r>
            <a:r>
              <a:rPr kumimoji="1" lang="en-US" altLang="zh-CN" sz="2250" dirty="0">
                <a:ln>
                  <a:solidFill>
                    <a:srgbClr val="FF0000"/>
                  </a:solidFill>
                </a:ln>
                <a:solidFill>
                  <a:srgbClr val="FF0000"/>
                </a:solidFill>
                <a:latin typeface="+mj-lt"/>
              </a:rPr>
              <a:t>Spheroid</a:t>
            </a:r>
            <a:r>
              <a:rPr kumimoji="1" lang="en-US" altLang="zh-CN" sz="2250" dirty="0">
                <a:ln>
                  <a:solidFill>
                    <a:srgbClr val="FF0000"/>
                  </a:solidFill>
                </a:ln>
                <a:latin typeface="+mj-lt"/>
              </a:rPr>
              <a:t> </a:t>
            </a:r>
            <a:r>
              <a:rPr kumimoji="1" lang="en-US" altLang="zh-CN" sz="2250" dirty="0">
                <a:ln>
                  <a:solidFill>
                    <a:schemeClr val="tx1"/>
                  </a:solidFill>
                </a:ln>
                <a:latin typeface="+mj-lt"/>
              </a:rPr>
              <a:t>(|b| &gt; 20°) </a:t>
            </a:r>
          </a:p>
          <a:p>
            <a:pPr marL="321457" indent="-321457">
              <a:lnSpc>
                <a:spcPct val="150000"/>
              </a:lnSpc>
              <a:buClr>
                <a:srgbClr val="FFDE99"/>
              </a:buClr>
              <a:buFont typeface="Wingdings" charset="2"/>
              <a:buChar char="l"/>
            </a:pPr>
            <a:r>
              <a:rPr kumimoji="1" lang="en-US" altLang="zh-CN" sz="2250" dirty="0">
                <a:ln>
                  <a:solidFill>
                    <a:schemeClr val="tx1"/>
                  </a:solidFill>
                </a:ln>
                <a:solidFill>
                  <a:srgbClr val="FF0000"/>
                </a:solidFill>
                <a:latin typeface="+mj-lt"/>
              </a:rPr>
              <a:t> </a:t>
            </a:r>
            <a:r>
              <a:rPr kumimoji="1" lang="en-US" altLang="zh-CN" sz="2250" dirty="0">
                <a:ln>
                  <a:solidFill>
                    <a:srgbClr val="FF0000"/>
                  </a:solidFill>
                </a:ln>
                <a:solidFill>
                  <a:srgbClr val="FF0000"/>
                </a:solidFill>
                <a:latin typeface="+mj-lt"/>
              </a:rPr>
              <a:t>Anti-center (LSS-GAC) </a:t>
            </a:r>
            <a:r>
              <a:rPr kumimoji="1" lang="en-US" altLang="zh-CN" sz="2250" dirty="0">
                <a:ln>
                  <a:solidFill>
                    <a:schemeClr val="tx1"/>
                  </a:solidFill>
                </a:ln>
                <a:latin typeface="+mj-lt"/>
              </a:rPr>
              <a:t>(|b| &lt; 30°, 150° &lt; l &lt; 210°)</a:t>
            </a:r>
          </a:p>
          <a:p>
            <a:pPr marL="321457" indent="-321457">
              <a:lnSpc>
                <a:spcPct val="150000"/>
              </a:lnSpc>
              <a:buClr>
                <a:srgbClr val="FFDE99"/>
              </a:buClr>
              <a:buFont typeface="Wingdings" charset="2"/>
              <a:buChar char="l"/>
            </a:pPr>
            <a:r>
              <a:rPr kumimoji="1" lang="en-US" altLang="zh-CN" sz="2250" dirty="0">
                <a:ln>
                  <a:solidFill>
                    <a:schemeClr val="tx1"/>
                  </a:solidFill>
                </a:ln>
                <a:solidFill>
                  <a:srgbClr val="FF0000"/>
                </a:solidFill>
                <a:latin typeface="+mj-lt"/>
              </a:rPr>
              <a:t> </a:t>
            </a:r>
            <a:r>
              <a:rPr kumimoji="1" lang="en-US" altLang="zh-CN" sz="2250" dirty="0">
                <a:ln>
                  <a:solidFill>
                    <a:srgbClr val="FF0000"/>
                  </a:solidFill>
                </a:ln>
                <a:solidFill>
                  <a:srgbClr val="FF0000"/>
                </a:solidFill>
                <a:latin typeface="+mj-lt"/>
              </a:rPr>
              <a:t>Disk</a:t>
            </a:r>
            <a:r>
              <a:rPr kumimoji="1" lang="en-US" altLang="zh-CN" sz="2250" dirty="0">
                <a:ln>
                  <a:solidFill>
                    <a:schemeClr val="tx1"/>
                  </a:solidFill>
                </a:ln>
                <a:solidFill>
                  <a:srgbClr val="FF0000"/>
                </a:solidFill>
                <a:latin typeface="+mj-lt"/>
              </a:rPr>
              <a:t> </a:t>
            </a:r>
            <a:r>
              <a:rPr kumimoji="1" lang="en-US" altLang="zh-CN" sz="2250" dirty="0">
                <a:ln>
                  <a:solidFill>
                    <a:schemeClr val="tx1"/>
                  </a:solidFill>
                </a:ln>
                <a:latin typeface="+mj-lt"/>
              </a:rPr>
              <a:t>(Open clusters &amp; selected star-formation regions)</a:t>
            </a:r>
          </a:p>
          <a:p>
            <a:pPr marL="321457" indent="-321457">
              <a:lnSpc>
                <a:spcPct val="150000"/>
              </a:lnSpc>
              <a:buClr>
                <a:srgbClr val="FFDE99"/>
              </a:buClr>
              <a:buFont typeface="Wingdings" charset="2"/>
              <a:buChar char="l"/>
            </a:pPr>
            <a:r>
              <a:rPr kumimoji="1" lang="en-US" altLang="zh-CN" sz="2250" dirty="0">
                <a:ln>
                  <a:solidFill>
                    <a:schemeClr val="tx1"/>
                  </a:solidFill>
                </a:ln>
                <a:solidFill>
                  <a:srgbClr val="FF0000"/>
                </a:solidFill>
                <a:latin typeface="+mj-lt"/>
              </a:rPr>
              <a:t> </a:t>
            </a:r>
            <a:r>
              <a:rPr kumimoji="1" lang="en-US" altLang="zh-CN" sz="2250" dirty="0">
                <a:ln>
                  <a:solidFill>
                    <a:srgbClr val="0000FF"/>
                  </a:solidFill>
                </a:ln>
                <a:solidFill>
                  <a:srgbClr val="0000FF"/>
                </a:solidFill>
                <a:latin typeface="+mj-lt"/>
              </a:rPr>
              <a:t>VB survey </a:t>
            </a:r>
            <a:r>
              <a:rPr kumimoji="1" lang="en-US" altLang="zh-CN" sz="2250" dirty="0">
                <a:ln>
                  <a:solidFill>
                    <a:schemeClr val="tx1"/>
                  </a:solidFill>
                </a:ln>
                <a:latin typeface="+mj-lt"/>
              </a:rPr>
              <a:t>(Very bright plates; Dec &gt; − 10°): r &lt; 14 mag, bright time (Studying the </a:t>
            </a:r>
            <a:r>
              <a:rPr kumimoji="1" lang="en-US" altLang="zh-CN" sz="2250" dirty="0">
                <a:ln>
                  <a:solidFill>
                    <a:srgbClr val="0000FF"/>
                  </a:solidFill>
                </a:ln>
                <a:solidFill>
                  <a:srgbClr val="0000FF"/>
                </a:solidFill>
                <a:latin typeface="+mj-lt"/>
              </a:rPr>
              <a:t>solar neighborhood </a:t>
            </a:r>
            <a:r>
              <a:rPr kumimoji="1" lang="en-US" altLang="zh-CN" sz="2250" dirty="0">
                <a:ln>
                  <a:solidFill>
                    <a:schemeClr val="tx1"/>
                  </a:solidFill>
                </a:ln>
                <a:latin typeface="+mj-lt"/>
              </a:rPr>
              <a:t>and characterizing the host stars of extra-solar planetary systems) </a:t>
            </a:r>
          </a:p>
          <a:p>
            <a:pPr>
              <a:lnSpc>
                <a:spcPct val="150000"/>
              </a:lnSpc>
            </a:pPr>
            <a:r>
              <a:rPr kumimoji="1" lang="en-US" altLang="zh-CN" sz="2250" dirty="0">
                <a:ln>
                  <a:solidFill>
                    <a:schemeClr val="tx1"/>
                  </a:solidFill>
                </a:ln>
                <a:latin typeface="+mj-lt"/>
              </a:rPr>
              <a:t> </a:t>
            </a:r>
          </a:p>
        </p:txBody>
      </p:sp>
      <p:sp>
        <p:nvSpPr>
          <p:cNvPr id="5" name="文本框 4"/>
          <p:cNvSpPr txBox="1"/>
          <p:nvPr/>
        </p:nvSpPr>
        <p:spPr>
          <a:xfrm>
            <a:off x="7216060" y="867932"/>
            <a:ext cx="1837946" cy="1390381"/>
          </a:xfrm>
          <a:prstGeom prst="rect">
            <a:avLst/>
          </a:prstGeom>
          <a:noFill/>
        </p:spPr>
        <p:txBody>
          <a:bodyPr wrap="square" rtlCol="0">
            <a:spAutoFit/>
          </a:bodyPr>
          <a:lstStyle/>
          <a:p>
            <a:pPr>
              <a:lnSpc>
                <a:spcPct val="150000"/>
              </a:lnSpc>
            </a:pPr>
            <a:r>
              <a:rPr kumimoji="1" lang="en-US" altLang="zh-CN" sz="1406" b="1" dirty="0">
                <a:cs typeface="Arial Black"/>
              </a:rPr>
              <a:t>Zhao et al. 2012</a:t>
            </a:r>
          </a:p>
          <a:p>
            <a:pPr>
              <a:lnSpc>
                <a:spcPct val="150000"/>
              </a:lnSpc>
            </a:pPr>
            <a:r>
              <a:rPr kumimoji="1" lang="en-US" altLang="zh-CN" sz="1406" b="1" dirty="0">
                <a:cs typeface="Arial Black"/>
              </a:rPr>
              <a:t>Deng et al. 2012</a:t>
            </a:r>
          </a:p>
          <a:p>
            <a:pPr>
              <a:lnSpc>
                <a:spcPct val="150000"/>
              </a:lnSpc>
            </a:pPr>
            <a:r>
              <a:rPr kumimoji="1" lang="en-US" altLang="zh-CN" sz="1406" b="1" dirty="0" err="1">
                <a:cs typeface="Arial Black"/>
              </a:rPr>
              <a:t>Hou</a:t>
            </a:r>
            <a:r>
              <a:rPr kumimoji="1" lang="en-US" altLang="zh-CN" sz="1406" b="1" dirty="0">
                <a:cs typeface="Arial Black"/>
              </a:rPr>
              <a:t> et al. 2012</a:t>
            </a:r>
          </a:p>
          <a:p>
            <a:pPr>
              <a:lnSpc>
                <a:spcPct val="150000"/>
              </a:lnSpc>
            </a:pPr>
            <a:r>
              <a:rPr kumimoji="1" lang="en-US" altLang="zh-CN" sz="1406" b="1" dirty="0">
                <a:cs typeface="Arial Black"/>
              </a:rPr>
              <a:t>Liu et al. 2014</a:t>
            </a:r>
            <a:endParaRPr kumimoji="1" lang="zh-CN" altLang="en-US" sz="1406" b="1" dirty="0">
              <a:cs typeface="Arial Black"/>
            </a:endParaRPr>
          </a:p>
        </p:txBody>
      </p:sp>
    </p:spTree>
    <p:extLst>
      <p:ext uri="{BB962C8B-B14F-4D97-AF65-F5344CB8AC3E}">
        <p14:creationId xmlns:p14="http://schemas.microsoft.com/office/powerpoint/2010/main" val="10269629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290" name="Rectangle 2"/>
          <p:cNvSpPr>
            <a:spLocks noGrp="1" noRot="1" noChangeArrowheads="1"/>
          </p:cNvSpPr>
          <p:nvPr>
            <p:ph type="title" idx="4294967295"/>
          </p:nvPr>
        </p:nvSpPr>
        <p:spPr>
          <a:xfrm>
            <a:off x="250825" y="333375"/>
            <a:ext cx="8540750" cy="1143000"/>
          </a:xfrm>
        </p:spPr>
        <p:txBody>
          <a:bodyPr/>
          <a:lstStyle/>
          <a:p>
            <a:r>
              <a:rPr lang="en-US" altLang="zh-CN" sz="3200"/>
              <a:t>Instruments</a:t>
            </a:r>
          </a:p>
        </p:txBody>
      </p:sp>
      <p:sp>
        <p:nvSpPr>
          <p:cNvPr id="12291" name="Rectangle 3"/>
          <p:cNvSpPr>
            <a:spLocks noGrp="1" noRot="1" noChangeArrowheads="1"/>
          </p:cNvSpPr>
          <p:nvPr>
            <p:ph type="body" idx="4294967295"/>
          </p:nvPr>
        </p:nvSpPr>
        <p:spPr/>
        <p:txBody>
          <a:bodyPr/>
          <a:lstStyle/>
          <a:p>
            <a:r>
              <a:rPr lang="en-US" altLang="zh-CN" sz="3200"/>
              <a:t>4000 Fibers (130km)</a:t>
            </a:r>
          </a:p>
          <a:p>
            <a:r>
              <a:rPr lang="en-US" altLang="zh-CN" sz="3200"/>
              <a:t>4000 Fiber positioning units</a:t>
            </a:r>
          </a:p>
          <a:p>
            <a:r>
              <a:rPr lang="en-US" altLang="zh-CN" sz="3200"/>
              <a:t>16 Spectrographs </a:t>
            </a:r>
          </a:p>
          <a:p>
            <a:pPr lvl="1"/>
            <a:r>
              <a:rPr lang="en-US" altLang="zh-CN" sz="2800"/>
              <a:t>250 fibers per spectrograph</a:t>
            </a:r>
          </a:p>
          <a:p>
            <a:r>
              <a:rPr lang="en-US" altLang="zh-CN" sz="3200"/>
              <a:t>32 4k x 4k CCD Cameras</a:t>
            </a:r>
          </a:p>
          <a:p>
            <a:pPr lvl="1"/>
            <a:r>
              <a:rPr lang="en-US" altLang="zh-CN" sz="2800"/>
              <a:t>2 CCD per spectrograph</a:t>
            </a:r>
          </a:p>
        </p:txBody>
      </p:sp>
    </p:spTree>
    <p:extLst>
      <p:ext uri="{BB962C8B-B14F-4D97-AF65-F5344CB8AC3E}">
        <p14:creationId xmlns:p14="http://schemas.microsoft.com/office/powerpoint/2010/main" val="37365310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ChangeArrowheads="1"/>
          </p:cNvSpPr>
          <p:nvPr/>
        </p:nvSpPr>
        <p:spPr bwMode="auto">
          <a:xfrm>
            <a:off x="4500563" y="5805488"/>
            <a:ext cx="4319587" cy="636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just">
              <a:spcBef>
                <a:spcPct val="20000"/>
              </a:spcBef>
              <a:buClr>
                <a:srgbClr val="FF6600"/>
              </a:buClr>
              <a:buChar char="•"/>
              <a:defRPr sz="2800" b="1">
                <a:solidFill>
                  <a:srgbClr val="0000CC"/>
                </a:solidFill>
                <a:latin typeface="Times New Roman" panose="02020603050405020304" pitchFamily="18" charset="0"/>
                <a:ea typeface="黑体" panose="02010609060101010101" pitchFamily="49" charset="-122"/>
              </a:defRPr>
            </a:lvl1pPr>
            <a:lvl2pPr marL="742950" indent="-285750" algn="just">
              <a:spcBef>
                <a:spcPct val="20000"/>
              </a:spcBef>
              <a:buClr>
                <a:srgbClr val="FF6600"/>
              </a:buClr>
              <a:buChar char="•"/>
              <a:defRPr sz="2400" b="1">
                <a:solidFill>
                  <a:srgbClr val="0033CC"/>
                </a:solidFill>
                <a:latin typeface="Times New Roman" panose="02020603050405020304" pitchFamily="18" charset="0"/>
                <a:ea typeface="华文隶书" panose="02010800040101010101" pitchFamily="2" charset="-122"/>
              </a:defRPr>
            </a:lvl2pPr>
            <a:lvl3pPr marL="1143000" indent="-228600" algn="just">
              <a:spcBef>
                <a:spcPct val="20000"/>
              </a:spcBef>
              <a:buClr>
                <a:srgbClr val="FF6600"/>
              </a:buClr>
              <a:buChar char="•"/>
              <a:defRPr sz="2200">
                <a:solidFill>
                  <a:srgbClr val="0000CC"/>
                </a:solidFill>
                <a:latin typeface="Times New Roman" panose="02020603050405020304" pitchFamily="18" charset="0"/>
                <a:ea typeface="黑体" panose="02010609060101010101" pitchFamily="49" charset="-122"/>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hlink"/>
              </a:buClr>
              <a:buSzPct val="100000"/>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hlink"/>
              </a:buClr>
              <a:buSzPct val="100000"/>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hlink"/>
              </a:buClr>
              <a:buSzPct val="100000"/>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hlink"/>
              </a:buClr>
              <a:buSzPct val="100000"/>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hlink"/>
              </a:buClr>
              <a:buSzPct val="100000"/>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9pPr>
          </a:lstStyle>
          <a:p>
            <a:pPr algn="ctr" eaLnBrk="1" hangingPunct="1">
              <a:spcBef>
                <a:spcPct val="0"/>
              </a:spcBef>
              <a:buClrTx/>
              <a:buFontTx/>
              <a:buNone/>
            </a:pPr>
            <a:r>
              <a:rPr lang="en-US" altLang="zh-CN" sz="2000" b="0">
                <a:solidFill>
                  <a:srgbClr val="0033CC"/>
                </a:solidFill>
                <a:latin typeface="Tahoma" panose="020B0604030504040204" pitchFamily="34" charset="0"/>
                <a:ea typeface="宋体" panose="02010600030101010101" pitchFamily="2" charset="-122"/>
              </a:rPr>
              <a:t>Positioning unit with 2 step motors</a:t>
            </a:r>
          </a:p>
        </p:txBody>
      </p:sp>
      <p:sp>
        <p:nvSpPr>
          <p:cNvPr id="13315" name="Text Box 7"/>
          <p:cNvSpPr txBox="1">
            <a:spLocks noChangeArrowheads="1"/>
          </p:cNvSpPr>
          <p:nvPr/>
        </p:nvSpPr>
        <p:spPr bwMode="auto">
          <a:xfrm>
            <a:off x="3132138" y="4941888"/>
            <a:ext cx="184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just">
              <a:spcBef>
                <a:spcPct val="20000"/>
              </a:spcBef>
              <a:buClr>
                <a:srgbClr val="FF6600"/>
              </a:buClr>
              <a:buChar char="•"/>
              <a:defRPr sz="2800" b="1">
                <a:solidFill>
                  <a:srgbClr val="0000CC"/>
                </a:solidFill>
                <a:latin typeface="Times New Roman" panose="02020603050405020304" pitchFamily="18" charset="0"/>
                <a:ea typeface="黑体" panose="02010609060101010101" pitchFamily="49" charset="-122"/>
              </a:defRPr>
            </a:lvl1pPr>
            <a:lvl2pPr marL="742950" indent="-285750" algn="just">
              <a:spcBef>
                <a:spcPct val="20000"/>
              </a:spcBef>
              <a:buClr>
                <a:srgbClr val="FF6600"/>
              </a:buClr>
              <a:buChar char="•"/>
              <a:defRPr sz="2400" b="1">
                <a:solidFill>
                  <a:srgbClr val="0033CC"/>
                </a:solidFill>
                <a:latin typeface="Times New Roman" panose="02020603050405020304" pitchFamily="18" charset="0"/>
                <a:ea typeface="华文隶书" panose="02010800040101010101" pitchFamily="2" charset="-122"/>
              </a:defRPr>
            </a:lvl2pPr>
            <a:lvl3pPr marL="1143000" indent="-228600" algn="just">
              <a:spcBef>
                <a:spcPct val="20000"/>
              </a:spcBef>
              <a:buClr>
                <a:srgbClr val="FF6600"/>
              </a:buClr>
              <a:buChar char="•"/>
              <a:defRPr sz="2200">
                <a:solidFill>
                  <a:srgbClr val="0000CC"/>
                </a:solidFill>
                <a:latin typeface="Times New Roman" panose="02020603050405020304" pitchFamily="18" charset="0"/>
                <a:ea typeface="黑体" panose="02010609060101010101" pitchFamily="49" charset="-122"/>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hlink"/>
              </a:buClr>
              <a:buSzPct val="100000"/>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hlink"/>
              </a:buClr>
              <a:buSzPct val="100000"/>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hlink"/>
              </a:buClr>
              <a:buSzPct val="100000"/>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hlink"/>
              </a:buClr>
              <a:buSzPct val="100000"/>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hlink"/>
              </a:buClr>
              <a:buSzPct val="100000"/>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9pPr>
          </a:lstStyle>
          <a:p>
            <a:pPr algn="l" eaLnBrk="1" hangingPunct="1">
              <a:spcBef>
                <a:spcPct val="0"/>
              </a:spcBef>
              <a:buClrTx/>
              <a:buFontTx/>
              <a:buNone/>
            </a:pPr>
            <a:endParaRPr lang="zh-CN" altLang="en-US" sz="1800" b="0">
              <a:solidFill>
                <a:schemeClr val="tx1"/>
              </a:solidFill>
              <a:latin typeface="Verdana" panose="020B0604030504040204" pitchFamily="34" charset="0"/>
              <a:ea typeface="宋体" panose="02010600030101010101" pitchFamily="2" charset="-122"/>
            </a:endParaRPr>
          </a:p>
        </p:txBody>
      </p:sp>
      <p:sp>
        <p:nvSpPr>
          <p:cNvPr id="13316" name="Text Box 8"/>
          <p:cNvSpPr txBox="1">
            <a:spLocks noChangeArrowheads="1"/>
          </p:cNvSpPr>
          <p:nvPr/>
        </p:nvSpPr>
        <p:spPr bwMode="auto">
          <a:xfrm>
            <a:off x="5508625" y="4221163"/>
            <a:ext cx="26638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just">
              <a:spcBef>
                <a:spcPct val="20000"/>
              </a:spcBef>
              <a:buClr>
                <a:srgbClr val="FF6600"/>
              </a:buClr>
              <a:buChar char="•"/>
              <a:defRPr sz="2800" b="1">
                <a:solidFill>
                  <a:srgbClr val="0000CC"/>
                </a:solidFill>
                <a:latin typeface="Times New Roman" panose="02020603050405020304" pitchFamily="18" charset="0"/>
                <a:ea typeface="黑体" panose="02010609060101010101" pitchFamily="49" charset="-122"/>
              </a:defRPr>
            </a:lvl1pPr>
            <a:lvl2pPr marL="742950" indent="-285750" algn="just">
              <a:spcBef>
                <a:spcPct val="20000"/>
              </a:spcBef>
              <a:buClr>
                <a:srgbClr val="FF6600"/>
              </a:buClr>
              <a:buChar char="•"/>
              <a:defRPr sz="2400" b="1">
                <a:solidFill>
                  <a:srgbClr val="0033CC"/>
                </a:solidFill>
                <a:latin typeface="Times New Roman" panose="02020603050405020304" pitchFamily="18" charset="0"/>
                <a:ea typeface="华文隶书" panose="02010800040101010101" pitchFamily="2" charset="-122"/>
              </a:defRPr>
            </a:lvl2pPr>
            <a:lvl3pPr marL="1143000" indent="-228600" algn="just">
              <a:spcBef>
                <a:spcPct val="20000"/>
              </a:spcBef>
              <a:buClr>
                <a:srgbClr val="FF6600"/>
              </a:buClr>
              <a:buChar char="•"/>
              <a:defRPr sz="2200">
                <a:solidFill>
                  <a:srgbClr val="0000CC"/>
                </a:solidFill>
                <a:latin typeface="Times New Roman" panose="02020603050405020304" pitchFamily="18" charset="0"/>
                <a:ea typeface="黑体" panose="02010609060101010101" pitchFamily="49" charset="-122"/>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hlink"/>
              </a:buClr>
              <a:buSzPct val="100000"/>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hlink"/>
              </a:buClr>
              <a:buSzPct val="100000"/>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hlink"/>
              </a:buClr>
              <a:buSzPct val="100000"/>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hlink"/>
              </a:buClr>
              <a:buSzPct val="100000"/>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hlink"/>
              </a:buClr>
              <a:buSzPct val="100000"/>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9pPr>
          </a:lstStyle>
          <a:p>
            <a:pPr algn="l" eaLnBrk="1" hangingPunct="1">
              <a:spcBef>
                <a:spcPct val="50000"/>
              </a:spcBef>
              <a:buClrTx/>
              <a:buFontTx/>
              <a:buNone/>
            </a:pPr>
            <a:r>
              <a:rPr lang="en-US" altLang="zh-CN" sz="1800" b="0">
                <a:solidFill>
                  <a:srgbClr val="0033CC"/>
                </a:solidFill>
                <a:latin typeface="Verdana" panose="020B0604030504040204" pitchFamily="34" charset="0"/>
                <a:ea typeface="宋体" panose="02010600030101010101" pitchFamily="2" charset="-122"/>
              </a:rPr>
              <a:t>Double arm scheme</a:t>
            </a:r>
          </a:p>
        </p:txBody>
      </p:sp>
      <p:pic>
        <p:nvPicPr>
          <p:cNvPr id="13317" name="Picture 11"/>
          <p:cNvPicPr>
            <a:picLocks noChangeAspect="1" noChangeArrowheads="1"/>
          </p:cNvPicPr>
          <p:nvPr/>
        </p:nvPicPr>
        <p:blipFill>
          <a:blip r:embed="rId2">
            <a:extLst>
              <a:ext uri="{28A0092B-C50C-407E-A947-70E740481C1C}">
                <a14:useLocalDpi xmlns:a14="http://schemas.microsoft.com/office/drawing/2010/main" val="0"/>
              </a:ext>
            </a:extLst>
          </a:blip>
          <a:srcRect b="9288"/>
          <a:stretch>
            <a:fillRect/>
          </a:stretch>
        </p:blipFill>
        <p:spPr bwMode="auto">
          <a:xfrm>
            <a:off x="0" y="1484313"/>
            <a:ext cx="4427538" cy="429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8" name="Rectangle 18"/>
          <p:cNvSpPr>
            <a:spLocks noGrp="1" noRot="1" noChangeArrowheads="1"/>
          </p:cNvSpPr>
          <p:nvPr>
            <p:ph type="title" idx="4294967295"/>
          </p:nvPr>
        </p:nvSpPr>
        <p:spPr>
          <a:xfrm>
            <a:off x="301625" y="260350"/>
            <a:ext cx="8540750" cy="1143000"/>
          </a:xfrm>
        </p:spPr>
        <p:txBody>
          <a:bodyPr/>
          <a:lstStyle/>
          <a:p>
            <a:r>
              <a:rPr lang="en-US" altLang="zh-CN"/>
              <a:t>Fiber positioning units</a:t>
            </a:r>
          </a:p>
        </p:txBody>
      </p:sp>
      <p:pic>
        <p:nvPicPr>
          <p:cNvPr id="13319" name="Object 12"/>
          <p:cNvPicPr>
            <a:picLocks noGrp="1" noChangeAspect="1" noChangeArrowheads="1"/>
          </p:cNvPicPr>
          <p:nvPr>
            <p:ph idx="4294967295"/>
          </p:nvPr>
        </p:nvPicPr>
        <p:blipFill>
          <a:blip r:embed="rId3">
            <a:extLst>
              <a:ext uri="{28A0092B-C50C-407E-A947-70E740481C1C}">
                <a14:useLocalDpi xmlns:a14="http://schemas.microsoft.com/office/drawing/2010/main" val="0"/>
              </a:ext>
            </a:extLst>
          </a:blip>
          <a:srcRect/>
          <a:stretch>
            <a:fillRect/>
          </a:stretch>
        </p:blipFill>
        <p:spPr>
          <a:xfrm>
            <a:off x="4427538" y="1630363"/>
            <a:ext cx="4392612" cy="2617787"/>
          </a:xfrm>
          <a:noFill/>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alpha val="68999"/>
                    </a:schemeClr>
                  </a:outerShdw>
                </a:effectLst>
              </a14:hiddenEffects>
            </a:ext>
          </a:extLst>
        </p:spPr>
      </p:pic>
      <p:pic>
        <p:nvPicPr>
          <p:cNvPr id="13320" name="Object 1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64050" y="4652963"/>
            <a:ext cx="4572000" cy="131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alpha val="68999"/>
                    </a:schemeClr>
                  </a:outerShdw>
                </a:effectLst>
              </a14:hiddenEffects>
            </a:ext>
          </a:extLst>
        </p:spPr>
      </p:pic>
    </p:spTree>
    <p:extLst>
      <p:ext uri="{BB962C8B-B14F-4D97-AF65-F5344CB8AC3E}">
        <p14:creationId xmlns:p14="http://schemas.microsoft.com/office/powerpoint/2010/main" val="9238771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标题 1"/>
          <p:cNvSpPr>
            <a:spLocks noGrp="1"/>
          </p:cNvSpPr>
          <p:nvPr>
            <p:ph type="title" idx="4294967295"/>
          </p:nvPr>
        </p:nvSpPr>
        <p:spPr>
          <a:xfrm>
            <a:off x="323850" y="188913"/>
            <a:ext cx="8388350" cy="590550"/>
          </a:xfrm>
        </p:spPr>
        <p:txBody>
          <a:bodyPr anchor="b"/>
          <a:lstStyle/>
          <a:p>
            <a:r>
              <a:rPr lang="en-US" altLang="zh-CN" sz="3200"/>
              <a:t>4000 fiber positioning units</a:t>
            </a:r>
          </a:p>
        </p:txBody>
      </p:sp>
      <p:pic>
        <p:nvPicPr>
          <p:cNvPr id="14339" name="Picture 2" descr="E:\LAMOST\LAMOST-photo\4000个光纤单元\IMG_4117.JPG"/>
          <p:cNvPicPr>
            <a:picLocks noGrp="1" noChangeAspect="1" noChangeArrowheads="1"/>
          </p:cNvPicPr>
          <p:nvPr>
            <p:ph idx="4294967295"/>
          </p:nvPr>
        </p:nvPicPr>
        <p:blipFill>
          <a:blip r:embed="rId2">
            <a:lum bright="42000" contrast="66000"/>
            <a:extLst>
              <a:ext uri="{28A0092B-C50C-407E-A947-70E740481C1C}">
                <a14:useLocalDpi xmlns:a14="http://schemas.microsoft.com/office/drawing/2010/main" val="0"/>
              </a:ext>
            </a:extLst>
          </a:blip>
          <a:srcRect/>
          <a:stretch>
            <a:fillRect/>
          </a:stretch>
        </p:blipFill>
        <p:spPr>
          <a:xfrm>
            <a:off x="900113" y="728663"/>
            <a:ext cx="7489825" cy="6094412"/>
          </a:xfrm>
        </p:spPr>
      </p:pic>
      <p:sp>
        <p:nvSpPr>
          <p:cNvPr id="14340" name="Text Box 6"/>
          <p:cNvSpPr txBox="1">
            <a:spLocks noChangeArrowheads="1"/>
          </p:cNvSpPr>
          <p:nvPr/>
        </p:nvSpPr>
        <p:spPr bwMode="auto">
          <a:xfrm>
            <a:off x="1871663" y="1419225"/>
            <a:ext cx="1152525" cy="641350"/>
          </a:xfrm>
          <a:prstGeom prst="rect">
            <a:avLst/>
          </a:prstGeom>
          <a:noFill/>
          <a:ln>
            <a:noFill/>
          </a:ln>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just">
              <a:spcBef>
                <a:spcPct val="20000"/>
              </a:spcBef>
              <a:buClr>
                <a:srgbClr val="FF6600"/>
              </a:buClr>
              <a:buChar char="•"/>
              <a:defRPr sz="2800" b="1">
                <a:solidFill>
                  <a:srgbClr val="0000CC"/>
                </a:solidFill>
                <a:latin typeface="Times New Roman" panose="02020603050405020304" pitchFamily="18" charset="0"/>
                <a:ea typeface="黑体" panose="02010609060101010101" pitchFamily="49" charset="-122"/>
              </a:defRPr>
            </a:lvl1pPr>
            <a:lvl2pPr marL="742950" indent="-285750" algn="just">
              <a:spcBef>
                <a:spcPct val="20000"/>
              </a:spcBef>
              <a:buClr>
                <a:srgbClr val="FF6600"/>
              </a:buClr>
              <a:buChar char="•"/>
              <a:defRPr sz="2400" b="1">
                <a:solidFill>
                  <a:srgbClr val="0033CC"/>
                </a:solidFill>
                <a:latin typeface="Times New Roman" panose="02020603050405020304" pitchFamily="18" charset="0"/>
                <a:ea typeface="华文隶书" panose="02010800040101010101" pitchFamily="2" charset="-122"/>
              </a:defRPr>
            </a:lvl2pPr>
            <a:lvl3pPr marL="1143000" indent="-228600" algn="just">
              <a:spcBef>
                <a:spcPct val="20000"/>
              </a:spcBef>
              <a:buClr>
                <a:srgbClr val="FF6600"/>
              </a:buClr>
              <a:buChar char="•"/>
              <a:defRPr sz="2200">
                <a:solidFill>
                  <a:srgbClr val="0000CC"/>
                </a:solidFill>
                <a:latin typeface="Times New Roman" panose="02020603050405020304" pitchFamily="18" charset="0"/>
                <a:ea typeface="黑体" panose="02010609060101010101" pitchFamily="49" charset="-122"/>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hlink"/>
              </a:buClr>
              <a:buSzPct val="100000"/>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hlink"/>
              </a:buClr>
              <a:buSzPct val="100000"/>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hlink"/>
              </a:buClr>
              <a:buSzPct val="100000"/>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hlink"/>
              </a:buClr>
              <a:buSzPct val="100000"/>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hlink"/>
              </a:buClr>
              <a:buSzPct val="100000"/>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9pPr>
          </a:lstStyle>
          <a:p>
            <a:pPr algn="l" eaLnBrk="1" hangingPunct="1">
              <a:spcBef>
                <a:spcPct val="50000"/>
              </a:spcBef>
              <a:buClrTx/>
              <a:buFontTx/>
              <a:buNone/>
            </a:pPr>
            <a:r>
              <a:rPr lang="en-US" altLang="zh-CN" sz="1800" b="0">
                <a:solidFill>
                  <a:schemeClr val="tx1"/>
                </a:solidFill>
                <a:latin typeface="Arial" panose="020B0604020202020204" pitchFamily="34" charset="0"/>
                <a:ea typeface="宋体" panose="02010600030101010101" pitchFamily="2" charset="-122"/>
              </a:rPr>
              <a:t>Guiding CCDs</a:t>
            </a:r>
          </a:p>
        </p:txBody>
      </p:sp>
      <p:sp>
        <p:nvSpPr>
          <p:cNvPr id="14341" name="Text Box 7"/>
          <p:cNvSpPr txBox="1">
            <a:spLocks noChangeArrowheads="1"/>
          </p:cNvSpPr>
          <p:nvPr/>
        </p:nvSpPr>
        <p:spPr bwMode="auto">
          <a:xfrm>
            <a:off x="6551613" y="987425"/>
            <a:ext cx="1439862" cy="641350"/>
          </a:xfrm>
          <a:prstGeom prst="rect">
            <a:avLst/>
          </a:prstGeom>
          <a:noFill/>
          <a:ln>
            <a:noFill/>
          </a:ln>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just">
              <a:spcBef>
                <a:spcPct val="20000"/>
              </a:spcBef>
              <a:buClr>
                <a:srgbClr val="FF6600"/>
              </a:buClr>
              <a:buChar char="•"/>
              <a:defRPr sz="2800" b="1">
                <a:solidFill>
                  <a:srgbClr val="0000CC"/>
                </a:solidFill>
                <a:latin typeface="Times New Roman" panose="02020603050405020304" pitchFamily="18" charset="0"/>
                <a:ea typeface="黑体" panose="02010609060101010101" pitchFamily="49" charset="-122"/>
              </a:defRPr>
            </a:lvl1pPr>
            <a:lvl2pPr marL="742950" indent="-285750" algn="just">
              <a:spcBef>
                <a:spcPct val="20000"/>
              </a:spcBef>
              <a:buClr>
                <a:srgbClr val="FF6600"/>
              </a:buClr>
              <a:buChar char="•"/>
              <a:defRPr sz="2400" b="1">
                <a:solidFill>
                  <a:srgbClr val="0033CC"/>
                </a:solidFill>
                <a:latin typeface="Times New Roman" panose="02020603050405020304" pitchFamily="18" charset="0"/>
                <a:ea typeface="华文隶书" panose="02010800040101010101" pitchFamily="2" charset="-122"/>
              </a:defRPr>
            </a:lvl2pPr>
            <a:lvl3pPr marL="1143000" indent="-228600" algn="just">
              <a:spcBef>
                <a:spcPct val="20000"/>
              </a:spcBef>
              <a:buClr>
                <a:srgbClr val="FF6600"/>
              </a:buClr>
              <a:buChar char="•"/>
              <a:defRPr sz="2200">
                <a:solidFill>
                  <a:srgbClr val="0000CC"/>
                </a:solidFill>
                <a:latin typeface="Times New Roman" panose="02020603050405020304" pitchFamily="18" charset="0"/>
                <a:ea typeface="黑体" panose="02010609060101010101" pitchFamily="49" charset="-122"/>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hlink"/>
              </a:buClr>
              <a:buSzPct val="100000"/>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hlink"/>
              </a:buClr>
              <a:buSzPct val="100000"/>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hlink"/>
              </a:buClr>
              <a:buSzPct val="100000"/>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hlink"/>
              </a:buClr>
              <a:buSzPct val="100000"/>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hlink"/>
              </a:buClr>
              <a:buSzPct val="100000"/>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9pPr>
          </a:lstStyle>
          <a:p>
            <a:pPr algn="l" eaLnBrk="1" hangingPunct="1">
              <a:spcBef>
                <a:spcPct val="50000"/>
              </a:spcBef>
              <a:buClrTx/>
              <a:buFontTx/>
              <a:buNone/>
            </a:pPr>
            <a:r>
              <a:rPr lang="en-US" altLang="zh-CN" sz="1800" b="0">
                <a:solidFill>
                  <a:schemeClr val="tx1"/>
                </a:solidFill>
                <a:latin typeface="Arial" panose="020B0604020202020204" pitchFamily="34" charset="0"/>
                <a:ea typeface="宋体" panose="02010600030101010101" pitchFamily="2" charset="-122"/>
              </a:rPr>
              <a:t>S-H sensor for MA</a:t>
            </a:r>
          </a:p>
        </p:txBody>
      </p:sp>
      <p:sp>
        <p:nvSpPr>
          <p:cNvPr id="14342" name="Line 8"/>
          <p:cNvSpPr>
            <a:spLocks noChangeShapeType="1"/>
          </p:cNvSpPr>
          <p:nvPr/>
        </p:nvSpPr>
        <p:spPr bwMode="auto">
          <a:xfrm flipH="1" flipV="1">
            <a:off x="2843213" y="1916113"/>
            <a:ext cx="1368425" cy="288925"/>
          </a:xfrm>
          <a:prstGeom prst="line">
            <a:avLst/>
          </a:prstGeom>
          <a:noFill/>
          <a:ln w="28575">
            <a:solidFill>
              <a:srgbClr val="FFFF00"/>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14343" name="Line 9"/>
          <p:cNvSpPr>
            <a:spLocks noChangeShapeType="1"/>
          </p:cNvSpPr>
          <p:nvPr/>
        </p:nvSpPr>
        <p:spPr bwMode="auto">
          <a:xfrm flipH="1">
            <a:off x="5867400" y="1628775"/>
            <a:ext cx="1512888" cy="1512888"/>
          </a:xfrm>
          <a:prstGeom prst="line">
            <a:avLst/>
          </a:prstGeom>
          <a:noFill/>
          <a:ln w="28575">
            <a:solidFill>
              <a:srgbClr val="FFFF00"/>
            </a:solidFill>
            <a:round/>
            <a:headEnd/>
            <a:tailEnd/>
          </a:ln>
          <a:extLst>
            <a:ext uri="{909E8E84-426E-40DD-AFC4-6F175D3DCCD1}">
              <a14:hiddenFill xmlns:a14="http://schemas.microsoft.com/office/drawing/2010/main">
                <a:noFill/>
              </a14:hiddenFill>
            </a:ext>
          </a:extLst>
        </p:spPr>
        <p:txBody>
          <a:bodyPr/>
          <a:lstStyle/>
          <a:p>
            <a:endParaRPr lang="zh-CN" altLang="en-US"/>
          </a:p>
        </p:txBody>
      </p:sp>
    </p:spTree>
    <p:extLst>
      <p:ext uri="{BB962C8B-B14F-4D97-AF65-F5344CB8AC3E}">
        <p14:creationId xmlns:p14="http://schemas.microsoft.com/office/powerpoint/2010/main" val="7840680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Rot="1" noChangeArrowheads="1"/>
          </p:cNvSpPr>
          <p:nvPr>
            <p:ph type="title" idx="4294967295"/>
          </p:nvPr>
        </p:nvSpPr>
        <p:spPr/>
        <p:txBody>
          <a:bodyPr/>
          <a:lstStyle/>
          <a:p>
            <a:endParaRPr lang="zh-CN" altLang="en-US"/>
          </a:p>
        </p:txBody>
      </p:sp>
      <p:sp>
        <p:nvSpPr>
          <p:cNvPr id="15363" name="Rectangle 3"/>
          <p:cNvSpPr>
            <a:spLocks noGrp="1" noRot="1" noChangeArrowheads="1"/>
          </p:cNvSpPr>
          <p:nvPr>
            <p:ph type="body" idx="4294967295"/>
          </p:nvPr>
        </p:nvSpPr>
        <p:spPr/>
        <p:txBody>
          <a:bodyPr/>
          <a:lstStyle/>
          <a:p>
            <a:endParaRPr lang="zh-CN" altLang="en-US"/>
          </a:p>
        </p:txBody>
      </p:sp>
      <p:pic>
        <p:nvPicPr>
          <p:cNvPr id="15364" name="Picture 5" descr="光纤定位"/>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85813"/>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543853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Rot="1" noChangeArrowheads="1"/>
          </p:cNvSpPr>
          <p:nvPr>
            <p:ph type="title" idx="4294967295"/>
          </p:nvPr>
        </p:nvSpPr>
        <p:spPr/>
        <p:txBody>
          <a:bodyPr/>
          <a:lstStyle/>
          <a:p>
            <a:pPr eaLnBrk="1" hangingPunct="1"/>
            <a:r>
              <a:rPr lang="en-US" altLang="zh-CN" sz="2800"/>
              <a:t>Positioning accuracy of 4000 fibers</a:t>
            </a:r>
            <a:br>
              <a:rPr lang="en-US" altLang="zh-CN" sz="2800"/>
            </a:br>
            <a:r>
              <a:rPr lang="en-US" altLang="zh-CN" sz="2800"/>
              <a:t>in coordinate of focal plane</a:t>
            </a:r>
          </a:p>
        </p:txBody>
      </p:sp>
      <p:sp>
        <p:nvSpPr>
          <p:cNvPr id="16387" name="Rectangle 3"/>
          <p:cNvSpPr>
            <a:spLocks noGrp="1" noRot="1" noChangeArrowheads="1"/>
          </p:cNvSpPr>
          <p:nvPr>
            <p:ph type="body" idx="4294967295"/>
          </p:nvPr>
        </p:nvSpPr>
        <p:spPr/>
        <p:txBody>
          <a:bodyPr/>
          <a:lstStyle/>
          <a:p>
            <a:pPr eaLnBrk="1" hangingPunct="1"/>
            <a:r>
              <a:rPr lang="en-US" altLang="zh-CN" sz="2000"/>
              <a:t>96% &lt; 0.5 arcsec (50 microns)</a:t>
            </a:r>
          </a:p>
        </p:txBody>
      </p:sp>
      <p:pic>
        <p:nvPicPr>
          <p:cNvPr id="16388" name="Picture 4" descr="compare_x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411538"/>
            <a:ext cx="6732588" cy="3446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6389" name="Group 5"/>
          <p:cNvGrpSpPr>
            <a:grpSpLocks/>
          </p:cNvGrpSpPr>
          <p:nvPr/>
        </p:nvGrpSpPr>
        <p:grpSpPr bwMode="auto">
          <a:xfrm>
            <a:off x="4716463" y="1989138"/>
            <a:ext cx="4321175" cy="3429000"/>
            <a:chOff x="340" y="119"/>
            <a:chExt cx="5080" cy="4082"/>
          </a:xfrm>
        </p:grpSpPr>
        <p:pic>
          <p:nvPicPr>
            <p:cNvPr id="16390" name="Picture 6" descr="fiber"/>
            <p:cNvPicPr>
              <a:picLocks noChangeAspect="1" noChangeArrowheads="1"/>
            </p:cNvPicPr>
            <p:nvPr/>
          </p:nvPicPr>
          <p:blipFill>
            <a:blip r:embed="rId3">
              <a:lum bright="-60000" contrast="-18000"/>
              <a:extLst>
                <a:ext uri="{28A0092B-C50C-407E-A947-70E740481C1C}">
                  <a14:useLocalDpi xmlns:a14="http://schemas.microsoft.com/office/drawing/2010/main" val="0"/>
                </a:ext>
              </a:extLst>
            </a:blip>
            <a:srcRect l="23819" t="13986" r="20889" b="13957"/>
            <a:stretch>
              <a:fillRect/>
            </a:stretch>
          </p:blipFill>
          <p:spPr bwMode="auto">
            <a:xfrm>
              <a:off x="975" y="164"/>
              <a:ext cx="3901" cy="3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6391" name="Group 7"/>
            <p:cNvGrpSpPr>
              <a:grpSpLocks/>
            </p:cNvGrpSpPr>
            <p:nvPr/>
          </p:nvGrpSpPr>
          <p:grpSpPr bwMode="auto">
            <a:xfrm>
              <a:off x="340" y="119"/>
              <a:ext cx="5080" cy="4082"/>
              <a:chOff x="340" y="119"/>
              <a:chExt cx="5080" cy="4082"/>
            </a:xfrm>
          </p:grpSpPr>
          <p:sp>
            <p:nvSpPr>
              <p:cNvPr id="16392" name="Oval 8"/>
              <p:cNvSpPr>
                <a:spLocks noChangeArrowheads="1"/>
              </p:cNvSpPr>
              <p:nvPr/>
            </p:nvSpPr>
            <p:spPr bwMode="auto">
              <a:xfrm>
                <a:off x="1066" y="255"/>
                <a:ext cx="3720" cy="3719"/>
              </a:xfrm>
              <a:prstGeom prst="ellipse">
                <a:avLst/>
              </a:prstGeom>
              <a:noFill/>
              <a:ln w="38100">
                <a:solidFill>
                  <a:srgbClr val="00FF00"/>
                </a:solidFill>
                <a:round/>
                <a:headEnd/>
                <a:tailEnd/>
              </a:ln>
              <a:extLst>
                <a:ext uri="{909E8E84-426E-40DD-AFC4-6F175D3DCCD1}">
                  <a14:hiddenFill xmlns:a14="http://schemas.microsoft.com/office/drawing/2010/main">
                    <a:solidFill>
                      <a:srgbClr val="FFFFFF"/>
                    </a:solidFill>
                  </a14:hiddenFill>
                </a:ext>
              </a:extLst>
            </p:spPr>
            <p:txBody>
              <a:bodyPr/>
              <a:lstStyle>
                <a:lvl1pPr algn="just">
                  <a:spcBef>
                    <a:spcPct val="20000"/>
                  </a:spcBef>
                  <a:buClr>
                    <a:srgbClr val="FF6600"/>
                  </a:buClr>
                  <a:buChar char="•"/>
                  <a:defRPr sz="2800" b="1">
                    <a:solidFill>
                      <a:srgbClr val="0000CC"/>
                    </a:solidFill>
                    <a:latin typeface="Times New Roman" panose="02020603050405020304" pitchFamily="18" charset="0"/>
                    <a:ea typeface="黑体" panose="02010609060101010101" pitchFamily="49" charset="-122"/>
                  </a:defRPr>
                </a:lvl1pPr>
                <a:lvl2pPr marL="742950" indent="-285750" algn="just">
                  <a:spcBef>
                    <a:spcPct val="20000"/>
                  </a:spcBef>
                  <a:buClr>
                    <a:srgbClr val="FF6600"/>
                  </a:buClr>
                  <a:buChar char="•"/>
                  <a:defRPr sz="2400" b="1">
                    <a:solidFill>
                      <a:srgbClr val="0033CC"/>
                    </a:solidFill>
                    <a:latin typeface="Times New Roman" panose="02020603050405020304" pitchFamily="18" charset="0"/>
                    <a:ea typeface="华文隶书" panose="02010800040101010101" pitchFamily="2" charset="-122"/>
                  </a:defRPr>
                </a:lvl2pPr>
                <a:lvl3pPr marL="1143000" indent="-228600" algn="just">
                  <a:spcBef>
                    <a:spcPct val="20000"/>
                  </a:spcBef>
                  <a:buClr>
                    <a:srgbClr val="FF6600"/>
                  </a:buClr>
                  <a:buChar char="•"/>
                  <a:defRPr sz="2200">
                    <a:solidFill>
                      <a:srgbClr val="0000CC"/>
                    </a:solidFill>
                    <a:latin typeface="Times New Roman" panose="02020603050405020304" pitchFamily="18" charset="0"/>
                    <a:ea typeface="黑体" panose="02010609060101010101" pitchFamily="49" charset="-122"/>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hlink"/>
                  </a:buClr>
                  <a:buSzPct val="100000"/>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hlink"/>
                  </a:buClr>
                  <a:buSzPct val="100000"/>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hlink"/>
                  </a:buClr>
                  <a:buSzPct val="100000"/>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hlink"/>
                  </a:buClr>
                  <a:buSzPct val="100000"/>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hlink"/>
                  </a:buClr>
                  <a:buSzPct val="100000"/>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9pPr>
              </a:lstStyle>
              <a:p>
                <a:pPr algn="l" eaLnBrk="1" hangingPunct="1">
                  <a:spcBef>
                    <a:spcPct val="0"/>
                  </a:spcBef>
                  <a:buClrTx/>
                  <a:buFontTx/>
                  <a:buNone/>
                </a:pPr>
                <a:endParaRPr lang="zh-CN" altLang="en-US" sz="1800" b="0">
                  <a:solidFill>
                    <a:schemeClr val="tx1"/>
                  </a:solidFill>
                  <a:latin typeface="Arial" panose="020B0604020202020204" pitchFamily="34" charset="0"/>
                  <a:ea typeface="宋体" panose="02010600030101010101" pitchFamily="2" charset="-122"/>
                </a:endParaRPr>
              </a:p>
            </p:txBody>
          </p:sp>
          <p:sp>
            <p:nvSpPr>
              <p:cNvPr id="16393" name="Line 9"/>
              <p:cNvSpPr>
                <a:spLocks noChangeShapeType="1"/>
              </p:cNvSpPr>
              <p:nvPr/>
            </p:nvSpPr>
            <p:spPr bwMode="auto">
              <a:xfrm flipH="1">
                <a:off x="340" y="2115"/>
                <a:ext cx="5080" cy="0"/>
              </a:xfrm>
              <a:prstGeom prst="line">
                <a:avLst/>
              </a:prstGeom>
              <a:noFill/>
              <a:ln w="38100">
                <a:solidFill>
                  <a:srgbClr val="0000CC"/>
                </a:solidFill>
                <a:round/>
                <a:headEnd type="triangle" w="med" len="med"/>
                <a:tailEnd/>
              </a:ln>
              <a:extLst>
                <a:ext uri="{909E8E84-426E-40DD-AFC4-6F175D3DCCD1}">
                  <a14:hiddenFill xmlns:a14="http://schemas.microsoft.com/office/drawing/2010/main">
                    <a:noFill/>
                  </a14:hiddenFill>
                </a:ext>
              </a:extLst>
            </p:spPr>
            <p:txBody>
              <a:bodyPr/>
              <a:lstStyle/>
              <a:p>
                <a:endParaRPr lang="zh-CN" altLang="en-US"/>
              </a:p>
            </p:txBody>
          </p:sp>
          <p:sp>
            <p:nvSpPr>
              <p:cNvPr id="16394" name="Line 10"/>
              <p:cNvSpPr>
                <a:spLocks noChangeShapeType="1"/>
              </p:cNvSpPr>
              <p:nvPr/>
            </p:nvSpPr>
            <p:spPr bwMode="auto">
              <a:xfrm flipV="1">
                <a:off x="2925" y="119"/>
                <a:ext cx="0" cy="4082"/>
              </a:xfrm>
              <a:prstGeom prst="line">
                <a:avLst/>
              </a:prstGeom>
              <a:noFill/>
              <a:ln w="38100">
                <a:solidFill>
                  <a:srgbClr val="0000CC"/>
                </a:solidFill>
                <a:round/>
                <a:headEnd/>
                <a:tailEnd type="triangle" w="med" len="med"/>
              </a:ln>
              <a:extLst>
                <a:ext uri="{909E8E84-426E-40DD-AFC4-6F175D3DCCD1}">
                  <a14:hiddenFill xmlns:a14="http://schemas.microsoft.com/office/drawing/2010/main">
                    <a:noFill/>
                  </a14:hiddenFill>
                </a:ext>
              </a:extLst>
            </p:spPr>
            <p:txBody>
              <a:bodyPr/>
              <a:lstStyle/>
              <a:p>
                <a:endParaRPr lang="zh-CN" altLang="en-US"/>
              </a:p>
            </p:txBody>
          </p:sp>
          <p:sp>
            <p:nvSpPr>
              <p:cNvPr id="16395" name="Rectangle 11"/>
              <p:cNvSpPr>
                <a:spLocks noChangeArrowheads="1"/>
              </p:cNvSpPr>
              <p:nvPr/>
            </p:nvSpPr>
            <p:spPr bwMode="auto">
              <a:xfrm rot="8173117">
                <a:off x="3515" y="1026"/>
                <a:ext cx="454" cy="453"/>
              </a:xfrm>
              <a:prstGeom prst="rect">
                <a:avLst/>
              </a:prstGeom>
              <a:noFill/>
              <a:ln w="38100">
                <a:solidFill>
                  <a:srgbClr val="FFFF00"/>
                </a:solidFill>
                <a:miter lim="800000"/>
                <a:headEnd/>
                <a:tailEnd/>
              </a:ln>
              <a:extLst>
                <a:ext uri="{909E8E84-426E-40DD-AFC4-6F175D3DCCD1}">
                  <a14:hiddenFill xmlns:a14="http://schemas.microsoft.com/office/drawing/2010/main">
                    <a:solidFill>
                      <a:srgbClr val="FFFFFF"/>
                    </a:solidFill>
                  </a14:hiddenFill>
                </a:ext>
              </a:extLst>
            </p:spPr>
            <p:txBody>
              <a:bodyPr rot="10800000" vert="eaVert" wrap="none" anchor="ctr"/>
              <a:lstStyle>
                <a:lvl1pPr algn="just">
                  <a:spcBef>
                    <a:spcPct val="20000"/>
                  </a:spcBef>
                  <a:buClr>
                    <a:srgbClr val="FF6600"/>
                  </a:buClr>
                  <a:buChar char="•"/>
                  <a:defRPr sz="2800" b="1">
                    <a:solidFill>
                      <a:srgbClr val="0000CC"/>
                    </a:solidFill>
                    <a:latin typeface="Times New Roman" panose="02020603050405020304" pitchFamily="18" charset="0"/>
                    <a:ea typeface="黑体" panose="02010609060101010101" pitchFamily="49" charset="-122"/>
                  </a:defRPr>
                </a:lvl1pPr>
                <a:lvl2pPr marL="742950" indent="-285750" algn="just">
                  <a:spcBef>
                    <a:spcPct val="20000"/>
                  </a:spcBef>
                  <a:buClr>
                    <a:srgbClr val="FF6600"/>
                  </a:buClr>
                  <a:buChar char="•"/>
                  <a:defRPr sz="2400" b="1">
                    <a:solidFill>
                      <a:srgbClr val="0033CC"/>
                    </a:solidFill>
                    <a:latin typeface="Times New Roman" panose="02020603050405020304" pitchFamily="18" charset="0"/>
                    <a:ea typeface="华文隶书" panose="02010800040101010101" pitchFamily="2" charset="-122"/>
                  </a:defRPr>
                </a:lvl2pPr>
                <a:lvl3pPr marL="1143000" indent="-228600" algn="just">
                  <a:spcBef>
                    <a:spcPct val="20000"/>
                  </a:spcBef>
                  <a:buClr>
                    <a:srgbClr val="FF6600"/>
                  </a:buClr>
                  <a:buChar char="•"/>
                  <a:defRPr sz="2200">
                    <a:solidFill>
                      <a:srgbClr val="0000CC"/>
                    </a:solidFill>
                    <a:latin typeface="Times New Roman" panose="02020603050405020304" pitchFamily="18" charset="0"/>
                    <a:ea typeface="黑体" panose="02010609060101010101" pitchFamily="49" charset="-122"/>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hlink"/>
                  </a:buClr>
                  <a:buSzPct val="100000"/>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hlink"/>
                  </a:buClr>
                  <a:buSzPct val="100000"/>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hlink"/>
                  </a:buClr>
                  <a:buSzPct val="100000"/>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hlink"/>
                  </a:buClr>
                  <a:buSzPct val="100000"/>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hlink"/>
                  </a:buClr>
                  <a:buSzPct val="100000"/>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9pPr>
              </a:lstStyle>
              <a:p>
                <a:pPr algn="ctr" eaLnBrk="1" hangingPunct="1">
                  <a:spcBef>
                    <a:spcPct val="0"/>
                  </a:spcBef>
                  <a:buClr>
                    <a:srgbClr val="000000"/>
                  </a:buClr>
                  <a:buFontTx/>
                  <a:buNone/>
                </a:pPr>
                <a:r>
                  <a:rPr lang="en-US" altLang="zh-CN" sz="1400">
                    <a:latin typeface="Arial" panose="020B0604020202020204" pitchFamily="34" charset="0"/>
                    <a:ea typeface="宋体" panose="02010600030101010101" pitchFamily="2" charset="-122"/>
                  </a:rPr>
                  <a:t>CCD3</a:t>
                </a:r>
              </a:p>
            </p:txBody>
          </p:sp>
          <p:sp>
            <p:nvSpPr>
              <p:cNvPr id="16396" name="Rectangle 12"/>
              <p:cNvSpPr>
                <a:spLocks noChangeArrowheads="1"/>
              </p:cNvSpPr>
              <p:nvPr/>
            </p:nvSpPr>
            <p:spPr bwMode="auto">
              <a:xfrm rot="-8092824">
                <a:off x="1882" y="1026"/>
                <a:ext cx="454" cy="453"/>
              </a:xfrm>
              <a:prstGeom prst="rect">
                <a:avLst/>
              </a:prstGeom>
              <a:noFill/>
              <a:ln w="38100">
                <a:solidFill>
                  <a:srgbClr val="FFFF00"/>
                </a:solidFill>
                <a:miter lim="800000"/>
                <a:headEnd/>
                <a:tailEnd/>
              </a:ln>
              <a:extLst>
                <a:ext uri="{909E8E84-426E-40DD-AFC4-6F175D3DCCD1}">
                  <a14:hiddenFill xmlns:a14="http://schemas.microsoft.com/office/drawing/2010/main">
                    <a:solidFill>
                      <a:srgbClr val="FFFFFF"/>
                    </a:solidFill>
                  </a14:hiddenFill>
                </a:ext>
              </a:extLst>
            </p:spPr>
            <p:txBody>
              <a:bodyPr rot="10800000" vert="eaVert" wrap="none" anchor="ctr"/>
              <a:lstStyle>
                <a:lvl1pPr algn="just">
                  <a:spcBef>
                    <a:spcPct val="20000"/>
                  </a:spcBef>
                  <a:buClr>
                    <a:srgbClr val="FF6600"/>
                  </a:buClr>
                  <a:buChar char="•"/>
                  <a:defRPr sz="2800" b="1">
                    <a:solidFill>
                      <a:srgbClr val="0000CC"/>
                    </a:solidFill>
                    <a:latin typeface="Times New Roman" panose="02020603050405020304" pitchFamily="18" charset="0"/>
                    <a:ea typeface="黑体" panose="02010609060101010101" pitchFamily="49" charset="-122"/>
                  </a:defRPr>
                </a:lvl1pPr>
                <a:lvl2pPr marL="742950" indent="-285750" algn="just">
                  <a:spcBef>
                    <a:spcPct val="20000"/>
                  </a:spcBef>
                  <a:buClr>
                    <a:srgbClr val="FF6600"/>
                  </a:buClr>
                  <a:buChar char="•"/>
                  <a:defRPr sz="2400" b="1">
                    <a:solidFill>
                      <a:srgbClr val="0033CC"/>
                    </a:solidFill>
                    <a:latin typeface="Times New Roman" panose="02020603050405020304" pitchFamily="18" charset="0"/>
                    <a:ea typeface="华文隶书" panose="02010800040101010101" pitchFamily="2" charset="-122"/>
                  </a:defRPr>
                </a:lvl2pPr>
                <a:lvl3pPr marL="1143000" indent="-228600" algn="just">
                  <a:spcBef>
                    <a:spcPct val="20000"/>
                  </a:spcBef>
                  <a:buClr>
                    <a:srgbClr val="FF6600"/>
                  </a:buClr>
                  <a:buChar char="•"/>
                  <a:defRPr sz="2200">
                    <a:solidFill>
                      <a:srgbClr val="0000CC"/>
                    </a:solidFill>
                    <a:latin typeface="Times New Roman" panose="02020603050405020304" pitchFamily="18" charset="0"/>
                    <a:ea typeface="黑体" panose="02010609060101010101" pitchFamily="49" charset="-122"/>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hlink"/>
                  </a:buClr>
                  <a:buSzPct val="100000"/>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hlink"/>
                  </a:buClr>
                  <a:buSzPct val="100000"/>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hlink"/>
                  </a:buClr>
                  <a:buSzPct val="100000"/>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hlink"/>
                  </a:buClr>
                  <a:buSzPct val="100000"/>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hlink"/>
                  </a:buClr>
                  <a:buSzPct val="100000"/>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9pPr>
              </a:lstStyle>
              <a:p>
                <a:pPr algn="ctr" eaLnBrk="1" hangingPunct="1">
                  <a:spcBef>
                    <a:spcPct val="0"/>
                  </a:spcBef>
                  <a:buClr>
                    <a:srgbClr val="000000"/>
                  </a:buClr>
                  <a:buFontTx/>
                  <a:buNone/>
                </a:pPr>
                <a:r>
                  <a:rPr lang="en-US" altLang="zh-CN" sz="1400">
                    <a:latin typeface="Arial" panose="020B0604020202020204" pitchFamily="34" charset="0"/>
                    <a:ea typeface="宋体" panose="02010600030101010101" pitchFamily="2" charset="-122"/>
                  </a:rPr>
                  <a:t>CCD0</a:t>
                </a:r>
              </a:p>
            </p:txBody>
          </p:sp>
          <p:sp>
            <p:nvSpPr>
              <p:cNvPr id="16397" name="Rectangle 13"/>
              <p:cNvSpPr>
                <a:spLocks noChangeArrowheads="1"/>
              </p:cNvSpPr>
              <p:nvPr/>
            </p:nvSpPr>
            <p:spPr bwMode="auto">
              <a:xfrm rot="2572942">
                <a:off x="3560" y="2704"/>
                <a:ext cx="454" cy="453"/>
              </a:xfrm>
              <a:prstGeom prst="rect">
                <a:avLst/>
              </a:prstGeom>
              <a:noFill/>
              <a:ln w="38100">
                <a:solidFill>
                  <a:srgbClr val="FFFF00"/>
                </a:solidFill>
                <a:miter lim="800000"/>
                <a:headEnd/>
                <a:tailEnd/>
              </a:ln>
              <a:extLst>
                <a:ext uri="{909E8E84-426E-40DD-AFC4-6F175D3DCCD1}">
                  <a14:hiddenFill xmlns:a14="http://schemas.microsoft.com/office/drawing/2010/main">
                    <a:solidFill>
                      <a:srgbClr val="FFFFFF"/>
                    </a:solidFill>
                  </a14:hiddenFill>
                </a:ext>
              </a:extLst>
            </p:spPr>
            <p:txBody>
              <a:bodyPr rot="10800000" vert="eaVert" wrap="none" anchor="ctr"/>
              <a:lstStyle>
                <a:lvl1pPr algn="just">
                  <a:spcBef>
                    <a:spcPct val="20000"/>
                  </a:spcBef>
                  <a:buClr>
                    <a:srgbClr val="FF6600"/>
                  </a:buClr>
                  <a:buChar char="•"/>
                  <a:defRPr sz="2800" b="1">
                    <a:solidFill>
                      <a:srgbClr val="0000CC"/>
                    </a:solidFill>
                    <a:latin typeface="Times New Roman" panose="02020603050405020304" pitchFamily="18" charset="0"/>
                    <a:ea typeface="黑体" panose="02010609060101010101" pitchFamily="49" charset="-122"/>
                  </a:defRPr>
                </a:lvl1pPr>
                <a:lvl2pPr marL="742950" indent="-285750" algn="just">
                  <a:spcBef>
                    <a:spcPct val="20000"/>
                  </a:spcBef>
                  <a:buClr>
                    <a:srgbClr val="FF6600"/>
                  </a:buClr>
                  <a:buChar char="•"/>
                  <a:defRPr sz="2400" b="1">
                    <a:solidFill>
                      <a:srgbClr val="0033CC"/>
                    </a:solidFill>
                    <a:latin typeface="Times New Roman" panose="02020603050405020304" pitchFamily="18" charset="0"/>
                    <a:ea typeface="华文隶书" panose="02010800040101010101" pitchFamily="2" charset="-122"/>
                  </a:defRPr>
                </a:lvl2pPr>
                <a:lvl3pPr marL="1143000" indent="-228600" algn="just">
                  <a:spcBef>
                    <a:spcPct val="20000"/>
                  </a:spcBef>
                  <a:buClr>
                    <a:srgbClr val="FF6600"/>
                  </a:buClr>
                  <a:buChar char="•"/>
                  <a:defRPr sz="2200">
                    <a:solidFill>
                      <a:srgbClr val="0000CC"/>
                    </a:solidFill>
                    <a:latin typeface="Times New Roman" panose="02020603050405020304" pitchFamily="18" charset="0"/>
                    <a:ea typeface="黑体" panose="02010609060101010101" pitchFamily="49" charset="-122"/>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hlink"/>
                  </a:buClr>
                  <a:buSzPct val="100000"/>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hlink"/>
                  </a:buClr>
                  <a:buSzPct val="100000"/>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hlink"/>
                  </a:buClr>
                  <a:buSzPct val="100000"/>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hlink"/>
                  </a:buClr>
                  <a:buSzPct val="100000"/>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hlink"/>
                  </a:buClr>
                  <a:buSzPct val="100000"/>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9pPr>
              </a:lstStyle>
              <a:p>
                <a:pPr algn="ctr" eaLnBrk="1" hangingPunct="1">
                  <a:spcBef>
                    <a:spcPct val="0"/>
                  </a:spcBef>
                  <a:buClr>
                    <a:srgbClr val="000000"/>
                  </a:buClr>
                  <a:buFontTx/>
                  <a:buNone/>
                </a:pPr>
                <a:r>
                  <a:rPr lang="en-US" altLang="zh-CN" sz="1400">
                    <a:latin typeface="Arial" panose="020B0604020202020204" pitchFamily="34" charset="0"/>
                    <a:ea typeface="宋体" panose="02010600030101010101" pitchFamily="2" charset="-122"/>
                  </a:rPr>
                  <a:t>CCD2</a:t>
                </a:r>
              </a:p>
            </p:txBody>
          </p:sp>
          <p:sp>
            <p:nvSpPr>
              <p:cNvPr id="16398" name="Rectangle 14"/>
              <p:cNvSpPr>
                <a:spLocks noChangeArrowheads="1"/>
              </p:cNvSpPr>
              <p:nvPr/>
            </p:nvSpPr>
            <p:spPr bwMode="auto">
              <a:xfrm rot="-2734812">
                <a:off x="1882" y="2750"/>
                <a:ext cx="454" cy="453"/>
              </a:xfrm>
              <a:prstGeom prst="rect">
                <a:avLst/>
              </a:prstGeom>
              <a:noFill/>
              <a:ln w="38100">
                <a:solidFill>
                  <a:srgbClr val="FFFF00"/>
                </a:solidFill>
                <a:miter lim="800000"/>
                <a:headEnd/>
                <a:tailEnd/>
              </a:ln>
              <a:extLst>
                <a:ext uri="{909E8E84-426E-40DD-AFC4-6F175D3DCCD1}">
                  <a14:hiddenFill xmlns:a14="http://schemas.microsoft.com/office/drawing/2010/main">
                    <a:solidFill>
                      <a:srgbClr val="FFFFFF"/>
                    </a:solidFill>
                  </a14:hiddenFill>
                </a:ext>
              </a:extLst>
            </p:spPr>
            <p:txBody>
              <a:bodyPr rot="10800000" vert="eaVert" wrap="none" anchor="ctr"/>
              <a:lstStyle>
                <a:lvl1pPr algn="just">
                  <a:spcBef>
                    <a:spcPct val="20000"/>
                  </a:spcBef>
                  <a:buClr>
                    <a:srgbClr val="FF6600"/>
                  </a:buClr>
                  <a:buChar char="•"/>
                  <a:defRPr sz="2800" b="1">
                    <a:solidFill>
                      <a:srgbClr val="0000CC"/>
                    </a:solidFill>
                    <a:latin typeface="Times New Roman" panose="02020603050405020304" pitchFamily="18" charset="0"/>
                    <a:ea typeface="黑体" panose="02010609060101010101" pitchFamily="49" charset="-122"/>
                  </a:defRPr>
                </a:lvl1pPr>
                <a:lvl2pPr marL="742950" indent="-285750" algn="just">
                  <a:spcBef>
                    <a:spcPct val="20000"/>
                  </a:spcBef>
                  <a:buClr>
                    <a:srgbClr val="FF6600"/>
                  </a:buClr>
                  <a:buChar char="•"/>
                  <a:defRPr sz="2400" b="1">
                    <a:solidFill>
                      <a:srgbClr val="0033CC"/>
                    </a:solidFill>
                    <a:latin typeface="Times New Roman" panose="02020603050405020304" pitchFamily="18" charset="0"/>
                    <a:ea typeface="华文隶书" panose="02010800040101010101" pitchFamily="2" charset="-122"/>
                  </a:defRPr>
                </a:lvl2pPr>
                <a:lvl3pPr marL="1143000" indent="-228600" algn="just">
                  <a:spcBef>
                    <a:spcPct val="20000"/>
                  </a:spcBef>
                  <a:buClr>
                    <a:srgbClr val="FF6600"/>
                  </a:buClr>
                  <a:buChar char="•"/>
                  <a:defRPr sz="2200">
                    <a:solidFill>
                      <a:srgbClr val="0000CC"/>
                    </a:solidFill>
                    <a:latin typeface="Times New Roman" panose="02020603050405020304" pitchFamily="18" charset="0"/>
                    <a:ea typeface="黑体" panose="02010609060101010101" pitchFamily="49" charset="-122"/>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hlink"/>
                  </a:buClr>
                  <a:buSzPct val="100000"/>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hlink"/>
                  </a:buClr>
                  <a:buSzPct val="100000"/>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hlink"/>
                  </a:buClr>
                  <a:buSzPct val="100000"/>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hlink"/>
                  </a:buClr>
                  <a:buSzPct val="100000"/>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hlink"/>
                  </a:buClr>
                  <a:buSzPct val="100000"/>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9pPr>
              </a:lstStyle>
              <a:p>
                <a:pPr algn="ctr" eaLnBrk="1" hangingPunct="1">
                  <a:spcBef>
                    <a:spcPct val="0"/>
                  </a:spcBef>
                  <a:buClr>
                    <a:srgbClr val="000000"/>
                  </a:buClr>
                  <a:buFontTx/>
                  <a:buNone/>
                </a:pPr>
                <a:r>
                  <a:rPr lang="en-US" altLang="zh-CN" sz="1400">
                    <a:latin typeface="Arial" panose="020B0604020202020204" pitchFamily="34" charset="0"/>
                    <a:ea typeface="宋体" panose="02010600030101010101" pitchFamily="2" charset="-122"/>
                  </a:rPr>
                  <a:t>CCD1</a:t>
                </a:r>
              </a:p>
            </p:txBody>
          </p:sp>
          <p:sp>
            <p:nvSpPr>
              <p:cNvPr id="16399" name="Line 15"/>
              <p:cNvSpPr>
                <a:spLocks noChangeShapeType="1"/>
              </p:cNvSpPr>
              <p:nvPr/>
            </p:nvSpPr>
            <p:spPr bwMode="auto">
              <a:xfrm>
                <a:off x="2109" y="1253"/>
                <a:ext cx="1678" cy="1678"/>
              </a:xfrm>
              <a:prstGeom prst="line">
                <a:avLst/>
              </a:prstGeom>
              <a:noFill/>
              <a:ln w="38100">
                <a:solidFill>
                  <a:srgbClr val="0000FF"/>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16400" name="Line 16"/>
              <p:cNvSpPr>
                <a:spLocks noChangeShapeType="1"/>
              </p:cNvSpPr>
              <p:nvPr/>
            </p:nvSpPr>
            <p:spPr bwMode="auto">
              <a:xfrm flipV="1">
                <a:off x="2109" y="1253"/>
                <a:ext cx="1633" cy="1723"/>
              </a:xfrm>
              <a:prstGeom prst="line">
                <a:avLst/>
              </a:prstGeom>
              <a:noFill/>
              <a:ln w="38100">
                <a:solidFill>
                  <a:srgbClr val="0000FF"/>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16401" name="Line 17"/>
              <p:cNvSpPr>
                <a:spLocks noChangeShapeType="1"/>
              </p:cNvSpPr>
              <p:nvPr/>
            </p:nvSpPr>
            <p:spPr bwMode="auto">
              <a:xfrm flipV="1">
                <a:off x="658" y="2069"/>
                <a:ext cx="4626" cy="46"/>
              </a:xfrm>
              <a:prstGeom prst="line">
                <a:avLst/>
              </a:prstGeom>
              <a:noFill/>
              <a:ln w="38100">
                <a:solidFill>
                  <a:srgbClr val="00FF00"/>
                </a:solidFill>
                <a:round/>
                <a:headEnd/>
                <a:tailEnd type="arrow" w="med" len="med"/>
              </a:ln>
              <a:extLst>
                <a:ext uri="{909E8E84-426E-40DD-AFC4-6F175D3DCCD1}">
                  <a14:hiddenFill xmlns:a14="http://schemas.microsoft.com/office/drawing/2010/main">
                    <a:noFill/>
                  </a14:hiddenFill>
                </a:ext>
              </a:extLst>
            </p:spPr>
            <p:txBody>
              <a:bodyPr/>
              <a:lstStyle/>
              <a:p>
                <a:endParaRPr lang="zh-CN" altLang="en-US"/>
              </a:p>
            </p:txBody>
          </p:sp>
          <p:sp>
            <p:nvSpPr>
              <p:cNvPr id="16402" name="Line 18"/>
              <p:cNvSpPr>
                <a:spLocks noChangeShapeType="1"/>
              </p:cNvSpPr>
              <p:nvPr/>
            </p:nvSpPr>
            <p:spPr bwMode="auto">
              <a:xfrm flipH="1" flipV="1">
                <a:off x="2882" y="207"/>
                <a:ext cx="134" cy="3903"/>
              </a:xfrm>
              <a:prstGeom prst="line">
                <a:avLst/>
              </a:prstGeom>
              <a:noFill/>
              <a:ln w="38100">
                <a:solidFill>
                  <a:srgbClr val="00FF00"/>
                </a:solidFill>
                <a:round/>
                <a:headEnd/>
                <a:tailEnd type="arrow" w="med" len="med"/>
              </a:ln>
              <a:extLst>
                <a:ext uri="{909E8E84-426E-40DD-AFC4-6F175D3DCCD1}">
                  <a14:hiddenFill xmlns:a14="http://schemas.microsoft.com/office/drawing/2010/main">
                    <a:noFill/>
                  </a14:hiddenFill>
                </a:ext>
              </a:extLst>
            </p:spPr>
            <p:txBody>
              <a:bodyPr/>
              <a:lstStyle/>
              <a:p>
                <a:endParaRPr lang="zh-CN" altLang="en-US"/>
              </a:p>
            </p:txBody>
          </p:sp>
          <p:sp>
            <p:nvSpPr>
              <p:cNvPr id="16403" name="Line 19"/>
              <p:cNvSpPr>
                <a:spLocks noChangeShapeType="1"/>
              </p:cNvSpPr>
              <p:nvPr/>
            </p:nvSpPr>
            <p:spPr bwMode="auto">
              <a:xfrm flipV="1">
                <a:off x="2154" y="1253"/>
                <a:ext cx="1588" cy="0"/>
              </a:xfrm>
              <a:prstGeom prst="line">
                <a:avLst/>
              </a:prstGeom>
              <a:noFill/>
              <a:ln w="38100">
                <a:solidFill>
                  <a:srgbClr val="00CCFF"/>
                </a:solidFill>
                <a:round/>
                <a:headEnd/>
                <a:tailEnd/>
              </a:ln>
              <a:extLst>
                <a:ext uri="{909E8E84-426E-40DD-AFC4-6F175D3DCCD1}">
                  <a14:hiddenFill xmlns:a14="http://schemas.microsoft.com/office/drawing/2010/main">
                    <a:noFill/>
                  </a14:hiddenFill>
                </a:ext>
              </a:extLst>
            </p:spPr>
            <p:txBody>
              <a:bodyPr/>
              <a:lstStyle/>
              <a:p>
                <a:endParaRPr lang="zh-CN" altLang="en-US"/>
              </a:p>
            </p:txBody>
          </p:sp>
        </p:grpSp>
      </p:grpSp>
    </p:spTree>
    <p:extLst>
      <p:ext uri="{BB962C8B-B14F-4D97-AF65-F5344CB8AC3E}">
        <p14:creationId xmlns:p14="http://schemas.microsoft.com/office/powerpoint/2010/main" val="27870568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8"/>
          <p:cNvSpPr>
            <a:spLocks noChangeArrowheads="1"/>
          </p:cNvSpPr>
          <p:nvPr/>
        </p:nvSpPr>
        <p:spPr bwMode="auto">
          <a:xfrm>
            <a:off x="0" y="288925"/>
            <a:ext cx="4211638"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just">
              <a:spcBef>
                <a:spcPct val="20000"/>
              </a:spcBef>
              <a:buClr>
                <a:srgbClr val="FF6600"/>
              </a:buClr>
              <a:buChar char="•"/>
              <a:defRPr sz="2800" b="1">
                <a:solidFill>
                  <a:srgbClr val="0000CC"/>
                </a:solidFill>
                <a:latin typeface="Times New Roman" panose="02020603050405020304" pitchFamily="18" charset="0"/>
                <a:ea typeface="黑体" panose="02010609060101010101" pitchFamily="49" charset="-122"/>
              </a:defRPr>
            </a:lvl1pPr>
            <a:lvl2pPr marL="742950" indent="-285750" algn="just">
              <a:spcBef>
                <a:spcPct val="20000"/>
              </a:spcBef>
              <a:buClr>
                <a:srgbClr val="FF6600"/>
              </a:buClr>
              <a:buChar char="•"/>
              <a:defRPr sz="2400" b="1">
                <a:solidFill>
                  <a:srgbClr val="0033CC"/>
                </a:solidFill>
                <a:latin typeface="Times New Roman" panose="02020603050405020304" pitchFamily="18" charset="0"/>
                <a:ea typeface="华文隶书" panose="02010800040101010101" pitchFamily="2" charset="-122"/>
              </a:defRPr>
            </a:lvl2pPr>
            <a:lvl3pPr marL="1143000" indent="-228600" algn="just">
              <a:spcBef>
                <a:spcPct val="20000"/>
              </a:spcBef>
              <a:buClr>
                <a:srgbClr val="FF6600"/>
              </a:buClr>
              <a:buChar char="•"/>
              <a:defRPr sz="2200">
                <a:solidFill>
                  <a:srgbClr val="0000CC"/>
                </a:solidFill>
                <a:latin typeface="Times New Roman" panose="02020603050405020304" pitchFamily="18" charset="0"/>
                <a:ea typeface="黑体" panose="02010609060101010101" pitchFamily="49" charset="-122"/>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hlink"/>
              </a:buClr>
              <a:buSzPct val="100000"/>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hlink"/>
              </a:buClr>
              <a:buSzPct val="100000"/>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hlink"/>
              </a:buClr>
              <a:buSzPct val="100000"/>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hlink"/>
              </a:buClr>
              <a:buSzPct val="100000"/>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hlink"/>
              </a:buClr>
              <a:buSzPct val="100000"/>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9pPr>
          </a:lstStyle>
          <a:p>
            <a:pPr algn="ctr" eaLnBrk="1" hangingPunct="1">
              <a:spcBef>
                <a:spcPct val="0"/>
              </a:spcBef>
              <a:buClrTx/>
              <a:buFontTx/>
              <a:buNone/>
            </a:pPr>
            <a:r>
              <a:rPr lang="en-US" altLang="zh-CN" sz="4000" b="0">
                <a:solidFill>
                  <a:srgbClr val="0000FF"/>
                </a:solidFill>
                <a:latin typeface="Tahoma" panose="020B0604030504040204" pitchFamily="34" charset="0"/>
                <a:ea typeface="宋体" panose="02010600030101010101" pitchFamily="2" charset="-122"/>
              </a:rPr>
              <a:t>16 spectrographs</a:t>
            </a:r>
            <a:endParaRPr lang="en-US" altLang="zh-CN" sz="4400" b="0">
              <a:solidFill>
                <a:srgbClr val="0000FF"/>
              </a:solidFill>
              <a:latin typeface="Tahoma" panose="020B0604030504040204" pitchFamily="34" charset="0"/>
              <a:ea typeface="宋体" panose="02010600030101010101" pitchFamily="2" charset="-122"/>
            </a:endParaRPr>
          </a:p>
        </p:txBody>
      </p:sp>
      <p:pic>
        <p:nvPicPr>
          <p:cNvPr id="1741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7338" y="1260475"/>
            <a:ext cx="8459787" cy="5553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72148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3"/>
          <p:cNvSpPr>
            <a:spLocks noGrp="1" noRot="1" noChangeArrowheads="1"/>
          </p:cNvSpPr>
          <p:nvPr>
            <p:ph type="body" idx="4294967295"/>
          </p:nvPr>
        </p:nvSpPr>
        <p:spPr/>
        <p:txBody>
          <a:bodyPr/>
          <a:lstStyle/>
          <a:p>
            <a:endParaRPr lang="zh-CN" altLang="en-US"/>
          </a:p>
        </p:txBody>
      </p:sp>
      <p:pic>
        <p:nvPicPr>
          <p:cNvPr id="18435" name="Picture 4" descr="IMG_301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62000"/>
            <a:ext cx="91440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9326431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6258" name="Rectangle 2"/>
          <p:cNvSpPr>
            <a:spLocks noGrp="1" noRot="1" noChangeArrowheads="1"/>
          </p:cNvSpPr>
          <p:nvPr>
            <p:ph type="body" idx="1"/>
          </p:nvPr>
        </p:nvSpPr>
        <p:spPr>
          <a:xfrm>
            <a:off x="540643" y="548680"/>
            <a:ext cx="8351837" cy="5761037"/>
          </a:xfrm>
        </p:spPr>
        <p:txBody>
          <a:bodyPr/>
          <a:lstStyle/>
          <a:p>
            <a:r>
              <a:rPr lang="en-US" altLang="zh-CN" sz="2800" dirty="0"/>
              <a:t>One of Chinese </a:t>
            </a:r>
            <a:r>
              <a:rPr lang="en-US" altLang="zh-CN" sz="2800" dirty="0">
                <a:ea typeface="Gulim" pitchFamily="34" charset="-127"/>
              </a:rPr>
              <a:t> </a:t>
            </a:r>
            <a:r>
              <a:rPr lang="en-US" altLang="zh-CN" sz="2800" dirty="0"/>
              <a:t>N</a:t>
            </a:r>
            <a:r>
              <a:rPr lang="en-US" altLang="zh-CN" sz="2800" dirty="0">
                <a:ea typeface="Gulim" pitchFamily="34" charset="-127"/>
              </a:rPr>
              <a:t>ational </a:t>
            </a:r>
            <a:r>
              <a:rPr lang="en-US" altLang="zh-CN" sz="2800" dirty="0"/>
              <a:t>Major</a:t>
            </a:r>
            <a:r>
              <a:rPr lang="en-US" altLang="zh-CN" sz="2800" dirty="0">
                <a:ea typeface="Gulim" pitchFamily="34" charset="-127"/>
              </a:rPr>
              <a:t> </a:t>
            </a:r>
            <a:r>
              <a:rPr lang="en-US" altLang="zh-CN" sz="2800" dirty="0"/>
              <a:t>S</a:t>
            </a:r>
            <a:r>
              <a:rPr lang="en-US" altLang="zh-CN" sz="2800" dirty="0">
                <a:ea typeface="Gulim" pitchFamily="34" charset="-127"/>
              </a:rPr>
              <a:t>cienc</a:t>
            </a:r>
            <a:r>
              <a:rPr lang="en-US" altLang="zh-CN" sz="2800" dirty="0"/>
              <a:t>e</a:t>
            </a:r>
            <a:r>
              <a:rPr lang="en-US" altLang="zh-CN" sz="2800" dirty="0">
                <a:ea typeface="Gulim" pitchFamily="34" charset="-127"/>
              </a:rPr>
              <a:t> </a:t>
            </a:r>
            <a:r>
              <a:rPr lang="en-US" altLang="zh-CN" sz="2800" dirty="0"/>
              <a:t>Programs</a:t>
            </a:r>
          </a:p>
          <a:p>
            <a:pPr lvl="1"/>
            <a:endParaRPr lang="en-US" altLang="zh-CN" sz="2400" dirty="0">
              <a:ea typeface="Gulim" pitchFamily="34" charset="-127"/>
            </a:endParaRPr>
          </a:p>
          <a:p>
            <a:pPr lvl="1"/>
            <a:r>
              <a:rPr lang="en-US" altLang="zh-CN" sz="2400" dirty="0">
                <a:ea typeface="Gulim" pitchFamily="34" charset="-127"/>
              </a:rPr>
              <a:t>Started in 1997</a:t>
            </a:r>
          </a:p>
          <a:p>
            <a:pPr lvl="1"/>
            <a:r>
              <a:rPr lang="en-US" altLang="zh-CN" sz="2400" dirty="0">
                <a:ea typeface="Gulim" pitchFamily="34" charset="-127"/>
              </a:rPr>
              <a:t>Inauguration in October 2008</a:t>
            </a:r>
          </a:p>
          <a:p>
            <a:pPr lvl="1"/>
            <a:r>
              <a:rPr lang="en-US" altLang="zh-CN" sz="2400" dirty="0">
                <a:ea typeface="Gulim" pitchFamily="34" charset="-127"/>
              </a:rPr>
              <a:t>Checked by national government in June 2009</a:t>
            </a:r>
          </a:p>
          <a:p>
            <a:pPr lvl="1"/>
            <a:endParaRPr lang="en-US" altLang="zh-CN" sz="2400" dirty="0">
              <a:ea typeface="Gulim" pitchFamily="34" charset="-127"/>
            </a:endParaRPr>
          </a:p>
          <a:p>
            <a:r>
              <a:rPr lang="en-US" altLang="zh-CN" sz="2800" dirty="0"/>
              <a:t>C</a:t>
            </a:r>
            <a:r>
              <a:rPr lang="en-US" altLang="zh-CN" sz="2800" dirty="0">
                <a:ea typeface="Gulim" pitchFamily="34" charset="-127"/>
              </a:rPr>
              <a:t>ommissioning stage</a:t>
            </a:r>
          </a:p>
          <a:p>
            <a:pPr lvl="1"/>
            <a:r>
              <a:rPr lang="en-US" altLang="zh-CN" sz="2400" dirty="0"/>
              <a:t>June 2009 – Sept. 2011</a:t>
            </a:r>
            <a:endParaRPr lang="en-US" altLang="zh-CN" sz="2400" dirty="0">
              <a:ea typeface="Gulim" pitchFamily="34" charset="-127"/>
            </a:endParaRPr>
          </a:p>
          <a:p>
            <a:r>
              <a:rPr lang="en-US" altLang="zh-CN" sz="2800" dirty="0">
                <a:ea typeface="Gulim" pitchFamily="34" charset="-127"/>
              </a:rPr>
              <a:t>Pilot survey</a:t>
            </a:r>
            <a:endParaRPr lang="en-US" altLang="zh-CN" sz="2800" dirty="0"/>
          </a:p>
          <a:p>
            <a:pPr lvl="1"/>
            <a:r>
              <a:rPr lang="en-US" altLang="zh-CN" sz="2400" dirty="0">
                <a:ea typeface="Gulim" pitchFamily="34" charset="-127"/>
              </a:rPr>
              <a:t>Oct. 2011 - </a:t>
            </a:r>
            <a:r>
              <a:rPr lang="en-US" altLang="zh-CN" sz="2400" dirty="0"/>
              <a:t>June 2012</a:t>
            </a:r>
          </a:p>
          <a:p>
            <a:r>
              <a:rPr lang="en-US" altLang="zh-CN" sz="2800" dirty="0"/>
              <a:t>Regular survey</a:t>
            </a:r>
          </a:p>
          <a:p>
            <a:pPr lvl="1"/>
            <a:r>
              <a:rPr lang="en-US" altLang="zh-CN" sz="2400" dirty="0"/>
              <a:t>Oct. 2012 -</a:t>
            </a:r>
          </a:p>
        </p:txBody>
      </p:sp>
    </p:spTree>
    <p:extLst>
      <p:ext uri="{BB962C8B-B14F-4D97-AF65-F5344CB8AC3E}">
        <p14:creationId xmlns:p14="http://schemas.microsoft.com/office/powerpoint/2010/main" val="254621692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lstStyle/>
          <a:p>
            <a:r>
              <a:rPr lang="en-US" altLang="zh-CN"/>
              <a:t>Spectra of stars</a:t>
            </a:r>
          </a:p>
        </p:txBody>
      </p:sp>
      <p:sp>
        <p:nvSpPr>
          <p:cNvPr id="22531" name="Rectangle 3"/>
          <p:cNvSpPr>
            <a:spLocks noGrp="1" noChangeArrowheads="1"/>
          </p:cNvSpPr>
          <p:nvPr>
            <p:ph type="body" idx="1"/>
          </p:nvPr>
        </p:nvSpPr>
        <p:spPr/>
        <p:txBody>
          <a:bodyPr/>
          <a:lstStyle/>
          <a:p>
            <a:endParaRPr lang="zh-CN" altLang="en-US"/>
          </a:p>
        </p:txBody>
      </p:sp>
      <p:pic>
        <p:nvPicPr>
          <p:cNvPr id="2253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48780"/>
            <a:ext cx="9144000" cy="5051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378965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Rot="1" noChangeArrowheads="1"/>
          </p:cNvSpPr>
          <p:nvPr>
            <p:ph type="title" idx="4294967295"/>
          </p:nvPr>
        </p:nvSpPr>
        <p:spPr>
          <a:xfrm>
            <a:off x="323850" y="333375"/>
            <a:ext cx="8540750" cy="809625"/>
          </a:xfrm>
        </p:spPr>
        <p:txBody>
          <a:bodyPr/>
          <a:lstStyle/>
          <a:p>
            <a:r>
              <a:rPr lang="en-US" altLang="zh-CN" sz="2800"/>
              <a:t>Structure of LAMOST</a:t>
            </a:r>
          </a:p>
        </p:txBody>
      </p:sp>
      <p:pic>
        <p:nvPicPr>
          <p:cNvPr id="5123" name="Picture 3" descr="image0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858963"/>
            <a:ext cx="9144000" cy="4999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7490175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5" name="Picture 2" descr="pspe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8888" y="188913"/>
            <a:ext cx="4238625" cy="6669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6" name="Text Box 3"/>
          <p:cNvSpPr txBox="1">
            <a:spLocks noChangeArrowheads="1"/>
          </p:cNvSpPr>
          <p:nvPr/>
        </p:nvSpPr>
        <p:spPr bwMode="auto">
          <a:xfrm>
            <a:off x="5651500" y="476250"/>
            <a:ext cx="2881313" cy="779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alpha val="67000"/>
                    </a:schemeClr>
                  </a:outerShdw>
                </a:effectLst>
              </a14:hiddenEffects>
            </a:ext>
          </a:extLst>
        </p:spPr>
        <p:txBody>
          <a:bodyPr>
            <a:spAutoFit/>
          </a:bodyPr>
          <a:lstStyle>
            <a:lvl1pPr algn="just">
              <a:spcBef>
                <a:spcPct val="20000"/>
              </a:spcBef>
              <a:buClr>
                <a:srgbClr val="FF6600"/>
              </a:buClr>
              <a:buChar char="•"/>
              <a:defRPr sz="2800" b="1">
                <a:solidFill>
                  <a:srgbClr val="0000CC"/>
                </a:solidFill>
                <a:latin typeface="Times New Roman" panose="02020603050405020304" pitchFamily="18" charset="0"/>
                <a:ea typeface="黑体" panose="02010609060101010101" pitchFamily="49" charset="-122"/>
              </a:defRPr>
            </a:lvl1pPr>
            <a:lvl2pPr marL="742950" indent="-285750" algn="just">
              <a:spcBef>
                <a:spcPct val="20000"/>
              </a:spcBef>
              <a:buClr>
                <a:srgbClr val="FF6600"/>
              </a:buClr>
              <a:buChar char="•"/>
              <a:defRPr sz="2400" b="1">
                <a:solidFill>
                  <a:srgbClr val="0033CC"/>
                </a:solidFill>
                <a:latin typeface="Times New Roman" panose="02020603050405020304" pitchFamily="18" charset="0"/>
                <a:ea typeface="华文隶书" panose="02010800040101010101" pitchFamily="2" charset="-122"/>
              </a:defRPr>
            </a:lvl2pPr>
            <a:lvl3pPr marL="1143000" indent="-228600" algn="just">
              <a:spcBef>
                <a:spcPct val="20000"/>
              </a:spcBef>
              <a:buClr>
                <a:srgbClr val="FF6600"/>
              </a:buClr>
              <a:buChar char="•"/>
              <a:defRPr sz="2200">
                <a:solidFill>
                  <a:srgbClr val="0000CC"/>
                </a:solidFill>
                <a:latin typeface="Times New Roman" panose="02020603050405020304" pitchFamily="18" charset="0"/>
                <a:ea typeface="黑体" panose="02010609060101010101" pitchFamily="49" charset="-122"/>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hlink"/>
              </a:buClr>
              <a:buSzPct val="100000"/>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hlink"/>
              </a:buClr>
              <a:buSzPct val="100000"/>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hlink"/>
              </a:buClr>
              <a:buSzPct val="100000"/>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hlink"/>
              </a:buClr>
              <a:buSzPct val="100000"/>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hlink"/>
              </a:buClr>
              <a:buSzPct val="100000"/>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9pPr>
          </a:lstStyle>
          <a:p>
            <a:pPr algn="l" eaLnBrk="1" hangingPunct="1">
              <a:spcBef>
                <a:spcPct val="50000"/>
              </a:spcBef>
              <a:buClrTx/>
              <a:buFontTx/>
              <a:buNone/>
            </a:pPr>
            <a:r>
              <a:rPr lang="en-US" altLang="zh-CN" sz="1800">
                <a:solidFill>
                  <a:srgbClr val="000066"/>
                </a:solidFill>
                <a:latin typeface="Arial" panose="020B0604020202020204" pitchFamily="34" charset="0"/>
                <a:ea typeface="宋体" panose="02010600030101010101" pitchFamily="2" charset="-122"/>
              </a:rPr>
              <a:t>Emission line galaxy</a:t>
            </a:r>
          </a:p>
          <a:p>
            <a:pPr algn="l" eaLnBrk="1" hangingPunct="1">
              <a:spcBef>
                <a:spcPct val="50000"/>
              </a:spcBef>
              <a:buClrTx/>
              <a:buFontTx/>
              <a:buNone/>
            </a:pPr>
            <a:r>
              <a:rPr lang="en-US" altLang="zh-CN" sz="1800">
                <a:solidFill>
                  <a:srgbClr val="000066"/>
                </a:solidFill>
                <a:latin typeface="Arial" panose="020B0604020202020204" pitchFamily="34" charset="0"/>
                <a:ea typeface="宋体" panose="02010600030101010101" pitchFamily="2" charset="-122"/>
              </a:rPr>
              <a:t>r=19.90 z=0.06</a:t>
            </a:r>
          </a:p>
        </p:txBody>
      </p:sp>
      <p:sp>
        <p:nvSpPr>
          <p:cNvPr id="23557" name="Text Box 4"/>
          <p:cNvSpPr txBox="1">
            <a:spLocks noChangeArrowheads="1"/>
          </p:cNvSpPr>
          <p:nvPr/>
        </p:nvSpPr>
        <p:spPr bwMode="auto">
          <a:xfrm>
            <a:off x="5651500" y="1773238"/>
            <a:ext cx="2881313" cy="779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alpha val="67000"/>
                    </a:schemeClr>
                  </a:outerShdw>
                </a:effectLst>
              </a14:hiddenEffects>
            </a:ext>
          </a:extLst>
        </p:spPr>
        <p:txBody>
          <a:bodyPr>
            <a:spAutoFit/>
          </a:bodyPr>
          <a:lstStyle>
            <a:lvl1pPr algn="just">
              <a:spcBef>
                <a:spcPct val="20000"/>
              </a:spcBef>
              <a:buClr>
                <a:srgbClr val="FF6600"/>
              </a:buClr>
              <a:buChar char="•"/>
              <a:defRPr sz="2800" b="1">
                <a:solidFill>
                  <a:srgbClr val="0000CC"/>
                </a:solidFill>
                <a:latin typeface="Times New Roman" panose="02020603050405020304" pitchFamily="18" charset="0"/>
                <a:ea typeface="黑体" panose="02010609060101010101" pitchFamily="49" charset="-122"/>
              </a:defRPr>
            </a:lvl1pPr>
            <a:lvl2pPr marL="742950" indent="-285750" algn="just">
              <a:spcBef>
                <a:spcPct val="20000"/>
              </a:spcBef>
              <a:buClr>
                <a:srgbClr val="FF6600"/>
              </a:buClr>
              <a:buChar char="•"/>
              <a:defRPr sz="2400" b="1">
                <a:solidFill>
                  <a:srgbClr val="0033CC"/>
                </a:solidFill>
                <a:latin typeface="Times New Roman" panose="02020603050405020304" pitchFamily="18" charset="0"/>
                <a:ea typeface="华文隶书" panose="02010800040101010101" pitchFamily="2" charset="-122"/>
              </a:defRPr>
            </a:lvl2pPr>
            <a:lvl3pPr marL="1143000" indent="-228600" algn="just">
              <a:spcBef>
                <a:spcPct val="20000"/>
              </a:spcBef>
              <a:buClr>
                <a:srgbClr val="FF6600"/>
              </a:buClr>
              <a:buChar char="•"/>
              <a:defRPr sz="2200">
                <a:solidFill>
                  <a:srgbClr val="0000CC"/>
                </a:solidFill>
                <a:latin typeface="Times New Roman" panose="02020603050405020304" pitchFamily="18" charset="0"/>
                <a:ea typeface="黑体" panose="02010609060101010101" pitchFamily="49" charset="-122"/>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hlink"/>
              </a:buClr>
              <a:buSzPct val="100000"/>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hlink"/>
              </a:buClr>
              <a:buSzPct val="100000"/>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hlink"/>
              </a:buClr>
              <a:buSzPct val="100000"/>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hlink"/>
              </a:buClr>
              <a:buSzPct val="100000"/>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hlink"/>
              </a:buClr>
              <a:buSzPct val="100000"/>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9pPr>
          </a:lstStyle>
          <a:p>
            <a:pPr algn="l" eaLnBrk="1" hangingPunct="1">
              <a:spcBef>
                <a:spcPct val="50000"/>
              </a:spcBef>
              <a:buClrTx/>
              <a:buFontTx/>
              <a:buNone/>
            </a:pPr>
            <a:r>
              <a:rPr lang="en-US" altLang="zh-CN" sz="1800">
                <a:solidFill>
                  <a:srgbClr val="000066"/>
                </a:solidFill>
                <a:latin typeface="Arial" panose="020B0604020202020204" pitchFamily="34" charset="0"/>
                <a:ea typeface="宋体" panose="02010600030101010101" pitchFamily="2" charset="-122"/>
              </a:rPr>
              <a:t>Emission line galaxy</a:t>
            </a:r>
          </a:p>
          <a:p>
            <a:pPr algn="l" eaLnBrk="1" hangingPunct="1">
              <a:spcBef>
                <a:spcPct val="50000"/>
              </a:spcBef>
              <a:buClrTx/>
              <a:buFontTx/>
              <a:buNone/>
            </a:pPr>
            <a:r>
              <a:rPr lang="en-US" altLang="zh-CN" sz="1800">
                <a:solidFill>
                  <a:srgbClr val="000066"/>
                </a:solidFill>
                <a:latin typeface="Arial" panose="020B0604020202020204" pitchFamily="34" charset="0"/>
                <a:ea typeface="宋体" panose="02010600030101010101" pitchFamily="2" charset="-122"/>
              </a:rPr>
              <a:t>r=19.90 z=0.09</a:t>
            </a:r>
          </a:p>
        </p:txBody>
      </p:sp>
      <p:sp>
        <p:nvSpPr>
          <p:cNvPr id="23558" name="Text Box 5"/>
          <p:cNvSpPr txBox="1">
            <a:spLocks noChangeArrowheads="1"/>
          </p:cNvSpPr>
          <p:nvPr/>
        </p:nvSpPr>
        <p:spPr bwMode="auto">
          <a:xfrm>
            <a:off x="5651500" y="3068638"/>
            <a:ext cx="2881313" cy="779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alpha val="67000"/>
                    </a:schemeClr>
                  </a:outerShdw>
                </a:effectLst>
              </a14:hiddenEffects>
            </a:ext>
          </a:extLst>
        </p:spPr>
        <p:txBody>
          <a:bodyPr>
            <a:spAutoFit/>
          </a:bodyPr>
          <a:lstStyle>
            <a:lvl1pPr algn="just">
              <a:spcBef>
                <a:spcPct val="20000"/>
              </a:spcBef>
              <a:buClr>
                <a:srgbClr val="FF6600"/>
              </a:buClr>
              <a:buChar char="•"/>
              <a:defRPr sz="2800" b="1">
                <a:solidFill>
                  <a:srgbClr val="0000CC"/>
                </a:solidFill>
                <a:latin typeface="Times New Roman" panose="02020603050405020304" pitchFamily="18" charset="0"/>
                <a:ea typeface="黑体" panose="02010609060101010101" pitchFamily="49" charset="-122"/>
              </a:defRPr>
            </a:lvl1pPr>
            <a:lvl2pPr marL="742950" indent="-285750" algn="just">
              <a:spcBef>
                <a:spcPct val="20000"/>
              </a:spcBef>
              <a:buClr>
                <a:srgbClr val="FF6600"/>
              </a:buClr>
              <a:buChar char="•"/>
              <a:defRPr sz="2400" b="1">
                <a:solidFill>
                  <a:srgbClr val="0033CC"/>
                </a:solidFill>
                <a:latin typeface="Times New Roman" panose="02020603050405020304" pitchFamily="18" charset="0"/>
                <a:ea typeface="华文隶书" panose="02010800040101010101" pitchFamily="2" charset="-122"/>
              </a:defRPr>
            </a:lvl2pPr>
            <a:lvl3pPr marL="1143000" indent="-228600" algn="just">
              <a:spcBef>
                <a:spcPct val="20000"/>
              </a:spcBef>
              <a:buClr>
                <a:srgbClr val="FF6600"/>
              </a:buClr>
              <a:buChar char="•"/>
              <a:defRPr sz="2200">
                <a:solidFill>
                  <a:srgbClr val="0000CC"/>
                </a:solidFill>
                <a:latin typeface="Times New Roman" panose="02020603050405020304" pitchFamily="18" charset="0"/>
                <a:ea typeface="黑体" panose="02010609060101010101" pitchFamily="49" charset="-122"/>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hlink"/>
              </a:buClr>
              <a:buSzPct val="100000"/>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hlink"/>
              </a:buClr>
              <a:buSzPct val="100000"/>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hlink"/>
              </a:buClr>
              <a:buSzPct val="100000"/>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hlink"/>
              </a:buClr>
              <a:buSzPct val="100000"/>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hlink"/>
              </a:buClr>
              <a:buSzPct val="100000"/>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9pPr>
          </a:lstStyle>
          <a:p>
            <a:pPr algn="l" eaLnBrk="1" hangingPunct="1">
              <a:spcBef>
                <a:spcPct val="50000"/>
              </a:spcBef>
              <a:buClrTx/>
              <a:buFontTx/>
              <a:buNone/>
            </a:pPr>
            <a:r>
              <a:rPr lang="en-US" altLang="zh-CN" sz="1800">
                <a:solidFill>
                  <a:srgbClr val="000066"/>
                </a:solidFill>
                <a:latin typeface="Arial" panose="020B0604020202020204" pitchFamily="34" charset="0"/>
                <a:ea typeface="宋体" panose="02010600030101010101" pitchFamily="2" charset="-122"/>
              </a:rPr>
              <a:t>Quasar </a:t>
            </a:r>
          </a:p>
          <a:p>
            <a:pPr algn="l" eaLnBrk="1" hangingPunct="1">
              <a:spcBef>
                <a:spcPct val="50000"/>
              </a:spcBef>
              <a:buClrTx/>
              <a:buFontTx/>
              <a:buNone/>
            </a:pPr>
            <a:r>
              <a:rPr lang="en-US" altLang="zh-CN" sz="1800">
                <a:solidFill>
                  <a:srgbClr val="000066"/>
                </a:solidFill>
                <a:latin typeface="Arial" panose="020B0604020202020204" pitchFamily="34" charset="0"/>
                <a:ea typeface="宋体" panose="02010600030101010101" pitchFamily="2" charset="-122"/>
              </a:rPr>
              <a:t>r=19.14 z=2.40</a:t>
            </a:r>
          </a:p>
        </p:txBody>
      </p:sp>
      <p:sp>
        <p:nvSpPr>
          <p:cNvPr id="23559" name="Text Box 6"/>
          <p:cNvSpPr txBox="1">
            <a:spLocks noChangeArrowheads="1"/>
          </p:cNvSpPr>
          <p:nvPr/>
        </p:nvSpPr>
        <p:spPr bwMode="auto">
          <a:xfrm>
            <a:off x="5651500" y="4378325"/>
            <a:ext cx="2881313" cy="779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alpha val="67000"/>
                    </a:schemeClr>
                  </a:outerShdw>
                </a:effectLst>
              </a14:hiddenEffects>
            </a:ext>
          </a:extLst>
        </p:spPr>
        <p:txBody>
          <a:bodyPr>
            <a:spAutoFit/>
          </a:bodyPr>
          <a:lstStyle>
            <a:lvl1pPr algn="just">
              <a:spcBef>
                <a:spcPct val="20000"/>
              </a:spcBef>
              <a:buClr>
                <a:srgbClr val="FF6600"/>
              </a:buClr>
              <a:buChar char="•"/>
              <a:defRPr sz="2800" b="1">
                <a:solidFill>
                  <a:srgbClr val="0000CC"/>
                </a:solidFill>
                <a:latin typeface="Times New Roman" panose="02020603050405020304" pitchFamily="18" charset="0"/>
                <a:ea typeface="黑体" panose="02010609060101010101" pitchFamily="49" charset="-122"/>
              </a:defRPr>
            </a:lvl1pPr>
            <a:lvl2pPr marL="742950" indent="-285750" algn="just">
              <a:spcBef>
                <a:spcPct val="20000"/>
              </a:spcBef>
              <a:buClr>
                <a:srgbClr val="FF6600"/>
              </a:buClr>
              <a:buChar char="•"/>
              <a:defRPr sz="2400" b="1">
                <a:solidFill>
                  <a:srgbClr val="0033CC"/>
                </a:solidFill>
                <a:latin typeface="Times New Roman" panose="02020603050405020304" pitchFamily="18" charset="0"/>
                <a:ea typeface="华文隶书" panose="02010800040101010101" pitchFamily="2" charset="-122"/>
              </a:defRPr>
            </a:lvl2pPr>
            <a:lvl3pPr marL="1143000" indent="-228600" algn="just">
              <a:spcBef>
                <a:spcPct val="20000"/>
              </a:spcBef>
              <a:buClr>
                <a:srgbClr val="FF6600"/>
              </a:buClr>
              <a:buChar char="•"/>
              <a:defRPr sz="2200">
                <a:solidFill>
                  <a:srgbClr val="0000CC"/>
                </a:solidFill>
                <a:latin typeface="Times New Roman" panose="02020603050405020304" pitchFamily="18" charset="0"/>
                <a:ea typeface="黑体" panose="02010609060101010101" pitchFamily="49" charset="-122"/>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hlink"/>
              </a:buClr>
              <a:buSzPct val="100000"/>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hlink"/>
              </a:buClr>
              <a:buSzPct val="100000"/>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hlink"/>
              </a:buClr>
              <a:buSzPct val="100000"/>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hlink"/>
              </a:buClr>
              <a:buSzPct val="100000"/>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hlink"/>
              </a:buClr>
              <a:buSzPct val="100000"/>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9pPr>
          </a:lstStyle>
          <a:p>
            <a:pPr algn="l" eaLnBrk="1" hangingPunct="1">
              <a:spcBef>
                <a:spcPct val="50000"/>
              </a:spcBef>
              <a:buClrTx/>
              <a:buFontTx/>
              <a:buNone/>
            </a:pPr>
            <a:r>
              <a:rPr lang="en-US" altLang="zh-CN" sz="1800">
                <a:solidFill>
                  <a:srgbClr val="000066"/>
                </a:solidFill>
                <a:latin typeface="Arial" panose="020B0604020202020204" pitchFamily="34" charset="0"/>
                <a:ea typeface="宋体" panose="02010600030101010101" pitchFamily="2" charset="-122"/>
              </a:rPr>
              <a:t>K3 star</a:t>
            </a:r>
          </a:p>
          <a:p>
            <a:pPr algn="l" eaLnBrk="1" hangingPunct="1">
              <a:spcBef>
                <a:spcPct val="50000"/>
              </a:spcBef>
              <a:buClrTx/>
              <a:buFontTx/>
              <a:buNone/>
            </a:pPr>
            <a:r>
              <a:rPr lang="en-US" altLang="zh-CN" sz="1800">
                <a:solidFill>
                  <a:srgbClr val="000066"/>
                </a:solidFill>
                <a:latin typeface="Arial" panose="020B0604020202020204" pitchFamily="34" charset="0"/>
                <a:ea typeface="宋体" panose="02010600030101010101" pitchFamily="2" charset="-122"/>
              </a:rPr>
              <a:t>r=19.40</a:t>
            </a:r>
          </a:p>
        </p:txBody>
      </p:sp>
      <p:sp>
        <p:nvSpPr>
          <p:cNvPr id="23560" name="Text Box 7"/>
          <p:cNvSpPr txBox="1">
            <a:spLocks noChangeArrowheads="1"/>
          </p:cNvSpPr>
          <p:nvPr/>
        </p:nvSpPr>
        <p:spPr bwMode="auto">
          <a:xfrm>
            <a:off x="5651500" y="5661025"/>
            <a:ext cx="2881313" cy="779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alpha val="67000"/>
                    </a:schemeClr>
                  </a:outerShdw>
                </a:effectLst>
              </a14:hiddenEffects>
            </a:ext>
          </a:extLst>
        </p:spPr>
        <p:txBody>
          <a:bodyPr>
            <a:spAutoFit/>
          </a:bodyPr>
          <a:lstStyle>
            <a:lvl1pPr algn="just">
              <a:spcBef>
                <a:spcPct val="20000"/>
              </a:spcBef>
              <a:buClr>
                <a:srgbClr val="FF6600"/>
              </a:buClr>
              <a:buChar char="•"/>
              <a:defRPr sz="2800" b="1">
                <a:solidFill>
                  <a:srgbClr val="0000CC"/>
                </a:solidFill>
                <a:latin typeface="Times New Roman" panose="02020603050405020304" pitchFamily="18" charset="0"/>
                <a:ea typeface="黑体" panose="02010609060101010101" pitchFamily="49" charset="-122"/>
              </a:defRPr>
            </a:lvl1pPr>
            <a:lvl2pPr marL="742950" indent="-285750" algn="just">
              <a:spcBef>
                <a:spcPct val="20000"/>
              </a:spcBef>
              <a:buClr>
                <a:srgbClr val="FF6600"/>
              </a:buClr>
              <a:buChar char="•"/>
              <a:defRPr sz="2400" b="1">
                <a:solidFill>
                  <a:srgbClr val="0033CC"/>
                </a:solidFill>
                <a:latin typeface="Times New Roman" panose="02020603050405020304" pitchFamily="18" charset="0"/>
                <a:ea typeface="华文隶书" panose="02010800040101010101" pitchFamily="2" charset="-122"/>
              </a:defRPr>
            </a:lvl2pPr>
            <a:lvl3pPr marL="1143000" indent="-228600" algn="just">
              <a:spcBef>
                <a:spcPct val="20000"/>
              </a:spcBef>
              <a:buClr>
                <a:srgbClr val="FF6600"/>
              </a:buClr>
              <a:buChar char="•"/>
              <a:defRPr sz="2200">
                <a:solidFill>
                  <a:srgbClr val="0000CC"/>
                </a:solidFill>
                <a:latin typeface="Times New Roman" panose="02020603050405020304" pitchFamily="18" charset="0"/>
                <a:ea typeface="黑体" panose="02010609060101010101" pitchFamily="49" charset="-122"/>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hlink"/>
              </a:buClr>
              <a:buSzPct val="100000"/>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hlink"/>
              </a:buClr>
              <a:buSzPct val="100000"/>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hlink"/>
              </a:buClr>
              <a:buSzPct val="100000"/>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hlink"/>
              </a:buClr>
              <a:buSzPct val="100000"/>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hlink"/>
              </a:buClr>
              <a:buSzPct val="100000"/>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9pPr>
          </a:lstStyle>
          <a:p>
            <a:pPr algn="l" eaLnBrk="1" hangingPunct="1">
              <a:spcBef>
                <a:spcPct val="50000"/>
              </a:spcBef>
              <a:buClrTx/>
              <a:buFontTx/>
              <a:buNone/>
            </a:pPr>
            <a:r>
              <a:rPr lang="en-US" altLang="zh-CN" sz="1800">
                <a:solidFill>
                  <a:srgbClr val="000066"/>
                </a:solidFill>
                <a:latin typeface="Arial" panose="020B0604020202020204" pitchFamily="34" charset="0"/>
                <a:ea typeface="宋体" panose="02010600030101010101" pitchFamily="2" charset="-122"/>
              </a:rPr>
              <a:t>WD star</a:t>
            </a:r>
          </a:p>
          <a:p>
            <a:pPr algn="l" eaLnBrk="1" hangingPunct="1">
              <a:spcBef>
                <a:spcPct val="50000"/>
              </a:spcBef>
              <a:buClrTx/>
              <a:buFontTx/>
              <a:buNone/>
            </a:pPr>
            <a:r>
              <a:rPr lang="en-US" altLang="zh-CN" sz="1800">
                <a:solidFill>
                  <a:srgbClr val="000066"/>
                </a:solidFill>
                <a:latin typeface="Arial" panose="020B0604020202020204" pitchFamily="34" charset="0"/>
                <a:ea typeface="宋体" panose="02010600030101010101" pitchFamily="2" charset="-122"/>
              </a:rPr>
              <a:t>r=18.18</a:t>
            </a:r>
          </a:p>
        </p:txBody>
      </p:sp>
    </p:spTree>
    <p:extLst>
      <p:ext uri="{BB962C8B-B14F-4D97-AF65-F5344CB8AC3E}">
        <p14:creationId xmlns:p14="http://schemas.microsoft.com/office/powerpoint/2010/main" val="322567160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标题 1">
            <a:extLst>
              <a:ext uri="{FF2B5EF4-FFF2-40B4-BE49-F238E27FC236}">
                <a16:creationId xmlns:a16="http://schemas.microsoft.com/office/drawing/2014/main" id="{4E58F6F9-756C-47C8-801F-203C8A0FB74E}"/>
              </a:ext>
            </a:extLst>
          </p:cNvPr>
          <p:cNvSpPr>
            <a:spLocks noGrp="1"/>
          </p:cNvSpPr>
          <p:nvPr>
            <p:ph type="title" idx="4294967295"/>
          </p:nvPr>
        </p:nvSpPr>
        <p:spPr>
          <a:xfrm>
            <a:off x="0" y="0"/>
            <a:ext cx="9144000" cy="992188"/>
          </a:xfrm>
        </p:spPr>
        <p:txBody>
          <a:bodyPr/>
          <a:lstStyle/>
          <a:p>
            <a:pPr eaLnBrk="1" hangingPunct="1"/>
            <a:r>
              <a:rPr kumimoji="1" lang="zh-CN" altLang="en-US">
                <a:latin typeface="华文细黑" panose="02010600040101010101" pitchFamily="2" charset="-122"/>
                <a:ea typeface="华文细黑" panose="02010600040101010101" pitchFamily="2" charset="-122"/>
              </a:rPr>
              <a:t>运行状况</a:t>
            </a:r>
            <a:endParaRPr lang="zh-CN" altLang="en-US">
              <a:latin typeface="华文细黑" panose="02010600040101010101" pitchFamily="2" charset="-122"/>
              <a:ea typeface="华文细黑" panose="02010600040101010101" pitchFamily="2" charset="-122"/>
            </a:endParaRPr>
          </a:p>
        </p:txBody>
      </p:sp>
      <p:sp>
        <p:nvSpPr>
          <p:cNvPr id="10243" name="TextBox 2">
            <a:extLst>
              <a:ext uri="{FF2B5EF4-FFF2-40B4-BE49-F238E27FC236}">
                <a16:creationId xmlns:a16="http://schemas.microsoft.com/office/drawing/2014/main" id="{73A7F4BD-BEB9-4970-8A20-AC3D4C0B0B71}"/>
              </a:ext>
            </a:extLst>
          </p:cNvPr>
          <p:cNvSpPr txBox="1">
            <a:spLocks noChangeArrowheads="1"/>
          </p:cNvSpPr>
          <p:nvPr/>
        </p:nvSpPr>
        <p:spPr bwMode="auto">
          <a:xfrm>
            <a:off x="708025" y="4056063"/>
            <a:ext cx="7724775" cy="195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eaLnBrk="1" hangingPunct="1">
              <a:spcBef>
                <a:spcPts val="600"/>
              </a:spcBef>
              <a:spcAft>
                <a:spcPts val="600"/>
              </a:spcAft>
              <a:buClr>
                <a:schemeClr val="tx1"/>
              </a:buClr>
              <a:buFontTx/>
              <a:buChar char="•"/>
            </a:pPr>
            <a:r>
              <a:rPr lang="zh-CN" altLang="en-US" sz="2800" dirty="0">
                <a:latin typeface="华文细黑" panose="02010600040101010101" pitchFamily="2" charset="-122"/>
                <a:ea typeface="华文细黑" panose="02010600040101010101" pitchFamily="2" charset="-122"/>
              </a:rPr>
              <a:t>望远镜性能指标逐年提升，观测成功率和望远镜总透过率稳定在较高水平</a:t>
            </a:r>
            <a:endParaRPr lang="en-US" altLang="zh-CN" sz="2800" dirty="0">
              <a:latin typeface="华文细黑" panose="02010600040101010101" pitchFamily="2" charset="-122"/>
              <a:ea typeface="华文细黑" panose="02010600040101010101" pitchFamily="2" charset="-122"/>
            </a:endParaRPr>
          </a:p>
          <a:p>
            <a:pPr eaLnBrk="1" hangingPunct="1">
              <a:spcBef>
                <a:spcPts val="600"/>
              </a:spcBef>
              <a:spcAft>
                <a:spcPts val="600"/>
              </a:spcAft>
              <a:buClr>
                <a:schemeClr val="tx1"/>
              </a:buClr>
              <a:buFontTx/>
              <a:buChar char="•"/>
            </a:pPr>
            <a:r>
              <a:rPr lang="zh-CN" altLang="en-US" sz="2800" dirty="0">
                <a:solidFill>
                  <a:srgbClr val="FF0000"/>
                </a:solidFill>
                <a:latin typeface="华文细黑" panose="02010600040101010101" pitchFamily="2" charset="-122"/>
                <a:ea typeface="华文细黑" panose="02010600040101010101" pitchFamily="2" charset="-122"/>
              </a:rPr>
              <a:t>故障率逐年降低，</a:t>
            </a:r>
            <a:r>
              <a:rPr lang="en-US" altLang="zh-CN" sz="2800" dirty="0">
                <a:solidFill>
                  <a:srgbClr val="FF0000"/>
                </a:solidFill>
                <a:latin typeface="华文细黑" panose="02010600040101010101" pitchFamily="2" charset="-122"/>
                <a:ea typeface="华文细黑" panose="02010600040101010101" pitchFamily="2" charset="-122"/>
              </a:rPr>
              <a:t>2015-2016</a:t>
            </a:r>
            <a:r>
              <a:rPr lang="zh-CN" altLang="en-US" sz="2800" dirty="0">
                <a:solidFill>
                  <a:srgbClr val="FF0000"/>
                </a:solidFill>
                <a:latin typeface="华文细黑" panose="02010600040101010101" pitchFamily="2" charset="-122"/>
                <a:ea typeface="华文细黑" panose="02010600040101010101" pitchFamily="2" charset="-122"/>
              </a:rPr>
              <a:t>观测季已降至</a:t>
            </a:r>
            <a:r>
              <a:rPr lang="en-US" altLang="zh-CN" sz="2800" b="1" dirty="0">
                <a:solidFill>
                  <a:srgbClr val="FF0000"/>
                </a:solidFill>
                <a:latin typeface="华文细黑" panose="02010600040101010101" pitchFamily="2" charset="-122"/>
                <a:ea typeface="华文细黑" panose="02010600040101010101" pitchFamily="2" charset="-122"/>
              </a:rPr>
              <a:t>1.6%</a:t>
            </a:r>
            <a:endParaRPr lang="zh-CN" altLang="en-US" sz="2800" b="1" dirty="0">
              <a:solidFill>
                <a:srgbClr val="FF0000"/>
              </a:solidFill>
              <a:latin typeface="华文细黑" panose="02010600040101010101" pitchFamily="2" charset="-122"/>
              <a:ea typeface="华文细黑" panose="02010600040101010101" pitchFamily="2" charset="-122"/>
            </a:endParaRPr>
          </a:p>
        </p:txBody>
      </p:sp>
      <p:pic>
        <p:nvPicPr>
          <p:cNvPr id="8" name="图片 7">
            <a:extLst>
              <a:ext uri="{FF2B5EF4-FFF2-40B4-BE49-F238E27FC236}">
                <a16:creationId xmlns:a16="http://schemas.microsoft.com/office/drawing/2014/main" id="{903F87EE-6191-4779-8599-922F2FE2BE76}"/>
              </a:ext>
            </a:extLst>
          </p:cNvPr>
          <p:cNvPicPr/>
          <p:nvPr/>
        </p:nvPicPr>
        <p:blipFill>
          <a:blip r:embed="rId3">
            <a:extLst>
              <a:ext uri="{28A0092B-C50C-407E-A947-70E740481C1C}">
                <a14:useLocalDpi xmlns:a14="http://schemas.microsoft.com/office/drawing/2010/main" val="0"/>
              </a:ext>
            </a:extLst>
          </a:blip>
          <a:stretch>
            <a:fillRect/>
          </a:stretch>
        </p:blipFill>
        <p:spPr>
          <a:xfrm>
            <a:off x="320208" y="1151124"/>
            <a:ext cx="7819745" cy="2676805"/>
          </a:xfrm>
          <a:prstGeom prst="rect">
            <a:avLst/>
          </a:prstGeom>
        </p:spPr>
      </p:pic>
    </p:spTree>
    <p:extLst>
      <p:ext uri="{BB962C8B-B14F-4D97-AF65-F5344CB8AC3E}">
        <p14:creationId xmlns:p14="http://schemas.microsoft.com/office/powerpoint/2010/main" val="213985967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内容占位符 6" descr="图片包含 屏幕截图&#10;&#10;已生成极高可信度的说明">
            <a:extLst>
              <a:ext uri="{FF2B5EF4-FFF2-40B4-BE49-F238E27FC236}">
                <a16:creationId xmlns:a16="http://schemas.microsoft.com/office/drawing/2014/main" id="{5D5CC901-E49E-4AEF-99D2-957AFEA0562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96593" y="805048"/>
            <a:ext cx="8228012" cy="5878574"/>
          </a:xfrm>
        </p:spPr>
      </p:pic>
      <p:sp>
        <p:nvSpPr>
          <p:cNvPr id="12291" name="Rectangle 3">
            <a:extLst>
              <a:ext uri="{FF2B5EF4-FFF2-40B4-BE49-F238E27FC236}">
                <a16:creationId xmlns:a16="http://schemas.microsoft.com/office/drawing/2014/main" id="{06651156-1836-4DE6-86A6-1F2EFA7A0D25}"/>
              </a:ext>
            </a:extLst>
          </p:cNvPr>
          <p:cNvSpPr>
            <a:spLocks noChangeArrowheads="1"/>
          </p:cNvSpPr>
          <p:nvPr/>
        </p:nvSpPr>
        <p:spPr bwMode="auto">
          <a:xfrm>
            <a:off x="0" y="21907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eaLnBrk="1" hangingPunct="1"/>
            <a:endParaRPr lang="zh-CN" altLang="en-US"/>
          </a:p>
        </p:txBody>
      </p:sp>
      <p:sp>
        <p:nvSpPr>
          <p:cNvPr id="12292" name="Rectangle 4">
            <a:extLst>
              <a:ext uri="{FF2B5EF4-FFF2-40B4-BE49-F238E27FC236}">
                <a16:creationId xmlns:a16="http://schemas.microsoft.com/office/drawing/2014/main" id="{BFE50195-7EE5-4A01-9C34-7D36C60D2E68}"/>
              </a:ext>
            </a:extLst>
          </p:cNvPr>
          <p:cNvSpPr>
            <a:spLocks noChangeArrowheads="1"/>
          </p:cNvSpPr>
          <p:nvPr/>
        </p:nvSpPr>
        <p:spPr bwMode="auto">
          <a:xfrm>
            <a:off x="0" y="4389438"/>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eaLnBrk="1" hangingPunct="1"/>
            <a:endParaRPr lang="zh-CN" altLang="en-US"/>
          </a:p>
        </p:txBody>
      </p:sp>
      <p:sp>
        <p:nvSpPr>
          <p:cNvPr id="12294" name="Rectangle 2">
            <a:extLst>
              <a:ext uri="{FF2B5EF4-FFF2-40B4-BE49-F238E27FC236}">
                <a16:creationId xmlns:a16="http://schemas.microsoft.com/office/drawing/2014/main" id="{3D7CD495-208A-43D4-B970-411DD66C6CFC}"/>
              </a:ext>
            </a:extLst>
          </p:cNvPr>
          <p:cNvSpPr>
            <a:spLocks noChangeArrowheads="1"/>
          </p:cNvSpPr>
          <p:nvPr/>
        </p:nvSpPr>
        <p:spPr bwMode="auto">
          <a:xfrm>
            <a:off x="468313" y="0"/>
            <a:ext cx="8228012" cy="8588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algn="ctr" eaLnBrk="1" hangingPunct="1"/>
            <a:r>
              <a:rPr lang="en-US" altLang="zh-CN" sz="3600">
                <a:solidFill>
                  <a:schemeClr val="tx2"/>
                </a:solidFill>
                <a:latin typeface="Arial" panose="020B0604020202020204" pitchFamily="34" charset="0"/>
                <a:ea typeface="宋体" panose="02010600030101010101" pitchFamily="2" charset="-122"/>
              </a:rPr>
              <a:t>LAMOST </a:t>
            </a:r>
            <a:r>
              <a:rPr lang="zh-CN" altLang="en-US" sz="3600">
                <a:solidFill>
                  <a:schemeClr val="tx2"/>
                </a:solidFill>
                <a:latin typeface="Arial" panose="020B0604020202020204" pitchFamily="34" charset="0"/>
                <a:ea typeface="宋体" panose="02010600030101010101" pitchFamily="2" charset="-122"/>
              </a:rPr>
              <a:t>通光效率</a:t>
            </a:r>
          </a:p>
        </p:txBody>
      </p:sp>
    </p:spTree>
    <p:extLst>
      <p:ext uri="{BB962C8B-B14F-4D97-AF65-F5344CB8AC3E}">
        <p14:creationId xmlns:p14="http://schemas.microsoft.com/office/powerpoint/2010/main" val="299537411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a:extLst>
              <a:ext uri="{FF2B5EF4-FFF2-40B4-BE49-F238E27FC236}">
                <a16:creationId xmlns:a16="http://schemas.microsoft.com/office/drawing/2014/main" id="{D2B3A1C5-D1A0-48FA-9F5F-151473C6BD6A}"/>
              </a:ext>
            </a:extLst>
          </p:cNvPr>
          <p:cNvSpPr>
            <a:spLocks noGrp="1" noRot="1" noChangeArrowheads="1"/>
          </p:cNvSpPr>
          <p:nvPr>
            <p:ph type="title"/>
          </p:nvPr>
        </p:nvSpPr>
        <p:spPr>
          <a:xfrm>
            <a:off x="468313" y="0"/>
            <a:ext cx="8229600" cy="608013"/>
          </a:xfrm>
          <a:extLst>
            <a:ext uri="{91240B29-F687-4F45-9708-019B960494DF}">
              <a14:hiddenLine xmlns:a14="http://schemas.microsoft.com/office/drawing/2010/main" w="9525">
                <a:solidFill>
                  <a:srgbClr val="808080"/>
                </a:solidFill>
                <a:round/>
                <a:headEnd/>
                <a:tailEnd/>
              </a14:hiddenLine>
            </a:ext>
          </a:extLst>
        </p:spPr>
        <p:txBody>
          <a:bodyPr lIns="81639" tIns="42452" rIns="81639" bIns="42452" anchor="b"/>
          <a:lstStyle/>
          <a:p>
            <a:pPr defTabSz="449263" eaLnBrk="1" hangingPunct="1">
              <a:buSzPct val="45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zh-CN" sz="3200"/>
              <a:t>LAMOST</a:t>
            </a:r>
            <a:r>
              <a:rPr lang="zh-CN" altLang="zh-CN" sz="3200"/>
              <a:t>通光效率</a:t>
            </a:r>
          </a:p>
        </p:txBody>
      </p:sp>
      <p:graphicFrame>
        <p:nvGraphicFramePr>
          <p:cNvPr id="157758" name="Group 62">
            <a:extLst>
              <a:ext uri="{FF2B5EF4-FFF2-40B4-BE49-F238E27FC236}">
                <a16:creationId xmlns:a16="http://schemas.microsoft.com/office/drawing/2014/main" id="{F287169C-24EE-4FD9-8348-F1BAD055B99D}"/>
              </a:ext>
            </a:extLst>
          </p:cNvPr>
          <p:cNvGraphicFramePr>
            <a:graphicFrameLocks noGrp="1"/>
          </p:cNvGraphicFramePr>
          <p:nvPr>
            <p:extLst>
              <p:ext uri="{D42A27DB-BD31-4B8C-83A1-F6EECF244321}">
                <p14:modId xmlns:p14="http://schemas.microsoft.com/office/powerpoint/2010/main" val="2398604875"/>
              </p:ext>
            </p:extLst>
          </p:nvPr>
        </p:nvGraphicFramePr>
        <p:xfrm>
          <a:off x="395288" y="836613"/>
          <a:ext cx="8291512" cy="5761041"/>
        </p:xfrm>
        <a:graphic>
          <a:graphicData uri="http://schemas.openxmlformats.org/drawingml/2006/table">
            <a:tbl>
              <a:tblPr/>
              <a:tblGrid>
                <a:gridCol w="3155950">
                  <a:extLst>
                    <a:ext uri="{9D8B030D-6E8A-4147-A177-3AD203B41FA5}">
                      <a16:colId xmlns:a16="http://schemas.microsoft.com/office/drawing/2014/main" val="1363963350"/>
                    </a:ext>
                  </a:extLst>
                </a:gridCol>
                <a:gridCol w="2559050">
                  <a:extLst>
                    <a:ext uri="{9D8B030D-6E8A-4147-A177-3AD203B41FA5}">
                      <a16:colId xmlns:a16="http://schemas.microsoft.com/office/drawing/2014/main" val="411655785"/>
                    </a:ext>
                  </a:extLst>
                </a:gridCol>
                <a:gridCol w="2576512">
                  <a:extLst>
                    <a:ext uri="{9D8B030D-6E8A-4147-A177-3AD203B41FA5}">
                      <a16:colId xmlns:a16="http://schemas.microsoft.com/office/drawing/2014/main" val="4098935686"/>
                    </a:ext>
                  </a:extLst>
                </a:gridCol>
              </a:tblGrid>
              <a:tr h="449263">
                <a:tc>
                  <a:txBody>
                    <a:bodyPr/>
                    <a:lstStyle>
                      <a:lvl1pPr>
                        <a:spcBef>
                          <a:spcPct val="20000"/>
                        </a:spcBef>
                        <a:buClr>
                          <a:schemeClr val="hlink"/>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chemeClr val="tx1"/>
                          </a:solidFill>
                          <a:latin typeface="Arial" panose="020B0604020202020204" pitchFamily="34" charset="0"/>
                          <a:ea typeface="宋体" panose="02010600030101010101" pitchFamily="2" charset="-122"/>
                        </a:defRPr>
                      </a:lvl1pPr>
                      <a:lvl2pPr>
                        <a:spcBef>
                          <a:spcPct val="20000"/>
                        </a:spcBef>
                        <a:buClr>
                          <a:schemeClr val="tx2"/>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anose="020B0604020202020204" pitchFamily="34" charset="0"/>
                          <a:ea typeface="宋体" panose="02010600030101010101" pitchFamily="2" charset="-122"/>
                        </a:defRPr>
                      </a:lvl2pPr>
                      <a:lvl3pPr>
                        <a:spcBef>
                          <a:spcPct val="20000"/>
                        </a:spcBef>
                        <a:buClr>
                          <a:schemeClr val="hlink"/>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ea typeface="宋体" panose="02010600030101010101" pitchFamily="2" charset="-122"/>
                        </a:defRPr>
                      </a:lvl3pPr>
                      <a:lvl4pPr>
                        <a:spcBef>
                          <a:spcPct val="20000"/>
                        </a:spcBef>
                        <a:buClr>
                          <a:schemeClr val="tx2"/>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ea typeface="宋体" panose="02010600030101010101" pitchFamily="2" charset="-122"/>
                        </a:defRPr>
                      </a:lvl4pPr>
                      <a:lvl5pPr>
                        <a:spcBef>
                          <a:spcPct val="20000"/>
                        </a:spcBef>
                        <a:buClr>
                          <a:schemeClr val="hlink"/>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ea typeface="宋体" panose="02010600030101010101" pitchFamily="2" charset="-122"/>
                        </a:defRPr>
                      </a:lvl5pPr>
                      <a:lvl6pPr marL="2514600" indent="-228600" defTabSz="449263" fontAlgn="base">
                        <a:spcBef>
                          <a:spcPct val="20000"/>
                        </a:spcBef>
                        <a:spcAft>
                          <a:spcPct val="0"/>
                        </a:spcAft>
                        <a:buClr>
                          <a:schemeClr val="hlink"/>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ea typeface="宋体" panose="02010600030101010101" pitchFamily="2" charset="-122"/>
                        </a:defRPr>
                      </a:lvl6pPr>
                      <a:lvl7pPr marL="2971800" indent="-228600" defTabSz="449263" fontAlgn="base">
                        <a:spcBef>
                          <a:spcPct val="20000"/>
                        </a:spcBef>
                        <a:spcAft>
                          <a:spcPct val="0"/>
                        </a:spcAft>
                        <a:buClr>
                          <a:schemeClr val="hlink"/>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ea typeface="宋体" panose="02010600030101010101" pitchFamily="2" charset="-122"/>
                        </a:defRPr>
                      </a:lvl7pPr>
                      <a:lvl8pPr marL="3429000" indent="-228600" defTabSz="449263" fontAlgn="base">
                        <a:spcBef>
                          <a:spcPct val="20000"/>
                        </a:spcBef>
                        <a:spcAft>
                          <a:spcPct val="0"/>
                        </a:spcAft>
                        <a:buClr>
                          <a:schemeClr val="hlink"/>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ea typeface="宋体" panose="02010600030101010101" pitchFamily="2" charset="-122"/>
                        </a:defRPr>
                      </a:lvl8pPr>
                      <a:lvl9pPr marL="3886200" indent="-228600" defTabSz="449263" fontAlgn="base">
                        <a:spcBef>
                          <a:spcPct val="20000"/>
                        </a:spcBef>
                        <a:spcAft>
                          <a:spcPct val="0"/>
                        </a:spcAft>
                        <a:buClr>
                          <a:schemeClr val="hlink"/>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ea typeface="宋体" panose="02010600030101010101" pitchFamily="2" charset="-122"/>
                        </a:defRPr>
                      </a:lvl9pPr>
                    </a:lstStyle>
                    <a:p>
                      <a:pPr marL="0" marR="0" lvl="0" indent="0" algn="l" defTabSz="449263" rtl="0" eaLnBrk="1" fontAlgn="base" latinLnBrk="0" hangingPunct="1">
                        <a:lnSpc>
                          <a:spcPct val="102000"/>
                        </a:lnSpc>
                        <a:spcBef>
                          <a:spcPts val="600"/>
                        </a:spcBef>
                        <a:spcAft>
                          <a:spcPct val="0"/>
                        </a:spcAft>
                        <a:buClrTx/>
                        <a:buSzPct val="6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en-US" altLang="zh-CN" sz="2000" b="0" i="0" u="none" strike="noStrike" cap="none" normalizeH="0" baseline="0">
                          <a:ln>
                            <a:noFill/>
                          </a:ln>
                          <a:solidFill>
                            <a:schemeClr val="tx1"/>
                          </a:solidFill>
                          <a:effectLst/>
                          <a:latin typeface="Tahoma" panose="020B0604030504040204" pitchFamily="34" charset="0"/>
                          <a:ea typeface="宋体" panose="02010600030101010101" pitchFamily="2" charset="-122"/>
                        </a:rPr>
                        <a:t>4m  1.5h  5</a:t>
                      </a:r>
                      <a:r>
                        <a:rPr kumimoji="0" lang="en-US" altLang="zh-CN" sz="2000" b="0" i="0" u="none" strike="noStrike" cap="none" normalizeH="0" baseline="0">
                          <a:ln>
                            <a:noFill/>
                          </a:ln>
                          <a:solidFill>
                            <a:schemeClr val="tx1"/>
                          </a:solidFill>
                          <a:effectLst/>
                          <a:latin typeface="Arial" panose="020B0604020202020204" pitchFamily="34" charset="0"/>
                          <a:ea typeface="宋体" panose="02010600030101010101" pitchFamily="2" charset="-122"/>
                        </a:rPr>
                        <a:t>Å</a:t>
                      </a:r>
                      <a:r>
                        <a:rPr kumimoji="0" lang="en-US" altLang="zh-CN" sz="2000" b="0" i="0" u="none" strike="noStrike" cap="none" normalizeH="0" baseline="0">
                          <a:ln>
                            <a:noFill/>
                          </a:ln>
                          <a:solidFill>
                            <a:schemeClr val="tx1"/>
                          </a:solidFill>
                          <a:effectLst/>
                          <a:latin typeface="Tahoma" panose="020B0604030504040204" pitchFamily="34" charset="0"/>
                          <a:ea typeface="宋体" panose="02010600030101010101" pitchFamily="2" charset="-122"/>
                        </a:rPr>
                        <a:t> / 2.5</a:t>
                      </a:r>
                      <a:r>
                        <a:rPr kumimoji="0" lang="en-US" altLang="zh-CN" sz="2000" b="0" i="0" u="none" strike="noStrike" cap="none" normalizeH="0" baseline="0">
                          <a:ln>
                            <a:noFill/>
                          </a:ln>
                          <a:solidFill>
                            <a:schemeClr val="tx1"/>
                          </a:solidFill>
                          <a:effectLst/>
                          <a:latin typeface="Arial" panose="020B0604020202020204" pitchFamily="34" charset="0"/>
                          <a:ea typeface="宋体" panose="02010600030101010101" pitchFamily="2" charset="-122"/>
                        </a:rPr>
                        <a:t>Å</a:t>
                      </a:r>
                      <a:endParaRPr kumimoji="0" lang="en-US" altLang="zh-CN" sz="2000" b="0" i="0" u="none" strike="noStrike" cap="none" normalizeH="0" baseline="0">
                        <a:ln>
                          <a:noFill/>
                        </a:ln>
                        <a:solidFill>
                          <a:schemeClr val="tx1"/>
                        </a:solidFill>
                        <a:effectLst/>
                        <a:latin typeface="Tahoma" panose="020B0604030504040204" pitchFamily="34" charset="0"/>
                        <a:ea typeface="宋体" panose="02010600030101010101" pitchFamily="2" charset="-122"/>
                      </a:endParaRPr>
                    </a:p>
                  </a:txBody>
                  <a:tcPr marL="81639" marR="81639" marT="42452" marB="4245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lvl1pPr>
                        <a:spcBef>
                          <a:spcPct val="20000"/>
                        </a:spcBef>
                        <a:buClr>
                          <a:schemeClr val="hlink"/>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chemeClr val="tx1"/>
                          </a:solidFill>
                          <a:latin typeface="Arial" panose="020B0604020202020204" pitchFamily="34" charset="0"/>
                          <a:ea typeface="宋体" panose="02010600030101010101" pitchFamily="2" charset="-122"/>
                        </a:defRPr>
                      </a:lvl1pPr>
                      <a:lvl2pPr>
                        <a:spcBef>
                          <a:spcPct val="20000"/>
                        </a:spcBef>
                        <a:buClr>
                          <a:schemeClr val="tx2"/>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anose="020B0604020202020204" pitchFamily="34" charset="0"/>
                          <a:ea typeface="宋体" panose="02010600030101010101" pitchFamily="2" charset="-122"/>
                        </a:defRPr>
                      </a:lvl2pPr>
                      <a:lvl3pPr>
                        <a:spcBef>
                          <a:spcPct val="20000"/>
                        </a:spcBef>
                        <a:buClr>
                          <a:schemeClr val="hlink"/>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ea typeface="宋体" panose="02010600030101010101" pitchFamily="2" charset="-122"/>
                        </a:defRPr>
                      </a:lvl3pPr>
                      <a:lvl4pPr>
                        <a:spcBef>
                          <a:spcPct val="20000"/>
                        </a:spcBef>
                        <a:buClr>
                          <a:schemeClr val="tx2"/>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ea typeface="宋体" panose="02010600030101010101" pitchFamily="2" charset="-122"/>
                        </a:defRPr>
                      </a:lvl4pPr>
                      <a:lvl5pPr>
                        <a:spcBef>
                          <a:spcPct val="20000"/>
                        </a:spcBef>
                        <a:buClr>
                          <a:schemeClr val="hlink"/>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ea typeface="宋体" panose="02010600030101010101" pitchFamily="2" charset="-122"/>
                        </a:defRPr>
                      </a:lvl5pPr>
                      <a:lvl6pPr marL="2514600" indent="-228600" defTabSz="449263" fontAlgn="base">
                        <a:spcBef>
                          <a:spcPct val="20000"/>
                        </a:spcBef>
                        <a:spcAft>
                          <a:spcPct val="0"/>
                        </a:spcAft>
                        <a:buClr>
                          <a:schemeClr val="hlink"/>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ea typeface="宋体" panose="02010600030101010101" pitchFamily="2" charset="-122"/>
                        </a:defRPr>
                      </a:lvl6pPr>
                      <a:lvl7pPr marL="2971800" indent="-228600" defTabSz="449263" fontAlgn="base">
                        <a:spcBef>
                          <a:spcPct val="20000"/>
                        </a:spcBef>
                        <a:spcAft>
                          <a:spcPct val="0"/>
                        </a:spcAft>
                        <a:buClr>
                          <a:schemeClr val="hlink"/>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ea typeface="宋体" panose="02010600030101010101" pitchFamily="2" charset="-122"/>
                        </a:defRPr>
                      </a:lvl7pPr>
                      <a:lvl8pPr marL="3429000" indent="-228600" defTabSz="449263" fontAlgn="base">
                        <a:spcBef>
                          <a:spcPct val="20000"/>
                        </a:spcBef>
                        <a:spcAft>
                          <a:spcPct val="0"/>
                        </a:spcAft>
                        <a:buClr>
                          <a:schemeClr val="hlink"/>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ea typeface="宋体" panose="02010600030101010101" pitchFamily="2" charset="-122"/>
                        </a:defRPr>
                      </a:lvl8pPr>
                      <a:lvl9pPr marL="3886200" indent="-228600" defTabSz="449263" fontAlgn="base">
                        <a:spcBef>
                          <a:spcPct val="20000"/>
                        </a:spcBef>
                        <a:spcAft>
                          <a:spcPct val="0"/>
                        </a:spcAft>
                        <a:buClr>
                          <a:schemeClr val="hlink"/>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ea typeface="宋体" panose="02010600030101010101" pitchFamily="2" charset="-122"/>
                        </a:defRPr>
                      </a:lvl9pPr>
                    </a:lstStyle>
                    <a:p>
                      <a:pPr marL="0" marR="0" lvl="0" indent="0" algn="l" defTabSz="449263" rtl="0" eaLnBrk="1" fontAlgn="base" latinLnBrk="0" hangingPunct="1">
                        <a:lnSpc>
                          <a:spcPct val="102000"/>
                        </a:lnSpc>
                        <a:spcBef>
                          <a:spcPts val="600"/>
                        </a:spcBef>
                        <a:spcAft>
                          <a:spcPct val="0"/>
                        </a:spcAft>
                        <a:buClrTx/>
                        <a:buSzPct val="6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zh-CN" altLang="zh-CN" sz="2000" b="0" i="0" u="none" strike="noStrike" cap="none" normalizeH="0" baseline="0">
                          <a:ln>
                            <a:noFill/>
                          </a:ln>
                          <a:solidFill>
                            <a:schemeClr val="tx1"/>
                          </a:solidFill>
                          <a:effectLst/>
                          <a:latin typeface="Tahoma" panose="020B0604030504040204" pitchFamily="34" charset="0"/>
                          <a:ea typeface="宋体" panose="02010600030101010101" pitchFamily="2" charset="-122"/>
                        </a:rPr>
                        <a:t>星光 </a:t>
                      </a:r>
                      <a:r>
                        <a:rPr kumimoji="0" lang="en-US" altLang="zh-CN" sz="2000" b="0" i="0" u="none" strike="noStrike" cap="none" normalizeH="0" baseline="0">
                          <a:ln>
                            <a:noFill/>
                          </a:ln>
                          <a:solidFill>
                            <a:schemeClr val="tx1"/>
                          </a:solidFill>
                          <a:effectLst/>
                          <a:latin typeface="Tahoma" panose="020B0604030504040204" pitchFamily="34" charset="0"/>
                          <a:ea typeface="宋体" panose="02010600030101010101" pitchFamily="2" charset="-122"/>
                        </a:rPr>
                        <a:t>(20.5</a:t>
                      </a:r>
                      <a:r>
                        <a:rPr kumimoji="0" lang="en-US" altLang="zh-CN" sz="2000" b="0" i="0" u="none" strike="noStrike" cap="none" normalizeH="0" baseline="30000">
                          <a:ln>
                            <a:noFill/>
                          </a:ln>
                          <a:solidFill>
                            <a:schemeClr val="tx1"/>
                          </a:solidFill>
                          <a:effectLst/>
                          <a:latin typeface="Tahoma" panose="020B0604030504040204" pitchFamily="34" charset="0"/>
                          <a:ea typeface="宋体" panose="02010600030101010101" pitchFamily="2" charset="-122"/>
                        </a:rPr>
                        <a:t>m</a:t>
                      </a:r>
                      <a:r>
                        <a:rPr kumimoji="0" lang="en-US" altLang="zh-CN" sz="2000" b="0" i="0" u="none" strike="noStrike" cap="none" normalizeH="0" baseline="0">
                          <a:ln>
                            <a:noFill/>
                          </a:ln>
                          <a:solidFill>
                            <a:schemeClr val="tx1"/>
                          </a:solidFill>
                          <a:effectLst/>
                          <a:latin typeface="Tahoma" panose="020B0604030504040204" pitchFamily="34" charset="0"/>
                          <a:ea typeface="宋体" panose="02010600030101010101" pitchFamily="2" charset="-122"/>
                        </a:rPr>
                        <a:t>/17</a:t>
                      </a:r>
                      <a:r>
                        <a:rPr kumimoji="0" lang="en-US" altLang="zh-CN" sz="2000" b="0" i="0" u="none" strike="noStrike" cap="none" normalizeH="0" baseline="30000">
                          <a:ln>
                            <a:noFill/>
                          </a:ln>
                          <a:solidFill>
                            <a:schemeClr val="tx1"/>
                          </a:solidFill>
                          <a:effectLst/>
                          <a:latin typeface="Tahoma" panose="020B0604030504040204" pitchFamily="34" charset="0"/>
                          <a:ea typeface="宋体" panose="02010600030101010101" pitchFamily="2" charset="-122"/>
                        </a:rPr>
                        <a:t>m</a:t>
                      </a:r>
                      <a:r>
                        <a:rPr kumimoji="0" lang="en-US" altLang="zh-CN" sz="2000" b="0" i="0" u="none" strike="noStrike" cap="none" normalizeH="0" baseline="0">
                          <a:ln>
                            <a:noFill/>
                          </a:ln>
                          <a:solidFill>
                            <a:schemeClr val="tx1"/>
                          </a:solidFill>
                          <a:effectLst/>
                          <a:latin typeface="Tahoma" panose="020B0604030504040204" pitchFamily="34" charset="0"/>
                          <a:ea typeface="宋体" panose="02010600030101010101" pitchFamily="2" charset="-122"/>
                        </a:rPr>
                        <a:t>)</a:t>
                      </a:r>
                    </a:p>
                  </a:txBody>
                  <a:tcPr marL="81639" marR="81639" marT="42452" marB="4245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lvl1pPr>
                        <a:spcBef>
                          <a:spcPct val="20000"/>
                        </a:spcBef>
                        <a:buClr>
                          <a:schemeClr val="hlink"/>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chemeClr val="tx1"/>
                          </a:solidFill>
                          <a:latin typeface="Arial" panose="020B0604020202020204" pitchFamily="34" charset="0"/>
                          <a:ea typeface="宋体" panose="02010600030101010101" pitchFamily="2" charset="-122"/>
                        </a:defRPr>
                      </a:lvl1pPr>
                      <a:lvl2pPr>
                        <a:spcBef>
                          <a:spcPct val="20000"/>
                        </a:spcBef>
                        <a:buClr>
                          <a:schemeClr val="tx2"/>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anose="020B0604020202020204" pitchFamily="34" charset="0"/>
                          <a:ea typeface="宋体" panose="02010600030101010101" pitchFamily="2" charset="-122"/>
                        </a:defRPr>
                      </a:lvl2pPr>
                      <a:lvl3pPr>
                        <a:spcBef>
                          <a:spcPct val="20000"/>
                        </a:spcBef>
                        <a:buClr>
                          <a:schemeClr val="hlink"/>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ea typeface="宋体" panose="02010600030101010101" pitchFamily="2" charset="-122"/>
                        </a:defRPr>
                      </a:lvl3pPr>
                      <a:lvl4pPr>
                        <a:spcBef>
                          <a:spcPct val="20000"/>
                        </a:spcBef>
                        <a:buClr>
                          <a:schemeClr val="tx2"/>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ea typeface="宋体" panose="02010600030101010101" pitchFamily="2" charset="-122"/>
                        </a:defRPr>
                      </a:lvl4pPr>
                      <a:lvl5pPr>
                        <a:spcBef>
                          <a:spcPct val="20000"/>
                        </a:spcBef>
                        <a:buClr>
                          <a:schemeClr val="hlink"/>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ea typeface="宋体" panose="02010600030101010101" pitchFamily="2" charset="-122"/>
                        </a:defRPr>
                      </a:lvl5pPr>
                      <a:lvl6pPr marL="2514600" indent="-228600" defTabSz="449263" fontAlgn="base">
                        <a:spcBef>
                          <a:spcPct val="20000"/>
                        </a:spcBef>
                        <a:spcAft>
                          <a:spcPct val="0"/>
                        </a:spcAft>
                        <a:buClr>
                          <a:schemeClr val="hlink"/>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ea typeface="宋体" panose="02010600030101010101" pitchFamily="2" charset="-122"/>
                        </a:defRPr>
                      </a:lvl6pPr>
                      <a:lvl7pPr marL="2971800" indent="-228600" defTabSz="449263" fontAlgn="base">
                        <a:spcBef>
                          <a:spcPct val="20000"/>
                        </a:spcBef>
                        <a:spcAft>
                          <a:spcPct val="0"/>
                        </a:spcAft>
                        <a:buClr>
                          <a:schemeClr val="hlink"/>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ea typeface="宋体" panose="02010600030101010101" pitchFamily="2" charset="-122"/>
                        </a:defRPr>
                      </a:lvl7pPr>
                      <a:lvl8pPr marL="3429000" indent="-228600" defTabSz="449263" fontAlgn="base">
                        <a:spcBef>
                          <a:spcPct val="20000"/>
                        </a:spcBef>
                        <a:spcAft>
                          <a:spcPct val="0"/>
                        </a:spcAft>
                        <a:buClr>
                          <a:schemeClr val="hlink"/>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ea typeface="宋体" panose="02010600030101010101" pitchFamily="2" charset="-122"/>
                        </a:defRPr>
                      </a:lvl8pPr>
                      <a:lvl9pPr marL="3886200" indent="-228600" defTabSz="449263" fontAlgn="base">
                        <a:spcBef>
                          <a:spcPct val="20000"/>
                        </a:spcBef>
                        <a:spcAft>
                          <a:spcPct val="0"/>
                        </a:spcAft>
                        <a:buClr>
                          <a:schemeClr val="hlink"/>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ea typeface="宋体" panose="02010600030101010101" pitchFamily="2" charset="-122"/>
                        </a:defRPr>
                      </a:lvl9pPr>
                    </a:lstStyle>
                    <a:p>
                      <a:pPr marL="0" marR="0" lvl="0" indent="0" algn="l" defTabSz="449263" rtl="0" eaLnBrk="1" fontAlgn="base" latinLnBrk="0" hangingPunct="1">
                        <a:lnSpc>
                          <a:spcPct val="102000"/>
                        </a:lnSpc>
                        <a:spcBef>
                          <a:spcPts val="600"/>
                        </a:spcBef>
                        <a:spcAft>
                          <a:spcPct val="0"/>
                        </a:spcAft>
                        <a:buClrTx/>
                        <a:buSzPct val="6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zh-CN" altLang="zh-CN" sz="2000" b="0" i="0" u="none" strike="noStrike" cap="none" normalizeH="0" baseline="0">
                          <a:ln>
                            <a:noFill/>
                          </a:ln>
                          <a:solidFill>
                            <a:schemeClr val="tx1"/>
                          </a:solidFill>
                          <a:effectLst/>
                          <a:latin typeface="Tahoma" panose="020B0604030504040204" pitchFamily="34" charset="0"/>
                          <a:ea typeface="宋体" panose="02010600030101010101" pitchFamily="2" charset="-122"/>
                        </a:rPr>
                        <a:t>天光 </a:t>
                      </a:r>
                      <a:r>
                        <a:rPr kumimoji="0" lang="en-US" altLang="zh-CN" sz="2000" b="0" i="0" u="none" strike="noStrike" cap="none" normalizeH="0" baseline="0">
                          <a:ln>
                            <a:noFill/>
                          </a:ln>
                          <a:solidFill>
                            <a:schemeClr val="tx1"/>
                          </a:solidFill>
                          <a:effectLst/>
                          <a:latin typeface="Tahoma" panose="020B0604030504040204" pitchFamily="34" charset="0"/>
                          <a:ea typeface="宋体" panose="02010600030101010101" pitchFamily="2" charset="-122"/>
                        </a:rPr>
                        <a:t>(21</a:t>
                      </a:r>
                      <a:r>
                        <a:rPr kumimoji="0" lang="en-US" altLang="zh-CN" sz="2000" b="0" i="0" u="none" strike="noStrike" cap="none" normalizeH="0" baseline="30000">
                          <a:ln>
                            <a:noFill/>
                          </a:ln>
                          <a:solidFill>
                            <a:schemeClr val="tx1"/>
                          </a:solidFill>
                          <a:effectLst/>
                          <a:latin typeface="Tahoma" panose="020B0604030504040204" pitchFamily="34" charset="0"/>
                          <a:ea typeface="宋体" panose="02010600030101010101" pitchFamily="2" charset="-122"/>
                        </a:rPr>
                        <a:t>m</a:t>
                      </a:r>
                      <a:r>
                        <a:rPr kumimoji="0" lang="en-US" altLang="zh-CN" sz="2000" b="0" i="0" u="none" strike="noStrike" cap="none" normalizeH="0" baseline="0">
                          <a:ln>
                            <a:noFill/>
                          </a:ln>
                          <a:solidFill>
                            <a:schemeClr val="tx1"/>
                          </a:solidFill>
                          <a:effectLst/>
                          <a:latin typeface="Tahoma" panose="020B0604030504040204" pitchFamily="34" charset="0"/>
                          <a:ea typeface="宋体" panose="02010600030101010101" pitchFamily="2" charset="-122"/>
                        </a:rPr>
                        <a:t>/□</a:t>
                      </a:r>
                      <a:r>
                        <a:rPr kumimoji="0" lang="en-US" altLang="zh-CN" sz="2000" b="0" i="0" u="none" strike="noStrike" cap="none" normalizeH="0" baseline="0">
                          <a:ln>
                            <a:noFill/>
                          </a:ln>
                          <a:solidFill>
                            <a:schemeClr val="tx1"/>
                          </a:solidFill>
                          <a:effectLst/>
                          <a:latin typeface="Arial" panose="020B0604020202020204" pitchFamily="34" charset="0"/>
                          <a:ea typeface="宋体" panose="02010600030101010101" pitchFamily="2" charset="-122"/>
                        </a:rPr>
                        <a:t>”</a:t>
                      </a:r>
                      <a:r>
                        <a:rPr kumimoji="0" lang="en-US" altLang="zh-CN" sz="2000" b="0" i="0" u="none" strike="noStrike" cap="none" normalizeH="0" baseline="0">
                          <a:ln>
                            <a:noFill/>
                          </a:ln>
                          <a:solidFill>
                            <a:schemeClr val="tx1"/>
                          </a:solidFill>
                          <a:effectLst/>
                          <a:latin typeface="Tahoma" panose="020B0604030504040204" pitchFamily="34" charset="0"/>
                          <a:ea typeface="宋体" panose="02010600030101010101" pitchFamily="2" charset="-122"/>
                        </a:rPr>
                        <a:t>)</a:t>
                      </a:r>
                    </a:p>
                  </a:txBody>
                  <a:tcPr marL="81639" marR="81639" marT="42452" marB="4245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2557300289"/>
                  </a:ext>
                </a:extLst>
              </a:tr>
              <a:tr h="439738">
                <a:tc>
                  <a:txBody>
                    <a:bodyPr/>
                    <a:lstStyle>
                      <a:lvl1pPr>
                        <a:spcBef>
                          <a:spcPct val="20000"/>
                        </a:spcBef>
                        <a:buClr>
                          <a:schemeClr val="hlink"/>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chemeClr val="tx1"/>
                          </a:solidFill>
                          <a:latin typeface="Arial" panose="020B0604020202020204" pitchFamily="34" charset="0"/>
                          <a:ea typeface="宋体" panose="02010600030101010101" pitchFamily="2" charset="-122"/>
                        </a:defRPr>
                      </a:lvl1pPr>
                      <a:lvl2pPr>
                        <a:spcBef>
                          <a:spcPct val="20000"/>
                        </a:spcBef>
                        <a:buClr>
                          <a:schemeClr val="tx2"/>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anose="020B0604020202020204" pitchFamily="34" charset="0"/>
                          <a:ea typeface="宋体" panose="02010600030101010101" pitchFamily="2" charset="-122"/>
                        </a:defRPr>
                      </a:lvl2pPr>
                      <a:lvl3pPr>
                        <a:spcBef>
                          <a:spcPct val="20000"/>
                        </a:spcBef>
                        <a:buClr>
                          <a:schemeClr val="hlink"/>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ea typeface="宋体" panose="02010600030101010101" pitchFamily="2" charset="-122"/>
                        </a:defRPr>
                      </a:lvl3pPr>
                      <a:lvl4pPr>
                        <a:spcBef>
                          <a:spcPct val="20000"/>
                        </a:spcBef>
                        <a:buClr>
                          <a:schemeClr val="tx2"/>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ea typeface="宋体" panose="02010600030101010101" pitchFamily="2" charset="-122"/>
                        </a:defRPr>
                      </a:lvl4pPr>
                      <a:lvl5pPr>
                        <a:spcBef>
                          <a:spcPct val="20000"/>
                        </a:spcBef>
                        <a:buClr>
                          <a:schemeClr val="hlink"/>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ea typeface="宋体" panose="02010600030101010101" pitchFamily="2" charset="-122"/>
                        </a:defRPr>
                      </a:lvl5pPr>
                      <a:lvl6pPr marL="2514600" indent="-228600" defTabSz="449263" fontAlgn="base">
                        <a:spcBef>
                          <a:spcPct val="20000"/>
                        </a:spcBef>
                        <a:spcAft>
                          <a:spcPct val="0"/>
                        </a:spcAft>
                        <a:buClr>
                          <a:schemeClr val="hlink"/>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ea typeface="宋体" panose="02010600030101010101" pitchFamily="2" charset="-122"/>
                        </a:defRPr>
                      </a:lvl6pPr>
                      <a:lvl7pPr marL="2971800" indent="-228600" defTabSz="449263" fontAlgn="base">
                        <a:spcBef>
                          <a:spcPct val="20000"/>
                        </a:spcBef>
                        <a:spcAft>
                          <a:spcPct val="0"/>
                        </a:spcAft>
                        <a:buClr>
                          <a:schemeClr val="hlink"/>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ea typeface="宋体" panose="02010600030101010101" pitchFamily="2" charset="-122"/>
                        </a:defRPr>
                      </a:lvl7pPr>
                      <a:lvl8pPr marL="3429000" indent="-228600" defTabSz="449263" fontAlgn="base">
                        <a:spcBef>
                          <a:spcPct val="20000"/>
                        </a:spcBef>
                        <a:spcAft>
                          <a:spcPct val="0"/>
                        </a:spcAft>
                        <a:buClr>
                          <a:schemeClr val="hlink"/>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ea typeface="宋体" panose="02010600030101010101" pitchFamily="2" charset="-122"/>
                        </a:defRPr>
                      </a:lvl8pPr>
                      <a:lvl9pPr marL="3886200" indent="-228600" defTabSz="449263" fontAlgn="base">
                        <a:spcBef>
                          <a:spcPct val="20000"/>
                        </a:spcBef>
                        <a:spcAft>
                          <a:spcPct val="0"/>
                        </a:spcAft>
                        <a:buClr>
                          <a:schemeClr val="hlink"/>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ea typeface="宋体" panose="02010600030101010101" pitchFamily="2" charset="-122"/>
                        </a:defRPr>
                      </a:lvl9pPr>
                    </a:lstStyle>
                    <a:p>
                      <a:pPr marL="0" marR="0" lvl="0" indent="0" algn="l" defTabSz="449263" rtl="0" eaLnBrk="1" fontAlgn="base" latinLnBrk="0" hangingPunct="1">
                        <a:lnSpc>
                          <a:spcPct val="102000"/>
                        </a:lnSpc>
                        <a:spcBef>
                          <a:spcPts val="600"/>
                        </a:spcBef>
                        <a:spcAft>
                          <a:spcPct val="0"/>
                        </a:spcAft>
                        <a:buClrTx/>
                        <a:buSzPct val="6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zh-CN" altLang="zh-CN" sz="2000" b="0" i="0" u="none" strike="noStrike" cap="none" normalizeH="0" baseline="0">
                          <a:ln>
                            <a:noFill/>
                          </a:ln>
                          <a:solidFill>
                            <a:schemeClr val="tx1"/>
                          </a:solidFill>
                          <a:effectLst/>
                          <a:latin typeface="Tahoma" panose="020B0604030504040204" pitchFamily="34" charset="0"/>
                          <a:ea typeface="宋体" panose="02010600030101010101" pitchFamily="2" charset="-122"/>
                        </a:rPr>
                        <a:t>大气外光子数</a:t>
                      </a:r>
                    </a:p>
                  </a:txBody>
                  <a:tcPr marL="81639" marR="81639" marT="42452" marB="4245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lvl1pPr>
                        <a:spcBef>
                          <a:spcPct val="20000"/>
                        </a:spcBef>
                        <a:buClr>
                          <a:schemeClr val="hlink"/>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chemeClr val="tx1"/>
                          </a:solidFill>
                          <a:latin typeface="Arial" panose="020B0604020202020204" pitchFamily="34" charset="0"/>
                          <a:ea typeface="宋体" panose="02010600030101010101" pitchFamily="2" charset="-122"/>
                        </a:defRPr>
                      </a:lvl1pPr>
                      <a:lvl2pPr>
                        <a:spcBef>
                          <a:spcPct val="20000"/>
                        </a:spcBef>
                        <a:buClr>
                          <a:schemeClr val="tx2"/>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anose="020B0604020202020204" pitchFamily="34" charset="0"/>
                          <a:ea typeface="宋体" panose="02010600030101010101" pitchFamily="2" charset="-122"/>
                        </a:defRPr>
                      </a:lvl2pPr>
                      <a:lvl3pPr>
                        <a:spcBef>
                          <a:spcPct val="20000"/>
                        </a:spcBef>
                        <a:buClr>
                          <a:schemeClr val="hlink"/>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ea typeface="宋体" panose="02010600030101010101" pitchFamily="2" charset="-122"/>
                        </a:defRPr>
                      </a:lvl3pPr>
                      <a:lvl4pPr>
                        <a:spcBef>
                          <a:spcPct val="20000"/>
                        </a:spcBef>
                        <a:buClr>
                          <a:schemeClr val="tx2"/>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ea typeface="宋体" panose="02010600030101010101" pitchFamily="2" charset="-122"/>
                        </a:defRPr>
                      </a:lvl4pPr>
                      <a:lvl5pPr>
                        <a:spcBef>
                          <a:spcPct val="20000"/>
                        </a:spcBef>
                        <a:buClr>
                          <a:schemeClr val="hlink"/>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ea typeface="宋体" panose="02010600030101010101" pitchFamily="2" charset="-122"/>
                        </a:defRPr>
                      </a:lvl5pPr>
                      <a:lvl6pPr marL="2514600" indent="-228600" defTabSz="449263" fontAlgn="base">
                        <a:spcBef>
                          <a:spcPct val="20000"/>
                        </a:spcBef>
                        <a:spcAft>
                          <a:spcPct val="0"/>
                        </a:spcAft>
                        <a:buClr>
                          <a:schemeClr val="hlink"/>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ea typeface="宋体" panose="02010600030101010101" pitchFamily="2" charset="-122"/>
                        </a:defRPr>
                      </a:lvl6pPr>
                      <a:lvl7pPr marL="2971800" indent="-228600" defTabSz="449263" fontAlgn="base">
                        <a:spcBef>
                          <a:spcPct val="20000"/>
                        </a:spcBef>
                        <a:spcAft>
                          <a:spcPct val="0"/>
                        </a:spcAft>
                        <a:buClr>
                          <a:schemeClr val="hlink"/>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ea typeface="宋体" panose="02010600030101010101" pitchFamily="2" charset="-122"/>
                        </a:defRPr>
                      </a:lvl7pPr>
                      <a:lvl8pPr marL="3429000" indent="-228600" defTabSz="449263" fontAlgn="base">
                        <a:spcBef>
                          <a:spcPct val="20000"/>
                        </a:spcBef>
                        <a:spcAft>
                          <a:spcPct val="0"/>
                        </a:spcAft>
                        <a:buClr>
                          <a:schemeClr val="hlink"/>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ea typeface="宋体" panose="02010600030101010101" pitchFamily="2" charset="-122"/>
                        </a:defRPr>
                      </a:lvl8pPr>
                      <a:lvl9pPr marL="3886200" indent="-228600" defTabSz="449263" fontAlgn="base">
                        <a:spcBef>
                          <a:spcPct val="20000"/>
                        </a:spcBef>
                        <a:spcAft>
                          <a:spcPct val="0"/>
                        </a:spcAft>
                        <a:buClr>
                          <a:schemeClr val="hlink"/>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ea typeface="宋体" panose="02010600030101010101" pitchFamily="2" charset="-122"/>
                        </a:defRPr>
                      </a:lvl9pPr>
                    </a:lstStyle>
                    <a:p>
                      <a:pPr marL="0" marR="0" lvl="0" indent="0" algn="l" defTabSz="449263" rtl="0" eaLnBrk="1" fontAlgn="base" latinLnBrk="0" hangingPunct="1">
                        <a:lnSpc>
                          <a:spcPct val="102000"/>
                        </a:lnSpc>
                        <a:spcBef>
                          <a:spcPts val="600"/>
                        </a:spcBef>
                        <a:spcAft>
                          <a:spcPct val="0"/>
                        </a:spcAft>
                        <a:buClrTx/>
                        <a:buSzPct val="6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en-US" altLang="zh-CN" sz="2000" b="0" i="0" u="none" strike="noStrike" cap="none" normalizeH="0" baseline="0">
                          <a:ln>
                            <a:noFill/>
                          </a:ln>
                          <a:solidFill>
                            <a:schemeClr val="tx1"/>
                          </a:solidFill>
                          <a:effectLst/>
                          <a:latin typeface="Tahoma" panose="020B0604030504040204" pitchFamily="34" charset="0"/>
                          <a:ea typeface="宋体" panose="02010600030101010101" pitchFamily="2" charset="-122"/>
                        </a:rPr>
                        <a:t>21408 / 268871</a:t>
                      </a:r>
                    </a:p>
                  </a:txBody>
                  <a:tcPr marL="81639" marR="81639" marT="42452" marB="4245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lvl1pPr>
                        <a:spcBef>
                          <a:spcPct val="20000"/>
                        </a:spcBef>
                        <a:buClr>
                          <a:schemeClr val="hlink"/>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chemeClr val="tx1"/>
                          </a:solidFill>
                          <a:latin typeface="Arial" panose="020B0604020202020204" pitchFamily="34" charset="0"/>
                          <a:ea typeface="宋体" panose="02010600030101010101" pitchFamily="2" charset="-122"/>
                        </a:defRPr>
                      </a:lvl1pPr>
                      <a:lvl2pPr>
                        <a:spcBef>
                          <a:spcPct val="20000"/>
                        </a:spcBef>
                        <a:buClr>
                          <a:schemeClr val="tx2"/>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anose="020B0604020202020204" pitchFamily="34" charset="0"/>
                          <a:ea typeface="宋体" panose="02010600030101010101" pitchFamily="2" charset="-122"/>
                        </a:defRPr>
                      </a:lvl2pPr>
                      <a:lvl3pPr>
                        <a:spcBef>
                          <a:spcPct val="20000"/>
                        </a:spcBef>
                        <a:buClr>
                          <a:schemeClr val="hlink"/>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ea typeface="宋体" panose="02010600030101010101" pitchFamily="2" charset="-122"/>
                        </a:defRPr>
                      </a:lvl3pPr>
                      <a:lvl4pPr>
                        <a:spcBef>
                          <a:spcPct val="20000"/>
                        </a:spcBef>
                        <a:buClr>
                          <a:schemeClr val="tx2"/>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ea typeface="宋体" panose="02010600030101010101" pitchFamily="2" charset="-122"/>
                        </a:defRPr>
                      </a:lvl4pPr>
                      <a:lvl5pPr>
                        <a:spcBef>
                          <a:spcPct val="20000"/>
                        </a:spcBef>
                        <a:buClr>
                          <a:schemeClr val="hlink"/>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ea typeface="宋体" panose="02010600030101010101" pitchFamily="2" charset="-122"/>
                        </a:defRPr>
                      </a:lvl5pPr>
                      <a:lvl6pPr marL="2514600" indent="-228600" defTabSz="449263" fontAlgn="base">
                        <a:spcBef>
                          <a:spcPct val="20000"/>
                        </a:spcBef>
                        <a:spcAft>
                          <a:spcPct val="0"/>
                        </a:spcAft>
                        <a:buClr>
                          <a:schemeClr val="hlink"/>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ea typeface="宋体" panose="02010600030101010101" pitchFamily="2" charset="-122"/>
                        </a:defRPr>
                      </a:lvl6pPr>
                      <a:lvl7pPr marL="2971800" indent="-228600" defTabSz="449263" fontAlgn="base">
                        <a:spcBef>
                          <a:spcPct val="20000"/>
                        </a:spcBef>
                        <a:spcAft>
                          <a:spcPct val="0"/>
                        </a:spcAft>
                        <a:buClr>
                          <a:schemeClr val="hlink"/>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ea typeface="宋体" panose="02010600030101010101" pitchFamily="2" charset="-122"/>
                        </a:defRPr>
                      </a:lvl7pPr>
                      <a:lvl8pPr marL="3429000" indent="-228600" defTabSz="449263" fontAlgn="base">
                        <a:spcBef>
                          <a:spcPct val="20000"/>
                        </a:spcBef>
                        <a:spcAft>
                          <a:spcPct val="0"/>
                        </a:spcAft>
                        <a:buClr>
                          <a:schemeClr val="hlink"/>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ea typeface="宋体" panose="02010600030101010101" pitchFamily="2" charset="-122"/>
                        </a:defRPr>
                      </a:lvl8pPr>
                      <a:lvl9pPr marL="3886200" indent="-228600" defTabSz="449263" fontAlgn="base">
                        <a:spcBef>
                          <a:spcPct val="20000"/>
                        </a:spcBef>
                        <a:spcAft>
                          <a:spcPct val="0"/>
                        </a:spcAft>
                        <a:buClr>
                          <a:schemeClr val="hlink"/>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ea typeface="宋体" panose="02010600030101010101" pitchFamily="2" charset="-122"/>
                        </a:defRPr>
                      </a:lvl9pPr>
                    </a:lstStyle>
                    <a:p>
                      <a:pPr marL="0" marR="0" lvl="0" indent="0" algn="l" defTabSz="449263" rtl="0" eaLnBrk="1" fontAlgn="base" latinLnBrk="0" hangingPunct="1">
                        <a:lnSpc>
                          <a:spcPct val="102000"/>
                        </a:lnSpc>
                        <a:spcBef>
                          <a:spcPts val="600"/>
                        </a:spcBef>
                        <a:spcAft>
                          <a:spcPct val="0"/>
                        </a:spcAft>
                        <a:buClrTx/>
                        <a:buSzPct val="6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en-US" altLang="zh-CN" sz="2000" b="0" i="0" u="none" strike="noStrike" cap="none" normalizeH="0" baseline="0">
                          <a:ln>
                            <a:noFill/>
                          </a:ln>
                          <a:solidFill>
                            <a:schemeClr val="tx1"/>
                          </a:solidFill>
                          <a:effectLst/>
                          <a:latin typeface="Tahoma" panose="020B0604030504040204" pitchFamily="34" charset="0"/>
                          <a:ea typeface="宋体" panose="02010600030101010101" pitchFamily="2" charset="-122"/>
                        </a:rPr>
                        <a:t>115529 / 57765</a:t>
                      </a:r>
                    </a:p>
                  </a:txBody>
                  <a:tcPr marL="81639" marR="81639" marT="42452" marB="4245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995517536"/>
                  </a:ext>
                </a:extLst>
              </a:tr>
              <a:tr h="449263">
                <a:tc>
                  <a:txBody>
                    <a:bodyPr/>
                    <a:lstStyle>
                      <a:lvl1pPr>
                        <a:spcBef>
                          <a:spcPct val="20000"/>
                        </a:spcBef>
                        <a:buClr>
                          <a:schemeClr val="hlink"/>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chemeClr val="tx1"/>
                          </a:solidFill>
                          <a:latin typeface="Arial" panose="020B0604020202020204" pitchFamily="34" charset="0"/>
                          <a:ea typeface="宋体" panose="02010600030101010101" pitchFamily="2" charset="-122"/>
                        </a:defRPr>
                      </a:lvl1pPr>
                      <a:lvl2pPr>
                        <a:spcBef>
                          <a:spcPct val="20000"/>
                        </a:spcBef>
                        <a:buClr>
                          <a:schemeClr val="tx2"/>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anose="020B0604020202020204" pitchFamily="34" charset="0"/>
                          <a:ea typeface="宋体" panose="02010600030101010101" pitchFamily="2" charset="-122"/>
                        </a:defRPr>
                      </a:lvl2pPr>
                      <a:lvl3pPr>
                        <a:spcBef>
                          <a:spcPct val="20000"/>
                        </a:spcBef>
                        <a:buClr>
                          <a:schemeClr val="hlink"/>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ea typeface="宋体" panose="02010600030101010101" pitchFamily="2" charset="-122"/>
                        </a:defRPr>
                      </a:lvl3pPr>
                      <a:lvl4pPr>
                        <a:spcBef>
                          <a:spcPct val="20000"/>
                        </a:spcBef>
                        <a:buClr>
                          <a:schemeClr val="tx2"/>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ea typeface="宋体" panose="02010600030101010101" pitchFamily="2" charset="-122"/>
                        </a:defRPr>
                      </a:lvl4pPr>
                      <a:lvl5pPr>
                        <a:spcBef>
                          <a:spcPct val="20000"/>
                        </a:spcBef>
                        <a:buClr>
                          <a:schemeClr val="hlink"/>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ea typeface="宋体" panose="02010600030101010101" pitchFamily="2" charset="-122"/>
                        </a:defRPr>
                      </a:lvl5pPr>
                      <a:lvl6pPr marL="2514600" indent="-228600" defTabSz="449263" fontAlgn="base">
                        <a:spcBef>
                          <a:spcPct val="20000"/>
                        </a:spcBef>
                        <a:spcAft>
                          <a:spcPct val="0"/>
                        </a:spcAft>
                        <a:buClr>
                          <a:schemeClr val="hlink"/>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ea typeface="宋体" panose="02010600030101010101" pitchFamily="2" charset="-122"/>
                        </a:defRPr>
                      </a:lvl6pPr>
                      <a:lvl7pPr marL="2971800" indent="-228600" defTabSz="449263" fontAlgn="base">
                        <a:spcBef>
                          <a:spcPct val="20000"/>
                        </a:spcBef>
                        <a:spcAft>
                          <a:spcPct val="0"/>
                        </a:spcAft>
                        <a:buClr>
                          <a:schemeClr val="hlink"/>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ea typeface="宋体" panose="02010600030101010101" pitchFamily="2" charset="-122"/>
                        </a:defRPr>
                      </a:lvl7pPr>
                      <a:lvl8pPr marL="3429000" indent="-228600" defTabSz="449263" fontAlgn="base">
                        <a:spcBef>
                          <a:spcPct val="20000"/>
                        </a:spcBef>
                        <a:spcAft>
                          <a:spcPct val="0"/>
                        </a:spcAft>
                        <a:buClr>
                          <a:schemeClr val="hlink"/>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ea typeface="宋体" panose="02010600030101010101" pitchFamily="2" charset="-122"/>
                        </a:defRPr>
                      </a:lvl8pPr>
                      <a:lvl9pPr marL="3886200" indent="-228600" defTabSz="449263" fontAlgn="base">
                        <a:spcBef>
                          <a:spcPct val="20000"/>
                        </a:spcBef>
                        <a:spcAft>
                          <a:spcPct val="0"/>
                        </a:spcAft>
                        <a:buClr>
                          <a:schemeClr val="hlink"/>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ea typeface="宋体" panose="02010600030101010101" pitchFamily="2" charset="-122"/>
                        </a:defRPr>
                      </a:lvl9pPr>
                    </a:lstStyle>
                    <a:p>
                      <a:pPr marL="0" marR="0" lvl="0" indent="0" algn="l" defTabSz="449263" rtl="0" eaLnBrk="1" fontAlgn="base" latinLnBrk="0" hangingPunct="1">
                        <a:lnSpc>
                          <a:spcPct val="102000"/>
                        </a:lnSpc>
                        <a:spcBef>
                          <a:spcPts val="600"/>
                        </a:spcBef>
                        <a:spcAft>
                          <a:spcPct val="0"/>
                        </a:spcAft>
                        <a:buClrTx/>
                        <a:buSzPct val="6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zh-CN" altLang="zh-CN" sz="2000" b="0" i="0" u="none" strike="noStrike" cap="none" normalizeH="0" baseline="0" dirty="0">
                          <a:ln>
                            <a:noFill/>
                          </a:ln>
                          <a:solidFill>
                            <a:schemeClr val="tx1"/>
                          </a:solidFill>
                          <a:effectLst/>
                          <a:latin typeface="Tahoma" panose="020B0604030504040204" pitchFamily="34" charset="0"/>
                          <a:ea typeface="宋体" panose="02010600030101010101" pitchFamily="2" charset="-122"/>
                        </a:rPr>
                        <a:t>大气消光 </a:t>
                      </a:r>
                      <a:r>
                        <a:rPr kumimoji="0" lang="en-US" altLang="zh-CN" sz="2000" b="0" i="0" u="none" strike="noStrike" cap="none" normalizeH="0" baseline="0" dirty="0">
                          <a:ln>
                            <a:noFill/>
                          </a:ln>
                          <a:solidFill>
                            <a:schemeClr val="tx1"/>
                          </a:solidFill>
                          <a:effectLst/>
                          <a:latin typeface="Tahoma" panose="020B0604030504040204" pitchFamily="34" charset="0"/>
                          <a:ea typeface="宋体" panose="02010600030101010101" pitchFamily="2" charset="-122"/>
                        </a:rPr>
                        <a:t>(</a:t>
                      </a:r>
                      <a:r>
                        <a:rPr kumimoji="0" lang="en-US" altLang="zh-CN" sz="2000" b="0" i="0" u="none" strike="noStrike" cap="none" normalizeH="0" baseline="0" dirty="0" err="1">
                          <a:ln>
                            <a:noFill/>
                          </a:ln>
                          <a:solidFill>
                            <a:schemeClr val="tx1"/>
                          </a:solidFill>
                          <a:effectLst/>
                          <a:latin typeface="Tahoma" panose="020B0604030504040204" pitchFamily="34" charset="0"/>
                          <a:ea typeface="宋体" panose="02010600030101010101" pitchFamily="2" charset="-122"/>
                        </a:rPr>
                        <a:t>Kv</a:t>
                      </a:r>
                      <a:r>
                        <a:rPr kumimoji="0" lang="en-US" altLang="zh-CN" sz="2000" b="0" i="0" u="none" strike="noStrike" cap="none" normalizeH="0" baseline="0" dirty="0">
                          <a:ln>
                            <a:noFill/>
                          </a:ln>
                          <a:solidFill>
                            <a:schemeClr val="tx1"/>
                          </a:solidFill>
                          <a:effectLst/>
                          <a:latin typeface="Tahoma" panose="020B0604030504040204" pitchFamily="34" charset="0"/>
                          <a:ea typeface="宋体" panose="02010600030101010101" pitchFamily="2" charset="-122"/>
                        </a:rPr>
                        <a:t>=0.25)</a:t>
                      </a:r>
                    </a:p>
                  </a:txBody>
                  <a:tcPr marL="81639" marR="81639" marT="42452" marB="4245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buClr>
                          <a:schemeClr val="hlink"/>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chemeClr val="tx1"/>
                          </a:solidFill>
                          <a:latin typeface="Arial" panose="020B0604020202020204" pitchFamily="34" charset="0"/>
                          <a:ea typeface="宋体" panose="02010600030101010101" pitchFamily="2" charset="-122"/>
                        </a:defRPr>
                      </a:lvl1pPr>
                      <a:lvl2pPr>
                        <a:spcBef>
                          <a:spcPct val="20000"/>
                        </a:spcBef>
                        <a:buClr>
                          <a:schemeClr val="tx2"/>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anose="020B0604020202020204" pitchFamily="34" charset="0"/>
                          <a:ea typeface="宋体" panose="02010600030101010101" pitchFamily="2" charset="-122"/>
                        </a:defRPr>
                      </a:lvl2pPr>
                      <a:lvl3pPr>
                        <a:spcBef>
                          <a:spcPct val="20000"/>
                        </a:spcBef>
                        <a:buClr>
                          <a:schemeClr val="hlink"/>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ea typeface="宋体" panose="02010600030101010101" pitchFamily="2" charset="-122"/>
                        </a:defRPr>
                      </a:lvl3pPr>
                      <a:lvl4pPr>
                        <a:spcBef>
                          <a:spcPct val="20000"/>
                        </a:spcBef>
                        <a:buClr>
                          <a:schemeClr val="tx2"/>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ea typeface="宋体" panose="02010600030101010101" pitchFamily="2" charset="-122"/>
                        </a:defRPr>
                      </a:lvl4pPr>
                      <a:lvl5pPr>
                        <a:spcBef>
                          <a:spcPct val="20000"/>
                        </a:spcBef>
                        <a:buClr>
                          <a:schemeClr val="hlink"/>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ea typeface="宋体" panose="02010600030101010101" pitchFamily="2" charset="-122"/>
                        </a:defRPr>
                      </a:lvl5pPr>
                      <a:lvl6pPr marL="2514600" indent="-228600" defTabSz="449263" fontAlgn="base">
                        <a:spcBef>
                          <a:spcPct val="20000"/>
                        </a:spcBef>
                        <a:spcAft>
                          <a:spcPct val="0"/>
                        </a:spcAft>
                        <a:buClr>
                          <a:schemeClr val="hlink"/>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ea typeface="宋体" panose="02010600030101010101" pitchFamily="2" charset="-122"/>
                        </a:defRPr>
                      </a:lvl6pPr>
                      <a:lvl7pPr marL="2971800" indent="-228600" defTabSz="449263" fontAlgn="base">
                        <a:spcBef>
                          <a:spcPct val="20000"/>
                        </a:spcBef>
                        <a:spcAft>
                          <a:spcPct val="0"/>
                        </a:spcAft>
                        <a:buClr>
                          <a:schemeClr val="hlink"/>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ea typeface="宋体" panose="02010600030101010101" pitchFamily="2" charset="-122"/>
                        </a:defRPr>
                      </a:lvl7pPr>
                      <a:lvl8pPr marL="3429000" indent="-228600" defTabSz="449263" fontAlgn="base">
                        <a:spcBef>
                          <a:spcPct val="20000"/>
                        </a:spcBef>
                        <a:spcAft>
                          <a:spcPct val="0"/>
                        </a:spcAft>
                        <a:buClr>
                          <a:schemeClr val="hlink"/>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ea typeface="宋体" panose="02010600030101010101" pitchFamily="2" charset="-122"/>
                        </a:defRPr>
                      </a:lvl8pPr>
                      <a:lvl9pPr marL="3886200" indent="-228600" defTabSz="449263" fontAlgn="base">
                        <a:spcBef>
                          <a:spcPct val="20000"/>
                        </a:spcBef>
                        <a:spcAft>
                          <a:spcPct val="0"/>
                        </a:spcAft>
                        <a:buClr>
                          <a:schemeClr val="hlink"/>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ea typeface="宋体" panose="02010600030101010101" pitchFamily="2" charset="-122"/>
                        </a:defRPr>
                      </a:lvl9pPr>
                    </a:lstStyle>
                    <a:p>
                      <a:pPr marL="0" marR="0" lvl="0" indent="0" algn="l" defTabSz="449263" rtl="0" eaLnBrk="1" fontAlgn="base" latinLnBrk="0" hangingPunct="1">
                        <a:lnSpc>
                          <a:spcPct val="102000"/>
                        </a:lnSpc>
                        <a:spcBef>
                          <a:spcPts val="600"/>
                        </a:spcBef>
                        <a:spcAft>
                          <a:spcPct val="0"/>
                        </a:spcAft>
                        <a:buClrTx/>
                        <a:buSzPct val="6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en-US" altLang="zh-CN" sz="2000" b="0" i="0" u="none" strike="noStrike" cap="none" normalizeH="0" baseline="0" dirty="0">
                          <a:ln>
                            <a:noFill/>
                          </a:ln>
                          <a:solidFill>
                            <a:schemeClr val="tx1"/>
                          </a:solidFill>
                          <a:effectLst/>
                          <a:latin typeface="Tahoma" panose="020B0604030504040204" pitchFamily="34" charset="0"/>
                          <a:ea typeface="宋体" panose="02010600030101010101" pitchFamily="2" charset="-122"/>
                        </a:rPr>
                        <a:t>0.80</a:t>
                      </a:r>
                    </a:p>
                  </a:txBody>
                  <a:tcPr marL="81639" marR="81639" marT="42452" marB="4245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lvl1pPr>
                        <a:spcBef>
                          <a:spcPct val="20000"/>
                        </a:spcBef>
                        <a:buClr>
                          <a:schemeClr val="hlink"/>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chemeClr val="tx1"/>
                          </a:solidFill>
                          <a:latin typeface="Arial" panose="020B0604020202020204" pitchFamily="34" charset="0"/>
                          <a:ea typeface="宋体" panose="02010600030101010101" pitchFamily="2" charset="-122"/>
                        </a:defRPr>
                      </a:lvl1pPr>
                      <a:lvl2pPr>
                        <a:spcBef>
                          <a:spcPct val="20000"/>
                        </a:spcBef>
                        <a:buClr>
                          <a:schemeClr val="tx2"/>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anose="020B0604020202020204" pitchFamily="34" charset="0"/>
                          <a:ea typeface="宋体" panose="02010600030101010101" pitchFamily="2" charset="-122"/>
                        </a:defRPr>
                      </a:lvl2pPr>
                      <a:lvl3pPr>
                        <a:spcBef>
                          <a:spcPct val="20000"/>
                        </a:spcBef>
                        <a:buClr>
                          <a:schemeClr val="hlink"/>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ea typeface="宋体" panose="02010600030101010101" pitchFamily="2" charset="-122"/>
                        </a:defRPr>
                      </a:lvl3pPr>
                      <a:lvl4pPr>
                        <a:spcBef>
                          <a:spcPct val="20000"/>
                        </a:spcBef>
                        <a:buClr>
                          <a:schemeClr val="tx2"/>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ea typeface="宋体" panose="02010600030101010101" pitchFamily="2" charset="-122"/>
                        </a:defRPr>
                      </a:lvl4pPr>
                      <a:lvl5pPr>
                        <a:spcBef>
                          <a:spcPct val="20000"/>
                        </a:spcBef>
                        <a:buClr>
                          <a:schemeClr val="hlink"/>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ea typeface="宋体" panose="02010600030101010101" pitchFamily="2" charset="-122"/>
                        </a:defRPr>
                      </a:lvl5pPr>
                      <a:lvl6pPr marL="2514600" indent="-228600" defTabSz="449263" fontAlgn="base">
                        <a:spcBef>
                          <a:spcPct val="20000"/>
                        </a:spcBef>
                        <a:spcAft>
                          <a:spcPct val="0"/>
                        </a:spcAft>
                        <a:buClr>
                          <a:schemeClr val="hlink"/>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ea typeface="宋体" panose="02010600030101010101" pitchFamily="2" charset="-122"/>
                        </a:defRPr>
                      </a:lvl6pPr>
                      <a:lvl7pPr marL="2971800" indent="-228600" defTabSz="449263" fontAlgn="base">
                        <a:spcBef>
                          <a:spcPct val="20000"/>
                        </a:spcBef>
                        <a:spcAft>
                          <a:spcPct val="0"/>
                        </a:spcAft>
                        <a:buClr>
                          <a:schemeClr val="hlink"/>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ea typeface="宋体" panose="02010600030101010101" pitchFamily="2" charset="-122"/>
                        </a:defRPr>
                      </a:lvl7pPr>
                      <a:lvl8pPr marL="3429000" indent="-228600" defTabSz="449263" fontAlgn="base">
                        <a:spcBef>
                          <a:spcPct val="20000"/>
                        </a:spcBef>
                        <a:spcAft>
                          <a:spcPct val="0"/>
                        </a:spcAft>
                        <a:buClr>
                          <a:schemeClr val="hlink"/>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ea typeface="宋体" panose="02010600030101010101" pitchFamily="2" charset="-122"/>
                        </a:defRPr>
                      </a:lvl8pPr>
                      <a:lvl9pPr marL="3886200" indent="-228600" defTabSz="449263" fontAlgn="base">
                        <a:spcBef>
                          <a:spcPct val="20000"/>
                        </a:spcBef>
                        <a:spcAft>
                          <a:spcPct val="0"/>
                        </a:spcAft>
                        <a:buClr>
                          <a:schemeClr val="hlink"/>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ea typeface="宋体" panose="02010600030101010101" pitchFamily="2" charset="-122"/>
                        </a:defRPr>
                      </a:lvl9pPr>
                    </a:lstStyle>
                    <a:p>
                      <a:pPr marL="0" marR="0" lvl="0" indent="0" algn="l" defTabSz="449263" rtl="0" eaLnBrk="1" fontAlgn="base" latinLnBrk="0" hangingPunct="1">
                        <a:lnSpc>
                          <a:spcPct val="102000"/>
                        </a:lnSpc>
                        <a:spcBef>
                          <a:spcPts val="600"/>
                        </a:spcBef>
                        <a:spcAft>
                          <a:spcPct val="0"/>
                        </a:spcAft>
                        <a:buClrTx/>
                        <a:buSzPct val="6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en-US" altLang="zh-CN" sz="2000" b="0" i="0" u="none" strike="noStrike" cap="none" normalizeH="0" baseline="0">
                          <a:ln>
                            <a:noFill/>
                          </a:ln>
                          <a:solidFill>
                            <a:schemeClr val="tx1"/>
                          </a:solidFill>
                          <a:effectLst/>
                          <a:latin typeface="Tahoma" panose="020B0604030504040204" pitchFamily="34" charset="0"/>
                          <a:ea typeface="宋体" panose="02010600030101010101" pitchFamily="2" charset="-122"/>
                        </a:rPr>
                        <a:t>---</a:t>
                      </a:r>
                    </a:p>
                  </a:txBody>
                  <a:tcPr marL="81639" marR="81639" marT="42452" marB="4245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2564296649"/>
                  </a:ext>
                </a:extLst>
              </a:tr>
              <a:tr h="449263">
                <a:tc>
                  <a:txBody>
                    <a:bodyPr/>
                    <a:lstStyle>
                      <a:lvl1pPr>
                        <a:spcBef>
                          <a:spcPct val="20000"/>
                        </a:spcBef>
                        <a:buClr>
                          <a:schemeClr val="hlink"/>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chemeClr val="tx1"/>
                          </a:solidFill>
                          <a:latin typeface="Arial" panose="020B0604020202020204" pitchFamily="34" charset="0"/>
                          <a:ea typeface="宋体" panose="02010600030101010101" pitchFamily="2" charset="-122"/>
                        </a:defRPr>
                      </a:lvl1pPr>
                      <a:lvl2pPr>
                        <a:spcBef>
                          <a:spcPct val="20000"/>
                        </a:spcBef>
                        <a:buClr>
                          <a:schemeClr val="tx2"/>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anose="020B0604020202020204" pitchFamily="34" charset="0"/>
                          <a:ea typeface="宋体" panose="02010600030101010101" pitchFamily="2" charset="-122"/>
                        </a:defRPr>
                      </a:lvl2pPr>
                      <a:lvl3pPr>
                        <a:spcBef>
                          <a:spcPct val="20000"/>
                        </a:spcBef>
                        <a:buClr>
                          <a:schemeClr val="hlink"/>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ea typeface="宋体" panose="02010600030101010101" pitchFamily="2" charset="-122"/>
                        </a:defRPr>
                      </a:lvl3pPr>
                      <a:lvl4pPr>
                        <a:spcBef>
                          <a:spcPct val="20000"/>
                        </a:spcBef>
                        <a:buClr>
                          <a:schemeClr val="tx2"/>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ea typeface="宋体" panose="02010600030101010101" pitchFamily="2" charset="-122"/>
                        </a:defRPr>
                      </a:lvl4pPr>
                      <a:lvl5pPr>
                        <a:spcBef>
                          <a:spcPct val="20000"/>
                        </a:spcBef>
                        <a:buClr>
                          <a:schemeClr val="hlink"/>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ea typeface="宋体" panose="02010600030101010101" pitchFamily="2" charset="-122"/>
                        </a:defRPr>
                      </a:lvl5pPr>
                      <a:lvl6pPr marL="2514600" indent="-228600" defTabSz="449263" fontAlgn="base">
                        <a:spcBef>
                          <a:spcPct val="20000"/>
                        </a:spcBef>
                        <a:spcAft>
                          <a:spcPct val="0"/>
                        </a:spcAft>
                        <a:buClr>
                          <a:schemeClr val="hlink"/>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ea typeface="宋体" panose="02010600030101010101" pitchFamily="2" charset="-122"/>
                        </a:defRPr>
                      </a:lvl6pPr>
                      <a:lvl7pPr marL="2971800" indent="-228600" defTabSz="449263" fontAlgn="base">
                        <a:spcBef>
                          <a:spcPct val="20000"/>
                        </a:spcBef>
                        <a:spcAft>
                          <a:spcPct val="0"/>
                        </a:spcAft>
                        <a:buClr>
                          <a:schemeClr val="hlink"/>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ea typeface="宋体" panose="02010600030101010101" pitchFamily="2" charset="-122"/>
                        </a:defRPr>
                      </a:lvl7pPr>
                      <a:lvl8pPr marL="3429000" indent="-228600" defTabSz="449263" fontAlgn="base">
                        <a:spcBef>
                          <a:spcPct val="20000"/>
                        </a:spcBef>
                        <a:spcAft>
                          <a:spcPct val="0"/>
                        </a:spcAft>
                        <a:buClr>
                          <a:schemeClr val="hlink"/>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ea typeface="宋体" panose="02010600030101010101" pitchFamily="2" charset="-122"/>
                        </a:defRPr>
                      </a:lvl8pPr>
                      <a:lvl9pPr marL="3886200" indent="-228600" defTabSz="449263" fontAlgn="base">
                        <a:spcBef>
                          <a:spcPct val="20000"/>
                        </a:spcBef>
                        <a:spcAft>
                          <a:spcPct val="0"/>
                        </a:spcAft>
                        <a:buClr>
                          <a:schemeClr val="hlink"/>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ea typeface="宋体" panose="02010600030101010101" pitchFamily="2" charset="-122"/>
                        </a:defRPr>
                      </a:lvl9pPr>
                    </a:lstStyle>
                    <a:p>
                      <a:pPr marL="0" marR="0" lvl="0" indent="0" algn="l" defTabSz="449263" rtl="0" eaLnBrk="1" fontAlgn="base" latinLnBrk="0" hangingPunct="1">
                        <a:lnSpc>
                          <a:spcPct val="102000"/>
                        </a:lnSpc>
                        <a:spcBef>
                          <a:spcPts val="600"/>
                        </a:spcBef>
                        <a:spcAft>
                          <a:spcPct val="0"/>
                        </a:spcAft>
                        <a:buClrTx/>
                        <a:buSzPct val="6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zh-CN" altLang="zh-CN" sz="2000" b="0" i="0" u="none" strike="noStrike" cap="none" normalizeH="0" baseline="0" dirty="0">
                          <a:ln>
                            <a:noFill/>
                          </a:ln>
                          <a:solidFill>
                            <a:schemeClr val="tx1"/>
                          </a:solidFill>
                          <a:effectLst/>
                          <a:latin typeface="Tahoma" panose="020B0604030504040204" pitchFamily="34" charset="0"/>
                          <a:ea typeface="宋体" panose="02010600030101010101" pitchFamily="2" charset="-122"/>
                        </a:rPr>
                        <a:t>镜面反射 </a:t>
                      </a:r>
                      <a:r>
                        <a:rPr kumimoji="0" lang="en-US" altLang="zh-CN" sz="2000" b="0" i="0" u="none" strike="noStrike" cap="none" normalizeH="0" baseline="0" dirty="0">
                          <a:ln>
                            <a:noFill/>
                          </a:ln>
                          <a:solidFill>
                            <a:schemeClr val="tx1"/>
                          </a:solidFill>
                          <a:effectLst/>
                          <a:latin typeface="Tahoma" panose="020B0604030504040204" pitchFamily="34" charset="0"/>
                          <a:ea typeface="宋体" panose="02010600030101010101" pitchFamily="2" charset="-122"/>
                        </a:rPr>
                        <a:t>(0.9)</a:t>
                      </a:r>
                    </a:p>
                  </a:txBody>
                  <a:tcPr marL="81639" marR="81639" marT="42452" marB="4245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buClr>
                          <a:schemeClr val="hlink"/>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chemeClr val="tx1"/>
                          </a:solidFill>
                          <a:latin typeface="Arial" panose="020B0604020202020204" pitchFamily="34" charset="0"/>
                          <a:ea typeface="宋体" panose="02010600030101010101" pitchFamily="2" charset="-122"/>
                        </a:defRPr>
                      </a:lvl1pPr>
                      <a:lvl2pPr>
                        <a:spcBef>
                          <a:spcPct val="20000"/>
                        </a:spcBef>
                        <a:buClr>
                          <a:schemeClr val="tx2"/>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anose="020B0604020202020204" pitchFamily="34" charset="0"/>
                          <a:ea typeface="宋体" panose="02010600030101010101" pitchFamily="2" charset="-122"/>
                        </a:defRPr>
                      </a:lvl2pPr>
                      <a:lvl3pPr>
                        <a:spcBef>
                          <a:spcPct val="20000"/>
                        </a:spcBef>
                        <a:buClr>
                          <a:schemeClr val="hlink"/>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ea typeface="宋体" panose="02010600030101010101" pitchFamily="2" charset="-122"/>
                        </a:defRPr>
                      </a:lvl3pPr>
                      <a:lvl4pPr>
                        <a:spcBef>
                          <a:spcPct val="20000"/>
                        </a:spcBef>
                        <a:buClr>
                          <a:schemeClr val="tx2"/>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ea typeface="宋体" panose="02010600030101010101" pitchFamily="2" charset="-122"/>
                        </a:defRPr>
                      </a:lvl4pPr>
                      <a:lvl5pPr>
                        <a:spcBef>
                          <a:spcPct val="20000"/>
                        </a:spcBef>
                        <a:buClr>
                          <a:schemeClr val="hlink"/>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ea typeface="宋体" panose="02010600030101010101" pitchFamily="2" charset="-122"/>
                        </a:defRPr>
                      </a:lvl5pPr>
                      <a:lvl6pPr marL="2514600" indent="-228600" defTabSz="449263" fontAlgn="base">
                        <a:spcBef>
                          <a:spcPct val="20000"/>
                        </a:spcBef>
                        <a:spcAft>
                          <a:spcPct val="0"/>
                        </a:spcAft>
                        <a:buClr>
                          <a:schemeClr val="hlink"/>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ea typeface="宋体" panose="02010600030101010101" pitchFamily="2" charset="-122"/>
                        </a:defRPr>
                      </a:lvl6pPr>
                      <a:lvl7pPr marL="2971800" indent="-228600" defTabSz="449263" fontAlgn="base">
                        <a:spcBef>
                          <a:spcPct val="20000"/>
                        </a:spcBef>
                        <a:spcAft>
                          <a:spcPct val="0"/>
                        </a:spcAft>
                        <a:buClr>
                          <a:schemeClr val="hlink"/>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ea typeface="宋体" panose="02010600030101010101" pitchFamily="2" charset="-122"/>
                        </a:defRPr>
                      </a:lvl7pPr>
                      <a:lvl8pPr marL="3429000" indent="-228600" defTabSz="449263" fontAlgn="base">
                        <a:spcBef>
                          <a:spcPct val="20000"/>
                        </a:spcBef>
                        <a:spcAft>
                          <a:spcPct val="0"/>
                        </a:spcAft>
                        <a:buClr>
                          <a:schemeClr val="hlink"/>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ea typeface="宋体" panose="02010600030101010101" pitchFamily="2" charset="-122"/>
                        </a:defRPr>
                      </a:lvl8pPr>
                      <a:lvl9pPr marL="3886200" indent="-228600" defTabSz="449263" fontAlgn="base">
                        <a:spcBef>
                          <a:spcPct val="20000"/>
                        </a:spcBef>
                        <a:spcAft>
                          <a:spcPct val="0"/>
                        </a:spcAft>
                        <a:buClr>
                          <a:schemeClr val="hlink"/>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ea typeface="宋体" panose="02010600030101010101" pitchFamily="2" charset="-122"/>
                        </a:defRPr>
                      </a:lvl9pPr>
                    </a:lstStyle>
                    <a:p>
                      <a:pPr marL="0" marR="0" lvl="0" indent="0" algn="l" defTabSz="449263" rtl="0" eaLnBrk="1" fontAlgn="base" latinLnBrk="0" hangingPunct="1">
                        <a:lnSpc>
                          <a:spcPct val="102000"/>
                        </a:lnSpc>
                        <a:spcBef>
                          <a:spcPts val="600"/>
                        </a:spcBef>
                        <a:spcAft>
                          <a:spcPct val="0"/>
                        </a:spcAft>
                        <a:buClrTx/>
                        <a:buSzPct val="6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en-US" altLang="zh-CN" sz="2000" b="0" i="0" u="none" strike="noStrike" cap="none" normalizeH="0" baseline="0" dirty="0">
                          <a:ln>
                            <a:noFill/>
                          </a:ln>
                          <a:solidFill>
                            <a:schemeClr val="tx1"/>
                          </a:solidFill>
                          <a:effectLst/>
                          <a:latin typeface="Tahoma" panose="020B0604030504040204" pitchFamily="34" charset="0"/>
                          <a:ea typeface="宋体" panose="02010600030101010101" pitchFamily="2" charset="-122"/>
                        </a:rPr>
                        <a:t>0.80</a:t>
                      </a:r>
                    </a:p>
                  </a:txBody>
                  <a:tcPr marL="81639" marR="81639" marT="42452" marB="4245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lvl1pPr>
                        <a:spcBef>
                          <a:spcPct val="20000"/>
                        </a:spcBef>
                        <a:buClr>
                          <a:schemeClr val="hlink"/>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chemeClr val="tx1"/>
                          </a:solidFill>
                          <a:latin typeface="Arial" panose="020B0604020202020204" pitchFamily="34" charset="0"/>
                          <a:ea typeface="宋体" panose="02010600030101010101" pitchFamily="2" charset="-122"/>
                        </a:defRPr>
                      </a:lvl1pPr>
                      <a:lvl2pPr>
                        <a:spcBef>
                          <a:spcPct val="20000"/>
                        </a:spcBef>
                        <a:buClr>
                          <a:schemeClr val="tx2"/>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anose="020B0604020202020204" pitchFamily="34" charset="0"/>
                          <a:ea typeface="宋体" panose="02010600030101010101" pitchFamily="2" charset="-122"/>
                        </a:defRPr>
                      </a:lvl2pPr>
                      <a:lvl3pPr>
                        <a:spcBef>
                          <a:spcPct val="20000"/>
                        </a:spcBef>
                        <a:buClr>
                          <a:schemeClr val="hlink"/>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ea typeface="宋体" panose="02010600030101010101" pitchFamily="2" charset="-122"/>
                        </a:defRPr>
                      </a:lvl3pPr>
                      <a:lvl4pPr>
                        <a:spcBef>
                          <a:spcPct val="20000"/>
                        </a:spcBef>
                        <a:buClr>
                          <a:schemeClr val="tx2"/>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ea typeface="宋体" panose="02010600030101010101" pitchFamily="2" charset="-122"/>
                        </a:defRPr>
                      </a:lvl4pPr>
                      <a:lvl5pPr>
                        <a:spcBef>
                          <a:spcPct val="20000"/>
                        </a:spcBef>
                        <a:buClr>
                          <a:schemeClr val="hlink"/>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ea typeface="宋体" panose="02010600030101010101" pitchFamily="2" charset="-122"/>
                        </a:defRPr>
                      </a:lvl5pPr>
                      <a:lvl6pPr marL="2514600" indent="-228600" defTabSz="449263" fontAlgn="base">
                        <a:spcBef>
                          <a:spcPct val="20000"/>
                        </a:spcBef>
                        <a:spcAft>
                          <a:spcPct val="0"/>
                        </a:spcAft>
                        <a:buClr>
                          <a:schemeClr val="hlink"/>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ea typeface="宋体" panose="02010600030101010101" pitchFamily="2" charset="-122"/>
                        </a:defRPr>
                      </a:lvl6pPr>
                      <a:lvl7pPr marL="2971800" indent="-228600" defTabSz="449263" fontAlgn="base">
                        <a:spcBef>
                          <a:spcPct val="20000"/>
                        </a:spcBef>
                        <a:spcAft>
                          <a:spcPct val="0"/>
                        </a:spcAft>
                        <a:buClr>
                          <a:schemeClr val="hlink"/>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ea typeface="宋体" panose="02010600030101010101" pitchFamily="2" charset="-122"/>
                        </a:defRPr>
                      </a:lvl7pPr>
                      <a:lvl8pPr marL="3429000" indent="-228600" defTabSz="449263" fontAlgn="base">
                        <a:spcBef>
                          <a:spcPct val="20000"/>
                        </a:spcBef>
                        <a:spcAft>
                          <a:spcPct val="0"/>
                        </a:spcAft>
                        <a:buClr>
                          <a:schemeClr val="hlink"/>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ea typeface="宋体" panose="02010600030101010101" pitchFamily="2" charset="-122"/>
                        </a:defRPr>
                      </a:lvl8pPr>
                      <a:lvl9pPr marL="3886200" indent="-228600" defTabSz="449263" fontAlgn="base">
                        <a:spcBef>
                          <a:spcPct val="20000"/>
                        </a:spcBef>
                        <a:spcAft>
                          <a:spcPct val="0"/>
                        </a:spcAft>
                        <a:buClr>
                          <a:schemeClr val="hlink"/>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ea typeface="宋体" panose="02010600030101010101" pitchFamily="2" charset="-122"/>
                        </a:defRPr>
                      </a:lvl9pPr>
                    </a:lstStyle>
                    <a:p>
                      <a:pPr marL="0" marR="0" lvl="0" indent="0" algn="l" defTabSz="449263" rtl="0" eaLnBrk="1" fontAlgn="base" latinLnBrk="0" hangingPunct="1">
                        <a:lnSpc>
                          <a:spcPct val="102000"/>
                        </a:lnSpc>
                        <a:spcBef>
                          <a:spcPts val="600"/>
                        </a:spcBef>
                        <a:spcAft>
                          <a:spcPct val="0"/>
                        </a:spcAft>
                        <a:buClrTx/>
                        <a:buSzPct val="6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en-US" altLang="zh-CN" sz="2000" b="0" i="0" u="none" strike="noStrike" cap="none" normalizeH="0" baseline="0">
                          <a:ln>
                            <a:noFill/>
                          </a:ln>
                          <a:solidFill>
                            <a:schemeClr val="tx1"/>
                          </a:solidFill>
                          <a:effectLst/>
                          <a:latin typeface="Tahoma" panose="020B0604030504040204" pitchFamily="34" charset="0"/>
                          <a:ea typeface="宋体" panose="02010600030101010101" pitchFamily="2" charset="-122"/>
                        </a:rPr>
                        <a:t>0.80</a:t>
                      </a:r>
                    </a:p>
                  </a:txBody>
                  <a:tcPr marL="81639" marR="81639" marT="42452" marB="4245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215211859"/>
                  </a:ext>
                </a:extLst>
              </a:tr>
              <a:tr h="439738">
                <a:tc>
                  <a:txBody>
                    <a:bodyPr/>
                    <a:lstStyle>
                      <a:lvl1pPr>
                        <a:spcBef>
                          <a:spcPct val="20000"/>
                        </a:spcBef>
                        <a:buClr>
                          <a:schemeClr val="hlink"/>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chemeClr val="tx1"/>
                          </a:solidFill>
                          <a:latin typeface="Arial" panose="020B0604020202020204" pitchFamily="34" charset="0"/>
                          <a:ea typeface="宋体" panose="02010600030101010101" pitchFamily="2" charset="-122"/>
                        </a:defRPr>
                      </a:lvl1pPr>
                      <a:lvl2pPr>
                        <a:spcBef>
                          <a:spcPct val="20000"/>
                        </a:spcBef>
                        <a:buClr>
                          <a:schemeClr val="tx2"/>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anose="020B0604020202020204" pitchFamily="34" charset="0"/>
                          <a:ea typeface="宋体" panose="02010600030101010101" pitchFamily="2" charset="-122"/>
                        </a:defRPr>
                      </a:lvl2pPr>
                      <a:lvl3pPr>
                        <a:spcBef>
                          <a:spcPct val="20000"/>
                        </a:spcBef>
                        <a:buClr>
                          <a:schemeClr val="hlink"/>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ea typeface="宋体" panose="02010600030101010101" pitchFamily="2" charset="-122"/>
                        </a:defRPr>
                      </a:lvl3pPr>
                      <a:lvl4pPr>
                        <a:spcBef>
                          <a:spcPct val="20000"/>
                        </a:spcBef>
                        <a:buClr>
                          <a:schemeClr val="tx2"/>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ea typeface="宋体" panose="02010600030101010101" pitchFamily="2" charset="-122"/>
                        </a:defRPr>
                      </a:lvl4pPr>
                      <a:lvl5pPr>
                        <a:spcBef>
                          <a:spcPct val="20000"/>
                        </a:spcBef>
                        <a:buClr>
                          <a:schemeClr val="hlink"/>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ea typeface="宋体" panose="02010600030101010101" pitchFamily="2" charset="-122"/>
                        </a:defRPr>
                      </a:lvl5pPr>
                      <a:lvl6pPr marL="2514600" indent="-228600" defTabSz="449263" fontAlgn="base">
                        <a:spcBef>
                          <a:spcPct val="20000"/>
                        </a:spcBef>
                        <a:spcAft>
                          <a:spcPct val="0"/>
                        </a:spcAft>
                        <a:buClr>
                          <a:schemeClr val="hlink"/>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ea typeface="宋体" panose="02010600030101010101" pitchFamily="2" charset="-122"/>
                        </a:defRPr>
                      </a:lvl6pPr>
                      <a:lvl7pPr marL="2971800" indent="-228600" defTabSz="449263" fontAlgn="base">
                        <a:spcBef>
                          <a:spcPct val="20000"/>
                        </a:spcBef>
                        <a:spcAft>
                          <a:spcPct val="0"/>
                        </a:spcAft>
                        <a:buClr>
                          <a:schemeClr val="hlink"/>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ea typeface="宋体" panose="02010600030101010101" pitchFamily="2" charset="-122"/>
                        </a:defRPr>
                      </a:lvl7pPr>
                      <a:lvl8pPr marL="3429000" indent="-228600" defTabSz="449263" fontAlgn="base">
                        <a:spcBef>
                          <a:spcPct val="20000"/>
                        </a:spcBef>
                        <a:spcAft>
                          <a:spcPct val="0"/>
                        </a:spcAft>
                        <a:buClr>
                          <a:schemeClr val="hlink"/>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ea typeface="宋体" panose="02010600030101010101" pitchFamily="2" charset="-122"/>
                        </a:defRPr>
                      </a:lvl8pPr>
                      <a:lvl9pPr marL="3886200" indent="-228600" defTabSz="449263" fontAlgn="base">
                        <a:spcBef>
                          <a:spcPct val="20000"/>
                        </a:spcBef>
                        <a:spcAft>
                          <a:spcPct val="0"/>
                        </a:spcAft>
                        <a:buClr>
                          <a:schemeClr val="hlink"/>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ea typeface="宋体" panose="02010600030101010101" pitchFamily="2" charset="-122"/>
                        </a:defRPr>
                      </a:lvl9pPr>
                    </a:lstStyle>
                    <a:p>
                      <a:pPr marL="0" marR="0" lvl="0" indent="0" algn="l" defTabSz="449263" rtl="0" eaLnBrk="1" fontAlgn="base" latinLnBrk="0" hangingPunct="1">
                        <a:lnSpc>
                          <a:spcPct val="102000"/>
                        </a:lnSpc>
                        <a:spcBef>
                          <a:spcPts val="600"/>
                        </a:spcBef>
                        <a:spcAft>
                          <a:spcPct val="0"/>
                        </a:spcAft>
                        <a:buClrTx/>
                        <a:buSzPct val="6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zh-CN" altLang="zh-CN" sz="2000" b="0" i="0" u="none" strike="noStrike" cap="none" normalizeH="0" baseline="0" dirty="0">
                          <a:ln>
                            <a:noFill/>
                          </a:ln>
                          <a:solidFill>
                            <a:schemeClr val="tx1"/>
                          </a:solidFill>
                          <a:effectLst/>
                          <a:latin typeface="Tahoma" panose="020B0604030504040204" pitchFamily="34" charset="0"/>
                          <a:ea typeface="宋体" panose="02010600030101010101" pitchFamily="2" charset="-122"/>
                        </a:rPr>
                        <a:t>焦面挡光</a:t>
                      </a:r>
                    </a:p>
                  </a:txBody>
                  <a:tcPr marL="81639" marR="81639" marT="42452" marB="4245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buClr>
                          <a:schemeClr val="hlink"/>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chemeClr val="tx1"/>
                          </a:solidFill>
                          <a:latin typeface="Arial" panose="020B0604020202020204" pitchFamily="34" charset="0"/>
                          <a:ea typeface="宋体" panose="02010600030101010101" pitchFamily="2" charset="-122"/>
                        </a:defRPr>
                      </a:lvl1pPr>
                      <a:lvl2pPr>
                        <a:spcBef>
                          <a:spcPct val="20000"/>
                        </a:spcBef>
                        <a:buClr>
                          <a:schemeClr val="tx2"/>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anose="020B0604020202020204" pitchFamily="34" charset="0"/>
                          <a:ea typeface="宋体" panose="02010600030101010101" pitchFamily="2" charset="-122"/>
                        </a:defRPr>
                      </a:lvl2pPr>
                      <a:lvl3pPr>
                        <a:spcBef>
                          <a:spcPct val="20000"/>
                        </a:spcBef>
                        <a:buClr>
                          <a:schemeClr val="hlink"/>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ea typeface="宋体" panose="02010600030101010101" pitchFamily="2" charset="-122"/>
                        </a:defRPr>
                      </a:lvl3pPr>
                      <a:lvl4pPr>
                        <a:spcBef>
                          <a:spcPct val="20000"/>
                        </a:spcBef>
                        <a:buClr>
                          <a:schemeClr val="tx2"/>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ea typeface="宋体" panose="02010600030101010101" pitchFamily="2" charset="-122"/>
                        </a:defRPr>
                      </a:lvl4pPr>
                      <a:lvl5pPr>
                        <a:spcBef>
                          <a:spcPct val="20000"/>
                        </a:spcBef>
                        <a:buClr>
                          <a:schemeClr val="hlink"/>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ea typeface="宋体" panose="02010600030101010101" pitchFamily="2" charset="-122"/>
                        </a:defRPr>
                      </a:lvl5pPr>
                      <a:lvl6pPr marL="2514600" indent="-228600" defTabSz="449263" fontAlgn="base">
                        <a:spcBef>
                          <a:spcPct val="20000"/>
                        </a:spcBef>
                        <a:spcAft>
                          <a:spcPct val="0"/>
                        </a:spcAft>
                        <a:buClr>
                          <a:schemeClr val="hlink"/>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ea typeface="宋体" panose="02010600030101010101" pitchFamily="2" charset="-122"/>
                        </a:defRPr>
                      </a:lvl6pPr>
                      <a:lvl7pPr marL="2971800" indent="-228600" defTabSz="449263" fontAlgn="base">
                        <a:spcBef>
                          <a:spcPct val="20000"/>
                        </a:spcBef>
                        <a:spcAft>
                          <a:spcPct val="0"/>
                        </a:spcAft>
                        <a:buClr>
                          <a:schemeClr val="hlink"/>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ea typeface="宋体" panose="02010600030101010101" pitchFamily="2" charset="-122"/>
                        </a:defRPr>
                      </a:lvl7pPr>
                      <a:lvl8pPr marL="3429000" indent="-228600" defTabSz="449263" fontAlgn="base">
                        <a:spcBef>
                          <a:spcPct val="20000"/>
                        </a:spcBef>
                        <a:spcAft>
                          <a:spcPct val="0"/>
                        </a:spcAft>
                        <a:buClr>
                          <a:schemeClr val="hlink"/>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ea typeface="宋体" panose="02010600030101010101" pitchFamily="2" charset="-122"/>
                        </a:defRPr>
                      </a:lvl8pPr>
                      <a:lvl9pPr marL="3886200" indent="-228600" defTabSz="449263" fontAlgn="base">
                        <a:spcBef>
                          <a:spcPct val="20000"/>
                        </a:spcBef>
                        <a:spcAft>
                          <a:spcPct val="0"/>
                        </a:spcAft>
                        <a:buClr>
                          <a:schemeClr val="hlink"/>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ea typeface="宋体" panose="02010600030101010101" pitchFamily="2" charset="-122"/>
                        </a:defRPr>
                      </a:lvl9pPr>
                    </a:lstStyle>
                    <a:p>
                      <a:pPr marL="0" marR="0" lvl="0" indent="0" algn="l" defTabSz="449263" rtl="0" eaLnBrk="1" fontAlgn="base" latinLnBrk="0" hangingPunct="1">
                        <a:lnSpc>
                          <a:spcPct val="102000"/>
                        </a:lnSpc>
                        <a:spcBef>
                          <a:spcPts val="600"/>
                        </a:spcBef>
                        <a:spcAft>
                          <a:spcPct val="0"/>
                        </a:spcAft>
                        <a:buClrTx/>
                        <a:buSzPct val="6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en-US" altLang="zh-CN" sz="2000" b="0" i="0" u="none" strike="noStrike" cap="none" normalizeH="0" baseline="0" dirty="0">
                          <a:ln>
                            <a:noFill/>
                          </a:ln>
                          <a:solidFill>
                            <a:schemeClr val="tx1"/>
                          </a:solidFill>
                          <a:effectLst/>
                          <a:latin typeface="Tahoma" panose="020B0604030504040204" pitchFamily="34" charset="0"/>
                          <a:ea typeface="宋体" panose="02010600030101010101" pitchFamily="2" charset="-122"/>
                        </a:rPr>
                        <a:t>0.80</a:t>
                      </a:r>
                    </a:p>
                  </a:txBody>
                  <a:tcPr marL="81639" marR="81639" marT="42452" marB="4245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lvl1pPr>
                        <a:spcBef>
                          <a:spcPct val="20000"/>
                        </a:spcBef>
                        <a:buClr>
                          <a:schemeClr val="hlink"/>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chemeClr val="tx1"/>
                          </a:solidFill>
                          <a:latin typeface="Arial" panose="020B0604020202020204" pitchFamily="34" charset="0"/>
                          <a:ea typeface="宋体" panose="02010600030101010101" pitchFamily="2" charset="-122"/>
                        </a:defRPr>
                      </a:lvl1pPr>
                      <a:lvl2pPr>
                        <a:spcBef>
                          <a:spcPct val="20000"/>
                        </a:spcBef>
                        <a:buClr>
                          <a:schemeClr val="tx2"/>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anose="020B0604020202020204" pitchFamily="34" charset="0"/>
                          <a:ea typeface="宋体" panose="02010600030101010101" pitchFamily="2" charset="-122"/>
                        </a:defRPr>
                      </a:lvl2pPr>
                      <a:lvl3pPr>
                        <a:spcBef>
                          <a:spcPct val="20000"/>
                        </a:spcBef>
                        <a:buClr>
                          <a:schemeClr val="hlink"/>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ea typeface="宋体" panose="02010600030101010101" pitchFamily="2" charset="-122"/>
                        </a:defRPr>
                      </a:lvl3pPr>
                      <a:lvl4pPr>
                        <a:spcBef>
                          <a:spcPct val="20000"/>
                        </a:spcBef>
                        <a:buClr>
                          <a:schemeClr val="tx2"/>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ea typeface="宋体" panose="02010600030101010101" pitchFamily="2" charset="-122"/>
                        </a:defRPr>
                      </a:lvl4pPr>
                      <a:lvl5pPr>
                        <a:spcBef>
                          <a:spcPct val="20000"/>
                        </a:spcBef>
                        <a:buClr>
                          <a:schemeClr val="hlink"/>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ea typeface="宋体" panose="02010600030101010101" pitchFamily="2" charset="-122"/>
                        </a:defRPr>
                      </a:lvl5pPr>
                      <a:lvl6pPr marL="2514600" indent="-228600" defTabSz="449263" fontAlgn="base">
                        <a:spcBef>
                          <a:spcPct val="20000"/>
                        </a:spcBef>
                        <a:spcAft>
                          <a:spcPct val="0"/>
                        </a:spcAft>
                        <a:buClr>
                          <a:schemeClr val="hlink"/>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ea typeface="宋体" panose="02010600030101010101" pitchFamily="2" charset="-122"/>
                        </a:defRPr>
                      </a:lvl6pPr>
                      <a:lvl7pPr marL="2971800" indent="-228600" defTabSz="449263" fontAlgn="base">
                        <a:spcBef>
                          <a:spcPct val="20000"/>
                        </a:spcBef>
                        <a:spcAft>
                          <a:spcPct val="0"/>
                        </a:spcAft>
                        <a:buClr>
                          <a:schemeClr val="hlink"/>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ea typeface="宋体" panose="02010600030101010101" pitchFamily="2" charset="-122"/>
                        </a:defRPr>
                      </a:lvl7pPr>
                      <a:lvl8pPr marL="3429000" indent="-228600" defTabSz="449263" fontAlgn="base">
                        <a:spcBef>
                          <a:spcPct val="20000"/>
                        </a:spcBef>
                        <a:spcAft>
                          <a:spcPct val="0"/>
                        </a:spcAft>
                        <a:buClr>
                          <a:schemeClr val="hlink"/>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ea typeface="宋体" panose="02010600030101010101" pitchFamily="2" charset="-122"/>
                        </a:defRPr>
                      </a:lvl8pPr>
                      <a:lvl9pPr marL="3886200" indent="-228600" defTabSz="449263" fontAlgn="base">
                        <a:spcBef>
                          <a:spcPct val="20000"/>
                        </a:spcBef>
                        <a:spcAft>
                          <a:spcPct val="0"/>
                        </a:spcAft>
                        <a:buClr>
                          <a:schemeClr val="hlink"/>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ea typeface="宋体" panose="02010600030101010101" pitchFamily="2" charset="-122"/>
                        </a:defRPr>
                      </a:lvl9pPr>
                    </a:lstStyle>
                    <a:p>
                      <a:pPr marL="0" marR="0" lvl="0" indent="0" algn="l" defTabSz="449263" rtl="0" eaLnBrk="1" fontAlgn="base" latinLnBrk="0" hangingPunct="1">
                        <a:lnSpc>
                          <a:spcPct val="102000"/>
                        </a:lnSpc>
                        <a:spcBef>
                          <a:spcPts val="600"/>
                        </a:spcBef>
                        <a:spcAft>
                          <a:spcPct val="0"/>
                        </a:spcAft>
                        <a:buClrTx/>
                        <a:buSzPct val="6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en-US" altLang="zh-CN" sz="2000" b="0" i="0" u="none" strike="noStrike" cap="none" normalizeH="0" baseline="0">
                          <a:ln>
                            <a:noFill/>
                          </a:ln>
                          <a:solidFill>
                            <a:schemeClr val="tx1"/>
                          </a:solidFill>
                          <a:effectLst/>
                          <a:latin typeface="Tahoma" panose="020B0604030504040204" pitchFamily="34" charset="0"/>
                          <a:ea typeface="宋体" panose="02010600030101010101" pitchFamily="2" charset="-122"/>
                        </a:rPr>
                        <a:t>0.80</a:t>
                      </a:r>
                    </a:p>
                  </a:txBody>
                  <a:tcPr marL="81639" marR="81639" marT="42452" marB="4245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63037383"/>
                  </a:ext>
                </a:extLst>
              </a:tr>
              <a:tr h="449263">
                <a:tc>
                  <a:txBody>
                    <a:bodyPr/>
                    <a:lstStyle>
                      <a:lvl1pPr>
                        <a:spcBef>
                          <a:spcPct val="20000"/>
                        </a:spcBef>
                        <a:buClr>
                          <a:schemeClr val="hlink"/>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chemeClr val="tx1"/>
                          </a:solidFill>
                          <a:latin typeface="Arial" panose="020B0604020202020204" pitchFamily="34" charset="0"/>
                          <a:ea typeface="宋体" panose="02010600030101010101" pitchFamily="2" charset="-122"/>
                        </a:defRPr>
                      </a:lvl1pPr>
                      <a:lvl2pPr>
                        <a:spcBef>
                          <a:spcPct val="20000"/>
                        </a:spcBef>
                        <a:buClr>
                          <a:schemeClr val="tx2"/>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anose="020B0604020202020204" pitchFamily="34" charset="0"/>
                          <a:ea typeface="宋体" panose="02010600030101010101" pitchFamily="2" charset="-122"/>
                        </a:defRPr>
                      </a:lvl2pPr>
                      <a:lvl3pPr>
                        <a:spcBef>
                          <a:spcPct val="20000"/>
                        </a:spcBef>
                        <a:buClr>
                          <a:schemeClr val="hlink"/>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ea typeface="宋体" panose="02010600030101010101" pitchFamily="2" charset="-122"/>
                        </a:defRPr>
                      </a:lvl3pPr>
                      <a:lvl4pPr>
                        <a:spcBef>
                          <a:spcPct val="20000"/>
                        </a:spcBef>
                        <a:buClr>
                          <a:schemeClr val="tx2"/>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ea typeface="宋体" panose="02010600030101010101" pitchFamily="2" charset="-122"/>
                        </a:defRPr>
                      </a:lvl4pPr>
                      <a:lvl5pPr>
                        <a:spcBef>
                          <a:spcPct val="20000"/>
                        </a:spcBef>
                        <a:buClr>
                          <a:schemeClr val="hlink"/>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ea typeface="宋体" panose="02010600030101010101" pitchFamily="2" charset="-122"/>
                        </a:defRPr>
                      </a:lvl5pPr>
                      <a:lvl6pPr marL="2514600" indent="-228600" defTabSz="449263" fontAlgn="base">
                        <a:spcBef>
                          <a:spcPct val="20000"/>
                        </a:spcBef>
                        <a:spcAft>
                          <a:spcPct val="0"/>
                        </a:spcAft>
                        <a:buClr>
                          <a:schemeClr val="hlink"/>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ea typeface="宋体" panose="02010600030101010101" pitchFamily="2" charset="-122"/>
                        </a:defRPr>
                      </a:lvl6pPr>
                      <a:lvl7pPr marL="2971800" indent="-228600" defTabSz="449263" fontAlgn="base">
                        <a:spcBef>
                          <a:spcPct val="20000"/>
                        </a:spcBef>
                        <a:spcAft>
                          <a:spcPct val="0"/>
                        </a:spcAft>
                        <a:buClr>
                          <a:schemeClr val="hlink"/>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ea typeface="宋体" panose="02010600030101010101" pitchFamily="2" charset="-122"/>
                        </a:defRPr>
                      </a:lvl7pPr>
                      <a:lvl8pPr marL="3429000" indent="-228600" defTabSz="449263" fontAlgn="base">
                        <a:spcBef>
                          <a:spcPct val="20000"/>
                        </a:spcBef>
                        <a:spcAft>
                          <a:spcPct val="0"/>
                        </a:spcAft>
                        <a:buClr>
                          <a:schemeClr val="hlink"/>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ea typeface="宋体" panose="02010600030101010101" pitchFamily="2" charset="-122"/>
                        </a:defRPr>
                      </a:lvl8pPr>
                      <a:lvl9pPr marL="3886200" indent="-228600" defTabSz="449263" fontAlgn="base">
                        <a:spcBef>
                          <a:spcPct val="20000"/>
                        </a:spcBef>
                        <a:spcAft>
                          <a:spcPct val="0"/>
                        </a:spcAft>
                        <a:buClr>
                          <a:schemeClr val="hlink"/>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ea typeface="宋体" panose="02010600030101010101" pitchFamily="2" charset="-122"/>
                        </a:defRPr>
                      </a:lvl9pPr>
                    </a:lstStyle>
                    <a:p>
                      <a:pPr marL="0" marR="0" lvl="0" indent="0" algn="l" defTabSz="449263" rtl="0" eaLnBrk="1" fontAlgn="base" latinLnBrk="0" hangingPunct="1">
                        <a:lnSpc>
                          <a:spcPct val="102000"/>
                        </a:lnSpc>
                        <a:spcBef>
                          <a:spcPts val="600"/>
                        </a:spcBef>
                        <a:spcAft>
                          <a:spcPct val="0"/>
                        </a:spcAft>
                        <a:buClrTx/>
                        <a:buSzPct val="6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zh-CN" altLang="zh-CN" sz="2000" b="0" i="0" u="none" strike="noStrike" cap="none" normalizeH="0" baseline="0" dirty="0">
                          <a:ln>
                            <a:noFill/>
                          </a:ln>
                          <a:solidFill>
                            <a:schemeClr val="tx1"/>
                          </a:solidFill>
                          <a:effectLst/>
                          <a:latin typeface="Tahoma" panose="020B0604030504040204" pitchFamily="34" charset="0"/>
                          <a:ea typeface="宋体" panose="02010600030101010101" pitchFamily="2" charset="-122"/>
                        </a:rPr>
                        <a:t>视宁度 </a:t>
                      </a:r>
                      <a:r>
                        <a:rPr kumimoji="0" lang="en-US" altLang="zh-CN" sz="2000" b="0" i="0" u="none" strike="noStrike" cap="none" normalizeH="0" baseline="0" dirty="0">
                          <a:ln>
                            <a:noFill/>
                          </a:ln>
                          <a:solidFill>
                            <a:schemeClr val="tx1"/>
                          </a:solidFill>
                          <a:effectLst/>
                          <a:latin typeface="Tahoma" panose="020B0604030504040204" pitchFamily="34" charset="0"/>
                          <a:ea typeface="宋体" panose="02010600030101010101" pitchFamily="2" charset="-122"/>
                        </a:rPr>
                        <a:t>(2.0</a:t>
                      </a:r>
                      <a:r>
                        <a:rPr kumimoji="0" lang="en-US" altLang="zh-CN" sz="2000" b="0" i="0" u="none" strike="noStrike" cap="none" normalizeH="0" baseline="0" dirty="0">
                          <a:ln>
                            <a:noFill/>
                          </a:ln>
                          <a:solidFill>
                            <a:schemeClr val="tx1"/>
                          </a:solidFill>
                          <a:effectLst/>
                          <a:latin typeface="Arial" panose="020B0604020202020204" pitchFamily="34" charset="0"/>
                          <a:ea typeface="宋体" panose="02010600030101010101" pitchFamily="2" charset="-122"/>
                        </a:rPr>
                        <a:t>”</a:t>
                      </a:r>
                      <a:r>
                        <a:rPr kumimoji="0" lang="en-US" altLang="zh-CN" sz="2000" b="0" i="0" u="none" strike="noStrike" cap="none" normalizeH="0" baseline="0" dirty="0">
                          <a:ln>
                            <a:noFill/>
                          </a:ln>
                          <a:solidFill>
                            <a:schemeClr val="tx1"/>
                          </a:solidFill>
                          <a:effectLst/>
                          <a:latin typeface="Tahoma" panose="020B0604030504040204" pitchFamily="34" charset="0"/>
                          <a:ea typeface="宋体" panose="02010600030101010101" pitchFamily="2" charset="-122"/>
                        </a:rPr>
                        <a:t>)</a:t>
                      </a:r>
                    </a:p>
                  </a:txBody>
                  <a:tcPr marL="81639" marR="81639" marT="42452" marB="4245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buClr>
                          <a:schemeClr val="hlink"/>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chemeClr val="tx1"/>
                          </a:solidFill>
                          <a:latin typeface="Arial" panose="020B0604020202020204" pitchFamily="34" charset="0"/>
                          <a:ea typeface="宋体" panose="02010600030101010101" pitchFamily="2" charset="-122"/>
                        </a:defRPr>
                      </a:lvl1pPr>
                      <a:lvl2pPr>
                        <a:spcBef>
                          <a:spcPct val="20000"/>
                        </a:spcBef>
                        <a:buClr>
                          <a:schemeClr val="tx2"/>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anose="020B0604020202020204" pitchFamily="34" charset="0"/>
                          <a:ea typeface="宋体" panose="02010600030101010101" pitchFamily="2" charset="-122"/>
                        </a:defRPr>
                      </a:lvl2pPr>
                      <a:lvl3pPr>
                        <a:spcBef>
                          <a:spcPct val="20000"/>
                        </a:spcBef>
                        <a:buClr>
                          <a:schemeClr val="hlink"/>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ea typeface="宋体" panose="02010600030101010101" pitchFamily="2" charset="-122"/>
                        </a:defRPr>
                      </a:lvl3pPr>
                      <a:lvl4pPr>
                        <a:spcBef>
                          <a:spcPct val="20000"/>
                        </a:spcBef>
                        <a:buClr>
                          <a:schemeClr val="tx2"/>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ea typeface="宋体" panose="02010600030101010101" pitchFamily="2" charset="-122"/>
                        </a:defRPr>
                      </a:lvl4pPr>
                      <a:lvl5pPr>
                        <a:spcBef>
                          <a:spcPct val="20000"/>
                        </a:spcBef>
                        <a:buClr>
                          <a:schemeClr val="hlink"/>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ea typeface="宋体" panose="02010600030101010101" pitchFamily="2" charset="-122"/>
                        </a:defRPr>
                      </a:lvl5pPr>
                      <a:lvl6pPr marL="2514600" indent="-228600" defTabSz="449263" fontAlgn="base">
                        <a:spcBef>
                          <a:spcPct val="20000"/>
                        </a:spcBef>
                        <a:spcAft>
                          <a:spcPct val="0"/>
                        </a:spcAft>
                        <a:buClr>
                          <a:schemeClr val="hlink"/>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ea typeface="宋体" panose="02010600030101010101" pitchFamily="2" charset="-122"/>
                        </a:defRPr>
                      </a:lvl6pPr>
                      <a:lvl7pPr marL="2971800" indent="-228600" defTabSz="449263" fontAlgn="base">
                        <a:spcBef>
                          <a:spcPct val="20000"/>
                        </a:spcBef>
                        <a:spcAft>
                          <a:spcPct val="0"/>
                        </a:spcAft>
                        <a:buClr>
                          <a:schemeClr val="hlink"/>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ea typeface="宋体" panose="02010600030101010101" pitchFamily="2" charset="-122"/>
                        </a:defRPr>
                      </a:lvl7pPr>
                      <a:lvl8pPr marL="3429000" indent="-228600" defTabSz="449263" fontAlgn="base">
                        <a:spcBef>
                          <a:spcPct val="20000"/>
                        </a:spcBef>
                        <a:spcAft>
                          <a:spcPct val="0"/>
                        </a:spcAft>
                        <a:buClr>
                          <a:schemeClr val="hlink"/>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ea typeface="宋体" panose="02010600030101010101" pitchFamily="2" charset="-122"/>
                        </a:defRPr>
                      </a:lvl8pPr>
                      <a:lvl9pPr marL="3886200" indent="-228600" defTabSz="449263" fontAlgn="base">
                        <a:spcBef>
                          <a:spcPct val="20000"/>
                        </a:spcBef>
                        <a:spcAft>
                          <a:spcPct val="0"/>
                        </a:spcAft>
                        <a:buClr>
                          <a:schemeClr val="hlink"/>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ea typeface="宋体" panose="02010600030101010101" pitchFamily="2" charset="-122"/>
                        </a:defRPr>
                      </a:lvl9pPr>
                    </a:lstStyle>
                    <a:p>
                      <a:pPr marL="0" marR="0" lvl="0" indent="0" algn="l" defTabSz="449263" rtl="0" eaLnBrk="1" fontAlgn="base" latinLnBrk="0" hangingPunct="1">
                        <a:lnSpc>
                          <a:spcPct val="102000"/>
                        </a:lnSpc>
                        <a:spcBef>
                          <a:spcPts val="600"/>
                        </a:spcBef>
                        <a:spcAft>
                          <a:spcPct val="0"/>
                        </a:spcAft>
                        <a:buClrTx/>
                        <a:buSzPct val="6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en-US" altLang="zh-CN" sz="2000" b="0" i="0" u="none" strike="noStrike" cap="none" normalizeH="0" baseline="0" dirty="0">
                          <a:ln>
                            <a:noFill/>
                          </a:ln>
                          <a:solidFill>
                            <a:schemeClr val="tx1"/>
                          </a:solidFill>
                          <a:effectLst/>
                          <a:latin typeface="Tahoma" panose="020B0604030504040204" pitchFamily="34" charset="0"/>
                          <a:ea typeface="宋体" panose="02010600030101010101" pitchFamily="2" charset="-122"/>
                        </a:rPr>
                        <a:t>0.80</a:t>
                      </a:r>
                    </a:p>
                  </a:txBody>
                  <a:tcPr marL="81639" marR="81639" marT="42452" marB="4245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lvl1pPr>
                        <a:spcBef>
                          <a:spcPct val="20000"/>
                        </a:spcBef>
                        <a:buClr>
                          <a:schemeClr val="hlink"/>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chemeClr val="tx1"/>
                          </a:solidFill>
                          <a:latin typeface="Arial" panose="020B0604020202020204" pitchFamily="34" charset="0"/>
                          <a:ea typeface="宋体" panose="02010600030101010101" pitchFamily="2" charset="-122"/>
                        </a:defRPr>
                      </a:lvl1pPr>
                      <a:lvl2pPr>
                        <a:spcBef>
                          <a:spcPct val="20000"/>
                        </a:spcBef>
                        <a:buClr>
                          <a:schemeClr val="tx2"/>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anose="020B0604020202020204" pitchFamily="34" charset="0"/>
                          <a:ea typeface="宋体" panose="02010600030101010101" pitchFamily="2" charset="-122"/>
                        </a:defRPr>
                      </a:lvl2pPr>
                      <a:lvl3pPr>
                        <a:spcBef>
                          <a:spcPct val="20000"/>
                        </a:spcBef>
                        <a:buClr>
                          <a:schemeClr val="hlink"/>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ea typeface="宋体" panose="02010600030101010101" pitchFamily="2" charset="-122"/>
                        </a:defRPr>
                      </a:lvl3pPr>
                      <a:lvl4pPr>
                        <a:spcBef>
                          <a:spcPct val="20000"/>
                        </a:spcBef>
                        <a:buClr>
                          <a:schemeClr val="tx2"/>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ea typeface="宋体" panose="02010600030101010101" pitchFamily="2" charset="-122"/>
                        </a:defRPr>
                      </a:lvl4pPr>
                      <a:lvl5pPr>
                        <a:spcBef>
                          <a:spcPct val="20000"/>
                        </a:spcBef>
                        <a:buClr>
                          <a:schemeClr val="hlink"/>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ea typeface="宋体" panose="02010600030101010101" pitchFamily="2" charset="-122"/>
                        </a:defRPr>
                      </a:lvl5pPr>
                      <a:lvl6pPr marL="2514600" indent="-228600" defTabSz="449263" fontAlgn="base">
                        <a:spcBef>
                          <a:spcPct val="20000"/>
                        </a:spcBef>
                        <a:spcAft>
                          <a:spcPct val="0"/>
                        </a:spcAft>
                        <a:buClr>
                          <a:schemeClr val="hlink"/>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ea typeface="宋体" panose="02010600030101010101" pitchFamily="2" charset="-122"/>
                        </a:defRPr>
                      </a:lvl6pPr>
                      <a:lvl7pPr marL="2971800" indent="-228600" defTabSz="449263" fontAlgn="base">
                        <a:spcBef>
                          <a:spcPct val="20000"/>
                        </a:spcBef>
                        <a:spcAft>
                          <a:spcPct val="0"/>
                        </a:spcAft>
                        <a:buClr>
                          <a:schemeClr val="hlink"/>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ea typeface="宋体" panose="02010600030101010101" pitchFamily="2" charset="-122"/>
                        </a:defRPr>
                      </a:lvl7pPr>
                      <a:lvl8pPr marL="3429000" indent="-228600" defTabSz="449263" fontAlgn="base">
                        <a:spcBef>
                          <a:spcPct val="20000"/>
                        </a:spcBef>
                        <a:spcAft>
                          <a:spcPct val="0"/>
                        </a:spcAft>
                        <a:buClr>
                          <a:schemeClr val="hlink"/>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ea typeface="宋体" panose="02010600030101010101" pitchFamily="2" charset="-122"/>
                        </a:defRPr>
                      </a:lvl8pPr>
                      <a:lvl9pPr marL="3886200" indent="-228600" defTabSz="449263" fontAlgn="base">
                        <a:spcBef>
                          <a:spcPct val="20000"/>
                        </a:spcBef>
                        <a:spcAft>
                          <a:spcPct val="0"/>
                        </a:spcAft>
                        <a:buClr>
                          <a:schemeClr val="hlink"/>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ea typeface="宋体" panose="02010600030101010101" pitchFamily="2" charset="-122"/>
                        </a:defRPr>
                      </a:lvl9pPr>
                    </a:lstStyle>
                    <a:p>
                      <a:pPr marL="0" marR="0" lvl="0" indent="0" algn="l" defTabSz="449263" rtl="0" eaLnBrk="1" fontAlgn="base" latinLnBrk="0" hangingPunct="1">
                        <a:lnSpc>
                          <a:spcPct val="102000"/>
                        </a:lnSpc>
                        <a:spcBef>
                          <a:spcPts val="600"/>
                        </a:spcBef>
                        <a:spcAft>
                          <a:spcPct val="0"/>
                        </a:spcAft>
                        <a:buClrTx/>
                        <a:buSzPct val="6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en-US" altLang="zh-CN" sz="2000" b="0" i="0" u="none" strike="noStrike" cap="none" normalizeH="0" baseline="0">
                          <a:ln>
                            <a:noFill/>
                          </a:ln>
                          <a:solidFill>
                            <a:schemeClr val="tx1"/>
                          </a:solidFill>
                          <a:effectLst/>
                          <a:latin typeface="Tahoma" panose="020B0604030504040204" pitchFamily="34" charset="0"/>
                          <a:ea typeface="宋体" panose="02010600030101010101" pitchFamily="2" charset="-122"/>
                        </a:rPr>
                        <a:t>---</a:t>
                      </a:r>
                    </a:p>
                  </a:txBody>
                  <a:tcPr marL="81639" marR="81639" marT="42452" marB="4245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730943640"/>
                  </a:ext>
                </a:extLst>
              </a:tr>
              <a:tr h="438150">
                <a:tc>
                  <a:txBody>
                    <a:bodyPr/>
                    <a:lstStyle>
                      <a:lvl1pPr>
                        <a:spcBef>
                          <a:spcPct val="20000"/>
                        </a:spcBef>
                        <a:buClr>
                          <a:schemeClr val="hlink"/>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chemeClr val="tx1"/>
                          </a:solidFill>
                          <a:latin typeface="Arial" panose="020B0604020202020204" pitchFamily="34" charset="0"/>
                          <a:ea typeface="宋体" panose="02010600030101010101" pitchFamily="2" charset="-122"/>
                        </a:defRPr>
                      </a:lvl1pPr>
                      <a:lvl2pPr>
                        <a:spcBef>
                          <a:spcPct val="20000"/>
                        </a:spcBef>
                        <a:buClr>
                          <a:schemeClr val="tx2"/>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anose="020B0604020202020204" pitchFamily="34" charset="0"/>
                          <a:ea typeface="宋体" panose="02010600030101010101" pitchFamily="2" charset="-122"/>
                        </a:defRPr>
                      </a:lvl2pPr>
                      <a:lvl3pPr>
                        <a:spcBef>
                          <a:spcPct val="20000"/>
                        </a:spcBef>
                        <a:buClr>
                          <a:schemeClr val="hlink"/>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ea typeface="宋体" panose="02010600030101010101" pitchFamily="2" charset="-122"/>
                        </a:defRPr>
                      </a:lvl3pPr>
                      <a:lvl4pPr>
                        <a:spcBef>
                          <a:spcPct val="20000"/>
                        </a:spcBef>
                        <a:buClr>
                          <a:schemeClr val="tx2"/>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ea typeface="宋体" panose="02010600030101010101" pitchFamily="2" charset="-122"/>
                        </a:defRPr>
                      </a:lvl4pPr>
                      <a:lvl5pPr>
                        <a:spcBef>
                          <a:spcPct val="20000"/>
                        </a:spcBef>
                        <a:buClr>
                          <a:schemeClr val="hlink"/>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ea typeface="宋体" panose="02010600030101010101" pitchFamily="2" charset="-122"/>
                        </a:defRPr>
                      </a:lvl5pPr>
                      <a:lvl6pPr marL="2514600" indent="-228600" defTabSz="449263" fontAlgn="base">
                        <a:spcBef>
                          <a:spcPct val="20000"/>
                        </a:spcBef>
                        <a:spcAft>
                          <a:spcPct val="0"/>
                        </a:spcAft>
                        <a:buClr>
                          <a:schemeClr val="hlink"/>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ea typeface="宋体" panose="02010600030101010101" pitchFamily="2" charset="-122"/>
                        </a:defRPr>
                      </a:lvl6pPr>
                      <a:lvl7pPr marL="2971800" indent="-228600" defTabSz="449263" fontAlgn="base">
                        <a:spcBef>
                          <a:spcPct val="20000"/>
                        </a:spcBef>
                        <a:spcAft>
                          <a:spcPct val="0"/>
                        </a:spcAft>
                        <a:buClr>
                          <a:schemeClr val="hlink"/>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ea typeface="宋体" panose="02010600030101010101" pitchFamily="2" charset="-122"/>
                        </a:defRPr>
                      </a:lvl7pPr>
                      <a:lvl8pPr marL="3429000" indent="-228600" defTabSz="449263" fontAlgn="base">
                        <a:spcBef>
                          <a:spcPct val="20000"/>
                        </a:spcBef>
                        <a:spcAft>
                          <a:spcPct val="0"/>
                        </a:spcAft>
                        <a:buClr>
                          <a:schemeClr val="hlink"/>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ea typeface="宋体" panose="02010600030101010101" pitchFamily="2" charset="-122"/>
                        </a:defRPr>
                      </a:lvl8pPr>
                      <a:lvl9pPr marL="3886200" indent="-228600" defTabSz="449263" fontAlgn="base">
                        <a:spcBef>
                          <a:spcPct val="20000"/>
                        </a:spcBef>
                        <a:spcAft>
                          <a:spcPct val="0"/>
                        </a:spcAft>
                        <a:buClr>
                          <a:schemeClr val="hlink"/>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ea typeface="宋体" panose="02010600030101010101" pitchFamily="2" charset="-122"/>
                        </a:defRPr>
                      </a:lvl9pPr>
                    </a:lstStyle>
                    <a:p>
                      <a:pPr marL="0" marR="0" lvl="0" indent="0" algn="l" defTabSz="449263" rtl="0" eaLnBrk="1" fontAlgn="base" latinLnBrk="0" hangingPunct="1">
                        <a:lnSpc>
                          <a:spcPct val="102000"/>
                        </a:lnSpc>
                        <a:spcBef>
                          <a:spcPts val="600"/>
                        </a:spcBef>
                        <a:spcAft>
                          <a:spcPct val="0"/>
                        </a:spcAft>
                        <a:buClrTx/>
                        <a:buSzPct val="6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zh-CN" altLang="zh-CN" sz="2000" b="0" i="0" u="none" strike="noStrike" cap="none" normalizeH="0" baseline="0" dirty="0">
                          <a:ln>
                            <a:noFill/>
                          </a:ln>
                          <a:solidFill>
                            <a:schemeClr val="tx1"/>
                          </a:solidFill>
                          <a:effectLst/>
                          <a:latin typeface="Tahoma" panose="020B0604030504040204" pitchFamily="34" charset="0"/>
                          <a:ea typeface="宋体" panose="02010600030101010101" pitchFamily="2" charset="-122"/>
                        </a:rPr>
                        <a:t>光纤定位</a:t>
                      </a:r>
                    </a:p>
                  </a:txBody>
                  <a:tcPr marL="81639" marR="81639" marT="42452" marB="4245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buClr>
                          <a:schemeClr val="hlink"/>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chemeClr val="tx1"/>
                          </a:solidFill>
                          <a:latin typeface="Arial" panose="020B0604020202020204" pitchFamily="34" charset="0"/>
                          <a:ea typeface="宋体" panose="02010600030101010101" pitchFamily="2" charset="-122"/>
                        </a:defRPr>
                      </a:lvl1pPr>
                      <a:lvl2pPr>
                        <a:spcBef>
                          <a:spcPct val="20000"/>
                        </a:spcBef>
                        <a:buClr>
                          <a:schemeClr val="tx2"/>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anose="020B0604020202020204" pitchFamily="34" charset="0"/>
                          <a:ea typeface="宋体" panose="02010600030101010101" pitchFamily="2" charset="-122"/>
                        </a:defRPr>
                      </a:lvl2pPr>
                      <a:lvl3pPr>
                        <a:spcBef>
                          <a:spcPct val="20000"/>
                        </a:spcBef>
                        <a:buClr>
                          <a:schemeClr val="hlink"/>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ea typeface="宋体" panose="02010600030101010101" pitchFamily="2" charset="-122"/>
                        </a:defRPr>
                      </a:lvl3pPr>
                      <a:lvl4pPr>
                        <a:spcBef>
                          <a:spcPct val="20000"/>
                        </a:spcBef>
                        <a:buClr>
                          <a:schemeClr val="tx2"/>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ea typeface="宋体" panose="02010600030101010101" pitchFamily="2" charset="-122"/>
                        </a:defRPr>
                      </a:lvl4pPr>
                      <a:lvl5pPr>
                        <a:spcBef>
                          <a:spcPct val="20000"/>
                        </a:spcBef>
                        <a:buClr>
                          <a:schemeClr val="hlink"/>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ea typeface="宋体" panose="02010600030101010101" pitchFamily="2" charset="-122"/>
                        </a:defRPr>
                      </a:lvl5pPr>
                      <a:lvl6pPr marL="2514600" indent="-228600" defTabSz="449263" fontAlgn="base">
                        <a:spcBef>
                          <a:spcPct val="20000"/>
                        </a:spcBef>
                        <a:spcAft>
                          <a:spcPct val="0"/>
                        </a:spcAft>
                        <a:buClr>
                          <a:schemeClr val="hlink"/>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ea typeface="宋体" panose="02010600030101010101" pitchFamily="2" charset="-122"/>
                        </a:defRPr>
                      </a:lvl6pPr>
                      <a:lvl7pPr marL="2971800" indent="-228600" defTabSz="449263" fontAlgn="base">
                        <a:spcBef>
                          <a:spcPct val="20000"/>
                        </a:spcBef>
                        <a:spcAft>
                          <a:spcPct val="0"/>
                        </a:spcAft>
                        <a:buClr>
                          <a:schemeClr val="hlink"/>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ea typeface="宋体" panose="02010600030101010101" pitchFamily="2" charset="-122"/>
                        </a:defRPr>
                      </a:lvl7pPr>
                      <a:lvl8pPr marL="3429000" indent="-228600" defTabSz="449263" fontAlgn="base">
                        <a:spcBef>
                          <a:spcPct val="20000"/>
                        </a:spcBef>
                        <a:spcAft>
                          <a:spcPct val="0"/>
                        </a:spcAft>
                        <a:buClr>
                          <a:schemeClr val="hlink"/>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ea typeface="宋体" panose="02010600030101010101" pitchFamily="2" charset="-122"/>
                        </a:defRPr>
                      </a:lvl8pPr>
                      <a:lvl9pPr marL="3886200" indent="-228600" defTabSz="449263" fontAlgn="base">
                        <a:spcBef>
                          <a:spcPct val="20000"/>
                        </a:spcBef>
                        <a:spcAft>
                          <a:spcPct val="0"/>
                        </a:spcAft>
                        <a:buClr>
                          <a:schemeClr val="hlink"/>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ea typeface="宋体" panose="02010600030101010101" pitchFamily="2" charset="-122"/>
                        </a:defRPr>
                      </a:lvl9pPr>
                    </a:lstStyle>
                    <a:p>
                      <a:pPr marL="0" marR="0" lvl="0" indent="0" algn="l" defTabSz="449263" rtl="0" eaLnBrk="1" fontAlgn="base" latinLnBrk="0" hangingPunct="1">
                        <a:lnSpc>
                          <a:spcPct val="102000"/>
                        </a:lnSpc>
                        <a:spcBef>
                          <a:spcPts val="600"/>
                        </a:spcBef>
                        <a:spcAft>
                          <a:spcPct val="0"/>
                        </a:spcAft>
                        <a:buClrTx/>
                        <a:buSzPct val="6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en-US" altLang="zh-CN" sz="2000" b="0" i="0" u="none" strike="noStrike" cap="none" normalizeH="0" baseline="0" dirty="0">
                          <a:ln>
                            <a:noFill/>
                          </a:ln>
                          <a:solidFill>
                            <a:schemeClr val="tx1"/>
                          </a:solidFill>
                          <a:effectLst/>
                          <a:latin typeface="Tahoma" panose="020B0604030504040204" pitchFamily="34" charset="0"/>
                          <a:ea typeface="宋体" panose="02010600030101010101" pitchFamily="2" charset="-122"/>
                        </a:rPr>
                        <a:t>0.80</a:t>
                      </a:r>
                    </a:p>
                  </a:txBody>
                  <a:tcPr marL="81639" marR="81639" marT="42452" marB="4245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lvl1pPr>
                        <a:spcBef>
                          <a:spcPct val="20000"/>
                        </a:spcBef>
                        <a:buClr>
                          <a:schemeClr val="hlink"/>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chemeClr val="tx1"/>
                          </a:solidFill>
                          <a:latin typeface="Arial" panose="020B0604020202020204" pitchFamily="34" charset="0"/>
                          <a:ea typeface="宋体" panose="02010600030101010101" pitchFamily="2" charset="-122"/>
                        </a:defRPr>
                      </a:lvl1pPr>
                      <a:lvl2pPr>
                        <a:spcBef>
                          <a:spcPct val="20000"/>
                        </a:spcBef>
                        <a:buClr>
                          <a:schemeClr val="tx2"/>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anose="020B0604020202020204" pitchFamily="34" charset="0"/>
                          <a:ea typeface="宋体" panose="02010600030101010101" pitchFamily="2" charset="-122"/>
                        </a:defRPr>
                      </a:lvl2pPr>
                      <a:lvl3pPr>
                        <a:spcBef>
                          <a:spcPct val="20000"/>
                        </a:spcBef>
                        <a:buClr>
                          <a:schemeClr val="hlink"/>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ea typeface="宋体" panose="02010600030101010101" pitchFamily="2" charset="-122"/>
                        </a:defRPr>
                      </a:lvl3pPr>
                      <a:lvl4pPr>
                        <a:spcBef>
                          <a:spcPct val="20000"/>
                        </a:spcBef>
                        <a:buClr>
                          <a:schemeClr val="tx2"/>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ea typeface="宋体" panose="02010600030101010101" pitchFamily="2" charset="-122"/>
                        </a:defRPr>
                      </a:lvl4pPr>
                      <a:lvl5pPr>
                        <a:spcBef>
                          <a:spcPct val="20000"/>
                        </a:spcBef>
                        <a:buClr>
                          <a:schemeClr val="hlink"/>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ea typeface="宋体" panose="02010600030101010101" pitchFamily="2" charset="-122"/>
                        </a:defRPr>
                      </a:lvl5pPr>
                      <a:lvl6pPr marL="2514600" indent="-228600" defTabSz="449263" fontAlgn="base">
                        <a:spcBef>
                          <a:spcPct val="20000"/>
                        </a:spcBef>
                        <a:spcAft>
                          <a:spcPct val="0"/>
                        </a:spcAft>
                        <a:buClr>
                          <a:schemeClr val="hlink"/>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ea typeface="宋体" panose="02010600030101010101" pitchFamily="2" charset="-122"/>
                        </a:defRPr>
                      </a:lvl6pPr>
                      <a:lvl7pPr marL="2971800" indent="-228600" defTabSz="449263" fontAlgn="base">
                        <a:spcBef>
                          <a:spcPct val="20000"/>
                        </a:spcBef>
                        <a:spcAft>
                          <a:spcPct val="0"/>
                        </a:spcAft>
                        <a:buClr>
                          <a:schemeClr val="hlink"/>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ea typeface="宋体" panose="02010600030101010101" pitchFamily="2" charset="-122"/>
                        </a:defRPr>
                      </a:lvl7pPr>
                      <a:lvl8pPr marL="3429000" indent="-228600" defTabSz="449263" fontAlgn="base">
                        <a:spcBef>
                          <a:spcPct val="20000"/>
                        </a:spcBef>
                        <a:spcAft>
                          <a:spcPct val="0"/>
                        </a:spcAft>
                        <a:buClr>
                          <a:schemeClr val="hlink"/>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ea typeface="宋体" panose="02010600030101010101" pitchFamily="2" charset="-122"/>
                        </a:defRPr>
                      </a:lvl8pPr>
                      <a:lvl9pPr marL="3886200" indent="-228600" defTabSz="449263" fontAlgn="base">
                        <a:spcBef>
                          <a:spcPct val="20000"/>
                        </a:spcBef>
                        <a:spcAft>
                          <a:spcPct val="0"/>
                        </a:spcAft>
                        <a:buClr>
                          <a:schemeClr val="hlink"/>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ea typeface="宋体" panose="02010600030101010101" pitchFamily="2" charset="-122"/>
                        </a:defRPr>
                      </a:lvl9pPr>
                    </a:lstStyle>
                    <a:p>
                      <a:pPr marL="0" marR="0" lvl="0" indent="0" algn="l" defTabSz="449263" rtl="0" eaLnBrk="1" fontAlgn="base" latinLnBrk="0" hangingPunct="1">
                        <a:lnSpc>
                          <a:spcPct val="102000"/>
                        </a:lnSpc>
                        <a:spcBef>
                          <a:spcPts val="600"/>
                        </a:spcBef>
                        <a:spcAft>
                          <a:spcPct val="0"/>
                        </a:spcAft>
                        <a:buClrTx/>
                        <a:buSzPct val="6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en-US" altLang="zh-CN" sz="2000" b="0" i="0" u="none" strike="noStrike" cap="none" normalizeH="0" baseline="0">
                          <a:ln>
                            <a:noFill/>
                          </a:ln>
                          <a:solidFill>
                            <a:schemeClr val="tx1"/>
                          </a:solidFill>
                          <a:effectLst/>
                          <a:latin typeface="Tahoma" panose="020B0604030504040204" pitchFamily="34" charset="0"/>
                          <a:ea typeface="宋体" panose="02010600030101010101" pitchFamily="2" charset="-122"/>
                        </a:rPr>
                        <a:t>---</a:t>
                      </a:r>
                    </a:p>
                  </a:txBody>
                  <a:tcPr marL="81639" marR="81639" marT="42452" marB="4245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76545836"/>
                  </a:ext>
                </a:extLst>
              </a:tr>
              <a:tr h="439738">
                <a:tc>
                  <a:txBody>
                    <a:bodyPr/>
                    <a:lstStyle>
                      <a:lvl1pPr>
                        <a:spcBef>
                          <a:spcPct val="20000"/>
                        </a:spcBef>
                        <a:buClr>
                          <a:schemeClr val="hlink"/>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chemeClr val="tx1"/>
                          </a:solidFill>
                          <a:latin typeface="Arial" panose="020B0604020202020204" pitchFamily="34" charset="0"/>
                          <a:ea typeface="宋体" panose="02010600030101010101" pitchFamily="2" charset="-122"/>
                        </a:defRPr>
                      </a:lvl1pPr>
                      <a:lvl2pPr>
                        <a:spcBef>
                          <a:spcPct val="20000"/>
                        </a:spcBef>
                        <a:buClr>
                          <a:schemeClr val="tx2"/>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anose="020B0604020202020204" pitchFamily="34" charset="0"/>
                          <a:ea typeface="宋体" panose="02010600030101010101" pitchFamily="2" charset="-122"/>
                        </a:defRPr>
                      </a:lvl2pPr>
                      <a:lvl3pPr>
                        <a:spcBef>
                          <a:spcPct val="20000"/>
                        </a:spcBef>
                        <a:buClr>
                          <a:schemeClr val="hlink"/>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ea typeface="宋体" panose="02010600030101010101" pitchFamily="2" charset="-122"/>
                        </a:defRPr>
                      </a:lvl3pPr>
                      <a:lvl4pPr>
                        <a:spcBef>
                          <a:spcPct val="20000"/>
                        </a:spcBef>
                        <a:buClr>
                          <a:schemeClr val="tx2"/>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ea typeface="宋体" panose="02010600030101010101" pitchFamily="2" charset="-122"/>
                        </a:defRPr>
                      </a:lvl4pPr>
                      <a:lvl5pPr>
                        <a:spcBef>
                          <a:spcPct val="20000"/>
                        </a:spcBef>
                        <a:buClr>
                          <a:schemeClr val="hlink"/>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ea typeface="宋体" panose="02010600030101010101" pitchFamily="2" charset="-122"/>
                        </a:defRPr>
                      </a:lvl5pPr>
                      <a:lvl6pPr marL="2514600" indent="-228600" defTabSz="449263" fontAlgn="base">
                        <a:spcBef>
                          <a:spcPct val="20000"/>
                        </a:spcBef>
                        <a:spcAft>
                          <a:spcPct val="0"/>
                        </a:spcAft>
                        <a:buClr>
                          <a:schemeClr val="hlink"/>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ea typeface="宋体" panose="02010600030101010101" pitchFamily="2" charset="-122"/>
                        </a:defRPr>
                      </a:lvl6pPr>
                      <a:lvl7pPr marL="2971800" indent="-228600" defTabSz="449263" fontAlgn="base">
                        <a:spcBef>
                          <a:spcPct val="20000"/>
                        </a:spcBef>
                        <a:spcAft>
                          <a:spcPct val="0"/>
                        </a:spcAft>
                        <a:buClr>
                          <a:schemeClr val="hlink"/>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ea typeface="宋体" panose="02010600030101010101" pitchFamily="2" charset="-122"/>
                        </a:defRPr>
                      </a:lvl7pPr>
                      <a:lvl8pPr marL="3429000" indent="-228600" defTabSz="449263" fontAlgn="base">
                        <a:spcBef>
                          <a:spcPct val="20000"/>
                        </a:spcBef>
                        <a:spcAft>
                          <a:spcPct val="0"/>
                        </a:spcAft>
                        <a:buClr>
                          <a:schemeClr val="hlink"/>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ea typeface="宋体" panose="02010600030101010101" pitchFamily="2" charset="-122"/>
                        </a:defRPr>
                      </a:lvl8pPr>
                      <a:lvl9pPr marL="3886200" indent="-228600" defTabSz="449263" fontAlgn="base">
                        <a:spcBef>
                          <a:spcPct val="20000"/>
                        </a:spcBef>
                        <a:spcAft>
                          <a:spcPct val="0"/>
                        </a:spcAft>
                        <a:buClr>
                          <a:schemeClr val="hlink"/>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ea typeface="宋体" panose="02010600030101010101" pitchFamily="2" charset="-122"/>
                        </a:defRPr>
                      </a:lvl9pPr>
                    </a:lstStyle>
                    <a:p>
                      <a:pPr marL="0" marR="0" lvl="0" indent="0" algn="l" defTabSz="449263" rtl="0" eaLnBrk="1" fontAlgn="base" latinLnBrk="0" hangingPunct="1">
                        <a:lnSpc>
                          <a:spcPct val="102000"/>
                        </a:lnSpc>
                        <a:spcBef>
                          <a:spcPts val="600"/>
                        </a:spcBef>
                        <a:spcAft>
                          <a:spcPct val="0"/>
                        </a:spcAft>
                        <a:buClrTx/>
                        <a:buSzPct val="6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zh-CN" altLang="zh-CN" sz="2000" b="0" i="0" u="none" strike="noStrike" cap="none" normalizeH="0" baseline="0" dirty="0">
                          <a:ln>
                            <a:noFill/>
                          </a:ln>
                          <a:solidFill>
                            <a:schemeClr val="tx1"/>
                          </a:solidFill>
                          <a:effectLst/>
                          <a:latin typeface="Tahoma" panose="020B0604030504040204" pitchFamily="34" charset="0"/>
                          <a:ea typeface="宋体" panose="02010600030101010101" pitchFamily="2" charset="-122"/>
                        </a:rPr>
                        <a:t>光纤效率</a:t>
                      </a:r>
                    </a:p>
                  </a:txBody>
                  <a:tcPr marL="81639" marR="81639" marT="42452" marB="4245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buClr>
                          <a:schemeClr val="hlink"/>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chemeClr val="tx1"/>
                          </a:solidFill>
                          <a:latin typeface="Arial" panose="020B0604020202020204" pitchFamily="34" charset="0"/>
                          <a:ea typeface="宋体" panose="02010600030101010101" pitchFamily="2" charset="-122"/>
                        </a:defRPr>
                      </a:lvl1pPr>
                      <a:lvl2pPr>
                        <a:spcBef>
                          <a:spcPct val="20000"/>
                        </a:spcBef>
                        <a:buClr>
                          <a:schemeClr val="tx2"/>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anose="020B0604020202020204" pitchFamily="34" charset="0"/>
                          <a:ea typeface="宋体" panose="02010600030101010101" pitchFamily="2" charset="-122"/>
                        </a:defRPr>
                      </a:lvl2pPr>
                      <a:lvl3pPr>
                        <a:spcBef>
                          <a:spcPct val="20000"/>
                        </a:spcBef>
                        <a:buClr>
                          <a:schemeClr val="hlink"/>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ea typeface="宋体" panose="02010600030101010101" pitchFamily="2" charset="-122"/>
                        </a:defRPr>
                      </a:lvl3pPr>
                      <a:lvl4pPr>
                        <a:spcBef>
                          <a:spcPct val="20000"/>
                        </a:spcBef>
                        <a:buClr>
                          <a:schemeClr val="tx2"/>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ea typeface="宋体" panose="02010600030101010101" pitchFamily="2" charset="-122"/>
                        </a:defRPr>
                      </a:lvl4pPr>
                      <a:lvl5pPr>
                        <a:spcBef>
                          <a:spcPct val="20000"/>
                        </a:spcBef>
                        <a:buClr>
                          <a:schemeClr val="hlink"/>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ea typeface="宋体" panose="02010600030101010101" pitchFamily="2" charset="-122"/>
                        </a:defRPr>
                      </a:lvl5pPr>
                      <a:lvl6pPr marL="2514600" indent="-228600" defTabSz="449263" fontAlgn="base">
                        <a:spcBef>
                          <a:spcPct val="20000"/>
                        </a:spcBef>
                        <a:spcAft>
                          <a:spcPct val="0"/>
                        </a:spcAft>
                        <a:buClr>
                          <a:schemeClr val="hlink"/>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ea typeface="宋体" panose="02010600030101010101" pitchFamily="2" charset="-122"/>
                        </a:defRPr>
                      </a:lvl6pPr>
                      <a:lvl7pPr marL="2971800" indent="-228600" defTabSz="449263" fontAlgn="base">
                        <a:spcBef>
                          <a:spcPct val="20000"/>
                        </a:spcBef>
                        <a:spcAft>
                          <a:spcPct val="0"/>
                        </a:spcAft>
                        <a:buClr>
                          <a:schemeClr val="hlink"/>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ea typeface="宋体" panose="02010600030101010101" pitchFamily="2" charset="-122"/>
                        </a:defRPr>
                      </a:lvl7pPr>
                      <a:lvl8pPr marL="3429000" indent="-228600" defTabSz="449263" fontAlgn="base">
                        <a:spcBef>
                          <a:spcPct val="20000"/>
                        </a:spcBef>
                        <a:spcAft>
                          <a:spcPct val="0"/>
                        </a:spcAft>
                        <a:buClr>
                          <a:schemeClr val="hlink"/>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ea typeface="宋体" panose="02010600030101010101" pitchFamily="2" charset="-122"/>
                        </a:defRPr>
                      </a:lvl8pPr>
                      <a:lvl9pPr marL="3886200" indent="-228600" defTabSz="449263" fontAlgn="base">
                        <a:spcBef>
                          <a:spcPct val="20000"/>
                        </a:spcBef>
                        <a:spcAft>
                          <a:spcPct val="0"/>
                        </a:spcAft>
                        <a:buClr>
                          <a:schemeClr val="hlink"/>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ea typeface="宋体" panose="02010600030101010101" pitchFamily="2" charset="-122"/>
                        </a:defRPr>
                      </a:lvl9pPr>
                    </a:lstStyle>
                    <a:p>
                      <a:pPr marL="0" marR="0" lvl="0" indent="0" algn="l" defTabSz="449263" rtl="0" eaLnBrk="1" fontAlgn="base" latinLnBrk="0" hangingPunct="1">
                        <a:lnSpc>
                          <a:spcPct val="102000"/>
                        </a:lnSpc>
                        <a:spcBef>
                          <a:spcPts val="600"/>
                        </a:spcBef>
                        <a:spcAft>
                          <a:spcPct val="0"/>
                        </a:spcAft>
                        <a:buClrTx/>
                        <a:buSzPct val="6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en-US" altLang="zh-CN" sz="2000" b="0" i="0" u="none" strike="noStrike" cap="none" normalizeH="0" baseline="0" dirty="0">
                          <a:ln>
                            <a:noFill/>
                          </a:ln>
                          <a:solidFill>
                            <a:schemeClr val="tx1"/>
                          </a:solidFill>
                          <a:effectLst/>
                          <a:latin typeface="Tahoma" panose="020B0604030504040204" pitchFamily="34" charset="0"/>
                          <a:ea typeface="宋体" panose="02010600030101010101" pitchFamily="2" charset="-122"/>
                        </a:rPr>
                        <a:t>0.80</a:t>
                      </a:r>
                    </a:p>
                  </a:txBody>
                  <a:tcPr marL="81639" marR="81639" marT="42452" marB="4245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lvl1pPr>
                        <a:spcBef>
                          <a:spcPct val="20000"/>
                        </a:spcBef>
                        <a:buClr>
                          <a:schemeClr val="hlink"/>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chemeClr val="tx1"/>
                          </a:solidFill>
                          <a:latin typeface="Arial" panose="020B0604020202020204" pitchFamily="34" charset="0"/>
                          <a:ea typeface="宋体" panose="02010600030101010101" pitchFamily="2" charset="-122"/>
                        </a:defRPr>
                      </a:lvl1pPr>
                      <a:lvl2pPr>
                        <a:spcBef>
                          <a:spcPct val="20000"/>
                        </a:spcBef>
                        <a:buClr>
                          <a:schemeClr val="tx2"/>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anose="020B0604020202020204" pitchFamily="34" charset="0"/>
                          <a:ea typeface="宋体" panose="02010600030101010101" pitchFamily="2" charset="-122"/>
                        </a:defRPr>
                      </a:lvl2pPr>
                      <a:lvl3pPr>
                        <a:spcBef>
                          <a:spcPct val="20000"/>
                        </a:spcBef>
                        <a:buClr>
                          <a:schemeClr val="hlink"/>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ea typeface="宋体" panose="02010600030101010101" pitchFamily="2" charset="-122"/>
                        </a:defRPr>
                      </a:lvl3pPr>
                      <a:lvl4pPr>
                        <a:spcBef>
                          <a:spcPct val="20000"/>
                        </a:spcBef>
                        <a:buClr>
                          <a:schemeClr val="tx2"/>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ea typeface="宋体" panose="02010600030101010101" pitchFamily="2" charset="-122"/>
                        </a:defRPr>
                      </a:lvl4pPr>
                      <a:lvl5pPr>
                        <a:spcBef>
                          <a:spcPct val="20000"/>
                        </a:spcBef>
                        <a:buClr>
                          <a:schemeClr val="hlink"/>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ea typeface="宋体" panose="02010600030101010101" pitchFamily="2" charset="-122"/>
                        </a:defRPr>
                      </a:lvl5pPr>
                      <a:lvl6pPr marL="2514600" indent="-228600" defTabSz="449263" fontAlgn="base">
                        <a:spcBef>
                          <a:spcPct val="20000"/>
                        </a:spcBef>
                        <a:spcAft>
                          <a:spcPct val="0"/>
                        </a:spcAft>
                        <a:buClr>
                          <a:schemeClr val="hlink"/>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ea typeface="宋体" panose="02010600030101010101" pitchFamily="2" charset="-122"/>
                        </a:defRPr>
                      </a:lvl6pPr>
                      <a:lvl7pPr marL="2971800" indent="-228600" defTabSz="449263" fontAlgn="base">
                        <a:spcBef>
                          <a:spcPct val="20000"/>
                        </a:spcBef>
                        <a:spcAft>
                          <a:spcPct val="0"/>
                        </a:spcAft>
                        <a:buClr>
                          <a:schemeClr val="hlink"/>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ea typeface="宋体" panose="02010600030101010101" pitchFamily="2" charset="-122"/>
                        </a:defRPr>
                      </a:lvl7pPr>
                      <a:lvl8pPr marL="3429000" indent="-228600" defTabSz="449263" fontAlgn="base">
                        <a:spcBef>
                          <a:spcPct val="20000"/>
                        </a:spcBef>
                        <a:spcAft>
                          <a:spcPct val="0"/>
                        </a:spcAft>
                        <a:buClr>
                          <a:schemeClr val="hlink"/>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ea typeface="宋体" panose="02010600030101010101" pitchFamily="2" charset="-122"/>
                        </a:defRPr>
                      </a:lvl8pPr>
                      <a:lvl9pPr marL="3886200" indent="-228600" defTabSz="449263" fontAlgn="base">
                        <a:spcBef>
                          <a:spcPct val="20000"/>
                        </a:spcBef>
                        <a:spcAft>
                          <a:spcPct val="0"/>
                        </a:spcAft>
                        <a:buClr>
                          <a:schemeClr val="hlink"/>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ea typeface="宋体" panose="02010600030101010101" pitchFamily="2" charset="-122"/>
                        </a:defRPr>
                      </a:lvl9pPr>
                    </a:lstStyle>
                    <a:p>
                      <a:pPr marL="0" marR="0" lvl="0" indent="0" algn="l" defTabSz="449263" rtl="0" eaLnBrk="1" fontAlgn="base" latinLnBrk="0" hangingPunct="1">
                        <a:lnSpc>
                          <a:spcPct val="102000"/>
                        </a:lnSpc>
                        <a:spcBef>
                          <a:spcPts val="600"/>
                        </a:spcBef>
                        <a:spcAft>
                          <a:spcPct val="0"/>
                        </a:spcAft>
                        <a:buClrTx/>
                        <a:buSzPct val="6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en-US" altLang="zh-CN" sz="2000" b="0" i="0" u="none" strike="noStrike" cap="none" normalizeH="0" baseline="0">
                          <a:ln>
                            <a:noFill/>
                          </a:ln>
                          <a:solidFill>
                            <a:schemeClr val="tx1"/>
                          </a:solidFill>
                          <a:effectLst/>
                          <a:latin typeface="Tahoma" panose="020B0604030504040204" pitchFamily="34" charset="0"/>
                          <a:ea typeface="宋体" panose="02010600030101010101" pitchFamily="2" charset="-122"/>
                        </a:rPr>
                        <a:t>0.80</a:t>
                      </a:r>
                    </a:p>
                  </a:txBody>
                  <a:tcPr marL="81639" marR="81639" marT="42452" marB="4245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293326240"/>
                  </a:ext>
                </a:extLst>
              </a:tr>
              <a:tr h="438150">
                <a:tc>
                  <a:txBody>
                    <a:bodyPr/>
                    <a:lstStyle>
                      <a:lvl1pPr>
                        <a:spcBef>
                          <a:spcPct val="20000"/>
                        </a:spcBef>
                        <a:buClr>
                          <a:schemeClr val="hlink"/>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chemeClr val="tx1"/>
                          </a:solidFill>
                          <a:latin typeface="Arial" panose="020B0604020202020204" pitchFamily="34" charset="0"/>
                          <a:ea typeface="宋体" panose="02010600030101010101" pitchFamily="2" charset="-122"/>
                        </a:defRPr>
                      </a:lvl1pPr>
                      <a:lvl2pPr>
                        <a:spcBef>
                          <a:spcPct val="20000"/>
                        </a:spcBef>
                        <a:buClr>
                          <a:schemeClr val="tx2"/>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anose="020B0604020202020204" pitchFamily="34" charset="0"/>
                          <a:ea typeface="宋体" panose="02010600030101010101" pitchFamily="2" charset="-122"/>
                        </a:defRPr>
                      </a:lvl2pPr>
                      <a:lvl3pPr>
                        <a:spcBef>
                          <a:spcPct val="20000"/>
                        </a:spcBef>
                        <a:buClr>
                          <a:schemeClr val="hlink"/>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ea typeface="宋体" panose="02010600030101010101" pitchFamily="2" charset="-122"/>
                        </a:defRPr>
                      </a:lvl3pPr>
                      <a:lvl4pPr>
                        <a:spcBef>
                          <a:spcPct val="20000"/>
                        </a:spcBef>
                        <a:buClr>
                          <a:schemeClr val="tx2"/>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ea typeface="宋体" panose="02010600030101010101" pitchFamily="2" charset="-122"/>
                        </a:defRPr>
                      </a:lvl4pPr>
                      <a:lvl5pPr>
                        <a:spcBef>
                          <a:spcPct val="20000"/>
                        </a:spcBef>
                        <a:buClr>
                          <a:schemeClr val="hlink"/>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ea typeface="宋体" panose="02010600030101010101" pitchFamily="2" charset="-122"/>
                        </a:defRPr>
                      </a:lvl5pPr>
                      <a:lvl6pPr marL="2514600" indent="-228600" defTabSz="449263" fontAlgn="base">
                        <a:spcBef>
                          <a:spcPct val="20000"/>
                        </a:spcBef>
                        <a:spcAft>
                          <a:spcPct val="0"/>
                        </a:spcAft>
                        <a:buClr>
                          <a:schemeClr val="hlink"/>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ea typeface="宋体" panose="02010600030101010101" pitchFamily="2" charset="-122"/>
                        </a:defRPr>
                      </a:lvl6pPr>
                      <a:lvl7pPr marL="2971800" indent="-228600" defTabSz="449263" fontAlgn="base">
                        <a:spcBef>
                          <a:spcPct val="20000"/>
                        </a:spcBef>
                        <a:spcAft>
                          <a:spcPct val="0"/>
                        </a:spcAft>
                        <a:buClr>
                          <a:schemeClr val="hlink"/>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ea typeface="宋体" panose="02010600030101010101" pitchFamily="2" charset="-122"/>
                        </a:defRPr>
                      </a:lvl7pPr>
                      <a:lvl8pPr marL="3429000" indent="-228600" defTabSz="449263" fontAlgn="base">
                        <a:spcBef>
                          <a:spcPct val="20000"/>
                        </a:spcBef>
                        <a:spcAft>
                          <a:spcPct val="0"/>
                        </a:spcAft>
                        <a:buClr>
                          <a:schemeClr val="hlink"/>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ea typeface="宋体" panose="02010600030101010101" pitchFamily="2" charset="-122"/>
                        </a:defRPr>
                      </a:lvl8pPr>
                      <a:lvl9pPr marL="3886200" indent="-228600" defTabSz="449263" fontAlgn="base">
                        <a:spcBef>
                          <a:spcPct val="20000"/>
                        </a:spcBef>
                        <a:spcAft>
                          <a:spcPct val="0"/>
                        </a:spcAft>
                        <a:buClr>
                          <a:schemeClr val="hlink"/>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ea typeface="宋体" panose="02010600030101010101" pitchFamily="2" charset="-122"/>
                        </a:defRPr>
                      </a:lvl9pPr>
                    </a:lstStyle>
                    <a:p>
                      <a:pPr marL="0" marR="0" lvl="0" indent="0" algn="l" defTabSz="449263" rtl="0" eaLnBrk="1" fontAlgn="base" latinLnBrk="0" hangingPunct="1">
                        <a:lnSpc>
                          <a:spcPct val="102000"/>
                        </a:lnSpc>
                        <a:spcBef>
                          <a:spcPts val="600"/>
                        </a:spcBef>
                        <a:spcAft>
                          <a:spcPct val="0"/>
                        </a:spcAft>
                        <a:buClrTx/>
                        <a:buSzPct val="6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zh-CN" altLang="zh-CN" sz="2000" b="0" i="0" u="none" strike="noStrike" cap="none" normalizeH="0" baseline="0" dirty="0">
                          <a:ln>
                            <a:noFill/>
                          </a:ln>
                          <a:solidFill>
                            <a:schemeClr val="tx1"/>
                          </a:solidFill>
                          <a:effectLst/>
                          <a:latin typeface="Tahoma" panose="020B0604030504040204" pitchFamily="34" charset="0"/>
                          <a:ea typeface="宋体" panose="02010600030101010101" pitchFamily="2" charset="-122"/>
                        </a:rPr>
                        <a:t>狭缝宽度</a:t>
                      </a:r>
                    </a:p>
                  </a:txBody>
                  <a:tcPr marL="81639" marR="81639" marT="42452" marB="4245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buClr>
                          <a:schemeClr val="hlink"/>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chemeClr val="tx1"/>
                          </a:solidFill>
                          <a:latin typeface="Arial" panose="020B0604020202020204" pitchFamily="34" charset="0"/>
                          <a:ea typeface="宋体" panose="02010600030101010101" pitchFamily="2" charset="-122"/>
                        </a:defRPr>
                      </a:lvl1pPr>
                      <a:lvl2pPr>
                        <a:spcBef>
                          <a:spcPct val="20000"/>
                        </a:spcBef>
                        <a:buClr>
                          <a:schemeClr val="tx2"/>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anose="020B0604020202020204" pitchFamily="34" charset="0"/>
                          <a:ea typeface="宋体" panose="02010600030101010101" pitchFamily="2" charset="-122"/>
                        </a:defRPr>
                      </a:lvl2pPr>
                      <a:lvl3pPr>
                        <a:spcBef>
                          <a:spcPct val="20000"/>
                        </a:spcBef>
                        <a:buClr>
                          <a:schemeClr val="hlink"/>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ea typeface="宋体" panose="02010600030101010101" pitchFamily="2" charset="-122"/>
                        </a:defRPr>
                      </a:lvl3pPr>
                      <a:lvl4pPr>
                        <a:spcBef>
                          <a:spcPct val="20000"/>
                        </a:spcBef>
                        <a:buClr>
                          <a:schemeClr val="tx2"/>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ea typeface="宋体" panose="02010600030101010101" pitchFamily="2" charset="-122"/>
                        </a:defRPr>
                      </a:lvl4pPr>
                      <a:lvl5pPr>
                        <a:spcBef>
                          <a:spcPct val="20000"/>
                        </a:spcBef>
                        <a:buClr>
                          <a:schemeClr val="hlink"/>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ea typeface="宋体" panose="02010600030101010101" pitchFamily="2" charset="-122"/>
                        </a:defRPr>
                      </a:lvl5pPr>
                      <a:lvl6pPr marL="2514600" indent="-228600" defTabSz="449263" fontAlgn="base">
                        <a:spcBef>
                          <a:spcPct val="20000"/>
                        </a:spcBef>
                        <a:spcAft>
                          <a:spcPct val="0"/>
                        </a:spcAft>
                        <a:buClr>
                          <a:schemeClr val="hlink"/>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ea typeface="宋体" panose="02010600030101010101" pitchFamily="2" charset="-122"/>
                        </a:defRPr>
                      </a:lvl6pPr>
                      <a:lvl7pPr marL="2971800" indent="-228600" defTabSz="449263" fontAlgn="base">
                        <a:spcBef>
                          <a:spcPct val="20000"/>
                        </a:spcBef>
                        <a:spcAft>
                          <a:spcPct val="0"/>
                        </a:spcAft>
                        <a:buClr>
                          <a:schemeClr val="hlink"/>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ea typeface="宋体" panose="02010600030101010101" pitchFamily="2" charset="-122"/>
                        </a:defRPr>
                      </a:lvl7pPr>
                      <a:lvl8pPr marL="3429000" indent="-228600" defTabSz="449263" fontAlgn="base">
                        <a:spcBef>
                          <a:spcPct val="20000"/>
                        </a:spcBef>
                        <a:spcAft>
                          <a:spcPct val="0"/>
                        </a:spcAft>
                        <a:buClr>
                          <a:schemeClr val="hlink"/>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ea typeface="宋体" panose="02010600030101010101" pitchFamily="2" charset="-122"/>
                        </a:defRPr>
                      </a:lvl8pPr>
                      <a:lvl9pPr marL="3886200" indent="-228600" defTabSz="449263" fontAlgn="base">
                        <a:spcBef>
                          <a:spcPct val="20000"/>
                        </a:spcBef>
                        <a:spcAft>
                          <a:spcPct val="0"/>
                        </a:spcAft>
                        <a:buClr>
                          <a:schemeClr val="hlink"/>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ea typeface="宋体" panose="02010600030101010101" pitchFamily="2" charset="-122"/>
                        </a:defRPr>
                      </a:lvl9pPr>
                    </a:lstStyle>
                    <a:p>
                      <a:pPr marL="0" marR="0" lvl="0" indent="0" algn="l" defTabSz="449263" rtl="0" eaLnBrk="1" fontAlgn="base" latinLnBrk="0" hangingPunct="1">
                        <a:lnSpc>
                          <a:spcPct val="102000"/>
                        </a:lnSpc>
                        <a:spcBef>
                          <a:spcPts val="600"/>
                        </a:spcBef>
                        <a:spcAft>
                          <a:spcPct val="0"/>
                        </a:spcAft>
                        <a:buClrTx/>
                        <a:buSzPct val="6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en-US" altLang="zh-CN" sz="2000" b="0" i="0" u="none" strike="noStrike" cap="none" normalizeH="0" baseline="0" dirty="0">
                          <a:ln>
                            <a:noFill/>
                          </a:ln>
                          <a:solidFill>
                            <a:schemeClr val="tx1"/>
                          </a:solidFill>
                          <a:effectLst/>
                          <a:latin typeface="Tahoma" panose="020B0604030504040204" pitchFamily="34" charset="0"/>
                          <a:ea typeface="宋体" panose="02010600030101010101" pitchFamily="2" charset="-122"/>
                        </a:rPr>
                        <a:t>1.00    /   0.69</a:t>
                      </a:r>
                    </a:p>
                  </a:txBody>
                  <a:tcPr marL="81639" marR="81639" marT="42452" marB="4245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lvl1pPr>
                        <a:spcBef>
                          <a:spcPct val="20000"/>
                        </a:spcBef>
                        <a:buClr>
                          <a:schemeClr val="hlink"/>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chemeClr val="tx1"/>
                          </a:solidFill>
                          <a:latin typeface="Arial" panose="020B0604020202020204" pitchFamily="34" charset="0"/>
                          <a:ea typeface="宋体" panose="02010600030101010101" pitchFamily="2" charset="-122"/>
                        </a:defRPr>
                      </a:lvl1pPr>
                      <a:lvl2pPr>
                        <a:spcBef>
                          <a:spcPct val="20000"/>
                        </a:spcBef>
                        <a:buClr>
                          <a:schemeClr val="tx2"/>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anose="020B0604020202020204" pitchFamily="34" charset="0"/>
                          <a:ea typeface="宋体" panose="02010600030101010101" pitchFamily="2" charset="-122"/>
                        </a:defRPr>
                      </a:lvl2pPr>
                      <a:lvl3pPr>
                        <a:spcBef>
                          <a:spcPct val="20000"/>
                        </a:spcBef>
                        <a:buClr>
                          <a:schemeClr val="hlink"/>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ea typeface="宋体" panose="02010600030101010101" pitchFamily="2" charset="-122"/>
                        </a:defRPr>
                      </a:lvl3pPr>
                      <a:lvl4pPr>
                        <a:spcBef>
                          <a:spcPct val="20000"/>
                        </a:spcBef>
                        <a:buClr>
                          <a:schemeClr val="tx2"/>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ea typeface="宋体" panose="02010600030101010101" pitchFamily="2" charset="-122"/>
                        </a:defRPr>
                      </a:lvl4pPr>
                      <a:lvl5pPr>
                        <a:spcBef>
                          <a:spcPct val="20000"/>
                        </a:spcBef>
                        <a:buClr>
                          <a:schemeClr val="hlink"/>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ea typeface="宋体" panose="02010600030101010101" pitchFamily="2" charset="-122"/>
                        </a:defRPr>
                      </a:lvl5pPr>
                      <a:lvl6pPr marL="2514600" indent="-228600" defTabSz="449263" fontAlgn="base">
                        <a:spcBef>
                          <a:spcPct val="20000"/>
                        </a:spcBef>
                        <a:spcAft>
                          <a:spcPct val="0"/>
                        </a:spcAft>
                        <a:buClr>
                          <a:schemeClr val="hlink"/>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ea typeface="宋体" panose="02010600030101010101" pitchFamily="2" charset="-122"/>
                        </a:defRPr>
                      </a:lvl6pPr>
                      <a:lvl7pPr marL="2971800" indent="-228600" defTabSz="449263" fontAlgn="base">
                        <a:spcBef>
                          <a:spcPct val="20000"/>
                        </a:spcBef>
                        <a:spcAft>
                          <a:spcPct val="0"/>
                        </a:spcAft>
                        <a:buClr>
                          <a:schemeClr val="hlink"/>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ea typeface="宋体" panose="02010600030101010101" pitchFamily="2" charset="-122"/>
                        </a:defRPr>
                      </a:lvl7pPr>
                      <a:lvl8pPr marL="3429000" indent="-228600" defTabSz="449263" fontAlgn="base">
                        <a:spcBef>
                          <a:spcPct val="20000"/>
                        </a:spcBef>
                        <a:spcAft>
                          <a:spcPct val="0"/>
                        </a:spcAft>
                        <a:buClr>
                          <a:schemeClr val="hlink"/>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ea typeface="宋体" panose="02010600030101010101" pitchFamily="2" charset="-122"/>
                        </a:defRPr>
                      </a:lvl8pPr>
                      <a:lvl9pPr marL="3886200" indent="-228600" defTabSz="449263" fontAlgn="base">
                        <a:spcBef>
                          <a:spcPct val="20000"/>
                        </a:spcBef>
                        <a:spcAft>
                          <a:spcPct val="0"/>
                        </a:spcAft>
                        <a:buClr>
                          <a:schemeClr val="hlink"/>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ea typeface="宋体" panose="02010600030101010101" pitchFamily="2" charset="-122"/>
                        </a:defRPr>
                      </a:lvl9pPr>
                    </a:lstStyle>
                    <a:p>
                      <a:pPr marL="0" marR="0" lvl="0" indent="0" algn="l" defTabSz="449263" rtl="0" eaLnBrk="1" fontAlgn="base" latinLnBrk="0" hangingPunct="1">
                        <a:lnSpc>
                          <a:spcPct val="102000"/>
                        </a:lnSpc>
                        <a:spcBef>
                          <a:spcPts val="600"/>
                        </a:spcBef>
                        <a:spcAft>
                          <a:spcPct val="0"/>
                        </a:spcAft>
                        <a:buClrTx/>
                        <a:buSzPct val="6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en-US" altLang="zh-CN" sz="2000" b="0" i="0" u="none" strike="noStrike" cap="none" normalizeH="0" baseline="0" dirty="0">
                          <a:ln>
                            <a:noFill/>
                          </a:ln>
                          <a:solidFill>
                            <a:schemeClr val="tx1"/>
                          </a:solidFill>
                          <a:effectLst/>
                          <a:latin typeface="Tahoma" panose="020B0604030504040204" pitchFamily="34" charset="0"/>
                          <a:ea typeface="宋体" panose="02010600030101010101" pitchFamily="2" charset="-122"/>
                        </a:rPr>
                        <a:t>1.00    /   0.69</a:t>
                      </a:r>
                    </a:p>
                  </a:txBody>
                  <a:tcPr marL="81639" marR="81639" marT="42452" marB="4245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770484827"/>
                  </a:ext>
                </a:extLst>
              </a:tr>
              <a:tr h="438150">
                <a:tc>
                  <a:txBody>
                    <a:bodyPr/>
                    <a:lstStyle>
                      <a:lvl1pPr>
                        <a:spcBef>
                          <a:spcPct val="20000"/>
                        </a:spcBef>
                        <a:buClr>
                          <a:schemeClr val="hlink"/>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chemeClr val="tx1"/>
                          </a:solidFill>
                          <a:latin typeface="Arial" panose="020B0604020202020204" pitchFamily="34" charset="0"/>
                          <a:ea typeface="宋体" panose="02010600030101010101" pitchFamily="2" charset="-122"/>
                        </a:defRPr>
                      </a:lvl1pPr>
                      <a:lvl2pPr>
                        <a:spcBef>
                          <a:spcPct val="20000"/>
                        </a:spcBef>
                        <a:buClr>
                          <a:schemeClr val="tx2"/>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anose="020B0604020202020204" pitchFamily="34" charset="0"/>
                          <a:ea typeface="宋体" panose="02010600030101010101" pitchFamily="2" charset="-122"/>
                        </a:defRPr>
                      </a:lvl2pPr>
                      <a:lvl3pPr>
                        <a:spcBef>
                          <a:spcPct val="20000"/>
                        </a:spcBef>
                        <a:buClr>
                          <a:schemeClr val="hlink"/>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ea typeface="宋体" panose="02010600030101010101" pitchFamily="2" charset="-122"/>
                        </a:defRPr>
                      </a:lvl3pPr>
                      <a:lvl4pPr>
                        <a:spcBef>
                          <a:spcPct val="20000"/>
                        </a:spcBef>
                        <a:buClr>
                          <a:schemeClr val="tx2"/>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ea typeface="宋体" panose="02010600030101010101" pitchFamily="2" charset="-122"/>
                        </a:defRPr>
                      </a:lvl4pPr>
                      <a:lvl5pPr>
                        <a:spcBef>
                          <a:spcPct val="20000"/>
                        </a:spcBef>
                        <a:buClr>
                          <a:schemeClr val="hlink"/>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ea typeface="宋体" panose="02010600030101010101" pitchFamily="2" charset="-122"/>
                        </a:defRPr>
                      </a:lvl5pPr>
                      <a:lvl6pPr marL="2514600" indent="-228600" defTabSz="449263" fontAlgn="base">
                        <a:spcBef>
                          <a:spcPct val="20000"/>
                        </a:spcBef>
                        <a:spcAft>
                          <a:spcPct val="0"/>
                        </a:spcAft>
                        <a:buClr>
                          <a:schemeClr val="hlink"/>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ea typeface="宋体" panose="02010600030101010101" pitchFamily="2" charset="-122"/>
                        </a:defRPr>
                      </a:lvl6pPr>
                      <a:lvl7pPr marL="2971800" indent="-228600" defTabSz="449263" fontAlgn="base">
                        <a:spcBef>
                          <a:spcPct val="20000"/>
                        </a:spcBef>
                        <a:spcAft>
                          <a:spcPct val="0"/>
                        </a:spcAft>
                        <a:buClr>
                          <a:schemeClr val="hlink"/>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ea typeface="宋体" panose="02010600030101010101" pitchFamily="2" charset="-122"/>
                        </a:defRPr>
                      </a:lvl7pPr>
                      <a:lvl8pPr marL="3429000" indent="-228600" defTabSz="449263" fontAlgn="base">
                        <a:spcBef>
                          <a:spcPct val="20000"/>
                        </a:spcBef>
                        <a:spcAft>
                          <a:spcPct val="0"/>
                        </a:spcAft>
                        <a:buClr>
                          <a:schemeClr val="hlink"/>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ea typeface="宋体" panose="02010600030101010101" pitchFamily="2" charset="-122"/>
                        </a:defRPr>
                      </a:lvl8pPr>
                      <a:lvl9pPr marL="3886200" indent="-228600" defTabSz="449263" fontAlgn="base">
                        <a:spcBef>
                          <a:spcPct val="20000"/>
                        </a:spcBef>
                        <a:spcAft>
                          <a:spcPct val="0"/>
                        </a:spcAft>
                        <a:buClr>
                          <a:schemeClr val="hlink"/>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ea typeface="宋体" panose="02010600030101010101" pitchFamily="2" charset="-122"/>
                        </a:defRPr>
                      </a:lvl9pPr>
                    </a:lstStyle>
                    <a:p>
                      <a:pPr marL="0" marR="0" lvl="0" indent="0" algn="l" defTabSz="449263" rtl="0" eaLnBrk="1" fontAlgn="base" latinLnBrk="0" hangingPunct="1">
                        <a:lnSpc>
                          <a:spcPct val="102000"/>
                        </a:lnSpc>
                        <a:spcBef>
                          <a:spcPts val="600"/>
                        </a:spcBef>
                        <a:spcAft>
                          <a:spcPct val="0"/>
                        </a:spcAft>
                        <a:buClrTx/>
                        <a:buSzPct val="6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zh-CN" altLang="zh-CN" sz="2000" b="0" i="0" u="none" strike="noStrike" cap="none" normalizeH="0" baseline="0" dirty="0">
                          <a:ln>
                            <a:noFill/>
                          </a:ln>
                          <a:solidFill>
                            <a:schemeClr val="tx1"/>
                          </a:solidFill>
                          <a:effectLst/>
                          <a:latin typeface="Tahoma" panose="020B0604030504040204" pitchFamily="34" charset="0"/>
                          <a:ea typeface="宋体" panose="02010600030101010101" pitchFamily="2" charset="-122"/>
                        </a:rPr>
                        <a:t>光谱仪效率</a:t>
                      </a:r>
                    </a:p>
                  </a:txBody>
                  <a:tcPr marL="81639" marR="81639" marT="42452" marB="4245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buClr>
                          <a:schemeClr val="hlink"/>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chemeClr val="tx1"/>
                          </a:solidFill>
                          <a:latin typeface="Arial" panose="020B0604020202020204" pitchFamily="34" charset="0"/>
                          <a:ea typeface="宋体" panose="02010600030101010101" pitchFamily="2" charset="-122"/>
                        </a:defRPr>
                      </a:lvl1pPr>
                      <a:lvl2pPr>
                        <a:spcBef>
                          <a:spcPct val="20000"/>
                        </a:spcBef>
                        <a:buClr>
                          <a:schemeClr val="tx2"/>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anose="020B0604020202020204" pitchFamily="34" charset="0"/>
                          <a:ea typeface="宋体" panose="02010600030101010101" pitchFamily="2" charset="-122"/>
                        </a:defRPr>
                      </a:lvl2pPr>
                      <a:lvl3pPr>
                        <a:spcBef>
                          <a:spcPct val="20000"/>
                        </a:spcBef>
                        <a:buClr>
                          <a:schemeClr val="hlink"/>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ea typeface="宋体" panose="02010600030101010101" pitchFamily="2" charset="-122"/>
                        </a:defRPr>
                      </a:lvl3pPr>
                      <a:lvl4pPr>
                        <a:spcBef>
                          <a:spcPct val="20000"/>
                        </a:spcBef>
                        <a:buClr>
                          <a:schemeClr val="tx2"/>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ea typeface="宋体" panose="02010600030101010101" pitchFamily="2" charset="-122"/>
                        </a:defRPr>
                      </a:lvl4pPr>
                      <a:lvl5pPr>
                        <a:spcBef>
                          <a:spcPct val="20000"/>
                        </a:spcBef>
                        <a:buClr>
                          <a:schemeClr val="hlink"/>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ea typeface="宋体" panose="02010600030101010101" pitchFamily="2" charset="-122"/>
                        </a:defRPr>
                      </a:lvl5pPr>
                      <a:lvl6pPr marL="2514600" indent="-228600" defTabSz="449263" fontAlgn="base">
                        <a:spcBef>
                          <a:spcPct val="20000"/>
                        </a:spcBef>
                        <a:spcAft>
                          <a:spcPct val="0"/>
                        </a:spcAft>
                        <a:buClr>
                          <a:schemeClr val="hlink"/>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ea typeface="宋体" panose="02010600030101010101" pitchFamily="2" charset="-122"/>
                        </a:defRPr>
                      </a:lvl6pPr>
                      <a:lvl7pPr marL="2971800" indent="-228600" defTabSz="449263" fontAlgn="base">
                        <a:spcBef>
                          <a:spcPct val="20000"/>
                        </a:spcBef>
                        <a:spcAft>
                          <a:spcPct val="0"/>
                        </a:spcAft>
                        <a:buClr>
                          <a:schemeClr val="hlink"/>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ea typeface="宋体" panose="02010600030101010101" pitchFamily="2" charset="-122"/>
                        </a:defRPr>
                      </a:lvl7pPr>
                      <a:lvl8pPr marL="3429000" indent="-228600" defTabSz="449263" fontAlgn="base">
                        <a:spcBef>
                          <a:spcPct val="20000"/>
                        </a:spcBef>
                        <a:spcAft>
                          <a:spcPct val="0"/>
                        </a:spcAft>
                        <a:buClr>
                          <a:schemeClr val="hlink"/>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ea typeface="宋体" panose="02010600030101010101" pitchFamily="2" charset="-122"/>
                        </a:defRPr>
                      </a:lvl8pPr>
                      <a:lvl9pPr marL="3886200" indent="-228600" defTabSz="449263" fontAlgn="base">
                        <a:spcBef>
                          <a:spcPct val="20000"/>
                        </a:spcBef>
                        <a:spcAft>
                          <a:spcPct val="0"/>
                        </a:spcAft>
                        <a:buClr>
                          <a:schemeClr val="hlink"/>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ea typeface="宋体" panose="02010600030101010101" pitchFamily="2" charset="-122"/>
                        </a:defRPr>
                      </a:lvl9pPr>
                    </a:lstStyle>
                    <a:p>
                      <a:pPr marL="0" marR="0" lvl="0" indent="0" algn="l" defTabSz="449263" rtl="0" eaLnBrk="1" fontAlgn="base" latinLnBrk="0" hangingPunct="1">
                        <a:lnSpc>
                          <a:spcPct val="102000"/>
                        </a:lnSpc>
                        <a:spcBef>
                          <a:spcPts val="600"/>
                        </a:spcBef>
                        <a:spcAft>
                          <a:spcPct val="0"/>
                        </a:spcAft>
                        <a:buClrTx/>
                        <a:buSzPct val="6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en-US" altLang="zh-CN" sz="2000" b="0" i="0" u="none" strike="noStrike" cap="none" normalizeH="0" baseline="0" dirty="0">
                          <a:ln>
                            <a:noFill/>
                          </a:ln>
                          <a:solidFill>
                            <a:schemeClr val="tx1"/>
                          </a:solidFill>
                          <a:effectLst/>
                          <a:latin typeface="Tahoma" panose="020B0604030504040204" pitchFamily="34" charset="0"/>
                          <a:ea typeface="宋体" panose="02010600030101010101" pitchFamily="2" charset="-122"/>
                        </a:rPr>
                        <a:t>0.35</a:t>
                      </a:r>
                    </a:p>
                  </a:txBody>
                  <a:tcPr marL="81639" marR="81639" marT="42452" marB="4245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lvl1pPr>
                        <a:spcBef>
                          <a:spcPct val="20000"/>
                        </a:spcBef>
                        <a:buClr>
                          <a:schemeClr val="hlink"/>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chemeClr val="tx1"/>
                          </a:solidFill>
                          <a:latin typeface="Arial" panose="020B0604020202020204" pitchFamily="34" charset="0"/>
                          <a:ea typeface="宋体" panose="02010600030101010101" pitchFamily="2" charset="-122"/>
                        </a:defRPr>
                      </a:lvl1pPr>
                      <a:lvl2pPr>
                        <a:spcBef>
                          <a:spcPct val="20000"/>
                        </a:spcBef>
                        <a:buClr>
                          <a:schemeClr val="tx2"/>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anose="020B0604020202020204" pitchFamily="34" charset="0"/>
                          <a:ea typeface="宋体" panose="02010600030101010101" pitchFamily="2" charset="-122"/>
                        </a:defRPr>
                      </a:lvl2pPr>
                      <a:lvl3pPr>
                        <a:spcBef>
                          <a:spcPct val="20000"/>
                        </a:spcBef>
                        <a:buClr>
                          <a:schemeClr val="hlink"/>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ea typeface="宋体" panose="02010600030101010101" pitchFamily="2" charset="-122"/>
                        </a:defRPr>
                      </a:lvl3pPr>
                      <a:lvl4pPr>
                        <a:spcBef>
                          <a:spcPct val="20000"/>
                        </a:spcBef>
                        <a:buClr>
                          <a:schemeClr val="tx2"/>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ea typeface="宋体" panose="02010600030101010101" pitchFamily="2" charset="-122"/>
                        </a:defRPr>
                      </a:lvl4pPr>
                      <a:lvl5pPr>
                        <a:spcBef>
                          <a:spcPct val="20000"/>
                        </a:spcBef>
                        <a:buClr>
                          <a:schemeClr val="hlink"/>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ea typeface="宋体" panose="02010600030101010101" pitchFamily="2" charset="-122"/>
                        </a:defRPr>
                      </a:lvl5pPr>
                      <a:lvl6pPr marL="2514600" indent="-228600" defTabSz="449263" fontAlgn="base">
                        <a:spcBef>
                          <a:spcPct val="20000"/>
                        </a:spcBef>
                        <a:spcAft>
                          <a:spcPct val="0"/>
                        </a:spcAft>
                        <a:buClr>
                          <a:schemeClr val="hlink"/>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ea typeface="宋体" panose="02010600030101010101" pitchFamily="2" charset="-122"/>
                        </a:defRPr>
                      </a:lvl6pPr>
                      <a:lvl7pPr marL="2971800" indent="-228600" defTabSz="449263" fontAlgn="base">
                        <a:spcBef>
                          <a:spcPct val="20000"/>
                        </a:spcBef>
                        <a:spcAft>
                          <a:spcPct val="0"/>
                        </a:spcAft>
                        <a:buClr>
                          <a:schemeClr val="hlink"/>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ea typeface="宋体" panose="02010600030101010101" pitchFamily="2" charset="-122"/>
                        </a:defRPr>
                      </a:lvl7pPr>
                      <a:lvl8pPr marL="3429000" indent="-228600" defTabSz="449263" fontAlgn="base">
                        <a:spcBef>
                          <a:spcPct val="20000"/>
                        </a:spcBef>
                        <a:spcAft>
                          <a:spcPct val="0"/>
                        </a:spcAft>
                        <a:buClr>
                          <a:schemeClr val="hlink"/>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ea typeface="宋体" panose="02010600030101010101" pitchFamily="2" charset="-122"/>
                        </a:defRPr>
                      </a:lvl8pPr>
                      <a:lvl9pPr marL="3886200" indent="-228600" defTabSz="449263" fontAlgn="base">
                        <a:spcBef>
                          <a:spcPct val="20000"/>
                        </a:spcBef>
                        <a:spcAft>
                          <a:spcPct val="0"/>
                        </a:spcAft>
                        <a:buClr>
                          <a:schemeClr val="hlink"/>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ea typeface="宋体" panose="02010600030101010101" pitchFamily="2" charset="-122"/>
                        </a:defRPr>
                      </a:lvl9pPr>
                    </a:lstStyle>
                    <a:p>
                      <a:pPr marL="0" marR="0" lvl="0" indent="0" algn="l" defTabSz="449263" rtl="0" eaLnBrk="1" fontAlgn="base" latinLnBrk="0" hangingPunct="1">
                        <a:lnSpc>
                          <a:spcPct val="102000"/>
                        </a:lnSpc>
                        <a:spcBef>
                          <a:spcPts val="600"/>
                        </a:spcBef>
                        <a:spcAft>
                          <a:spcPct val="0"/>
                        </a:spcAft>
                        <a:buClrTx/>
                        <a:buSzPct val="6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en-US" altLang="zh-CN" sz="2000" b="0" i="0" u="none" strike="noStrike" cap="none" normalizeH="0" baseline="0">
                          <a:ln>
                            <a:noFill/>
                          </a:ln>
                          <a:solidFill>
                            <a:schemeClr val="tx1"/>
                          </a:solidFill>
                          <a:effectLst/>
                          <a:latin typeface="Tahoma" panose="020B0604030504040204" pitchFamily="34" charset="0"/>
                          <a:ea typeface="宋体" panose="02010600030101010101" pitchFamily="2" charset="-122"/>
                        </a:rPr>
                        <a:t>0.35</a:t>
                      </a:r>
                    </a:p>
                  </a:txBody>
                  <a:tcPr marL="81639" marR="81639" marT="42452" marB="4245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133895379"/>
                  </a:ext>
                </a:extLst>
              </a:tr>
              <a:tr h="450850">
                <a:tc>
                  <a:txBody>
                    <a:bodyPr/>
                    <a:lstStyle>
                      <a:lvl1pPr>
                        <a:spcBef>
                          <a:spcPct val="20000"/>
                        </a:spcBef>
                        <a:buClr>
                          <a:schemeClr val="hlink"/>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chemeClr val="tx1"/>
                          </a:solidFill>
                          <a:latin typeface="Arial" panose="020B0604020202020204" pitchFamily="34" charset="0"/>
                          <a:ea typeface="宋体" panose="02010600030101010101" pitchFamily="2" charset="-122"/>
                        </a:defRPr>
                      </a:lvl1pPr>
                      <a:lvl2pPr>
                        <a:spcBef>
                          <a:spcPct val="20000"/>
                        </a:spcBef>
                        <a:buClr>
                          <a:schemeClr val="tx2"/>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anose="020B0604020202020204" pitchFamily="34" charset="0"/>
                          <a:ea typeface="宋体" panose="02010600030101010101" pitchFamily="2" charset="-122"/>
                        </a:defRPr>
                      </a:lvl2pPr>
                      <a:lvl3pPr>
                        <a:spcBef>
                          <a:spcPct val="20000"/>
                        </a:spcBef>
                        <a:buClr>
                          <a:schemeClr val="hlink"/>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ea typeface="宋体" panose="02010600030101010101" pitchFamily="2" charset="-122"/>
                        </a:defRPr>
                      </a:lvl3pPr>
                      <a:lvl4pPr>
                        <a:spcBef>
                          <a:spcPct val="20000"/>
                        </a:spcBef>
                        <a:buClr>
                          <a:schemeClr val="tx2"/>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ea typeface="宋体" panose="02010600030101010101" pitchFamily="2" charset="-122"/>
                        </a:defRPr>
                      </a:lvl4pPr>
                      <a:lvl5pPr>
                        <a:spcBef>
                          <a:spcPct val="20000"/>
                        </a:spcBef>
                        <a:buClr>
                          <a:schemeClr val="hlink"/>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ea typeface="宋体" panose="02010600030101010101" pitchFamily="2" charset="-122"/>
                        </a:defRPr>
                      </a:lvl5pPr>
                      <a:lvl6pPr marL="2514600" indent="-228600" defTabSz="449263" fontAlgn="base">
                        <a:spcBef>
                          <a:spcPct val="20000"/>
                        </a:spcBef>
                        <a:spcAft>
                          <a:spcPct val="0"/>
                        </a:spcAft>
                        <a:buClr>
                          <a:schemeClr val="hlink"/>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ea typeface="宋体" panose="02010600030101010101" pitchFamily="2" charset="-122"/>
                        </a:defRPr>
                      </a:lvl6pPr>
                      <a:lvl7pPr marL="2971800" indent="-228600" defTabSz="449263" fontAlgn="base">
                        <a:spcBef>
                          <a:spcPct val="20000"/>
                        </a:spcBef>
                        <a:spcAft>
                          <a:spcPct val="0"/>
                        </a:spcAft>
                        <a:buClr>
                          <a:schemeClr val="hlink"/>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ea typeface="宋体" panose="02010600030101010101" pitchFamily="2" charset="-122"/>
                        </a:defRPr>
                      </a:lvl7pPr>
                      <a:lvl8pPr marL="3429000" indent="-228600" defTabSz="449263" fontAlgn="base">
                        <a:spcBef>
                          <a:spcPct val="20000"/>
                        </a:spcBef>
                        <a:spcAft>
                          <a:spcPct val="0"/>
                        </a:spcAft>
                        <a:buClr>
                          <a:schemeClr val="hlink"/>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ea typeface="宋体" panose="02010600030101010101" pitchFamily="2" charset="-122"/>
                        </a:defRPr>
                      </a:lvl8pPr>
                      <a:lvl9pPr marL="3886200" indent="-228600" defTabSz="449263" fontAlgn="base">
                        <a:spcBef>
                          <a:spcPct val="20000"/>
                        </a:spcBef>
                        <a:spcAft>
                          <a:spcPct val="0"/>
                        </a:spcAft>
                        <a:buClr>
                          <a:schemeClr val="hlink"/>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ea typeface="宋体" panose="02010600030101010101" pitchFamily="2" charset="-122"/>
                        </a:defRPr>
                      </a:lvl9pPr>
                    </a:lstStyle>
                    <a:p>
                      <a:pPr marL="0" marR="0" lvl="0" indent="0" algn="l" defTabSz="449263" rtl="0" eaLnBrk="1" fontAlgn="base" latinLnBrk="0" hangingPunct="1">
                        <a:lnSpc>
                          <a:spcPct val="102000"/>
                        </a:lnSpc>
                        <a:spcBef>
                          <a:spcPts val="600"/>
                        </a:spcBef>
                        <a:spcAft>
                          <a:spcPct val="0"/>
                        </a:spcAft>
                        <a:buClrTx/>
                        <a:buSzPct val="6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en-US" altLang="zh-CN" sz="2000" b="0" i="0" u="none" strike="noStrike" cap="none" normalizeH="0" baseline="0" dirty="0">
                          <a:ln>
                            <a:noFill/>
                          </a:ln>
                          <a:solidFill>
                            <a:schemeClr val="tx1"/>
                          </a:solidFill>
                          <a:effectLst/>
                          <a:latin typeface="Tahoma" panose="020B0604030504040204" pitchFamily="34" charset="0"/>
                          <a:ea typeface="宋体" panose="02010600030101010101" pitchFamily="2" charset="-122"/>
                        </a:rPr>
                        <a:t>CCD</a:t>
                      </a:r>
                      <a:r>
                        <a:rPr kumimoji="0" lang="zh-CN" altLang="zh-CN" sz="2000" b="0" i="0" u="none" strike="noStrike" cap="none" normalizeH="0" baseline="0" dirty="0">
                          <a:ln>
                            <a:noFill/>
                          </a:ln>
                          <a:solidFill>
                            <a:schemeClr val="tx1"/>
                          </a:solidFill>
                          <a:effectLst/>
                          <a:latin typeface="Tahoma" panose="020B0604030504040204" pitchFamily="34" charset="0"/>
                          <a:ea typeface="宋体" panose="02010600030101010101" pitchFamily="2" charset="-122"/>
                        </a:rPr>
                        <a:t>效率</a:t>
                      </a:r>
                    </a:p>
                  </a:txBody>
                  <a:tcPr marL="81639" marR="81639" marT="42452" marB="4245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buClr>
                          <a:schemeClr val="hlink"/>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chemeClr val="tx1"/>
                          </a:solidFill>
                          <a:latin typeface="Arial" panose="020B0604020202020204" pitchFamily="34" charset="0"/>
                          <a:ea typeface="宋体" panose="02010600030101010101" pitchFamily="2" charset="-122"/>
                        </a:defRPr>
                      </a:lvl1pPr>
                      <a:lvl2pPr>
                        <a:spcBef>
                          <a:spcPct val="20000"/>
                        </a:spcBef>
                        <a:buClr>
                          <a:schemeClr val="tx2"/>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anose="020B0604020202020204" pitchFamily="34" charset="0"/>
                          <a:ea typeface="宋体" panose="02010600030101010101" pitchFamily="2" charset="-122"/>
                        </a:defRPr>
                      </a:lvl2pPr>
                      <a:lvl3pPr>
                        <a:spcBef>
                          <a:spcPct val="20000"/>
                        </a:spcBef>
                        <a:buClr>
                          <a:schemeClr val="hlink"/>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ea typeface="宋体" panose="02010600030101010101" pitchFamily="2" charset="-122"/>
                        </a:defRPr>
                      </a:lvl3pPr>
                      <a:lvl4pPr>
                        <a:spcBef>
                          <a:spcPct val="20000"/>
                        </a:spcBef>
                        <a:buClr>
                          <a:schemeClr val="tx2"/>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ea typeface="宋体" panose="02010600030101010101" pitchFamily="2" charset="-122"/>
                        </a:defRPr>
                      </a:lvl4pPr>
                      <a:lvl5pPr>
                        <a:spcBef>
                          <a:spcPct val="20000"/>
                        </a:spcBef>
                        <a:buClr>
                          <a:schemeClr val="hlink"/>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ea typeface="宋体" panose="02010600030101010101" pitchFamily="2" charset="-122"/>
                        </a:defRPr>
                      </a:lvl5pPr>
                      <a:lvl6pPr marL="2514600" indent="-228600" defTabSz="449263" fontAlgn="base">
                        <a:spcBef>
                          <a:spcPct val="20000"/>
                        </a:spcBef>
                        <a:spcAft>
                          <a:spcPct val="0"/>
                        </a:spcAft>
                        <a:buClr>
                          <a:schemeClr val="hlink"/>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ea typeface="宋体" panose="02010600030101010101" pitchFamily="2" charset="-122"/>
                        </a:defRPr>
                      </a:lvl6pPr>
                      <a:lvl7pPr marL="2971800" indent="-228600" defTabSz="449263" fontAlgn="base">
                        <a:spcBef>
                          <a:spcPct val="20000"/>
                        </a:spcBef>
                        <a:spcAft>
                          <a:spcPct val="0"/>
                        </a:spcAft>
                        <a:buClr>
                          <a:schemeClr val="hlink"/>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ea typeface="宋体" panose="02010600030101010101" pitchFamily="2" charset="-122"/>
                        </a:defRPr>
                      </a:lvl7pPr>
                      <a:lvl8pPr marL="3429000" indent="-228600" defTabSz="449263" fontAlgn="base">
                        <a:spcBef>
                          <a:spcPct val="20000"/>
                        </a:spcBef>
                        <a:spcAft>
                          <a:spcPct val="0"/>
                        </a:spcAft>
                        <a:buClr>
                          <a:schemeClr val="hlink"/>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ea typeface="宋体" panose="02010600030101010101" pitchFamily="2" charset="-122"/>
                        </a:defRPr>
                      </a:lvl8pPr>
                      <a:lvl9pPr marL="3886200" indent="-228600" defTabSz="449263" fontAlgn="base">
                        <a:spcBef>
                          <a:spcPct val="20000"/>
                        </a:spcBef>
                        <a:spcAft>
                          <a:spcPct val="0"/>
                        </a:spcAft>
                        <a:buClr>
                          <a:schemeClr val="hlink"/>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ea typeface="宋体" panose="02010600030101010101" pitchFamily="2" charset="-122"/>
                        </a:defRPr>
                      </a:lvl9pPr>
                    </a:lstStyle>
                    <a:p>
                      <a:pPr marL="0" marR="0" lvl="0" indent="0" algn="l" defTabSz="449263" rtl="0" eaLnBrk="1" fontAlgn="base" latinLnBrk="0" hangingPunct="1">
                        <a:lnSpc>
                          <a:spcPct val="102000"/>
                        </a:lnSpc>
                        <a:spcBef>
                          <a:spcPts val="600"/>
                        </a:spcBef>
                        <a:spcAft>
                          <a:spcPct val="0"/>
                        </a:spcAft>
                        <a:buClrTx/>
                        <a:buSzPct val="6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en-US" altLang="zh-CN" sz="2000" b="0" i="0" u="none" strike="noStrike" cap="none" normalizeH="0" baseline="0" dirty="0">
                          <a:ln>
                            <a:noFill/>
                          </a:ln>
                          <a:solidFill>
                            <a:schemeClr val="tx1"/>
                          </a:solidFill>
                          <a:effectLst/>
                          <a:latin typeface="Tahoma" panose="020B0604030504040204" pitchFamily="34" charset="0"/>
                          <a:ea typeface="宋体" panose="02010600030101010101" pitchFamily="2" charset="-122"/>
                        </a:rPr>
                        <a:t>0.80</a:t>
                      </a:r>
                    </a:p>
                  </a:txBody>
                  <a:tcPr marL="81639" marR="81639" marT="42452" marB="4245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lvl1pPr>
                        <a:spcBef>
                          <a:spcPct val="20000"/>
                        </a:spcBef>
                        <a:buClr>
                          <a:schemeClr val="hlink"/>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chemeClr val="tx1"/>
                          </a:solidFill>
                          <a:latin typeface="Arial" panose="020B0604020202020204" pitchFamily="34" charset="0"/>
                          <a:ea typeface="宋体" panose="02010600030101010101" pitchFamily="2" charset="-122"/>
                        </a:defRPr>
                      </a:lvl1pPr>
                      <a:lvl2pPr>
                        <a:spcBef>
                          <a:spcPct val="20000"/>
                        </a:spcBef>
                        <a:buClr>
                          <a:schemeClr val="tx2"/>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anose="020B0604020202020204" pitchFamily="34" charset="0"/>
                          <a:ea typeface="宋体" panose="02010600030101010101" pitchFamily="2" charset="-122"/>
                        </a:defRPr>
                      </a:lvl2pPr>
                      <a:lvl3pPr>
                        <a:spcBef>
                          <a:spcPct val="20000"/>
                        </a:spcBef>
                        <a:buClr>
                          <a:schemeClr val="hlink"/>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ea typeface="宋体" panose="02010600030101010101" pitchFamily="2" charset="-122"/>
                        </a:defRPr>
                      </a:lvl3pPr>
                      <a:lvl4pPr>
                        <a:spcBef>
                          <a:spcPct val="20000"/>
                        </a:spcBef>
                        <a:buClr>
                          <a:schemeClr val="tx2"/>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ea typeface="宋体" panose="02010600030101010101" pitchFamily="2" charset="-122"/>
                        </a:defRPr>
                      </a:lvl4pPr>
                      <a:lvl5pPr>
                        <a:spcBef>
                          <a:spcPct val="20000"/>
                        </a:spcBef>
                        <a:buClr>
                          <a:schemeClr val="hlink"/>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ea typeface="宋体" panose="02010600030101010101" pitchFamily="2" charset="-122"/>
                        </a:defRPr>
                      </a:lvl5pPr>
                      <a:lvl6pPr marL="2514600" indent="-228600" defTabSz="449263" fontAlgn="base">
                        <a:spcBef>
                          <a:spcPct val="20000"/>
                        </a:spcBef>
                        <a:spcAft>
                          <a:spcPct val="0"/>
                        </a:spcAft>
                        <a:buClr>
                          <a:schemeClr val="hlink"/>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ea typeface="宋体" panose="02010600030101010101" pitchFamily="2" charset="-122"/>
                        </a:defRPr>
                      </a:lvl6pPr>
                      <a:lvl7pPr marL="2971800" indent="-228600" defTabSz="449263" fontAlgn="base">
                        <a:spcBef>
                          <a:spcPct val="20000"/>
                        </a:spcBef>
                        <a:spcAft>
                          <a:spcPct val="0"/>
                        </a:spcAft>
                        <a:buClr>
                          <a:schemeClr val="hlink"/>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ea typeface="宋体" panose="02010600030101010101" pitchFamily="2" charset="-122"/>
                        </a:defRPr>
                      </a:lvl7pPr>
                      <a:lvl8pPr marL="3429000" indent="-228600" defTabSz="449263" fontAlgn="base">
                        <a:spcBef>
                          <a:spcPct val="20000"/>
                        </a:spcBef>
                        <a:spcAft>
                          <a:spcPct val="0"/>
                        </a:spcAft>
                        <a:buClr>
                          <a:schemeClr val="hlink"/>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ea typeface="宋体" panose="02010600030101010101" pitchFamily="2" charset="-122"/>
                        </a:defRPr>
                      </a:lvl8pPr>
                      <a:lvl9pPr marL="3886200" indent="-228600" defTabSz="449263" fontAlgn="base">
                        <a:spcBef>
                          <a:spcPct val="20000"/>
                        </a:spcBef>
                        <a:spcAft>
                          <a:spcPct val="0"/>
                        </a:spcAft>
                        <a:buClr>
                          <a:schemeClr val="hlink"/>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ea typeface="宋体" panose="02010600030101010101" pitchFamily="2" charset="-122"/>
                        </a:defRPr>
                      </a:lvl9pPr>
                    </a:lstStyle>
                    <a:p>
                      <a:pPr marL="0" marR="0" lvl="0" indent="0" algn="l" defTabSz="449263" rtl="0" eaLnBrk="1" fontAlgn="base" latinLnBrk="0" hangingPunct="1">
                        <a:lnSpc>
                          <a:spcPct val="102000"/>
                        </a:lnSpc>
                        <a:spcBef>
                          <a:spcPts val="600"/>
                        </a:spcBef>
                        <a:spcAft>
                          <a:spcPct val="0"/>
                        </a:spcAft>
                        <a:buClrTx/>
                        <a:buSzPct val="6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en-US" altLang="zh-CN" sz="2000" b="0" i="0" u="none" strike="noStrike" cap="none" normalizeH="0" baseline="0">
                          <a:ln>
                            <a:noFill/>
                          </a:ln>
                          <a:solidFill>
                            <a:schemeClr val="tx1"/>
                          </a:solidFill>
                          <a:effectLst/>
                          <a:latin typeface="Tahoma" panose="020B0604030504040204" pitchFamily="34" charset="0"/>
                          <a:ea typeface="宋体" panose="02010600030101010101" pitchFamily="2" charset="-122"/>
                        </a:rPr>
                        <a:t>0.80</a:t>
                      </a:r>
                    </a:p>
                  </a:txBody>
                  <a:tcPr marL="81639" marR="81639" marT="42452" marB="4245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2085335716"/>
                  </a:ext>
                </a:extLst>
              </a:tr>
              <a:tr h="438150">
                <a:tc>
                  <a:txBody>
                    <a:bodyPr/>
                    <a:lstStyle>
                      <a:lvl1pPr>
                        <a:spcBef>
                          <a:spcPct val="20000"/>
                        </a:spcBef>
                        <a:buClr>
                          <a:schemeClr val="hlink"/>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chemeClr val="tx1"/>
                          </a:solidFill>
                          <a:latin typeface="Arial" panose="020B0604020202020204" pitchFamily="34" charset="0"/>
                          <a:ea typeface="宋体" panose="02010600030101010101" pitchFamily="2" charset="-122"/>
                        </a:defRPr>
                      </a:lvl1pPr>
                      <a:lvl2pPr>
                        <a:spcBef>
                          <a:spcPct val="20000"/>
                        </a:spcBef>
                        <a:buClr>
                          <a:schemeClr val="tx2"/>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anose="020B0604020202020204" pitchFamily="34" charset="0"/>
                          <a:ea typeface="宋体" panose="02010600030101010101" pitchFamily="2" charset="-122"/>
                        </a:defRPr>
                      </a:lvl2pPr>
                      <a:lvl3pPr>
                        <a:spcBef>
                          <a:spcPct val="20000"/>
                        </a:spcBef>
                        <a:buClr>
                          <a:schemeClr val="hlink"/>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ea typeface="宋体" panose="02010600030101010101" pitchFamily="2" charset="-122"/>
                        </a:defRPr>
                      </a:lvl3pPr>
                      <a:lvl4pPr>
                        <a:spcBef>
                          <a:spcPct val="20000"/>
                        </a:spcBef>
                        <a:buClr>
                          <a:schemeClr val="tx2"/>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ea typeface="宋体" panose="02010600030101010101" pitchFamily="2" charset="-122"/>
                        </a:defRPr>
                      </a:lvl4pPr>
                      <a:lvl5pPr>
                        <a:spcBef>
                          <a:spcPct val="20000"/>
                        </a:spcBef>
                        <a:buClr>
                          <a:schemeClr val="hlink"/>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ea typeface="宋体" panose="02010600030101010101" pitchFamily="2" charset="-122"/>
                        </a:defRPr>
                      </a:lvl5pPr>
                      <a:lvl6pPr marL="2514600" indent="-228600" defTabSz="449263" fontAlgn="base">
                        <a:spcBef>
                          <a:spcPct val="20000"/>
                        </a:spcBef>
                        <a:spcAft>
                          <a:spcPct val="0"/>
                        </a:spcAft>
                        <a:buClr>
                          <a:schemeClr val="hlink"/>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ea typeface="宋体" panose="02010600030101010101" pitchFamily="2" charset="-122"/>
                        </a:defRPr>
                      </a:lvl6pPr>
                      <a:lvl7pPr marL="2971800" indent="-228600" defTabSz="449263" fontAlgn="base">
                        <a:spcBef>
                          <a:spcPct val="20000"/>
                        </a:spcBef>
                        <a:spcAft>
                          <a:spcPct val="0"/>
                        </a:spcAft>
                        <a:buClr>
                          <a:schemeClr val="hlink"/>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ea typeface="宋体" panose="02010600030101010101" pitchFamily="2" charset="-122"/>
                        </a:defRPr>
                      </a:lvl7pPr>
                      <a:lvl8pPr marL="3429000" indent="-228600" defTabSz="449263" fontAlgn="base">
                        <a:spcBef>
                          <a:spcPct val="20000"/>
                        </a:spcBef>
                        <a:spcAft>
                          <a:spcPct val="0"/>
                        </a:spcAft>
                        <a:buClr>
                          <a:schemeClr val="hlink"/>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ea typeface="宋体" panose="02010600030101010101" pitchFamily="2" charset="-122"/>
                        </a:defRPr>
                      </a:lvl8pPr>
                      <a:lvl9pPr marL="3886200" indent="-228600" defTabSz="449263" fontAlgn="base">
                        <a:spcBef>
                          <a:spcPct val="20000"/>
                        </a:spcBef>
                        <a:spcAft>
                          <a:spcPct val="0"/>
                        </a:spcAft>
                        <a:buClr>
                          <a:schemeClr val="hlink"/>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ea typeface="宋体" panose="02010600030101010101" pitchFamily="2" charset="-122"/>
                        </a:defRPr>
                      </a:lvl9pPr>
                    </a:lstStyle>
                    <a:p>
                      <a:pPr marL="0" marR="0" lvl="0" indent="0" algn="r" defTabSz="449263" rtl="0" eaLnBrk="1" fontAlgn="base" latinLnBrk="0" hangingPunct="1">
                        <a:lnSpc>
                          <a:spcPct val="102000"/>
                        </a:lnSpc>
                        <a:spcBef>
                          <a:spcPts val="600"/>
                        </a:spcBef>
                        <a:spcAft>
                          <a:spcPct val="0"/>
                        </a:spcAft>
                        <a:buClrTx/>
                        <a:buSzPct val="6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zh-CN" altLang="zh-CN" sz="2000" b="0" i="0" u="none" strike="noStrike" cap="none" normalizeH="0" baseline="0">
                          <a:ln>
                            <a:noFill/>
                          </a:ln>
                          <a:solidFill>
                            <a:srgbClr val="FF0000"/>
                          </a:solidFill>
                          <a:effectLst/>
                          <a:latin typeface="Tahoma" panose="020B0604030504040204" pitchFamily="34" charset="0"/>
                          <a:ea typeface="宋体" panose="02010600030101010101" pitchFamily="2" charset="-122"/>
                        </a:rPr>
                        <a:t>总效率</a:t>
                      </a:r>
                    </a:p>
                  </a:txBody>
                  <a:tcPr marL="81639" marR="81639" marT="42452" marB="4245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lvl1pPr>
                        <a:spcBef>
                          <a:spcPct val="20000"/>
                        </a:spcBef>
                        <a:buClr>
                          <a:schemeClr val="hlink"/>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chemeClr val="tx1"/>
                          </a:solidFill>
                          <a:latin typeface="Arial" panose="020B0604020202020204" pitchFamily="34" charset="0"/>
                          <a:ea typeface="宋体" panose="02010600030101010101" pitchFamily="2" charset="-122"/>
                        </a:defRPr>
                      </a:lvl1pPr>
                      <a:lvl2pPr>
                        <a:spcBef>
                          <a:spcPct val="20000"/>
                        </a:spcBef>
                        <a:buClr>
                          <a:schemeClr val="tx2"/>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anose="020B0604020202020204" pitchFamily="34" charset="0"/>
                          <a:ea typeface="宋体" panose="02010600030101010101" pitchFamily="2" charset="-122"/>
                        </a:defRPr>
                      </a:lvl2pPr>
                      <a:lvl3pPr>
                        <a:spcBef>
                          <a:spcPct val="20000"/>
                        </a:spcBef>
                        <a:buClr>
                          <a:schemeClr val="hlink"/>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ea typeface="宋体" panose="02010600030101010101" pitchFamily="2" charset="-122"/>
                        </a:defRPr>
                      </a:lvl3pPr>
                      <a:lvl4pPr>
                        <a:spcBef>
                          <a:spcPct val="20000"/>
                        </a:spcBef>
                        <a:buClr>
                          <a:schemeClr val="tx2"/>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ea typeface="宋体" panose="02010600030101010101" pitchFamily="2" charset="-122"/>
                        </a:defRPr>
                      </a:lvl4pPr>
                      <a:lvl5pPr>
                        <a:spcBef>
                          <a:spcPct val="20000"/>
                        </a:spcBef>
                        <a:buClr>
                          <a:schemeClr val="hlink"/>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ea typeface="宋体" panose="02010600030101010101" pitchFamily="2" charset="-122"/>
                        </a:defRPr>
                      </a:lvl5pPr>
                      <a:lvl6pPr marL="2514600" indent="-228600" defTabSz="449263" fontAlgn="base">
                        <a:spcBef>
                          <a:spcPct val="20000"/>
                        </a:spcBef>
                        <a:spcAft>
                          <a:spcPct val="0"/>
                        </a:spcAft>
                        <a:buClr>
                          <a:schemeClr val="hlink"/>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ea typeface="宋体" panose="02010600030101010101" pitchFamily="2" charset="-122"/>
                        </a:defRPr>
                      </a:lvl6pPr>
                      <a:lvl7pPr marL="2971800" indent="-228600" defTabSz="449263" fontAlgn="base">
                        <a:spcBef>
                          <a:spcPct val="20000"/>
                        </a:spcBef>
                        <a:spcAft>
                          <a:spcPct val="0"/>
                        </a:spcAft>
                        <a:buClr>
                          <a:schemeClr val="hlink"/>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ea typeface="宋体" panose="02010600030101010101" pitchFamily="2" charset="-122"/>
                        </a:defRPr>
                      </a:lvl7pPr>
                      <a:lvl8pPr marL="3429000" indent="-228600" defTabSz="449263" fontAlgn="base">
                        <a:spcBef>
                          <a:spcPct val="20000"/>
                        </a:spcBef>
                        <a:spcAft>
                          <a:spcPct val="0"/>
                        </a:spcAft>
                        <a:buClr>
                          <a:schemeClr val="hlink"/>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ea typeface="宋体" panose="02010600030101010101" pitchFamily="2" charset="-122"/>
                        </a:defRPr>
                      </a:lvl8pPr>
                      <a:lvl9pPr marL="3886200" indent="-228600" defTabSz="449263" fontAlgn="base">
                        <a:spcBef>
                          <a:spcPct val="20000"/>
                        </a:spcBef>
                        <a:spcAft>
                          <a:spcPct val="0"/>
                        </a:spcAft>
                        <a:buClr>
                          <a:schemeClr val="hlink"/>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ea typeface="宋体" panose="02010600030101010101" pitchFamily="2" charset="-122"/>
                        </a:defRPr>
                      </a:lvl9pPr>
                    </a:lstStyle>
                    <a:p>
                      <a:pPr marL="0" marR="0" lvl="0" indent="0" algn="l" defTabSz="449263" rtl="0" eaLnBrk="1" fontAlgn="base" latinLnBrk="0" hangingPunct="1">
                        <a:lnSpc>
                          <a:spcPct val="102000"/>
                        </a:lnSpc>
                        <a:spcBef>
                          <a:spcPts val="600"/>
                        </a:spcBef>
                        <a:spcAft>
                          <a:spcPct val="0"/>
                        </a:spcAft>
                        <a:buClrTx/>
                        <a:buSzPct val="6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en-US" altLang="zh-CN" sz="2000" b="0" i="0" u="none" strike="noStrike" cap="none" normalizeH="0" baseline="0" dirty="0">
                          <a:ln>
                            <a:noFill/>
                          </a:ln>
                          <a:solidFill>
                            <a:schemeClr val="tx1"/>
                          </a:solidFill>
                          <a:effectLst/>
                          <a:latin typeface="Tahoma" panose="020B0604030504040204" pitchFamily="34" charset="0"/>
                          <a:ea typeface="宋体" panose="02010600030101010101" pitchFamily="2" charset="-122"/>
                        </a:rPr>
                        <a:t>0.073  </a:t>
                      </a:r>
                      <a:r>
                        <a:rPr kumimoji="0" lang="en-US" altLang="zh-CN" sz="2000" b="0" i="0" u="none" strike="noStrike" cap="none" normalizeH="0" baseline="0" dirty="0">
                          <a:ln>
                            <a:noFill/>
                          </a:ln>
                          <a:solidFill>
                            <a:srgbClr val="FF0000"/>
                          </a:solidFill>
                          <a:effectLst/>
                          <a:latin typeface="Tahoma" panose="020B0604030504040204" pitchFamily="34" charset="0"/>
                          <a:ea typeface="宋体" panose="02010600030101010101" pitchFamily="2" charset="-122"/>
                        </a:rPr>
                        <a:t> /  </a:t>
                      </a:r>
                      <a:r>
                        <a:rPr kumimoji="0" lang="en-US" altLang="zh-CN" sz="2000" b="0" i="0" u="sng" strike="noStrike" cap="none" normalizeH="0" baseline="0" dirty="0">
                          <a:ln>
                            <a:noFill/>
                          </a:ln>
                          <a:solidFill>
                            <a:srgbClr val="FF0000"/>
                          </a:solidFill>
                          <a:effectLst/>
                          <a:latin typeface="Tahoma" panose="020B0604030504040204" pitchFamily="34" charset="0"/>
                          <a:ea typeface="宋体" panose="02010600030101010101" pitchFamily="2" charset="-122"/>
                        </a:rPr>
                        <a:t>0.051</a:t>
                      </a:r>
                    </a:p>
                  </a:txBody>
                  <a:tcPr marL="81639" marR="81639" marT="42452" marB="4245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lvl1pPr>
                        <a:spcBef>
                          <a:spcPct val="20000"/>
                        </a:spcBef>
                        <a:buClr>
                          <a:schemeClr val="hlink"/>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chemeClr val="tx1"/>
                          </a:solidFill>
                          <a:latin typeface="Arial" panose="020B0604020202020204" pitchFamily="34" charset="0"/>
                          <a:ea typeface="宋体" panose="02010600030101010101" pitchFamily="2" charset="-122"/>
                        </a:defRPr>
                      </a:lvl1pPr>
                      <a:lvl2pPr>
                        <a:spcBef>
                          <a:spcPct val="20000"/>
                        </a:spcBef>
                        <a:buClr>
                          <a:schemeClr val="tx2"/>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anose="020B0604020202020204" pitchFamily="34" charset="0"/>
                          <a:ea typeface="宋体" panose="02010600030101010101" pitchFamily="2" charset="-122"/>
                        </a:defRPr>
                      </a:lvl2pPr>
                      <a:lvl3pPr>
                        <a:spcBef>
                          <a:spcPct val="20000"/>
                        </a:spcBef>
                        <a:buClr>
                          <a:schemeClr val="hlink"/>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ea typeface="宋体" panose="02010600030101010101" pitchFamily="2" charset="-122"/>
                        </a:defRPr>
                      </a:lvl3pPr>
                      <a:lvl4pPr>
                        <a:spcBef>
                          <a:spcPct val="20000"/>
                        </a:spcBef>
                        <a:buClr>
                          <a:schemeClr val="tx2"/>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ea typeface="宋体" panose="02010600030101010101" pitchFamily="2" charset="-122"/>
                        </a:defRPr>
                      </a:lvl4pPr>
                      <a:lvl5pPr>
                        <a:spcBef>
                          <a:spcPct val="20000"/>
                        </a:spcBef>
                        <a:buClr>
                          <a:schemeClr val="hlink"/>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ea typeface="宋体" panose="02010600030101010101" pitchFamily="2" charset="-122"/>
                        </a:defRPr>
                      </a:lvl5pPr>
                      <a:lvl6pPr marL="2514600" indent="-228600" defTabSz="449263" fontAlgn="base">
                        <a:spcBef>
                          <a:spcPct val="20000"/>
                        </a:spcBef>
                        <a:spcAft>
                          <a:spcPct val="0"/>
                        </a:spcAft>
                        <a:buClr>
                          <a:schemeClr val="hlink"/>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ea typeface="宋体" panose="02010600030101010101" pitchFamily="2" charset="-122"/>
                        </a:defRPr>
                      </a:lvl6pPr>
                      <a:lvl7pPr marL="2971800" indent="-228600" defTabSz="449263" fontAlgn="base">
                        <a:spcBef>
                          <a:spcPct val="20000"/>
                        </a:spcBef>
                        <a:spcAft>
                          <a:spcPct val="0"/>
                        </a:spcAft>
                        <a:buClr>
                          <a:schemeClr val="hlink"/>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ea typeface="宋体" panose="02010600030101010101" pitchFamily="2" charset="-122"/>
                        </a:defRPr>
                      </a:lvl7pPr>
                      <a:lvl8pPr marL="3429000" indent="-228600" defTabSz="449263" fontAlgn="base">
                        <a:spcBef>
                          <a:spcPct val="20000"/>
                        </a:spcBef>
                        <a:spcAft>
                          <a:spcPct val="0"/>
                        </a:spcAft>
                        <a:buClr>
                          <a:schemeClr val="hlink"/>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ea typeface="宋体" panose="02010600030101010101" pitchFamily="2" charset="-122"/>
                        </a:defRPr>
                      </a:lvl8pPr>
                      <a:lvl9pPr marL="3886200" indent="-228600" defTabSz="449263" fontAlgn="base">
                        <a:spcBef>
                          <a:spcPct val="20000"/>
                        </a:spcBef>
                        <a:spcAft>
                          <a:spcPct val="0"/>
                        </a:spcAft>
                        <a:buClr>
                          <a:schemeClr val="hlink"/>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ea typeface="宋体" panose="02010600030101010101" pitchFamily="2" charset="-122"/>
                        </a:defRPr>
                      </a:lvl9pPr>
                    </a:lstStyle>
                    <a:p>
                      <a:pPr marL="0" marR="0" lvl="0" indent="0" algn="l" defTabSz="449263" rtl="0" eaLnBrk="1" fontAlgn="base" latinLnBrk="0" hangingPunct="1">
                        <a:lnSpc>
                          <a:spcPct val="102000"/>
                        </a:lnSpc>
                        <a:spcBef>
                          <a:spcPts val="600"/>
                        </a:spcBef>
                        <a:spcAft>
                          <a:spcPct val="0"/>
                        </a:spcAft>
                        <a:buClrTx/>
                        <a:buSzPct val="6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en-US" altLang="zh-CN" sz="2000" b="0" i="0" u="none" strike="noStrike" cap="none" normalizeH="0" baseline="0" dirty="0">
                          <a:ln>
                            <a:noFill/>
                          </a:ln>
                          <a:solidFill>
                            <a:schemeClr val="tx1"/>
                          </a:solidFill>
                          <a:effectLst/>
                          <a:latin typeface="Tahoma" panose="020B0604030504040204" pitchFamily="34" charset="0"/>
                          <a:ea typeface="宋体" panose="02010600030101010101" pitchFamily="2" charset="-122"/>
                        </a:rPr>
                        <a:t>0.143  /   </a:t>
                      </a:r>
                      <a:r>
                        <a:rPr kumimoji="0" lang="en-US" altLang="zh-CN" sz="2000" b="0" i="0" u="sng" strike="noStrike" cap="none" normalizeH="0" baseline="0" dirty="0">
                          <a:ln>
                            <a:noFill/>
                          </a:ln>
                          <a:solidFill>
                            <a:srgbClr val="FF0000"/>
                          </a:solidFill>
                          <a:effectLst/>
                          <a:latin typeface="Tahoma" panose="020B0604030504040204" pitchFamily="34" charset="0"/>
                          <a:ea typeface="宋体" panose="02010600030101010101" pitchFamily="2" charset="-122"/>
                        </a:rPr>
                        <a:t>0.10</a:t>
                      </a:r>
                    </a:p>
                  </a:txBody>
                  <a:tcPr marL="81639" marR="81639" marT="42452" marB="4245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94152887"/>
                  </a:ext>
                </a:extLst>
              </a:tr>
              <a:tr h="441325">
                <a:tc>
                  <a:txBody>
                    <a:bodyPr/>
                    <a:lstStyle>
                      <a:lvl1pPr>
                        <a:spcBef>
                          <a:spcPct val="20000"/>
                        </a:spcBef>
                        <a:buClr>
                          <a:schemeClr val="hlink"/>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chemeClr val="tx1"/>
                          </a:solidFill>
                          <a:latin typeface="Arial" panose="020B0604020202020204" pitchFamily="34" charset="0"/>
                          <a:ea typeface="宋体" panose="02010600030101010101" pitchFamily="2" charset="-122"/>
                        </a:defRPr>
                      </a:lvl1pPr>
                      <a:lvl2pPr>
                        <a:spcBef>
                          <a:spcPct val="20000"/>
                        </a:spcBef>
                        <a:buClr>
                          <a:schemeClr val="tx2"/>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anose="020B0604020202020204" pitchFamily="34" charset="0"/>
                          <a:ea typeface="宋体" panose="02010600030101010101" pitchFamily="2" charset="-122"/>
                        </a:defRPr>
                      </a:lvl2pPr>
                      <a:lvl3pPr>
                        <a:spcBef>
                          <a:spcPct val="20000"/>
                        </a:spcBef>
                        <a:buClr>
                          <a:schemeClr val="hlink"/>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ea typeface="宋体" panose="02010600030101010101" pitchFamily="2" charset="-122"/>
                        </a:defRPr>
                      </a:lvl3pPr>
                      <a:lvl4pPr>
                        <a:spcBef>
                          <a:spcPct val="20000"/>
                        </a:spcBef>
                        <a:buClr>
                          <a:schemeClr val="tx2"/>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ea typeface="宋体" panose="02010600030101010101" pitchFamily="2" charset="-122"/>
                        </a:defRPr>
                      </a:lvl4pPr>
                      <a:lvl5pPr>
                        <a:spcBef>
                          <a:spcPct val="20000"/>
                        </a:spcBef>
                        <a:buClr>
                          <a:schemeClr val="hlink"/>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ea typeface="宋体" panose="02010600030101010101" pitchFamily="2" charset="-122"/>
                        </a:defRPr>
                      </a:lvl5pPr>
                      <a:lvl6pPr marL="2514600" indent="-228600" defTabSz="449263" fontAlgn="base">
                        <a:spcBef>
                          <a:spcPct val="20000"/>
                        </a:spcBef>
                        <a:spcAft>
                          <a:spcPct val="0"/>
                        </a:spcAft>
                        <a:buClr>
                          <a:schemeClr val="hlink"/>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ea typeface="宋体" panose="02010600030101010101" pitchFamily="2" charset="-122"/>
                        </a:defRPr>
                      </a:lvl6pPr>
                      <a:lvl7pPr marL="2971800" indent="-228600" defTabSz="449263" fontAlgn="base">
                        <a:spcBef>
                          <a:spcPct val="20000"/>
                        </a:spcBef>
                        <a:spcAft>
                          <a:spcPct val="0"/>
                        </a:spcAft>
                        <a:buClr>
                          <a:schemeClr val="hlink"/>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ea typeface="宋体" panose="02010600030101010101" pitchFamily="2" charset="-122"/>
                        </a:defRPr>
                      </a:lvl7pPr>
                      <a:lvl8pPr marL="3429000" indent="-228600" defTabSz="449263" fontAlgn="base">
                        <a:spcBef>
                          <a:spcPct val="20000"/>
                        </a:spcBef>
                        <a:spcAft>
                          <a:spcPct val="0"/>
                        </a:spcAft>
                        <a:buClr>
                          <a:schemeClr val="hlink"/>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ea typeface="宋体" panose="02010600030101010101" pitchFamily="2" charset="-122"/>
                        </a:defRPr>
                      </a:lvl8pPr>
                      <a:lvl9pPr marL="3886200" indent="-228600" defTabSz="449263" fontAlgn="base">
                        <a:spcBef>
                          <a:spcPct val="20000"/>
                        </a:spcBef>
                        <a:spcAft>
                          <a:spcPct val="0"/>
                        </a:spcAft>
                        <a:buClr>
                          <a:schemeClr val="hlink"/>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ea typeface="宋体" panose="02010600030101010101" pitchFamily="2" charset="-122"/>
                        </a:defRPr>
                      </a:lvl9pPr>
                    </a:lstStyle>
                    <a:p>
                      <a:pPr marL="0" marR="0" lvl="0" indent="0" algn="l" defTabSz="449263" rtl="0" eaLnBrk="1" fontAlgn="base" latinLnBrk="0" hangingPunct="1">
                        <a:lnSpc>
                          <a:spcPct val="102000"/>
                        </a:lnSpc>
                        <a:spcBef>
                          <a:spcPts val="600"/>
                        </a:spcBef>
                        <a:spcAft>
                          <a:spcPct val="0"/>
                        </a:spcAft>
                        <a:buClrTx/>
                        <a:buSzPct val="6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zh-CN" altLang="zh-CN" sz="2000" b="0" i="0" u="none" strike="noStrike" cap="none" normalizeH="0" baseline="0">
                          <a:ln>
                            <a:noFill/>
                          </a:ln>
                          <a:solidFill>
                            <a:schemeClr val="tx1"/>
                          </a:solidFill>
                          <a:effectLst/>
                          <a:latin typeface="Tahoma" panose="020B0604030504040204" pitchFamily="34" charset="0"/>
                          <a:ea typeface="宋体" panose="02010600030101010101" pitchFamily="2" charset="-122"/>
                        </a:rPr>
                        <a:t>光电子数</a:t>
                      </a:r>
                    </a:p>
                  </a:txBody>
                  <a:tcPr marL="81639" marR="81639" marT="42452" marB="4245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lvl1pPr>
                        <a:spcBef>
                          <a:spcPct val="20000"/>
                        </a:spcBef>
                        <a:buClr>
                          <a:schemeClr val="hlink"/>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chemeClr val="tx1"/>
                          </a:solidFill>
                          <a:latin typeface="Arial" panose="020B0604020202020204" pitchFamily="34" charset="0"/>
                          <a:ea typeface="宋体" panose="02010600030101010101" pitchFamily="2" charset="-122"/>
                        </a:defRPr>
                      </a:lvl1pPr>
                      <a:lvl2pPr>
                        <a:spcBef>
                          <a:spcPct val="20000"/>
                        </a:spcBef>
                        <a:buClr>
                          <a:schemeClr val="tx2"/>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anose="020B0604020202020204" pitchFamily="34" charset="0"/>
                          <a:ea typeface="宋体" panose="02010600030101010101" pitchFamily="2" charset="-122"/>
                        </a:defRPr>
                      </a:lvl2pPr>
                      <a:lvl3pPr>
                        <a:spcBef>
                          <a:spcPct val="20000"/>
                        </a:spcBef>
                        <a:buClr>
                          <a:schemeClr val="hlink"/>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ea typeface="宋体" panose="02010600030101010101" pitchFamily="2" charset="-122"/>
                        </a:defRPr>
                      </a:lvl3pPr>
                      <a:lvl4pPr>
                        <a:spcBef>
                          <a:spcPct val="20000"/>
                        </a:spcBef>
                        <a:buClr>
                          <a:schemeClr val="tx2"/>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ea typeface="宋体" panose="02010600030101010101" pitchFamily="2" charset="-122"/>
                        </a:defRPr>
                      </a:lvl4pPr>
                      <a:lvl5pPr>
                        <a:spcBef>
                          <a:spcPct val="20000"/>
                        </a:spcBef>
                        <a:buClr>
                          <a:schemeClr val="hlink"/>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ea typeface="宋体" panose="02010600030101010101" pitchFamily="2" charset="-122"/>
                        </a:defRPr>
                      </a:lvl5pPr>
                      <a:lvl6pPr marL="2514600" indent="-228600" defTabSz="449263" fontAlgn="base">
                        <a:spcBef>
                          <a:spcPct val="20000"/>
                        </a:spcBef>
                        <a:spcAft>
                          <a:spcPct val="0"/>
                        </a:spcAft>
                        <a:buClr>
                          <a:schemeClr val="hlink"/>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ea typeface="宋体" panose="02010600030101010101" pitchFamily="2" charset="-122"/>
                        </a:defRPr>
                      </a:lvl6pPr>
                      <a:lvl7pPr marL="2971800" indent="-228600" defTabSz="449263" fontAlgn="base">
                        <a:spcBef>
                          <a:spcPct val="20000"/>
                        </a:spcBef>
                        <a:spcAft>
                          <a:spcPct val="0"/>
                        </a:spcAft>
                        <a:buClr>
                          <a:schemeClr val="hlink"/>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ea typeface="宋体" panose="02010600030101010101" pitchFamily="2" charset="-122"/>
                        </a:defRPr>
                      </a:lvl7pPr>
                      <a:lvl8pPr marL="3429000" indent="-228600" defTabSz="449263" fontAlgn="base">
                        <a:spcBef>
                          <a:spcPct val="20000"/>
                        </a:spcBef>
                        <a:spcAft>
                          <a:spcPct val="0"/>
                        </a:spcAft>
                        <a:buClr>
                          <a:schemeClr val="hlink"/>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ea typeface="宋体" panose="02010600030101010101" pitchFamily="2" charset="-122"/>
                        </a:defRPr>
                      </a:lvl8pPr>
                      <a:lvl9pPr marL="3886200" indent="-228600" defTabSz="449263" fontAlgn="base">
                        <a:spcBef>
                          <a:spcPct val="20000"/>
                        </a:spcBef>
                        <a:spcAft>
                          <a:spcPct val="0"/>
                        </a:spcAft>
                        <a:buClr>
                          <a:schemeClr val="hlink"/>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ea typeface="宋体" panose="02010600030101010101" pitchFamily="2" charset="-122"/>
                        </a:defRPr>
                      </a:lvl9pPr>
                    </a:lstStyle>
                    <a:p>
                      <a:pPr marL="0" marR="0" lvl="0" indent="0" algn="l" defTabSz="449263" rtl="0" eaLnBrk="1" fontAlgn="base" latinLnBrk="0" hangingPunct="1">
                        <a:lnSpc>
                          <a:spcPct val="102000"/>
                        </a:lnSpc>
                        <a:spcBef>
                          <a:spcPts val="600"/>
                        </a:spcBef>
                        <a:spcAft>
                          <a:spcPct val="0"/>
                        </a:spcAft>
                        <a:buClrTx/>
                        <a:buSzPct val="6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en-US" altLang="zh-CN" sz="2000" b="0" i="0" u="none" strike="noStrike" cap="none" normalizeH="0" baseline="0" dirty="0">
                          <a:ln>
                            <a:noFill/>
                          </a:ln>
                          <a:solidFill>
                            <a:schemeClr val="tx1"/>
                          </a:solidFill>
                          <a:effectLst/>
                          <a:latin typeface="Tahoma" panose="020B0604030504040204" pitchFamily="34" charset="0"/>
                          <a:ea typeface="宋体" panose="02010600030101010101" pitchFamily="2" charset="-122"/>
                        </a:rPr>
                        <a:t>1571 / 13712</a:t>
                      </a:r>
                    </a:p>
                  </a:txBody>
                  <a:tcPr marL="81639" marR="81639" marT="42452" marB="4245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lvl1pPr>
                        <a:spcBef>
                          <a:spcPct val="20000"/>
                        </a:spcBef>
                        <a:buClr>
                          <a:schemeClr val="hlink"/>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chemeClr val="tx1"/>
                          </a:solidFill>
                          <a:latin typeface="Arial" panose="020B0604020202020204" pitchFamily="34" charset="0"/>
                          <a:ea typeface="宋体" panose="02010600030101010101" pitchFamily="2" charset="-122"/>
                        </a:defRPr>
                      </a:lvl1pPr>
                      <a:lvl2pPr>
                        <a:spcBef>
                          <a:spcPct val="20000"/>
                        </a:spcBef>
                        <a:buClr>
                          <a:schemeClr val="tx2"/>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anose="020B0604020202020204" pitchFamily="34" charset="0"/>
                          <a:ea typeface="宋体" panose="02010600030101010101" pitchFamily="2" charset="-122"/>
                        </a:defRPr>
                      </a:lvl2pPr>
                      <a:lvl3pPr>
                        <a:spcBef>
                          <a:spcPct val="20000"/>
                        </a:spcBef>
                        <a:buClr>
                          <a:schemeClr val="hlink"/>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ea typeface="宋体" panose="02010600030101010101" pitchFamily="2" charset="-122"/>
                        </a:defRPr>
                      </a:lvl3pPr>
                      <a:lvl4pPr>
                        <a:spcBef>
                          <a:spcPct val="20000"/>
                        </a:spcBef>
                        <a:buClr>
                          <a:schemeClr val="tx2"/>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ea typeface="宋体" panose="02010600030101010101" pitchFamily="2" charset="-122"/>
                        </a:defRPr>
                      </a:lvl4pPr>
                      <a:lvl5pPr>
                        <a:spcBef>
                          <a:spcPct val="20000"/>
                        </a:spcBef>
                        <a:buClr>
                          <a:schemeClr val="hlink"/>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ea typeface="宋体" panose="02010600030101010101" pitchFamily="2" charset="-122"/>
                        </a:defRPr>
                      </a:lvl5pPr>
                      <a:lvl6pPr marL="2514600" indent="-228600" defTabSz="449263" fontAlgn="base">
                        <a:spcBef>
                          <a:spcPct val="20000"/>
                        </a:spcBef>
                        <a:spcAft>
                          <a:spcPct val="0"/>
                        </a:spcAft>
                        <a:buClr>
                          <a:schemeClr val="hlink"/>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ea typeface="宋体" panose="02010600030101010101" pitchFamily="2" charset="-122"/>
                        </a:defRPr>
                      </a:lvl6pPr>
                      <a:lvl7pPr marL="2971800" indent="-228600" defTabSz="449263" fontAlgn="base">
                        <a:spcBef>
                          <a:spcPct val="20000"/>
                        </a:spcBef>
                        <a:spcAft>
                          <a:spcPct val="0"/>
                        </a:spcAft>
                        <a:buClr>
                          <a:schemeClr val="hlink"/>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ea typeface="宋体" panose="02010600030101010101" pitchFamily="2" charset="-122"/>
                        </a:defRPr>
                      </a:lvl7pPr>
                      <a:lvl8pPr marL="3429000" indent="-228600" defTabSz="449263" fontAlgn="base">
                        <a:spcBef>
                          <a:spcPct val="20000"/>
                        </a:spcBef>
                        <a:spcAft>
                          <a:spcPct val="0"/>
                        </a:spcAft>
                        <a:buClr>
                          <a:schemeClr val="hlink"/>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ea typeface="宋体" panose="02010600030101010101" pitchFamily="2" charset="-122"/>
                        </a:defRPr>
                      </a:lvl8pPr>
                      <a:lvl9pPr marL="3886200" indent="-228600" defTabSz="449263" fontAlgn="base">
                        <a:spcBef>
                          <a:spcPct val="20000"/>
                        </a:spcBef>
                        <a:spcAft>
                          <a:spcPct val="0"/>
                        </a:spcAft>
                        <a:buClr>
                          <a:schemeClr val="hlink"/>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ea typeface="宋体" panose="02010600030101010101" pitchFamily="2" charset="-122"/>
                        </a:defRPr>
                      </a:lvl9pPr>
                    </a:lstStyle>
                    <a:p>
                      <a:pPr marL="0" marR="0" lvl="0" indent="0" algn="l" defTabSz="449263" rtl="0" eaLnBrk="1" fontAlgn="base" latinLnBrk="0" hangingPunct="1">
                        <a:lnSpc>
                          <a:spcPct val="102000"/>
                        </a:lnSpc>
                        <a:spcBef>
                          <a:spcPts val="600"/>
                        </a:spcBef>
                        <a:spcAft>
                          <a:spcPct val="0"/>
                        </a:spcAft>
                        <a:buClrTx/>
                        <a:buSzPct val="6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en-US" altLang="zh-CN" sz="2000" b="0" i="0" u="none" strike="noStrike" cap="none" normalizeH="0" baseline="0" dirty="0">
                          <a:ln>
                            <a:noFill/>
                          </a:ln>
                          <a:solidFill>
                            <a:schemeClr val="tx1"/>
                          </a:solidFill>
                          <a:effectLst/>
                          <a:latin typeface="Tahoma" panose="020B0604030504040204" pitchFamily="34" charset="0"/>
                          <a:ea typeface="宋体" panose="02010600030101010101" pitchFamily="2" charset="-122"/>
                        </a:rPr>
                        <a:t>16562 / 5776</a:t>
                      </a:r>
                    </a:p>
                  </a:txBody>
                  <a:tcPr marL="81639" marR="81639" marT="42452" marB="4245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473378780"/>
                  </a:ext>
                </a:extLst>
              </a:tr>
            </a:tbl>
          </a:graphicData>
        </a:graphic>
      </p:graphicFrame>
    </p:spTree>
    <p:extLst>
      <p:ext uri="{BB962C8B-B14F-4D97-AF65-F5344CB8AC3E}">
        <p14:creationId xmlns:p14="http://schemas.microsoft.com/office/powerpoint/2010/main" val="4273389123"/>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 name="Shape 276"/>
          <p:cNvSpPr>
            <a:spLocks noGrp="1"/>
          </p:cNvSpPr>
          <p:nvPr>
            <p:ph type="ctrTitle"/>
          </p:nvPr>
        </p:nvSpPr>
        <p:spPr>
          <a:xfrm>
            <a:off x="459879" y="123902"/>
            <a:ext cx="8224242" cy="559087"/>
          </a:xfrm>
          <a:prstGeom prst="rect">
            <a:avLst/>
          </a:prstGeom>
        </p:spPr>
        <p:txBody>
          <a:bodyPr>
            <a:normAutofit fontScale="90000"/>
          </a:bodyPr>
          <a:lstStyle>
            <a:lvl1pPr>
              <a:defRPr sz="4400"/>
            </a:lvl1pPr>
          </a:lstStyle>
          <a:p>
            <a:r>
              <a:rPr b="1" dirty="0"/>
              <a:t>Survey progress and data products</a:t>
            </a:r>
          </a:p>
        </p:txBody>
      </p:sp>
      <p:pic>
        <p:nvPicPr>
          <p:cNvPr id="11" name="图片 10">
            <a:extLst>
              <a:ext uri="{FF2B5EF4-FFF2-40B4-BE49-F238E27FC236}">
                <a16:creationId xmlns:a16="http://schemas.microsoft.com/office/drawing/2014/main" id="{CABE02BF-3F13-462C-89E5-BC6E3B839A9B}"/>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1233767" y="786277"/>
            <a:ext cx="6296585" cy="3633320"/>
          </a:xfrm>
          <a:prstGeom prst="rect">
            <a:avLst/>
          </a:prstGeom>
        </p:spPr>
      </p:pic>
      <p:graphicFrame>
        <p:nvGraphicFramePr>
          <p:cNvPr id="4" name="表格 3">
            <a:extLst>
              <a:ext uri="{FF2B5EF4-FFF2-40B4-BE49-F238E27FC236}">
                <a16:creationId xmlns:a16="http://schemas.microsoft.com/office/drawing/2014/main" id="{054AB08B-DB6C-4BA0-BFE3-E942BCF1A68A}"/>
              </a:ext>
            </a:extLst>
          </p:cNvPr>
          <p:cNvGraphicFramePr>
            <a:graphicFrameLocks noGrp="1"/>
          </p:cNvGraphicFramePr>
          <p:nvPr>
            <p:extLst>
              <p:ext uri="{D42A27DB-BD31-4B8C-83A1-F6EECF244321}">
                <p14:modId xmlns:p14="http://schemas.microsoft.com/office/powerpoint/2010/main" val="1967450617"/>
              </p:ext>
            </p:extLst>
          </p:nvPr>
        </p:nvGraphicFramePr>
        <p:xfrm>
          <a:off x="610718" y="4499301"/>
          <a:ext cx="7886700" cy="2136078"/>
        </p:xfrm>
        <a:graphic>
          <a:graphicData uri="http://schemas.openxmlformats.org/drawingml/2006/table">
            <a:tbl>
              <a:tblPr firstRow="1" bandRow="1">
                <a:tableStyleId>{5C22544A-7EE6-4342-B048-85BDC9FD1C3A}</a:tableStyleId>
              </a:tblPr>
              <a:tblGrid>
                <a:gridCol w="589098">
                  <a:extLst>
                    <a:ext uri="{9D8B030D-6E8A-4147-A177-3AD203B41FA5}">
                      <a16:colId xmlns:a16="http://schemas.microsoft.com/office/drawing/2014/main" val="1694592573"/>
                    </a:ext>
                  </a:extLst>
                </a:gridCol>
                <a:gridCol w="889658">
                  <a:extLst>
                    <a:ext uri="{9D8B030D-6E8A-4147-A177-3AD203B41FA5}">
                      <a16:colId xmlns:a16="http://schemas.microsoft.com/office/drawing/2014/main" val="3400172491"/>
                    </a:ext>
                  </a:extLst>
                </a:gridCol>
                <a:gridCol w="973815">
                  <a:extLst>
                    <a:ext uri="{9D8B030D-6E8A-4147-A177-3AD203B41FA5}">
                      <a16:colId xmlns:a16="http://schemas.microsoft.com/office/drawing/2014/main" val="2833487123"/>
                    </a:ext>
                  </a:extLst>
                </a:gridCol>
                <a:gridCol w="1286398">
                  <a:extLst>
                    <a:ext uri="{9D8B030D-6E8A-4147-A177-3AD203B41FA5}">
                      <a16:colId xmlns:a16="http://schemas.microsoft.com/office/drawing/2014/main" val="594896614"/>
                    </a:ext>
                  </a:extLst>
                </a:gridCol>
                <a:gridCol w="1142129">
                  <a:extLst>
                    <a:ext uri="{9D8B030D-6E8A-4147-A177-3AD203B41FA5}">
                      <a16:colId xmlns:a16="http://schemas.microsoft.com/office/drawing/2014/main" val="1166225998"/>
                    </a:ext>
                  </a:extLst>
                </a:gridCol>
                <a:gridCol w="1526846">
                  <a:extLst>
                    <a:ext uri="{9D8B030D-6E8A-4147-A177-3AD203B41FA5}">
                      <a16:colId xmlns:a16="http://schemas.microsoft.com/office/drawing/2014/main" val="1555276436"/>
                    </a:ext>
                  </a:extLst>
                </a:gridCol>
                <a:gridCol w="1478756">
                  <a:extLst>
                    <a:ext uri="{9D8B030D-6E8A-4147-A177-3AD203B41FA5}">
                      <a16:colId xmlns:a16="http://schemas.microsoft.com/office/drawing/2014/main" val="233198002"/>
                    </a:ext>
                  </a:extLst>
                </a:gridCol>
              </a:tblGrid>
              <a:tr h="426194">
                <a:tc>
                  <a:txBody>
                    <a:bodyPr/>
                    <a:lstStyle/>
                    <a:p>
                      <a:pPr algn="just">
                        <a:spcAft>
                          <a:spcPts val="0"/>
                        </a:spcAft>
                      </a:pPr>
                      <a:r>
                        <a:rPr lang="en-US" sz="1400" kern="100">
                          <a:effectLst/>
                        </a:rPr>
                        <a:t>Data set</a:t>
                      </a:r>
                      <a:endParaRPr lang="zh-CN" sz="1400" kern="100">
                        <a:effectLst/>
                        <a:latin typeface="等线" panose="02010600030101010101" pitchFamily="2" charset="-122"/>
                        <a:ea typeface="等线" panose="02010600030101010101" pitchFamily="2" charset="-122"/>
                        <a:cs typeface="Times New Roman" panose="02020603050405020304" pitchFamily="18" charset="0"/>
                      </a:endParaRPr>
                    </a:p>
                  </a:txBody>
                  <a:tcPr marL="30657" marR="30657" marT="30657" marB="30657"/>
                </a:tc>
                <a:tc>
                  <a:txBody>
                    <a:bodyPr/>
                    <a:lstStyle/>
                    <a:p>
                      <a:pPr algn="just">
                        <a:spcAft>
                          <a:spcPts val="0"/>
                        </a:spcAft>
                      </a:pPr>
                      <a:r>
                        <a:rPr lang="en-US" sz="1400" kern="100">
                          <a:effectLst/>
                        </a:rPr>
                        <a:t>Ending date</a:t>
                      </a:r>
                      <a:endParaRPr lang="zh-CN" sz="1400" kern="100">
                        <a:effectLst/>
                        <a:latin typeface="等线" panose="02010600030101010101" pitchFamily="2" charset="-122"/>
                        <a:ea typeface="等线" panose="02010600030101010101" pitchFamily="2" charset="-122"/>
                        <a:cs typeface="Times New Roman" panose="02020603050405020304" pitchFamily="18" charset="0"/>
                      </a:endParaRPr>
                    </a:p>
                  </a:txBody>
                  <a:tcPr marL="30657" marR="30657" marT="30657" marB="30657"/>
                </a:tc>
                <a:tc>
                  <a:txBody>
                    <a:bodyPr/>
                    <a:lstStyle/>
                    <a:p>
                      <a:pPr algn="just">
                        <a:spcAft>
                          <a:spcPts val="0"/>
                        </a:spcAft>
                      </a:pPr>
                      <a:r>
                        <a:rPr lang="en-US" sz="1400" kern="100">
                          <a:effectLst/>
                        </a:rPr>
                        <a:t>No. of spectra</a:t>
                      </a:r>
                      <a:endParaRPr lang="zh-CN" sz="1400" kern="100">
                        <a:effectLst/>
                        <a:latin typeface="等线" panose="02010600030101010101" pitchFamily="2" charset="-122"/>
                        <a:ea typeface="等线" panose="02010600030101010101" pitchFamily="2" charset="-122"/>
                        <a:cs typeface="Times New Roman" panose="02020603050405020304" pitchFamily="18" charset="0"/>
                      </a:endParaRPr>
                    </a:p>
                  </a:txBody>
                  <a:tcPr marL="30657" marR="30657" marT="30657" marB="30657"/>
                </a:tc>
                <a:tc>
                  <a:txBody>
                    <a:bodyPr/>
                    <a:lstStyle/>
                    <a:p>
                      <a:pPr algn="just">
                        <a:spcAft>
                          <a:spcPts val="0"/>
                        </a:spcAft>
                      </a:pPr>
                      <a:r>
                        <a:rPr lang="en-US" sz="1400" kern="100">
                          <a:effectLst/>
                        </a:rPr>
                        <a:t>No. of stellar spectra</a:t>
                      </a:r>
                      <a:endParaRPr lang="zh-CN" sz="1400" kern="100">
                        <a:effectLst/>
                        <a:latin typeface="等线" panose="02010600030101010101" pitchFamily="2" charset="-122"/>
                        <a:ea typeface="等线" panose="02010600030101010101" pitchFamily="2" charset="-122"/>
                        <a:cs typeface="Times New Roman" panose="02020603050405020304" pitchFamily="18" charset="0"/>
                      </a:endParaRPr>
                    </a:p>
                  </a:txBody>
                  <a:tcPr marL="30657" marR="30657" marT="30657" marB="30657"/>
                </a:tc>
                <a:tc>
                  <a:txBody>
                    <a:bodyPr/>
                    <a:lstStyle/>
                    <a:p>
                      <a:pPr algn="just">
                        <a:spcAft>
                          <a:spcPts val="0"/>
                        </a:spcAft>
                      </a:pPr>
                      <a:r>
                        <a:rPr lang="en-US" sz="1400" kern="100">
                          <a:effectLst/>
                        </a:rPr>
                        <a:t>Spectra of SNR &gt; 10</a:t>
                      </a:r>
                      <a:endParaRPr lang="zh-CN" sz="1400" kern="100">
                        <a:effectLst/>
                        <a:latin typeface="等线" panose="02010600030101010101" pitchFamily="2" charset="-122"/>
                        <a:ea typeface="等线" panose="02010600030101010101" pitchFamily="2" charset="-122"/>
                        <a:cs typeface="Times New Roman" panose="02020603050405020304" pitchFamily="18" charset="0"/>
                      </a:endParaRPr>
                    </a:p>
                  </a:txBody>
                  <a:tcPr marL="30657" marR="30657" marT="30657" marB="30657"/>
                </a:tc>
                <a:tc>
                  <a:txBody>
                    <a:bodyPr/>
                    <a:lstStyle/>
                    <a:p>
                      <a:pPr algn="just">
                        <a:spcAft>
                          <a:spcPts val="0"/>
                        </a:spcAft>
                      </a:pPr>
                      <a:r>
                        <a:rPr lang="en-US" sz="1400" kern="100">
                          <a:effectLst/>
                        </a:rPr>
                        <a:t>No. of spectra with parameters</a:t>
                      </a:r>
                      <a:endParaRPr lang="zh-CN" sz="1400" kern="100">
                        <a:effectLst/>
                        <a:latin typeface="等线" panose="02010600030101010101" pitchFamily="2" charset="-122"/>
                        <a:ea typeface="等线" panose="02010600030101010101" pitchFamily="2" charset="-122"/>
                        <a:cs typeface="Times New Roman" panose="02020603050405020304" pitchFamily="18" charset="0"/>
                      </a:endParaRPr>
                    </a:p>
                  </a:txBody>
                  <a:tcPr marL="30657" marR="30657" marT="30657" marB="30657"/>
                </a:tc>
                <a:tc>
                  <a:txBody>
                    <a:bodyPr/>
                    <a:lstStyle/>
                    <a:p>
                      <a:pPr algn="just">
                        <a:spcAft>
                          <a:spcPts val="0"/>
                        </a:spcAft>
                      </a:pPr>
                      <a:r>
                        <a:rPr lang="en-US" sz="1400" kern="100">
                          <a:effectLst/>
                        </a:rPr>
                        <a:t>Release/Public date</a:t>
                      </a:r>
                      <a:endParaRPr lang="zh-CN" sz="1400" kern="100">
                        <a:effectLst/>
                        <a:latin typeface="等线" panose="02010600030101010101" pitchFamily="2" charset="-122"/>
                        <a:ea typeface="等线" panose="02010600030101010101" pitchFamily="2" charset="-122"/>
                        <a:cs typeface="Times New Roman" panose="02020603050405020304" pitchFamily="18" charset="0"/>
                      </a:endParaRPr>
                    </a:p>
                  </a:txBody>
                  <a:tcPr marL="30657" marR="30657" marT="30657" marB="30657"/>
                </a:tc>
                <a:extLst>
                  <a:ext uri="{0D108BD9-81ED-4DB2-BD59-A6C34878D82A}">
                    <a16:rowId xmlns:a16="http://schemas.microsoft.com/office/drawing/2014/main" val="2872514267"/>
                  </a:ext>
                </a:extLst>
              </a:tr>
              <a:tr h="247060">
                <a:tc>
                  <a:txBody>
                    <a:bodyPr/>
                    <a:lstStyle/>
                    <a:p>
                      <a:pPr algn="just">
                        <a:spcAft>
                          <a:spcPts val="0"/>
                        </a:spcAft>
                      </a:pPr>
                      <a:r>
                        <a:rPr lang="en-US" sz="1400" kern="100">
                          <a:effectLst/>
                        </a:rPr>
                        <a:t>DR0</a:t>
                      </a:r>
                      <a:endParaRPr lang="zh-CN" sz="1400" kern="100">
                        <a:effectLst/>
                        <a:latin typeface="等线" panose="02010600030101010101" pitchFamily="2" charset="-122"/>
                        <a:ea typeface="等线" panose="02010600030101010101" pitchFamily="2" charset="-122"/>
                        <a:cs typeface="Times New Roman" panose="02020603050405020304" pitchFamily="18" charset="0"/>
                      </a:endParaRPr>
                    </a:p>
                  </a:txBody>
                  <a:tcPr marL="30657" marR="30657" marT="30657" marB="30657"/>
                </a:tc>
                <a:tc>
                  <a:txBody>
                    <a:bodyPr/>
                    <a:lstStyle/>
                    <a:p>
                      <a:pPr algn="just">
                        <a:spcAft>
                          <a:spcPts val="0"/>
                        </a:spcAft>
                      </a:pPr>
                      <a:r>
                        <a:rPr lang="en-US" sz="1400" kern="100">
                          <a:effectLst/>
                        </a:rPr>
                        <a:t>20120617</a:t>
                      </a:r>
                      <a:endParaRPr lang="zh-CN" sz="1400" kern="100">
                        <a:effectLst/>
                        <a:latin typeface="等线" panose="02010600030101010101" pitchFamily="2" charset="-122"/>
                        <a:ea typeface="等线" panose="02010600030101010101" pitchFamily="2" charset="-122"/>
                        <a:cs typeface="Times New Roman" panose="02020603050405020304" pitchFamily="18" charset="0"/>
                      </a:endParaRPr>
                    </a:p>
                  </a:txBody>
                  <a:tcPr marL="30657" marR="30657" marT="30657" marB="30657"/>
                </a:tc>
                <a:tc>
                  <a:txBody>
                    <a:bodyPr/>
                    <a:lstStyle/>
                    <a:p>
                      <a:pPr algn="just">
                        <a:spcAft>
                          <a:spcPts val="0"/>
                        </a:spcAft>
                      </a:pPr>
                      <a:r>
                        <a:rPr lang="en-US" sz="1400" kern="100">
                          <a:effectLst/>
                        </a:rPr>
                        <a:t>958,944</a:t>
                      </a:r>
                      <a:endParaRPr lang="zh-CN" sz="1400" kern="100">
                        <a:effectLst/>
                        <a:latin typeface="等线" panose="02010600030101010101" pitchFamily="2" charset="-122"/>
                        <a:ea typeface="等线" panose="02010600030101010101" pitchFamily="2" charset="-122"/>
                        <a:cs typeface="Times New Roman" panose="02020603050405020304" pitchFamily="18" charset="0"/>
                      </a:endParaRPr>
                    </a:p>
                  </a:txBody>
                  <a:tcPr marL="30657" marR="30657" marT="30657" marB="30657"/>
                </a:tc>
                <a:tc>
                  <a:txBody>
                    <a:bodyPr/>
                    <a:lstStyle/>
                    <a:p>
                      <a:pPr algn="just">
                        <a:spcAft>
                          <a:spcPts val="0"/>
                        </a:spcAft>
                      </a:pPr>
                      <a:r>
                        <a:rPr lang="en-US" sz="1400" kern="100">
                          <a:effectLst/>
                        </a:rPr>
                        <a:t>812,911</a:t>
                      </a:r>
                      <a:endParaRPr lang="zh-CN" sz="1400" kern="100">
                        <a:effectLst/>
                        <a:latin typeface="等线" panose="02010600030101010101" pitchFamily="2" charset="-122"/>
                        <a:ea typeface="等线" panose="02010600030101010101" pitchFamily="2" charset="-122"/>
                        <a:cs typeface="Times New Roman" panose="02020603050405020304" pitchFamily="18" charset="0"/>
                      </a:endParaRPr>
                    </a:p>
                  </a:txBody>
                  <a:tcPr marL="30657" marR="30657" marT="30657" marB="30657"/>
                </a:tc>
                <a:tc>
                  <a:txBody>
                    <a:bodyPr/>
                    <a:lstStyle/>
                    <a:p>
                      <a:pPr algn="just">
                        <a:spcAft>
                          <a:spcPts val="0"/>
                        </a:spcAft>
                      </a:pPr>
                      <a:r>
                        <a:rPr lang="en-US" sz="1400" kern="100">
                          <a:effectLst/>
                        </a:rPr>
                        <a:t>619,151</a:t>
                      </a:r>
                      <a:endParaRPr lang="zh-CN" sz="1400" kern="100">
                        <a:effectLst/>
                        <a:latin typeface="等线" panose="02010600030101010101" pitchFamily="2" charset="-122"/>
                        <a:ea typeface="等线" panose="02010600030101010101" pitchFamily="2" charset="-122"/>
                        <a:cs typeface="Times New Roman" panose="02020603050405020304" pitchFamily="18" charset="0"/>
                      </a:endParaRPr>
                    </a:p>
                  </a:txBody>
                  <a:tcPr marL="30657" marR="30657" marT="30657" marB="30657"/>
                </a:tc>
                <a:tc>
                  <a:txBody>
                    <a:bodyPr/>
                    <a:lstStyle/>
                    <a:p>
                      <a:pPr algn="just">
                        <a:spcAft>
                          <a:spcPts val="0"/>
                        </a:spcAft>
                      </a:pPr>
                      <a:r>
                        <a:rPr lang="en-US" sz="1400" kern="100">
                          <a:effectLst/>
                        </a:rPr>
                        <a:t>396,249</a:t>
                      </a:r>
                      <a:endParaRPr lang="zh-CN" sz="1400" kern="100">
                        <a:effectLst/>
                        <a:latin typeface="等线" panose="02010600030101010101" pitchFamily="2" charset="-122"/>
                        <a:ea typeface="等线" panose="02010600030101010101" pitchFamily="2" charset="-122"/>
                        <a:cs typeface="Times New Roman" panose="02020603050405020304" pitchFamily="18" charset="0"/>
                      </a:endParaRPr>
                    </a:p>
                  </a:txBody>
                  <a:tcPr marL="30657" marR="30657" marT="30657" marB="30657"/>
                </a:tc>
                <a:tc>
                  <a:txBody>
                    <a:bodyPr/>
                    <a:lstStyle/>
                    <a:p>
                      <a:pPr algn="just">
                        <a:spcAft>
                          <a:spcPts val="0"/>
                        </a:spcAft>
                      </a:pPr>
                      <a:r>
                        <a:rPr lang="en-US" sz="1400" kern="100">
                          <a:effectLst/>
                        </a:rPr>
                        <a:t>2012.08/2012.08</a:t>
                      </a:r>
                      <a:endParaRPr lang="zh-CN" sz="1400" kern="100">
                        <a:effectLst/>
                        <a:latin typeface="等线" panose="02010600030101010101" pitchFamily="2" charset="-122"/>
                        <a:ea typeface="等线" panose="02010600030101010101" pitchFamily="2" charset="-122"/>
                        <a:cs typeface="Times New Roman" panose="02020603050405020304" pitchFamily="18" charset="0"/>
                      </a:endParaRPr>
                    </a:p>
                  </a:txBody>
                  <a:tcPr marL="30657" marR="30657" marT="30657" marB="30657"/>
                </a:tc>
                <a:extLst>
                  <a:ext uri="{0D108BD9-81ED-4DB2-BD59-A6C34878D82A}">
                    <a16:rowId xmlns:a16="http://schemas.microsoft.com/office/drawing/2014/main" val="898200840"/>
                  </a:ext>
                </a:extLst>
              </a:tr>
              <a:tr h="247060">
                <a:tc>
                  <a:txBody>
                    <a:bodyPr/>
                    <a:lstStyle/>
                    <a:p>
                      <a:pPr algn="just">
                        <a:spcAft>
                          <a:spcPts val="0"/>
                        </a:spcAft>
                      </a:pPr>
                      <a:r>
                        <a:rPr lang="en-US" sz="1400" kern="100">
                          <a:effectLst/>
                        </a:rPr>
                        <a:t>DR1</a:t>
                      </a:r>
                      <a:endParaRPr lang="zh-CN" sz="1400" kern="100">
                        <a:effectLst/>
                        <a:latin typeface="等线" panose="02010600030101010101" pitchFamily="2" charset="-122"/>
                        <a:ea typeface="等线" panose="02010600030101010101" pitchFamily="2" charset="-122"/>
                        <a:cs typeface="Times New Roman" panose="02020603050405020304" pitchFamily="18" charset="0"/>
                      </a:endParaRPr>
                    </a:p>
                  </a:txBody>
                  <a:tcPr marL="30657" marR="30657" marT="30657" marB="30657"/>
                </a:tc>
                <a:tc>
                  <a:txBody>
                    <a:bodyPr/>
                    <a:lstStyle/>
                    <a:p>
                      <a:pPr algn="just">
                        <a:spcAft>
                          <a:spcPts val="0"/>
                        </a:spcAft>
                      </a:pPr>
                      <a:r>
                        <a:rPr lang="en-US" sz="1400" kern="100">
                          <a:effectLst/>
                        </a:rPr>
                        <a:t>20130603</a:t>
                      </a:r>
                      <a:endParaRPr lang="zh-CN" sz="1400" kern="100">
                        <a:effectLst/>
                        <a:latin typeface="等线" panose="02010600030101010101" pitchFamily="2" charset="-122"/>
                        <a:ea typeface="等线" panose="02010600030101010101" pitchFamily="2" charset="-122"/>
                        <a:cs typeface="Times New Roman" panose="02020603050405020304" pitchFamily="18" charset="0"/>
                      </a:endParaRPr>
                    </a:p>
                  </a:txBody>
                  <a:tcPr marL="30657" marR="30657" marT="30657" marB="30657"/>
                </a:tc>
                <a:tc>
                  <a:txBody>
                    <a:bodyPr/>
                    <a:lstStyle/>
                    <a:p>
                      <a:pPr algn="just">
                        <a:spcAft>
                          <a:spcPts val="0"/>
                        </a:spcAft>
                      </a:pPr>
                      <a:r>
                        <a:rPr lang="en-US" sz="1400" kern="100">
                          <a:effectLst/>
                        </a:rPr>
                        <a:t>2,660,613</a:t>
                      </a:r>
                      <a:endParaRPr lang="zh-CN" sz="1400" kern="100">
                        <a:effectLst/>
                        <a:latin typeface="等线" panose="02010600030101010101" pitchFamily="2" charset="-122"/>
                        <a:ea typeface="等线" panose="02010600030101010101" pitchFamily="2" charset="-122"/>
                        <a:cs typeface="Times New Roman" panose="02020603050405020304" pitchFamily="18" charset="0"/>
                      </a:endParaRPr>
                    </a:p>
                  </a:txBody>
                  <a:tcPr marL="30657" marR="30657" marT="30657" marB="30657"/>
                </a:tc>
                <a:tc>
                  <a:txBody>
                    <a:bodyPr/>
                    <a:lstStyle/>
                    <a:p>
                      <a:pPr algn="just">
                        <a:spcAft>
                          <a:spcPts val="0"/>
                        </a:spcAft>
                      </a:pPr>
                      <a:r>
                        <a:rPr lang="en-US" sz="1400" kern="100">
                          <a:effectLst/>
                        </a:rPr>
                        <a:t>2,342,849</a:t>
                      </a:r>
                      <a:endParaRPr lang="zh-CN" sz="1400" kern="100">
                        <a:effectLst/>
                        <a:latin typeface="等线" panose="02010600030101010101" pitchFamily="2" charset="-122"/>
                        <a:ea typeface="等线" panose="02010600030101010101" pitchFamily="2" charset="-122"/>
                        <a:cs typeface="Times New Roman" panose="02020603050405020304" pitchFamily="18" charset="0"/>
                      </a:endParaRPr>
                    </a:p>
                  </a:txBody>
                  <a:tcPr marL="30657" marR="30657" marT="30657" marB="30657"/>
                </a:tc>
                <a:tc>
                  <a:txBody>
                    <a:bodyPr/>
                    <a:lstStyle/>
                    <a:p>
                      <a:pPr algn="just">
                        <a:spcAft>
                          <a:spcPts val="0"/>
                        </a:spcAft>
                      </a:pPr>
                      <a:r>
                        <a:rPr lang="en-US" sz="1400" kern="100">
                          <a:effectLst/>
                        </a:rPr>
                        <a:t>1,925,735</a:t>
                      </a:r>
                      <a:endParaRPr lang="zh-CN" sz="1400" kern="100">
                        <a:effectLst/>
                        <a:latin typeface="等线" panose="02010600030101010101" pitchFamily="2" charset="-122"/>
                        <a:ea typeface="等线" panose="02010600030101010101" pitchFamily="2" charset="-122"/>
                        <a:cs typeface="Times New Roman" panose="02020603050405020304" pitchFamily="18" charset="0"/>
                      </a:endParaRPr>
                    </a:p>
                  </a:txBody>
                  <a:tcPr marL="30657" marR="30657" marT="30657" marB="30657"/>
                </a:tc>
                <a:tc>
                  <a:txBody>
                    <a:bodyPr/>
                    <a:lstStyle/>
                    <a:p>
                      <a:pPr algn="just">
                        <a:spcAft>
                          <a:spcPts val="0"/>
                        </a:spcAft>
                      </a:pPr>
                      <a:r>
                        <a:rPr lang="en-US" sz="1400" kern="100">
                          <a:effectLst/>
                        </a:rPr>
                        <a:t>1,127,872</a:t>
                      </a:r>
                      <a:endParaRPr lang="zh-CN" sz="1400" kern="100">
                        <a:effectLst/>
                        <a:latin typeface="等线" panose="02010600030101010101" pitchFamily="2" charset="-122"/>
                        <a:ea typeface="等线" panose="02010600030101010101" pitchFamily="2" charset="-122"/>
                        <a:cs typeface="Times New Roman" panose="02020603050405020304" pitchFamily="18" charset="0"/>
                      </a:endParaRPr>
                    </a:p>
                  </a:txBody>
                  <a:tcPr marL="30657" marR="30657" marT="30657" marB="30657"/>
                </a:tc>
                <a:tc>
                  <a:txBody>
                    <a:bodyPr/>
                    <a:lstStyle/>
                    <a:p>
                      <a:pPr algn="just">
                        <a:spcAft>
                          <a:spcPts val="0"/>
                        </a:spcAft>
                      </a:pPr>
                      <a:r>
                        <a:rPr lang="en-US" sz="1400" kern="100">
                          <a:effectLst/>
                        </a:rPr>
                        <a:t>2013.09/2015.03</a:t>
                      </a:r>
                      <a:endParaRPr lang="zh-CN" sz="1400" kern="100">
                        <a:effectLst/>
                        <a:latin typeface="等线" panose="02010600030101010101" pitchFamily="2" charset="-122"/>
                        <a:ea typeface="等线" panose="02010600030101010101" pitchFamily="2" charset="-122"/>
                        <a:cs typeface="Times New Roman" panose="02020603050405020304" pitchFamily="18" charset="0"/>
                      </a:endParaRPr>
                    </a:p>
                  </a:txBody>
                  <a:tcPr marL="30657" marR="30657" marT="30657" marB="30657"/>
                </a:tc>
                <a:extLst>
                  <a:ext uri="{0D108BD9-81ED-4DB2-BD59-A6C34878D82A}">
                    <a16:rowId xmlns:a16="http://schemas.microsoft.com/office/drawing/2014/main" val="2615863976"/>
                  </a:ext>
                </a:extLst>
              </a:tr>
              <a:tr h="247060">
                <a:tc>
                  <a:txBody>
                    <a:bodyPr/>
                    <a:lstStyle/>
                    <a:p>
                      <a:pPr algn="just">
                        <a:spcAft>
                          <a:spcPts val="0"/>
                        </a:spcAft>
                      </a:pPr>
                      <a:r>
                        <a:rPr lang="en-US" sz="1400" kern="100">
                          <a:effectLst/>
                        </a:rPr>
                        <a:t>DR2</a:t>
                      </a:r>
                      <a:endParaRPr lang="zh-CN" sz="1400" kern="100">
                        <a:effectLst/>
                        <a:latin typeface="等线" panose="02010600030101010101" pitchFamily="2" charset="-122"/>
                        <a:ea typeface="等线" panose="02010600030101010101" pitchFamily="2" charset="-122"/>
                        <a:cs typeface="Times New Roman" panose="02020603050405020304" pitchFamily="18" charset="0"/>
                      </a:endParaRPr>
                    </a:p>
                  </a:txBody>
                  <a:tcPr marL="30657" marR="30657" marT="30657" marB="30657"/>
                </a:tc>
                <a:tc>
                  <a:txBody>
                    <a:bodyPr/>
                    <a:lstStyle/>
                    <a:p>
                      <a:pPr algn="just">
                        <a:spcAft>
                          <a:spcPts val="0"/>
                        </a:spcAft>
                      </a:pPr>
                      <a:r>
                        <a:rPr lang="en-US" sz="1400" kern="100">
                          <a:effectLst/>
                        </a:rPr>
                        <a:t>20140603</a:t>
                      </a:r>
                      <a:endParaRPr lang="zh-CN" sz="1400" kern="100">
                        <a:effectLst/>
                        <a:latin typeface="等线" panose="02010600030101010101" pitchFamily="2" charset="-122"/>
                        <a:ea typeface="等线" panose="02010600030101010101" pitchFamily="2" charset="-122"/>
                        <a:cs typeface="Times New Roman" panose="02020603050405020304" pitchFamily="18" charset="0"/>
                      </a:endParaRPr>
                    </a:p>
                  </a:txBody>
                  <a:tcPr marL="30657" marR="30657" marT="30657" marB="30657"/>
                </a:tc>
                <a:tc>
                  <a:txBody>
                    <a:bodyPr/>
                    <a:lstStyle/>
                    <a:p>
                      <a:pPr algn="just">
                        <a:spcAft>
                          <a:spcPts val="0"/>
                        </a:spcAft>
                      </a:pPr>
                      <a:r>
                        <a:rPr lang="en-US" sz="1400" kern="100">
                          <a:effectLst/>
                        </a:rPr>
                        <a:t>4,309,098</a:t>
                      </a:r>
                      <a:endParaRPr lang="zh-CN" sz="1400" kern="100">
                        <a:effectLst/>
                        <a:latin typeface="等线" panose="02010600030101010101" pitchFamily="2" charset="-122"/>
                        <a:ea typeface="等线" panose="02010600030101010101" pitchFamily="2" charset="-122"/>
                        <a:cs typeface="Times New Roman" panose="02020603050405020304" pitchFamily="18" charset="0"/>
                      </a:endParaRPr>
                    </a:p>
                  </a:txBody>
                  <a:tcPr marL="30657" marR="30657" marT="30657" marB="30657"/>
                </a:tc>
                <a:tc>
                  <a:txBody>
                    <a:bodyPr/>
                    <a:lstStyle/>
                    <a:p>
                      <a:pPr algn="just">
                        <a:spcAft>
                          <a:spcPts val="0"/>
                        </a:spcAft>
                      </a:pPr>
                      <a:r>
                        <a:rPr lang="en-US" sz="1400" kern="100">
                          <a:effectLst/>
                        </a:rPr>
                        <a:t>3,843,851</a:t>
                      </a:r>
                      <a:endParaRPr lang="zh-CN" sz="1400" kern="100">
                        <a:effectLst/>
                        <a:latin typeface="等线" panose="02010600030101010101" pitchFamily="2" charset="-122"/>
                        <a:ea typeface="等线" panose="02010600030101010101" pitchFamily="2" charset="-122"/>
                        <a:cs typeface="Times New Roman" panose="02020603050405020304" pitchFamily="18" charset="0"/>
                      </a:endParaRPr>
                    </a:p>
                  </a:txBody>
                  <a:tcPr marL="30657" marR="30657" marT="30657" marB="30657"/>
                </a:tc>
                <a:tc>
                  <a:txBody>
                    <a:bodyPr/>
                    <a:lstStyle/>
                    <a:p>
                      <a:pPr algn="just">
                        <a:spcAft>
                          <a:spcPts val="0"/>
                        </a:spcAft>
                      </a:pPr>
                      <a:r>
                        <a:rPr lang="en-US" sz="1400" kern="100">
                          <a:effectLst/>
                        </a:rPr>
                        <a:t>3,293,600</a:t>
                      </a:r>
                      <a:endParaRPr lang="zh-CN" sz="1400" kern="100">
                        <a:effectLst/>
                        <a:latin typeface="等线" panose="02010600030101010101" pitchFamily="2" charset="-122"/>
                        <a:ea typeface="等线" panose="02010600030101010101" pitchFamily="2" charset="-122"/>
                        <a:cs typeface="Times New Roman" panose="02020603050405020304" pitchFamily="18" charset="0"/>
                      </a:endParaRPr>
                    </a:p>
                  </a:txBody>
                  <a:tcPr marL="30657" marR="30657" marT="30657" marB="30657"/>
                </a:tc>
                <a:tc>
                  <a:txBody>
                    <a:bodyPr/>
                    <a:lstStyle/>
                    <a:p>
                      <a:pPr algn="just">
                        <a:spcAft>
                          <a:spcPts val="0"/>
                        </a:spcAft>
                      </a:pPr>
                      <a:r>
                        <a:rPr lang="en-US" sz="1400" kern="100">
                          <a:effectLst/>
                        </a:rPr>
                        <a:t>2,174,812</a:t>
                      </a:r>
                      <a:endParaRPr lang="zh-CN" sz="1400" kern="100">
                        <a:effectLst/>
                        <a:latin typeface="等线" panose="02010600030101010101" pitchFamily="2" charset="-122"/>
                        <a:ea typeface="等线" panose="02010600030101010101" pitchFamily="2" charset="-122"/>
                        <a:cs typeface="Times New Roman" panose="02020603050405020304" pitchFamily="18" charset="0"/>
                      </a:endParaRPr>
                    </a:p>
                  </a:txBody>
                  <a:tcPr marL="30657" marR="30657" marT="30657" marB="30657"/>
                </a:tc>
                <a:tc>
                  <a:txBody>
                    <a:bodyPr/>
                    <a:lstStyle/>
                    <a:p>
                      <a:pPr algn="just">
                        <a:spcAft>
                          <a:spcPts val="0"/>
                        </a:spcAft>
                      </a:pPr>
                      <a:r>
                        <a:rPr lang="en-US" sz="1400" kern="100">
                          <a:effectLst/>
                        </a:rPr>
                        <a:t>2014.12/2016.07</a:t>
                      </a:r>
                      <a:endParaRPr lang="zh-CN" sz="1400" kern="100">
                        <a:effectLst/>
                        <a:latin typeface="等线" panose="02010600030101010101" pitchFamily="2" charset="-122"/>
                        <a:ea typeface="等线" panose="02010600030101010101" pitchFamily="2" charset="-122"/>
                        <a:cs typeface="Times New Roman" panose="02020603050405020304" pitchFamily="18" charset="0"/>
                      </a:endParaRPr>
                    </a:p>
                  </a:txBody>
                  <a:tcPr marL="30657" marR="30657" marT="30657" marB="30657"/>
                </a:tc>
                <a:extLst>
                  <a:ext uri="{0D108BD9-81ED-4DB2-BD59-A6C34878D82A}">
                    <a16:rowId xmlns:a16="http://schemas.microsoft.com/office/drawing/2014/main" val="238311553"/>
                  </a:ext>
                </a:extLst>
              </a:tr>
              <a:tr h="247060">
                <a:tc>
                  <a:txBody>
                    <a:bodyPr/>
                    <a:lstStyle/>
                    <a:p>
                      <a:pPr algn="just">
                        <a:spcAft>
                          <a:spcPts val="0"/>
                        </a:spcAft>
                      </a:pPr>
                      <a:r>
                        <a:rPr lang="en-US" sz="1400" kern="100">
                          <a:effectLst/>
                        </a:rPr>
                        <a:t>DR3</a:t>
                      </a:r>
                      <a:endParaRPr lang="zh-CN" sz="1400" kern="100">
                        <a:effectLst/>
                        <a:latin typeface="等线" panose="02010600030101010101" pitchFamily="2" charset="-122"/>
                        <a:ea typeface="等线" panose="02010600030101010101" pitchFamily="2" charset="-122"/>
                        <a:cs typeface="Times New Roman" panose="02020603050405020304" pitchFamily="18" charset="0"/>
                      </a:endParaRPr>
                    </a:p>
                  </a:txBody>
                  <a:tcPr marL="30657" marR="30657" marT="30657" marB="30657"/>
                </a:tc>
                <a:tc>
                  <a:txBody>
                    <a:bodyPr/>
                    <a:lstStyle/>
                    <a:p>
                      <a:pPr algn="just">
                        <a:spcAft>
                          <a:spcPts val="0"/>
                        </a:spcAft>
                      </a:pPr>
                      <a:r>
                        <a:rPr lang="en-US" sz="1400" kern="100">
                          <a:effectLst/>
                        </a:rPr>
                        <a:t>20150602</a:t>
                      </a:r>
                      <a:endParaRPr lang="zh-CN" sz="1400" kern="100">
                        <a:effectLst/>
                        <a:latin typeface="等线" panose="02010600030101010101" pitchFamily="2" charset="-122"/>
                        <a:ea typeface="等线" panose="02010600030101010101" pitchFamily="2" charset="-122"/>
                        <a:cs typeface="Times New Roman" panose="02020603050405020304" pitchFamily="18" charset="0"/>
                      </a:endParaRPr>
                    </a:p>
                  </a:txBody>
                  <a:tcPr marL="30657" marR="30657" marT="30657" marB="30657"/>
                </a:tc>
                <a:tc>
                  <a:txBody>
                    <a:bodyPr/>
                    <a:lstStyle/>
                    <a:p>
                      <a:pPr algn="just">
                        <a:spcAft>
                          <a:spcPts val="0"/>
                        </a:spcAft>
                      </a:pPr>
                      <a:r>
                        <a:rPr lang="en-US" sz="1400" kern="100">
                          <a:effectLst/>
                        </a:rPr>
                        <a:t>5,968,162</a:t>
                      </a:r>
                      <a:endParaRPr lang="zh-CN" sz="1400" kern="100">
                        <a:effectLst/>
                        <a:latin typeface="等线" panose="02010600030101010101" pitchFamily="2" charset="-122"/>
                        <a:ea typeface="等线" panose="02010600030101010101" pitchFamily="2" charset="-122"/>
                        <a:cs typeface="Times New Roman" panose="02020603050405020304" pitchFamily="18" charset="0"/>
                      </a:endParaRPr>
                    </a:p>
                  </a:txBody>
                  <a:tcPr marL="30657" marR="30657" marT="30657" marB="30657"/>
                </a:tc>
                <a:tc>
                  <a:txBody>
                    <a:bodyPr/>
                    <a:lstStyle/>
                    <a:p>
                      <a:pPr algn="just">
                        <a:spcAft>
                          <a:spcPts val="0"/>
                        </a:spcAft>
                      </a:pPr>
                      <a:r>
                        <a:rPr lang="en-US" sz="1400" kern="100">
                          <a:effectLst/>
                        </a:rPr>
                        <a:t>5,354,883</a:t>
                      </a:r>
                      <a:endParaRPr lang="zh-CN" sz="1400" kern="100">
                        <a:effectLst/>
                        <a:latin typeface="等线" panose="02010600030101010101" pitchFamily="2" charset="-122"/>
                        <a:ea typeface="等线" panose="02010600030101010101" pitchFamily="2" charset="-122"/>
                        <a:cs typeface="Times New Roman" panose="02020603050405020304" pitchFamily="18" charset="0"/>
                      </a:endParaRPr>
                    </a:p>
                  </a:txBody>
                  <a:tcPr marL="30657" marR="30657" marT="30657" marB="30657"/>
                </a:tc>
                <a:tc>
                  <a:txBody>
                    <a:bodyPr/>
                    <a:lstStyle/>
                    <a:p>
                      <a:pPr algn="just">
                        <a:spcAft>
                          <a:spcPts val="0"/>
                        </a:spcAft>
                      </a:pPr>
                      <a:r>
                        <a:rPr lang="en-US" sz="1400" kern="100">
                          <a:effectLst/>
                        </a:rPr>
                        <a:t>4,665,075</a:t>
                      </a:r>
                      <a:endParaRPr lang="zh-CN" sz="1400" kern="100">
                        <a:effectLst/>
                        <a:latin typeface="等线" panose="02010600030101010101" pitchFamily="2" charset="-122"/>
                        <a:ea typeface="等线" panose="02010600030101010101" pitchFamily="2" charset="-122"/>
                        <a:cs typeface="Times New Roman" panose="02020603050405020304" pitchFamily="18" charset="0"/>
                      </a:endParaRPr>
                    </a:p>
                  </a:txBody>
                  <a:tcPr marL="30657" marR="30657" marT="30657" marB="30657"/>
                </a:tc>
                <a:tc>
                  <a:txBody>
                    <a:bodyPr/>
                    <a:lstStyle/>
                    <a:p>
                      <a:pPr algn="just">
                        <a:spcAft>
                          <a:spcPts val="0"/>
                        </a:spcAft>
                      </a:pPr>
                      <a:r>
                        <a:rPr lang="en-US" sz="1400" kern="100">
                          <a:effectLst/>
                        </a:rPr>
                        <a:t>3,185,475</a:t>
                      </a:r>
                      <a:endParaRPr lang="zh-CN" sz="1400" kern="100">
                        <a:effectLst/>
                        <a:latin typeface="等线" panose="02010600030101010101" pitchFamily="2" charset="-122"/>
                        <a:ea typeface="等线" panose="02010600030101010101" pitchFamily="2" charset="-122"/>
                        <a:cs typeface="Times New Roman" panose="02020603050405020304" pitchFamily="18" charset="0"/>
                      </a:endParaRPr>
                    </a:p>
                  </a:txBody>
                  <a:tcPr marL="30657" marR="30657" marT="30657" marB="30657"/>
                </a:tc>
                <a:tc>
                  <a:txBody>
                    <a:bodyPr/>
                    <a:lstStyle/>
                    <a:p>
                      <a:pPr algn="just">
                        <a:spcAft>
                          <a:spcPts val="0"/>
                        </a:spcAft>
                      </a:pPr>
                      <a:r>
                        <a:rPr lang="en-US" sz="1400" kern="100">
                          <a:effectLst/>
                        </a:rPr>
                        <a:t>2015.12/2017.07</a:t>
                      </a:r>
                      <a:endParaRPr lang="zh-CN" sz="1400" kern="100">
                        <a:effectLst/>
                        <a:latin typeface="等线" panose="02010600030101010101" pitchFamily="2" charset="-122"/>
                        <a:ea typeface="等线" panose="02010600030101010101" pitchFamily="2" charset="-122"/>
                        <a:cs typeface="Times New Roman" panose="02020603050405020304" pitchFamily="18" charset="0"/>
                      </a:endParaRPr>
                    </a:p>
                  </a:txBody>
                  <a:tcPr marL="30657" marR="30657" marT="30657" marB="30657"/>
                </a:tc>
                <a:extLst>
                  <a:ext uri="{0D108BD9-81ED-4DB2-BD59-A6C34878D82A}">
                    <a16:rowId xmlns:a16="http://schemas.microsoft.com/office/drawing/2014/main" val="1160183930"/>
                  </a:ext>
                </a:extLst>
              </a:tr>
              <a:tr h="247060">
                <a:tc>
                  <a:txBody>
                    <a:bodyPr/>
                    <a:lstStyle/>
                    <a:p>
                      <a:pPr algn="just">
                        <a:spcAft>
                          <a:spcPts val="0"/>
                        </a:spcAft>
                      </a:pPr>
                      <a:r>
                        <a:rPr lang="en-US" sz="1400" kern="100">
                          <a:effectLst/>
                        </a:rPr>
                        <a:t>DR4</a:t>
                      </a:r>
                      <a:endParaRPr lang="zh-CN" sz="1400" kern="100">
                        <a:effectLst/>
                        <a:latin typeface="等线" panose="02010600030101010101" pitchFamily="2" charset="-122"/>
                        <a:ea typeface="等线" panose="02010600030101010101" pitchFamily="2" charset="-122"/>
                        <a:cs typeface="Times New Roman" panose="02020603050405020304" pitchFamily="18" charset="0"/>
                      </a:endParaRPr>
                    </a:p>
                  </a:txBody>
                  <a:tcPr marL="30657" marR="30657" marT="30657" marB="30657"/>
                </a:tc>
                <a:tc>
                  <a:txBody>
                    <a:bodyPr/>
                    <a:lstStyle/>
                    <a:p>
                      <a:pPr algn="just">
                        <a:spcAft>
                          <a:spcPts val="0"/>
                        </a:spcAft>
                      </a:pPr>
                      <a:r>
                        <a:rPr lang="en-US" sz="1400" kern="100">
                          <a:effectLst/>
                        </a:rPr>
                        <a:t>20160602</a:t>
                      </a:r>
                      <a:endParaRPr lang="zh-CN" sz="1400" kern="100">
                        <a:effectLst/>
                        <a:latin typeface="等线" panose="02010600030101010101" pitchFamily="2" charset="-122"/>
                        <a:ea typeface="等线" panose="02010600030101010101" pitchFamily="2" charset="-122"/>
                        <a:cs typeface="Times New Roman" panose="02020603050405020304" pitchFamily="18" charset="0"/>
                      </a:endParaRPr>
                    </a:p>
                  </a:txBody>
                  <a:tcPr marL="30657" marR="30657" marT="30657" marB="30657"/>
                </a:tc>
                <a:tc>
                  <a:txBody>
                    <a:bodyPr/>
                    <a:lstStyle/>
                    <a:p>
                      <a:pPr algn="just">
                        <a:spcAft>
                          <a:spcPts val="0"/>
                        </a:spcAft>
                      </a:pPr>
                      <a:r>
                        <a:rPr lang="en-US" sz="1400" kern="100">
                          <a:effectLst/>
                        </a:rPr>
                        <a:t>7,681,185</a:t>
                      </a:r>
                      <a:endParaRPr lang="zh-CN" sz="1400" kern="100">
                        <a:effectLst/>
                        <a:latin typeface="等线" panose="02010600030101010101" pitchFamily="2" charset="-122"/>
                        <a:ea typeface="等线" panose="02010600030101010101" pitchFamily="2" charset="-122"/>
                        <a:cs typeface="Times New Roman" panose="02020603050405020304" pitchFamily="18" charset="0"/>
                      </a:endParaRPr>
                    </a:p>
                  </a:txBody>
                  <a:tcPr marL="30657" marR="30657" marT="30657" marB="30657"/>
                </a:tc>
                <a:tc>
                  <a:txBody>
                    <a:bodyPr/>
                    <a:lstStyle/>
                    <a:p>
                      <a:pPr algn="just">
                        <a:spcAft>
                          <a:spcPts val="0"/>
                        </a:spcAft>
                      </a:pPr>
                      <a:r>
                        <a:rPr lang="en-US" sz="1400" kern="100">
                          <a:effectLst/>
                        </a:rPr>
                        <a:t>6,898,298</a:t>
                      </a:r>
                      <a:endParaRPr lang="zh-CN" sz="1400" kern="100">
                        <a:effectLst/>
                        <a:latin typeface="等线" panose="02010600030101010101" pitchFamily="2" charset="-122"/>
                        <a:ea typeface="等线" panose="02010600030101010101" pitchFamily="2" charset="-122"/>
                        <a:cs typeface="Times New Roman" panose="02020603050405020304" pitchFamily="18" charset="0"/>
                      </a:endParaRPr>
                    </a:p>
                  </a:txBody>
                  <a:tcPr marL="30657" marR="30657" marT="30657" marB="30657"/>
                </a:tc>
                <a:tc>
                  <a:txBody>
                    <a:bodyPr/>
                    <a:lstStyle/>
                    <a:p>
                      <a:pPr algn="just">
                        <a:spcAft>
                          <a:spcPts val="0"/>
                        </a:spcAft>
                      </a:pPr>
                      <a:r>
                        <a:rPr lang="en-US" sz="1400" kern="100">
                          <a:effectLst/>
                        </a:rPr>
                        <a:t>6,076,210</a:t>
                      </a:r>
                      <a:endParaRPr lang="zh-CN" sz="1400" kern="100">
                        <a:effectLst/>
                        <a:latin typeface="等线" panose="02010600030101010101" pitchFamily="2" charset="-122"/>
                        <a:ea typeface="等线" panose="02010600030101010101" pitchFamily="2" charset="-122"/>
                        <a:cs typeface="Times New Roman" panose="02020603050405020304" pitchFamily="18" charset="0"/>
                      </a:endParaRPr>
                    </a:p>
                  </a:txBody>
                  <a:tcPr marL="30657" marR="30657" marT="30657" marB="30657"/>
                </a:tc>
                <a:tc>
                  <a:txBody>
                    <a:bodyPr/>
                    <a:lstStyle/>
                    <a:p>
                      <a:pPr algn="just">
                        <a:spcAft>
                          <a:spcPts val="0"/>
                        </a:spcAft>
                      </a:pPr>
                      <a:r>
                        <a:rPr lang="en-US" sz="1400" kern="100">
                          <a:effectLst/>
                        </a:rPr>
                        <a:t>4,202,127</a:t>
                      </a:r>
                      <a:endParaRPr lang="zh-CN" sz="1400" kern="100">
                        <a:effectLst/>
                        <a:latin typeface="等线" panose="02010600030101010101" pitchFamily="2" charset="-122"/>
                        <a:ea typeface="等线" panose="02010600030101010101" pitchFamily="2" charset="-122"/>
                        <a:cs typeface="Times New Roman" panose="02020603050405020304" pitchFamily="18" charset="0"/>
                      </a:endParaRPr>
                    </a:p>
                  </a:txBody>
                  <a:tcPr marL="30657" marR="30657" marT="30657" marB="30657"/>
                </a:tc>
                <a:tc>
                  <a:txBody>
                    <a:bodyPr/>
                    <a:lstStyle/>
                    <a:p>
                      <a:pPr algn="just">
                        <a:spcAft>
                          <a:spcPts val="0"/>
                        </a:spcAft>
                      </a:pPr>
                      <a:r>
                        <a:rPr lang="en-US" sz="1400" kern="100">
                          <a:effectLst/>
                        </a:rPr>
                        <a:t>2016.12/2018.07</a:t>
                      </a:r>
                      <a:endParaRPr lang="zh-CN" sz="1400" kern="100">
                        <a:effectLst/>
                        <a:latin typeface="等线" panose="02010600030101010101" pitchFamily="2" charset="-122"/>
                        <a:ea typeface="等线" panose="02010600030101010101" pitchFamily="2" charset="-122"/>
                        <a:cs typeface="Times New Roman" panose="02020603050405020304" pitchFamily="18" charset="0"/>
                      </a:endParaRPr>
                    </a:p>
                  </a:txBody>
                  <a:tcPr marL="30657" marR="30657" marT="30657" marB="30657"/>
                </a:tc>
                <a:extLst>
                  <a:ext uri="{0D108BD9-81ED-4DB2-BD59-A6C34878D82A}">
                    <a16:rowId xmlns:a16="http://schemas.microsoft.com/office/drawing/2014/main" val="3107866347"/>
                  </a:ext>
                </a:extLst>
              </a:tr>
              <a:tr h="247060">
                <a:tc>
                  <a:txBody>
                    <a:bodyPr/>
                    <a:lstStyle/>
                    <a:p>
                      <a:pPr algn="just">
                        <a:spcAft>
                          <a:spcPts val="0"/>
                        </a:spcAft>
                      </a:pPr>
                      <a:r>
                        <a:rPr lang="en-US" sz="1400" kern="100">
                          <a:effectLst/>
                        </a:rPr>
                        <a:t>DR5</a:t>
                      </a:r>
                      <a:endParaRPr lang="zh-CN" sz="1400" kern="100">
                        <a:effectLst/>
                        <a:latin typeface="等线" panose="02010600030101010101" pitchFamily="2" charset="-122"/>
                        <a:ea typeface="等线" panose="02010600030101010101" pitchFamily="2" charset="-122"/>
                        <a:cs typeface="Times New Roman" panose="02020603050405020304" pitchFamily="18" charset="0"/>
                      </a:endParaRPr>
                    </a:p>
                  </a:txBody>
                  <a:tcPr marL="30657" marR="30657" marT="30657" marB="30657"/>
                </a:tc>
                <a:tc>
                  <a:txBody>
                    <a:bodyPr/>
                    <a:lstStyle/>
                    <a:p>
                      <a:pPr algn="just">
                        <a:spcAft>
                          <a:spcPts val="0"/>
                        </a:spcAft>
                      </a:pPr>
                      <a:r>
                        <a:rPr lang="en-US" sz="1400" kern="100">
                          <a:effectLst/>
                        </a:rPr>
                        <a:t>20170615</a:t>
                      </a:r>
                      <a:endParaRPr lang="zh-CN" sz="1400" kern="100">
                        <a:effectLst/>
                        <a:latin typeface="等线" panose="02010600030101010101" pitchFamily="2" charset="-122"/>
                        <a:ea typeface="等线" panose="02010600030101010101" pitchFamily="2" charset="-122"/>
                        <a:cs typeface="Times New Roman" panose="02020603050405020304" pitchFamily="18" charset="0"/>
                      </a:endParaRPr>
                    </a:p>
                  </a:txBody>
                  <a:tcPr marL="30657" marR="30657" marT="30657" marB="30657"/>
                </a:tc>
                <a:tc>
                  <a:txBody>
                    <a:bodyPr/>
                    <a:lstStyle/>
                    <a:p>
                      <a:pPr algn="just">
                        <a:spcAft>
                          <a:spcPts val="0"/>
                        </a:spcAft>
                      </a:pPr>
                      <a:r>
                        <a:rPr lang="en-US" sz="1400" kern="100">
                          <a:effectLst/>
                        </a:rPr>
                        <a:t>9,000,000</a:t>
                      </a:r>
                      <a:endParaRPr lang="zh-CN" sz="1400" kern="100">
                        <a:effectLst/>
                        <a:latin typeface="等线" panose="02010600030101010101" pitchFamily="2" charset="-122"/>
                        <a:ea typeface="等线" panose="02010600030101010101" pitchFamily="2" charset="-122"/>
                        <a:cs typeface="Times New Roman" panose="02020603050405020304" pitchFamily="18" charset="0"/>
                      </a:endParaRPr>
                    </a:p>
                  </a:txBody>
                  <a:tcPr marL="30657" marR="30657" marT="30657" marB="30657"/>
                </a:tc>
                <a:tc>
                  <a:txBody>
                    <a:bodyPr/>
                    <a:lstStyle/>
                    <a:p>
                      <a:pPr algn="just">
                        <a:spcAft>
                          <a:spcPts val="0"/>
                        </a:spcAft>
                      </a:pPr>
                      <a:r>
                        <a:rPr lang="en-US" sz="1400" kern="100" dirty="0">
                          <a:effectLst/>
                        </a:rPr>
                        <a:t> </a:t>
                      </a:r>
                      <a:endParaRPr lang="zh-CN" sz="14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30657" marR="30657" marT="30657" marB="30657"/>
                </a:tc>
                <a:tc>
                  <a:txBody>
                    <a:bodyPr/>
                    <a:lstStyle/>
                    <a:p>
                      <a:pPr algn="just">
                        <a:spcAft>
                          <a:spcPts val="0"/>
                        </a:spcAft>
                      </a:pPr>
                      <a:r>
                        <a:rPr lang="en-US" sz="1400" kern="100">
                          <a:effectLst/>
                        </a:rPr>
                        <a:t>7,360,000</a:t>
                      </a:r>
                      <a:endParaRPr lang="zh-CN" sz="1400" kern="100">
                        <a:effectLst/>
                        <a:latin typeface="等线" panose="02010600030101010101" pitchFamily="2" charset="-122"/>
                        <a:ea typeface="等线" panose="02010600030101010101" pitchFamily="2" charset="-122"/>
                        <a:cs typeface="Times New Roman" panose="02020603050405020304" pitchFamily="18" charset="0"/>
                      </a:endParaRPr>
                    </a:p>
                  </a:txBody>
                  <a:tcPr marL="30657" marR="30657" marT="30657" marB="30657"/>
                </a:tc>
                <a:tc>
                  <a:txBody>
                    <a:bodyPr/>
                    <a:lstStyle/>
                    <a:p>
                      <a:pPr algn="just">
                        <a:spcAft>
                          <a:spcPts val="0"/>
                        </a:spcAft>
                      </a:pPr>
                      <a:r>
                        <a:rPr lang="en-US" sz="1400" kern="100">
                          <a:effectLst/>
                        </a:rPr>
                        <a:t>5,110,000</a:t>
                      </a:r>
                      <a:endParaRPr lang="zh-CN" sz="1400" kern="100">
                        <a:effectLst/>
                        <a:latin typeface="等线" panose="02010600030101010101" pitchFamily="2" charset="-122"/>
                        <a:ea typeface="等线" panose="02010600030101010101" pitchFamily="2" charset="-122"/>
                        <a:cs typeface="Times New Roman" panose="02020603050405020304" pitchFamily="18" charset="0"/>
                      </a:endParaRPr>
                    </a:p>
                  </a:txBody>
                  <a:tcPr marL="30657" marR="30657" marT="30657" marB="30657"/>
                </a:tc>
                <a:tc>
                  <a:txBody>
                    <a:bodyPr/>
                    <a:lstStyle/>
                    <a:p>
                      <a:pPr algn="just">
                        <a:spcAft>
                          <a:spcPts val="0"/>
                        </a:spcAft>
                      </a:pPr>
                      <a:r>
                        <a:rPr lang="en-US" sz="1400" kern="100" dirty="0">
                          <a:effectLst/>
                        </a:rPr>
                        <a:t>2017.12/2019.07</a:t>
                      </a:r>
                      <a:endParaRPr lang="zh-CN" sz="14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30657" marR="30657" marT="30657" marB="30657"/>
                </a:tc>
                <a:extLst>
                  <a:ext uri="{0D108BD9-81ED-4DB2-BD59-A6C34878D82A}">
                    <a16:rowId xmlns:a16="http://schemas.microsoft.com/office/drawing/2014/main" val="680016539"/>
                  </a:ext>
                </a:extLst>
              </a:tr>
            </a:tbl>
          </a:graphicData>
        </a:graphic>
      </p:graphicFrame>
    </p:spTree>
    <p:extLst>
      <p:ext uri="{BB962C8B-B14F-4D97-AF65-F5344CB8AC3E}">
        <p14:creationId xmlns:p14="http://schemas.microsoft.com/office/powerpoint/2010/main" val="3191614594"/>
      </p:ext>
    </p:extLst>
  </p:cSld>
  <p:clrMapOvr>
    <a:masterClrMapping/>
  </p:clrMapOvr>
  <p:transition spd="slow"/>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a:extLst>
              <a:ext uri="{FF2B5EF4-FFF2-40B4-BE49-F238E27FC236}">
                <a16:creationId xmlns:a16="http://schemas.microsoft.com/office/drawing/2014/main" id="{0E0DD01C-F154-4874-A385-C47685F03802}"/>
              </a:ext>
            </a:extLst>
          </p:cNvPr>
          <p:cNvSpPr>
            <a:spLocks noGrp="1" noRot="1"/>
          </p:cNvSpPr>
          <p:nvPr>
            <p:ph type="title" idx="4294967295"/>
          </p:nvPr>
        </p:nvSpPr>
        <p:spPr>
          <a:xfrm>
            <a:off x="0" y="0"/>
            <a:ext cx="9144000" cy="476250"/>
          </a:xfrm>
          <a:solidFill>
            <a:srgbClr val="CCECFF"/>
          </a:solidFill>
        </p:spPr>
        <p:txBody>
          <a:bodyPr/>
          <a:lstStyle/>
          <a:p>
            <a:pPr algn="ctr" eaLnBrk="1" hangingPunct="1"/>
            <a:r>
              <a:rPr lang="en-US" altLang="zh-CN" sz="2400">
                <a:solidFill>
                  <a:srgbClr val="002060"/>
                </a:solidFill>
              </a:rPr>
              <a:t>Flux calibration: spectral accuracy</a:t>
            </a:r>
            <a:endParaRPr lang="zh-CN" altLang="en-US" sz="2400">
              <a:solidFill>
                <a:srgbClr val="002060"/>
              </a:solidFill>
            </a:endParaRPr>
          </a:p>
        </p:txBody>
      </p:sp>
      <p:pic>
        <p:nvPicPr>
          <p:cNvPr id="24579" name="Picture 4" descr="droppedImage-263">
            <a:extLst>
              <a:ext uri="{FF2B5EF4-FFF2-40B4-BE49-F238E27FC236}">
                <a16:creationId xmlns:a16="http://schemas.microsoft.com/office/drawing/2014/main" id="{7D8E808C-737D-496C-9E5D-8857F3C5331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438" y="549275"/>
            <a:ext cx="7200900"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0" name="Picture 5" descr="speccolor_sn20-270">
            <a:extLst>
              <a:ext uri="{FF2B5EF4-FFF2-40B4-BE49-F238E27FC236}">
                <a16:creationId xmlns:a16="http://schemas.microsoft.com/office/drawing/2014/main" id="{E89C302B-DFAB-43C0-9F88-CF73B64B8A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24300" y="4135438"/>
            <a:ext cx="5219700" cy="272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1" name="Rectangle 6">
            <a:extLst>
              <a:ext uri="{FF2B5EF4-FFF2-40B4-BE49-F238E27FC236}">
                <a16:creationId xmlns:a16="http://schemas.microsoft.com/office/drawing/2014/main" id="{49CF31F6-D839-418D-99E0-903CB7C5EA36}"/>
              </a:ext>
            </a:extLst>
          </p:cNvPr>
          <p:cNvSpPr>
            <a:spLocks noChangeArrowheads="1"/>
          </p:cNvSpPr>
          <p:nvPr/>
        </p:nvSpPr>
        <p:spPr bwMode="auto">
          <a:xfrm>
            <a:off x="1008063" y="2800350"/>
            <a:ext cx="3816350" cy="91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alpha val="67000"/>
                    </a:schemeClr>
                  </a:outerShdw>
                </a:effectLst>
              </a14:hiddenEffects>
            </a:ext>
          </a:extLst>
        </p:spPr>
        <p:txBody>
          <a:bodyPr>
            <a:spAutoFit/>
          </a:bodyPr>
          <a:lstStyle>
            <a:lvl1pPr>
              <a:lnSpc>
                <a:spcPct val="90000"/>
              </a:lnSpc>
              <a:spcBef>
                <a:spcPts val="750"/>
              </a:spcBef>
              <a:buFont typeface="Arial" panose="020B0604020202020204" pitchFamily="34" charset="0"/>
              <a:buChar char="•"/>
              <a:defRPr sz="2100">
                <a:solidFill>
                  <a:schemeClr val="tx1"/>
                </a:solidFill>
                <a:latin typeface="等线" panose="02010600030101010101" pitchFamily="2" charset="-122"/>
                <a:ea typeface="等线" panose="02010600030101010101" pitchFamily="2" charset="-122"/>
              </a:defRPr>
            </a:lvl1pPr>
            <a:lvl2pPr marL="742950" indent="-285750">
              <a:lnSpc>
                <a:spcPct val="90000"/>
              </a:lnSpc>
              <a:spcBef>
                <a:spcPts val="375"/>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2pPr>
            <a:lvl3pPr marL="1143000" indent="-228600">
              <a:lnSpc>
                <a:spcPct val="90000"/>
              </a:lnSpc>
              <a:spcBef>
                <a:spcPts val="375"/>
              </a:spcBef>
              <a:buFont typeface="Arial" panose="020B0604020202020204" pitchFamily="34" charset="0"/>
              <a:buChar char="•"/>
              <a:defRPr sz="1500">
                <a:solidFill>
                  <a:schemeClr val="tx1"/>
                </a:solidFill>
                <a:latin typeface="等线" panose="02010600030101010101" pitchFamily="2" charset="-122"/>
                <a:ea typeface="等线" panose="02010600030101010101" pitchFamily="2" charset="-122"/>
              </a:defRPr>
            </a:lvl3pPr>
            <a:lvl4pPr marL="1600200" indent="-228600">
              <a:lnSpc>
                <a:spcPct val="90000"/>
              </a:lnSpc>
              <a:spcBef>
                <a:spcPts val="375"/>
              </a:spcBef>
              <a:buFont typeface="Arial" panose="020B0604020202020204" pitchFamily="34" charset="0"/>
              <a:buChar char="•"/>
              <a:defRPr sz="1300">
                <a:solidFill>
                  <a:schemeClr val="tx1"/>
                </a:solidFill>
                <a:latin typeface="等线" panose="02010600030101010101" pitchFamily="2" charset="-122"/>
                <a:ea typeface="等线" panose="02010600030101010101" pitchFamily="2" charset="-122"/>
              </a:defRPr>
            </a:lvl4pPr>
            <a:lvl5pPr marL="2057400" indent="-228600">
              <a:lnSpc>
                <a:spcPct val="90000"/>
              </a:lnSpc>
              <a:spcBef>
                <a:spcPts val="375"/>
              </a:spcBef>
              <a:buFont typeface="Arial" panose="020B0604020202020204" pitchFamily="34" charset="0"/>
              <a:buChar char="•"/>
              <a:defRPr sz="1300">
                <a:solidFill>
                  <a:schemeClr val="tx1"/>
                </a:solidFill>
                <a:latin typeface="等线" panose="02010600030101010101" pitchFamily="2" charset="-122"/>
                <a:ea typeface="等线" panose="02010600030101010101" pitchFamily="2" charset="-122"/>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等线" panose="02010600030101010101" pitchFamily="2" charset="-122"/>
                <a:ea typeface="等线" panose="02010600030101010101" pitchFamily="2" charset="-122"/>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等线" panose="02010600030101010101" pitchFamily="2" charset="-122"/>
                <a:ea typeface="等线" panose="02010600030101010101" pitchFamily="2" charset="-122"/>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等线" panose="02010600030101010101" pitchFamily="2" charset="-122"/>
                <a:ea typeface="等线" panose="02010600030101010101" pitchFamily="2" charset="-122"/>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等线" panose="02010600030101010101" pitchFamily="2" charset="-122"/>
                <a:ea typeface="等线" panose="02010600030101010101" pitchFamily="2" charset="-122"/>
              </a:defRPr>
            </a:lvl9pPr>
          </a:lstStyle>
          <a:p>
            <a:pPr eaLnBrk="1" hangingPunct="1">
              <a:lnSpc>
                <a:spcPct val="100000"/>
              </a:lnSpc>
              <a:spcBef>
                <a:spcPct val="0"/>
              </a:spcBef>
              <a:buFontTx/>
              <a:buNone/>
            </a:pPr>
            <a:r>
              <a:rPr lang="en-US" altLang="zh-CN" sz="1800" b="1">
                <a:solidFill>
                  <a:srgbClr val="009900"/>
                </a:solidFill>
                <a:latin typeface="Arial" panose="020B0604020202020204" pitchFamily="34" charset="0"/>
                <a:ea typeface="宋体" panose="02010600030101010101" pitchFamily="2" charset="-122"/>
              </a:rPr>
              <a:t>Green solid line: median </a:t>
            </a:r>
          </a:p>
          <a:p>
            <a:pPr eaLnBrk="1" hangingPunct="1">
              <a:lnSpc>
                <a:spcPct val="100000"/>
              </a:lnSpc>
              <a:spcBef>
                <a:spcPct val="0"/>
              </a:spcBef>
              <a:buFontTx/>
              <a:buNone/>
            </a:pPr>
            <a:r>
              <a:rPr lang="en-US" altLang="zh-CN" sz="1800" b="1">
                <a:solidFill>
                  <a:srgbClr val="009900"/>
                </a:solidFill>
                <a:latin typeface="Arial" panose="020B0604020202020204" pitchFamily="34" charset="0"/>
                <a:ea typeface="宋体" panose="02010600030101010101" pitchFamily="2" charset="-122"/>
              </a:rPr>
              <a:t>Green dashed lines: std.dev</a:t>
            </a:r>
            <a:r>
              <a:rPr lang="en-US" altLang="zh-CN" sz="1800" b="1">
                <a:latin typeface="Arial" panose="020B0604020202020204" pitchFamily="34" charset="0"/>
                <a:ea typeface="宋体" panose="02010600030101010101" pitchFamily="2" charset="-122"/>
              </a:rPr>
              <a:t> </a:t>
            </a:r>
          </a:p>
          <a:p>
            <a:pPr eaLnBrk="1" hangingPunct="1">
              <a:lnSpc>
                <a:spcPct val="100000"/>
              </a:lnSpc>
              <a:spcBef>
                <a:spcPct val="0"/>
              </a:spcBef>
              <a:buFontTx/>
              <a:buNone/>
            </a:pPr>
            <a:r>
              <a:rPr lang="en-US" altLang="zh-CN" sz="1800" b="1">
                <a:solidFill>
                  <a:srgbClr val="FF0000"/>
                </a:solidFill>
                <a:latin typeface="Arial" panose="020B0604020202020204" pitchFamily="34" charset="0"/>
                <a:ea typeface="宋体" panose="02010600030101010101" pitchFamily="2" charset="-122"/>
              </a:rPr>
              <a:t>Red solid lines: examples</a:t>
            </a:r>
            <a:endParaRPr lang="zh-CN" altLang="en-US" sz="1800" b="1">
              <a:solidFill>
                <a:srgbClr val="FF0000"/>
              </a:solidFill>
              <a:latin typeface="Arial" panose="020B0604020202020204" pitchFamily="34" charset="0"/>
              <a:ea typeface="宋体" panose="02010600030101010101" pitchFamily="2" charset="-122"/>
            </a:endParaRPr>
          </a:p>
        </p:txBody>
      </p:sp>
      <p:sp>
        <p:nvSpPr>
          <p:cNvPr id="24582" name="Rectangle 7">
            <a:extLst>
              <a:ext uri="{FF2B5EF4-FFF2-40B4-BE49-F238E27FC236}">
                <a16:creationId xmlns:a16="http://schemas.microsoft.com/office/drawing/2014/main" id="{54DD59F1-1E7D-4B1B-93EC-ABF50016BEB6}"/>
              </a:ext>
            </a:extLst>
          </p:cNvPr>
          <p:cNvSpPr>
            <a:spLocks noChangeArrowheads="1"/>
          </p:cNvSpPr>
          <p:nvPr/>
        </p:nvSpPr>
        <p:spPr bwMode="auto">
          <a:xfrm>
            <a:off x="71438" y="4149725"/>
            <a:ext cx="3924300"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alpha val="67000"/>
                    </a:schemeClr>
                  </a:outerShdw>
                </a:effectLst>
              </a14:hiddenEffects>
            </a:ext>
          </a:extLst>
        </p:spPr>
        <p:txBody>
          <a:bodyPr>
            <a:spAutoFit/>
          </a:bodyPr>
          <a:lstStyle>
            <a:lvl1pPr>
              <a:lnSpc>
                <a:spcPct val="90000"/>
              </a:lnSpc>
              <a:spcBef>
                <a:spcPts val="750"/>
              </a:spcBef>
              <a:buFont typeface="Arial" panose="020B0604020202020204" pitchFamily="34" charset="0"/>
              <a:buChar char="•"/>
              <a:defRPr sz="2100">
                <a:solidFill>
                  <a:schemeClr val="tx1"/>
                </a:solidFill>
                <a:latin typeface="等线" panose="02010600030101010101" pitchFamily="2" charset="-122"/>
                <a:ea typeface="等线" panose="02010600030101010101" pitchFamily="2" charset="-122"/>
              </a:defRPr>
            </a:lvl1pPr>
            <a:lvl2pPr marL="742950" indent="-285750">
              <a:lnSpc>
                <a:spcPct val="90000"/>
              </a:lnSpc>
              <a:spcBef>
                <a:spcPts val="375"/>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2pPr>
            <a:lvl3pPr marL="1143000" indent="-228600">
              <a:lnSpc>
                <a:spcPct val="90000"/>
              </a:lnSpc>
              <a:spcBef>
                <a:spcPts val="375"/>
              </a:spcBef>
              <a:buFont typeface="Arial" panose="020B0604020202020204" pitchFamily="34" charset="0"/>
              <a:buChar char="•"/>
              <a:defRPr sz="1500">
                <a:solidFill>
                  <a:schemeClr val="tx1"/>
                </a:solidFill>
                <a:latin typeface="等线" panose="02010600030101010101" pitchFamily="2" charset="-122"/>
                <a:ea typeface="等线" panose="02010600030101010101" pitchFamily="2" charset="-122"/>
              </a:defRPr>
            </a:lvl3pPr>
            <a:lvl4pPr marL="1600200" indent="-228600">
              <a:lnSpc>
                <a:spcPct val="90000"/>
              </a:lnSpc>
              <a:spcBef>
                <a:spcPts val="375"/>
              </a:spcBef>
              <a:buFont typeface="Arial" panose="020B0604020202020204" pitchFamily="34" charset="0"/>
              <a:buChar char="•"/>
              <a:defRPr sz="1300">
                <a:solidFill>
                  <a:schemeClr val="tx1"/>
                </a:solidFill>
                <a:latin typeface="等线" panose="02010600030101010101" pitchFamily="2" charset="-122"/>
                <a:ea typeface="等线" panose="02010600030101010101" pitchFamily="2" charset="-122"/>
              </a:defRPr>
            </a:lvl4pPr>
            <a:lvl5pPr marL="2057400" indent="-228600">
              <a:lnSpc>
                <a:spcPct val="90000"/>
              </a:lnSpc>
              <a:spcBef>
                <a:spcPts val="375"/>
              </a:spcBef>
              <a:buFont typeface="Arial" panose="020B0604020202020204" pitchFamily="34" charset="0"/>
              <a:buChar char="•"/>
              <a:defRPr sz="1300">
                <a:solidFill>
                  <a:schemeClr val="tx1"/>
                </a:solidFill>
                <a:latin typeface="等线" panose="02010600030101010101" pitchFamily="2" charset="-122"/>
                <a:ea typeface="等线" panose="02010600030101010101" pitchFamily="2" charset="-122"/>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等线" panose="02010600030101010101" pitchFamily="2" charset="-122"/>
                <a:ea typeface="等线" panose="02010600030101010101" pitchFamily="2" charset="-122"/>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等线" panose="02010600030101010101" pitchFamily="2" charset="-122"/>
                <a:ea typeface="等线" panose="02010600030101010101" pitchFamily="2" charset="-122"/>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等线" panose="02010600030101010101" pitchFamily="2" charset="-122"/>
                <a:ea typeface="等线" panose="02010600030101010101" pitchFamily="2" charset="-122"/>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等线" panose="02010600030101010101" pitchFamily="2" charset="-122"/>
                <a:ea typeface="等线" panose="02010600030101010101" pitchFamily="2" charset="-122"/>
              </a:defRPr>
            </a:lvl9pPr>
          </a:lstStyle>
          <a:p>
            <a:pPr eaLnBrk="1" hangingPunct="1">
              <a:lnSpc>
                <a:spcPct val="100000"/>
              </a:lnSpc>
              <a:spcBef>
                <a:spcPct val="0"/>
              </a:spcBef>
              <a:buFontTx/>
              <a:buNone/>
            </a:pPr>
            <a:r>
              <a:rPr lang="en-US" altLang="zh-CN" sz="1800" b="1">
                <a:solidFill>
                  <a:srgbClr val="0033CC"/>
                </a:solidFill>
                <a:latin typeface="Arial" panose="020B0604020202020204" pitchFamily="34" charset="0"/>
                <a:ea typeface="宋体" panose="02010600030101010101" pitchFamily="2" charset="-122"/>
              </a:rPr>
              <a:t>Comparisons of multi-observations as well as with photometry show the final SEDs have an </a:t>
            </a:r>
            <a:r>
              <a:rPr lang="en-US" altLang="zh-CN" sz="1800" b="1">
                <a:solidFill>
                  <a:srgbClr val="FF0000"/>
                </a:solidFill>
                <a:latin typeface="Arial" panose="020B0604020202020204" pitchFamily="34" charset="0"/>
                <a:ea typeface="宋体" panose="02010600030101010101" pitchFamily="2" charset="-122"/>
              </a:rPr>
              <a:t>accuracy better than 12%.</a:t>
            </a:r>
          </a:p>
        </p:txBody>
      </p:sp>
      <p:sp>
        <p:nvSpPr>
          <p:cNvPr id="24583" name="Rectangle 9">
            <a:extLst>
              <a:ext uri="{FF2B5EF4-FFF2-40B4-BE49-F238E27FC236}">
                <a16:creationId xmlns:a16="http://schemas.microsoft.com/office/drawing/2014/main" id="{50C7261D-A403-47CD-9558-8FEB0958EA25}"/>
              </a:ext>
            </a:extLst>
          </p:cNvPr>
          <p:cNvSpPr>
            <a:spLocks noChangeArrowheads="1"/>
          </p:cNvSpPr>
          <p:nvPr/>
        </p:nvSpPr>
        <p:spPr bwMode="auto">
          <a:xfrm>
            <a:off x="935038" y="5811838"/>
            <a:ext cx="21272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nSpc>
                <a:spcPct val="90000"/>
              </a:lnSpc>
              <a:spcBef>
                <a:spcPts val="750"/>
              </a:spcBef>
              <a:buFont typeface="Arial" panose="020B0604020202020204" pitchFamily="34" charset="0"/>
              <a:buChar char="•"/>
              <a:defRPr sz="2100">
                <a:solidFill>
                  <a:schemeClr val="tx1"/>
                </a:solidFill>
                <a:latin typeface="等线" panose="02010600030101010101" pitchFamily="2" charset="-122"/>
                <a:ea typeface="等线" panose="02010600030101010101" pitchFamily="2" charset="-122"/>
              </a:defRPr>
            </a:lvl1pPr>
            <a:lvl2pPr marL="742950" indent="-285750">
              <a:lnSpc>
                <a:spcPct val="90000"/>
              </a:lnSpc>
              <a:spcBef>
                <a:spcPts val="375"/>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2pPr>
            <a:lvl3pPr marL="1143000" indent="-228600">
              <a:lnSpc>
                <a:spcPct val="90000"/>
              </a:lnSpc>
              <a:spcBef>
                <a:spcPts val="375"/>
              </a:spcBef>
              <a:buFont typeface="Arial" panose="020B0604020202020204" pitchFamily="34" charset="0"/>
              <a:buChar char="•"/>
              <a:defRPr sz="1500">
                <a:solidFill>
                  <a:schemeClr val="tx1"/>
                </a:solidFill>
                <a:latin typeface="等线" panose="02010600030101010101" pitchFamily="2" charset="-122"/>
                <a:ea typeface="等线" panose="02010600030101010101" pitchFamily="2" charset="-122"/>
              </a:defRPr>
            </a:lvl3pPr>
            <a:lvl4pPr marL="1600200" indent="-228600">
              <a:lnSpc>
                <a:spcPct val="90000"/>
              </a:lnSpc>
              <a:spcBef>
                <a:spcPts val="375"/>
              </a:spcBef>
              <a:buFont typeface="Arial" panose="020B0604020202020204" pitchFamily="34" charset="0"/>
              <a:buChar char="•"/>
              <a:defRPr sz="1300">
                <a:solidFill>
                  <a:schemeClr val="tx1"/>
                </a:solidFill>
                <a:latin typeface="等线" panose="02010600030101010101" pitchFamily="2" charset="-122"/>
                <a:ea typeface="等线" panose="02010600030101010101" pitchFamily="2" charset="-122"/>
              </a:defRPr>
            </a:lvl4pPr>
            <a:lvl5pPr marL="2057400" indent="-228600">
              <a:lnSpc>
                <a:spcPct val="90000"/>
              </a:lnSpc>
              <a:spcBef>
                <a:spcPts val="375"/>
              </a:spcBef>
              <a:buFont typeface="Arial" panose="020B0604020202020204" pitchFamily="34" charset="0"/>
              <a:buChar char="•"/>
              <a:defRPr sz="1300">
                <a:solidFill>
                  <a:schemeClr val="tx1"/>
                </a:solidFill>
                <a:latin typeface="等线" panose="02010600030101010101" pitchFamily="2" charset="-122"/>
                <a:ea typeface="等线" panose="02010600030101010101" pitchFamily="2" charset="-122"/>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等线" panose="02010600030101010101" pitchFamily="2" charset="-122"/>
                <a:ea typeface="等线" panose="02010600030101010101" pitchFamily="2" charset="-122"/>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等线" panose="02010600030101010101" pitchFamily="2" charset="-122"/>
                <a:ea typeface="等线" panose="02010600030101010101" pitchFamily="2" charset="-122"/>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等线" panose="02010600030101010101" pitchFamily="2" charset="-122"/>
                <a:ea typeface="等线" panose="02010600030101010101" pitchFamily="2" charset="-122"/>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等线" panose="02010600030101010101" pitchFamily="2" charset="-122"/>
                <a:ea typeface="等线" panose="02010600030101010101" pitchFamily="2" charset="-122"/>
              </a:defRPr>
            </a:lvl9pPr>
          </a:lstStyle>
          <a:p>
            <a:pPr eaLnBrk="1" hangingPunct="1">
              <a:lnSpc>
                <a:spcPct val="100000"/>
              </a:lnSpc>
              <a:spcBef>
                <a:spcPct val="0"/>
              </a:spcBef>
              <a:buFont typeface="Arial" panose="020B0604020202020204" pitchFamily="34" charset="0"/>
              <a:buNone/>
            </a:pPr>
            <a:r>
              <a:rPr lang="en-US" altLang="zh-CN" sz="1800">
                <a:solidFill>
                  <a:srgbClr val="000000"/>
                </a:solidFill>
                <a:latin typeface="Arial" panose="020B0604020202020204" pitchFamily="34" charset="0"/>
                <a:ea typeface="宋体" panose="02010600030101010101" pitchFamily="2" charset="-122"/>
              </a:rPr>
              <a:t>Xiang et al. 2015</a:t>
            </a:r>
            <a:endParaRPr lang="zh-CN" altLang="en-US" sz="1800">
              <a:solidFill>
                <a:srgbClr val="000000"/>
              </a:solidFill>
              <a:latin typeface="Arial" panose="020B0604020202020204" pitchFamily="34" charset="0"/>
              <a:ea typeface="宋体" panose="02010600030101010101" pitchFamily="2" charset="-122"/>
            </a:endParaRPr>
          </a:p>
        </p:txBody>
      </p:sp>
    </p:spTree>
    <p:extLst>
      <p:ext uri="{BB962C8B-B14F-4D97-AF65-F5344CB8AC3E}">
        <p14:creationId xmlns:p14="http://schemas.microsoft.com/office/powerpoint/2010/main" val="4186424948"/>
      </p:ext>
    </p:extLst>
  </p:cSld>
  <p:clrMapOvr>
    <a:masterClrMapping/>
  </p:clrMapOvr>
  <p:transition spd="slow"/>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图片 2" descr="fig10">
            <a:extLst>
              <a:ext uri="{FF2B5EF4-FFF2-40B4-BE49-F238E27FC236}">
                <a16:creationId xmlns:a16="http://schemas.microsoft.com/office/drawing/2014/main" id="{33C2C2DA-077F-49C4-AB5C-EA74BB4E196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636838"/>
            <a:ext cx="8789988" cy="421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3" name="标题 1">
            <a:extLst>
              <a:ext uri="{FF2B5EF4-FFF2-40B4-BE49-F238E27FC236}">
                <a16:creationId xmlns:a16="http://schemas.microsoft.com/office/drawing/2014/main" id="{84423E1F-99AB-45DC-8D44-B0E459D5E73C}"/>
              </a:ext>
            </a:extLst>
          </p:cNvPr>
          <p:cNvSpPr>
            <a:spLocks noGrp="1"/>
          </p:cNvSpPr>
          <p:nvPr>
            <p:ph type="title"/>
          </p:nvPr>
        </p:nvSpPr>
        <p:spPr>
          <a:xfrm>
            <a:off x="395288" y="274638"/>
            <a:ext cx="8353425" cy="922337"/>
          </a:xfrm>
        </p:spPr>
        <p:txBody>
          <a:bodyPr/>
          <a:lstStyle/>
          <a:p>
            <a:pPr eaLnBrk="1" hangingPunct="1"/>
            <a:r>
              <a:rPr lang="en-US" altLang="zh-CN" sz="3200"/>
              <a:t>LAMOST Spectrograph Response Curves</a:t>
            </a:r>
            <a:endParaRPr lang="zh-CN" altLang="en-US" sz="3200"/>
          </a:p>
        </p:txBody>
      </p:sp>
      <p:sp>
        <p:nvSpPr>
          <p:cNvPr id="25604" name="内容占位符 2">
            <a:extLst>
              <a:ext uri="{FF2B5EF4-FFF2-40B4-BE49-F238E27FC236}">
                <a16:creationId xmlns:a16="http://schemas.microsoft.com/office/drawing/2014/main" id="{C5B746A8-682C-409F-A1A5-4A360968C008}"/>
              </a:ext>
            </a:extLst>
          </p:cNvPr>
          <p:cNvSpPr>
            <a:spLocks noGrp="1"/>
          </p:cNvSpPr>
          <p:nvPr>
            <p:ph idx="1"/>
          </p:nvPr>
        </p:nvSpPr>
        <p:spPr>
          <a:xfrm>
            <a:off x="646578" y="1214905"/>
            <a:ext cx="7886700" cy="4351338"/>
          </a:xfrm>
        </p:spPr>
        <p:txBody>
          <a:bodyPr/>
          <a:lstStyle/>
          <a:p>
            <a:pPr eaLnBrk="1" hangingPunct="1"/>
            <a:r>
              <a:rPr lang="en-US" altLang="zh-CN" sz="2400" dirty="0"/>
              <a:t>average response curve of each spectrograph (ASPSRC) is with the relative stability more than 90%</a:t>
            </a:r>
          </a:p>
          <a:p>
            <a:pPr eaLnBrk="1" hangingPunct="1"/>
            <a:r>
              <a:rPr lang="en-US" altLang="zh-CN" sz="2400" dirty="0"/>
              <a:t>relative flux differences between SDSS and LAMOST are less than 10%</a:t>
            </a:r>
            <a:endParaRPr lang="zh-CN" altLang="en-US" sz="2000" dirty="0"/>
          </a:p>
        </p:txBody>
      </p:sp>
    </p:spTree>
    <p:extLst>
      <p:ext uri="{BB962C8B-B14F-4D97-AF65-F5344CB8AC3E}">
        <p14:creationId xmlns:p14="http://schemas.microsoft.com/office/powerpoint/2010/main" val="3070908504"/>
      </p:ext>
    </p:extLst>
  </p:cSld>
  <p:clrMapOvr>
    <a:masterClrMapping/>
  </p:clrMapOvr>
  <p:transition spd="slow"/>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6054838-2563-4CA8-8C61-EBDAE070F3F8}"/>
              </a:ext>
            </a:extLst>
          </p:cNvPr>
          <p:cNvSpPr>
            <a:spLocks noGrp="1"/>
          </p:cNvSpPr>
          <p:nvPr>
            <p:ph type="title"/>
          </p:nvPr>
        </p:nvSpPr>
        <p:spPr/>
        <p:txBody>
          <a:bodyPr/>
          <a:lstStyle/>
          <a:p>
            <a:endParaRPr lang="zh-CN" altLang="en-US"/>
          </a:p>
        </p:txBody>
      </p:sp>
      <p:sp>
        <p:nvSpPr>
          <p:cNvPr id="3" name="内容占位符 2">
            <a:extLst>
              <a:ext uri="{FF2B5EF4-FFF2-40B4-BE49-F238E27FC236}">
                <a16:creationId xmlns:a16="http://schemas.microsoft.com/office/drawing/2014/main" id="{515BB97D-5490-4699-B601-B60B801FCD46}"/>
              </a:ext>
            </a:extLst>
          </p:cNvPr>
          <p:cNvSpPr>
            <a:spLocks noGrp="1"/>
          </p:cNvSpPr>
          <p:nvPr>
            <p:ph idx="1"/>
          </p:nvPr>
        </p:nvSpPr>
        <p:spPr/>
        <p:txBody>
          <a:bodyPr/>
          <a:lstStyle/>
          <a:p>
            <a:endParaRPr lang="zh-CN" altLang="en-US"/>
          </a:p>
        </p:txBody>
      </p:sp>
      <p:pic>
        <p:nvPicPr>
          <p:cNvPr id="4" name="图片 3">
            <a:extLst>
              <a:ext uri="{FF2B5EF4-FFF2-40B4-BE49-F238E27FC236}">
                <a16:creationId xmlns:a16="http://schemas.microsoft.com/office/drawing/2014/main" id="{B28D5C49-45A0-47B1-A93E-C1E6C3D9865F}"/>
              </a:ext>
            </a:extLst>
          </p:cNvPr>
          <p:cNvPicPr>
            <a:picLocks noChangeAspect="1"/>
          </p:cNvPicPr>
          <p:nvPr/>
        </p:nvPicPr>
        <p:blipFill>
          <a:blip r:embed="rId2"/>
          <a:stretch>
            <a:fillRect/>
          </a:stretch>
        </p:blipFill>
        <p:spPr>
          <a:xfrm>
            <a:off x="603" y="0"/>
            <a:ext cx="9142793" cy="6858000"/>
          </a:xfrm>
          <a:prstGeom prst="rect">
            <a:avLst/>
          </a:prstGeom>
        </p:spPr>
      </p:pic>
      <p:sp>
        <p:nvSpPr>
          <p:cNvPr id="5" name="矩形 4">
            <a:extLst>
              <a:ext uri="{FF2B5EF4-FFF2-40B4-BE49-F238E27FC236}">
                <a16:creationId xmlns:a16="http://schemas.microsoft.com/office/drawing/2014/main" id="{F17F867E-CB2A-429E-91E8-51374EC25524}"/>
              </a:ext>
            </a:extLst>
          </p:cNvPr>
          <p:cNvSpPr/>
          <p:nvPr/>
        </p:nvSpPr>
        <p:spPr>
          <a:xfrm>
            <a:off x="125503" y="6128761"/>
            <a:ext cx="5809131" cy="646331"/>
          </a:xfrm>
          <a:prstGeom prst="rect">
            <a:avLst/>
          </a:prstGeom>
        </p:spPr>
        <p:txBody>
          <a:bodyPr wrap="square">
            <a:spAutoFit/>
          </a:bodyPr>
          <a:lstStyle/>
          <a:p>
            <a:r>
              <a:rPr lang="en-US" altLang="zh-CN" b="1" dirty="0">
                <a:solidFill>
                  <a:schemeClr val="accent1"/>
                </a:solidFill>
                <a:latin typeface="Calibri" panose="020F0502020204030204" pitchFamily="34" charset="0"/>
              </a:rPr>
              <a:t>LAMOST sky subtraction accuracy is ~3%, for sky emission line in dark night, is about 1.5%. Better than SDSS.</a:t>
            </a:r>
            <a:endParaRPr lang="zh-CN" altLang="en-US" b="1" dirty="0">
              <a:solidFill>
                <a:schemeClr val="accent1"/>
              </a:solidFill>
            </a:endParaRPr>
          </a:p>
        </p:txBody>
      </p:sp>
    </p:spTree>
    <p:extLst>
      <p:ext uri="{BB962C8B-B14F-4D97-AF65-F5344CB8AC3E}">
        <p14:creationId xmlns:p14="http://schemas.microsoft.com/office/powerpoint/2010/main" val="247308698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a:extLst>
              <a:ext uri="{FF2B5EF4-FFF2-40B4-BE49-F238E27FC236}">
                <a16:creationId xmlns:a16="http://schemas.microsoft.com/office/drawing/2014/main" id="{F4E7A599-2C7B-46E0-9040-5FD2E5FD9719}"/>
              </a:ext>
            </a:extLst>
          </p:cNvPr>
          <p:cNvSpPr>
            <a:spLocks noGrp="1"/>
          </p:cNvSpPr>
          <p:nvPr>
            <p:ph idx="1"/>
          </p:nvPr>
        </p:nvSpPr>
        <p:spPr/>
        <p:txBody>
          <a:bodyPr/>
          <a:lstStyle/>
          <a:p>
            <a:pPr eaLnBrk="1" hangingPunct="1"/>
            <a:endParaRPr lang="zh-CN" altLang="en-US"/>
          </a:p>
        </p:txBody>
      </p:sp>
      <p:pic>
        <p:nvPicPr>
          <p:cNvPr id="26627" name="Picture 3">
            <a:extLst>
              <a:ext uri="{FF2B5EF4-FFF2-40B4-BE49-F238E27FC236}">
                <a16:creationId xmlns:a16="http://schemas.microsoft.com/office/drawing/2014/main" id="{C5B7AC22-B6E1-46DD-AA0B-816E5F195B0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20713"/>
            <a:ext cx="4633913" cy="6237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628" name="Rectangle 8">
            <a:extLst>
              <a:ext uri="{FF2B5EF4-FFF2-40B4-BE49-F238E27FC236}">
                <a16:creationId xmlns:a16="http://schemas.microsoft.com/office/drawing/2014/main" id="{907DA7B8-DDE0-449D-86DE-DF2FE54AEBC3}"/>
              </a:ext>
            </a:extLst>
          </p:cNvPr>
          <p:cNvSpPr>
            <a:spLocks noRot="1" noChangeArrowheads="1"/>
          </p:cNvSpPr>
          <p:nvPr/>
        </p:nvSpPr>
        <p:spPr bwMode="auto">
          <a:xfrm>
            <a:off x="0" y="0"/>
            <a:ext cx="9144000" cy="476250"/>
          </a:xfrm>
          <a:prstGeom prst="rect">
            <a:avLst/>
          </a:prstGeom>
          <a:solidFill>
            <a:srgbClr val="CCECFF"/>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alpha val="67000"/>
                    </a:schemeClr>
                  </a:outerShdw>
                </a:effectLst>
              </a14:hiddenEffects>
            </a:ext>
          </a:extLst>
        </p:spPr>
        <p:txBody>
          <a:bodyPr anchor="ctr"/>
          <a:lstStyle>
            <a:lvl1pPr>
              <a:lnSpc>
                <a:spcPct val="90000"/>
              </a:lnSpc>
              <a:spcBef>
                <a:spcPts val="750"/>
              </a:spcBef>
              <a:buFont typeface="Arial" panose="020B0604020202020204" pitchFamily="34" charset="0"/>
              <a:buChar char="•"/>
              <a:defRPr sz="2100">
                <a:solidFill>
                  <a:schemeClr val="tx1"/>
                </a:solidFill>
                <a:latin typeface="等线" panose="02010600030101010101" pitchFamily="2" charset="-122"/>
                <a:ea typeface="等线" panose="02010600030101010101" pitchFamily="2" charset="-122"/>
              </a:defRPr>
            </a:lvl1pPr>
            <a:lvl2pPr marL="742950" indent="-285750">
              <a:lnSpc>
                <a:spcPct val="90000"/>
              </a:lnSpc>
              <a:spcBef>
                <a:spcPts val="375"/>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2pPr>
            <a:lvl3pPr marL="1143000" indent="-228600">
              <a:lnSpc>
                <a:spcPct val="90000"/>
              </a:lnSpc>
              <a:spcBef>
                <a:spcPts val="375"/>
              </a:spcBef>
              <a:buFont typeface="Arial" panose="020B0604020202020204" pitchFamily="34" charset="0"/>
              <a:buChar char="•"/>
              <a:defRPr sz="1500">
                <a:solidFill>
                  <a:schemeClr val="tx1"/>
                </a:solidFill>
                <a:latin typeface="等线" panose="02010600030101010101" pitchFamily="2" charset="-122"/>
                <a:ea typeface="等线" panose="02010600030101010101" pitchFamily="2" charset="-122"/>
              </a:defRPr>
            </a:lvl3pPr>
            <a:lvl4pPr marL="1600200" indent="-228600">
              <a:lnSpc>
                <a:spcPct val="90000"/>
              </a:lnSpc>
              <a:spcBef>
                <a:spcPts val="375"/>
              </a:spcBef>
              <a:buFont typeface="Arial" panose="020B0604020202020204" pitchFamily="34" charset="0"/>
              <a:buChar char="•"/>
              <a:defRPr sz="1300">
                <a:solidFill>
                  <a:schemeClr val="tx1"/>
                </a:solidFill>
                <a:latin typeface="等线" panose="02010600030101010101" pitchFamily="2" charset="-122"/>
                <a:ea typeface="等线" panose="02010600030101010101" pitchFamily="2" charset="-122"/>
              </a:defRPr>
            </a:lvl4pPr>
            <a:lvl5pPr marL="2057400" indent="-228600">
              <a:lnSpc>
                <a:spcPct val="90000"/>
              </a:lnSpc>
              <a:spcBef>
                <a:spcPts val="375"/>
              </a:spcBef>
              <a:buFont typeface="Arial" panose="020B0604020202020204" pitchFamily="34" charset="0"/>
              <a:buChar char="•"/>
              <a:defRPr sz="1300">
                <a:solidFill>
                  <a:schemeClr val="tx1"/>
                </a:solidFill>
                <a:latin typeface="等线" panose="02010600030101010101" pitchFamily="2" charset="-122"/>
                <a:ea typeface="等线" panose="02010600030101010101" pitchFamily="2" charset="-122"/>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等线" panose="02010600030101010101" pitchFamily="2" charset="-122"/>
                <a:ea typeface="等线" panose="02010600030101010101" pitchFamily="2" charset="-122"/>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等线" panose="02010600030101010101" pitchFamily="2" charset="-122"/>
                <a:ea typeface="等线" panose="02010600030101010101" pitchFamily="2" charset="-122"/>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等线" panose="02010600030101010101" pitchFamily="2" charset="-122"/>
                <a:ea typeface="等线" panose="02010600030101010101" pitchFamily="2" charset="-122"/>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等线" panose="02010600030101010101" pitchFamily="2" charset="-122"/>
                <a:ea typeface="等线" panose="02010600030101010101" pitchFamily="2" charset="-122"/>
              </a:defRPr>
            </a:lvl9pPr>
          </a:lstStyle>
          <a:p>
            <a:pPr algn="ctr" eaLnBrk="1" hangingPunct="1">
              <a:lnSpc>
                <a:spcPct val="100000"/>
              </a:lnSpc>
              <a:spcBef>
                <a:spcPct val="0"/>
              </a:spcBef>
              <a:buFontTx/>
              <a:buNone/>
            </a:pPr>
            <a:r>
              <a:rPr lang="en-US" altLang="zh-CN" sz="2400" b="1">
                <a:solidFill>
                  <a:srgbClr val="002060"/>
                </a:solidFill>
                <a:latin typeface="Arial" panose="020B0604020202020204" pitchFamily="34" charset="0"/>
                <a:ea typeface="宋体" panose="02010600030101010101" pitchFamily="2" charset="-122"/>
              </a:rPr>
              <a:t>Comparison with external data: Teff, log g, [Fe/H]</a:t>
            </a:r>
            <a:endParaRPr lang="zh-CN" altLang="en-US" sz="2400" b="1">
              <a:solidFill>
                <a:srgbClr val="002060"/>
              </a:solidFill>
              <a:latin typeface="Arial" panose="020B0604020202020204" pitchFamily="34" charset="0"/>
              <a:ea typeface="宋体" panose="02010600030101010101" pitchFamily="2" charset="-122"/>
            </a:endParaRPr>
          </a:p>
        </p:txBody>
      </p:sp>
      <p:pic>
        <p:nvPicPr>
          <p:cNvPr id="26629" name="Picture 5">
            <a:extLst>
              <a:ext uri="{FF2B5EF4-FFF2-40B4-BE49-F238E27FC236}">
                <a16:creationId xmlns:a16="http://schemas.microsoft.com/office/drawing/2014/main" id="{204E2226-20B6-4A5B-96BB-D143E78B140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6463" y="692150"/>
            <a:ext cx="4248150" cy="2960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630" name="Rectangle 6">
            <a:extLst>
              <a:ext uri="{FF2B5EF4-FFF2-40B4-BE49-F238E27FC236}">
                <a16:creationId xmlns:a16="http://schemas.microsoft.com/office/drawing/2014/main" id="{F4AC6760-7318-4C9E-9F85-AA87F57AD3EC}"/>
              </a:ext>
            </a:extLst>
          </p:cNvPr>
          <p:cNvSpPr>
            <a:spLocks noChangeArrowheads="1"/>
          </p:cNvSpPr>
          <p:nvPr/>
        </p:nvSpPr>
        <p:spPr bwMode="auto">
          <a:xfrm>
            <a:off x="4572000" y="3652838"/>
            <a:ext cx="4392613" cy="2246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750"/>
              </a:spcBef>
              <a:buFont typeface="Arial" panose="020B0604020202020204" pitchFamily="34" charset="0"/>
              <a:buChar char="•"/>
              <a:defRPr sz="2100">
                <a:solidFill>
                  <a:schemeClr val="tx1"/>
                </a:solidFill>
                <a:latin typeface="等线" panose="02010600030101010101" pitchFamily="2" charset="-122"/>
                <a:ea typeface="等线" panose="02010600030101010101" pitchFamily="2" charset="-122"/>
              </a:defRPr>
            </a:lvl1pPr>
            <a:lvl2pPr marL="742950" indent="-285750">
              <a:lnSpc>
                <a:spcPct val="90000"/>
              </a:lnSpc>
              <a:spcBef>
                <a:spcPts val="375"/>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2pPr>
            <a:lvl3pPr marL="1143000" indent="-228600">
              <a:lnSpc>
                <a:spcPct val="90000"/>
              </a:lnSpc>
              <a:spcBef>
                <a:spcPts val="375"/>
              </a:spcBef>
              <a:buFont typeface="Arial" panose="020B0604020202020204" pitchFamily="34" charset="0"/>
              <a:buChar char="•"/>
              <a:defRPr sz="1500">
                <a:solidFill>
                  <a:schemeClr val="tx1"/>
                </a:solidFill>
                <a:latin typeface="等线" panose="02010600030101010101" pitchFamily="2" charset="-122"/>
                <a:ea typeface="等线" panose="02010600030101010101" pitchFamily="2" charset="-122"/>
              </a:defRPr>
            </a:lvl3pPr>
            <a:lvl4pPr marL="1600200" indent="-228600">
              <a:lnSpc>
                <a:spcPct val="90000"/>
              </a:lnSpc>
              <a:spcBef>
                <a:spcPts val="375"/>
              </a:spcBef>
              <a:buFont typeface="Arial" panose="020B0604020202020204" pitchFamily="34" charset="0"/>
              <a:buChar char="•"/>
              <a:defRPr sz="1300">
                <a:solidFill>
                  <a:schemeClr val="tx1"/>
                </a:solidFill>
                <a:latin typeface="等线" panose="02010600030101010101" pitchFamily="2" charset="-122"/>
                <a:ea typeface="等线" panose="02010600030101010101" pitchFamily="2" charset="-122"/>
              </a:defRPr>
            </a:lvl4pPr>
            <a:lvl5pPr marL="2057400" indent="-228600">
              <a:lnSpc>
                <a:spcPct val="90000"/>
              </a:lnSpc>
              <a:spcBef>
                <a:spcPts val="375"/>
              </a:spcBef>
              <a:buFont typeface="Arial" panose="020B0604020202020204" pitchFamily="34" charset="0"/>
              <a:buChar char="•"/>
              <a:defRPr sz="1300">
                <a:solidFill>
                  <a:schemeClr val="tx1"/>
                </a:solidFill>
                <a:latin typeface="等线" panose="02010600030101010101" pitchFamily="2" charset="-122"/>
                <a:ea typeface="等线" panose="02010600030101010101" pitchFamily="2" charset="-122"/>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等线" panose="02010600030101010101" pitchFamily="2" charset="-122"/>
                <a:ea typeface="等线" panose="02010600030101010101" pitchFamily="2" charset="-122"/>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等线" panose="02010600030101010101" pitchFamily="2" charset="-122"/>
                <a:ea typeface="等线" panose="02010600030101010101" pitchFamily="2" charset="-122"/>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等线" panose="02010600030101010101" pitchFamily="2" charset="-122"/>
                <a:ea typeface="等线" panose="02010600030101010101" pitchFamily="2" charset="-122"/>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等线" panose="02010600030101010101" pitchFamily="2" charset="-122"/>
                <a:ea typeface="等线" panose="02010600030101010101" pitchFamily="2" charset="-122"/>
              </a:defRPr>
            </a:lvl9pPr>
          </a:lstStyle>
          <a:p>
            <a:pPr eaLnBrk="1" hangingPunct="1">
              <a:lnSpc>
                <a:spcPct val="100000"/>
              </a:lnSpc>
              <a:spcBef>
                <a:spcPct val="0"/>
              </a:spcBef>
              <a:buFont typeface="Arial" panose="020B0604020202020204" pitchFamily="34" charset="0"/>
              <a:buNone/>
            </a:pPr>
            <a:r>
              <a:rPr lang="en-US" altLang="zh-CN" sz="2000" b="1">
                <a:solidFill>
                  <a:srgbClr val="002060"/>
                </a:solidFill>
                <a:latin typeface="Arial" panose="020B0604020202020204" pitchFamily="34" charset="0"/>
                <a:ea typeface="宋体" panose="02010600030101010101" pitchFamily="2" charset="-122"/>
              </a:rPr>
              <a:t>Teff, log g and [Fe/H] are accurate to ~ 150 K, ~ 0.25 dex, 0.15 dex for FGK stars, respectively.</a:t>
            </a:r>
          </a:p>
          <a:p>
            <a:pPr eaLnBrk="1" hangingPunct="1">
              <a:lnSpc>
                <a:spcPct val="100000"/>
              </a:lnSpc>
              <a:spcBef>
                <a:spcPct val="0"/>
              </a:spcBef>
              <a:buFont typeface="Arial" panose="020B0604020202020204" pitchFamily="34" charset="0"/>
              <a:buNone/>
            </a:pPr>
            <a:endParaRPr lang="en-US" altLang="zh-CN" sz="2000" b="1">
              <a:solidFill>
                <a:srgbClr val="002060"/>
              </a:solidFill>
              <a:latin typeface="Arial" panose="020B0604020202020204" pitchFamily="34" charset="0"/>
              <a:ea typeface="宋体" panose="02010600030101010101" pitchFamily="2" charset="-122"/>
            </a:endParaRPr>
          </a:p>
          <a:p>
            <a:pPr eaLnBrk="1" hangingPunct="1">
              <a:lnSpc>
                <a:spcPct val="100000"/>
              </a:lnSpc>
              <a:spcBef>
                <a:spcPct val="0"/>
              </a:spcBef>
              <a:buFont typeface="Arial" panose="020B0604020202020204" pitchFamily="34" charset="0"/>
              <a:buNone/>
            </a:pPr>
            <a:r>
              <a:rPr lang="en-US" altLang="zh-CN" sz="2000" b="1">
                <a:solidFill>
                  <a:srgbClr val="002060"/>
                </a:solidFill>
                <a:latin typeface="Arial" panose="020B0604020202020204" pitchFamily="34" charset="0"/>
                <a:ea typeface="宋体" panose="02010600030101010101" pitchFamily="2" charset="-122"/>
              </a:rPr>
              <a:t>The results of SDSS DR9 are systematically −105 K, 0.24 dex, 0.12 dex lower. </a:t>
            </a:r>
            <a:endParaRPr lang="zh-CN" altLang="en-US" sz="2000" b="1">
              <a:solidFill>
                <a:srgbClr val="002060"/>
              </a:solidFill>
              <a:latin typeface="Arial" panose="020B0604020202020204" pitchFamily="34" charset="0"/>
              <a:ea typeface="宋体" panose="02010600030101010101" pitchFamily="2" charset="-122"/>
            </a:endParaRPr>
          </a:p>
        </p:txBody>
      </p:sp>
      <p:sp>
        <p:nvSpPr>
          <p:cNvPr id="26631" name="Rectangle 7">
            <a:extLst>
              <a:ext uri="{FF2B5EF4-FFF2-40B4-BE49-F238E27FC236}">
                <a16:creationId xmlns:a16="http://schemas.microsoft.com/office/drawing/2014/main" id="{D18D81F7-434D-4A6C-A3CD-8AB6349DFEE0}"/>
              </a:ext>
            </a:extLst>
          </p:cNvPr>
          <p:cNvSpPr>
            <a:spLocks noChangeArrowheads="1"/>
          </p:cNvSpPr>
          <p:nvPr/>
        </p:nvSpPr>
        <p:spPr bwMode="auto">
          <a:xfrm>
            <a:off x="4679950" y="6230938"/>
            <a:ext cx="22415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nSpc>
                <a:spcPct val="90000"/>
              </a:lnSpc>
              <a:spcBef>
                <a:spcPts val="750"/>
              </a:spcBef>
              <a:buFont typeface="Arial" panose="020B0604020202020204" pitchFamily="34" charset="0"/>
              <a:buChar char="•"/>
              <a:defRPr sz="2100">
                <a:solidFill>
                  <a:schemeClr val="tx1"/>
                </a:solidFill>
                <a:latin typeface="等线" panose="02010600030101010101" pitchFamily="2" charset="-122"/>
                <a:ea typeface="等线" panose="02010600030101010101" pitchFamily="2" charset="-122"/>
              </a:defRPr>
            </a:lvl1pPr>
            <a:lvl2pPr marL="742950" indent="-285750">
              <a:lnSpc>
                <a:spcPct val="90000"/>
              </a:lnSpc>
              <a:spcBef>
                <a:spcPts val="375"/>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2pPr>
            <a:lvl3pPr marL="1143000" indent="-228600">
              <a:lnSpc>
                <a:spcPct val="90000"/>
              </a:lnSpc>
              <a:spcBef>
                <a:spcPts val="375"/>
              </a:spcBef>
              <a:buFont typeface="Arial" panose="020B0604020202020204" pitchFamily="34" charset="0"/>
              <a:buChar char="•"/>
              <a:defRPr sz="1500">
                <a:solidFill>
                  <a:schemeClr val="tx1"/>
                </a:solidFill>
                <a:latin typeface="等线" panose="02010600030101010101" pitchFamily="2" charset="-122"/>
                <a:ea typeface="等线" panose="02010600030101010101" pitchFamily="2" charset="-122"/>
              </a:defRPr>
            </a:lvl3pPr>
            <a:lvl4pPr marL="1600200" indent="-228600">
              <a:lnSpc>
                <a:spcPct val="90000"/>
              </a:lnSpc>
              <a:spcBef>
                <a:spcPts val="375"/>
              </a:spcBef>
              <a:buFont typeface="Arial" panose="020B0604020202020204" pitchFamily="34" charset="0"/>
              <a:buChar char="•"/>
              <a:defRPr sz="1300">
                <a:solidFill>
                  <a:schemeClr val="tx1"/>
                </a:solidFill>
                <a:latin typeface="等线" panose="02010600030101010101" pitchFamily="2" charset="-122"/>
                <a:ea typeface="等线" panose="02010600030101010101" pitchFamily="2" charset="-122"/>
              </a:defRPr>
            </a:lvl4pPr>
            <a:lvl5pPr marL="2057400" indent="-228600">
              <a:lnSpc>
                <a:spcPct val="90000"/>
              </a:lnSpc>
              <a:spcBef>
                <a:spcPts val="375"/>
              </a:spcBef>
              <a:buFont typeface="Arial" panose="020B0604020202020204" pitchFamily="34" charset="0"/>
              <a:buChar char="•"/>
              <a:defRPr sz="1300">
                <a:solidFill>
                  <a:schemeClr val="tx1"/>
                </a:solidFill>
                <a:latin typeface="等线" panose="02010600030101010101" pitchFamily="2" charset="-122"/>
                <a:ea typeface="等线" panose="02010600030101010101" pitchFamily="2" charset="-122"/>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等线" panose="02010600030101010101" pitchFamily="2" charset="-122"/>
                <a:ea typeface="等线" panose="02010600030101010101" pitchFamily="2" charset="-122"/>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等线" panose="02010600030101010101" pitchFamily="2" charset="-122"/>
                <a:ea typeface="等线" panose="02010600030101010101" pitchFamily="2" charset="-122"/>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等线" panose="02010600030101010101" pitchFamily="2" charset="-122"/>
                <a:ea typeface="等线" panose="02010600030101010101" pitchFamily="2" charset="-122"/>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等线" panose="02010600030101010101" pitchFamily="2" charset="-122"/>
                <a:ea typeface="等线" panose="02010600030101010101" pitchFamily="2" charset="-122"/>
              </a:defRPr>
            </a:lvl9pPr>
          </a:lstStyle>
          <a:p>
            <a:pPr eaLnBrk="1" hangingPunct="1">
              <a:lnSpc>
                <a:spcPct val="100000"/>
              </a:lnSpc>
              <a:spcBef>
                <a:spcPct val="0"/>
              </a:spcBef>
              <a:buFont typeface="Arial" panose="020B0604020202020204" pitchFamily="34" charset="0"/>
              <a:buNone/>
            </a:pPr>
            <a:r>
              <a:rPr lang="en-US" altLang="zh-CN" sz="1800">
                <a:solidFill>
                  <a:srgbClr val="000000"/>
                </a:solidFill>
                <a:latin typeface="Arial" panose="020B0604020202020204" pitchFamily="34" charset="0"/>
                <a:ea typeface="宋体" panose="02010600030101010101" pitchFamily="2" charset="-122"/>
              </a:rPr>
              <a:t>Xiang et al. 2014b</a:t>
            </a:r>
            <a:endParaRPr lang="zh-CN" altLang="en-US" sz="1800">
              <a:solidFill>
                <a:srgbClr val="000000"/>
              </a:solidFill>
              <a:latin typeface="Arial" panose="020B0604020202020204" pitchFamily="34" charset="0"/>
              <a:ea typeface="宋体" panose="02010600030101010101" pitchFamily="2" charset="-122"/>
            </a:endParaRPr>
          </a:p>
        </p:txBody>
      </p:sp>
    </p:spTree>
    <p:extLst>
      <p:ext uri="{BB962C8B-B14F-4D97-AF65-F5344CB8AC3E}">
        <p14:creationId xmlns:p14="http://schemas.microsoft.com/office/powerpoint/2010/main" val="665663592"/>
      </p:ext>
    </p:extLst>
  </p:cSld>
  <p:clrMapOvr>
    <a:masterClrMapping/>
  </p:clrMapOvr>
  <p:transition spd="slow"/>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标题 1">
            <a:extLst>
              <a:ext uri="{FF2B5EF4-FFF2-40B4-BE49-F238E27FC236}">
                <a16:creationId xmlns:a16="http://schemas.microsoft.com/office/drawing/2014/main" id="{8BE78381-97A7-4C64-B948-452231D7689D}"/>
              </a:ext>
            </a:extLst>
          </p:cNvPr>
          <p:cNvSpPr>
            <a:spLocks noGrp="1"/>
          </p:cNvSpPr>
          <p:nvPr>
            <p:ph type="title" idx="4294967295"/>
          </p:nvPr>
        </p:nvSpPr>
        <p:spPr>
          <a:xfrm>
            <a:off x="0" y="228600"/>
            <a:ext cx="8540750" cy="1143000"/>
          </a:xfrm>
        </p:spPr>
        <p:txBody>
          <a:bodyPr lIns="36000" rIns="36000"/>
          <a:lstStyle/>
          <a:p>
            <a:pPr eaLnBrk="1" hangingPunct="1"/>
            <a:r>
              <a:rPr lang="zh-CN" altLang="en-US"/>
              <a:t> </a:t>
            </a:r>
          </a:p>
        </p:txBody>
      </p:sp>
      <p:pic>
        <p:nvPicPr>
          <p:cNvPr id="27651" name="图片 2">
            <a:extLst>
              <a:ext uri="{FF2B5EF4-FFF2-40B4-BE49-F238E27FC236}">
                <a16:creationId xmlns:a16="http://schemas.microsoft.com/office/drawing/2014/main" id="{F1773ACD-64C2-4D2B-9244-1BC6177ED78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35000"/>
            <a:ext cx="9144000" cy="558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2" name="Rectangle 2">
            <a:extLst>
              <a:ext uri="{FF2B5EF4-FFF2-40B4-BE49-F238E27FC236}">
                <a16:creationId xmlns:a16="http://schemas.microsoft.com/office/drawing/2014/main" id="{BA13326C-323D-4440-A9D5-4269B05ED8CF}"/>
              </a:ext>
            </a:extLst>
          </p:cNvPr>
          <p:cNvSpPr>
            <a:spLocks noRot="1" noChangeArrowheads="1"/>
          </p:cNvSpPr>
          <p:nvPr/>
        </p:nvSpPr>
        <p:spPr bwMode="auto">
          <a:xfrm>
            <a:off x="0" y="0"/>
            <a:ext cx="9144000" cy="476250"/>
          </a:xfrm>
          <a:prstGeom prst="rect">
            <a:avLst/>
          </a:prstGeom>
          <a:solidFill>
            <a:srgbClr val="CCEC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750"/>
              </a:spcBef>
              <a:buFont typeface="Arial" panose="020B0604020202020204" pitchFamily="34" charset="0"/>
              <a:buChar char="•"/>
              <a:defRPr sz="2100">
                <a:solidFill>
                  <a:schemeClr val="tx1"/>
                </a:solidFill>
                <a:latin typeface="等线" panose="02010600030101010101" pitchFamily="2" charset="-122"/>
                <a:ea typeface="等线" panose="02010600030101010101" pitchFamily="2" charset="-122"/>
              </a:defRPr>
            </a:lvl1pPr>
            <a:lvl2pPr marL="742950" indent="-285750">
              <a:lnSpc>
                <a:spcPct val="90000"/>
              </a:lnSpc>
              <a:spcBef>
                <a:spcPts val="375"/>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2pPr>
            <a:lvl3pPr marL="1143000" indent="-228600">
              <a:lnSpc>
                <a:spcPct val="90000"/>
              </a:lnSpc>
              <a:spcBef>
                <a:spcPts val="375"/>
              </a:spcBef>
              <a:buFont typeface="Arial" panose="020B0604020202020204" pitchFamily="34" charset="0"/>
              <a:buChar char="•"/>
              <a:defRPr sz="1500">
                <a:solidFill>
                  <a:schemeClr val="tx1"/>
                </a:solidFill>
                <a:latin typeface="等线" panose="02010600030101010101" pitchFamily="2" charset="-122"/>
                <a:ea typeface="等线" panose="02010600030101010101" pitchFamily="2" charset="-122"/>
              </a:defRPr>
            </a:lvl3pPr>
            <a:lvl4pPr marL="1600200" indent="-228600">
              <a:lnSpc>
                <a:spcPct val="90000"/>
              </a:lnSpc>
              <a:spcBef>
                <a:spcPts val="375"/>
              </a:spcBef>
              <a:buFont typeface="Arial" panose="020B0604020202020204" pitchFamily="34" charset="0"/>
              <a:buChar char="•"/>
              <a:defRPr sz="1300">
                <a:solidFill>
                  <a:schemeClr val="tx1"/>
                </a:solidFill>
                <a:latin typeface="等线" panose="02010600030101010101" pitchFamily="2" charset="-122"/>
                <a:ea typeface="等线" panose="02010600030101010101" pitchFamily="2" charset="-122"/>
              </a:defRPr>
            </a:lvl4pPr>
            <a:lvl5pPr marL="2057400" indent="-228600">
              <a:lnSpc>
                <a:spcPct val="90000"/>
              </a:lnSpc>
              <a:spcBef>
                <a:spcPts val="375"/>
              </a:spcBef>
              <a:buFont typeface="Arial" panose="020B0604020202020204" pitchFamily="34" charset="0"/>
              <a:buChar char="•"/>
              <a:defRPr sz="1300">
                <a:solidFill>
                  <a:schemeClr val="tx1"/>
                </a:solidFill>
                <a:latin typeface="等线" panose="02010600030101010101" pitchFamily="2" charset="-122"/>
                <a:ea typeface="等线" panose="02010600030101010101" pitchFamily="2" charset="-122"/>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等线" panose="02010600030101010101" pitchFamily="2" charset="-122"/>
                <a:ea typeface="等线" panose="02010600030101010101" pitchFamily="2" charset="-122"/>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等线" panose="02010600030101010101" pitchFamily="2" charset="-122"/>
                <a:ea typeface="等线" panose="02010600030101010101" pitchFamily="2" charset="-122"/>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等线" panose="02010600030101010101" pitchFamily="2" charset="-122"/>
                <a:ea typeface="等线" panose="02010600030101010101" pitchFamily="2" charset="-122"/>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等线" panose="02010600030101010101" pitchFamily="2" charset="-122"/>
                <a:ea typeface="等线" panose="02010600030101010101" pitchFamily="2" charset="-122"/>
              </a:defRPr>
            </a:lvl9pPr>
          </a:lstStyle>
          <a:p>
            <a:pPr algn="ctr" eaLnBrk="1" hangingPunct="1">
              <a:lnSpc>
                <a:spcPct val="100000"/>
              </a:lnSpc>
              <a:spcBef>
                <a:spcPct val="0"/>
              </a:spcBef>
              <a:buFontTx/>
              <a:buNone/>
            </a:pPr>
            <a:r>
              <a:rPr lang="en-US" altLang="zh-CN" sz="2800" b="1">
                <a:solidFill>
                  <a:srgbClr val="0033CC"/>
                </a:solidFill>
                <a:latin typeface="Times New Roman" panose="02020603050405020304" pitchFamily="18" charset="0"/>
                <a:ea typeface="华文新魏" panose="02010800040101010101" pitchFamily="2" charset="-122"/>
              </a:rPr>
              <a:t>Comparison with external data: radial velocities</a:t>
            </a:r>
            <a:endParaRPr lang="zh-CN" altLang="en-US" sz="2800" b="1">
              <a:solidFill>
                <a:srgbClr val="0033CC"/>
              </a:solidFill>
              <a:latin typeface="Times New Roman" panose="02020603050405020304" pitchFamily="18" charset="0"/>
              <a:ea typeface="华文新魏" panose="02010800040101010101" pitchFamily="2" charset="-122"/>
            </a:endParaRPr>
          </a:p>
        </p:txBody>
      </p:sp>
    </p:spTree>
    <p:extLst>
      <p:ext uri="{BB962C8B-B14F-4D97-AF65-F5344CB8AC3E}">
        <p14:creationId xmlns:p14="http://schemas.microsoft.com/office/powerpoint/2010/main" val="1796162728"/>
      </p:ext>
    </p:extLst>
  </p:cSld>
  <p:clrMapOvr>
    <a:masterClrMapping/>
  </p:clrMapOvr>
  <p:transition spd="slow"/>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9458" name="Rectangle 2"/>
          <p:cNvSpPr>
            <a:spLocks noGrp="1" noChangeArrowheads="1"/>
          </p:cNvSpPr>
          <p:nvPr>
            <p:ph type="title" idx="4294967295"/>
          </p:nvPr>
        </p:nvSpPr>
        <p:spPr/>
        <p:txBody>
          <a:bodyPr/>
          <a:lstStyle/>
          <a:p>
            <a:r>
              <a:rPr lang="en-US" altLang="zh-CN"/>
              <a:t>Innovations in LAMOST </a:t>
            </a:r>
          </a:p>
        </p:txBody>
      </p:sp>
      <p:sp>
        <p:nvSpPr>
          <p:cNvPr id="19459" name="Rectangle 3"/>
          <p:cNvSpPr>
            <a:spLocks noGrp="1" noChangeArrowheads="1"/>
          </p:cNvSpPr>
          <p:nvPr>
            <p:ph type="body" idx="4294967295"/>
          </p:nvPr>
        </p:nvSpPr>
        <p:spPr>
          <a:xfrm>
            <a:off x="395288" y="1628775"/>
            <a:ext cx="8353425" cy="5024438"/>
          </a:xfrm>
        </p:spPr>
        <p:txBody>
          <a:bodyPr/>
          <a:lstStyle/>
          <a:p>
            <a:pPr>
              <a:buFontTx/>
              <a:buNone/>
            </a:pPr>
            <a:r>
              <a:rPr lang="en-US" altLang="zh-CN"/>
              <a:t>a  special reflecting Schmidt telescope</a:t>
            </a:r>
          </a:p>
          <a:p>
            <a:pPr lvl="1">
              <a:buFontTx/>
              <a:buNone/>
            </a:pPr>
            <a:r>
              <a:rPr lang="en-US" altLang="zh-CN"/>
              <a:t>the Wang-Su type telescope which </a:t>
            </a:r>
            <a:r>
              <a:rPr lang="en-US" altLang="zh-CN">
                <a:solidFill>
                  <a:srgbClr val="FF0000"/>
                </a:solidFill>
              </a:rPr>
              <a:t>could get the largest aperture for wide field of view</a:t>
            </a:r>
          </a:p>
          <a:p>
            <a:pPr>
              <a:buFontTx/>
              <a:buNone/>
            </a:pPr>
            <a:endParaRPr lang="en-US" altLang="zh-CN"/>
          </a:p>
          <a:p>
            <a:pPr>
              <a:buFontTx/>
              <a:buNone/>
            </a:pPr>
            <a:r>
              <a:rPr lang="en-US" altLang="zh-CN"/>
              <a:t>large field of view (5 deg) +large aperture (4m) </a:t>
            </a:r>
          </a:p>
          <a:p>
            <a:pPr lvl="1">
              <a:buFontTx/>
              <a:buNone/>
            </a:pPr>
            <a:r>
              <a:rPr lang="en-US" altLang="zh-CN"/>
              <a:t>achieved by new type of active optics — </a:t>
            </a:r>
            <a:r>
              <a:rPr lang="en-US" altLang="zh-CN">
                <a:solidFill>
                  <a:srgbClr val="FF0000"/>
                </a:solidFill>
              </a:rPr>
              <a:t>thin deformable segmented mirrors active optics  </a:t>
            </a:r>
          </a:p>
          <a:p>
            <a:pPr lvl="1">
              <a:buFontTx/>
              <a:buNone/>
            </a:pPr>
            <a:endParaRPr lang="en-US" altLang="zh-CN"/>
          </a:p>
          <a:p>
            <a:pPr>
              <a:buFontTx/>
              <a:buNone/>
            </a:pPr>
            <a:r>
              <a:rPr lang="en-US" altLang="zh-CN"/>
              <a:t>4000 optical fibers on focal surface</a:t>
            </a:r>
          </a:p>
          <a:p>
            <a:pPr lvl="1">
              <a:buFontTx/>
              <a:buNone/>
            </a:pPr>
            <a:r>
              <a:rPr lang="en-US" altLang="zh-CN"/>
              <a:t>Parallel controllable fiber positioning </a:t>
            </a:r>
            <a:r>
              <a:rPr lang="en-US" altLang="zh-CN">
                <a:solidFill>
                  <a:srgbClr val="FF0000"/>
                </a:solidFill>
              </a:rPr>
              <a:t>opened the way to take thousands optical fibers</a:t>
            </a:r>
            <a:r>
              <a:rPr lang="en-US" altLang="zh-CN"/>
              <a:t> </a:t>
            </a:r>
            <a:r>
              <a:rPr lang="en-US" altLang="zh-CN">
                <a:solidFill>
                  <a:srgbClr val="FF0000"/>
                </a:solidFill>
              </a:rPr>
              <a:t>observing in short time</a:t>
            </a:r>
          </a:p>
          <a:p>
            <a:pPr>
              <a:buFontTx/>
              <a:buNone/>
            </a:pPr>
            <a:endParaRPr lang="en-US" altLang="zh-CN"/>
          </a:p>
        </p:txBody>
      </p:sp>
    </p:spTree>
    <p:extLst>
      <p:ext uri="{BB962C8B-B14F-4D97-AF65-F5344CB8AC3E}">
        <p14:creationId xmlns:p14="http://schemas.microsoft.com/office/powerpoint/2010/main" val="419827586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a:extLst>
              <a:ext uri="{FF2B5EF4-FFF2-40B4-BE49-F238E27FC236}">
                <a16:creationId xmlns:a16="http://schemas.microsoft.com/office/drawing/2014/main" id="{3E94750B-4D8C-4717-8211-53A28AD30256}"/>
              </a:ext>
            </a:extLst>
          </p:cNvPr>
          <p:cNvSpPr>
            <a:spLocks noGrp="1"/>
          </p:cNvSpPr>
          <p:nvPr>
            <p:ph idx="10"/>
          </p:nvPr>
        </p:nvSpPr>
        <p:spPr>
          <a:xfrm>
            <a:off x="628649" y="1317813"/>
            <a:ext cx="7789209" cy="5403664"/>
          </a:xfrm>
        </p:spPr>
        <p:txBody>
          <a:bodyPr>
            <a:normAutofit lnSpcReduction="10000"/>
          </a:bodyPr>
          <a:lstStyle/>
          <a:p>
            <a:pPr marL="342900" indent="-342900">
              <a:buFont typeface="Arial" panose="020B0604020202020204" pitchFamily="34" charset="0"/>
              <a:buChar char="•"/>
            </a:pPr>
            <a:r>
              <a:rPr lang="en-US" altLang="zh-CN" sz="2800" b="0" dirty="0"/>
              <a:t>2016 </a:t>
            </a:r>
            <a:r>
              <a:rPr lang="zh-CN" altLang="en-US" sz="2800" b="0" dirty="0"/>
              <a:t>年， </a:t>
            </a:r>
            <a:r>
              <a:rPr lang="en-US" altLang="zh-CN" sz="2800" b="0" dirty="0"/>
              <a:t>LAMOST </a:t>
            </a:r>
            <a:r>
              <a:rPr lang="zh-CN" altLang="en-US" sz="2800" b="0" dirty="0"/>
              <a:t>第一批巡天数据（</a:t>
            </a:r>
            <a:r>
              <a:rPr lang="en-US" altLang="zh-CN" sz="2800" b="0" dirty="0"/>
              <a:t>LAMOST DR1</a:t>
            </a:r>
            <a:r>
              <a:rPr lang="zh-CN" altLang="en-US" sz="2800" b="0" dirty="0"/>
              <a:t>）正式被法国斯特拉斯堡天文数据中心（</a:t>
            </a:r>
            <a:r>
              <a:rPr lang="en-US" altLang="zh-CN" sz="2800" b="0" dirty="0"/>
              <a:t>CDS</a:t>
            </a:r>
            <a:r>
              <a:rPr lang="zh-CN" altLang="en-US" sz="2800" b="0" dirty="0"/>
              <a:t>）的 </a:t>
            </a:r>
            <a:r>
              <a:rPr lang="en-US" altLang="zh-CN" sz="2800" b="0" dirty="0" err="1"/>
              <a:t>VizieR</a:t>
            </a:r>
            <a:r>
              <a:rPr lang="en-US" altLang="zh-CN" sz="2800" b="0" dirty="0"/>
              <a:t> </a:t>
            </a:r>
            <a:r>
              <a:rPr lang="zh-CN" altLang="en-US" sz="2800" b="0" dirty="0"/>
              <a:t>数据库系统收录，获得“</a:t>
            </a:r>
            <a:r>
              <a:rPr lang="en-US" altLang="zh-CN" sz="2800" b="0" dirty="0"/>
              <a:t>V/146</a:t>
            </a:r>
            <a:r>
              <a:rPr lang="zh-CN" altLang="en-US" sz="2800" b="0" dirty="0"/>
              <a:t>”的永久星表编号，同时同步到 </a:t>
            </a:r>
            <a:r>
              <a:rPr lang="en-US" altLang="zh-CN" sz="2800" b="0" dirty="0" err="1"/>
              <a:t>VizieR</a:t>
            </a:r>
            <a:r>
              <a:rPr lang="en-US" altLang="zh-CN" sz="2800" b="0" dirty="0"/>
              <a:t> </a:t>
            </a:r>
            <a:r>
              <a:rPr lang="zh-CN" altLang="en-US" sz="2800" b="0" dirty="0"/>
              <a:t>在英国、美国、日本、南非、印度、中国、加拿大的镜像系统，这意味着目前世界上最大的天体光谱巡天数据集已完整地融入了国际天文数据库系统。</a:t>
            </a:r>
            <a:endParaRPr lang="en-US" altLang="zh-CN" sz="2800" b="0" dirty="0"/>
          </a:p>
          <a:p>
            <a:pPr marL="342900" indent="-342900">
              <a:buFont typeface="Arial" panose="020B0604020202020204" pitchFamily="34" charset="0"/>
              <a:buChar char="•"/>
            </a:pPr>
            <a:r>
              <a:rPr lang="en-US" altLang="zh-CN" sz="2800" b="0" dirty="0" err="1"/>
              <a:t>VizieR</a:t>
            </a:r>
            <a:r>
              <a:rPr lang="en-US" altLang="zh-CN" sz="2800" b="0" dirty="0"/>
              <a:t> </a:t>
            </a:r>
            <a:r>
              <a:rPr lang="zh-CN" altLang="en-US" sz="2800" b="0" dirty="0"/>
              <a:t>数据库是天文学家最常使用的天文数据系统之一， 目前已经收录的各类天文数据集达到 </a:t>
            </a:r>
            <a:r>
              <a:rPr lang="en-US" altLang="zh-CN" sz="2800" b="0" dirty="0"/>
              <a:t>14,300 </a:t>
            </a:r>
            <a:r>
              <a:rPr lang="zh-CN" altLang="en-US" sz="2800" b="0" dirty="0"/>
              <a:t>多个。 </a:t>
            </a:r>
            <a:r>
              <a:rPr lang="en-US" altLang="zh-CN" sz="2800" b="0" dirty="0"/>
              <a:t>LAMOST </a:t>
            </a:r>
            <a:r>
              <a:rPr lang="zh-CN" altLang="en-US" sz="2800" b="0" dirty="0"/>
              <a:t>巡天数据被 </a:t>
            </a:r>
            <a:r>
              <a:rPr lang="en-US" altLang="zh-CN" sz="2800" b="0" dirty="0" err="1"/>
              <a:t>VizieR</a:t>
            </a:r>
            <a:r>
              <a:rPr lang="en-US" altLang="zh-CN" sz="2800" b="0" dirty="0"/>
              <a:t> </a:t>
            </a:r>
            <a:r>
              <a:rPr lang="zh-CN" altLang="en-US" sz="2800" b="0" dirty="0"/>
              <a:t>收录，提升了我国天文数据在国际上的显示度和影响力，将更大程度发挥数据的科学价值。</a:t>
            </a:r>
            <a:r>
              <a:rPr lang="zh-CN" altLang="en-US" sz="2800" dirty="0"/>
              <a:t> </a:t>
            </a:r>
          </a:p>
        </p:txBody>
      </p:sp>
      <p:sp>
        <p:nvSpPr>
          <p:cNvPr id="3" name="灯片编号占位符 2">
            <a:extLst>
              <a:ext uri="{FF2B5EF4-FFF2-40B4-BE49-F238E27FC236}">
                <a16:creationId xmlns:a16="http://schemas.microsoft.com/office/drawing/2014/main" id="{F853E48F-8847-44EC-9843-8EC121FB65CD}"/>
              </a:ext>
            </a:extLst>
          </p:cNvPr>
          <p:cNvSpPr>
            <a:spLocks noGrp="1"/>
          </p:cNvSpPr>
          <p:nvPr>
            <p:ph type="sldNum" sz="quarter" idx="12"/>
          </p:nvPr>
        </p:nvSpPr>
        <p:spPr/>
        <p:txBody>
          <a:bodyPr/>
          <a:lstStyle/>
          <a:p>
            <a:fld id="{537265DD-4D02-4DB2-ACD1-AD596133B05C}" type="slidenum">
              <a:rPr lang="zh-CN" altLang="en-US" smtClean="0"/>
              <a:pPr/>
              <a:t>30</a:t>
            </a:fld>
            <a:endParaRPr lang="zh-CN" altLang="en-US"/>
          </a:p>
        </p:txBody>
      </p:sp>
      <p:sp>
        <p:nvSpPr>
          <p:cNvPr id="4" name="标题 3">
            <a:extLst>
              <a:ext uri="{FF2B5EF4-FFF2-40B4-BE49-F238E27FC236}">
                <a16:creationId xmlns:a16="http://schemas.microsoft.com/office/drawing/2014/main" id="{E313E795-613B-4872-AC31-3FD90F75FDE6}"/>
              </a:ext>
            </a:extLst>
          </p:cNvPr>
          <p:cNvSpPr>
            <a:spLocks noGrp="1"/>
          </p:cNvSpPr>
          <p:nvPr>
            <p:ph type="title"/>
          </p:nvPr>
        </p:nvSpPr>
        <p:spPr>
          <a:xfrm>
            <a:off x="268651" y="332656"/>
            <a:ext cx="8551821" cy="588821"/>
          </a:xfrm>
        </p:spPr>
        <p:txBody>
          <a:bodyPr>
            <a:noAutofit/>
          </a:bodyPr>
          <a:lstStyle/>
          <a:p>
            <a:pPr algn="l"/>
            <a:r>
              <a:rPr lang="en-US" altLang="zh-CN" sz="3200" dirty="0">
                <a:effectLst/>
              </a:rPr>
              <a:t>LAMOST </a:t>
            </a:r>
            <a:r>
              <a:rPr lang="zh-CN" altLang="en-US" sz="3200" b="0" dirty="0">
                <a:effectLst/>
              </a:rPr>
              <a:t>巡天数据正式融入 </a:t>
            </a:r>
            <a:r>
              <a:rPr lang="en-US" altLang="zh-CN" sz="3200" dirty="0">
                <a:effectLst/>
              </a:rPr>
              <a:t>CDS </a:t>
            </a:r>
            <a:r>
              <a:rPr lang="en-US" altLang="zh-CN" sz="3200" dirty="0" err="1">
                <a:effectLst/>
              </a:rPr>
              <a:t>VizieR</a:t>
            </a:r>
            <a:r>
              <a:rPr lang="en-US" altLang="zh-CN" sz="3200" dirty="0">
                <a:effectLst/>
              </a:rPr>
              <a:t> </a:t>
            </a:r>
            <a:r>
              <a:rPr lang="zh-CN" altLang="en-US" sz="3200" b="0" dirty="0">
                <a:effectLst/>
              </a:rPr>
              <a:t>系统</a:t>
            </a:r>
            <a:r>
              <a:rPr lang="zh-CN" altLang="en-US" sz="3200" dirty="0"/>
              <a:t> </a:t>
            </a:r>
            <a:br>
              <a:rPr lang="zh-CN" altLang="en-US" sz="3200" dirty="0"/>
            </a:br>
            <a:endParaRPr lang="zh-CN" altLang="en-US" sz="3200" dirty="0"/>
          </a:p>
        </p:txBody>
      </p:sp>
    </p:spTree>
    <p:extLst>
      <p:ext uri="{BB962C8B-B14F-4D97-AF65-F5344CB8AC3E}">
        <p14:creationId xmlns:p14="http://schemas.microsoft.com/office/powerpoint/2010/main" val="279291103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a:extLst>
              <a:ext uri="{FF2B5EF4-FFF2-40B4-BE49-F238E27FC236}">
                <a16:creationId xmlns:a16="http://schemas.microsoft.com/office/drawing/2014/main" id="{54C1BC83-1C8B-4D42-AF1C-E159E37B7DD8}"/>
              </a:ext>
            </a:extLst>
          </p:cNvPr>
          <p:cNvSpPr>
            <a:spLocks noGrp="1"/>
          </p:cNvSpPr>
          <p:nvPr>
            <p:ph type="title"/>
          </p:nvPr>
        </p:nvSpPr>
        <p:spPr>
          <a:xfrm>
            <a:off x="234950" y="188913"/>
            <a:ext cx="6121400" cy="941387"/>
          </a:xfrm>
        </p:spPr>
        <p:txBody>
          <a:bodyPr/>
          <a:lstStyle/>
          <a:p>
            <a:pPr eaLnBrk="1" hangingPunct="1"/>
            <a:r>
              <a:rPr lang="en-US" altLang="zh-CN" sz="2800" b="1">
                <a:latin typeface="Times New Roman" panose="02020603050405020304" pitchFamily="18" charset="0"/>
                <a:ea typeface="Tahoma" panose="020B0604030504040204" pitchFamily="34" charset="0"/>
                <a:cs typeface="Times New Roman" panose="02020603050405020304" pitchFamily="18" charset="0"/>
              </a:rPr>
              <a:t>LAMOST&amp;SDSS</a:t>
            </a:r>
            <a:r>
              <a:rPr lang="zh-CN" altLang="en-US" sz="2800" b="1">
                <a:latin typeface="Times New Roman" panose="02020603050405020304" pitchFamily="18" charset="0"/>
                <a:ea typeface="Tahoma" panose="020B0604030504040204" pitchFamily="34" charset="0"/>
                <a:cs typeface="Times New Roman" panose="02020603050405020304" pitchFamily="18" charset="0"/>
              </a:rPr>
              <a:t>早期科研产出</a:t>
            </a:r>
            <a:endParaRPr lang="zh-CN" altLang="en-US" sz="2800" b="1">
              <a:latin typeface="楷体" panose="02010609060101010101" pitchFamily="49" charset="-122"/>
              <a:ea typeface="楷体" panose="02010609060101010101" pitchFamily="49" charset="-122"/>
              <a:cs typeface="Times New Roman" panose="02020603050405020304" pitchFamily="18" charset="0"/>
            </a:endParaRPr>
          </a:p>
        </p:txBody>
      </p:sp>
      <p:cxnSp>
        <p:nvCxnSpPr>
          <p:cNvPr id="3" name="直接连接符 2">
            <a:extLst>
              <a:ext uri="{FF2B5EF4-FFF2-40B4-BE49-F238E27FC236}">
                <a16:creationId xmlns:a16="http://schemas.microsoft.com/office/drawing/2014/main" id="{9B0D4BFE-0F0A-4BE5-ABD2-10D22EBE8286}"/>
              </a:ext>
            </a:extLst>
          </p:cNvPr>
          <p:cNvCxnSpPr/>
          <p:nvPr/>
        </p:nvCxnSpPr>
        <p:spPr>
          <a:xfrm>
            <a:off x="539750" y="1052513"/>
            <a:ext cx="5832475" cy="9525"/>
          </a:xfrm>
          <a:prstGeom prst="line">
            <a:avLst/>
          </a:prstGeom>
        </p:spPr>
        <p:style>
          <a:lnRef idx="1">
            <a:schemeClr val="accent1"/>
          </a:lnRef>
          <a:fillRef idx="0">
            <a:schemeClr val="accent1"/>
          </a:fillRef>
          <a:effectRef idx="0">
            <a:schemeClr val="accent1"/>
          </a:effectRef>
          <a:fontRef idx="minor">
            <a:schemeClr val="tx1"/>
          </a:fontRef>
        </p:style>
      </p:cxnSp>
      <p:grpSp>
        <p:nvGrpSpPr>
          <p:cNvPr id="28676" name="组合 7">
            <a:extLst>
              <a:ext uri="{FF2B5EF4-FFF2-40B4-BE49-F238E27FC236}">
                <a16:creationId xmlns:a16="http://schemas.microsoft.com/office/drawing/2014/main" id="{EC4D5342-5CE6-4ADA-A42A-075CAC3E332F}"/>
              </a:ext>
            </a:extLst>
          </p:cNvPr>
          <p:cNvGrpSpPr>
            <a:grpSpLocks/>
          </p:cNvGrpSpPr>
          <p:nvPr/>
        </p:nvGrpSpPr>
        <p:grpSpPr bwMode="auto">
          <a:xfrm>
            <a:off x="539750" y="1062038"/>
            <a:ext cx="5832475" cy="38100"/>
            <a:chOff x="539552" y="1062783"/>
            <a:chExt cx="6192688" cy="9858"/>
          </a:xfrm>
        </p:grpSpPr>
        <p:cxnSp>
          <p:nvCxnSpPr>
            <p:cNvPr id="5" name="直接连接符 4">
              <a:extLst>
                <a:ext uri="{FF2B5EF4-FFF2-40B4-BE49-F238E27FC236}">
                  <a16:creationId xmlns:a16="http://schemas.microsoft.com/office/drawing/2014/main" id="{69CB13D6-9C58-4EFE-9DBD-2F974081CC6F}"/>
                </a:ext>
              </a:extLst>
            </p:cNvPr>
            <p:cNvCxnSpPr/>
            <p:nvPr/>
          </p:nvCxnSpPr>
          <p:spPr>
            <a:xfrm>
              <a:off x="539552" y="1062783"/>
              <a:ext cx="619268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直接连接符 6">
              <a:extLst>
                <a:ext uri="{FF2B5EF4-FFF2-40B4-BE49-F238E27FC236}">
                  <a16:creationId xmlns:a16="http://schemas.microsoft.com/office/drawing/2014/main" id="{AA2E5984-5EFD-4812-8271-7B4995C40B6B}"/>
                </a:ext>
              </a:extLst>
            </p:cNvPr>
            <p:cNvCxnSpPr/>
            <p:nvPr/>
          </p:nvCxnSpPr>
          <p:spPr>
            <a:xfrm>
              <a:off x="539552" y="1072641"/>
              <a:ext cx="6192688" cy="0"/>
            </a:xfrm>
            <a:prstGeom prst="line">
              <a:avLst/>
            </a:prstGeom>
          </p:spPr>
          <p:style>
            <a:lnRef idx="1">
              <a:schemeClr val="accent1"/>
            </a:lnRef>
            <a:fillRef idx="0">
              <a:schemeClr val="accent1"/>
            </a:fillRef>
            <a:effectRef idx="0">
              <a:schemeClr val="accent1"/>
            </a:effectRef>
            <a:fontRef idx="minor">
              <a:schemeClr val="tx1"/>
            </a:fontRef>
          </p:style>
        </p:cxnSp>
      </p:grpSp>
      <p:graphicFrame>
        <p:nvGraphicFramePr>
          <p:cNvPr id="6" name="表格 5">
            <a:extLst>
              <a:ext uri="{FF2B5EF4-FFF2-40B4-BE49-F238E27FC236}">
                <a16:creationId xmlns:a16="http://schemas.microsoft.com/office/drawing/2014/main" id="{25EEE421-1DAD-4EA0-9340-8F93C39F4EC3}"/>
              </a:ext>
            </a:extLst>
          </p:cNvPr>
          <p:cNvGraphicFramePr>
            <a:graphicFrameLocks noGrp="1"/>
          </p:cNvGraphicFramePr>
          <p:nvPr/>
        </p:nvGraphicFramePr>
        <p:xfrm>
          <a:off x="468313" y="1533525"/>
          <a:ext cx="3976687" cy="5135562"/>
        </p:xfrm>
        <a:graphic>
          <a:graphicData uri="http://schemas.openxmlformats.org/drawingml/2006/table">
            <a:tbl>
              <a:tblPr firstRow="1" bandRow="1">
                <a:tableStyleId>{5C22544A-7EE6-4342-B048-85BDC9FD1C3A}</a:tableStyleId>
              </a:tblPr>
              <a:tblGrid>
                <a:gridCol w="1223650">
                  <a:extLst>
                    <a:ext uri="{9D8B030D-6E8A-4147-A177-3AD203B41FA5}">
                      <a16:colId xmlns:a16="http://schemas.microsoft.com/office/drawing/2014/main" val="20000"/>
                    </a:ext>
                  </a:extLst>
                </a:gridCol>
                <a:gridCol w="1256040">
                  <a:extLst>
                    <a:ext uri="{9D8B030D-6E8A-4147-A177-3AD203B41FA5}">
                      <a16:colId xmlns:a16="http://schemas.microsoft.com/office/drawing/2014/main" val="20001"/>
                    </a:ext>
                  </a:extLst>
                </a:gridCol>
                <a:gridCol w="1496997">
                  <a:extLst>
                    <a:ext uri="{9D8B030D-6E8A-4147-A177-3AD203B41FA5}">
                      <a16:colId xmlns:a16="http://schemas.microsoft.com/office/drawing/2014/main" val="20002"/>
                    </a:ext>
                  </a:extLst>
                </a:gridCol>
              </a:tblGrid>
              <a:tr h="901107">
                <a:tc>
                  <a:txBody>
                    <a:bodyPr/>
                    <a:lstStyle/>
                    <a:p>
                      <a:r>
                        <a:rPr lang="zh-CN" altLang="en-US" sz="1700" dirty="0"/>
                        <a:t>      年份</a:t>
                      </a:r>
                    </a:p>
                  </a:txBody>
                  <a:tcPr marL="91437" marR="91437" marT="49699" marB="49699"/>
                </a:tc>
                <a:tc>
                  <a:txBody>
                    <a:bodyPr/>
                    <a:lstStyle/>
                    <a:p>
                      <a:r>
                        <a:rPr lang="zh-CN" altLang="en-US" sz="1700" dirty="0"/>
                        <a:t>利用</a:t>
                      </a:r>
                      <a:r>
                        <a:rPr lang="zh-CN" altLang="en-US" sz="1700" dirty="0">
                          <a:solidFill>
                            <a:srgbClr val="C00000"/>
                          </a:solidFill>
                        </a:rPr>
                        <a:t>光谱</a:t>
                      </a:r>
                      <a:r>
                        <a:rPr lang="zh-CN" altLang="en-US" sz="1700" dirty="0"/>
                        <a:t>发表论文数</a:t>
                      </a:r>
                      <a:r>
                        <a:rPr lang="en-US" altLang="zh-CN" sz="1700" dirty="0"/>
                        <a:t>(SCI)</a:t>
                      </a:r>
                      <a:endParaRPr lang="zh-CN" altLang="en-US" sz="1700" dirty="0"/>
                    </a:p>
                  </a:txBody>
                  <a:tcPr marL="91437" marR="91437" marT="49699" marB="49699"/>
                </a:tc>
                <a:tc>
                  <a:txBody>
                    <a:bodyPr/>
                    <a:lstStyle/>
                    <a:p>
                      <a:r>
                        <a:rPr lang="zh-CN" altLang="en-US" sz="1700" dirty="0"/>
                        <a:t> 利用</a:t>
                      </a:r>
                      <a:r>
                        <a:rPr lang="zh-CN" altLang="en-US" sz="1700" dirty="0">
                          <a:solidFill>
                            <a:srgbClr val="C00000"/>
                          </a:solidFill>
                        </a:rPr>
                        <a:t>光谱</a:t>
                      </a:r>
                      <a:r>
                        <a:rPr lang="zh-CN" altLang="en-US" sz="1700" dirty="0"/>
                        <a:t>数据论文引用数</a:t>
                      </a:r>
                    </a:p>
                  </a:txBody>
                  <a:tcPr marL="91437" marR="91437" marT="49699" marB="49699"/>
                </a:tc>
                <a:extLst>
                  <a:ext uri="{0D108BD9-81ED-4DB2-BD59-A6C34878D82A}">
                    <a16:rowId xmlns:a16="http://schemas.microsoft.com/office/drawing/2014/main" val="10000"/>
                  </a:ext>
                </a:extLst>
              </a:tr>
              <a:tr h="450239">
                <a:tc>
                  <a:txBody>
                    <a:bodyPr/>
                    <a:lstStyle/>
                    <a:p>
                      <a:r>
                        <a:rPr lang="en-US" altLang="zh-CN" sz="1800" dirty="0"/>
                        <a:t>     2010</a:t>
                      </a:r>
                      <a:endParaRPr lang="zh-CN" altLang="en-US" sz="1800" dirty="0"/>
                    </a:p>
                  </a:txBody>
                  <a:tcPr marL="91437" marR="91437" marT="49699" marB="49699"/>
                </a:tc>
                <a:tc>
                  <a:txBody>
                    <a:bodyPr/>
                    <a:lstStyle/>
                    <a:p>
                      <a:pPr marL="0" algn="ctr" defTabSz="914400" rtl="0" eaLnBrk="1" fontAlgn="b" latinLnBrk="0" hangingPunct="1"/>
                      <a:r>
                        <a:rPr lang="en-US" altLang="zh-CN" sz="2200" kern="1200" dirty="0">
                          <a:solidFill>
                            <a:schemeClr val="tx2">
                              <a:lumMod val="25000"/>
                            </a:schemeClr>
                          </a:solidFill>
                          <a:latin typeface="+mn-lt"/>
                          <a:ea typeface="+mn-ea"/>
                          <a:cs typeface="+mn-cs"/>
                        </a:rPr>
                        <a:t>7</a:t>
                      </a:r>
                    </a:p>
                  </a:txBody>
                  <a:tcPr marL="9524" marR="9524" marT="9525" marB="0" anchor="b"/>
                </a:tc>
                <a:tc>
                  <a:txBody>
                    <a:bodyPr/>
                    <a:lstStyle/>
                    <a:p>
                      <a:pPr algn="ctr"/>
                      <a:r>
                        <a:rPr lang="en-US" altLang="zh-CN" sz="2000" dirty="0">
                          <a:solidFill>
                            <a:schemeClr val="tx2">
                              <a:lumMod val="25000"/>
                            </a:schemeClr>
                          </a:solidFill>
                        </a:rPr>
                        <a:t>99</a:t>
                      </a:r>
                      <a:endParaRPr lang="zh-CN" altLang="en-US" sz="2000" dirty="0">
                        <a:solidFill>
                          <a:schemeClr val="tx2">
                            <a:lumMod val="25000"/>
                          </a:schemeClr>
                        </a:solidFill>
                      </a:endParaRPr>
                    </a:p>
                  </a:txBody>
                  <a:tcPr marL="91437" marR="91437" marT="49699" marB="49699"/>
                </a:tc>
                <a:extLst>
                  <a:ext uri="{0D108BD9-81ED-4DB2-BD59-A6C34878D82A}">
                    <a16:rowId xmlns:a16="http://schemas.microsoft.com/office/drawing/2014/main" val="10001"/>
                  </a:ext>
                </a:extLst>
              </a:tr>
              <a:tr h="461633">
                <a:tc>
                  <a:txBody>
                    <a:bodyPr/>
                    <a:lstStyle/>
                    <a:p>
                      <a:r>
                        <a:rPr lang="en-US" altLang="zh-CN" sz="1800" dirty="0"/>
                        <a:t>     2011</a:t>
                      </a:r>
                      <a:endParaRPr lang="zh-CN" altLang="en-US" sz="1800" dirty="0"/>
                    </a:p>
                  </a:txBody>
                  <a:tcPr marL="91437" marR="91437" marT="49699" marB="49699"/>
                </a:tc>
                <a:tc>
                  <a:txBody>
                    <a:bodyPr/>
                    <a:lstStyle/>
                    <a:p>
                      <a:pPr marL="0" algn="ctr" defTabSz="914400" rtl="0" eaLnBrk="1" fontAlgn="b" latinLnBrk="0" hangingPunct="1"/>
                      <a:r>
                        <a:rPr lang="en-US" altLang="zh-CN" sz="2200" kern="1200" dirty="0">
                          <a:solidFill>
                            <a:schemeClr val="tx2">
                              <a:lumMod val="25000"/>
                            </a:schemeClr>
                          </a:solidFill>
                          <a:latin typeface="+mn-lt"/>
                          <a:ea typeface="+mn-ea"/>
                          <a:cs typeface="+mn-cs"/>
                        </a:rPr>
                        <a:t>3</a:t>
                      </a:r>
                    </a:p>
                  </a:txBody>
                  <a:tcPr marL="9524" marR="9524" marT="9525" marB="0" anchor="b"/>
                </a:tc>
                <a:tc>
                  <a:txBody>
                    <a:bodyPr/>
                    <a:lstStyle/>
                    <a:p>
                      <a:pPr algn="ctr"/>
                      <a:r>
                        <a:rPr lang="en-US" altLang="zh-CN" sz="2000" dirty="0">
                          <a:solidFill>
                            <a:schemeClr val="tx2">
                              <a:lumMod val="25000"/>
                            </a:schemeClr>
                          </a:solidFill>
                        </a:rPr>
                        <a:t>22</a:t>
                      </a:r>
                      <a:endParaRPr lang="zh-CN" altLang="en-US" sz="2000" dirty="0">
                        <a:solidFill>
                          <a:schemeClr val="tx2">
                            <a:lumMod val="25000"/>
                          </a:schemeClr>
                        </a:solidFill>
                      </a:endParaRPr>
                    </a:p>
                  </a:txBody>
                  <a:tcPr marL="91437" marR="91437" marT="49699" marB="49699"/>
                </a:tc>
                <a:extLst>
                  <a:ext uri="{0D108BD9-81ED-4DB2-BD59-A6C34878D82A}">
                    <a16:rowId xmlns:a16="http://schemas.microsoft.com/office/drawing/2014/main" val="10002"/>
                  </a:ext>
                </a:extLst>
              </a:tr>
              <a:tr h="415479">
                <a:tc>
                  <a:txBody>
                    <a:bodyPr/>
                    <a:lstStyle/>
                    <a:p>
                      <a:r>
                        <a:rPr lang="en-US" altLang="zh-CN" sz="1800" dirty="0"/>
                        <a:t>     2012</a:t>
                      </a:r>
                      <a:endParaRPr lang="zh-CN" altLang="en-US" sz="1800" dirty="0"/>
                    </a:p>
                  </a:txBody>
                  <a:tcPr marL="91437" marR="91437" marT="49699" marB="49699"/>
                </a:tc>
                <a:tc>
                  <a:txBody>
                    <a:bodyPr/>
                    <a:lstStyle/>
                    <a:p>
                      <a:pPr marL="0" algn="ctr" defTabSz="914400" rtl="0" eaLnBrk="1" fontAlgn="b" latinLnBrk="0" hangingPunct="1"/>
                      <a:r>
                        <a:rPr lang="en-US" altLang="zh-CN" sz="2200" kern="1200" dirty="0">
                          <a:solidFill>
                            <a:schemeClr val="tx2">
                              <a:lumMod val="25000"/>
                            </a:schemeClr>
                          </a:solidFill>
                          <a:latin typeface="+mn-lt"/>
                          <a:ea typeface="+mn-ea"/>
                          <a:cs typeface="+mn-cs"/>
                        </a:rPr>
                        <a:t>12</a:t>
                      </a:r>
                    </a:p>
                  </a:txBody>
                  <a:tcPr marL="9524" marR="9524" marT="9525" marB="0" anchor="b"/>
                </a:tc>
                <a:tc>
                  <a:txBody>
                    <a:bodyPr/>
                    <a:lstStyle/>
                    <a:p>
                      <a:pPr algn="ctr"/>
                      <a:r>
                        <a:rPr lang="en-US" altLang="zh-CN" sz="2000" dirty="0">
                          <a:solidFill>
                            <a:schemeClr val="tx2">
                              <a:lumMod val="25000"/>
                            </a:schemeClr>
                          </a:solidFill>
                        </a:rPr>
                        <a:t>548</a:t>
                      </a:r>
                      <a:endParaRPr lang="zh-CN" altLang="en-US" sz="2000" dirty="0">
                        <a:solidFill>
                          <a:schemeClr val="tx2">
                            <a:lumMod val="25000"/>
                          </a:schemeClr>
                        </a:solidFill>
                      </a:endParaRPr>
                    </a:p>
                  </a:txBody>
                  <a:tcPr marL="91437" marR="91437" marT="49699" marB="49699"/>
                </a:tc>
                <a:extLst>
                  <a:ext uri="{0D108BD9-81ED-4DB2-BD59-A6C34878D82A}">
                    <a16:rowId xmlns:a16="http://schemas.microsoft.com/office/drawing/2014/main" val="10003"/>
                  </a:ext>
                </a:extLst>
              </a:tr>
              <a:tr h="415479">
                <a:tc>
                  <a:txBody>
                    <a:bodyPr/>
                    <a:lstStyle/>
                    <a:p>
                      <a:r>
                        <a:rPr lang="en-US" altLang="zh-CN" sz="1800" dirty="0"/>
                        <a:t>     2013</a:t>
                      </a:r>
                      <a:endParaRPr lang="zh-CN" altLang="en-US" sz="1800" dirty="0"/>
                    </a:p>
                  </a:txBody>
                  <a:tcPr marL="91437" marR="91437" marT="49699" marB="49699"/>
                </a:tc>
                <a:tc>
                  <a:txBody>
                    <a:bodyPr/>
                    <a:lstStyle/>
                    <a:p>
                      <a:pPr marL="0" algn="ctr" defTabSz="914400" rtl="0" eaLnBrk="1" fontAlgn="b" latinLnBrk="0" hangingPunct="1"/>
                      <a:r>
                        <a:rPr lang="en-US" altLang="zh-CN" sz="2200" kern="1200" dirty="0">
                          <a:solidFill>
                            <a:schemeClr val="tx2">
                              <a:lumMod val="25000"/>
                            </a:schemeClr>
                          </a:solidFill>
                          <a:latin typeface="+mn-lt"/>
                          <a:ea typeface="+mn-ea"/>
                          <a:cs typeface="+mn-cs"/>
                        </a:rPr>
                        <a:t>9</a:t>
                      </a:r>
                    </a:p>
                  </a:txBody>
                  <a:tcPr marL="9524" marR="9524" marT="9525" marB="0" anchor="b"/>
                </a:tc>
                <a:tc>
                  <a:txBody>
                    <a:bodyPr/>
                    <a:lstStyle/>
                    <a:p>
                      <a:pPr algn="ctr"/>
                      <a:r>
                        <a:rPr lang="en-US" altLang="zh-CN" sz="2000" dirty="0">
                          <a:solidFill>
                            <a:schemeClr val="tx2">
                              <a:lumMod val="25000"/>
                            </a:schemeClr>
                          </a:solidFill>
                        </a:rPr>
                        <a:t>187</a:t>
                      </a:r>
                      <a:endParaRPr lang="zh-CN" altLang="en-US" sz="2000" dirty="0">
                        <a:solidFill>
                          <a:schemeClr val="tx2">
                            <a:lumMod val="25000"/>
                          </a:schemeClr>
                        </a:solidFill>
                      </a:endParaRPr>
                    </a:p>
                  </a:txBody>
                  <a:tcPr marL="91437" marR="91437" marT="49699" marB="49699"/>
                </a:tc>
                <a:extLst>
                  <a:ext uri="{0D108BD9-81ED-4DB2-BD59-A6C34878D82A}">
                    <a16:rowId xmlns:a16="http://schemas.microsoft.com/office/drawing/2014/main" val="10004"/>
                  </a:ext>
                </a:extLst>
              </a:tr>
              <a:tr h="415479">
                <a:tc>
                  <a:txBody>
                    <a:bodyPr/>
                    <a:lstStyle/>
                    <a:p>
                      <a:r>
                        <a:rPr lang="en-US" altLang="zh-CN" sz="1800" dirty="0"/>
                        <a:t>     2014</a:t>
                      </a:r>
                      <a:endParaRPr lang="zh-CN" altLang="en-US" sz="1800" dirty="0"/>
                    </a:p>
                  </a:txBody>
                  <a:tcPr marL="91437" marR="91437" marT="49699" marB="49699"/>
                </a:tc>
                <a:tc>
                  <a:txBody>
                    <a:bodyPr/>
                    <a:lstStyle/>
                    <a:p>
                      <a:pPr marL="0" algn="ctr" defTabSz="914400" rtl="0" eaLnBrk="1" fontAlgn="b" latinLnBrk="0" hangingPunct="1"/>
                      <a:r>
                        <a:rPr lang="en-US" altLang="zh-CN" sz="2200" kern="1200" dirty="0">
                          <a:solidFill>
                            <a:schemeClr val="tx2">
                              <a:lumMod val="25000"/>
                            </a:schemeClr>
                          </a:solidFill>
                          <a:latin typeface="+mn-lt"/>
                          <a:ea typeface="+mn-ea"/>
                          <a:cs typeface="+mn-cs"/>
                        </a:rPr>
                        <a:t>16</a:t>
                      </a:r>
                    </a:p>
                  </a:txBody>
                  <a:tcPr marL="9524" marR="9524" marT="9525" marB="0" anchor="b"/>
                </a:tc>
                <a:tc>
                  <a:txBody>
                    <a:bodyPr/>
                    <a:lstStyle/>
                    <a:p>
                      <a:pPr algn="ctr"/>
                      <a:r>
                        <a:rPr lang="en-US" altLang="zh-CN" sz="2000" dirty="0">
                          <a:solidFill>
                            <a:schemeClr val="tx2">
                              <a:lumMod val="25000"/>
                            </a:schemeClr>
                          </a:solidFill>
                        </a:rPr>
                        <a:t>155</a:t>
                      </a:r>
                      <a:endParaRPr lang="zh-CN" altLang="en-US" sz="2000" dirty="0">
                        <a:solidFill>
                          <a:schemeClr val="tx2">
                            <a:lumMod val="25000"/>
                          </a:schemeClr>
                        </a:solidFill>
                      </a:endParaRPr>
                    </a:p>
                  </a:txBody>
                  <a:tcPr marL="91437" marR="91437" marT="49699" marB="49699"/>
                </a:tc>
                <a:extLst>
                  <a:ext uri="{0D108BD9-81ED-4DB2-BD59-A6C34878D82A}">
                    <a16:rowId xmlns:a16="http://schemas.microsoft.com/office/drawing/2014/main" val="10005"/>
                  </a:ext>
                </a:extLst>
              </a:tr>
              <a:tr h="446810">
                <a:tc>
                  <a:txBody>
                    <a:bodyPr/>
                    <a:lstStyle/>
                    <a:p>
                      <a:pPr marL="0" algn="ctr" defTabSz="914400" rtl="0" eaLnBrk="1" latinLnBrk="0" hangingPunct="1"/>
                      <a:r>
                        <a:rPr lang="en-US" altLang="zh-CN" sz="1800" kern="1200" dirty="0">
                          <a:solidFill>
                            <a:schemeClr val="dk1"/>
                          </a:solidFill>
                          <a:latin typeface="+mn-lt"/>
                          <a:ea typeface="+mn-ea"/>
                          <a:cs typeface="+mn-cs"/>
                        </a:rPr>
                        <a:t>2015</a:t>
                      </a:r>
                      <a:endParaRPr lang="zh-CN" altLang="en-US" sz="1800" kern="1200" dirty="0">
                        <a:solidFill>
                          <a:schemeClr val="dk1"/>
                        </a:solidFill>
                        <a:latin typeface="+mn-lt"/>
                        <a:ea typeface="+mn-ea"/>
                        <a:cs typeface="+mn-cs"/>
                      </a:endParaRPr>
                    </a:p>
                  </a:txBody>
                  <a:tcPr marL="91437" marR="91437" marT="49699" marB="49699"/>
                </a:tc>
                <a:tc>
                  <a:txBody>
                    <a:bodyPr/>
                    <a:lstStyle/>
                    <a:p>
                      <a:pPr marL="0" algn="ctr" defTabSz="914400" rtl="0" eaLnBrk="1" fontAlgn="b" latinLnBrk="0" hangingPunct="1"/>
                      <a:r>
                        <a:rPr lang="en-US" altLang="zh-CN" sz="2200" kern="1200" dirty="0">
                          <a:solidFill>
                            <a:schemeClr val="tx2">
                              <a:lumMod val="25000"/>
                            </a:schemeClr>
                          </a:solidFill>
                          <a:latin typeface="+mn-lt"/>
                          <a:ea typeface="+mn-ea"/>
                          <a:cs typeface="+mn-cs"/>
                        </a:rPr>
                        <a:t>53</a:t>
                      </a:r>
                    </a:p>
                  </a:txBody>
                  <a:tcPr marL="9524" marR="9524" marT="9525" marB="0" anchor="b"/>
                </a:tc>
                <a:tc>
                  <a:txBody>
                    <a:bodyPr/>
                    <a:lstStyle/>
                    <a:p>
                      <a:pPr algn="ctr"/>
                      <a:r>
                        <a:rPr lang="en-US" altLang="zh-CN" sz="2200" dirty="0">
                          <a:solidFill>
                            <a:schemeClr val="tx2">
                              <a:lumMod val="25000"/>
                            </a:schemeClr>
                          </a:solidFill>
                        </a:rPr>
                        <a:t>276</a:t>
                      </a:r>
                      <a:endParaRPr lang="zh-CN" altLang="en-US" sz="2200" dirty="0">
                        <a:solidFill>
                          <a:schemeClr val="tx2">
                            <a:lumMod val="25000"/>
                          </a:schemeClr>
                        </a:solidFill>
                      </a:endParaRPr>
                    </a:p>
                  </a:txBody>
                  <a:tcPr marL="91437" marR="91437" marT="49699" marB="49699"/>
                </a:tc>
                <a:extLst>
                  <a:ext uri="{0D108BD9-81ED-4DB2-BD59-A6C34878D82A}">
                    <a16:rowId xmlns:a16="http://schemas.microsoft.com/office/drawing/2014/main" val="4079364508"/>
                  </a:ext>
                </a:extLst>
              </a:tr>
              <a:tr h="446810">
                <a:tc>
                  <a:txBody>
                    <a:bodyPr/>
                    <a:lstStyle/>
                    <a:p>
                      <a:pPr marL="0" algn="ctr" defTabSz="914400" rtl="0" eaLnBrk="1" latinLnBrk="0" hangingPunct="1"/>
                      <a:r>
                        <a:rPr lang="en-US" altLang="zh-CN" sz="1800" kern="1200" dirty="0">
                          <a:solidFill>
                            <a:schemeClr val="dk1"/>
                          </a:solidFill>
                          <a:latin typeface="+mn-lt"/>
                          <a:ea typeface="+mn-ea"/>
                          <a:cs typeface="+mn-cs"/>
                        </a:rPr>
                        <a:t>2016</a:t>
                      </a:r>
                      <a:endParaRPr lang="zh-CN" altLang="en-US" sz="1800" kern="1200" dirty="0">
                        <a:solidFill>
                          <a:schemeClr val="dk1"/>
                        </a:solidFill>
                        <a:latin typeface="+mn-lt"/>
                        <a:ea typeface="+mn-ea"/>
                        <a:cs typeface="+mn-cs"/>
                      </a:endParaRPr>
                    </a:p>
                  </a:txBody>
                  <a:tcPr marL="91437" marR="91437" marT="49699" marB="49699"/>
                </a:tc>
                <a:tc>
                  <a:txBody>
                    <a:bodyPr/>
                    <a:lstStyle/>
                    <a:p>
                      <a:pPr marL="0" algn="ctr" defTabSz="914400" rtl="0" eaLnBrk="1" fontAlgn="b" latinLnBrk="0" hangingPunct="1"/>
                      <a:r>
                        <a:rPr lang="en-US" altLang="zh-CN" sz="2200" kern="1200" dirty="0">
                          <a:solidFill>
                            <a:schemeClr val="tx2">
                              <a:lumMod val="25000"/>
                            </a:schemeClr>
                          </a:solidFill>
                          <a:latin typeface="+mn-lt"/>
                          <a:ea typeface="+mn-ea"/>
                          <a:cs typeface="+mn-cs"/>
                        </a:rPr>
                        <a:t>51</a:t>
                      </a:r>
                    </a:p>
                  </a:txBody>
                  <a:tcPr marL="9524" marR="9524" marT="9525" marB="0" anchor="b"/>
                </a:tc>
                <a:tc>
                  <a:txBody>
                    <a:bodyPr/>
                    <a:lstStyle/>
                    <a:p>
                      <a:pPr algn="ctr"/>
                      <a:r>
                        <a:rPr lang="en-US" altLang="zh-CN" sz="2200" dirty="0">
                          <a:solidFill>
                            <a:schemeClr val="tx2">
                              <a:lumMod val="25000"/>
                            </a:schemeClr>
                          </a:solidFill>
                        </a:rPr>
                        <a:t>20</a:t>
                      </a:r>
                      <a:endParaRPr lang="zh-CN" altLang="en-US" sz="2200" dirty="0">
                        <a:solidFill>
                          <a:schemeClr val="tx2">
                            <a:lumMod val="25000"/>
                          </a:schemeClr>
                        </a:solidFill>
                      </a:endParaRPr>
                    </a:p>
                  </a:txBody>
                  <a:tcPr marL="91437" marR="91437" marT="49699" marB="49699"/>
                </a:tc>
                <a:extLst>
                  <a:ext uri="{0D108BD9-81ED-4DB2-BD59-A6C34878D82A}">
                    <a16:rowId xmlns:a16="http://schemas.microsoft.com/office/drawing/2014/main" val="1848339199"/>
                  </a:ext>
                </a:extLst>
              </a:tr>
              <a:tr h="534479">
                <a:tc>
                  <a:txBody>
                    <a:bodyPr/>
                    <a:lstStyle/>
                    <a:p>
                      <a:pPr algn="ctr"/>
                      <a:r>
                        <a:rPr lang="zh-CN" altLang="en-US" sz="1800" dirty="0"/>
                        <a:t>总计</a:t>
                      </a:r>
                    </a:p>
                  </a:txBody>
                  <a:tcPr marL="91437" marR="91437" marT="49699" marB="49699" anchor="ctr"/>
                </a:tc>
                <a:tc>
                  <a:txBody>
                    <a:bodyPr/>
                    <a:lstStyle/>
                    <a:p>
                      <a:pPr marL="0" algn="ctr" defTabSz="914400" rtl="0" eaLnBrk="1" fontAlgn="b" latinLnBrk="0" hangingPunct="1"/>
                      <a:r>
                        <a:rPr lang="en-US" altLang="zh-CN" sz="2200" kern="1200" dirty="0">
                          <a:solidFill>
                            <a:srgbClr val="FF0000"/>
                          </a:solidFill>
                          <a:latin typeface="+mn-lt"/>
                          <a:ea typeface="+mn-ea"/>
                          <a:cs typeface="+mn-cs"/>
                        </a:rPr>
                        <a:t>151</a:t>
                      </a:r>
                    </a:p>
                  </a:txBody>
                  <a:tcPr marL="9524" marR="9524" marT="9525" marB="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2200" kern="1200" dirty="0">
                          <a:solidFill>
                            <a:srgbClr val="FF0000"/>
                          </a:solidFill>
                          <a:latin typeface="+mn-lt"/>
                          <a:ea typeface="+mn-ea"/>
                          <a:cs typeface="+mn-cs"/>
                        </a:rPr>
                        <a:t>1307</a:t>
                      </a:r>
                      <a:endParaRPr lang="zh-CN" altLang="en-US" sz="2200" kern="1200" dirty="0">
                        <a:solidFill>
                          <a:srgbClr val="FF0000"/>
                        </a:solidFill>
                        <a:latin typeface="+mn-lt"/>
                        <a:ea typeface="+mn-ea"/>
                        <a:cs typeface="+mn-cs"/>
                      </a:endParaRPr>
                    </a:p>
                  </a:txBody>
                  <a:tcPr marL="91437" marR="91437" marT="49699" marB="49699" anchor="ctr"/>
                </a:tc>
                <a:extLst>
                  <a:ext uri="{0D108BD9-81ED-4DB2-BD59-A6C34878D82A}">
                    <a16:rowId xmlns:a16="http://schemas.microsoft.com/office/drawing/2014/main" val="1005233615"/>
                  </a:ext>
                </a:extLst>
              </a:tr>
              <a:tr h="648047">
                <a:tc>
                  <a:txBody>
                    <a:bodyPr/>
                    <a:lstStyle/>
                    <a:p>
                      <a:r>
                        <a:rPr lang="zh-CN" altLang="en-US" sz="1800" dirty="0"/>
                        <a:t>已提交待发表</a:t>
                      </a:r>
                    </a:p>
                  </a:txBody>
                  <a:tcPr marL="91437" marR="91437" marT="49699" marB="49699"/>
                </a:tc>
                <a:tc>
                  <a:txBody>
                    <a:bodyPr/>
                    <a:lstStyle/>
                    <a:p>
                      <a:pPr marL="0" algn="ctr" defTabSz="914400" rtl="0" eaLnBrk="1" fontAlgn="b" latinLnBrk="0" hangingPunct="1"/>
                      <a:r>
                        <a:rPr lang="en-US" altLang="zh-CN" sz="2200" kern="1200" dirty="0">
                          <a:solidFill>
                            <a:schemeClr val="tx2">
                              <a:lumMod val="25000"/>
                            </a:schemeClr>
                          </a:solidFill>
                          <a:latin typeface="+mn-lt"/>
                          <a:ea typeface="+mn-ea"/>
                          <a:cs typeface="+mn-cs"/>
                        </a:rPr>
                        <a:t>28</a:t>
                      </a:r>
                    </a:p>
                  </a:txBody>
                  <a:tcPr marL="9524" marR="9524" marT="9525" marB="0" anchor="ctr"/>
                </a:tc>
                <a:tc>
                  <a:txBody>
                    <a:bodyPr/>
                    <a:lstStyle/>
                    <a:p>
                      <a:pPr algn="ctr"/>
                      <a:endParaRPr lang="zh-CN" altLang="en-US" sz="2200" dirty="0">
                        <a:solidFill>
                          <a:schemeClr val="tx1"/>
                        </a:solidFill>
                      </a:endParaRPr>
                    </a:p>
                  </a:txBody>
                  <a:tcPr marL="91437" marR="91437" marT="49699" marB="49699" anchor="ctr"/>
                </a:tc>
                <a:extLst>
                  <a:ext uri="{0D108BD9-81ED-4DB2-BD59-A6C34878D82A}">
                    <a16:rowId xmlns:a16="http://schemas.microsoft.com/office/drawing/2014/main" val="10006"/>
                  </a:ext>
                </a:extLst>
              </a:tr>
            </a:tbl>
          </a:graphicData>
        </a:graphic>
      </p:graphicFrame>
      <p:sp>
        <p:nvSpPr>
          <p:cNvPr id="8" name="文本框 7">
            <a:extLst>
              <a:ext uri="{FF2B5EF4-FFF2-40B4-BE49-F238E27FC236}">
                <a16:creationId xmlns:a16="http://schemas.microsoft.com/office/drawing/2014/main" id="{962F920B-FC46-4531-921A-97A5ECAB09B0}"/>
              </a:ext>
            </a:extLst>
          </p:cNvPr>
          <p:cNvSpPr txBox="1"/>
          <p:nvPr/>
        </p:nvSpPr>
        <p:spPr>
          <a:xfrm>
            <a:off x="539750" y="1095375"/>
            <a:ext cx="6264275" cy="400050"/>
          </a:xfrm>
          <a:prstGeom prst="rect">
            <a:avLst/>
          </a:prstGeom>
          <a:noFill/>
        </p:spPr>
        <p:txBody>
          <a:bodyPr>
            <a:spAutoFit/>
          </a:bodyPr>
          <a:lstStyle/>
          <a:p>
            <a:pPr marL="285750" indent="-285750" eaLnBrk="1" fontAlgn="auto" hangingPunct="1">
              <a:spcBef>
                <a:spcPts val="0"/>
              </a:spcBef>
              <a:spcAft>
                <a:spcPts val="0"/>
              </a:spcAft>
              <a:buFont typeface="Wingdings" panose="05000000000000000000" pitchFamily="2" charset="2"/>
              <a:buChar char="u"/>
              <a:defRPr/>
            </a:pPr>
            <a:r>
              <a:rPr lang="zh-CN" altLang="en-US" sz="2000" b="1" dirty="0">
                <a:solidFill>
                  <a:schemeClr val="tx2">
                    <a:lumMod val="75000"/>
                  </a:schemeClr>
                </a:solidFill>
                <a:latin typeface="+mn-lt"/>
                <a:ea typeface="+mn-ea"/>
              </a:rPr>
              <a:t>利用</a:t>
            </a:r>
            <a:r>
              <a:rPr lang="en-US" altLang="zh-CN" sz="2000" b="1" dirty="0">
                <a:solidFill>
                  <a:schemeClr val="tx2">
                    <a:lumMod val="75000"/>
                  </a:schemeClr>
                </a:solidFill>
                <a:latin typeface="+mn-lt"/>
                <a:ea typeface="+mn-ea"/>
              </a:rPr>
              <a:t>LAMOST</a:t>
            </a:r>
            <a:r>
              <a:rPr lang="zh-CN" altLang="en-US" sz="2000" b="1" dirty="0">
                <a:solidFill>
                  <a:schemeClr val="tx2">
                    <a:lumMod val="75000"/>
                  </a:schemeClr>
                </a:solidFill>
                <a:latin typeface="+mn-lt"/>
                <a:ea typeface="+mn-ea"/>
              </a:rPr>
              <a:t>数据的科学产出统计</a:t>
            </a:r>
          </a:p>
        </p:txBody>
      </p:sp>
      <p:sp>
        <p:nvSpPr>
          <p:cNvPr id="13" name="文本框 12">
            <a:extLst>
              <a:ext uri="{FF2B5EF4-FFF2-40B4-BE49-F238E27FC236}">
                <a16:creationId xmlns:a16="http://schemas.microsoft.com/office/drawing/2014/main" id="{A46FA631-D9D4-44D6-9C59-0D8C39C69C14}"/>
              </a:ext>
            </a:extLst>
          </p:cNvPr>
          <p:cNvSpPr txBox="1"/>
          <p:nvPr/>
        </p:nvSpPr>
        <p:spPr>
          <a:xfrm>
            <a:off x="4643438" y="1822450"/>
            <a:ext cx="4470400" cy="400050"/>
          </a:xfrm>
          <a:prstGeom prst="rect">
            <a:avLst/>
          </a:prstGeom>
          <a:noFill/>
        </p:spPr>
        <p:txBody>
          <a:bodyPr>
            <a:spAutoFit/>
          </a:bodyPr>
          <a:lstStyle/>
          <a:p>
            <a:pPr marL="285750" indent="-285750" eaLnBrk="1" fontAlgn="auto" hangingPunct="1">
              <a:spcBef>
                <a:spcPts val="0"/>
              </a:spcBef>
              <a:spcAft>
                <a:spcPts val="0"/>
              </a:spcAft>
              <a:buFont typeface="Wingdings" panose="05000000000000000000" pitchFamily="2" charset="2"/>
              <a:buChar char="u"/>
              <a:defRPr/>
            </a:pPr>
            <a:r>
              <a:rPr lang="zh-CN" altLang="en-US" sz="2000" b="1" dirty="0">
                <a:solidFill>
                  <a:schemeClr val="tx2">
                    <a:lumMod val="75000"/>
                  </a:schemeClr>
                </a:solidFill>
                <a:latin typeface="+mn-lt"/>
                <a:ea typeface="+mn-ea"/>
              </a:rPr>
              <a:t>利用</a:t>
            </a:r>
            <a:r>
              <a:rPr lang="en-US" altLang="zh-CN" sz="2000" b="1" dirty="0">
                <a:solidFill>
                  <a:schemeClr val="tx2">
                    <a:lumMod val="75000"/>
                  </a:schemeClr>
                </a:solidFill>
                <a:latin typeface="+mn-lt"/>
                <a:ea typeface="+mn-ea"/>
              </a:rPr>
              <a:t>SDSS</a:t>
            </a:r>
            <a:r>
              <a:rPr lang="zh-CN" altLang="en-US" sz="2000" b="1" dirty="0">
                <a:solidFill>
                  <a:schemeClr val="tx2">
                    <a:lumMod val="75000"/>
                  </a:schemeClr>
                </a:solidFill>
                <a:latin typeface="+mn-lt"/>
                <a:ea typeface="+mn-ea"/>
              </a:rPr>
              <a:t>早期数据科学产出统计</a:t>
            </a:r>
          </a:p>
        </p:txBody>
      </p:sp>
      <p:graphicFrame>
        <p:nvGraphicFramePr>
          <p:cNvPr id="14" name="表格 13">
            <a:extLst>
              <a:ext uri="{FF2B5EF4-FFF2-40B4-BE49-F238E27FC236}">
                <a16:creationId xmlns:a16="http://schemas.microsoft.com/office/drawing/2014/main" id="{A7723EFE-C802-4AE9-8376-78D9E49D1696}"/>
              </a:ext>
            </a:extLst>
          </p:cNvPr>
          <p:cNvGraphicFramePr>
            <a:graphicFrameLocks noGrp="1"/>
          </p:cNvGraphicFramePr>
          <p:nvPr/>
        </p:nvGraphicFramePr>
        <p:xfrm>
          <a:off x="4572000" y="2222500"/>
          <a:ext cx="4391025" cy="4259263"/>
        </p:xfrm>
        <a:graphic>
          <a:graphicData uri="http://schemas.openxmlformats.org/drawingml/2006/table">
            <a:tbl>
              <a:tblPr firstRow="1" bandRow="1">
                <a:tableStyleId>{5C22544A-7EE6-4342-B048-85BDC9FD1C3A}</a:tableStyleId>
              </a:tblPr>
              <a:tblGrid>
                <a:gridCol w="863808">
                  <a:extLst>
                    <a:ext uri="{9D8B030D-6E8A-4147-A177-3AD203B41FA5}">
                      <a16:colId xmlns:a16="http://schemas.microsoft.com/office/drawing/2014/main" val="20000"/>
                    </a:ext>
                  </a:extLst>
                </a:gridCol>
                <a:gridCol w="931694">
                  <a:extLst>
                    <a:ext uri="{9D8B030D-6E8A-4147-A177-3AD203B41FA5}">
                      <a16:colId xmlns:a16="http://schemas.microsoft.com/office/drawing/2014/main" val="20001"/>
                    </a:ext>
                  </a:extLst>
                </a:gridCol>
                <a:gridCol w="1299810">
                  <a:extLst>
                    <a:ext uri="{9D8B030D-6E8A-4147-A177-3AD203B41FA5}">
                      <a16:colId xmlns:a16="http://schemas.microsoft.com/office/drawing/2014/main" val="20002"/>
                    </a:ext>
                  </a:extLst>
                </a:gridCol>
                <a:gridCol w="1295713">
                  <a:extLst>
                    <a:ext uri="{9D8B030D-6E8A-4147-A177-3AD203B41FA5}">
                      <a16:colId xmlns:a16="http://schemas.microsoft.com/office/drawing/2014/main" val="20003"/>
                    </a:ext>
                  </a:extLst>
                </a:gridCol>
              </a:tblGrid>
              <a:tr h="1188896">
                <a:tc>
                  <a:txBody>
                    <a:bodyPr/>
                    <a:lstStyle/>
                    <a:p>
                      <a:pPr algn="ctr"/>
                      <a:r>
                        <a:rPr lang="zh-CN" altLang="en-US" sz="1800" dirty="0"/>
                        <a:t> 年份</a:t>
                      </a:r>
                    </a:p>
                  </a:txBody>
                  <a:tcPr marL="91410" marR="91410" marT="45727" marB="45727"/>
                </a:tc>
                <a:tc>
                  <a:txBody>
                    <a:bodyPr/>
                    <a:lstStyle/>
                    <a:p>
                      <a:r>
                        <a:rPr lang="zh-CN" altLang="en-US" sz="1800" dirty="0"/>
                        <a:t>论文       总数</a:t>
                      </a:r>
                      <a:r>
                        <a:rPr lang="en-US" altLang="zh-CN" sz="1800" dirty="0"/>
                        <a:t>(</a:t>
                      </a:r>
                      <a:r>
                        <a:rPr lang="zh-CN" altLang="en-US" sz="1800" dirty="0"/>
                        <a:t>光谱</a:t>
                      </a:r>
                      <a:r>
                        <a:rPr lang="en-US" altLang="zh-CN" sz="1800" dirty="0"/>
                        <a:t>+</a:t>
                      </a:r>
                      <a:r>
                        <a:rPr lang="zh-CN" altLang="en-US" sz="1800" dirty="0"/>
                        <a:t>测光）</a:t>
                      </a:r>
                    </a:p>
                  </a:txBody>
                  <a:tcPr marL="91410" marR="91410" marT="45727" marB="45727"/>
                </a:tc>
                <a:tc>
                  <a:txBody>
                    <a:bodyPr/>
                    <a:lstStyle/>
                    <a:p>
                      <a:r>
                        <a:rPr lang="zh-CN" altLang="en-US" sz="1800" dirty="0"/>
                        <a:t>利用</a:t>
                      </a:r>
                      <a:r>
                        <a:rPr lang="zh-CN" altLang="en-US" sz="1800" dirty="0">
                          <a:solidFill>
                            <a:srgbClr val="C00000"/>
                          </a:solidFill>
                        </a:rPr>
                        <a:t>光谱</a:t>
                      </a:r>
                      <a:r>
                        <a:rPr lang="zh-CN" altLang="en-US" sz="1800" dirty="0"/>
                        <a:t>发表论文数</a:t>
                      </a:r>
                      <a:r>
                        <a:rPr lang="en-US" altLang="zh-CN" sz="1800" dirty="0"/>
                        <a:t>(SCI)</a:t>
                      </a:r>
                      <a:endParaRPr lang="zh-CN" altLang="en-US" sz="1800" dirty="0"/>
                    </a:p>
                  </a:txBody>
                  <a:tcPr marL="91410" marR="91410" marT="45727" marB="45727"/>
                </a:tc>
                <a:tc>
                  <a:txBody>
                    <a:bodyPr/>
                    <a:lstStyle/>
                    <a:p>
                      <a:r>
                        <a:rPr lang="zh-CN" altLang="en-US" sz="1800" dirty="0"/>
                        <a:t>  利用</a:t>
                      </a:r>
                      <a:r>
                        <a:rPr lang="zh-CN" altLang="en-US" sz="1800" dirty="0">
                          <a:solidFill>
                            <a:srgbClr val="C00000"/>
                          </a:solidFill>
                        </a:rPr>
                        <a:t>光谱</a:t>
                      </a:r>
                      <a:r>
                        <a:rPr lang="zh-CN" altLang="en-US" sz="1800" dirty="0"/>
                        <a:t>数据论文引用数</a:t>
                      </a:r>
                    </a:p>
                  </a:txBody>
                  <a:tcPr marL="91410" marR="91410" marT="45727" marB="45727"/>
                </a:tc>
                <a:extLst>
                  <a:ext uri="{0D108BD9-81ED-4DB2-BD59-A6C34878D82A}">
                    <a16:rowId xmlns:a16="http://schemas.microsoft.com/office/drawing/2014/main" val="10000"/>
                  </a:ext>
                </a:extLst>
              </a:tr>
              <a:tr h="440106">
                <a:tc>
                  <a:txBody>
                    <a:bodyPr/>
                    <a:lstStyle/>
                    <a:p>
                      <a:pPr algn="ctr"/>
                      <a:r>
                        <a:rPr lang="en-US" altLang="zh-CN" sz="1800" dirty="0"/>
                        <a:t>1998</a:t>
                      </a:r>
                      <a:endParaRPr lang="zh-CN" altLang="en-US" sz="1800" dirty="0"/>
                    </a:p>
                  </a:txBody>
                  <a:tcPr marL="91410" marR="91410" marT="45727" marB="45727"/>
                </a:tc>
                <a:tc>
                  <a:txBody>
                    <a:bodyPr/>
                    <a:lstStyle/>
                    <a:p>
                      <a:pPr algn="ctr"/>
                      <a:r>
                        <a:rPr lang="en-US" altLang="zh-CN" sz="1800" dirty="0"/>
                        <a:t>13</a:t>
                      </a:r>
                      <a:endParaRPr lang="zh-CN" altLang="en-US" sz="1800" dirty="0"/>
                    </a:p>
                  </a:txBody>
                  <a:tcPr marL="91410" marR="91410" marT="45727" marB="45727"/>
                </a:tc>
                <a:tc>
                  <a:txBody>
                    <a:bodyPr/>
                    <a:lstStyle/>
                    <a:p>
                      <a:pPr algn="ctr"/>
                      <a:r>
                        <a:rPr lang="en-US" altLang="zh-CN" sz="1800" dirty="0"/>
                        <a:t>1</a:t>
                      </a:r>
                      <a:endParaRPr lang="zh-CN" altLang="en-US" sz="1800" dirty="0"/>
                    </a:p>
                  </a:txBody>
                  <a:tcPr marL="91410" marR="91410" marT="45727" marB="45727"/>
                </a:tc>
                <a:tc>
                  <a:txBody>
                    <a:bodyPr/>
                    <a:lstStyle/>
                    <a:p>
                      <a:pPr algn="ctr"/>
                      <a:r>
                        <a:rPr lang="en-US" altLang="zh-CN" sz="1800" dirty="0"/>
                        <a:t>25</a:t>
                      </a:r>
                      <a:endParaRPr lang="zh-CN" altLang="en-US" sz="1800" dirty="0"/>
                    </a:p>
                  </a:txBody>
                  <a:tcPr marL="91410" marR="91410" marT="45727" marB="45727"/>
                </a:tc>
                <a:extLst>
                  <a:ext uri="{0D108BD9-81ED-4DB2-BD59-A6C34878D82A}">
                    <a16:rowId xmlns:a16="http://schemas.microsoft.com/office/drawing/2014/main" val="10001"/>
                  </a:ext>
                </a:extLst>
              </a:tr>
              <a:tr h="376079">
                <a:tc>
                  <a:txBody>
                    <a:bodyPr/>
                    <a:lstStyle/>
                    <a:p>
                      <a:pPr algn="ctr"/>
                      <a:r>
                        <a:rPr lang="en-US" altLang="zh-CN" sz="1800" dirty="0"/>
                        <a:t>1999</a:t>
                      </a:r>
                      <a:endParaRPr lang="zh-CN" altLang="en-US" sz="1800" dirty="0"/>
                    </a:p>
                  </a:txBody>
                  <a:tcPr marL="91410" marR="91410" marT="45727" marB="45727"/>
                </a:tc>
                <a:tc>
                  <a:txBody>
                    <a:bodyPr/>
                    <a:lstStyle/>
                    <a:p>
                      <a:pPr algn="ctr"/>
                      <a:r>
                        <a:rPr lang="en-US" altLang="zh-CN" sz="1800" dirty="0"/>
                        <a:t>15</a:t>
                      </a:r>
                      <a:endParaRPr lang="zh-CN" altLang="en-US" sz="1800" dirty="0"/>
                    </a:p>
                  </a:txBody>
                  <a:tcPr marL="91410" marR="91410" marT="45727" marB="45727"/>
                </a:tc>
                <a:tc>
                  <a:txBody>
                    <a:bodyPr/>
                    <a:lstStyle/>
                    <a:p>
                      <a:pPr algn="ctr"/>
                      <a:r>
                        <a:rPr lang="en-US" altLang="zh-CN" sz="1800" dirty="0"/>
                        <a:t>4</a:t>
                      </a:r>
                      <a:endParaRPr lang="zh-CN" altLang="en-US" sz="1800" dirty="0"/>
                    </a:p>
                  </a:txBody>
                  <a:tcPr marL="91410" marR="91410" marT="45727" marB="45727"/>
                </a:tc>
                <a:tc>
                  <a:txBody>
                    <a:bodyPr/>
                    <a:lstStyle/>
                    <a:p>
                      <a:pPr algn="ctr"/>
                      <a:r>
                        <a:rPr lang="en-US" altLang="zh-CN" sz="1800" dirty="0"/>
                        <a:t>189</a:t>
                      </a:r>
                      <a:endParaRPr lang="zh-CN" altLang="en-US" sz="1800" dirty="0"/>
                    </a:p>
                  </a:txBody>
                  <a:tcPr marL="91410" marR="91410" marT="45727" marB="45727"/>
                </a:tc>
                <a:extLst>
                  <a:ext uri="{0D108BD9-81ED-4DB2-BD59-A6C34878D82A}">
                    <a16:rowId xmlns:a16="http://schemas.microsoft.com/office/drawing/2014/main" val="10002"/>
                  </a:ext>
                </a:extLst>
              </a:tr>
              <a:tr h="399707">
                <a:tc>
                  <a:txBody>
                    <a:bodyPr/>
                    <a:lstStyle/>
                    <a:p>
                      <a:pPr algn="ctr"/>
                      <a:r>
                        <a:rPr lang="en-US" altLang="zh-CN" sz="1800" dirty="0"/>
                        <a:t>2000</a:t>
                      </a:r>
                      <a:endParaRPr lang="zh-CN" altLang="en-US" sz="1800" dirty="0"/>
                    </a:p>
                  </a:txBody>
                  <a:tcPr marL="91410" marR="91410" marT="45727" marB="45727"/>
                </a:tc>
                <a:tc>
                  <a:txBody>
                    <a:bodyPr/>
                    <a:lstStyle/>
                    <a:p>
                      <a:pPr algn="ctr"/>
                      <a:r>
                        <a:rPr lang="en-US" altLang="zh-CN" sz="1800" dirty="0"/>
                        <a:t>25</a:t>
                      </a:r>
                      <a:endParaRPr lang="zh-CN" altLang="en-US" sz="1800" dirty="0"/>
                    </a:p>
                  </a:txBody>
                  <a:tcPr marL="91410" marR="91410" marT="45727" marB="45727"/>
                </a:tc>
                <a:tc>
                  <a:txBody>
                    <a:bodyPr/>
                    <a:lstStyle/>
                    <a:p>
                      <a:pPr algn="ctr"/>
                      <a:r>
                        <a:rPr lang="en-US" altLang="zh-CN" sz="1800" dirty="0"/>
                        <a:t>4</a:t>
                      </a:r>
                      <a:endParaRPr lang="zh-CN" altLang="en-US" sz="1800" dirty="0"/>
                    </a:p>
                  </a:txBody>
                  <a:tcPr marL="91410" marR="91410" marT="45727" marB="45727"/>
                </a:tc>
                <a:tc>
                  <a:txBody>
                    <a:bodyPr/>
                    <a:lstStyle/>
                    <a:p>
                      <a:pPr algn="ctr"/>
                      <a:r>
                        <a:rPr lang="en-US" altLang="zh-CN" sz="1800" dirty="0"/>
                        <a:t>276</a:t>
                      </a:r>
                      <a:endParaRPr lang="zh-CN" altLang="en-US" sz="1800" dirty="0"/>
                    </a:p>
                  </a:txBody>
                  <a:tcPr marL="91410" marR="91410" marT="45727" marB="45727"/>
                </a:tc>
                <a:extLst>
                  <a:ext uri="{0D108BD9-81ED-4DB2-BD59-A6C34878D82A}">
                    <a16:rowId xmlns:a16="http://schemas.microsoft.com/office/drawing/2014/main" val="10003"/>
                  </a:ext>
                </a:extLst>
              </a:tr>
              <a:tr h="370895">
                <a:tc>
                  <a:txBody>
                    <a:bodyPr/>
                    <a:lstStyle/>
                    <a:p>
                      <a:pPr algn="ctr"/>
                      <a:r>
                        <a:rPr lang="en-US" altLang="zh-CN" sz="1800" dirty="0"/>
                        <a:t>2001</a:t>
                      </a:r>
                      <a:endParaRPr lang="zh-CN" altLang="en-US" sz="1800" dirty="0"/>
                    </a:p>
                  </a:txBody>
                  <a:tcPr marL="91410" marR="91410" marT="45727" marB="45727"/>
                </a:tc>
                <a:tc>
                  <a:txBody>
                    <a:bodyPr/>
                    <a:lstStyle/>
                    <a:p>
                      <a:pPr algn="ctr"/>
                      <a:r>
                        <a:rPr lang="en-US" altLang="zh-CN" sz="1800" dirty="0"/>
                        <a:t>39</a:t>
                      </a:r>
                      <a:endParaRPr lang="zh-CN" altLang="en-US" sz="1800" dirty="0"/>
                    </a:p>
                  </a:txBody>
                  <a:tcPr marL="91410" marR="91410" marT="45727" marB="45727"/>
                </a:tc>
                <a:tc>
                  <a:txBody>
                    <a:bodyPr/>
                    <a:lstStyle/>
                    <a:p>
                      <a:pPr algn="ctr"/>
                      <a:r>
                        <a:rPr lang="en-US" altLang="zh-CN" sz="1800" dirty="0"/>
                        <a:t>9</a:t>
                      </a:r>
                      <a:endParaRPr lang="zh-CN" altLang="en-US" sz="1800" dirty="0"/>
                    </a:p>
                  </a:txBody>
                  <a:tcPr marL="91410" marR="91410" marT="45727" marB="45727"/>
                </a:tc>
                <a:tc>
                  <a:txBody>
                    <a:bodyPr/>
                    <a:lstStyle/>
                    <a:p>
                      <a:pPr algn="ctr"/>
                      <a:r>
                        <a:rPr lang="en-US" altLang="zh-CN" sz="1800" dirty="0"/>
                        <a:t>357</a:t>
                      </a:r>
                      <a:endParaRPr lang="zh-CN" altLang="en-US" sz="1800" dirty="0"/>
                    </a:p>
                  </a:txBody>
                  <a:tcPr marL="91410" marR="91410" marT="45727" marB="45727"/>
                </a:tc>
                <a:extLst>
                  <a:ext uri="{0D108BD9-81ED-4DB2-BD59-A6C34878D82A}">
                    <a16:rowId xmlns:a16="http://schemas.microsoft.com/office/drawing/2014/main" val="10004"/>
                  </a:ext>
                </a:extLst>
              </a:tr>
              <a:tr h="370895">
                <a:tc>
                  <a:txBody>
                    <a:bodyPr/>
                    <a:lstStyle/>
                    <a:p>
                      <a:pPr algn="ctr"/>
                      <a:r>
                        <a:rPr lang="en-US" altLang="zh-CN" sz="1800" dirty="0"/>
                        <a:t>2002</a:t>
                      </a:r>
                      <a:endParaRPr lang="zh-CN" altLang="en-US" sz="1800" dirty="0"/>
                    </a:p>
                  </a:txBody>
                  <a:tcPr marL="91410" marR="91410" marT="45727" marB="45727"/>
                </a:tc>
                <a:tc>
                  <a:txBody>
                    <a:bodyPr/>
                    <a:lstStyle/>
                    <a:p>
                      <a:pPr algn="ctr"/>
                      <a:r>
                        <a:rPr lang="en-US" altLang="zh-CN" sz="1800" dirty="0"/>
                        <a:t>87</a:t>
                      </a:r>
                      <a:endParaRPr lang="zh-CN" altLang="en-US" sz="1800" dirty="0"/>
                    </a:p>
                  </a:txBody>
                  <a:tcPr marL="91410" marR="91410" marT="45727" marB="45727"/>
                </a:tc>
                <a:tc>
                  <a:txBody>
                    <a:bodyPr/>
                    <a:lstStyle/>
                    <a:p>
                      <a:pPr algn="ctr"/>
                      <a:r>
                        <a:rPr lang="en-US" altLang="zh-CN" sz="1800" dirty="0"/>
                        <a:t>30</a:t>
                      </a:r>
                      <a:endParaRPr lang="zh-CN" altLang="en-US" sz="1800" dirty="0"/>
                    </a:p>
                  </a:txBody>
                  <a:tcPr marL="91410" marR="91410" marT="45727" marB="45727"/>
                </a:tc>
                <a:tc>
                  <a:txBody>
                    <a:bodyPr/>
                    <a:lstStyle/>
                    <a:p>
                      <a:pPr algn="ctr"/>
                      <a:r>
                        <a:rPr lang="en-US" altLang="zh-CN" sz="1800" dirty="0"/>
                        <a:t>889</a:t>
                      </a:r>
                      <a:endParaRPr lang="zh-CN" altLang="en-US" sz="1800" dirty="0"/>
                    </a:p>
                  </a:txBody>
                  <a:tcPr marL="91410" marR="91410" marT="45727" marB="45727"/>
                </a:tc>
                <a:extLst>
                  <a:ext uri="{0D108BD9-81ED-4DB2-BD59-A6C34878D82A}">
                    <a16:rowId xmlns:a16="http://schemas.microsoft.com/office/drawing/2014/main" val="10005"/>
                  </a:ext>
                </a:extLst>
              </a:tr>
              <a:tr h="370895">
                <a:tc>
                  <a:txBody>
                    <a:bodyPr/>
                    <a:lstStyle/>
                    <a:p>
                      <a:pPr algn="ctr"/>
                      <a:r>
                        <a:rPr lang="en-US" altLang="zh-CN" sz="1800" dirty="0"/>
                        <a:t>2003</a:t>
                      </a:r>
                      <a:endParaRPr lang="zh-CN" altLang="en-US" sz="1800" dirty="0"/>
                    </a:p>
                  </a:txBody>
                  <a:tcPr marL="91410" marR="91410" marT="45727" marB="45727"/>
                </a:tc>
                <a:tc>
                  <a:txBody>
                    <a:bodyPr/>
                    <a:lstStyle/>
                    <a:p>
                      <a:pPr algn="ctr"/>
                      <a:r>
                        <a:rPr lang="en-US" altLang="zh-CN" sz="1800" dirty="0"/>
                        <a:t>90</a:t>
                      </a:r>
                      <a:endParaRPr lang="zh-CN" altLang="en-US" sz="1800" dirty="0"/>
                    </a:p>
                  </a:txBody>
                  <a:tcPr marL="91410" marR="91410" marT="45727" marB="45727"/>
                </a:tc>
                <a:tc>
                  <a:txBody>
                    <a:bodyPr/>
                    <a:lstStyle/>
                    <a:p>
                      <a:pPr algn="ctr"/>
                      <a:r>
                        <a:rPr lang="en-US" altLang="zh-CN" sz="1800" dirty="0"/>
                        <a:t>68</a:t>
                      </a:r>
                      <a:endParaRPr lang="zh-CN" altLang="en-US" sz="1800" dirty="0"/>
                    </a:p>
                  </a:txBody>
                  <a:tcPr marL="91410" marR="91410" marT="45727" marB="45727"/>
                </a:tc>
                <a:tc>
                  <a:txBody>
                    <a:bodyPr/>
                    <a:lstStyle/>
                    <a:p>
                      <a:pPr algn="ctr"/>
                      <a:r>
                        <a:rPr lang="en-US" altLang="zh-CN" sz="1800" dirty="0"/>
                        <a:t>461</a:t>
                      </a:r>
                      <a:endParaRPr lang="zh-CN" altLang="en-US" sz="1800" dirty="0"/>
                    </a:p>
                  </a:txBody>
                  <a:tcPr marL="91410" marR="91410" marT="45727" marB="45727"/>
                </a:tc>
                <a:extLst>
                  <a:ext uri="{0D108BD9-81ED-4DB2-BD59-A6C34878D82A}">
                    <a16:rowId xmlns:a16="http://schemas.microsoft.com/office/drawing/2014/main" val="10006"/>
                  </a:ext>
                </a:extLst>
              </a:tr>
              <a:tr h="370895">
                <a:tc>
                  <a:txBody>
                    <a:bodyPr/>
                    <a:lstStyle/>
                    <a:p>
                      <a:pPr algn="ctr"/>
                      <a:r>
                        <a:rPr lang="en-US" altLang="zh-CN" sz="1800" dirty="0"/>
                        <a:t>2004</a:t>
                      </a:r>
                      <a:endParaRPr lang="zh-CN" altLang="en-US" sz="1800" dirty="0"/>
                    </a:p>
                  </a:txBody>
                  <a:tcPr marL="91410" marR="91410" marT="45727" marB="45727"/>
                </a:tc>
                <a:tc>
                  <a:txBody>
                    <a:bodyPr/>
                    <a:lstStyle/>
                    <a:p>
                      <a:pPr algn="ctr"/>
                      <a:r>
                        <a:rPr lang="en-US" altLang="zh-CN" sz="1800" dirty="0"/>
                        <a:t>243</a:t>
                      </a:r>
                      <a:endParaRPr lang="zh-CN" altLang="en-US" sz="1800" dirty="0"/>
                    </a:p>
                  </a:txBody>
                  <a:tcPr marL="91410" marR="91410" marT="45727" marB="45727"/>
                </a:tc>
                <a:tc>
                  <a:txBody>
                    <a:bodyPr/>
                    <a:lstStyle/>
                    <a:p>
                      <a:pPr algn="ctr"/>
                      <a:r>
                        <a:rPr lang="en-US" altLang="zh-CN" sz="1800" dirty="0"/>
                        <a:t>91</a:t>
                      </a:r>
                      <a:endParaRPr lang="zh-CN" altLang="en-US" sz="1800" dirty="0"/>
                    </a:p>
                  </a:txBody>
                  <a:tcPr marL="91410" marR="91410" marT="45727" marB="45727"/>
                </a:tc>
                <a:tc>
                  <a:txBody>
                    <a:bodyPr/>
                    <a:lstStyle/>
                    <a:p>
                      <a:pPr algn="ctr"/>
                      <a:r>
                        <a:rPr lang="en-US" altLang="zh-CN" sz="1800" dirty="0"/>
                        <a:t>46</a:t>
                      </a:r>
                      <a:endParaRPr lang="zh-CN" altLang="en-US" sz="1800" dirty="0"/>
                    </a:p>
                  </a:txBody>
                  <a:tcPr marL="91410" marR="91410" marT="45727" marB="45727"/>
                </a:tc>
                <a:extLst>
                  <a:ext uri="{0D108BD9-81ED-4DB2-BD59-A6C34878D82A}">
                    <a16:rowId xmlns:a16="http://schemas.microsoft.com/office/drawing/2014/main" val="3753593572"/>
                  </a:ext>
                </a:extLst>
              </a:tr>
              <a:tr h="370895">
                <a:tc>
                  <a:txBody>
                    <a:bodyPr/>
                    <a:lstStyle/>
                    <a:p>
                      <a:pPr algn="ctr"/>
                      <a:r>
                        <a:rPr lang="zh-CN" altLang="en-US" sz="1800" dirty="0"/>
                        <a:t>总计</a:t>
                      </a:r>
                    </a:p>
                  </a:txBody>
                  <a:tcPr marL="91410" marR="91410" marT="45727" marB="45727"/>
                </a:tc>
                <a:tc>
                  <a:txBody>
                    <a:bodyPr/>
                    <a:lstStyle/>
                    <a:p>
                      <a:pPr algn="ctr"/>
                      <a:r>
                        <a:rPr lang="en-US" altLang="zh-CN" sz="1800" dirty="0"/>
                        <a:t>512</a:t>
                      </a:r>
                      <a:endParaRPr lang="zh-CN" altLang="en-US" sz="1800" dirty="0"/>
                    </a:p>
                  </a:txBody>
                  <a:tcPr marL="91410" marR="91410" marT="45727" marB="45727"/>
                </a:tc>
                <a:tc>
                  <a:txBody>
                    <a:bodyPr/>
                    <a:lstStyle/>
                    <a:p>
                      <a:pPr algn="ctr"/>
                      <a:r>
                        <a:rPr lang="en-US" altLang="zh-CN" sz="1800" dirty="0">
                          <a:solidFill>
                            <a:srgbClr val="FF0000"/>
                          </a:solidFill>
                        </a:rPr>
                        <a:t>207</a:t>
                      </a:r>
                      <a:endParaRPr lang="zh-CN" altLang="en-US" sz="1800" dirty="0">
                        <a:solidFill>
                          <a:srgbClr val="FF0000"/>
                        </a:solidFill>
                      </a:endParaRPr>
                    </a:p>
                  </a:txBody>
                  <a:tcPr marL="91410" marR="91410" marT="45727" marB="45727"/>
                </a:tc>
                <a:tc>
                  <a:txBody>
                    <a:bodyPr/>
                    <a:lstStyle/>
                    <a:p>
                      <a:pPr algn="ctr"/>
                      <a:r>
                        <a:rPr lang="en-US" altLang="zh-CN" sz="1800" dirty="0">
                          <a:solidFill>
                            <a:srgbClr val="FF0000"/>
                          </a:solidFill>
                        </a:rPr>
                        <a:t>2243</a:t>
                      </a:r>
                      <a:endParaRPr lang="zh-CN" altLang="en-US" sz="1800" dirty="0">
                        <a:solidFill>
                          <a:srgbClr val="FF0000"/>
                        </a:solidFill>
                      </a:endParaRPr>
                    </a:p>
                  </a:txBody>
                  <a:tcPr marL="91410" marR="91410" marT="45727" marB="45727"/>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2369334527"/>
      </p:ext>
    </p:extLst>
  </p:cSld>
  <p:clrMapOvr>
    <a:masterClrMapping/>
  </p:clrMapOvr>
  <p:transition spd="slow"/>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a:extLst>
              <a:ext uri="{FF2B5EF4-FFF2-40B4-BE49-F238E27FC236}">
                <a16:creationId xmlns:a16="http://schemas.microsoft.com/office/drawing/2014/main" id="{9979A930-D2C3-47BA-A849-3317D0A241EC}"/>
              </a:ext>
            </a:extLst>
          </p:cNvPr>
          <p:cNvSpPr>
            <a:spLocks noGrp="1"/>
          </p:cNvSpPr>
          <p:nvPr>
            <p:ph type="title"/>
          </p:nvPr>
        </p:nvSpPr>
        <p:spPr>
          <a:xfrm>
            <a:off x="234950" y="188913"/>
            <a:ext cx="6121400" cy="941387"/>
          </a:xfrm>
        </p:spPr>
        <p:txBody>
          <a:bodyPr/>
          <a:lstStyle/>
          <a:p>
            <a:pPr eaLnBrk="1" hangingPunct="1"/>
            <a:r>
              <a:rPr lang="en-US" altLang="zh-CN" sz="2800" b="1">
                <a:latin typeface="Times New Roman" panose="02020603050405020304" pitchFamily="18" charset="0"/>
                <a:ea typeface="Tahoma" panose="020B0604030504040204" pitchFamily="34" charset="0"/>
                <a:cs typeface="Times New Roman" panose="02020603050405020304" pitchFamily="18" charset="0"/>
              </a:rPr>
              <a:t>LAMOST&amp;SDSS</a:t>
            </a:r>
            <a:r>
              <a:rPr lang="zh-CN" altLang="en-US" sz="2800" b="1">
                <a:latin typeface="Times New Roman" panose="02020603050405020304" pitchFamily="18" charset="0"/>
                <a:ea typeface="Tahoma" panose="020B0604030504040204" pitchFamily="34" charset="0"/>
                <a:cs typeface="Times New Roman" panose="02020603050405020304" pitchFamily="18" charset="0"/>
              </a:rPr>
              <a:t>科研产出</a:t>
            </a:r>
            <a:endParaRPr lang="zh-CN" altLang="en-US" sz="2800" b="1">
              <a:latin typeface="楷体" panose="02010609060101010101" pitchFamily="49" charset="-122"/>
              <a:ea typeface="楷体" panose="02010609060101010101" pitchFamily="49" charset="-122"/>
              <a:cs typeface="Times New Roman" panose="02020603050405020304" pitchFamily="18" charset="0"/>
            </a:endParaRPr>
          </a:p>
        </p:txBody>
      </p:sp>
      <p:cxnSp>
        <p:nvCxnSpPr>
          <p:cNvPr id="3" name="直接连接符 2">
            <a:extLst>
              <a:ext uri="{FF2B5EF4-FFF2-40B4-BE49-F238E27FC236}">
                <a16:creationId xmlns:a16="http://schemas.microsoft.com/office/drawing/2014/main" id="{D16F1F32-95AB-4972-8A2B-D8DCFE7F0EFE}"/>
              </a:ext>
            </a:extLst>
          </p:cNvPr>
          <p:cNvCxnSpPr/>
          <p:nvPr/>
        </p:nvCxnSpPr>
        <p:spPr>
          <a:xfrm>
            <a:off x="539750" y="1052513"/>
            <a:ext cx="5832475" cy="9525"/>
          </a:xfrm>
          <a:prstGeom prst="line">
            <a:avLst/>
          </a:prstGeom>
        </p:spPr>
        <p:style>
          <a:lnRef idx="1">
            <a:schemeClr val="accent1"/>
          </a:lnRef>
          <a:fillRef idx="0">
            <a:schemeClr val="accent1"/>
          </a:fillRef>
          <a:effectRef idx="0">
            <a:schemeClr val="accent1"/>
          </a:effectRef>
          <a:fontRef idx="minor">
            <a:schemeClr val="tx1"/>
          </a:fontRef>
        </p:style>
      </p:cxnSp>
      <p:grpSp>
        <p:nvGrpSpPr>
          <p:cNvPr id="29700" name="组合 7">
            <a:extLst>
              <a:ext uri="{FF2B5EF4-FFF2-40B4-BE49-F238E27FC236}">
                <a16:creationId xmlns:a16="http://schemas.microsoft.com/office/drawing/2014/main" id="{D5DB1D7F-A24C-4524-A80B-0500EBE041D4}"/>
              </a:ext>
            </a:extLst>
          </p:cNvPr>
          <p:cNvGrpSpPr>
            <a:grpSpLocks/>
          </p:cNvGrpSpPr>
          <p:nvPr/>
        </p:nvGrpSpPr>
        <p:grpSpPr bwMode="auto">
          <a:xfrm>
            <a:off x="539750" y="1062038"/>
            <a:ext cx="5832475" cy="38100"/>
            <a:chOff x="539552" y="1062783"/>
            <a:chExt cx="6192688" cy="9858"/>
          </a:xfrm>
        </p:grpSpPr>
        <p:cxnSp>
          <p:nvCxnSpPr>
            <p:cNvPr id="5" name="直接连接符 4">
              <a:extLst>
                <a:ext uri="{FF2B5EF4-FFF2-40B4-BE49-F238E27FC236}">
                  <a16:creationId xmlns:a16="http://schemas.microsoft.com/office/drawing/2014/main" id="{DE5677AE-6598-44B1-9366-BAA2E8701884}"/>
                </a:ext>
              </a:extLst>
            </p:cNvPr>
            <p:cNvCxnSpPr/>
            <p:nvPr/>
          </p:nvCxnSpPr>
          <p:spPr>
            <a:xfrm>
              <a:off x="539552" y="1062783"/>
              <a:ext cx="619268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直接连接符 6">
              <a:extLst>
                <a:ext uri="{FF2B5EF4-FFF2-40B4-BE49-F238E27FC236}">
                  <a16:creationId xmlns:a16="http://schemas.microsoft.com/office/drawing/2014/main" id="{2EB5A7A7-DD08-41F9-80FC-B5E95589FE30}"/>
                </a:ext>
              </a:extLst>
            </p:cNvPr>
            <p:cNvCxnSpPr/>
            <p:nvPr/>
          </p:nvCxnSpPr>
          <p:spPr>
            <a:xfrm>
              <a:off x="539552" y="1072641"/>
              <a:ext cx="6192688" cy="0"/>
            </a:xfrm>
            <a:prstGeom prst="line">
              <a:avLst/>
            </a:prstGeom>
          </p:spPr>
          <p:style>
            <a:lnRef idx="1">
              <a:schemeClr val="accent1"/>
            </a:lnRef>
            <a:fillRef idx="0">
              <a:schemeClr val="accent1"/>
            </a:fillRef>
            <a:effectRef idx="0">
              <a:schemeClr val="accent1"/>
            </a:effectRef>
            <a:fontRef idx="minor">
              <a:schemeClr val="tx1"/>
            </a:fontRef>
          </p:style>
        </p:cxnSp>
      </p:grpSp>
      <p:graphicFrame>
        <p:nvGraphicFramePr>
          <p:cNvPr id="11" name="图表 10">
            <a:extLst>
              <a:ext uri="{FF2B5EF4-FFF2-40B4-BE49-F238E27FC236}">
                <a16:creationId xmlns:a16="http://schemas.microsoft.com/office/drawing/2014/main" id="{10F2878A-A3CE-40B3-9D03-A01136574B09}"/>
              </a:ext>
            </a:extLst>
          </p:cNvPr>
          <p:cNvGraphicFramePr>
            <a:graphicFrameLocks/>
          </p:cNvGraphicFramePr>
          <p:nvPr/>
        </p:nvGraphicFramePr>
        <p:xfrm>
          <a:off x="3851919" y="4221088"/>
          <a:ext cx="4608513" cy="252028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3" name="图表 12">
            <a:extLst>
              <a:ext uri="{FF2B5EF4-FFF2-40B4-BE49-F238E27FC236}">
                <a16:creationId xmlns:a16="http://schemas.microsoft.com/office/drawing/2014/main" id="{72AC7C7D-9DDC-4AA9-9CA4-43BFACBA90C1}"/>
              </a:ext>
            </a:extLst>
          </p:cNvPr>
          <p:cNvGraphicFramePr>
            <a:graphicFrameLocks/>
          </p:cNvGraphicFramePr>
          <p:nvPr/>
        </p:nvGraphicFramePr>
        <p:xfrm>
          <a:off x="4104456" y="3998168"/>
          <a:ext cx="4860032" cy="2743200"/>
        </p:xfrm>
        <a:graphic>
          <a:graphicData uri="http://schemas.openxmlformats.org/drawingml/2006/chart">
            <c:chart xmlns:c="http://schemas.openxmlformats.org/drawingml/2006/chart" xmlns:r="http://schemas.openxmlformats.org/officeDocument/2006/relationships" r:id="rId3"/>
          </a:graphicData>
        </a:graphic>
      </p:graphicFrame>
      <p:pic>
        <p:nvPicPr>
          <p:cNvPr id="12" name="图片 11" descr="屏幕快照 2017-09-29 下午1.39.57.png">
            <a:extLst>
              <a:ext uri="{FF2B5EF4-FFF2-40B4-BE49-F238E27FC236}">
                <a16:creationId xmlns:a16="http://schemas.microsoft.com/office/drawing/2014/main" id="{7A6D8D6F-3875-4C5D-82F2-286CE841D76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4949" y="1142674"/>
            <a:ext cx="5108089" cy="2736304"/>
          </a:xfrm>
          <a:prstGeom prst="rect">
            <a:avLst/>
          </a:prstGeom>
        </p:spPr>
      </p:pic>
    </p:spTree>
    <p:extLst>
      <p:ext uri="{BB962C8B-B14F-4D97-AF65-F5344CB8AC3E}">
        <p14:creationId xmlns:p14="http://schemas.microsoft.com/office/powerpoint/2010/main" val="2466272335"/>
      </p:ext>
    </p:extLst>
  </p:cSld>
  <p:clrMapOvr>
    <a:masterClrMapping/>
  </p:clrMapOvr>
  <p:transition spd="slow"/>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标题 1">
            <a:extLst>
              <a:ext uri="{FF2B5EF4-FFF2-40B4-BE49-F238E27FC236}">
                <a16:creationId xmlns:a16="http://schemas.microsoft.com/office/drawing/2014/main" id="{94B80AD3-7FA8-46AE-AAA3-00B7074F0C6C}"/>
              </a:ext>
            </a:extLst>
          </p:cNvPr>
          <p:cNvSpPr>
            <a:spLocks noGrp="1"/>
          </p:cNvSpPr>
          <p:nvPr>
            <p:ph type="title" idx="4294967295"/>
          </p:nvPr>
        </p:nvSpPr>
        <p:spPr/>
        <p:txBody>
          <a:bodyPr anchor="b"/>
          <a:lstStyle/>
          <a:p>
            <a:r>
              <a:rPr lang="en-US" altLang="zh-CN">
                <a:solidFill>
                  <a:srgbClr val="000099"/>
                </a:solidFill>
              </a:rPr>
              <a:t>LAMOST Sciences</a:t>
            </a:r>
            <a:endParaRPr lang="zh-CN" altLang="en-US">
              <a:solidFill>
                <a:srgbClr val="000099"/>
              </a:solidFill>
            </a:endParaRPr>
          </a:p>
        </p:txBody>
      </p:sp>
      <p:sp>
        <p:nvSpPr>
          <p:cNvPr id="87043" name="内容占位符 2">
            <a:extLst>
              <a:ext uri="{FF2B5EF4-FFF2-40B4-BE49-F238E27FC236}">
                <a16:creationId xmlns:a16="http://schemas.microsoft.com/office/drawing/2014/main" id="{57747978-28F7-421D-8505-5C5D58F96A1E}"/>
              </a:ext>
            </a:extLst>
          </p:cNvPr>
          <p:cNvSpPr>
            <a:spLocks noGrp="1"/>
          </p:cNvSpPr>
          <p:nvPr>
            <p:ph idx="4294967295"/>
          </p:nvPr>
        </p:nvSpPr>
        <p:spPr/>
        <p:txBody>
          <a:bodyPr>
            <a:normAutofit/>
          </a:bodyPr>
          <a:lstStyle/>
          <a:p>
            <a:r>
              <a:rPr lang="en-US" altLang="zh-CN" dirty="0"/>
              <a:t>Proposed (1996)</a:t>
            </a:r>
          </a:p>
          <a:p>
            <a:pPr lvl="1"/>
            <a:r>
              <a:rPr lang="en-US" altLang="zh-CN" dirty="0"/>
              <a:t>Extra-galactic spectroscopic survey</a:t>
            </a:r>
          </a:p>
          <a:p>
            <a:pPr lvl="2"/>
            <a:r>
              <a:rPr lang="en-US" altLang="zh-CN" dirty="0"/>
              <a:t>Galaxy &amp; QSO redshift survey</a:t>
            </a:r>
          </a:p>
          <a:p>
            <a:pPr lvl="1"/>
            <a:r>
              <a:rPr lang="en-US" altLang="zh-CN" dirty="0"/>
              <a:t>Stellar spectroscopic survey</a:t>
            </a:r>
          </a:p>
          <a:p>
            <a:pPr lvl="2"/>
            <a:r>
              <a:rPr lang="en-US" altLang="zh-CN" dirty="0"/>
              <a:t>Structure of the Galaxy &amp; stellar physics</a:t>
            </a:r>
          </a:p>
          <a:p>
            <a:pPr lvl="1"/>
            <a:r>
              <a:rPr lang="en-US" altLang="zh-CN" dirty="0"/>
              <a:t>Cross identification of multi-waveband survey</a:t>
            </a:r>
          </a:p>
          <a:p>
            <a:endParaRPr lang="en-US" altLang="zh-CN" dirty="0"/>
          </a:p>
        </p:txBody>
      </p:sp>
    </p:spTree>
    <p:extLst>
      <p:ext uri="{BB962C8B-B14F-4D97-AF65-F5344CB8AC3E}">
        <p14:creationId xmlns:p14="http://schemas.microsoft.com/office/powerpoint/2010/main" val="95498734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C0ACB7E-13F8-4E5A-A1D6-E86842E1A860}"/>
              </a:ext>
            </a:extLst>
          </p:cNvPr>
          <p:cNvSpPr>
            <a:spLocks noGrp="1"/>
          </p:cNvSpPr>
          <p:nvPr>
            <p:ph type="title"/>
          </p:nvPr>
        </p:nvSpPr>
        <p:spPr/>
        <p:txBody>
          <a:bodyPr/>
          <a:lstStyle/>
          <a:p>
            <a:endParaRPr lang="zh-CN" altLang="en-US"/>
          </a:p>
        </p:txBody>
      </p:sp>
      <p:sp>
        <p:nvSpPr>
          <p:cNvPr id="3" name="内容占位符 2">
            <a:extLst>
              <a:ext uri="{FF2B5EF4-FFF2-40B4-BE49-F238E27FC236}">
                <a16:creationId xmlns:a16="http://schemas.microsoft.com/office/drawing/2014/main" id="{95BE6BB5-74F0-47FB-8917-5178103EC524}"/>
              </a:ext>
            </a:extLst>
          </p:cNvPr>
          <p:cNvSpPr>
            <a:spLocks noGrp="1"/>
          </p:cNvSpPr>
          <p:nvPr>
            <p:ph idx="1"/>
          </p:nvPr>
        </p:nvSpPr>
        <p:spPr/>
        <p:txBody>
          <a:bodyPr/>
          <a:lstStyle/>
          <a:p>
            <a:r>
              <a:rPr lang="en-US" altLang="zh-CN" dirty="0"/>
              <a:t>Present (2012)   </a:t>
            </a:r>
          </a:p>
          <a:p>
            <a:pPr lvl="1"/>
            <a:r>
              <a:rPr lang="en-US" altLang="zh-CN" dirty="0"/>
              <a:t>2/3 slits</a:t>
            </a:r>
            <a:r>
              <a:rPr lang="zh-CN" altLang="en-US" dirty="0"/>
              <a:t>：</a:t>
            </a:r>
            <a:r>
              <a:rPr lang="en-US" altLang="zh-CN" dirty="0"/>
              <a:t>R = 500 </a:t>
            </a:r>
            <a:r>
              <a:rPr lang="en-US" altLang="zh-CN" dirty="0">
                <a:sym typeface="Wingdings" panose="05000000000000000000" pitchFamily="2" charset="2"/>
              </a:rPr>
              <a:t> </a:t>
            </a:r>
            <a:r>
              <a:rPr lang="en-US" altLang="zh-CN" dirty="0"/>
              <a:t>1800</a:t>
            </a:r>
          </a:p>
          <a:p>
            <a:pPr lvl="1"/>
            <a:r>
              <a:rPr lang="en-US" altLang="zh-CN" dirty="0"/>
              <a:t>r &lt; 17.8m  (SDSS: 17.5m)</a:t>
            </a:r>
          </a:p>
          <a:p>
            <a:endParaRPr lang="en-US" altLang="zh-CN" dirty="0"/>
          </a:p>
          <a:p>
            <a:r>
              <a:rPr lang="en-US" altLang="zh-CN" dirty="0"/>
              <a:t>Sciences</a:t>
            </a:r>
          </a:p>
          <a:p>
            <a:pPr lvl="1"/>
            <a:r>
              <a:rPr lang="en-US" altLang="zh-CN" dirty="0"/>
              <a:t>Galactic survey</a:t>
            </a:r>
          </a:p>
          <a:p>
            <a:pPr lvl="2"/>
            <a:r>
              <a:rPr lang="en-US" altLang="zh-CN" dirty="0"/>
              <a:t>Structure &amp; evolution of the Galaxy</a:t>
            </a:r>
          </a:p>
          <a:p>
            <a:pPr lvl="2"/>
            <a:r>
              <a:rPr lang="en-US" altLang="zh-CN" dirty="0"/>
              <a:t>Stellar physics</a:t>
            </a:r>
          </a:p>
          <a:p>
            <a:pPr lvl="1"/>
            <a:r>
              <a:rPr lang="en-US" altLang="zh-CN" dirty="0"/>
              <a:t>QSO &amp; galaxy</a:t>
            </a:r>
          </a:p>
          <a:p>
            <a:pPr lvl="1"/>
            <a:r>
              <a:rPr lang="en-US" altLang="zh-CN" dirty="0"/>
              <a:t>Cross identification of multi-waveband survey</a:t>
            </a:r>
          </a:p>
          <a:p>
            <a:endParaRPr lang="zh-CN" altLang="en-US" dirty="0"/>
          </a:p>
        </p:txBody>
      </p:sp>
    </p:spTree>
    <p:extLst>
      <p:ext uri="{BB962C8B-B14F-4D97-AF65-F5344CB8AC3E}">
        <p14:creationId xmlns:p14="http://schemas.microsoft.com/office/powerpoint/2010/main" val="328426253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5100482" y="104718"/>
            <a:ext cx="3047309" cy="33175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35719" tIns="35719" rIns="35719" bIns="35719" numCol="1" spcCol="38100" rtlCol="0" anchor="ctr">
            <a:spAutoFit/>
          </a:bodyPr>
          <a:lstStyle/>
          <a:p>
            <a:r>
              <a:rPr lang="en-US" altLang="zh-CN" sz="1687" b="1" dirty="0"/>
              <a:t>《</a:t>
            </a:r>
            <a:r>
              <a:rPr lang="zh-CN" altLang="en-US" sz="1687" b="1" dirty="0"/>
              <a:t>中国科学基金</a:t>
            </a:r>
            <a:r>
              <a:rPr lang="en-US" altLang="zh-CN" sz="1687" b="1" dirty="0"/>
              <a:t>》 2017</a:t>
            </a:r>
            <a:r>
              <a:rPr lang="zh-CN" altLang="en-US" sz="1687" b="1" dirty="0"/>
              <a:t>年第</a:t>
            </a:r>
            <a:r>
              <a:rPr lang="en-US" altLang="zh-CN" sz="1687" b="1" dirty="0"/>
              <a:t>1</a:t>
            </a:r>
            <a:r>
              <a:rPr lang="zh-CN" altLang="en-US" sz="1687" b="1" dirty="0"/>
              <a:t>期</a:t>
            </a:r>
            <a:endParaRPr lang="zh-CN" altLang="en-US" sz="1687" dirty="0">
              <a:solidFill>
                <a:srgbClr val="000000"/>
              </a:solidFill>
              <a:uFill>
                <a:solidFill>
                  <a:srgbClr val="000000"/>
                </a:solidFill>
              </a:uFill>
              <a:sym typeface="Times New Roman"/>
            </a:endParaRPr>
          </a:p>
        </p:txBody>
      </p:sp>
      <p:pic>
        <p:nvPicPr>
          <p:cNvPr id="6" name="图片 5" descr="屏幕快照 2017-02-14 03.06.08.png"/>
          <p:cNvPicPr>
            <a:picLocks noChangeAspect="1"/>
          </p:cNvPicPr>
          <p:nvPr/>
        </p:nvPicPr>
        <p:blipFill rotWithShape="1">
          <a:blip r:embed="rId2">
            <a:extLst>
              <a:ext uri="{28A0092B-C50C-407E-A947-70E740481C1C}">
                <a14:useLocalDpi xmlns:a14="http://schemas.microsoft.com/office/drawing/2010/main" val="0"/>
              </a:ext>
            </a:extLst>
          </a:blip>
          <a:srcRect t="31444"/>
          <a:stretch/>
        </p:blipFill>
        <p:spPr>
          <a:xfrm>
            <a:off x="1185272" y="526956"/>
            <a:ext cx="6822281" cy="2614012"/>
          </a:xfrm>
          <a:prstGeom prst="rect">
            <a:avLst/>
          </a:prstGeom>
        </p:spPr>
      </p:pic>
      <p:sp>
        <p:nvSpPr>
          <p:cNvPr id="8" name="文本框 7"/>
          <p:cNvSpPr txBox="1"/>
          <p:nvPr/>
        </p:nvSpPr>
        <p:spPr>
          <a:xfrm>
            <a:off x="488331" y="2702889"/>
            <a:ext cx="8273725" cy="3966471"/>
          </a:xfrm>
          <a:prstGeom prst="rect">
            <a:avLst/>
          </a:prstGeom>
          <a:solidFill>
            <a:schemeClr val="bg1"/>
          </a:solidFill>
          <a:ln w="12700" cap="flat">
            <a:solidFill>
              <a:srgbClr val="0309EF"/>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endParaRPr lang="en-US" altLang="zh-CN" sz="1687" dirty="0"/>
          </a:p>
          <a:p>
            <a:r>
              <a:rPr lang="en-US" altLang="zh-CN" sz="1687" dirty="0"/>
              <a:t>2.8</a:t>
            </a:r>
            <a:r>
              <a:rPr lang="zh-CN" altLang="en-US" sz="1687" dirty="0"/>
              <a:t>天文学和天体物理领域</a:t>
            </a:r>
          </a:p>
          <a:p>
            <a:endParaRPr lang="zh-CN" altLang="en-US" sz="1687" dirty="0"/>
          </a:p>
          <a:p>
            <a:r>
              <a:rPr lang="zh-CN" altLang="en-US" sz="1687" dirty="0"/>
              <a:t>中国在该领域的表现不仅相对于其他</a:t>
            </a:r>
            <a:r>
              <a:rPr lang="en-US" altLang="zh-CN" sz="1687" dirty="0"/>
              <a:t>5</a:t>
            </a:r>
            <a:r>
              <a:rPr lang="zh-CN" altLang="en-US" sz="1687" dirty="0"/>
              <a:t>国是最弱的，相对于中国的其他领域也相对较弱。</a:t>
            </a:r>
            <a:r>
              <a:rPr lang="zh-CN" altLang="en-US" sz="1687" dirty="0">
                <a:solidFill>
                  <a:srgbClr val="FF0000"/>
                </a:solidFill>
              </a:rPr>
              <a:t>在</a:t>
            </a:r>
            <a:r>
              <a:rPr lang="en-US" altLang="zh-CN" sz="1687" dirty="0">
                <a:solidFill>
                  <a:srgbClr val="FF0000"/>
                </a:solidFill>
              </a:rPr>
              <a:t>12</a:t>
            </a:r>
            <a:r>
              <a:rPr lang="zh-CN" altLang="en-US" sz="1687" dirty="0">
                <a:solidFill>
                  <a:srgbClr val="FF0000"/>
                </a:solidFill>
              </a:rPr>
              <a:t>个前沿中，中国在</a:t>
            </a:r>
            <a:r>
              <a:rPr lang="en-US" altLang="zh-CN" sz="1687" dirty="0">
                <a:solidFill>
                  <a:srgbClr val="FF0000"/>
                </a:solidFill>
              </a:rPr>
              <a:t>9</a:t>
            </a:r>
            <a:r>
              <a:rPr lang="zh-CN" altLang="en-US" sz="1687" dirty="0">
                <a:solidFill>
                  <a:srgbClr val="FF0000"/>
                </a:solidFill>
              </a:rPr>
              <a:t>个前沿贡献了核心论文，其中仅在“基于</a:t>
            </a:r>
            <a:r>
              <a:rPr lang="zh-CN" altLang="en-US" sz="1687" u="sng" dirty="0">
                <a:solidFill>
                  <a:srgbClr val="FF0000"/>
                </a:solidFill>
              </a:rPr>
              <a:t>‘郭守敬望远镜’（</a:t>
            </a:r>
            <a:r>
              <a:rPr lang="en-US" altLang="zh-CN" sz="1687" u="sng" dirty="0">
                <a:solidFill>
                  <a:srgbClr val="FF0000"/>
                </a:solidFill>
              </a:rPr>
              <a:t>LAMOST</a:t>
            </a:r>
            <a:r>
              <a:rPr lang="zh-CN" altLang="en-US" sz="1687" u="sng" dirty="0">
                <a:solidFill>
                  <a:srgbClr val="FF0000"/>
                </a:solidFill>
              </a:rPr>
              <a:t>）</a:t>
            </a:r>
            <a:r>
              <a:rPr lang="zh-CN" altLang="en-US" sz="1687" dirty="0">
                <a:solidFill>
                  <a:srgbClr val="FF0000"/>
                </a:solidFill>
              </a:rPr>
              <a:t>、‘日内瓦</a:t>
            </a:r>
            <a:r>
              <a:rPr lang="en-US" altLang="zh-CN" sz="1687" dirty="0">
                <a:solidFill>
                  <a:srgbClr val="FF0000"/>
                </a:solidFill>
              </a:rPr>
              <a:t>-</a:t>
            </a:r>
            <a:r>
              <a:rPr lang="zh-CN" altLang="en-US" sz="1687" dirty="0">
                <a:solidFill>
                  <a:srgbClr val="FF0000"/>
                </a:solidFill>
              </a:rPr>
              <a:t>哥本哈根巡天’（</a:t>
            </a:r>
            <a:r>
              <a:rPr lang="en-US" altLang="zh-CN" sz="1687" dirty="0">
                <a:solidFill>
                  <a:srgbClr val="FF0000"/>
                </a:solidFill>
              </a:rPr>
              <a:t>GCS</a:t>
            </a:r>
            <a:r>
              <a:rPr lang="zh-CN" altLang="en-US" sz="1687" dirty="0">
                <a:solidFill>
                  <a:srgbClr val="FF0000"/>
                </a:solidFill>
              </a:rPr>
              <a:t>）、‘斯隆数字巡天’（</a:t>
            </a:r>
            <a:r>
              <a:rPr lang="en-US" altLang="zh-CN" sz="1687" dirty="0">
                <a:solidFill>
                  <a:srgbClr val="FF0000"/>
                </a:solidFill>
              </a:rPr>
              <a:t>SDSS</a:t>
            </a:r>
            <a:r>
              <a:rPr lang="zh-CN" altLang="en-US" sz="1687" dirty="0">
                <a:solidFill>
                  <a:srgbClr val="FF0000"/>
                </a:solidFill>
              </a:rPr>
              <a:t>）等观测对星系结构、成分和演化的研究”前沿贡献</a:t>
            </a:r>
            <a:r>
              <a:rPr lang="en-US" altLang="zh-CN" sz="1687" dirty="0">
                <a:solidFill>
                  <a:srgbClr val="FF0000"/>
                </a:solidFill>
              </a:rPr>
              <a:t>6</a:t>
            </a:r>
            <a:r>
              <a:rPr lang="zh-CN" altLang="en-US" sz="1687" dirty="0">
                <a:solidFill>
                  <a:srgbClr val="FF0000"/>
                </a:solidFill>
              </a:rPr>
              <a:t>篇核心论文，排名第</a:t>
            </a:r>
            <a:r>
              <a:rPr lang="en-US" altLang="zh-CN" sz="1687" dirty="0">
                <a:solidFill>
                  <a:srgbClr val="FF0000"/>
                </a:solidFill>
              </a:rPr>
              <a:t>3</a:t>
            </a:r>
            <a:r>
              <a:rPr lang="zh-CN" altLang="en-US" sz="1687" dirty="0">
                <a:solidFill>
                  <a:srgbClr val="FF0000"/>
                </a:solidFill>
              </a:rPr>
              <a:t>，其中</a:t>
            </a:r>
            <a:r>
              <a:rPr lang="en-US" altLang="zh-CN" sz="1687" dirty="0">
                <a:solidFill>
                  <a:srgbClr val="FF0000"/>
                </a:solidFill>
              </a:rPr>
              <a:t>5</a:t>
            </a:r>
            <a:r>
              <a:rPr lang="zh-CN" altLang="en-US" sz="1687" dirty="0">
                <a:solidFill>
                  <a:srgbClr val="FF0000"/>
                </a:solidFill>
              </a:rPr>
              <a:t>篇为中国署名通讯作者，通讯作者核心论文排名第</a:t>
            </a:r>
            <a:r>
              <a:rPr lang="en-US" altLang="zh-CN" sz="1687" dirty="0">
                <a:solidFill>
                  <a:srgbClr val="FF0000"/>
                </a:solidFill>
              </a:rPr>
              <a:t>2</a:t>
            </a:r>
            <a:r>
              <a:rPr lang="zh-CN" altLang="en-US" sz="1687" dirty="0">
                <a:solidFill>
                  <a:srgbClr val="FF0000"/>
                </a:solidFill>
              </a:rPr>
              <a:t>，表明，该前沿</a:t>
            </a:r>
            <a:r>
              <a:rPr lang="zh-CN" altLang="en-US" sz="1687" u="sng" dirty="0">
                <a:solidFill>
                  <a:srgbClr val="FF0000"/>
                </a:solidFill>
              </a:rPr>
              <a:t>中国表现了较强的前沿贡献度和前沿引领度，处于并跑的位置</a:t>
            </a:r>
            <a:r>
              <a:rPr lang="zh-CN" altLang="en-US" sz="1687" dirty="0">
                <a:solidFill>
                  <a:srgbClr val="FF0000"/>
                </a:solidFill>
              </a:rPr>
              <a:t>。</a:t>
            </a:r>
          </a:p>
          <a:p>
            <a:endParaRPr lang="zh-CN" altLang="en-US" sz="1687" dirty="0"/>
          </a:p>
          <a:p>
            <a:r>
              <a:rPr lang="zh-CN" altLang="en-US" sz="1687" dirty="0"/>
              <a:t>从卓越前沿对比的视角来看，</a:t>
            </a:r>
            <a:r>
              <a:rPr lang="en-US" altLang="zh-CN" sz="1687" dirty="0"/>
              <a:t>...</a:t>
            </a:r>
            <a:r>
              <a:rPr lang="zh-CN" altLang="en-US" sz="1687" dirty="0"/>
              <a:t>，中国在天文学与天体物理领域没有同时表现为研究基础卓越、研究影响力卓越和研究发展潜力卓越的前沿。</a:t>
            </a:r>
            <a:r>
              <a:rPr lang="zh-CN" altLang="en-US" sz="1687" dirty="0">
                <a:solidFill>
                  <a:srgbClr val="FF0000"/>
                </a:solidFill>
              </a:rPr>
              <a:t>中国则在“基于</a:t>
            </a:r>
            <a:r>
              <a:rPr lang="zh-CN" altLang="en-US" sz="1687" u="sng" dirty="0">
                <a:solidFill>
                  <a:srgbClr val="FF0000"/>
                </a:solidFill>
              </a:rPr>
              <a:t>‘郭守敬望远镜’（</a:t>
            </a:r>
            <a:r>
              <a:rPr lang="en-US" altLang="zh-CN" sz="1687" u="sng" dirty="0">
                <a:solidFill>
                  <a:srgbClr val="FF0000"/>
                </a:solidFill>
              </a:rPr>
              <a:t>LAMOST</a:t>
            </a:r>
            <a:r>
              <a:rPr lang="zh-CN" altLang="en-US" sz="1687" u="sng" dirty="0">
                <a:solidFill>
                  <a:srgbClr val="FF0000"/>
                </a:solidFill>
              </a:rPr>
              <a:t>）</a:t>
            </a:r>
            <a:r>
              <a:rPr lang="zh-CN" altLang="en-US" sz="1687" dirty="0">
                <a:solidFill>
                  <a:srgbClr val="FF0000"/>
                </a:solidFill>
              </a:rPr>
              <a:t>、‘日内瓦</a:t>
            </a:r>
            <a:r>
              <a:rPr lang="en-US" altLang="zh-CN" sz="1687" dirty="0">
                <a:solidFill>
                  <a:srgbClr val="FF0000"/>
                </a:solidFill>
              </a:rPr>
              <a:t>-</a:t>
            </a:r>
            <a:r>
              <a:rPr lang="zh-CN" altLang="en-US" sz="1687" dirty="0">
                <a:solidFill>
                  <a:srgbClr val="FF0000"/>
                </a:solidFill>
              </a:rPr>
              <a:t>哥本哈根巡天’（</a:t>
            </a:r>
            <a:r>
              <a:rPr lang="en-US" altLang="zh-CN" sz="1687" dirty="0">
                <a:solidFill>
                  <a:srgbClr val="FF0000"/>
                </a:solidFill>
              </a:rPr>
              <a:t>GCS</a:t>
            </a:r>
            <a:r>
              <a:rPr lang="zh-CN" altLang="en-US" sz="1687" dirty="0">
                <a:solidFill>
                  <a:srgbClr val="FF0000"/>
                </a:solidFill>
              </a:rPr>
              <a:t>）、‘斯隆数字巡天’（</a:t>
            </a:r>
            <a:r>
              <a:rPr lang="en-US" altLang="zh-CN" sz="1687" dirty="0">
                <a:solidFill>
                  <a:srgbClr val="FF0000"/>
                </a:solidFill>
              </a:rPr>
              <a:t>SDSS</a:t>
            </a:r>
            <a:r>
              <a:rPr lang="zh-CN" altLang="en-US" sz="1687" dirty="0">
                <a:solidFill>
                  <a:srgbClr val="FF0000"/>
                </a:solidFill>
              </a:rPr>
              <a:t>）等观测对星系结构、成分和演化的研究”前沿同时表现了</a:t>
            </a:r>
            <a:r>
              <a:rPr lang="zh-CN" altLang="en-US" sz="1687" u="sng" dirty="0">
                <a:solidFill>
                  <a:srgbClr val="FF0000"/>
                </a:solidFill>
              </a:rPr>
              <a:t>研究基础卓越和研究影响力卓越</a:t>
            </a:r>
            <a:r>
              <a:rPr lang="zh-CN" altLang="en-US" sz="1687" dirty="0">
                <a:solidFill>
                  <a:srgbClr val="FF0000"/>
                </a:solidFill>
              </a:rPr>
              <a:t>。</a:t>
            </a:r>
          </a:p>
        </p:txBody>
      </p:sp>
    </p:spTree>
    <p:extLst>
      <p:ext uri="{BB962C8B-B14F-4D97-AF65-F5344CB8AC3E}">
        <p14:creationId xmlns:p14="http://schemas.microsoft.com/office/powerpoint/2010/main" val="2349044438"/>
      </p:ext>
    </p:extLst>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4">
            <a:extLst>
              <a:ext uri="{FF2B5EF4-FFF2-40B4-BE49-F238E27FC236}">
                <a16:creationId xmlns:a16="http://schemas.microsoft.com/office/drawing/2014/main" id="{734D7519-6D9D-420F-9C0F-9B5CEB3273FC}"/>
              </a:ext>
            </a:extLst>
          </p:cNvPr>
          <p:cNvSpPr>
            <a:spLocks noGrp="1"/>
          </p:cNvSpPr>
          <p:nvPr>
            <p:ph type="sldNum" sz="quarter" idx="12"/>
          </p:nvPr>
        </p:nvSpPr>
        <p:spPr/>
        <p:txBody>
          <a:bodyPr/>
          <a:lstStyle/>
          <a:p>
            <a:fld id="{DC38B6C3-2483-41B1-A8C7-AD98BC3F0B82}" type="slidenum">
              <a:rPr lang="zh-CN" altLang="en-US"/>
              <a:pPr/>
              <a:t>36</a:t>
            </a:fld>
            <a:endParaRPr lang="en-US" altLang="zh-CN" sz="1800">
              <a:solidFill>
                <a:schemeClr val="tx1"/>
              </a:solidFill>
              <a:latin typeface="Arial" panose="020B0604020202020204" pitchFamily="34" charset="0"/>
              <a:sym typeface="MS PGothic" panose="020B0600070205080204" pitchFamily="34" charset="-128"/>
            </a:endParaRPr>
          </a:p>
        </p:txBody>
      </p:sp>
      <p:sp>
        <p:nvSpPr>
          <p:cNvPr id="15362" name="Title 1">
            <a:extLst>
              <a:ext uri="{FF2B5EF4-FFF2-40B4-BE49-F238E27FC236}">
                <a16:creationId xmlns:a16="http://schemas.microsoft.com/office/drawing/2014/main" id="{064D7371-43B3-484F-83ED-7308A8B86704}"/>
              </a:ext>
            </a:extLst>
          </p:cNvPr>
          <p:cNvSpPr>
            <a:spLocks noGrp="1" noChangeArrowheads="1"/>
          </p:cNvSpPr>
          <p:nvPr>
            <p:ph type="title" idx="4294967295"/>
          </p:nvPr>
        </p:nvSpPr>
        <p:spPr>
          <a:ln/>
        </p:spPr>
        <p:txBody>
          <a:bodyPr>
            <a:normAutofit fontScale="90000"/>
          </a:bodyPr>
          <a:lstStyle/>
          <a:p>
            <a:r>
              <a:rPr lang="en-US" altLang="zh-CN" sz="3600" b="1" dirty="0">
                <a:ea typeface="宋体" panose="02010600030101010101" pitchFamily="2" charset="-122"/>
              </a:rPr>
              <a:t>LAMOST Experiment for Galactic Understanding and Exploration (LEGUE)</a:t>
            </a:r>
            <a:br>
              <a:rPr lang="en-US" altLang="zh-CN" sz="3600" dirty="0"/>
            </a:br>
            <a:r>
              <a:rPr lang="zh-CN" altLang="zh-CN" sz="3600" dirty="0"/>
              <a:t>Science goals (2012)  </a:t>
            </a:r>
            <a:r>
              <a:rPr lang="zh-CN" altLang="zh-CN" sz="2000" dirty="0"/>
              <a:t>LEGUE</a:t>
            </a:r>
            <a:r>
              <a:rPr lang="zh-CN" altLang="zh-CN" dirty="0"/>
              <a:t> </a:t>
            </a:r>
            <a:r>
              <a:rPr lang="zh-CN" altLang="zh-CN" sz="2000" dirty="0"/>
              <a:t>RAA mini-volume</a:t>
            </a:r>
            <a:endParaRPr lang="zh-CN" altLang="zh-CN" dirty="0"/>
          </a:p>
        </p:txBody>
      </p:sp>
      <p:sp>
        <p:nvSpPr>
          <p:cNvPr id="15363" name="Content Placeholder 2">
            <a:extLst>
              <a:ext uri="{FF2B5EF4-FFF2-40B4-BE49-F238E27FC236}">
                <a16:creationId xmlns:a16="http://schemas.microsoft.com/office/drawing/2014/main" id="{D316D09D-B0F8-4AF5-A480-224090C45C98}"/>
              </a:ext>
            </a:extLst>
          </p:cNvPr>
          <p:cNvSpPr>
            <a:spLocks noGrp="1" noChangeArrowheads="1"/>
          </p:cNvSpPr>
          <p:nvPr>
            <p:ph idx="4294967295"/>
          </p:nvPr>
        </p:nvSpPr>
        <p:spPr bwMode="auto">
          <a:xfrm>
            <a:off x="914400" y="1927790"/>
            <a:ext cx="7772400" cy="45720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lnSpcReduction="10000"/>
          </a:bodyPr>
          <a:lstStyle/>
          <a:p>
            <a:pPr marL="582613" indent="-512763">
              <a:buFont typeface="Consolas" panose="020B0609020204030204" pitchFamily="49" charset="0"/>
              <a:buAutoNum type="arabicPeriod"/>
            </a:pPr>
            <a:r>
              <a:rPr lang="zh-CN" altLang="zh-CN" dirty="0"/>
              <a:t>Extremely metal poor star candidates, MDF</a:t>
            </a:r>
          </a:p>
          <a:p>
            <a:pPr marL="582613" indent="-512763">
              <a:buFont typeface="Consolas" panose="020B0609020204030204" pitchFamily="49" charset="0"/>
              <a:buAutoNum type="arabicPeriod"/>
            </a:pPr>
            <a:r>
              <a:rPr lang="zh-CN" altLang="zh-CN" dirty="0"/>
              <a:t>Kinematic/chemical features of the thin/thick disk stars, mass distribution</a:t>
            </a:r>
          </a:p>
          <a:p>
            <a:pPr marL="582613" indent="-512763">
              <a:buFont typeface="Consolas" panose="020B0609020204030204" pitchFamily="49" charset="0"/>
              <a:buAutoNum type="arabicPeriod"/>
            </a:pPr>
            <a:r>
              <a:rPr lang="zh-CN" altLang="zh-CN" dirty="0"/>
              <a:t>A thorough analysis of the disk/spheroid interface at GAC   </a:t>
            </a:r>
            <a:r>
              <a:rPr lang="zh-CN" altLang="zh-CN" sz="3200" dirty="0">
                <a:solidFill>
                  <a:srgbClr val="FF0000"/>
                </a:solidFill>
              </a:rPr>
              <a:t> </a:t>
            </a:r>
            <a:r>
              <a:rPr lang="zh-CN" altLang="zh-CN" sz="3200" dirty="0">
                <a:solidFill>
                  <a:srgbClr val="00FF00"/>
                </a:solidFill>
                <a:latin typeface="Zapf Dingbats" charset="0"/>
                <a:sym typeface="Zapf Dingbats" charset="0"/>
              </a:rPr>
              <a:t>✪</a:t>
            </a:r>
          </a:p>
          <a:p>
            <a:pPr marL="582613" indent="-512763">
              <a:buFont typeface="Consolas" panose="020B0609020204030204" pitchFamily="49" charset="0"/>
              <a:buAutoNum type="arabicPeriod"/>
            </a:pPr>
            <a:r>
              <a:rPr lang="zh-CN" altLang="zh-CN" dirty="0"/>
              <a:t>Moving groups, know structures   </a:t>
            </a:r>
            <a:r>
              <a:rPr lang="zh-CN" altLang="zh-CN" sz="3200" dirty="0">
                <a:solidFill>
                  <a:srgbClr val="FF0000"/>
                </a:solidFill>
              </a:rPr>
              <a:t> </a:t>
            </a:r>
            <a:r>
              <a:rPr lang="zh-CN" altLang="zh-CN" sz="3200" dirty="0">
                <a:solidFill>
                  <a:srgbClr val="00FF00"/>
                </a:solidFill>
                <a:latin typeface="Zapf Dingbats" charset="0"/>
                <a:sym typeface="Zapf Dingbats" charset="0"/>
              </a:rPr>
              <a:t>✪</a:t>
            </a:r>
          </a:p>
          <a:p>
            <a:pPr marL="582613" indent="-512763">
              <a:buFont typeface="Consolas" panose="020B0609020204030204" pitchFamily="49" charset="0"/>
              <a:buAutoNum type="arabicPeriod"/>
            </a:pPr>
            <a:r>
              <a:rPr lang="zh-CN" altLang="zh-CN" dirty="0"/>
              <a:t>Survey of OCs</a:t>
            </a:r>
          </a:p>
          <a:p>
            <a:pPr marL="582613" indent="-512763">
              <a:buFont typeface="Consolas" panose="020B0609020204030204" pitchFamily="49" charset="0"/>
              <a:buAutoNum type="arabicPeriod"/>
            </a:pPr>
            <a:r>
              <a:rPr lang="zh-CN" altLang="zh-CN" dirty="0"/>
              <a:t>Hyperv</a:t>
            </a:r>
            <a:r>
              <a:rPr lang="en-US" altLang="zh-CN" dirty="0"/>
              <a:t>e</a:t>
            </a:r>
            <a:r>
              <a:rPr lang="zh-CN" altLang="zh-CN" dirty="0"/>
              <a:t>locity stars</a:t>
            </a:r>
          </a:p>
          <a:p>
            <a:pPr marL="582613" indent="-512763">
              <a:buFont typeface="Consolas" panose="020B0609020204030204" pitchFamily="49" charset="0"/>
              <a:buAutoNum type="arabicPeriod"/>
            </a:pPr>
            <a:r>
              <a:rPr lang="zh-CN" altLang="zh-CN" dirty="0"/>
              <a:t>Survey of OB stars, 3D extinctions</a:t>
            </a:r>
          </a:p>
          <a:p>
            <a:pPr marL="582613" indent="-512763">
              <a:buFont typeface="Consolas" panose="020B0609020204030204" pitchFamily="49" charset="0"/>
              <a:buAutoNum type="arabicPeriod"/>
            </a:pPr>
            <a:r>
              <a:rPr lang="zh-CN" altLang="zh-CN" dirty="0"/>
              <a:t>Census of young stellar objects in the plane</a:t>
            </a:r>
          </a:p>
        </p:txBody>
      </p:sp>
    </p:spTree>
    <p:extLst>
      <p:ext uri="{BB962C8B-B14F-4D97-AF65-F5344CB8AC3E}">
        <p14:creationId xmlns:p14="http://schemas.microsoft.com/office/powerpoint/2010/main" val="276426281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280074D-29D7-479C-80D8-903B90FAAD32}"/>
              </a:ext>
            </a:extLst>
          </p:cNvPr>
          <p:cNvSpPr>
            <a:spLocks noGrp="1"/>
          </p:cNvSpPr>
          <p:nvPr>
            <p:ph type="ctrTitle"/>
          </p:nvPr>
        </p:nvSpPr>
        <p:spPr/>
        <p:txBody>
          <a:bodyPr>
            <a:normAutofit/>
          </a:bodyPr>
          <a:lstStyle/>
          <a:p>
            <a:r>
              <a:rPr lang="en-US" altLang="zh-CN" sz="5400" dirty="0"/>
              <a:t>Dynamics of the Milky Way</a:t>
            </a:r>
            <a:endParaRPr lang="zh-CN" altLang="en-US" sz="5400" dirty="0"/>
          </a:p>
        </p:txBody>
      </p:sp>
      <p:sp>
        <p:nvSpPr>
          <p:cNvPr id="4" name="副标题 3">
            <a:extLst>
              <a:ext uri="{FF2B5EF4-FFF2-40B4-BE49-F238E27FC236}">
                <a16:creationId xmlns:a16="http://schemas.microsoft.com/office/drawing/2014/main" id="{8C9686B0-4594-4219-A87C-D9FF2D004223}"/>
              </a:ext>
            </a:extLst>
          </p:cNvPr>
          <p:cNvSpPr>
            <a:spLocks noGrp="1"/>
          </p:cNvSpPr>
          <p:nvPr>
            <p:ph type="subTitle" idx="1"/>
          </p:nvPr>
        </p:nvSpPr>
        <p:spPr/>
        <p:txBody>
          <a:bodyPr/>
          <a:lstStyle/>
          <a:p>
            <a:endParaRPr lang="zh-CN" altLang="en-US"/>
          </a:p>
        </p:txBody>
      </p:sp>
    </p:spTree>
    <p:extLst>
      <p:ext uri="{BB962C8B-B14F-4D97-AF65-F5344CB8AC3E}">
        <p14:creationId xmlns:p14="http://schemas.microsoft.com/office/powerpoint/2010/main" val="49985427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标题 1">
            <a:extLst>
              <a:ext uri="{FF2B5EF4-FFF2-40B4-BE49-F238E27FC236}">
                <a16:creationId xmlns:a16="http://schemas.microsoft.com/office/drawing/2014/main" id="{E11E29B0-0C48-443F-9C87-2BAB430DDBF6}"/>
              </a:ext>
            </a:extLst>
          </p:cNvPr>
          <p:cNvSpPr>
            <a:spLocks noGrp="1"/>
          </p:cNvSpPr>
          <p:nvPr>
            <p:ph type="title"/>
          </p:nvPr>
        </p:nvSpPr>
        <p:spPr/>
        <p:txBody>
          <a:bodyPr/>
          <a:lstStyle/>
          <a:p>
            <a:pPr eaLnBrk="1" hangingPunct="1"/>
            <a:endParaRPr lang="zh-CN" altLang="en-US"/>
          </a:p>
        </p:txBody>
      </p:sp>
      <p:sp>
        <p:nvSpPr>
          <p:cNvPr id="44035" name="内容占位符 2">
            <a:extLst>
              <a:ext uri="{FF2B5EF4-FFF2-40B4-BE49-F238E27FC236}">
                <a16:creationId xmlns:a16="http://schemas.microsoft.com/office/drawing/2014/main" id="{48C5AAC0-19D8-4EE7-BB55-9C3FA1DC8624}"/>
              </a:ext>
            </a:extLst>
          </p:cNvPr>
          <p:cNvSpPr>
            <a:spLocks noGrp="1"/>
          </p:cNvSpPr>
          <p:nvPr>
            <p:ph idx="1"/>
          </p:nvPr>
        </p:nvSpPr>
        <p:spPr/>
        <p:txBody>
          <a:bodyPr/>
          <a:lstStyle/>
          <a:p>
            <a:pPr eaLnBrk="1" hangingPunct="1"/>
            <a:endParaRPr lang="zh-CN" altLang="en-US"/>
          </a:p>
        </p:txBody>
      </p:sp>
      <p:pic>
        <p:nvPicPr>
          <p:cNvPr id="44036" name="图片 3">
            <a:extLst>
              <a:ext uri="{FF2B5EF4-FFF2-40B4-BE49-F238E27FC236}">
                <a16:creationId xmlns:a16="http://schemas.microsoft.com/office/drawing/2014/main" id="{E88A3CB3-C2E7-479F-A7AE-27AA160AF9E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175" y="0"/>
            <a:ext cx="91344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373870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C37418D-6B57-4FF8-A98D-00E829D73182}"/>
              </a:ext>
            </a:extLst>
          </p:cNvPr>
          <p:cNvSpPr>
            <a:spLocks noGrp="1"/>
          </p:cNvSpPr>
          <p:nvPr>
            <p:ph type="title"/>
          </p:nvPr>
        </p:nvSpPr>
        <p:spPr>
          <a:xfrm>
            <a:off x="628650" y="365126"/>
            <a:ext cx="7886700" cy="738817"/>
          </a:xfrm>
        </p:spPr>
        <p:txBody>
          <a:bodyPr/>
          <a:lstStyle/>
          <a:p>
            <a:r>
              <a:rPr lang="en-US" altLang="zh-CN" b="1" dirty="0"/>
              <a:t>Mass of the Milky Way</a:t>
            </a:r>
            <a:endParaRPr lang="zh-CN" altLang="en-US" b="1" dirty="0"/>
          </a:p>
        </p:txBody>
      </p:sp>
      <p:sp>
        <p:nvSpPr>
          <p:cNvPr id="4" name="Shape 590">
            <a:extLst>
              <a:ext uri="{FF2B5EF4-FFF2-40B4-BE49-F238E27FC236}">
                <a16:creationId xmlns:a16="http://schemas.microsoft.com/office/drawing/2014/main" id="{29BD5082-5D96-444D-AB80-1088A177543C}"/>
              </a:ext>
            </a:extLst>
          </p:cNvPr>
          <p:cNvSpPr/>
          <p:nvPr/>
        </p:nvSpPr>
        <p:spPr>
          <a:xfrm>
            <a:off x="421779" y="1690689"/>
            <a:ext cx="8435350" cy="991041"/>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marL="571500" marR="0" indent="-571500" defTabSz="584200">
              <a:lnSpc>
                <a:spcPct val="80000"/>
              </a:lnSpc>
              <a:spcBef>
                <a:spcPts val="1200"/>
              </a:spcBef>
              <a:buSzPct val="85000"/>
              <a:buBlip>
                <a:blip r:embed="rId2"/>
              </a:buBlip>
              <a:defRPr sz="2000">
                <a:latin typeface="Gill Sans SemiBold"/>
                <a:ea typeface="Gill Sans SemiBold"/>
                <a:cs typeface="Gill Sans SemiBold"/>
                <a:sym typeface="Gill Sans SemiBold"/>
              </a:defRPr>
            </a:pPr>
            <a:r>
              <a:rPr dirty="0"/>
              <a:t>Hitherto the most accurate Galactic rotation curve extending to 100 kpc based on 12000 selected from LSS-GAC DR2 and 4000 selected from APOGEE low Galactic latitude (|b| &lt; 3</a:t>
            </a:r>
            <a:r>
              <a:rPr baseline="29600" dirty="0"/>
              <a:t>o</a:t>
            </a:r>
            <a:r>
              <a:rPr dirty="0"/>
              <a:t>) primary red clump stars, and 6000 halo K giants selected from SDSS</a:t>
            </a:r>
          </a:p>
        </p:txBody>
      </p:sp>
      <p:sp>
        <p:nvSpPr>
          <p:cNvPr id="5" name="Shape 593">
            <a:extLst>
              <a:ext uri="{FF2B5EF4-FFF2-40B4-BE49-F238E27FC236}">
                <a16:creationId xmlns:a16="http://schemas.microsoft.com/office/drawing/2014/main" id="{984B91B2-066F-426F-81BD-46B9BE579EAB}"/>
              </a:ext>
            </a:extLst>
          </p:cNvPr>
          <p:cNvSpPr/>
          <p:nvPr/>
        </p:nvSpPr>
        <p:spPr>
          <a:xfrm>
            <a:off x="1639671" y="2782408"/>
            <a:ext cx="4868705" cy="400110"/>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p>
            <a:pPr defTabSz="914400">
              <a:defRPr sz="2000">
                <a:uFillTx/>
                <a:latin typeface="Arial Black"/>
                <a:ea typeface="Arial Black"/>
                <a:cs typeface="Arial Black"/>
                <a:sym typeface="Arial Black"/>
              </a:defRPr>
            </a:pPr>
            <a:r>
              <a:rPr dirty="0"/>
              <a:t>M</a:t>
            </a:r>
            <a:r>
              <a:rPr baseline="-25000" dirty="0"/>
              <a:t>Vir</a:t>
            </a:r>
            <a:r>
              <a:rPr dirty="0"/>
              <a:t> = </a:t>
            </a:r>
            <a:r>
              <a:rPr lang="en-US" altLang="zh-CN" dirty="0"/>
              <a:t>(</a:t>
            </a:r>
            <a:r>
              <a:rPr dirty="0"/>
              <a:t>0.</a:t>
            </a:r>
            <a:r>
              <a:rPr lang="en-US" dirty="0"/>
              <a:t>90 </a:t>
            </a:r>
            <a:r>
              <a:rPr lang="da-DK" altLang="zh-CN" dirty="0"/>
              <a:t>± </a:t>
            </a:r>
            <a:r>
              <a:rPr dirty="0"/>
              <a:t>0.</a:t>
            </a:r>
            <a:r>
              <a:rPr lang="en-US" dirty="0"/>
              <a:t>08</a:t>
            </a:r>
            <a:r>
              <a:rPr dirty="0"/>
              <a:t>)</a:t>
            </a:r>
            <a:r>
              <a:rPr lang="en-US" altLang="zh-CN" dirty="0"/>
              <a:t> </a:t>
            </a:r>
            <a:r>
              <a:rPr dirty="0"/>
              <a:t>⨉10</a:t>
            </a:r>
            <a:r>
              <a:rPr baseline="30000" dirty="0"/>
              <a:t>12</a:t>
            </a:r>
            <a:r>
              <a:rPr dirty="0"/>
              <a:t> M</a:t>
            </a:r>
            <a:r>
              <a:rPr baseline="-25000" dirty="0"/>
              <a:t>⨀</a:t>
            </a:r>
            <a:endParaRPr baseline="30000" dirty="0"/>
          </a:p>
        </p:txBody>
      </p:sp>
      <p:sp>
        <p:nvSpPr>
          <p:cNvPr id="7" name="Shape 590">
            <a:extLst>
              <a:ext uri="{FF2B5EF4-FFF2-40B4-BE49-F238E27FC236}">
                <a16:creationId xmlns:a16="http://schemas.microsoft.com/office/drawing/2014/main" id="{E6E3A2CA-1147-48F0-8576-8B1EF31AFEDE}"/>
              </a:ext>
            </a:extLst>
          </p:cNvPr>
          <p:cNvSpPr/>
          <p:nvPr/>
        </p:nvSpPr>
        <p:spPr>
          <a:xfrm>
            <a:off x="412812" y="3268476"/>
            <a:ext cx="8435350" cy="991041"/>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marL="571500" marR="0" indent="-571500" defTabSz="584200">
              <a:lnSpc>
                <a:spcPct val="80000"/>
              </a:lnSpc>
              <a:spcBef>
                <a:spcPts val="1200"/>
              </a:spcBef>
              <a:buSzPct val="85000"/>
              <a:buBlip>
                <a:blip r:embed="rId2"/>
              </a:buBlip>
              <a:defRPr sz="2000">
                <a:latin typeface="Gill Sans SemiBold"/>
                <a:ea typeface="Gill Sans SemiBold"/>
                <a:cs typeface="Gill Sans SemiBold"/>
                <a:sym typeface="Gill Sans SemiBold"/>
              </a:defRPr>
            </a:pPr>
            <a:r>
              <a:rPr lang="en-US" dirty="0"/>
              <a:t>Measurements of the Galactic escape velocities at Galactocentric radii between 5 and 14 are presented based on a sample of 527 high velocity halo stars (|</a:t>
            </a:r>
            <a:r>
              <a:rPr lang="en-US" dirty="0" err="1"/>
              <a:t>vr</a:t>
            </a:r>
            <a:r>
              <a:rPr lang="en-US" dirty="0"/>
              <a:t>| &gt; 300 km/s, [Fe/H] &lt; -1) selected from the LAMOST Galactic spectroscopic surveys</a:t>
            </a:r>
          </a:p>
        </p:txBody>
      </p:sp>
      <p:sp>
        <p:nvSpPr>
          <p:cNvPr id="8" name="Shape 591">
            <a:extLst>
              <a:ext uri="{FF2B5EF4-FFF2-40B4-BE49-F238E27FC236}">
                <a16:creationId xmlns:a16="http://schemas.microsoft.com/office/drawing/2014/main" id="{BDE87986-9A08-4574-A19D-EC4051202AF5}"/>
              </a:ext>
            </a:extLst>
          </p:cNvPr>
          <p:cNvSpPr/>
          <p:nvPr/>
        </p:nvSpPr>
        <p:spPr>
          <a:xfrm>
            <a:off x="4831855" y="2388425"/>
            <a:ext cx="3819188" cy="400110"/>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lvl1pPr marL="0" marR="0" defTabSz="914400">
              <a:lnSpc>
                <a:spcPct val="100000"/>
              </a:lnSpc>
              <a:defRPr sz="1800">
                <a:solidFill>
                  <a:schemeClr val="accent5"/>
                </a:solidFill>
                <a:uFillTx/>
                <a:latin typeface="Gill Sans SemiBold"/>
                <a:ea typeface="Gill Sans SemiBold"/>
                <a:cs typeface="Gill Sans SemiBold"/>
                <a:sym typeface="Gill Sans SemiBold"/>
              </a:defRPr>
            </a:lvl1pPr>
          </a:lstStyle>
          <a:p>
            <a:r>
              <a:rPr sz="2000" dirty="0"/>
              <a:t>Huang et al. 201</a:t>
            </a:r>
            <a:r>
              <a:rPr lang="en-US" sz="2000" dirty="0"/>
              <a:t>6</a:t>
            </a:r>
            <a:r>
              <a:rPr sz="2000" dirty="0"/>
              <a:t>, MN, </a:t>
            </a:r>
            <a:r>
              <a:rPr lang="en-US" sz="2000" dirty="0"/>
              <a:t>463, 2623</a:t>
            </a:r>
            <a:endParaRPr sz="2000" dirty="0"/>
          </a:p>
        </p:txBody>
      </p:sp>
      <p:sp>
        <p:nvSpPr>
          <p:cNvPr id="9" name="Shape 593">
            <a:extLst>
              <a:ext uri="{FF2B5EF4-FFF2-40B4-BE49-F238E27FC236}">
                <a16:creationId xmlns:a16="http://schemas.microsoft.com/office/drawing/2014/main" id="{BB11A8F7-4134-4661-9FAF-A6ADF8339B4B}"/>
              </a:ext>
            </a:extLst>
          </p:cNvPr>
          <p:cNvSpPr/>
          <p:nvPr/>
        </p:nvSpPr>
        <p:spPr>
          <a:xfrm>
            <a:off x="1603816" y="4315375"/>
            <a:ext cx="4868705" cy="400110"/>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p>
            <a:pPr defTabSz="914400">
              <a:defRPr sz="2000">
                <a:uFillTx/>
                <a:latin typeface="Arial Black"/>
                <a:ea typeface="Arial Black"/>
                <a:cs typeface="Arial Black"/>
                <a:sym typeface="Arial Black"/>
              </a:defRPr>
            </a:pPr>
            <a:r>
              <a:rPr lang="en-US" altLang="zh-CN" dirty="0" err="1"/>
              <a:t>M</a:t>
            </a:r>
            <a:r>
              <a:rPr lang="en-US" altLang="zh-CN" baseline="-25000" dirty="0" err="1"/>
              <a:t>Vir</a:t>
            </a:r>
            <a:r>
              <a:rPr lang="da-DK" dirty="0"/>
              <a:t> = (0.92 ± 0.06) </a:t>
            </a:r>
            <a:r>
              <a:rPr lang="en-US" altLang="zh-CN" dirty="0"/>
              <a:t>⨉10</a:t>
            </a:r>
            <a:r>
              <a:rPr lang="en-US" altLang="zh-CN" baseline="30000" dirty="0"/>
              <a:t>12</a:t>
            </a:r>
            <a:r>
              <a:rPr lang="en-US" altLang="zh-CN" dirty="0"/>
              <a:t> M</a:t>
            </a:r>
            <a:r>
              <a:rPr lang="en-US" altLang="zh-CN" baseline="-25000" dirty="0"/>
              <a:t>⨀</a:t>
            </a:r>
            <a:endParaRPr lang="da-DK" dirty="0"/>
          </a:p>
        </p:txBody>
      </p:sp>
      <p:sp>
        <p:nvSpPr>
          <p:cNvPr id="10" name="Shape 591">
            <a:extLst>
              <a:ext uri="{FF2B5EF4-FFF2-40B4-BE49-F238E27FC236}">
                <a16:creationId xmlns:a16="http://schemas.microsoft.com/office/drawing/2014/main" id="{287271F2-7A15-46E9-93B6-789DE6C487F8}"/>
              </a:ext>
            </a:extLst>
          </p:cNvPr>
          <p:cNvSpPr/>
          <p:nvPr/>
        </p:nvSpPr>
        <p:spPr>
          <a:xfrm>
            <a:off x="4787031" y="3966212"/>
            <a:ext cx="2839943" cy="400110"/>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lvl1pPr marL="0" marR="0" defTabSz="914400">
              <a:lnSpc>
                <a:spcPct val="100000"/>
              </a:lnSpc>
              <a:defRPr sz="1800">
                <a:solidFill>
                  <a:schemeClr val="accent5"/>
                </a:solidFill>
                <a:uFillTx/>
                <a:latin typeface="Gill Sans SemiBold"/>
                <a:ea typeface="Gill Sans SemiBold"/>
                <a:cs typeface="Gill Sans SemiBold"/>
                <a:sym typeface="Gill Sans SemiBold"/>
              </a:defRPr>
            </a:lvl1pPr>
          </a:lstStyle>
          <a:p>
            <a:r>
              <a:rPr sz="2000" dirty="0"/>
              <a:t>Huang et al. 201</a:t>
            </a:r>
            <a:r>
              <a:rPr lang="en-US" altLang="zh-CN" sz="2000" dirty="0"/>
              <a:t>7</a:t>
            </a:r>
            <a:r>
              <a:rPr sz="2000" dirty="0"/>
              <a:t>, </a:t>
            </a:r>
            <a:r>
              <a:rPr lang="en-US" altLang="zh-CN" sz="2000" dirty="0"/>
              <a:t>in prep.</a:t>
            </a:r>
            <a:endParaRPr sz="2000" dirty="0"/>
          </a:p>
        </p:txBody>
      </p:sp>
      <p:sp>
        <p:nvSpPr>
          <p:cNvPr id="11" name="Shape 590">
            <a:extLst>
              <a:ext uri="{FF2B5EF4-FFF2-40B4-BE49-F238E27FC236}">
                <a16:creationId xmlns:a16="http://schemas.microsoft.com/office/drawing/2014/main" id="{EDD58D67-32A1-496A-8DDF-9858C5FB3B06}"/>
              </a:ext>
            </a:extLst>
          </p:cNvPr>
          <p:cNvSpPr/>
          <p:nvPr/>
        </p:nvSpPr>
        <p:spPr>
          <a:xfrm>
            <a:off x="376951" y="4909015"/>
            <a:ext cx="8435350" cy="498598"/>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marL="571500" marR="0" indent="-571500" defTabSz="584200">
              <a:lnSpc>
                <a:spcPct val="80000"/>
              </a:lnSpc>
              <a:spcBef>
                <a:spcPts val="1200"/>
              </a:spcBef>
              <a:buSzPct val="85000"/>
              <a:buBlip>
                <a:blip r:embed="rId2"/>
              </a:buBlip>
              <a:defRPr sz="2000">
                <a:latin typeface="Gill Sans SemiBold"/>
                <a:ea typeface="Gill Sans SemiBold"/>
                <a:cs typeface="Gill Sans SemiBold"/>
                <a:sym typeface="Gill Sans SemiBold"/>
              </a:defRPr>
            </a:pPr>
            <a:r>
              <a:rPr lang="en-US" altLang="zh-CN" dirty="0"/>
              <a:t>Mass profile from LAMOST+SDSS halo K-giants with galactocentric radius of 16-85 kpc  </a:t>
            </a:r>
            <a:endParaRPr lang="en-US" dirty="0"/>
          </a:p>
        </p:txBody>
      </p:sp>
      <p:sp>
        <p:nvSpPr>
          <p:cNvPr id="12" name="Shape 593">
            <a:extLst>
              <a:ext uri="{FF2B5EF4-FFF2-40B4-BE49-F238E27FC236}">
                <a16:creationId xmlns:a16="http://schemas.microsoft.com/office/drawing/2014/main" id="{F656869C-6046-4B2D-88EE-B26FE53B29F9}"/>
              </a:ext>
            </a:extLst>
          </p:cNvPr>
          <p:cNvSpPr/>
          <p:nvPr/>
        </p:nvSpPr>
        <p:spPr>
          <a:xfrm>
            <a:off x="1621746" y="5606296"/>
            <a:ext cx="4868705" cy="400110"/>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p>
            <a:pPr defTabSz="914400">
              <a:defRPr sz="2000">
                <a:uFillTx/>
                <a:latin typeface="Arial Black"/>
                <a:ea typeface="Arial Black"/>
                <a:cs typeface="Arial Black"/>
                <a:sym typeface="Arial Black"/>
              </a:defRPr>
            </a:pPr>
            <a:r>
              <a:rPr lang="en-US" altLang="zh-CN" dirty="0" err="1"/>
              <a:t>M</a:t>
            </a:r>
            <a:r>
              <a:rPr lang="en-US" altLang="zh-CN" baseline="-25000" dirty="0" err="1"/>
              <a:t>Vir</a:t>
            </a:r>
            <a:r>
              <a:rPr lang="da-DK" dirty="0"/>
              <a:t> = 0.9 (+0.6, -0.3) </a:t>
            </a:r>
            <a:r>
              <a:rPr lang="en-US" altLang="zh-CN" dirty="0"/>
              <a:t>⨉10</a:t>
            </a:r>
            <a:r>
              <a:rPr lang="en-US" altLang="zh-CN" baseline="30000" dirty="0"/>
              <a:t>12</a:t>
            </a:r>
            <a:r>
              <a:rPr lang="en-US" altLang="zh-CN" dirty="0"/>
              <a:t> M</a:t>
            </a:r>
            <a:r>
              <a:rPr lang="en-US" altLang="zh-CN" baseline="-25000" dirty="0"/>
              <a:t>⨀</a:t>
            </a:r>
            <a:endParaRPr lang="da-DK" dirty="0"/>
          </a:p>
        </p:txBody>
      </p:sp>
      <p:sp>
        <p:nvSpPr>
          <p:cNvPr id="13" name="Shape 591">
            <a:extLst>
              <a:ext uri="{FF2B5EF4-FFF2-40B4-BE49-F238E27FC236}">
                <a16:creationId xmlns:a16="http://schemas.microsoft.com/office/drawing/2014/main" id="{283A2AC5-C281-4973-9E8B-321A336BCC44}"/>
              </a:ext>
            </a:extLst>
          </p:cNvPr>
          <p:cNvSpPr/>
          <p:nvPr/>
        </p:nvSpPr>
        <p:spPr>
          <a:xfrm>
            <a:off x="4903571" y="5167484"/>
            <a:ext cx="2468046" cy="400110"/>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lvl1pPr marL="0" marR="0" defTabSz="914400">
              <a:lnSpc>
                <a:spcPct val="100000"/>
              </a:lnSpc>
              <a:defRPr sz="1800">
                <a:solidFill>
                  <a:schemeClr val="accent5"/>
                </a:solidFill>
                <a:uFillTx/>
                <a:latin typeface="Gill Sans SemiBold"/>
                <a:ea typeface="Gill Sans SemiBold"/>
                <a:cs typeface="Gill Sans SemiBold"/>
                <a:sym typeface="Gill Sans SemiBold"/>
              </a:defRPr>
            </a:lvl1pPr>
          </a:lstStyle>
          <a:p>
            <a:r>
              <a:rPr lang="en-US" sz="2000" dirty="0"/>
              <a:t>Liu</a:t>
            </a:r>
            <a:r>
              <a:rPr sz="2000" dirty="0"/>
              <a:t> et al. 201</a:t>
            </a:r>
            <a:r>
              <a:rPr lang="en-US" altLang="zh-CN" sz="2000" dirty="0"/>
              <a:t>7</a:t>
            </a:r>
            <a:r>
              <a:rPr sz="2000" dirty="0"/>
              <a:t>, </a:t>
            </a:r>
            <a:r>
              <a:rPr lang="en-US" altLang="zh-CN" sz="2000" dirty="0"/>
              <a:t>in prep.</a:t>
            </a:r>
            <a:endParaRPr sz="2000" dirty="0"/>
          </a:p>
        </p:txBody>
      </p:sp>
    </p:spTree>
    <p:extLst>
      <p:ext uri="{BB962C8B-B14F-4D97-AF65-F5344CB8AC3E}">
        <p14:creationId xmlns:p14="http://schemas.microsoft.com/office/powerpoint/2010/main" val="30125253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Rot="1" noChangeArrowheads="1"/>
          </p:cNvSpPr>
          <p:nvPr>
            <p:ph type="title" idx="4294967295"/>
          </p:nvPr>
        </p:nvSpPr>
        <p:spPr>
          <a:xfrm>
            <a:off x="517525" y="115888"/>
            <a:ext cx="1677988" cy="1125537"/>
          </a:xfrm>
        </p:spPr>
        <p:txBody>
          <a:bodyPr/>
          <a:lstStyle/>
          <a:p>
            <a:r>
              <a:rPr lang="en-US" altLang="zh-CN" sz="2400"/>
              <a:t>MB</a:t>
            </a:r>
            <a:br>
              <a:rPr lang="en-US" altLang="zh-CN" sz="2400"/>
            </a:br>
            <a:r>
              <a:rPr lang="en-US" altLang="zh-CN" sz="2400"/>
              <a:t>6.1m      </a:t>
            </a:r>
          </a:p>
        </p:txBody>
      </p:sp>
      <p:pic>
        <p:nvPicPr>
          <p:cNvPr id="6147" name="Picture 3" descr="IMG_405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7813" y="26988"/>
            <a:ext cx="7127875" cy="6831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2992781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hape 1014">
            <a:extLst>
              <a:ext uri="{FF2B5EF4-FFF2-40B4-BE49-F238E27FC236}">
                <a16:creationId xmlns:a16="http://schemas.microsoft.com/office/drawing/2014/main" id="{503CFE3D-6441-4643-AE6D-46D575917CFB}"/>
              </a:ext>
            </a:extLst>
          </p:cNvPr>
          <p:cNvSpPr>
            <a:spLocks noChangeArrowheads="1"/>
          </p:cNvSpPr>
          <p:nvPr/>
        </p:nvSpPr>
        <p:spPr bwMode="auto">
          <a:xfrm>
            <a:off x="220663" y="614363"/>
            <a:ext cx="8804275" cy="1230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571500" indent="-571500">
              <a:lnSpc>
                <a:spcPct val="90000"/>
              </a:lnSpc>
              <a:spcBef>
                <a:spcPts val="750"/>
              </a:spcBef>
              <a:buFont typeface="Arial" panose="020B0604020202020204" pitchFamily="34" charset="0"/>
              <a:buChar char="•"/>
              <a:defRPr sz="2100">
                <a:solidFill>
                  <a:schemeClr val="tx1"/>
                </a:solidFill>
                <a:latin typeface="等线" panose="02010600030101010101" pitchFamily="2" charset="-122"/>
                <a:ea typeface="等线" panose="02010600030101010101" pitchFamily="2" charset="-122"/>
              </a:defRPr>
            </a:lvl1pPr>
            <a:lvl2pPr marL="742950" indent="-285750">
              <a:lnSpc>
                <a:spcPct val="90000"/>
              </a:lnSpc>
              <a:spcBef>
                <a:spcPts val="375"/>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2pPr>
            <a:lvl3pPr marL="1143000" indent="-228600">
              <a:lnSpc>
                <a:spcPct val="90000"/>
              </a:lnSpc>
              <a:spcBef>
                <a:spcPts val="375"/>
              </a:spcBef>
              <a:buFont typeface="Arial" panose="020B0604020202020204" pitchFamily="34" charset="0"/>
              <a:buChar char="•"/>
              <a:defRPr sz="1500">
                <a:solidFill>
                  <a:schemeClr val="tx1"/>
                </a:solidFill>
                <a:latin typeface="等线" panose="02010600030101010101" pitchFamily="2" charset="-122"/>
                <a:ea typeface="等线" panose="02010600030101010101" pitchFamily="2" charset="-122"/>
              </a:defRPr>
            </a:lvl3pPr>
            <a:lvl4pPr marL="1600200" indent="-228600">
              <a:lnSpc>
                <a:spcPct val="90000"/>
              </a:lnSpc>
              <a:spcBef>
                <a:spcPts val="375"/>
              </a:spcBef>
              <a:buFont typeface="Arial" panose="020B0604020202020204" pitchFamily="34" charset="0"/>
              <a:buChar char="•"/>
              <a:defRPr sz="1300">
                <a:solidFill>
                  <a:schemeClr val="tx1"/>
                </a:solidFill>
                <a:latin typeface="等线" panose="02010600030101010101" pitchFamily="2" charset="-122"/>
                <a:ea typeface="等线" panose="02010600030101010101" pitchFamily="2" charset="-122"/>
              </a:defRPr>
            </a:lvl4pPr>
            <a:lvl5pPr marL="2057400" indent="-228600">
              <a:lnSpc>
                <a:spcPct val="90000"/>
              </a:lnSpc>
              <a:spcBef>
                <a:spcPts val="375"/>
              </a:spcBef>
              <a:buFont typeface="Arial" panose="020B0604020202020204" pitchFamily="34" charset="0"/>
              <a:buChar char="•"/>
              <a:defRPr sz="1300">
                <a:solidFill>
                  <a:schemeClr val="tx1"/>
                </a:solidFill>
                <a:latin typeface="等线" panose="02010600030101010101" pitchFamily="2" charset="-122"/>
                <a:ea typeface="等线" panose="02010600030101010101" pitchFamily="2" charset="-122"/>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等线" panose="02010600030101010101" pitchFamily="2" charset="-122"/>
                <a:ea typeface="等线" panose="02010600030101010101" pitchFamily="2" charset="-122"/>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等线" panose="02010600030101010101" pitchFamily="2" charset="-122"/>
                <a:ea typeface="等线" panose="02010600030101010101" pitchFamily="2" charset="-122"/>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等线" panose="02010600030101010101" pitchFamily="2" charset="-122"/>
                <a:ea typeface="等线" panose="02010600030101010101" pitchFamily="2" charset="-122"/>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等线" panose="02010600030101010101" pitchFamily="2" charset="-122"/>
                <a:ea typeface="等线" panose="02010600030101010101" pitchFamily="2" charset="-122"/>
              </a:defRPr>
            </a:lvl9pPr>
          </a:lstStyle>
          <a:p>
            <a:pPr eaLnBrk="1" hangingPunct="1">
              <a:lnSpc>
                <a:spcPct val="80000"/>
              </a:lnSpc>
              <a:spcBef>
                <a:spcPts val="1200"/>
              </a:spcBef>
              <a:buSzPct val="85000"/>
            </a:pPr>
            <a:r>
              <a:rPr lang="en-US" altLang="zh-CN" sz="1800" b="1">
                <a:solidFill>
                  <a:srgbClr val="000000"/>
                </a:solidFill>
                <a:latin typeface="楷体" panose="02010609060101010101" pitchFamily="49" charset="-122"/>
                <a:ea typeface="楷体" panose="02010609060101010101" pitchFamily="49" charset="-122"/>
                <a:sym typeface="Heiti SC Medium"/>
              </a:rPr>
              <a:t>LAMOST DR2: 12,000 RCs</a:t>
            </a:r>
          </a:p>
          <a:p>
            <a:pPr eaLnBrk="1" hangingPunct="1">
              <a:lnSpc>
                <a:spcPct val="80000"/>
              </a:lnSpc>
              <a:spcBef>
                <a:spcPts val="1200"/>
              </a:spcBef>
              <a:buSzPct val="85000"/>
            </a:pPr>
            <a:r>
              <a:rPr lang="en-US" altLang="zh-CN" sz="1800" b="1">
                <a:solidFill>
                  <a:srgbClr val="000000"/>
                </a:solidFill>
                <a:latin typeface="楷体" panose="02010609060101010101" pitchFamily="49" charset="-122"/>
                <a:ea typeface="楷体" panose="02010609060101010101" pitchFamily="49" charset="-122"/>
                <a:sym typeface="Heiti SC Medium"/>
              </a:rPr>
              <a:t>APOGEE: 4,000 RCs</a:t>
            </a:r>
            <a:endParaRPr lang="zh-CN" altLang="en-US" sz="1800" b="1">
              <a:solidFill>
                <a:srgbClr val="000000"/>
              </a:solidFill>
              <a:latin typeface="楷体" panose="02010609060101010101" pitchFamily="49" charset="-122"/>
              <a:ea typeface="楷体" panose="02010609060101010101" pitchFamily="49" charset="-122"/>
              <a:sym typeface="Heiti SC Medium"/>
            </a:endParaRPr>
          </a:p>
          <a:p>
            <a:pPr eaLnBrk="1" hangingPunct="1">
              <a:lnSpc>
                <a:spcPct val="80000"/>
              </a:lnSpc>
              <a:spcBef>
                <a:spcPts val="1200"/>
              </a:spcBef>
              <a:buSzPct val="85000"/>
            </a:pPr>
            <a:r>
              <a:rPr lang="en-US" altLang="zh-CN" sz="1800" b="1">
                <a:solidFill>
                  <a:srgbClr val="000000"/>
                </a:solidFill>
                <a:latin typeface="楷体" panose="02010609060101010101" pitchFamily="49" charset="-122"/>
                <a:ea typeface="楷体" panose="02010609060101010101" pitchFamily="49" charset="-122"/>
                <a:sym typeface="Heiti SC Medium"/>
              </a:rPr>
              <a:t>SEGUE: 6,000</a:t>
            </a:r>
            <a:r>
              <a:rPr lang="zh-CN" altLang="en-US" sz="1800" b="1">
                <a:solidFill>
                  <a:srgbClr val="000000"/>
                </a:solidFill>
                <a:latin typeface="楷体" panose="02010609060101010101" pitchFamily="49" charset="-122"/>
                <a:ea typeface="楷体" panose="02010609060101010101" pitchFamily="49" charset="-122"/>
                <a:sym typeface="Heiti SC Medium"/>
              </a:rPr>
              <a:t> </a:t>
            </a:r>
            <a:r>
              <a:rPr lang="en-US" altLang="zh-CN" sz="1800" b="1">
                <a:solidFill>
                  <a:srgbClr val="000000"/>
                </a:solidFill>
                <a:latin typeface="楷体" panose="02010609060101010101" pitchFamily="49" charset="-122"/>
                <a:ea typeface="楷体" panose="02010609060101010101" pitchFamily="49" charset="-122"/>
                <a:sym typeface="Heiti SC Medium"/>
              </a:rPr>
              <a:t>K giants</a:t>
            </a:r>
            <a:endParaRPr lang="zh-CN" altLang="en-US" sz="1800" b="1">
              <a:solidFill>
                <a:srgbClr val="000000"/>
              </a:solidFill>
              <a:latin typeface="楷体" panose="02010609060101010101" pitchFamily="49" charset="-122"/>
              <a:ea typeface="楷体" panose="02010609060101010101" pitchFamily="49" charset="-122"/>
              <a:sym typeface="Heiti SC Medium"/>
            </a:endParaRPr>
          </a:p>
          <a:p>
            <a:pPr eaLnBrk="1" hangingPunct="1">
              <a:lnSpc>
                <a:spcPct val="80000"/>
              </a:lnSpc>
              <a:spcBef>
                <a:spcPts val="1200"/>
              </a:spcBef>
              <a:buSzPct val="85000"/>
            </a:pPr>
            <a:endParaRPr lang="zh-CN" altLang="en-US" sz="1800" b="1">
              <a:solidFill>
                <a:srgbClr val="000000"/>
              </a:solidFill>
              <a:latin typeface="楷体" panose="02010609060101010101" pitchFamily="49" charset="-122"/>
              <a:ea typeface="楷体" panose="02010609060101010101" pitchFamily="49" charset="-122"/>
              <a:sym typeface="楷体" panose="02010609060101010101" pitchFamily="49" charset="-122"/>
            </a:endParaRPr>
          </a:p>
        </p:txBody>
      </p:sp>
      <p:pic>
        <p:nvPicPr>
          <p:cNvPr id="45059" name="图片 46" descr="rc_fit.png">
            <a:extLst>
              <a:ext uri="{FF2B5EF4-FFF2-40B4-BE49-F238E27FC236}">
                <a16:creationId xmlns:a16="http://schemas.microsoft.com/office/drawing/2014/main" id="{C533AFCE-1E5E-46A7-B03E-60CE07D0CF8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4600" y="2924175"/>
            <a:ext cx="6629400" cy="390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0" name="文本框 7">
            <a:extLst>
              <a:ext uri="{FF2B5EF4-FFF2-40B4-BE49-F238E27FC236}">
                <a16:creationId xmlns:a16="http://schemas.microsoft.com/office/drawing/2014/main" id="{A6908CB4-9124-479E-9D90-18A217E7B7C8}"/>
              </a:ext>
            </a:extLst>
          </p:cNvPr>
          <p:cNvSpPr>
            <a:spLocks noChangeArrowheads="1"/>
          </p:cNvSpPr>
          <p:nvPr/>
        </p:nvSpPr>
        <p:spPr bwMode="auto">
          <a:xfrm>
            <a:off x="3705225" y="3386138"/>
            <a:ext cx="6000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750"/>
              </a:spcBef>
              <a:buFont typeface="Arial" panose="020B0604020202020204" pitchFamily="34" charset="0"/>
              <a:buChar char="•"/>
              <a:defRPr sz="2100">
                <a:solidFill>
                  <a:schemeClr val="tx1"/>
                </a:solidFill>
                <a:latin typeface="等线" panose="02010600030101010101" pitchFamily="2" charset="-122"/>
                <a:ea typeface="等线" panose="02010600030101010101" pitchFamily="2" charset="-122"/>
              </a:defRPr>
            </a:lvl1pPr>
            <a:lvl2pPr marL="742950" indent="-285750">
              <a:lnSpc>
                <a:spcPct val="90000"/>
              </a:lnSpc>
              <a:spcBef>
                <a:spcPts val="375"/>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2pPr>
            <a:lvl3pPr marL="1143000" indent="-228600">
              <a:lnSpc>
                <a:spcPct val="90000"/>
              </a:lnSpc>
              <a:spcBef>
                <a:spcPts val="375"/>
              </a:spcBef>
              <a:buFont typeface="Arial" panose="020B0604020202020204" pitchFamily="34" charset="0"/>
              <a:buChar char="•"/>
              <a:defRPr sz="1500">
                <a:solidFill>
                  <a:schemeClr val="tx1"/>
                </a:solidFill>
                <a:latin typeface="等线" panose="02010600030101010101" pitchFamily="2" charset="-122"/>
                <a:ea typeface="等线" panose="02010600030101010101" pitchFamily="2" charset="-122"/>
              </a:defRPr>
            </a:lvl3pPr>
            <a:lvl4pPr marL="1600200" indent="-228600">
              <a:lnSpc>
                <a:spcPct val="90000"/>
              </a:lnSpc>
              <a:spcBef>
                <a:spcPts val="375"/>
              </a:spcBef>
              <a:buFont typeface="Arial" panose="020B0604020202020204" pitchFamily="34" charset="0"/>
              <a:buChar char="•"/>
              <a:defRPr sz="1300">
                <a:solidFill>
                  <a:schemeClr val="tx1"/>
                </a:solidFill>
                <a:latin typeface="等线" panose="02010600030101010101" pitchFamily="2" charset="-122"/>
                <a:ea typeface="等线" panose="02010600030101010101" pitchFamily="2" charset="-122"/>
              </a:defRPr>
            </a:lvl4pPr>
            <a:lvl5pPr marL="2057400" indent="-228600">
              <a:lnSpc>
                <a:spcPct val="90000"/>
              </a:lnSpc>
              <a:spcBef>
                <a:spcPts val="375"/>
              </a:spcBef>
              <a:buFont typeface="Arial" panose="020B0604020202020204" pitchFamily="34" charset="0"/>
              <a:buChar char="•"/>
              <a:defRPr sz="1300">
                <a:solidFill>
                  <a:schemeClr val="tx1"/>
                </a:solidFill>
                <a:latin typeface="等线" panose="02010600030101010101" pitchFamily="2" charset="-122"/>
                <a:ea typeface="等线" panose="02010600030101010101" pitchFamily="2" charset="-122"/>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等线" panose="02010600030101010101" pitchFamily="2" charset="-122"/>
                <a:ea typeface="等线" panose="02010600030101010101" pitchFamily="2" charset="-122"/>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等线" panose="02010600030101010101" pitchFamily="2" charset="-122"/>
                <a:ea typeface="等线" panose="02010600030101010101" pitchFamily="2" charset="-122"/>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等线" panose="02010600030101010101" pitchFamily="2" charset="-122"/>
                <a:ea typeface="等线" panose="02010600030101010101" pitchFamily="2" charset="-122"/>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等线" panose="02010600030101010101" pitchFamily="2" charset="-122"/>
                <a:ea typeface="等线" panose="02010600030101010101" pitchFamily="2" charset="-122"/>
              </a:defRPr>
            </a:lvl9pPr>
          </a:lstStyle>
          <a:p>
            <a:pPr eaLnBrk="1" hangingPunct="1">
              <a:lnSpc>
                <a:spcPct val="100000"/>
              </a:lnSpc>
              <a:spcBef>
                <a:spcPct val="0"/>
              </a:spcBef>
              <a:buFont typeface="Arial" panose="020B0604020202020204" pitchFamily="34" charset="0"/>
              <a:buNone/>
            </a:pPr>
            <a:r>
              <a:rPr lang="en-US" altLang="zh-CN" sz="2400">
                <a:solidFill>
                  <a:srgbClr val="000000"/>
                </a:solidFill>
                <a:latin typeface="Arial Black" panose="020B0A04020102020204" pitchFamily="34" charset="0"/>
                <a:ea typeface="宋体" panose="02010600030101010101" pitchFamily="2" charset="-122"/>
                <a:sym typeface="Arial Black" panose="020B0A04020102020204" pitchFamily="34" charset="0"/>
              </a:rPr>
              <a:t>H I</a:t>
            </a:r>
            <a:endParaRPr lang="zh-CN" altLang="en-US" sz="2400">
              <a:solidFill>
                <a:srgbClr val="000000"/>
              </a:solidFill>
              <a:latin typeface="Arial Black" panose="020B0A04020102020204" pitchFamily="34" charset="0"/>
              <a:ea typeface="宋体" panose="02010600030101010101" pitchFamily="2" charset="-122"/>
              <a:sym typeface="Arial Black" panose="020B0A04020102020204" pitchFamily="34" charset="0"/>
            </a:endParaRPr>
          </a:p>
        </p:txBody>
      </p:sp>
      <p:sp>
        <p:nvSpPr>
          <p:cNvPr id="45061" name="文本框 8">
            <a:extLst>
              <a:ext uri="{FF2B5EF4-FFF2-40B4-BE49-F238E27FC236}">
                <a16:creationId xmlns:a16="http://schemas.microsoft.com/office/drawing/2014/main" id="{E926AE53-B637-44A5-A358-55B63F2DA300}"/>
              </a:ext>
            </a:extLst>
          </p:cNvPr>
          <p:cNvSpPr>
            <a:spLocks noChangeArrowheads="1"/>
          </p:cNvSpPr>
          <p:nvPr/>
        </p:nvSpPr>
        <p:spPr bwMode="auto">
          <a:xfrm>
            <a:off x="4787900" y="3332163"/>
            <a:ext cx="692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750"/>
              </a:spcBef>
              <a:buFont typeface="Arial" panose="020B0604020202020204" pitchFamily="34" charset="0"/>
              <a:buChar char="•"/>
              <a:defRPr sz="2100">
                <a:solidFill>
                  <a:schemeClr val="tx1"/>
                </a:solidFill>
                <a:latin typeface="等线" panose="02010600030101010101" pitchFamily="2" charset="-122"/>
                <a:ea typeface="等线" panose="02010600030101010101" pitchFamily="2" charset="-122"/>
              </a:defRPr>
            </a:lvl1pPr>
            <a:lvl2pPr marL="742950" indent="-285750">
              <a:lnSpc>
                <a:spcPct val="90000"/>
              </a:lnSpc>
              <a:spcBef>
                <a:spcPts val="375"/>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2pPr>
            <a:lvl3pPr marL="1143000" indent="-228600">
              <a:lnSpc>
                <a:spcPct val="90000"/>
              </a:lnSpc>
              <a:spcBef>
                <a:spcPts val="375"/>
              </a:spcBef>
              <a:buFont typeface="Arial" panose="020B0604020202020204" pitchFamily="34" charset="0"/>
              <a:buChar char="•"/>
              <a:defRPr sz="1500">
                <a:solidFill>
                  <a:schemeClr val="tx1"/>
                </a:solidFill>
                <a:latin typeface="等线" panose="02010600030101010101" pitchFamily="2" charset="-122"/>
                <a:ea typeface="等线" panose="02010600030101010101" pitchFamily="2" charset="-122"/>
              </a:defRPr>
            </a:lvl3pPr>
            <a:lvl4pPr marL="1600200" indent="-228600">
              <a:lnSpc>
                <a:spcPct val="90000"/>
              </a:lnSpc>
              <a:spcBef>
                <a:spcPts val="375"/>
              </a:spcBef>
              <a:buFont typeface="Arial" panose="020B0604020202020204" pitchFamily="34" charset="0"/>
              <a:buChar char="•"/>
              <a:defRPr sz="1300">
                <a:solidFill>
                  <a:schemeClr val="tx1"/>
                </a:solidFill>
                <a:latin typeface="等线" panose="02010600030101010101" pitchFamily="2" charset="-122"/>
                <a:ea typeface="等线" panose="02010600030101010101" pitchFamily="2" charset="-122"/>
              </a:defRPr>
            </a:lvl4pPr>
            <a:lvl5pPr marL="2057400" indent="-228600">
              <a:lnSpc>
                <a:spcPct val="90000"/>
              </a:lnSpc>
              <a:spcBef>
                <a:spcPts val="375"/>
              </a:spcBef>
              <a:buFont typeface="Arial" panose="020B0604020202020204" pitchFamily="34" charset="0"/>
              <a:buChar char="•"/>
              <a:defRPr sz="1300">
                <a:solidFill>
                  <a:schemeClr val="tx1"/>
                </a:solidFill>
                <a:latin typeface="等线" panose="02010600030101010101" pitchFamily="2" charset="-122"/>
                <a:ea typeface="等线" panose="02010600030101010101" pitchFamily="2" charset="-122"/>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等线" panose="02010600030101010101" pitchFamily="2" charset="-122"/>
                <a:ea typeface="等线" panose="02010600030101010101" pitchFamily="2" charset="-122"/>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等线" panose="02010600030101010101" pitchFamily="2" charset="-122"/>
                <a:ea typeface="等线" panose="02010600030101010101" pitchFamily="2" charset="-122"/>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等线" panose="02010600030101010101" pitchFamily="2" charset="-122"/>
                <a:ea typeface="等线" panose="02010600030101010101" pitchFamily="2" charset="-122"/>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等线" panose="02010600030101010101" pitchFamily="2" charset="-122"/>
                <a:ea typeface="等线" panose="02010600030101010101" pitchFamily="2" charset="-122"/>
              </a:defRPr>
            </a:lvl9pPr>
          </a:lstStyle>
          <a:p>
            <a:pPr eaLnBrk="1" hangingPunct="1">
              <a:lnSpc>
                <a:spcPct val="100000"/>
              </a:lnSpc>
              <a:spcBef>
                <a:spcPct val="0"/>
              </a:spcBef>
              <a:buFont typeface="Arial" panose="020B0604020202020204" pitchFamily="34" charset="0"/>
              <a:buNone/>
            </a:pPr>
            <a:r>
              <a:rPr lang="en-US" altLang="zh-CN" sz="2400">
                <a:solidFill>
                  <a:srgbClr val="000000"/>
                </a:solidFill>
                <a:latin typeface="Arial Black" panose="020B0A04020102020204" pitchFamily="34" charset="0"/>
                <a:ea typeface="宋体" panose="02010600030101010101" pitchFamily="2" charset="-122"/>
                <a:sym typeface="Arial Black" panose="020B0A04020102020204" pitchFamily="34" charset="0"/>
              </a:rPr>
              <a:t>RCs</a:t>
            </a:r>
            <a:endParaRPr lang="zh-CN" altLang="en-US" sz="2400">
              <a:solidFill>
                <a:srgbClr val="000000"/>
              </a:solidFill>
              <a:latin typeface="Arial Black" panose="020B0A04020102020204" pitchFamily="34" charset="0"/>
              <a:ea typeface="宋体" panose="02010600030101010101" pitchFamily="2" charset="-122"/>
              <a:sym typeface="Arial Black" panose="020B0A04020102020204" pitchFamily="34" charset="0"/>
            </a:endParaRPr>
          </a:p>
        </p:txBody>
      </p:sp>
      <p:sp>
        <p:nvSpPr>
          <p:cNvPr id="45062" name="文本框 9">
            <a:extLst>
              <a:ext uri="{FF2B5EF4-FFF2-40B4-BE49-F238E27FC236}">
                <a16:creationId xmlns:a16="http://schemas.microsoft.com/office/drawing/2014/main" id="{88EC9346-19B4-49BC-A663-59700C0356EC}"/>
              </a:ext>
            </a:extLst>
          </p:cNvPr>
          <p:cNvSpPr>
            <a:spLocks noChangeArrowheads="1"/>
          </p:cNvSpPr>
          <p:nvPr/>
        </p:nvSpPr>
        <p:spPr bwMode="auto">
          <a:xfrm>
            <a:off x="7218363" y="3440113"/>
            <a:ext cx="10255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750"/>
              </a:spcBef>
              <a:buFont typeface="Arial" panose="020B0604020202020204" pitchFamily="34" charset="0"/>
              <a:buChar char="•"/>
              <a:defRPr sz="2100">
                <a:solidFill>
                  <a:schemeClr val="tx1"/>
                </a:solidFill>
                <a:latin typeface="等线" panose="02010600030101010101" pitchFamily="2" charset="-122"/>
                <a:ea typeface="等线" panose="02010600030101010101" pitchFamily="2" charset="-122"/>
              </a:defRPr>
            </a:lvl1pPr>
            <a:lvl2pPr marL="742950" indent="-285750">
              <a:lnSpc>
                <a:spcPct val="90000"/>
              </a:lnSpc>
              <a:spcBef>
                <a:spcPts val="375"/>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2pPr>
            <a:lvl3pPr marL="1143000" indent="-228600">
              <a:lnSpc>
                <a:spcPct val="90000"/>
              </a:lnSpc>
              <a:spcBef>
                <a:spcPts val="375"/>
              </a:spcBef>
              <a:buFont typeface="Arial" panose="020B0604020202020204" pitchFamily="34" charset="0"/>
              <a:buChar char="•"/>
              <a:defRPr sz="1500">
                <a:solidFill>
                  <a:schemeClr val="tx1"/>
                </a:solidFill>
                <a:latin typeface="等线" panose="02010600030101010101" pitchFamily="2" charset="-122"/>
                <a:ea typeface="等线" panose="02010600030101010101" pitchFamily="2" charset="-122"/>
              </a:defRPr>
            </a:lvl3pPr>
            <a:lvl4pPr marL="1600200" indent="-228600">
              <a:lnSpc>
                <a:spcPct val="90000"/>
              </a:lnSpc>
              <a:spcBef>
                <a:spcPts val="375"/>
              </a:spcBef>
              <a:buFont typeface="Arial" panose="020B0604020202020204" pitchFamily="34" charset="0"/>
              <a:buChar char="•"/>
              <a:defRPr sz="1300">
                <a:solidFill>
                  <a:schemeClr val="tx1"/>
                </a:solidFill>
                <a:latin typeface="等线" panose="02010600030101010101" pitchFamily="2" charset="-122"/>
                <a:ea typeface="等线" panose="02010600030101010101" pitchFamily="2" charset="-122"/>
              </a:defRPr>
            </a:lvl4pPr>
            <a:lvl5pPr marL="2057400" indent="-228600">
              <a:lnSpc>
                <a:spcPct val="90000"/>
              </a:lnSpc>
              <a:spcBef>
                <a:spcPts val="375"/>
              </a:spcBef>
              <a:buFont typeface="Arial" panose="020B0604020202020204" pitchFamily="34" charset="0"/>
              <a:buChar char="•"/>
              <a:defRPr sz="1300">
                <a:solidFill>
                  <a:schemeClr val="tx1"/>
                </a:solidFill>
                <a:latin typeface="等线" panose="02010600030101010101" pitchFamily="2" charset="-122"/>
                <a:ea typeface="等线" panose="02010600030101010101" pitchFamily="2" charset="-122"/>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等线" panose="02010600030101010101" pitchFamily="2" charset="-122"/>
                <a:ea typeface="等线" panose="02010600030101010101" pitchFamily="2" charset="-122"/>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等线" panose="02010600030101010101" pitchFamily="2" charset="-122"/>
                <a:ea typeface="等线" panose="02010600030101010101" pitchFamily="2" charset="-122"/>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等线" panose="02010600030101010101" pitchFamily="2" charset="-122"/>
                <a:ea typeface="等线" panose="02010600030101010101" pitchFamily="2" charset="-122"/>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等线" panose="02010600030101010101" pitchFamily="2" charset="-122"/>
                <a:ea typeface="等线" panose="02010600030101010101" pitchFamily="2" charset="-122"/>
              </a:defRPr>
            </a:lvl9pPr>
          </a:lstStyle>
          <a:p>
            <a:pPr eaLnBrk="1" hangingPunct="1">
              <a:lnSpc>
                <a:spcPct val="100000"/>
              </a:lnSpc>
              <a:spcBef>
                <a:spcPct val="0"/>
              </a:spcBef>
              <a:buFont typeface="Arial" panose="020B0604020202020204" pitchFamily="34" charset="0"/>
              <a:buNone/>
            </a:pPr>
            <a:r>
              <a:rPr lang="en-US" altLang="zh-CN" sz="2400">
                <a:solidFill>
                  <a:srgbClr val="000000"/>
                </a:solidFill>
                <a:latin typeface="Arial Black" panose="020B0A04020102020204" pitchFamily="34" charset="0"/>
                <a:ea typeface="宋体" panose="02010600030101010101" pitchFamily="2" charset="-122"/>
                <a:sym typeface="Arial Black" panose="020B0A04020102020204" pitchFamily="34" charset="0"/>
              </a:rPr>
              <a:t>Giants</a:t>
            </a:r>
            <a:endParaRPr lang="zh-CN" altLang="en-US" sz="2400">
              <a:solidFill>
                <a:srgbClr val="000000"/>
              </a:solidFill>
              <a:latin typeface="Arial Black" panose="020B0A04020102020204" pitchFamily="34" charset="0"/>
              <a:ea typeface="宋体" panose="02010600030101010101" pitchFamily="2" charset="-122"/>
              <a:sym typeface="Arial Black" panose="020B0A04020102020204" pitchFamily="34" charset="0"/>
            </a:endParaRPr>
          </a:p>
        </p:txBody>
      </p:sp>
      <p:sp>
        <p:nvSpPr>
          <p:cNvPr id="45063" name="Rectangle 5">
            <a:extLst>
              <a:ext uri="{FF2B5EF4-FFF2-40B4-BE49-F238E27FC236}">
                <a16:creationId xmlns:a16="http://schemas.microsoft.com/office/drawing/2014/main" id="{53F66F88-4A4E-486B-AE6A-D27E9075C796}"/>
              </a:ext>
            </a:extLst>
          </p:cNvPr>
          <p:cNvSpPr>
            <a:spLocks noRot="1" noChangeArrowheads="1"/>
          </p:cNvSpPr>
          <p:nvPr/>
        </p:nvSpPr>
        <p:spPr bwMode="auto">
          <a:xfrm>
            <a:off x="0" y="0"/>
            <a:ext cx="9144000" cy="476250"/>
          </a:xfrm>
          <a:prstGeom prst="rect">
            <a:avLst/>
          </a:prstGeom>
          <a:solidFill>
            <a:srgbClr val="CCECFF"/>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alpha val="68999"/>
                    </a:schemeClr>
                  </a:outerShdw>
                </a:effectLst>
              </a14:hiddenEffects>
            </a:ext>
          </a:extLst>
        </p:spPr>
        <p:txBody>
          <a:bodyPr anchor="ctr"/>
          <a:lstStyle>
            <a:lvl1pPr>
              <a:lnSpc>
                <a:spcPct val="90000"/>
              </a:lnSpc>
              <a:spcBef>
                <a:spcPts val="750"/>
              </a:spcBef>
              <a:buFont typeface="Arial" panose="020B0604020202020204" pitchFamily="34" charset="0"/>
              <a:buChar char="•"/>
              <a:defRPr sz="2100">
                <a:solidFill>
                  <a:schemeClr val="tx1"/>
                </a:solidFill>
                <a:latin typeface="等线" panose="02010600030101010101" pitchFamily="2" charset="-122"/>
                <a:ea typeface="等线" panose="02010600030101010101" pitchFamily="2" charset="-122"/>
              </a:defRPr>
            </a:lvl1pPr>
            <a:lvl2pPr marL="742950" indent="-285750">
              <a:lnSpc>
                <a:spcPct val="90000"/>
              </a:lnSpc>
              <a:spcBef>
                <a:spcPts val="375"/>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2pPr>
            <a:lvl3pPr marL="1143000" indent="-228600">
              <a:lnSpc>
                <a:spcPct val="90000"/>
              </a:lnSpc>
              <a:spcBef>
                <a:spcPts val="375"/>
              </a:spcBef>
              <a:buFont typeface="Arial" panose="020B0604020202020204" pitchFamily="34" charset="0"/>
              <a:buChar char="•"/>
              <a:defRPr sz="1500">
                <a:solidFill>
                  <a:schemeClr val="tx1"/>
                </a:solidFill>
                <a:latin typeface="等线" panose="02010600030101010101" pitchFamily="2" charset="-122"/>
                <a:ea typeface="等线" panose="02010600030101010101" pitchFamily="2" charset="-122"/>
              </a:defRPr>
            </a:lvl3pPr>
            <a:lvl4pPr marL="1600200" indent="-228600">
              <a:lnSpc>
                <a:spcPct val="90000"/>
              </a:lnSpc>
              <a:spcBef>
                <a:spcPts val="375"/>
              </a:spcBef>
              <a:buFont typeface="Arial" panose="020B0604020202020204" pitchFamily="34" charset="0"/>
              <a:buChar char="•"/>
              <a:defRPr sz="1300">
                <a:solidFill>
                  <a:schemeClr val="tx1"/>
                </a:solidFill>
                <a:latin typeface="等线" panose="02010600030101010101" pitchFamily="2" charset="-122"/>
                <a:ea typeface="等线" panose="02010600030101010101" pitchFamily="2" charset="-122"/>
              </a:defRPr>
            </a:lvl4pPr>
            <a:lvl5pPr marL="2057400" indent="-228600">
              <a:lnSpc>
                <a:spcPct val="90000"/>
              </a:lnSpc>
              <a:spcBef>
                <a:spcPts val="375"/>
              </a:spcBef>
              <a:buFont typeface="Arial" panose="020B0604020202020204" pitchFamily="34" charset="0"/>
              <a:buChar char="•"/>
              <a:defRPr sz="1300">
                <a:solidFill>
                  <a:schemeClr val="tx1"/>
                </a:solidFill>
                <a:latin typeface="等线" panose="02010600030101010101" pitchFamily="2" charset="-122"/>
                <a:ea typeface="等线" panose="02010600030101010101" pitchFamily="2" charset="-122"/>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等线" panose="02010600030101010101" pitchFamily="2" charset="-122"/>
                <a:ea typeface="等线" panose="02010600030101010101" pitchFamily="2" charset="-122"/>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等线" panose="02010600030101010101" pitchFamily="2" charset="-122"/>
                <a:ea typeface="等线" panose="02010600030101010101" pitchFamily="2" charset="-122"/>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等线" panose="02010600030101010101" pitchFamily="2" charset="-122"/>
                <a:ea typeface="等线" panose="02010600030101010101" pitchFamily="2" charset="-122"/>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等线" panose="02010600030101010101" pitchFamily="2" charset="-122"/>
                <a:ea typeface="等线" panose="02010600030101010101" pitchFamily="2" charset="-122"/>
              </a:defRPr>
            </a:lvl9pPr>
          </a:lstStyle>
          <a:p>
            <a:pPr algn="ctr" eaLnBrk="1" hangingPunct="1">
              <a:lnSpc>
                <a:spcPct val="100000"/>
              </a:lnSpc>
              <a:spcBef>
                <a:spcPct val="0"/>
              </a:spcBef>
              <a:buFontTx/>
              <a:buNone/>
            </a:pPr>
            <a:r>
              <a:rPr lang="en-US" altLang="zh-CN" sz="2800">
                <a:solidFill>
                  <a:srgbClr val="002060"/>
                </a:solidFill>
                <a:latin typeface="Arial Black" panose="020B0A04020102020204" pitchFamily="34" charset="0"/>
                <a:ea typeface="宋体" panose="02010600030101010101" pitchFamily="2" charset="-122"/>
              </a:rPr>
              <a:t>Rotation curve &amp; density of DM</a:t>
            </a:r>
          </a:p>
        </p:txBody>
      </p:sp>
      <p:pic>
        <p:nvPicPr>
          <p:cNvPr id="45064" name="Picture 2" descr="C:\Users\apple\AppData\Local\Temp\vmware-apple\VMwareDnD\28fc78df\屏幕快照 2015-06-27 上午11.45.36.png">
            <a:extLst>
              <a:ext uri="{FF2B5EF4-FFF2-40B4-BE49-F238E27FC236}">
                <a16:creationId xmlns:a16="http://schemas.microsoft.com/office/drawing/2014/main" id="{75616323-5FA0-4E3F-BA6B-18FF5C6AE1D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025" t="1151"/>
          <a:stretch>
            <a:fillRect/>
          </a:stretch>
        </p:blipFill>
        <p:spPr bwMode="auto">
          <a:xfrm>
            <a:off x="0" y="2097088"/>
            <a:ext cx="3713163" cy="207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5" name="Rectangle 13">
            <a:extLst>
              <a:ext uri="{FF2B5EF4-FFF2-40B4-BE49-F238E27FC236}">
                <a16:creationId xmlns:a16="http://schemas.microsoft.com/office/drawing/2014/main" id="{2C9C2196-6B91-4F6C-9D86-7C67BB96C31A}"/>
              </a:ext>
            </a:extLst>
          </p:cNvPr>
          <p:cNvSpPr>
            <a:spLocks noChangeArrowheads="1"/>
          </p:cNvSpPr>
          <p:nvPr/>
        </p:nvSpPr>
        <p:spPr bwMode="auto">
          <a:xfrm>
            <a:off x="3924300" y="2997200"/>
            <a:ext cx="2268538" cy="3313113"/>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90000"/>
              </a:lnSpc>
              <a:spcBef>
                <a:spcPts val="750"/>
              </a:spcBef>
              <a:buFont typeface="Arial" panose="020B0604020202020204" pitchFamily="34" charset="0"/>
              <a:buChar char="•"/>
              <a:defRPr sz="2100">
                <a:solidFill>
                  <a:schemeClr val="tx1"/>
                </a:solidFill>
                <a:latin typeface="等线" panose="02010600030101010101" pitchFamily="2" charset="-122"/>
                <a:ea typeface="等线" panose="02010600030101010101" pitchFamily="2" charset="-122"/>
              </a:defRPr>
            </a:lvl1pPr>
            <a:lvl2pPr marL="742950" indent="-285750">
              <a:lnSpc>
                <a:spcPct val="90000"/>
              </a:lnSpc>
              <a:spcBef>
                <a:spcPts val="375"/>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2pPr>
            <a:lvl3pPr marL="1143000" indent="-228600">
              <a:lnSpc>
                <a:spcPct val="90000"/>
              </a:lnSpc>
              <a:spcBef>
                <a:spcPts val="375"/>
              </a:spcBef>
              <a:buFont typeface="Arial" panose="020B0604020202020204" pitchFamily="34" charset="0"/>
              <a:buChar char="•"/>
              <a:defRPr sz="1500">
                <a:solidFill>
                  <a:schemeClr val="tx1"/>
                </a:solidFill>
                <a:latin typeface="等线" panose="02010600030101010101" pitchFamily="2" charset="-122"/>
                <a:ea typeface="等线" panose="02010600030101010101" pitchFamily="2" charset="-122"/>
              </a:defRPr>
            </a:lvl3pPr>
            <a:lvl4pPr marL="1600200" indent="-228600">
              <a:lnSpc>
                <a:spcPct val="90000"/>
              </a:lnSpc>
              <a:spcBef>
                <a:spcPts val="375"/>
              </a:spcBef>
              <a:buFont typeface="Arial" panose="020B0604020202020204" pitchFamily="34" charset="0"/>
              <a:buChar char="•"/>
              <a:defRPr sz="1300">
                <a:solidFill>
                  <a:schemeClr val="tx1"/>
                </a:solidFill>
                <a:latin typeface="等线" panose="02010600030101010101" pitchFamily="2" charset="-122"/>
                <a:ea typeface="等线" panose="02010600030101010101" pitchFamily="2" charset="-122"/>
              </a:defRPr>
            </a:lvl4pPr>
            <a:lvl5pPr marL="2057400" indent="-228600">
              <a:lnSpc>
                <a:spcPct val="90000"/>
              </a:lnSpc>
              <a:spcBef>
                <a:spcPts val="375"/>
              </a:spcBef>
              <a:buFont typeface="Arial" panose="020B0604020202020204" pitchFamily="34" charset="0"/>
              <a:buChar char="•"/>
              <a:defRPr sz="1300">
                <a:solidFill>
                  <a:schemeClr val="tx1"/>
                </a:solidFill>
                <a:latin typeface="等线" panose="02010600030101010101" pitchFamily="2" charset="-122"/>
                <a:ea typeface="等线" panose="02010600030101010101" pitchFamily="2" charset="-122"/>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等线" panose="02010600030101010101" pitchFamily="2" charset="-122"/>
                <a:ea typeface="等线" panose="02010600030101010101" pitchFamily="2" charset="-122"/>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等线" panose="02010600030101010101" pitchFamily="2" charset="-122"/>
                <a:ea typeface="等线" panose="02010600030101010101" pitchFamily="2" charset="-122"/>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等线" panose="02010600030101010101" pitchFamily="2" charset="-122"/>
                <a:ea typeface="等线" panose="02010600030101010101" pitchFamily="2" charset="-122"/>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等线" panose="02010600030101010101" pitchFamily="2" charset="-122"/>
                <a:ea typeface="等线" panose="02010600030101010101" pitchFamily="2" charset="-122"/>
              </a:defRPr>
            </a:lvl9pPr>
          </a:lstStyle>
          <a:p>
            <a:pPr eaLnBrk="1" hangingPunct="1">
              <a:lnSpc>
                <a:spcPct val="100000"/>
              </a:lnSpc>
              <a:spcBef>
                <a:spcPct val="0"/>
              </a:spcBef>
              <a:buFont typeface="Arial" panose="020B0604020202020204" pitchFamily="34" charset="0"/>
              <a:buNone/>
            </a:pPr>
            <a:endParaRPr lang="zh-CN" altLang="en-US" sz="1800">
              <a:latin typeface="Arial" panose="020B0604020202020204" pitchFamily="34" charset="0"/>
              <a:ea typeface="宋体" panose="02010600030101010101" pitchFamily="2" charset="-122"/>
            </a:endParaRPr>
          </a:p>
        </p:txBody>
      </p:sp>
      <p:sp>
        <p:nvSpPr>
          <p:cNvPr id="45066" name="Rectangle 14">
            <a:extLst>
              <a:ext uri="{FF2B5EF4-FFF2-40B4-BE49-F238E27FC236}">
                <a16:creationId xmlns:a16="http://schemas.microsoft.com/office/drawing/2014/main" id="{BFE36B8C-C99B-4040-A795-2BAB67D9000B}"/>
              </a:ext>
            </a:extLst>
          </p:cNvPr>
          <p:cNvSpPr>
            <a:spLocks noChangeArrowheads="1"/>
          </p:cNvSpPr>
          <p:nvPr/>
        </p:nvSpPr>
        <p:spPr bwMode="auto">
          <a:xfrm>
            <a:off x="1295400" y="2060575"/>
            <a:ext cx="2268538" cy="1836738"/>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90000"/>
              </a:lnSpc>
              <a:spcBef>
                <a:spcPts val="750"/>
              </a:spcBef>
              <a:buFont typeface="Arial" panose="020B0604020202020204" pitchFamily="34" charset="0"/>
              <a:buChar char="•"/>
              <a:defRPr sz="2100">
                <a:solidFill>
                  <a:schemeClr val="tx1"/>
                </a:solidFill>
                <a:latin typeface="等线" panose="02010600030101010101" pitchFamily="2" charset="-122"/>
                <a:ea typeface="等线" panose="02010600030101010101" pitchFamily="2" charset="-122"/>
              </a:defRPr>
            </a:lvl1pPr>
            <a:lvl2pPr marL="742950" indent="-285750">
              <a:lnSpc>
                <a:spcPct val="90000"/>
              </a:lnSpc>
              <a:spcBef>
                <a:spcPts val="375"/>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2pPr>
            <a:lvl3pPr marL="1143000" indent="-228600">
              <a:lnSpc>
                <a:spcPct val="90000"/>
              </a:lnSpc>
              <a:spcBef>
                <a:spcPts val="375"/>
              </a:spcBef>
              <a:buFont typeface="Arial" panose="020B0604020202020204" pitchFamily="34" charset="0"/>
              <a:buChar char="•"/>
              <a:defRPr sz="1500">
                <a:solidFill>
                  <a:schemeClr val="tx1"/>
                </a:solidFill>
                <a:latin typeface="等线" panose="02010600030101010101" pitchFamily="2" charset="-122"/>
                <a:ea typeface="等线" panose="02010600030101010101" pitchFamily="2" charset="-122"/>
              </a:defRPr>
            </a:lvl3pPr>
            <a:lvl4pPr marL="1600200" indent="-228600">
              <a:lnSpc>
                <a:spcPct val="90000"/>
              </a:lnSpc>
              <a:spcBef>
                <a:spcPts val="375"/>
              </a:spcBef>
              <a:buFont typeface="Arial" panose="020B0604020202020204" pitchFamily="34" charset="0"/>
              <a:buChar char="•"/>
              <a:defRPr sz="1300">
                <a:solidFill>
                  <a:schemeClr val="tx1"/>
                </a:solidFill>
                <a:latin typeface="等线" panose="02010600030101010101" pitchFamily="2" charset="-122"/>
                <a:ea typeface="等线" panose="02010600030101010101" pitchFamily="2" charset="-122"/>
              </a:defRPr>
            </a:lvl4pPr>
            <a:lvl5pPr marL="2057400" indent="-228600">
              <a:lnSpc>
                <a:spcPct val="90000"/>
              </a:lnSpc>
              <a:spcBef>
                <a:spcPts val="375"/>
              </a:spcBef>
              <a:buFont typeface="Arial" panose="020B0604020202020204" pitchFamily="34" charset="0"/>
              <a:buChar char="•"/>
              <a:defRPr sz="1300">
                <a:solidFill>
                  <a:schemeClr val="tx1"/>
                </a:solidFill>
                <a:latin typeface="等线" panose="02010600030101010101" pitchFamily="2" charset="-122"/>
                <a:ea typeface="等线" panose="02010600030101010101" pitchFamily="2" charset="-122"/>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等线" panose="02010600030101010101" pitchFamily="2" charset="-122"/>
                <a:ea typeface="等线" panose="02010600030101010101" pitchFamily="2" charset="-122"/>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等线" panose="02010600030101010101" pitchFamily="2" charset="-122"/>
                <a:ea typeface="等线" panose="02010600030101010101" pitchFamily="2" charset="-122"/>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等线" panose="02010600030101010101" pitchFamily="2" charset="-122"/>
                <a:ea typeface="等线" panose="02010600030101010101" pitchFamily="2" charset="-122"/>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等线" panose="02010600030101010101" pitchFamily="2" charset="-122"/>
                <a:ea typeface="等线" panose="02010600030101010101" pitchFamily="2" charset="-122"/>
              </a:defRPr>
            </a:lvl9pPr>
          </a:lstStyle>
          <a:p>
            <a:pPr eaLnBrk="1" hangingPunct="1">
              <a:lnSpc>
                <a:spcPct val="100000"/>
              </a:lnSpc>
              <a:spcBef>
                <a:spcPct val="0"/>
              </a:spcBef>
              <a:buFont typeface="Arial" panose="020B0604020202020204" pitchFamily="34" charset="0"/>
              <a:buNone/>
            </a:pPr>
            <a:endParaRPr lang="zh-CN" altLang="en-US" sz="1800">
              <a:latin typeface="Arial" panose="020B0604020202020204" pitchFamily="34" charset="0"/>
              <a:ea typeface="宋体" panose="02010600030101010101" pitchFamily="2" charset="-122"/>
            </a:endParaRPr>
          </a:p>
        </p:txBody>
      </p:sp>
      <p:sp>
        <p:nvSpPr>
          <p:cNvPr id="45067" name="Shape 593">
            <a:extLst>
              <a:ext uri="{FF2B5EF4-FFF2-40B4-BE49-F238E27FC236}">
                <a16:creationId xmlns:a16="http://schemas.microsoft.com/office/drawing/2014/main" id="{E11A7085-6918-4EAF-AF12-1433FB032F04}"/>
              </a:ext>
            </a:extLst>
          </p:cNvPr>
          <p:cNvSpPr>
            <a:spLocks noChangeArrowheads="1"/>
          </p:cNvSpPr>
          <p:nvPr/>
        </p:nvSpPr>
        <p:spPr bwMode="auto">
          <a:xfrm>
            <a:off x="971550" y="1665288"/>
            <a:ext cx="777716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32146" rIns="32146">
            <a:spAutoFit/>
          </a:bodyPr>
          <a:lstStyle>
            <a:lvl1pPr defTabSz="641350">
              <a:defRPr>
                <a:solidFill>
                  <a:schemeClr val="tx1"/>
                </a:solidFill>
                <a:latin typeface="等线" panose="02010600030101010101" pitchFamily="2" charset="-122"/>
                <a:ea typeface="等线" panose="02010600030101010101" pitchFamily="2" charset="-122"/>
              </a:defRPr>
            </a:lvl1pPr>
            <a:lvl2pPr marL="742950" indent="-285750" defTabSz="641350">
              <a:defRPr>
                <a:solidFill>
                  <a:schemeClr val="tx1"/>
                </a:solidFill>
                <a:latin typeface="等线" panose="02010600030101010101" pitchFamily="2" charset="-122"/>
                <a:ea typeface="等线" panose="02010600030101010101" pitchFamily="2" charset="-122"/>
              </a:defRPr>
            </a:lvl2pPr>
            <a:lvl3pPr marL="1143000" indent="-228600" defTabSz="641350">
              <a:defRPr>
                <a:solidFill>
                  <a:schemeClr val="tx1"/>
                </a:solidFill>
                <a:latin typeface="等线" panose="02010600030101010101" pitchFamily="2" charset="-122"/>
                <a:ea typeface="等线" panose="02010600030101010101" pitchFamily="2" charset="-122"/>
              </a:defRPr>
            </a:lvl3pPr>
            <a:lvl4pPr marL="1600200" indent="-228600" defTabSz="641350">
              <a:defRPr>
                <a:solidFill>
                  <a:schemeClr val="tx1"/>
                </a:solidFill>
                <a:latin typeface="等线" panose="02010600030101010101" pitchFamily="2" charset="-122"/>
                <a:ea typeface="等线" panose="02010600030101010101" pitchFamily="2" charset="-122"/>
              </a:defRPr>
            </a:lvl4pPr>
            <a:lvl5pPr marL="2057400" indent="-228600" defTabSz="641350">
              <a:defRPr>
                <a:solidFill>
                  <a:schemeClr val="tx1"/>
                </a:solidFill>
                <a:latin typeface="等线" panose="02010600030101010101" pitchFamily="2" charset="-122"/>
                <a:ea typeface="等线" panose="02010600030101010101" pitchFamily="2" charset="-122"/>
              </a:defRPr>
            </a:lvl5pPr>
            <a:lvl6pPr marL="2514600" indent="-228600" defTabSz="64135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defTabSz="64135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defTabSz="64135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defTabSz="64135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eaLnBrk="1" hangingPunct="1"/>
            <a:r>
              <a:rPr lang="zh-CN" altLang="zh-CN" sz="1600">
                <a:solidFill>
                  <a:srgbClr val="FF0000"/>
                </a:solidFill>
                <a:latin typeface="Arial Black" panose="020B0A04020102020204" pitchFamily="34" charset="0"/>
                <a:sym typeface="Arial Black" panose="020B0A04020102020204" pitchFamily="34" charset="0"/>
              </a:rPr>
              <a:t>M</a:t>
            </a:r>
            <a:r>
              <a:rPr lang="zh-CN" altLang="zh-CN" sz="1600" baseline="-25000">
                <a:solidFill>
                  <a:srgbClr val="FF0000"/>
                </a:solidFill>
                <a:latin typeface="Arial Black" panose="020B0A04020102020204" pitchFamily="34" charset="0"/>
                <a:sym typeface="Arial Black" panose="020B0A04020102020204" pitchFamily="34" charset="0"/>
              </a:rPr>
              <a:t>Vir</a:t>
            </a:r>
            <a:r>
              <a:rPr lang="zh-CN" altLang="zh-CN" sz="1600">
                <a:solidFill>
                  <a:srgbClr val="FF0000"/>
                </a:solidFill>
                <a:latin typeface="Arial Black" panose="020B0A04020102020204" pitchFamily="34" charset="0"/>
                <a:sym typeface="Arial Black" panose="020B0A04020102020204" pitchFamily="34" charset="0"/>
              </a:rPr>
              <a:t> = 0.</a:t>
            </a:r>
            <a:r>
              <a:rPr lang="en-US" altLang="zh-CN" sz="1600">
                <a:solidFill>
                  <a:srgbClr val="FF0000"/>
                </a:solidFill>
                <a:latin typeface="Arial Black" panose="020B0A04020102020204" pitchFamily="34" charset="0"/>
                <a:sym typeface="Arial Black" panose="020B0A04020102020204" pitchFamily="34" charset="0"/>
              </a:rPr>
              <a:t>90</a:t>
            </a:r>
            <a:r>
              <a:rPr lang="zh-CN" altLang="zh-CN" sz="1600">
                <a:solidFill>
                  <a:srgbClr val="FF0000"/>
                </a:solidFill>
                <a:latin typeface="Arial Black" panose="020B0A04020102020204" pitchFamily="34" charset="0"/>
                <a:sym typeface="Arial Black" panose="020B0A04020102020204" pitchFamily="34" charset="0"/>
              </a:rPr>
              <a:t>(+0.</a:t>
            </a:r>
            <a:r>
              <a:rPr lang="en-US" altLang="zh-CN" sz="1600">
                <a:solidFill>
                  <a:srgbClr val="FF0000"/>
                </a:solidFill>
                <a:latin typeface="Arial Black" panose="020B0A04020102020204" pitchFamily="34" charset="0"/>
                <a:sym typeface="Arial Black" panose="020B0A04020102020204" pitchFamily="34" charset="0"/>
              </a:rPr>
              <a:t>07</a:t>
            </a:r>
            <a:r>
              <a:rPr lang="zh-CN" altLang="zh-CN" sz="1600">
                <a:solidFill>
                  <a:srgbClr val="FF0000"/>
                </a:solidFill>
                <a:latin typeface="Arial Black" panose="020B0A04020102020204" pitchFamily="34" charset="0"/>
                <a:sym typeface="Arial Black" panose="020B0A04020102020204" pitchFamily="34" charset="0"/>
              </a:rPr>
              <a:t>, −0.</a:t>
            </a:r>
            <a:r>
              <a:rPr lang="en-US" altLang="zh-CN" sz="1600">
                <a:solidFill>
                  <a:srgbClr val="FF0000"/>
                </a:solidFill>
                <a:latin typeface="Arial Black" panose="020B0A04020102020204" pitchFamily="34" charset="0"/>
                <a:sym typeface="Arial Black" panose="020B0A04020102020204" pitchFamily="34" charset="0"/>
              </a:rPr>
              <a:t>08</a:t>
            </a:r>
            <a:r>
              <a:rPr lang="zh-CN" altLang="zh-CN" sz="1600">
                <a:solidFill>
                  <a:srgbClr val="FF0000"/>
                </a:solidFill>
                <a:latin typeface="Arial Black" panose="020B0A04020102020204" pitchFamily="34" charset="0"/>
                <a:sym typeface="Arial Black" panose="020B0A04020102020204" pitchFamily="34" charset="0"/>
              </a:rPr>
              <a:t>)⨉10</a:t>
            </a:r>
            <a:r>
              <a:rPr lang="zh-CN" altLang="zh-CN" sz="1600" baseline="30000">
                <a:solidFill>
                  <a:srgbClr val="FF0000"/>
                </a:solidFill>
                <a:latin typeface="Arial Black" panose="020B0A04020102020204" pitchFamily="34" charset="0"/>
                <a:sym typeface="Arial Black" panose="020B0A04020102020204" pitchFamily="34" charset="0"/>
              </a:rPr>
              <a:t>12</a:t>
            </a:r>
            <a:r>
              <a:rPr lang="zh-CN" altLang="zh-CN" sz="1600">
                <a:solidFill>
                  <a:srgbClr val="FF0000"/>
                </a:solidFill>
                <a:latin typeface="Arial Black" panose="020B0A04020102020204" pitchFamily="34" charset="0"/>
                <a:sym typeface="Arial Black" panose="020B0A04020102020204" pitchFamily="34" charset="0"/>
              </a:rPr>
              <a:t> M</a:t>
            </a:r>
            <a:r>
              <a:rPr lang="zh-CN" altLang="zh-CN" sz="1600" baseline="-25000">
                <a:solidFill>
                  <a:srgbClr val="FF0000"/>
                </a:solidFill>
                <a:latin typeface="Arial Black" panose="020B0A04020102020204" pitchFamily="34" charset="0"/>
                <a:sym typeface="Arial Black" panose="020B0A04020102020204" pitchFamily="34" charset="0"/>
              </a:rPr>
              <a:t>⨀</a:t>
            </a:r>
            <a:r>
              <a:rPr lang="zh-CN" altLang="zh-CN" sz="1600">
                <a:solidFill>
                  <a:srgbClr val="FF0000"/>
                </a:solidFill>
                <a:latin typeface="Arial Black" panose="020B0A04020102020204" pitchFamily="34" charset="0"/>
                <a:sym typeface="Arial Black" panose="020B0A04020102020204" pitchFamily="34" charset="0"/>
              </a:rPr>
              <a:t>; ρ</a:t>
            </a:r>
            <a:r>
              <a:rPr lang="zh-CN" altLang="zh-CN" sz="1600" baseline="-25000">
                <a:solidFill>
                  <a:srgbClr val="FF0000"/>
                </a:solidFill>
                <a:latin typeface="Arial Black" panose="020B0A04020102020204" pitchFamily="34" charset="0"/>
                <a:sym typeface="Arial Black" panose="020B0A04020102020204" pitchFamily="34" charset="0"/>
              </a:rPr>
              <a:t>DM</a:t>
            </a:r>
            <a:r>
              <a:rPr lang="zh-CN" altLang="zh-CN" sz="1600">
                <a:solidFill>
                  <a:srgbClr val="FF0000"/>
                </a:solidFill>
                <a:latin typeface="Arial Black" panose="020B0A04020102020204" pitchFamily="34" charset="0"/>
                <a:sym typeface="Arial Black" panose="020B0A04020102020204" pitchFamily="34" charset="0"/>
              </a:rPr>
              <a:t> = 0.3</a:t>
            </a:r>
            <a:r>
              <a:rPr lang="en-US" altLang="zh-CN" sz="1600">
                <a:solidFill>
                  <a:srgbClr val="FF0000"/>
                </a:solidFill>
                <a:latin typeface="Arial Black" panose="020B0A04020102020204" pitchFamily="34" charset="0"/>
                <a:sym typeface="Arial Black" panose="020B0A04020102020204" pitchFamily="34" charset="0"/>
              </a:rPr>
              <a:t>2</a:t>
            </a:r>
            <a:r>
              <a:rPr lang="zh-CN" altLang="zh-CN" sz="1600">
                <a:solidFill>
                  <a:srgbClr val="FF0000"/>
                </a:solidFill>
                <a:latin typeface="Arial Black" panose="020B0A04020102020204" pitchFamily="34" charset="0"/>
                <a:sym typeface="Arial Black" panose="020B0A04020102020204" pitchFamily="34" charset="0"/>
              </a:rPr>
              <a:t>(+0.0</a:t>
            </a:r>
            <a:r>
              <a:rPr lang="en-US" altLang="zh-CN" sz="1600">
                <a:solidFill>
                  <a:srgbClr val="FF0000"/>
                </a:solidFill>
                <a:latin typeface="Arial Black" panose="020B0A04020102020204" pitchFamily="34" charset="0"/>
                <a:sym typeface="Arial Black" panose="020B0A04020102020204" pitchFamily="34" charset="0"/>
              </a:rPr>
              <a:t>2</a:t>
            </a:r>
            <a:r>
              <a:rPr lang="zh-CN" altLang="zh-CN" sz="1600">
                <a:solidFill>
                  <a:srgbClr val="FF0000"/>
                </a:solidFill>
                <a:latin typeface="Arial Black" panose="020B0A04020102020204" pitchFamily="34" charset="0"/>
                <a:sym typeface="Arial Black" panose="020B0A04020102020204" pitchFamily="34" charset="0"/>
              </a:rPr>
              <a:t>, −0.02) GeV cm</a:t>
            </a:r>
            <a:r>
              <a:rPr lang="zh-CN" altLang="zh-CN" sz="1600" baseline="30000">
                <a:solidFill>
                  <a:srgbClr val="FF0000"/>
                </a:solidFill>
                <a:latin typeface="Arial Black" panose="020B0A04020102020204" pitchFamily="34" charset="0"/>
                <a:sym typeface="Arial Black" panose="020B0A04020102020204" pitchFamily="34" charset="0"/>
              </a:rPr>
              <a:t>−3</a:t>
            </a:r>
          </a:p>
        </p:txBody>
      </p:sp>
      <p:sp>
        <p:nvSpPr>
          <p:cNvPr id="45068" name="矩形 1">
            <a:extLst>
              <a:ext uri="{FF2B5EF4-FFF2-40B4-BE49-F238E27FC236}">
                <a16:creationId xmlns:a16="http://schemas.microsoft.com/office/drawing/2014/main" id="{51D7A1BE-E511-4308-B699-D1CAD845904D}"/>
              </a:ext>
            </a:extLst>
          </p:cNvPr>
          <p:cNvSpPr>
            <a:spLocks noChangeArrowheads="1"/>
          </p:cNvSpPr>
          <p:nvPr/>
        </p:nvSpPr>
        <p:spPr bwMode="auto">
          <a:xfrm>
            <a:off x="3635375" y="5192713"/>
            <a:ext cx="39973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eaLnBrk="1" hangingPunct="1"/>
            <a:r>
              <a:rPr lang="en-US" altLang="zh-CN" b="1">
                <a:solidFill>
                  <a:srgbClr val="000000"/>
                </a:solidFill>
                <a:sym typeface="Heiti SC Medium"/>
              </a:rPr>
              <a:t>Fluctuations in </a:t>
            </a:r>
            <a:r>
              <a:rPr lang="en-US" altLang="zh-CN" b="1">
                <a:solidFill>
                  <a:srgbClr val="000000"/>
                </a:solidFill>
                <a:latin typeface="楷体" panose="02010609060101010101" pitchFamily="49" charset="-122"/>
                <a:ea typeface="楷体" panose="02010609060101010101" pitchFamily="49" charset="-122"/>
                <a:sym typeface="Heiti SC Medium"/>
              </a:rPr>
              <a:t>13 kpc, and </a:t>
            </a:r>
            <a:r>
              <a:rPr lang="en-US" altLang="zh-CN" b="1">
                <a:solidFill>
                  <a:srgbClr val="000000"/>
                </a:solidFill>
                <a:latin typeface="楷体" panose="02010609060101010101" pitchFamily="49" charset="-122"/>
                <a:ea typeface="楷体" panose="02010609060101010101" pitchFamily="49" charset="-122"/>
                <a:sym typeface="楷体" panose="02010609060101010101" pitchFamily="49" charset="-122"/>
              </a:rPr>
              <a:t>18 kpc</a:t>
            </a:r>
            <a:endParaRPr lang="zh-CN" altLang="en-US"/>
          </a:p>
        </p:txBody>
      </p:sp>
      <p:sp>
        <p:nvSpPr>
          <p:cNvPr id="45069" name="Shape 591">
            <a:extLst>
              <a:ext uri="{FF2B5EF4-FFF2-40B4-BE49-F238E27FC236}">
                <a16:creationId xmlns:a16="http://schemas.microsoft.com/office/drawing/2014/main" id="{93A2308B-A0A1-4B45-AEF4-98FA4BA743AF}"/>
              </a:ext>
            </a:extLst>
          </p:cNvPr>
          <p:cNvSpPr>
            <a:spLocks noChangeArrowheads="1"/>
          </p:cNvSpPr>
          <p:nvPr/>
        </p:nvSpPr>
        <p:spPr bwMode="auto">
          <a:xfrm>
            <a:off x="5256213" y="765175"/>
            <a:ext cx="35496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none" lIns="32146" rIns="32146">
            <a:spAutoFit/>
          </a:bodyP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eaLnBrk="1" hangingPunct="1"/>
            <a:r>
              <a:rPr lang="zh-CN" altLang="zh-CN" sz="2000">
                <a:solidFill>
                  <a:srgbClr val="5B9BD5"/>
                </a:solidFill>
                <a:latin typeface="Gill Sans SemiBold"/>
                <a:ea typeface="Gill Sans SemiBold"/>
                <a:cs typeface="Gill Sans SemiBold"/>
                <a:sym typeface="Gill Sans SemiBold"/>
              </a:rPr>
              <a:t>Huang et al. 201</a:t>
            </a:r>
            <a:r>
              <a:rPr lang="en-US" altLang="zh-CN" sz="2000">
                <a:solidFill>
                  <a:srgbClr val="5B9BD5"/>
                </a:solidFill>
                <a:latin typeface="Gill Sans SemiBold"/>
                <a:ea typeface="Gill Sans SemiBold"/>
                <a:cs typeface="Gill Sans SemiBold"/>
                <a:sym typeface="Gill Sans SemiBold"/>
              </a:rPr>
              <a:t>6</a:t>
            </a:r>
            <a:r>
              <a:rPr lang="zh-CN" altLang="zh-CN" sz="2000">
                <a:solidFill>
                  <a:srgbClr val="5B9BD5"/>
                </a:solidFill>
                <a:latin typeface="Gill Sans SemiBold"/>
                <a:ea typeface="Gill Sans SemiBold"/>
                <a:cs typeface="Gill Sans SemiBold"/>
                <a:sym typeface="Gill Sans SemiBold"/>
              </a:rPr>
              <a:t>, MN, </a:t>
            </a:r>
            <a:r>
              <a:rPr lang="en-US" altLang="zh-CN" sz="2000">
                <a:solidFill>
                  <a:srgbClr val="5B9BD5"/>
                </a:solidFill>
                <a:latin typeface="Gill Sans SemiBold"/>
                <a:ea typeface="Gill Sans SemiBold"/>
                <a:cs typeface="Gill Sans SemiBold"/>
                <a:sym typeface="Gill Sans SemiBold"/>
              </a:rPr>
              <a:t>463, 2623</a:t>
            </a:r>
          </a:p>
        </p:txBody>
      </p:sp>
    </p:spTree>
    <p:extLst>
      <p:ext uri="{BB962C8B-B14F-4D97-AF65-F5344CB8AC3E}">
        <p14:creationId xmlns:p14="http://schemas.microsoft.com/office/powerpoint/2010/main" val="1322583565"/>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idx="4294967295"/>
          </p:nvPr>
        </p:nvSpPr>
        <p:spPr>
          <a:xfrm>
            <a:off x="341313" y="1412776"/>
            <a:ext cx="8478837" cy="1655862"/>
          </a:xfrm>
        </p:spPr>
        <p:txBody>
          <a:bodyPr rtlCol="0">
            <a:normAutofit/>
          </a:bodyPr>
          <a:lstStyle/>
          <a:p>
            <a:pPr fontAlgn="auto">
              <a:lnSpc>
                <a:spcPct val="120000"/>
              </a:lnSpc>
              <a:spcBef>
                <a:spcPts val="0"/>
              </a:spcBef>
              <a:spcAft>
                <a:spcPts val="0"/>
              </a:spcAft>
              <a:buClr>
                <a:srgbClr val="003399"/>
              </a:buClr>
              <a:defRPr/>
            </a:pPr>
            <a:r>
              <a:rPr lang="en-US" altLang="zh-CN" sz="2000" dirty="0"/>
              <a:t>With LAMOST data and a simple analytical </a:t>
            </a:r>
            <a:r>
              <a:rPr lang="en-US" altLang="zh-CN" sz="2000" dirty="0" err="1"/>
              <a:t>Kz</a:t>
            </a:r>
            <a:r>
              <a:rPr lang="en-US" altLang="zh-CN" sz="2000" dirty="0"/>
              <a:t> force model depending on less assumptions</a:t>
            </a:r>
          </a:p>
          <a:p>
            <a:pPr fontAlgn="auto">
              <a:lnSpc>
                <a:spcPct val="120000"/>
              </a:lnSpc>
              <a:spcBef>
                <a:spcPts val="0"/>
              </a:spcBef>
              <a:spcAft>
                <a:spcPts val="0"/>
              </a:spcAft>
              <a:buClr>
                <a:srgbClr val="003399"/>
              </a:buClr>
              <a:defRPr/>
            </a:pPr>
            <a:r>
              <a:rPr lang="en-US" altLang="zh-CN" sz="2000" dirty="0"/>
              <a:t>the volume density of the dark matter around us is 0.018±0.005M</a:t>
            </a:r>
            <a:r>
              <a:rPr lang="en-US" altLang="zh-CN" sz="2000" baseline="-25000" dirty="0"/>
              <a:t>⦿</a:t>
            </a:r>
            <a:r>
              <a:rPr lang="en-US" altLang="zh-CN" sz="2000" dirty="0"/>
              <a:t>pc</a:t>
            </a:r>
            <a:r>
              <a:rPr lang="en-US" altLang="zh-CN" sz="2000" baseline="30000" dirty="0"/>
              <a:t>-3</a:t>
            </a:r>
            <a:endParaRPr lang="zh-CN" altLang="en-US" sz="2000" b="1" dirty="0">
              <a:solidFill>
                <a:srgbClr val="003399"/>
              </a:solidFill>
              <a:latin typeface="华文细黑" panose="02010600040101010101" pitchFamily="2" charset="-122"/>
              <a:ea typeface="华文细黑" panose="02010600040101010101" pitchFamily="2" charset="-122"/>
            </a:endParaRPr>
          </a:p>
        </p:txBody>
      </p:sp>
      <p:sp>
        <p:nvSpPr>
          <p:cNvPr id="107523" name="幻灯片编号占位符 2"/>
          <p:cNvSpPr txBox="1">
            <a:spLocks noGrp="1"/>
          </p:cNvSpPr>
          <p:nvPr/>
        </p:nvSpPr>
        <p:spPr bwMode="auto">
          <a:xfrm>
            <a:off x="7002463" y="6492875"/>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lnSpc>
                <a:spcPct val="94000"/>
              </a:lnSpc>
              <a:buClr>
                <a:srgbClr val="000000"/>
              </a:buClr>
              <a:buSzPct val="100000"/>
              <a:buFont typeface="Times New Roman" panose="02020603050405020304" pitchFamily="18" charset="0"/>
              <a:defRPr>
                <a:solidFill>
                  <a:schemeClr val="tx1"/>
                </a:solidFill>
                <a:latin typeface="Arial" panose="020B0604020202020204" pitchFamily="34" charset="0"/>
              </a:defRPr>
            </a:lvl1pPr>
            <a:lvl2pPr eaLnBrk="0" hangingPunct="0">
              <a:lnSpc>
                <a:spcPct val="94000"/>
              </a:lnSpc>
              <a:buClr>
                <a:srgbClr val="000000"/>
              </a:buClr>
              <a:buSzPct val="100000"/>
              <a:buFont typeface="Times New Roman" panose="02020603050405020304" pitchFamily="18" charset="0"/>
              <a:defRPr>
                <a:solidFill>
                  <a:schemeClr val="tx1"/>
                </a:solidFill>
                <a:latin typeface="Arial" panose="020B0604020202020204" pitchFamily="34" charset="0"/>
              </a:defRPr>
            </a:lvl2pPr>
            <a:lvl3pPr eaLnBrk="0" hangingPunct="0">
              <a:lnSpc>
                <a:spcPct val="94000"/>
              </a:lnSpc>
              <a:buClr>
                <a:srgbClr val="000000"/>
              </a:buClr>
              <a:buSzPct val="100000"/>
              <a:buFont typeface="Times New Roman" panose="02020603050405020304" pitchFamily="18" charset="0"/>
              <a:defRPr>
                <a:solidFill>
                  <a:schemeClr val="tx1"/>
                </a:solidFill>
                <a:latin typeface="Arial" panose="020B0604020202020204" pitchFamily="34" charset="0"/>
              </a:defRPr>
            </a:lvl3pPr>
            <a:lvl4pPr eaLnBrk="0" hangingPunct="0">
              <a:lnSpc>
                <a:spcPct val="94000"/>
              </a:lnSpc>
              <a:buClr>
                <a:srgbClr val="000000"/>
              </a:buClr>
              <a:buSzPct val="100000"/>
              <a:buFont typeface="Times New Roman" panose="02020603050405020304" pitchFamily="18" charset="0"/>
              <a:defRPr>
                <a:solidFill>
                  <a:schemeClr val="tx1"/>
                </a:solidFill>
                <a:latin typeface="Arial" panose="020B0604020202020204" pitchFamily="34" charset="0"/>
              </a:defRPr>
            </a:lvl4pPr>
            <a:lvl5pPr eaLnBrk="0" hangingPunct="0">
              <a:lnSpc>
                <a:spcPct val="94000"/>
              </a:lnSpc>
              <a:buClr>
                <a:srgbClr val="000000"/>
              </a:buClr>
              <a:buSzPct val="100000"/>
              <a:buFont typeface="Times New Roman" panose="02020603050405020304" pitchFamily="18" charset="0"/>
              <a:defRPr>
                <a:solidFill>
                  <a:schemeClr val="tx1"/>
                </a:solidFill>
                <a:latin typeface="Arial" panose="020B0604020202020204" pitchFamily="34" charset="0"/>
              </a:defRPr>
            </a:lvl5pPr>
            <a:lvl6pPr marL="2514600" indent="-228600" eaLnBrk="0" fontAlgn="base" hangingPunct="0">
              <a:lnSpc>
                <a:spcPct val="94000"/>
              </a:lnSpc>
              <a:spcBef>
                <a:spcPct val="0"/>
              </a:spcBef>
              <a:spcAft>
                <a:spcPct val="0"/>
              </a:spcAft>
              <a:buClr>
                <a:srgbClr val="000000"/>
              </a:buClr>
              <a:buSzPct val="100000"/>
              <a:buFont typeface="Times New Roman" panose="02020603050405020304" pitchFamily="18" charset="0"/>
              <a:defRPr>
                <a:solidFill>
                  <a:schemeClr val="tx1"/>
                </a:solidFill>
                <a:latin typeface="Arial" panose="020B0604020202020204" pitchFamily="34" charset="0"/>
              </a:defRPr>
            </a:lvl6pPr>
            <a:lvl7pPr marL="2971800" indent="-228600" eaLnBrk="0" fontAlgn="base" hangingPunct="0">
              <a:lnSpc>
                <a:spcPct val="94000"/>
              </a:lnSpc>
              <a:spcBef>
                <a:spcPct val="0"/>
              </a:spcBef>
              <a:spcAft>
                <a:spcPct val="0"/>
              </a:spcAft>
              <a:buClr>
                <a:srgbClr val="000000"/>
              </a:buClr>
              <a:buSzPct val="100000"/>
              <a:buFont typeface="Times New Roman" panose="02020603050405020304" pitchFamily="18" charset="0"/>
              <a:defRPr>
                <a:solidFill>
                  <a:schemeClr val="tx1"/>
                </a:solidFill>
                <a:latin typeface="Arial" panose="020B0604020202020204" pitchFamily="34" charset="0"/>
              </a:defRPr>
            </a:lvl7pPr>
            <a:lvl8pPr marL="3429000" indent="-228600" eaLnBrk="0" fontAlgn="base" hangingPunct="0">
              <a:lnSpc>
                <a:spcPct val="94000"/>
              </a:lnSpc>
              <a:spcBef>
                <a:spcPct val="0"/>
              </a:spcBef>
              <a:spcAft>
                <a:spcPct val="0"/>
              </a:spcAft>
              <a:buClr>
                <a:srgbClr val="000000"/>
              </a:buClr>
              <a:buSzPct val="100000"/>
              <a:buFont typeface="Times New Roman" panose="02020603050405020304" pitchFamily="18" charset="0"/>
              <a:defRPr>
                <a:solidFill>
                  <a:schemeClr val="tx1"/>
                </a:solidFill>
                <a:latin typeface="Arial" panose="020B0604020202020204" pitchFamily="34" charset="0"/>
              </a:defRPr>
            </a:lvl8pPr>
            <a:lvl9pPr marL="3886200" indent="-228600" eaLnBrk="0" fontAlgn="base" hangingPunct="0">
              <a:lnSpc>
                <a:spcPct val="94000"/>
              </a:lnSpc>
              <a:spcBef>
                <a:spcPct val="0"/>
              </a:spcBef>
              <a:spcAft>
                <a:spcPct val="0"/>
              </a:spcAft>
              <a:buClr>
                <a:srgbClr val="000000"/>
              </a:buClr>
              <a:buSzPct val="100000"/>
              <a:buFont typeface="Times New Roman" panose="02020603050405020304" pitchFamily="18" charset="0"/>
              <a:defRPr>
                <a:solidFill>
                  <a:schemeClr val="tx1"/>
                </a:solidFill>
                <a:latin typeface="Arial" panose="020B0604020202020204" pitchFamily="34" charset="0"/>
              </a:defRPr>
            </a:lvl9pPr>
          </a:lstStyle>
          <a:p>
            <a:pPr algn="r" defTabSz="914400" eaLnBrk="1" hangingPunct="1">
              <a:lnSpc>
                <a:spcPct val="100000"/>
              </a:lnSpc>
              <a:buClrTx/>
              <a:buSzTx/>
              <a:buFontTx/>
              <a:buNone/>
            </a:pPr>
            <a:fld id="{1767F720-C5FE-483A-9756-EE0826A299CF}" type="slidenum">
              <a:rPr lang="zh-CN" altLang="en-US" sz="1400">
                <a:latin typeface="黑体" panose="02010609060101010101" pitchFamily="49" charset="-122"/>
                <a:ea typeface="黑体" panose="02010609060101010101" pitchFamily="49" charset="-122"/>
              </a:rPr>
              <a:pPr algn="r" defTabSz="914400" eaLnBrk="1" hangingPunct="1">
                <a:lnSpc>
                  <a:spcPct val="100000"/>
                </a:lnSpc>
                <a:buClrTx/>
                <a:buSzTx/>
                <a:buFontTx/>
                <a:buNone/>
              </a:pPr>
              <a:t>41</a:t>
            </a:fld>
            <a:endParaRPr lang="en-US" altLang="zh-CN" sz="1400">
              <a:latin typeface="黑体" panose="02010609060101010101" pitchFamily="49" charset="-122"/>
              <a:ea typeface="黑体" panose="02010609060101010101" pitchFamily="49" charset="-122"/>
            </a:endParaRPr>
          </a:p>
        </p:txBody>
      </p:sp>
      <p:sp>
        <p:nvSpPr>
          <p:cNvPr id="4" name="标题 3"/>
          <p:cNvSpPr>
            <a:spLocks noGrp="1"/>
          </p:cNvSpPr>
          <p:nvPr>
            <p:ph type="title" idx="4294967295"/>
          </p:nvPr>
        </p:nvSpPr>
        <p:spPr>
          <a:xfrm>
            <a:off x="251663" y="134475"/>
            <a:ext cx="8802688" cy="620713"/>
          </a:xfrm>
        </p:spPr>
        <p:txBody>
          <a:bodyPr rtlCol="0">
            <a:noAutofit/>
          </a:bodyPr>
          <a:lstStyle/>
          <a:p>
            <a:pPr fontAlgn="auto">
              <a:spcAft>
                <a:spcPts val="0"/>
              </a:spcAft>
              <a:defRPr/>
            </a:pPr>
            <a:r>
              <a:rPr lang="en-US" altLang="zh-CN" sz="2800" b="1" dirty="0"/>
              <a:t>Dark matter mass density in the solar neighborhood</a:t>
            </a:r>
            <a:endParaRPr kumimoji="1" lang="zh-CN" altLang="en-US" sz="2800" b="1" dirty="0">
              <a:solidFill>
                <a:srgbClr val="C00000"/>
              </a:solidFill>
              <a:effectLst>
                <a:outerShdw blurRad="38100" dist="38100" dir="2700000" algn="tl">
                  <a:srgbClr val="000000">
                    <a:alpha val="43137"/>
                  </a:srgbClr>
                </a:outerShdw>
              </a:effectLst>
              <a:latin typeface="华文细黑" panose="02010600040101010101" pitchFamily="2" charset="-122"/>
              <a:ea typeface="华文细黑" panose="02010600040101010101" pitchFamily="2" charset="-122"/>
            </a:endParaRPr>
          </a:p>
        </p:txBody>
      </p:sp>
      <p:sp>
        <p:nvSpPr>
          <p:cNvPr id="107525" name="矩形 4"/>
          <p:cNvSpPr>
            <a:spLocks noChangeArrowheads="1"/>
          </p:cNvSpPr>
          <p:nvPr/>
        </p:nvSpPr>
        <p:spPr bwMode="auto">
          <a:xfrm>
            <a:off x="5541963" y="612428"/>
            <a:ext cx="31908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lnSpc>
                <a:spcPct val="94000"/>
              </a:lnSpc>
              <a:buClr>
                <a:srgbClr val="000000"/>
              </a:buClr>
              <a:buSzPct val="100000"/>
              <a:buFont typeface="Times New Roman" panose="02020603050405020304" pitchFamily="18" charset="0"/>
              <a:defRPr>
                <a:solidFill>
                  <a:schemeClr val="tx1"/>
                </a:solidFill>
                <a:latin typeface="Arial" panose="020B0604020202020204" pitchFamily="34" charset="0"/>
              </a:defRPr>
            </a:lvl1pPr>
            <a:lvl2pPr eaLnBrk="0" hangingPunct="0">
              <a:lnSpc>
                <a:spcPct val="94000"/>
              </a:lnSpc>
              <a:buClr>
                <a:srgbClr val="000000"/>
              </a:buClr>
              <a:buSzPct val="100000"/>
              <a:buFont typeface="Times New Roman" panose="02020603050405020304" pitchFamily="18" charset="0"/>
              <a:defRPr>
                <a:solidFill>
                  <a:schemeClr val="tx1"/>
                </a:solidFill>
                <a:latin typeface="Arial" panose="020B0604020202020204" pitchFamily="34" charset="0"/>
              </a:defRPr>
            </a:lvl2pPr>
            <a:lvl3pPr eaLnBrk="0" hangingPunct="0">
              <a:lnSpc>
                <a:spcPct val="94000"/>
              </a:lnSpc>
              <a:buClr>
                <a:srgbClr val="000000"/>
              </a:buClr>
              <a:buSzPct val="100000"/>
              <a:buFont typeface="Times New Roman" panose="02020603050405020304" pitchFamily="18" charset="0"/>
              <a:defRPr>
                <a:solidFill>
                  <a:schemeClr val="tx1"/>
                </a:solidFill>
                <a:latin typeface="Arial" panose="020B0604020202020204" pitchFamily="34" charset="0"/>
              </a:defRPr>
            </a:lvl3pPr>
            <a:lvl4pPr eaLnBrk="0" hangingPunct="0">
              <a:lnSpc>
                <a:spcPct val="94000"/>
              </a:lnSpc>
              <a:buClr>
                <a:srgbClr val="000000"/>
              </a:buClr>
              <a:buSzPct val="100000"/>
              <a:buFont typeface="Times New Roman" panose="02020603050405020304" pitchFamily="18" charset="0"/>
              <a:defRPr>
                <a:solidFill>
                  <a:schemeClr val="tx1"/>
                </a:solidFill>
                <a:latin typeface="Arial" panose="020B0604020202020204" pitchFamily="34" charset="0"/>
              </a:defRPr>
            </a:lvl4pPr>
            <a:lvl5pPr eaLnBrk="0" hangingPunct="0">
              <a:lnSpc>
                <a:spcPct val="94000"/>
              </a:lnSpc>
              <a:buClr>
                <a:srgbClr val="000000"/>
              </a:buClr>
              <a:buSzPct val="100000"/>
              <a:buFont typeface="Times New Roman" panose="02020603050405020304" pitchFamily="18" charset="0"/>
              <a:defRPr>
                <a:solidFill>
                  <a:schemeClr val="tx1"/>
                </a:solidFill>
                <a:latin typeface="Arial" panose="020B0604020202020204" pitchFamily="34" charset="0"/>
              </a:defRPr>
            </a:lvl5pPr>
            <a:lvl6pPr marL="2514600" indent="-228600" eaLnBrk="0" fontAlgn="base" hangingPunct="0">
              <a:lnSpc>
                <a:spcPct val="94000"/>
              </a:lnSpc>
              <a:spcBef>
                <a:spcPct val="0"/>
              </a:spcBef>
              <a:spcAft>
                <a:spcPct val="0"/>
              </a:spcAft>
              <a:buClr>
                <a:srgbClr val="000000"/>
              </a:buClr>
              <a:buSzPct val="100000"/>
              <a:buFont typeface="Times New Roman" panose="02020603050405020304" pitchFamily="18" charset="0"/>
              <a:defRPr>
                <a:solidFill>
                  <a:schemeClr val="tx1"/>
                </a:solidFill>
                <a:latin typeface="Arial" panose="020B0604020202020204" pitchFamily="34" charset="0"/>
              </a:defRPr>
            </a:lvl6pPr>
            <a:lvl7pPr marL="2971800" indent="-228600" eaLnBrk="0" fontAlgn="base" hangingPunct="0">
              <a:lnSpc>
                <a:spcPct val="94000"/>
              </a:lnSpc>
              <a:spcBef>
                <a:spcPct val="0"/>
              </a:spcBef>
              <a:spcAft>
                <a:spcPct val="0"/>
              </a:spcAft>
              <a:buClr>
                <a:srgbClr val="000000"/>
              </a:buClr>
              <a:buSzPct val="100000"/>
              <a:buFont typeface="Times New Roman" panose="02020603050405020304" pitchFamily="18" charset="0"/>
              <a:defRPr>
                <a:solidFill>
                  <a:schemeClr val="tx1"/>
                </a:solidFill>
                <a:latin typeface="Arial" panose="020B0604020202020204" pitchFamily="34" charset="0"/>
              </a:defRPr>
            </a:lvl7pPr>
            <a:lvl8pPr marL="3429000" indent="-228600" eaLnBrk="0" fontAlgn="base" hangingPunct="0">
              <a:lnSpc>
                <a:spcPct val="94000"/>
              </a:lnSpc>
              <a:spcBef>
                <a:spcPct val="0"/>
              </a:spcBef>
              <a:spcAft>
                <a:spcPct val="0"/>
              </a:spcAft>
              <a:buClr>
                <a:srgbClr val="000000"/>
              </a:buClr>
              <a:buSzPct val="100000"/>
              <a:buFont typeface="Times New Roman" panose="02020603050405020304" pitchFamily="18" charset="0"/>
              <a:defRPr>
                <a:solidFill>
                  <a:schemeClr val="tx1"/>
                </a:solidFill>
                <a:latin typeface="Arial" panose="020B0604020202020204" pitchFamily="34" charset="0"/>
              </a:defRPr>
            </a:lvl8pPr>
            <a:lvl9pPr marL="3886200" indent="-228600" eaLnBrk="0" fontAlgn="base" hangingPunct="0">
              <a:lnSpc>
                <a:spcPct val="94000"/>
              </a:lnSpc>
              <a:spcBef>
                <a:spcPct val="0"/>
              </a:spcBef>
              <a:spcAft>
                <a:spcPct val="0"/>
              </a:spcAft>
              <a:buClr>
                <a:srgbClr val="000000"/>
              </a:buClr>
              <a:buSzPct val="100000"/>
              <a:buFont typeface="Times New Roman" panose="02020603050405020304" pitchFamily="18" charset="0"/>
              <a:defRPr>
                <a:solidFill>
                  <a:schemeClr val="tx1"/>
                </a:solidFill>
                <a:latin typeface="Arial" panose="020B0604020202020204" pitchFamily="34" charset="0"/>
              </a:defRPr>
            </a:lvl9pPr>
          </a:lstStyle>
          <a:p>
            <a:pPr defTabSz="914400" eaLnBrk="1" hangingPunct="1">
              <a:lnSpc>
                <a:spcPct val="100000"/>
              </a:lnSpc>
              <a:buClr>
                <a:schemeClr val="tx1"/>
              </a:buClr>
              <a:buSzTx/>
              <a:buFontTx/>
              <a:buNone/>
            </a:pPr>
            <a:r>
              <a:rPr lang="zh-CN" altLang="zh-CN" b="1">
                <a:solidFill>
                  <a:srgbClr val="000000"/>
                </a:solidFill>
                <a:latin typeface="华文细黑" panose="02010600040101010101" pitchFamily="2" charset="-122"/>
                <a:ea typeface="华文细黑" panose="02010600040101010101" pitchFamily="2" charset="-122"/>
              </a:rPr>
              <a:t> </a:t>
            </a:r>
            <a:r>
              <a:rPr lang="en-US" altLang="zh-CN">
                <a:solidFill>
                  <a:srgbClr val="FF0000"/>
                </a:solidFill>
                <a:latin typeface="华文细黑" panose="02010600040101010101" pitchFamily="2" charset="-122"/>
                <a:ea typeface="华文细黑" panose="02010600040101010101" pitchFamily="2" charset="-122"/>
              </a:rPr>
              <a:t>Xia, Liu, et al., MNRAS,2016</a:t>
            </a:r>
            <a:endParaRPr lang="en-US" altLang="zh-CN" b="1">
              <a:solidFill>
                <a:srgbClr val="FF0000"/>
              </a:solidFill>
              <a:latin typeface="华文细黑" panose="02010600040101010101" pitchFamily="2" charset="-122"/>
              <a:ea typeface="华文细黑" panose="02010600040101010101" pitchFamily="2" charset="-122"/>
              <a:sym typeface="Arial Black" panose="020B0A04020102020204" pitchFamily="34" charset="0"/>
            </a:endParaRPr>
          </a:p>
        </p:txBody>
      </p:sp>
      <p:pic>
        <p:nvPicPr>
          <p:cNvPr id="107526"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37012" y="2568335"/>
            <a:ext cx="4771838" cy="308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矩形 2">
            <a:extLst>
              <a:ext uri="{FF2B5EF4-FFF2-40B4-BE49-F238E27FC236}">
                <a16:creationId xmlns:a16="http://schemas.microsoft.com/office/drawing/2014/main" id="{A080248E-EE65-4A1D-AA02-D1DD9A8D3360}"/>
              </a:ext>
            </a:extLst>
          </p:cNvPr>
          <p:cNvSpPr/>
          <p:nvPr/>
        </p:nvSpPr>
        <p:spPr>
          <a:xfrm>
            <a:off x="1284516" y="6083795"/>
            <a:ext cx="5852884" cy="646331"/>
          </a:xfrm>
          <a:prstGeom prst="rect">
            <a:avLst/>
          </a:prstGeom>
        </p:spPr>
        <p:txBody>
          <a:bodyPr wrap="none">
            <a:spAutoFit/>
          </a:bodyPr>
          <a:lstStyle/>
          <a:p>
            <a:r>
              <a:rPr lang="el-GR" altLang="zh-CN" dirty="0"/>
              <a:t>ρ</a:t>
            </a:r>
            <a:r>
              <a:rPr lang="en-US" altLang="zh-CN" baseline="-25000" dirty="0"/>
              <a:t>DM</a:t>
            </a:r>
            <a:r>
              <a:rPr lang="en-US" altLang="zh-CN" dirty="0"/>
              <a:t> = 0.32(+0.02, −0.02) GeV cm</a:t>
            </a:r>
            <a:r>
              <a:rPr lang="en-US" altLang="zh-CN" baseline="30000" dirty="0"/>
              <a:t>−3 </a:t>
            </a:r>
            <a:r>
              <a:rPr kumimoji="1" lang="en-US" altLang="zh-CN" dirty="0"/>
              <a:t>= 0.0084±0.0005 M</a:t>
            </a:r>
            <a:r>
              <a:rPr kumimoji="1" lang="en-US" altLang="zh-CN" baseline="-25000" dirty="0"/>
              <a:t>⦿</a:t>
            </a:r>
            <a:r>
              <a:rPr kumimoji="1" lang="en-US" altLang="zh-CN" dirty="0"/>
              <a:t>pc</a:t>
            </a:r>
            <a:r>
              <a:rPr kumimoji="1" lang="en-US" altLang="zh-CN" baseline="30000" dirty="0"/>
              <a:t>-3</a:t>
            </a:r>
            <a:r>
              <a:rPr kumimoji="1" lang="en-US" altLang="zh-CN" dirty="0"/>
              <a:t> </a:t>
            </a:r>
            <a:endParaRPr lang="en-US" altLang="zh-CN" baseline="30000" dirty="0"/>
          </a:p>
          <a:p>
            <a:r>
              <a:rPr kumimoji="1" lang="en-US" altLang="zh-CN" dirty="0" err="1"/>
              <a:t>ρ</a:t>
            </a:r>
            <a:r>
              <a:rPr kumimoji="1" lang="en-US" altLang="zh-CN" baseline="-25000" dirty="0" err="1"/>
              <a:t>DM</a:t>
            </a:r>
            <a:r>
              <a:rPr kumimoji="1" lang="en-US" altLang="zh-CN" dirty="0"/>
              <a:t> = 0.33 ± 0.02 GeV cm</a:t>
            </a:r>
            <a:r>
              <a:rPr kumimoji="1" lang="en-US" altLang="zh-CN" baseline="30000" dirty="0"/>
              <a:t>-3 </a:t>
            </a:r>
            <a:r>
              <a:rPr kumimoji="1" lang="en-US" altLang="zh-CN" dirty="0"/>
              <a:t>= 0.0087±0.0005 M</a:t>
            </a:r>
            <a:r>
              <a:rPr kumimoji="1" lang="en-US" altLang="zh-CN" baseline="-25000" dirty="0"/>
              <a:t>⦿</a:t>
            </a:r>
            <a:r>
              <a:rPr kumimoji="1" lang="en-US" altLang="zh-CN" dirty="0"/>
              <a:t>pc</a:t>
            </a:r>
            <a:r>
              <a:rPr kumimoji="1" lang="en-US" altLang="zh-CN" baseline="30000" dirty="0"/>
              <a:t>-3</a:t>
            </a:r>
            <a:r>
              <a:rPr kumimoji="1" lang="en-US" altLang="zh-CN" dirty="0"/>
              <a:t> </a:t>
            </a:r>
            <a:endParaRPr lang="zh-CN" altLang="en-US" dirty="0"/>
          </a:p>
        </p:txBody>
      </p:sp>
      <p:sp>
        <p:nvSpPr>
          <p:cNvPr id="11" name="Shape 591">
            <a:extLst>
              <a:ext uri="{FF2B5EF4-FFF2-40B4-BE49-F238E27FC236}">
                <a16:creationId xmlns:a16="http://schemas.microsoft.com/office/drawing/2014/main" id="{1BD14EC3-DDC5-499D-BC88-297B5072BC0D}"/>
              </a:ext>
            </a:extLst>
          </p:cNvPr>
          <p:cNvSpPr/>
          <p:nvPr/>
        </p:nvSpPr>
        <p:spPr>
          <a:xfrm>
            <a:off x="277781" y="5696406"/>
            <a:ext cx="1341327" cy="400110"/>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lvl1pPr marL="0" marR="0" defTabSz="914400">
              <a:lnSpc>
                <a:spcPct val="100000"/>
              </a:lnSpc>
              <a:defRPr sz="1800">
                <a:solidFill>
                  <a:schemeClr val="accent5"/>
                </a:solidFill>
                <a:uFillTx/>
                <a:latin typeface="Gill Sans SemiBold"/>
                <a:ea typeface="Gill Sans SemiBold"/>
                <a:cs typeface="Gill Sans SemiBold"/>
                <a:sym typeface="Gill Sans SemiBold"/>
              </a:defRPr>
            </a:lvl1pPr>
          </a:lstStyle>
          <a:p>
            <a:r>
              <a:rPr sz="2000" dirty="0"/>
              <a:t>Huang et al.</a:t>
            </a:r>
          </a:p>
        </p:txBody>
      </p:sp>
    </p:spTree>
    <p:extLst>
      <p:ext uri="{BB962C8B-B14F-4D97-AF65-F5344CB8AC3E}">
        <p14:creationId xmlns:p14="http://schemas.microsoft.com/office/powerpoint/2010/main" val="1112235176"/>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Screen shot 2014-08-12 at 12.15.04 PM.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37225" y="4279900"/>
            <a:ext cx="3024188" cy="25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7" name="Rectangle 3"/>
          <p:cNvSpPr>
            <a:spLocks noGrp="1" noRot="1" noChangeArrowheads="1"/>
          </p:cNvSpPr>
          <p:nvPr>
            <p:ph type="body" idx="4294967295"/>
          </p:nvPr>
        </p:nvSpPr>
        <p:spPr>
          <a:xfrm>
            <a:off x="250825" y="588963"/>
            <a:ext cx="8540750" cy="1190625"/>
          </a:xfrm>
          <a:noFill/>
        </p:spPr>
        <p:txBody>
          <a:bodyPr/>
          <a:lstStyle/>
          <a:p>
            <a:pPr>
              <a:buFontTx/>
              <a:buNone/>
            </a:pPr>
            <a:r>
              <a:rPr lang="en-US" altLang="zh-CN" sz="2000"/>
              <a:t>Based on </a:t>
            </a:r>
            <a:r>
              <a:rPr lang="zh-CN" altLang="en-US" sz="2000">
                <a:solidFill>
                  <a:srgbClr val="E32400"/>
                </a:solidFill>
                <a:sym typeface="Heiti SC Medium" charset="0"/>
              </a:rPr>
              <a:t>94</a:t>
            </a:r>
            <a:r>
              <a:rPr lang="en-US" altLang="zh-CN" sz="2000">
                <a:solidFill>
                  <a:srgbClr val="E32400"/>
                </a:solidFill>
                <a:sym typeface="Heiti SC Medium" charset="0"/>
              </a:rPr>
              <a:t>,</a:t>
            </a:r>
            <a:r>
              <a:rPr lang="zh-CN" altLang="en-US" sz="2000">
                <a:solidFill>
                  <a:srgbClr val="E32400"/>
                </a:solidFill>
                <a:sym typeface="Heiti SC Medium" charset="0"/>
              </a:rPr>
              <a:t>332</a:t>
            </a:r>
            <a:r>
              <a:rPr lang="en-US" altLang="zh-CN" sz="2000">
                <a:solidFill>
                  <a:srgbClr val="E32400"/>
                </a:solidFill>
                <a:sym typeface="Heiti SC Medium" charset="0"/>
              </a:rPr>
              <a:t> </a:t>
            </a:r>
            <a:r>
              <a:rPr lang="en-US" altLang="zh-CN" sz="2000"/>
              <a:t>thin disk FGK dwarfs within 600 pc of the Sun. </a:t>
            </a:r>
          </a:p>
          <a:p>
            <a:pPr>
              <a:buFontTx/>
              <a:buNone/>
            </a:pPr>
            <a:r>
              <a:rPr lang="en-US" altLang="zh-CN" sz="2000"/>
              <a:t>Result:   </a:t>
            </a:r>
            <a:r>
              <a:rPr lang="en-US" altLang="en-US" sz="2000"/>
              <a:t>(7.0±0.2,10.1±0.1,5.0±0.1) km/s</a:t>
            </a:r>
            <a:endParaRPr lang="zh-CN" altLang="en-US" sz="2000"/>
          </a:p>
        </p:txBody>
      </p:sp>
      <p:sp>
        <p:nvSpPr>
          <p:cNvPr id="41988" name="Rectangle 6"/>
          <p:cNvSpPr>
            <a:spLocks noRot="1" noChangeArrowheads="1"/>
          </p:cNvSpPr>
          <p:nvPr/>
        </p:nvSpPr>
        <p:spPr bwMode="auto">
          <a:xfrm>
            <a:off x="0" y="0"/>
            <a:ext cx="9144000" cy="476250"/>
          </a:xfrm>
          <a:prstGeom prst="rect">
            <a:avLst/>
          </a:prstGeom>
          <a:solidFill>
            <a:srgbClr val="CCECFF"/>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alpha val="68999"/>
                    </a:schemeClr>
                  </a:outerShdw>
                </a:effectLst>
              </a14:hiddenEffects>
            </a:ext>
          </a:extLst>
        </p:spPr>
        <p:txBody>
          <a:bodyPr anchor="ctr"/>
          <a:lstStyle>
            <a:lvl1pPr algn="just">
              <a:spcBef>
                <a:spcPct val="20000"/>
              </a:spcBef>
              <a:buClr>
                <a:srgbClr val="FF6600"/>
              </a:buClr>
              <a:buChar char="•"/>
              <a:defRPr sz="2800" b="1">
                <a:solidFill>
                  <a:srgbClr val="0000CC"/>
                </a:solidFill>
                <a:latin typeface="Times New Roman" panose="02020603050405020304" pitchFamily="18" charset="0"/>
                <a:ea typeface="黑体" panose="02010609060101010101" pitchFamily="49" charset="-122"/>
              </a:defRPr>
            </a:lvl1pPr>
            <a:lvl2pPr marL="742950" indent="-285750" algn="just">
              <a:spcBef>
                <a:spcPct val="20000"/>
              </a:spcBef>
              <a:buClr>
                <a:srgbClr val="FF6600"/>
              </a:buClr>
              <a:buChar char="•"/>
              <a:defRPr sz="2400" b="1">
                <a:solidFill>
                  <a:srgbClr val="0033CC"/>
                </a:solidFill>
                <a:latin typeface="Times New Roman" panose="02020603050405020304" pitchFamily="18" charset="0"/>
                <a:ea typeface="华文隶书" panose="02010800040101010101" pitchFamily="2" charset="-122"/>
              </a:defRPr>
            </a:lvl2pPr>
            <a:lvl3pPr marL="1143000" indent="-228600" algn="just">
              <a:spcBef>
                <a:spcPct val="20000"/>
              </a:spcBef>
              <a:buClr>
                <a:srgbClr val="FF6600"/>
              </a:buClr>
              <a:buChar char="•"/>
              <a:defRPr sz="2200">
                <a:solidFill>
                  <a:srgbClr val="0000CC"/>
                </a:solidFill>
                <a:latin typeface="Times New Roman" panose="02020603050405020304" pitchFamily="18" charset="0"/>
                <a:ea typeface="黑体" panose="02010609060101010101" pitchFamily="49" charset="-122"/>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hlink"/>
              </a:buClr>
              <a:buSzPct val="100000"/>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hlink"/>
              </a:buClr>
              <a:buSzPct val="100000"/>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hlink"/>
              </a:buClr>
              <a:buSzPct val="100000"/>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hlink"/>
              </a:buClr>
              <a:buSzPct val="100000"/>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hlink"/>
              </a:buClr>
              <a:buSzPct val="100000"/>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9pPr>
          </a:lstStyle>
          <a:p>
            <a:pPr algn="ctr" eaLnBrk="1" hangingPunct="1">
              <a:spcBef>
                <a:spcPct val="0"/>
              </a:spcBef>
              <a:buClrTx/>
              <a:buFontTx/>
              <a:buNone/>
            </a:pPr>
            <a:r>
              <a:rPr lang="en-US" altLang="zh-CN" sz="2400" b="0">
                <a:solidFill>
                  <a:schemeClr val="tx1"/>
                </a:solidFill>
                <a:latin typeface="Arial Black" panose="020B0A04020102020204" pitchFamily="34" charset="0"/>
                <a:ea typeface="宋体" panose="02010600030101010101" pitchFamily="2" charset="-122"/>
              </a:rPr>
              <a:t>The Local Standard of Rest</a:t>
            </a:r>
            <a:endParaRPr lang="zh-CN" altLang="en-US" sz="2400" b="0">
              <a:solidFill>
                <a:schemeClr val="tx1"/>
              </a:solidFill>
              <a:latin typeface="Arial Black" panose="020B0A04020102020204" pitchFamily="34" charset="0"/>
              <a:ea typeface="宋体" panose="02010600030101010101" pitchFamily="2" charset="-122"/>
            </a:endParaRPr>
          </a:p>
        </p:txBody>
      </p:sp>
      <p:sp>
        <p:nvSpPr>
          <p:cNvPr id="41989" name="Rectangle 6"/>
          <p:cNvSpPr>
            <a:spLocks noChangeArrowheads="1"/>
          </p:cNvSpPr>
          <p:nvPr/>
        </p:nvSpPr>
        <p:spPr bwMode="auto">
          <a:xfrm>
            <a:off x="4464050" y="1341438"/>
            <a:ext cx="4364038"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r>
              <a:rPr lang="en-US" altLang="zh-CN" b="1">
                <a:solidFill>
                  <a:schemeClr val="accent1"/>
                </a:solidFill>
                <a:sym typeface="Gill Sans SemiBold" charset="0"/>
              </a:rPr>
              <a:t>Huang et al. 2015, MNRAS, 449, 162</a:t>
            </a:r>
            <a:endParaRPr lang="zh-CN" altLang="en-US" b="1">
              <a:solidFill>
                <a:schemeClr val="accent1"/>
              </a:solidFill>
              <a:sym typeface="Gill Sans SemiBold" charset="0"/>
            </a:endParaRPr>
          </a:p>
        </p:txBody>
      </p:sp>
      <p:pic>
        <p:nvPicPr>
          <p:cNvPr id="41990" name="Screen shot 2014-08-12 at 4.38.58 PM.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5600" y="4210050"/>
            <a:ext cx="4483100" cy="204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1" name="Screen shot 2014-08-12 at 12.23.26 PM.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8613" y="4217988"/>
            <a:ext cx="5280025" cy="2640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92" name="Shape 1020"/>
          <p:cNvSpPr>
            <a:spLocks noChangeArrowheads="1"/>
          </p:cNvSpPr>
          <p:nvPr/>
        </p:nvSpPr>
        <p:spPr bwMode="auto">
          <a:xfrm>
            <a:off x="2781300" y="4435475"/>
            <a:ext cx="879475" cy="1936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r>
              <a:rPr lang="en-US" altLang="zh-CN" sz="2000" b="1">
                <a:solidFill>
                  <a:srgbClr val="FF0000"/>
                </a:solidFill>
                <a:latin typeface="Arial Black" panose="020B0A04020102020204" pitchFamily="34" charset="0"/>
                <a:ea typeface="楷体" panose="02010609060101010101" pitchFamily="49" charset="-122"/>
                <a:sym typeface="Arial Black" panose="020B0A04020102020204" pitchFamily="34" charset="0"/>
              </a:rPr>
              <a:t>Method 1</a:t>
            </a:r>
            <a:endParaRPr lang="zh-CN" altLang="en-US" sz="2000" b="1">
              <a:solidFill>
                <a:srgbClr val="FF0000"/>
              </a:solidFill>
              <a:latin typeface="Arial Black" panose="020B0A04020102020204" pitchFamily="34" charset="0"/>
              <a:ea typeface="楷体" panose="02010609060101010101" pitchFamily="49" charset="-122"/>
              <a:sym typeface="Arial Black" panose="020B0A04020102020204" pitchFamily="34" charset="0"/>
            </a:endParaRPr>
          </a:p>
        </p:txBody>
      </p:sp>
      <p:pic>
        <p:nvPicPr>
          <p:cNvPr id="41993" name="屏幕快照 2014-08-19 上午9.16.49.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44650" y="1720850"/>
            <a:ext cx="6016625" cy="2466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94" name="Shape 1022"/>
          <p:cNvSpPr>
            <a:spLocks noChangeArrowheads="1"/>
          </p:cNvSpPr>
          <p:nvPr/>
        </p:nvSpPr>
        <p:spPr bwMode="auto">
          <a:xfrm>
            <a:off x="2968625" y="4076700"/>
            <a:ext cx="236538" cy="1936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r>
              <a:rPr lang="en-US" altLang="zh-CN" b="1">
                <a:solidFill>
                  <a:srgbClr val="000000"/>
                </a:solidFill>
                <a:latin typeface="Arial Black" panose="020B0A04020102020204" pitchFamily="34" charset="0"/>
                <a:sym typeface="Arial Black" panose="020B0A04020102020204" pitchFamily="34" charset="0"/>
              </a:rPr>
              <a:t> </a:t>
            </a:r>
            <a:r>
              <a:rPr lang="zh-CN" altLang="en-US" b="1">
                <a:solidFill>
                  <a:srgbClr val="000000"/>
                </a:solidFill>
                <a:latin typeface="Arial Black" panose="020B0A04020102020204" pitchFamily="34" charset="0"/>
                <a:sym typeface="Arial Black" panose="020B0A04020102020204" pitchFamily="34" charset="0"/>
              </a:rPr>
              <a:t>X</a:t>
            </a:r>
          </a:p>
        </p:txBody>
      </p:sp>
      <p:sp>
        <p:nvSpPr>
          <p:cNvPr id="41995" name="Shape 1023"/>
          <p:cNvSpPr>
            <a:spLocks noChangeArrowheads="1"/>
          </p:cNvSpPr>
          <p:nvPr/>
        </p:nvSpPr>
        <p:spPr bwMode="auto">
          <a:xfrm>
            <a:off x="5989638" y="4083050"/>
            <a:ext cx="125412" cy="1936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spAutoFit/>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r>
              <a:rPr lang="en-US" altLang="zh-CN" b="1">
                <a:solidFill>
                  <a:srgbClr val="000000"/>
                </a:solidFill>
                <a:latin typeface="Arial Black" panose="020B0A04020102020204" pitchFamily="34" charset="0"/>
                <a:sym typeface="Arial Black" panose="020B0A04020102020204" pitchFamily="34" charset="0"/>
              </a:rPr>
              <a:t>X</a:t>
            </a:r>
            <a:endParaRPr lang="en-US" altLang="zh-CN"/>
          </a:p>
        </p:txBody>
      </p:sp>
      <p:sp>
        <p:nvSpPr>
          <p:cNvPr id="41996" name="Shape 1024"/>
          <p:cNvSpPr>
            <a:spLocks noChangeArrowheads="1"/>
          </p:cNvSpPr>
          <p:nvPr/>
        </p:nvSpPr>
        <p:spPr bwMode="auto">
          <a:xfrm>
            <a:off x="4657725" y="2778125"/>
            <a:ext cx="117475" cy="19526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spAutoFit/>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r>
              <a:rPr lang="en-US" altLang="zh-CN" b="1">
                <a:solidFill>
                  <a:srgbClr val="000000"/>
                </a:solidFill>
                <a:latin typeface="Arial Black" panose="020B0A04020102020204" pitchFamily="34" charset="0"/>
                <a:sym typeface="Arial Black" panose="020B0A04020102020204" pitchFamily="34" charset="0"/>
              </a:rPr>
              <a:t>Z</a:t>
            </a:r>
            <a:endParaRPr lang="en-US" altLang="zh-CN"/>
          </a:p>
        </p:txBody>
      </p:sp>
      <p:sp>
        <p:nvSpPr>
          <p:cNvPr id="41997" name="Shape 1025"/>
          <p:cNvSpPr>
            <a:spLocks noChangeArrowheads="1"/>
          </p:cNvSpPr>
          <p:nvPr/>
        </p:nvSpPr>
        <p:spPr bwMode="auto">
          <a:xfrm>
            <a:off x="1641475" y="2828925"/>
            <a:ext cx="127000" cy="19526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spAutoFit/>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r>
              <a:rPr lang="en-US" altLang="zh-CN" b="1">
                <a:solidFill>
                  <a:srgbClr val="000000"/>
                </a:solidFill>
                <a:latin typeface="Arial Black" panose="020B0A04020102020204" pitchFamily="34" charset="0"/>
                <a:sym typeface="Arial Black" panose="020B0A04020102020204" pitchFamily="34" charset="0"/>
              </a:rPr>
              <a:t>Y</a:t>
            </a:r>
            <a:endParaRPr lang="en-US" altLang="zh-CN"/>
          </a:p>
        </p:txBody>
      </p:sp>
      <p:sp>
        <p:nvSpPr>
          <p:cNvPr id="41998" name="Shape 1020"/>
          <p:cNvSpPr>
            <a:spLocks noChangeArrowheads="1"/>
          </p:cNvSpPr>
          <p:nvPr/>
        </p:nvSpPr>
        <p:spPr bwMode="auto">
          <a:xfrm>
            <a:off x="7245350" y="4435475"/>
            <a:ext cx="820738" cy="1936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r>
              <a:rPr lang="en-US" altLang="zh-CN" sz="2000" b="1">
                <a:solidFill>
                  <a:srgbClr val="FF0000"/>
                </a:solidFill>
                <a:latin typeface="Arial Black" panose="020B0A04020102020204" pitchFamily="34" charset="0"/>
                <a:sym typeface="Arial Black" panose="020B0A04020102020204" pitchFamily="34" charset="0"/>
              </a:rPr>
              <a:t>Method 2</a:t>
            </a:r>
            <a:endParaRPr lang="zh-CN" altLang="en-US" sz="2000" b="1">
              <a:solidFill>
                <a:srgbClr val="FF0000"/>
              </a:solidFill>
              <a:latin typeface="Arial Black" panose="020B0A04020102020204" pitchFamily="34" charset="0"/>
              <a:sym typeface="Arial Black" panose="020B0A04020102020204" pitchFamily="34" charset="0"/>
            </a:endParaRPr>
          </a:p>
        </p:txBody>
      </p:sp>
    </p:spTree>
    <p:extLst>
      <p:ext uri="{BB962C8B-B14F-4D97-AF65-F5344CB8AC3E}">
        <p14:creationId xmlns:p14="http://schemas.microsoft.com/office/powerpoint/2010/main" val="300263304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p:txBody>
          <a:bodyPr/>
          <a:lstStyle/>
          <a:p>
            <a:endParaRPr lang="zh-CN" altLang="en-US"/>
          </a:p>
        </p:txBody>
      </p:sp>
      <p:grpSp>
        <p:nvGrpSpPr>
          <p:cNvPr id="43011" name="Group 1029"/>
          <p:cNvGrpSpPr>
            <a:grpSpLocks/>
          </p:cNvGrpSpPr>
          <p:nvPr/>
        </p:nvGrpSpPr>
        <p:grpSpPr bwMode="auto">
          <a:xfrm>
            <a:off x="46038" y="1341438"/>
            <a:ext cx="8947150" cy="3871912"/>
            <a:chOff x="0" y="0"/>
            <a:chExt cx="13004800" cy="5653325"/>
          </a:xfrm>
        </p:grpSpPr>
        <p:pic>
          <p:nvPicPr>
            <p:cNvPr id="43013" name="屏幕快照 2014-11-05 下午1.41.43.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3004800" cy="565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4" name="Shape 1027"/>
            <p:cNvSpPr>
              <a:spLocks noChangeArrowheads="1"/>
            </p:cNvSpPr>
            <p:nvPr/>
          </p:nvSpPr>
          <p:spPr bwMode="auto">
            <a:xfrm>
              <a:off x="2085975" y="4313770"/>
              <a:ext cx="10699750" cy="330214"/>
            </a:xfrm>
            <a:prstGeom prst="rect">
              <a:avLst/>
            </a:prstGeom>
            <a:solidFill>
              <a:srgbClr val="FF0000">
                <a:alpha val="14117"/>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endParaRPr lang="zh-CN" altLang="en-US">
                <a:solidFill>
                  <a:srgbClr val="000000"/>
                </a:solidFill>
              </a:endParaRPr>
            </a:p>
          </p:txBody>
        </p:sp>
        <p:sp>
          <p:nvSpPr>
            <p:cNvPr id="43015" name="Shape 1028"/>
            <p:cNvSpPr>
              <a:spLocks noChangeArrowheads="1"/>
            </p:cNvSpPr>
            <p:nvPr/>
          </p:nvSpPr>
          <p:spPr bwMode="auto">
            <a:xfrm>
              <a:off x="2085975" y="1099991"/>
              <a:ext cx="10699750" cy="330215"/>
            </a:xfrm>
            <a:prstGeom prst="rect">
              <a:avLst/>
            </a:prstGeom>
            <a:solidFill>
              <a:srgbClr val="FF0000">
                <a:alpha val="14117"/>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endParaRPr lang="zh-CN" altLang="en-US">
                <a:solidFill>
                  <a:srgbClr val="000000"/>
                </a:solidFill>
              </a:endParaRPr>
            </a:p>
          </p:txBody>
        </p:sp>
      </p:grpSp>
      <p:sp>
        <p:nvSpPr>
          <p:cNvPr id="43012" name="Rectangle 3"/>
          <p:cNvSpPr>
            <a:spLocks noRot="1" noChangeArrowheads="1"/>
          </p:cNvSpPr>
          <p:nvPr/>
        </p:nvSpPr>
        <p:spPr bwMode="auto">
          <a:xfrm>
            <a:off x="395288" y="5300663"/>
            <a:ext cx="8540750" cy="1190625"/>
          </a:xfrm>
          <a:prstGeom prst="rect">
            <a:avLst/>
          </a:prstGeom>
          <a:noFill/>
          <a:ln>
            <a:noFill/>
          </a:ln>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just">
              <a:spcBef>
                <a:spcPct val="20000"/>
              </a:spcBef>
              <a:buClr>
                <a:srgbClr val="FF6600"/>
              </a:buClr>
              <a:buChar char="•"/>
              <a:defRPr sz="2800" b="1">
                <a:solidFill>
                  <a:srgbClr val="0000CC"/>
                </a:solidFill>
                <a:latin typeface="Times New Roman" panose="02020603050405020304" pitchFamily="18" charset="0"/>
                <a:ea typeface="黑体" panose="02010609060101010101" pitchFamily="49" charset="-122"/>
              </a:defRPr>
            </a:lvl1pPr>
            <a:lvl2pPr marL="742950" indent="-285750" algn="just">
              <a:spcBef>
                <a:spcPct val="20000"/>
              </a:spcBef>
              <a:buClr>
                <a:srgbClr val="FF6600"/>
              </a:buClr>
              <a:buChar char="•"/>
              <a:defRPr sz="2400" b="1">
                <a:solidFill>
                  <a:srgbClr val="0033CC"/>
                </a:solidFill>
                <a:latin typeface="Times New Roman" panose="02020603050405020304" pitchFamily="18" charset="0"/>
                <a:ea typeface="华文隶书" panose="02010800040101010101" pitchFamily="2" charset="-122"/>
              </a:defRPr>
            </a:lvl2pPr>
            <a:lvl3pPr marL="1143000" indent="-228600" algn="just">
              <a:spcBef>
                <a:spcPct val="20000"/>
              </a:spcBef>
              <a:buClr>
                <a:srgbClr val="FF6600"/>
              </a:buClr>
              <a:buChar char="•"/>
              <a:defRPr sz="2200">
                <a:solidFill>
                  <a:srgbClr val="0000CC"/>
                </a:solidFill>
                <a:latin typeface="Times New Roman" panose="02020603050405020304" pitchFamily="18" charset="0"/>
                <a:ea typeface="黑体" panose="02010609060101010101" pitchFamily="49" charset="-122"/>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hlink"/>
              </a:buClr>
              <a:buSzPct val="100000"/>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hlink"/>
              </a:buClr>
              <a:buSzPct val="100000"/>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hlink"/>
              </a:buClr>
              <a:buSzPct val="100000"/>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hlink"/>
              </a:buClr>
              <a:buSzPct val="100000"/>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hlink"/>
              </a:buClr>
              <a:buSzPct val="100000"/>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9pPr>
          </a:lstStyle>
          <a:p>
            <a:r>
              <a:rPr lang="en-US" altLang="zh-CN" sz="2000"/>
              <a:t>Highest accuracy of  (U, V, W)</a:t>
            </a:r>
          </a:p>
          <a:p>
            <a:r>
              <a:rPr lang="en-US" altLang="zh-CN" sz="2000"/>
              <a:t>V is 2 times of one in “Galactic Dynamics”  (Dehnen &amp; Binney 1998)</a:t>
            </a:r>
            <a:endParaRPr lang="zh-CN" altLang="en-US" sz="2000"/>
          </a:p>
        </p:txBody>
      </p:sp>
      <p:sp>
        <p:nvSpPr>
          <p:cNvPr id="2" name="椭圆 1">
            <a:extLst>
              <a:ext uri="{FF2B5EF4-FFF2-40B4-BE49-F238E27FC236}">
                <a16:creationId xmlns:a16="http://schemas.microsoft.com/office/drawing/2014/main" id="{00AD4460-728A-4F8F-A0FC-F4CCB7491E48}"/>
              </a:ext>
            </a:extLst>
          </p:cNvPr>
          <p:cNvSpPr/>
          <p:nvPr/>
        </p:nvSpPr>
        <p:spPr>
          <a:xfrm>
            <a:off x="6651812" y="2041022"/>
            <a:ext cx="1120588" cy="316694"/>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椭圆 8">
            <a:extLst>
              <a:ext uri="{FF2B5EF4-FFF2-40B4-BE49-F238E27FC236}">
                <a16:creationId xmlns:a16="http://schemas.microsoft.com/office/drawing/2014/main" id="{932B3956-4ECD-4616-8AE9-F4416B5B8EB7}"/>
              </a:ext>
            </a:extLst>
          </p:cNvPr>
          <p:cNvSpPr/>
          <p:nvPr/>
        </p:nvSpPr>
        <p:spPr>
          <a:xfrm>
            <a:off x="6660775" y="4228408"/>
            <a:ext cx="1120588" cy="316694"/>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89718985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280074D-29D7-479C-80D8-903B90FAAD32}"/>
              </a:ext>
            </a:extLst>
          </p:cNvPr>
          <p:cNvSpPr>
            <a:spLocks noGrp="1"/>
          </p:cNvSpPr>
          <p:nvPr>
            <p:ph type="ctrTitle"/>
          </p:nvPr>
        </p:nvSpPr>
        <p:spPr/>
        <p:txBody>
          <a:bodyPr>
            <a:normAutofit/>
          </a:bodyPr>
          <a:lstStyle/>
          <a:p>
            <a:r>
              <a:rPr lang="en-US" altLang="zh-CN" sz="4800" dirty="0"/>
              <a:t>Composition, kinematics of stellar populations </a:t>
            </a:r>
          </a:p>
        </p:txBody>
      </p:sp>
      <p:sp>
        <p:nvSpPr>
          <p:cNvPr id="4" name="副标题 3">
            <a:extLst>
              <a:ext uri="{FF2B5EF4-FFF2-40B4-BE49-F238E27FC236}">
                <a16:creationId xmlns:a16="http://schemas.microsoft.com/office/drawing/2014/main" id="{54234A16-2A39-4D62-8006-EDBF47B63FEF}"/>
              </a:ext>
            </a:extLst>
          </p:cNvPr>
          <p:cNvSpPr>
            <a:spLocks noGrp="1"/>
          </p:cNvSpPr>
          <p:nvPr>
            <p:ph type="subTitle" idx="1"/>
          </p:nvPr>
        </p:nvSpPr>
        <p:spPr/>
        <p:txBody>
          <a:bodyPr/>
          <a:lstStyle/>
          <a:p>
            <a:endParaRPr lang="zh-CN" altLang="en-US"/>
          </a:p>
        </p:txBody>
      </p:sp>
    </p:spTree>
    <p:extLst>
      <p:ext uri="{BB962C8B-B14F-4D97-AF65-F5344CB8AC3E}">
        <p14:creationId xmlns:p14="http://schemas.microsoft.com/office/powerpoint/2010/main" val="426514103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3" name="Shape 463"/>
          <p:cNvSpPr/>
          <p:nvPr/>
        </p:nvSpPr>
        <p:spPr>
          <a:xfrm>
            <a:off x="1924445" y="6179344"/>
            <a:ext cx="5295305" cy="461858"/>
          </a:xfrm>
          <a:prstGeom prst="rect">
            <a:avLst/>
          </a:prstGeom>
          <a:ln w="12700">
            <a:miter lim="400000"/>
          </a:ln>
          <a:extLst>
            <a:ext uri="{C572A759-6A51-4108-AA02-DFA0A04FC94B}">
              <ma14:wrappingTextBoxFlag xmlns:ma14="http://schemas.microsoft.com/office/mac/drawingml/2011/main" xmlns="" val="1"/>
            </a:ext>
          </a:extLst>
        </p:spPr>
        <p:txBody>
          <a:bodyPr lIns="35719" tIns="35719" rIns="35719" bIns="35719">
            <a:spAutoFit/>
          </a:bodyPr>
          <a:lstStyle/>
          <a:p>
            <a:pPr marL="35560" marR="35560">
              <a:tabLst>
                <a:tab pos="35717" algn="l"/>
                <a:tab pos="437539" algn="l"/>
                <a:tab pos="848290" algn="l"/>
                <a:tab pos="1259041" algn="l"/>
                <a:tab pos="1660863" algn="l"/>
                <a:tab pos="2071614" algn="l"/>
                <a:tab pos="2464506" algn="l"/>
                <a:tab pos="2893116" algn="l"/>
                <a:tab pos="3294938" algn="l"/>
                <a:tab pos="3687830" algn="l"/>
                <a:tab pos="4116440" algn="l"/>
                <a:tab pos="4518261" algn="l"/>
                <a:tab pos="4911154" algn="l"/>
                <a:tab pos="5321905" algn="l"/>
                <a:tab pos="5741585" algn="l"/>
                <a:tab pos="6152336" algn="l"/>
                <a:tab pos="6545228" algn="l"/>
                <a:tab pos="6964909" algn="l"/>
                <a:tab pos="7375660" algn="l"/>
                <a:tab pos="7768552" algn="l"/>
                <a:tab pos="8179303" algn="l"/>
                <a:tab pos="8179303" algn="l"/>
              </a:tabLst>
              <a:defRPr sz="1200">
                <a:solidFill>
                  <a:srgbClr val="AA7942"/>
                </a:solidFill>
                <a:uFill>
                  <a:solidFill>
                    <a:srgbClr val="AA7942"/>
                  </a:solidFill>
                </a:uFill>
                <a:latin typeface="Arial"/>
                <a:ea typeface="Arial"/>
                <a:cs typeface="Arial"/>
                <a:sym typeface="Arial"/>
              </a:defRPr>
            </a:pPr>
            <a:r>
              <a:rPr sz="844"/>
              <a:t>北京大学物理学院天文学系                                      北京大学科维理天文与天体物理研究所</a:t>
            </a:r>
          </a:p>
          <a:p>
            <a:pPr marL="35560" marR="35560">
              <a:buClr>
                <a:srgbClr val="AA7942"/>
              </a:buClr>
              <a:buFont typeface="Arial"/>
              <a:tabLst>
                <a:tab pos="35717" algn="l"/>
                <a:tab pos="437539" algn="l"/>
                <a:tab pos="848290" algn="l"/>
                <a:tab pos="1259041" algn="l"/>
                <a:tab pos="1660863" algn="l"/>
                <a:tab pos="2071614" algn="l"/>
                <a:tab pos="2464506" algn="l"/>
                <a:tab pos="2893116" algn="l"/>
                <a:tab pos="3294938" algn="l"/>
                <a:tab pos="3687830" algn="l"/>
                <a:tab pos="4116440" algn="l"/>
                <a:tab pos="4518261" algn="l"/>
                <a:tab pos="4911154" algn="l"/>
                <a:tab pos="5321905" algn="l"/>
                <a:tab pos="5741585" algn="l"/>
                <a:tab pos="6152336" algn="l"/>
                <a:tab pos="6545228" algn="l"/>
                <a:tab pos="6964909" algn="l"/>
                <a:tab pos="7375660" algn="l"/>
                <a:tab pos="7768552" algn="l"/>
                <a:tab pos="8179303" algn="l"/>
                <a:tab pos="8179303" algn="l"/>
              </a:tabLst>
              <a:defRPr sz="1200"/>
            </a:pPr>
            <a:r>
              <a:rPr sz="844">
                <a:solidFill>
                  <a:srgbClr val="AA7942"/>
                </a:solidFill>
                <a:uFill>
                  <a:solidFill>
                    <a:srgbClr val="AA7942"/>
                  </a:solidFill>
                </a:uFill>
                <a:latin typeface="宋体"/>
                <a:ea typeface="宋体"/>
                <a:cs typeface="宋体"/>
                <a:sym typeface="宋体"/>
              </a:rPr>
              <a:t>地址：理科二号楼</a:t>
            </a:r>
            <a:r>
              <a:rPr sz="844">
                <a:solidFill>
                  <a:srgbClr val="AA7942"/>
                </a:solidFill>
                <a:uFill>
                  <a:solidFill>
                    <a:srgbClr val="AA7942"/>
                  </a:solidFill>
                </a:uFill>
                <a:latin typeface="Arial"/>
                <a:ea typeface="Arial"/>
                <a:cs typeface="Arial"/>
                <a:sym typeface="Arial"/>
              </a:rPr>
              <a:t>2901  </a:t>
            </a:r>
            <a:r>
              <a:rPr sz="844">
                <a:solidFill>
                  <a:srgbClr val="AA7942"/>
                </a:solidFill>
                <a:uFill>
                  <a:solidFill>
                    <a:srgbClr val="AA7942"/>
                  </a:solidFill>
                </a:uFill>
                <a:latin typeface="宋体"/>
                <a:ea typeface="宋体"/>
                <a:cs typeface="宋体"/>
                <a:sym typeface="宋体"/>
              </a:rPr>
              <a:t>电话：</a:t>
            </a:r>
            <a:r>
              <a:rPr sz="844">
                <a:solidFill>
                  <a:srgbClr val="AA7942"/>
                </a:solidFill>
                <a:uFill>
                  <a:solidFill>
                    <a:srgbClr val="AA7942"/>
                  </a:solidFill>
                </a:uFill>
                <a:latin typeface="Arial"/>
                <a:ea typeface="Arial"/>
                <a:cs typeface="Arial"/>
                <a:sym typeface="Arial"/>
              </a:rPr>
              <a:t>6275 1134               </a:t>
            </a:r>
            <a:r>
              <a:rPr sz="844">
                <a:solidFill>
                  <a:srgbClr val="AA7942"/>
                </a:solidFill>
                <a:uFill>
                  <a:solidFill>
                    <a:srgbClr val="AA7942"/>
                  </a:solidFill>
                </a:uFill>
                <a:latin typeface="宋体"/>
                <a:ea typeface="宋体"/>
                <a:cs typeface="宋体"/>
                <a:sym typeface="宋体"/>
              </a:rPr>
              <a:t>地址：朗润园科维理楼</a:t>
            </a:r>
            <a:r>
              <a:rPr sz="844">
                <a:solidFill>
                  <a:srgbClr val="AA7942"/>
                </a:solidFill>
                <a:uFill>
                  <a:solidFill>
                    <a:srgbClr val="AA7942"/>
                  </a:solidFill>
                </a:uFill>
                <a:latin typeface="Arial"/>
                <a:ea typeface="Arial"/>
                <a:cs typeface="Arial"/>
                <a:sym typeface="Arial"/>
              </a:rPr>
              <a:t>  </a:t>
            </a:r>
            <a:r>
              <a:rPr sz="844">
                <a:solidFill>
                  <a:srgbClr val="AA7942"/>
                </a:solidFill>
                <a:uFill>
                  <a:solidFill>
                    <a:srgbClr val="AA7942"/>
                  </a:solidFill>
                </a:uFill>
                <a:latin typeface="宋体"/>
                <a:ea typeface="宋体"/>
                <a:cs typeface="宋体"/>
                <a:sym typeface="宋体"/>
              </a:rPr>
              <a:t>电话：</a:t>
            </a:r>
            <a:r>
              <a:rPr sz="844">
                <a:solidFill>
                  <a:srgbClr val="AA7942"/>
                </a:solidFill>
                <a:uFill>
                  <a:solidFill>
                    <a:srgbClr val="AA7942"/>
                  </a:solidFill>
                </a:uFill>
                <a:latin typeface="Arial"/>
                <a:ea typeface="Arial"/>
                <a:cs typeface="Arial"/>
                <a:sym typeface="Arial"/>
              </a:rPr>
              <a:t>6275 6692</a:t>
            </a:r>
          </a:p>
          <a:p>
            <a:pPr marL="35560" marR="35560">
              <a:buFont typeface="Arial"/>
              <a:tabLst>
                <a:tab pos="35717" algn="l"/>
                <a:tab pos="437539" algn="l"/>
                <a:tab pos="848290" algn="l"/>
                <a:tab pos="1259041" algn="l"/>
                <a:tab pos="1660863" algn="l"/>
                <a:tab pos="2071614" algn="l"/>
                <a:tab pos="2464506" algn="l"/>
                <a:tab pos="2893116" algn="l"/>
                <a:tab pos="3294938" algn="l"/>
                <a:tab pos="3687830" algn="l"/>
                <a:tab pos="4116440" algn="l"/>
                <a:tab pos="4518261" algn="l"/>
                <a:tab pos="4911154" algn="l"/>
                <a:tab pos="5321905" algn="l"/>
                <a:tab pos="5741585" algn="l"/>
                <a:tab pos="6152336" algn="l"/>
                <a:tab pos="6545228" algn="l"/>
                <a:tab pos="6964909" algn="l"/>
                <a:tab pos="7375660" algn="l"/>
                <a:tab pos="7768552" algn="l"/>
                <a:tab pos="8179303" algn="l"/>
                <a:tab pos="8179303" algn="l"/>
              </a:tabLst>
              <a:defRPr sz="1200">
                <a:solidFill>
                  <a:srgbClr val="AA7942"/>
                </a:solidFill>
                <a:uFill>
                  <a:solidFill>
                    <a:srgbClr val="AA7942"/>
                  </a:solidFill>
                </a:uFill>
              </a:defRPr>
            </a:pPr>
            <a:r>
              <a:rPr sz="844" u="sng">
                <a:latin typeface="Arial"/>
                <a:ea typeface="Arial"/>
                <a:cs typeface="Arial"/>
                <a:sym typeface="Arial"/>
                <a:hlinkClick r:id="rId2"/>
              </a:rPr>
              <a:t>http://vega.bac.pku.edu.cn/astro/astro.htm</a:t>
            </a:r>
            <a:r>
              <a:rPr sz="844">
                <a:latin typeface="Arial"/>
                <a:ea typeface="Arial"/>
                <a:cs typeface="Arial"/>
                <a:sym typeface="Arial"/>
              </a:rPr>
              <a:t>              </a:t>
            </a:r>
            <a:r>
              <a:rPr sz="844" u="sng">
                <a:latin typeface="Arial"/>
                <a:ea typeface="Arial"/>
                <a:cs typeface="Arial"/>
                <a:sym typeface="Arial"/>
                <a:hlinkClick r:id="rId3"/>
              </a:rPr>
              <a:t>http://kiaa.pku.edu.cn/</a:t>
            </a:r>
          </a:p>
        </p:txBody>
      </p:sp>
      <p:pic>
        <p:nvPicPr>
          <p:cNvPr id="465" name="image.png"/>
          <p:cNvPicPr>
            <a:picLocks/>
          </p:cNvPicPr>
          <p:nvPr/>
        </p:nvPicPr>
        <p:blipFill>
          <a:blip r:embed="rId4">
            <a:extLst/>
          </a:blip>
          <a:stretch>
            <a:fillRect/>
          </a:stretch>
        </p:blipFill>
        <p:spPr>
          <a:xfrm>
            <a:off x="7456289" y="5997600"/>
            <a:ext cx="803672" cy="803673"/>
          </a:xfrm>
          <a:prstGeom prst="rect">
            <a:avLst/>
          </a:prstGeom>
        </p:spPr>
      </p:pic>
      <p:pic>
        <p:nvPicPr>
          <p:cNvPr id="467" name="TKF logo orig med neg cmyk.gif"/>
          <p:cNvPicPr>
            <a:picLocks noChangeAspect="1"/>
          </p:cNvPicPr>
          <p:nvPr/>
        </p:nvPicPr>
        <p:blipFill>
          <a:blip r:embed="rId5">
            <a:extLst/>
          </a:blip>
          <a:stretch>
            <a:fillRect/>
          </a:stretch>
        </p:blipFill>
        <p:spPr>
          <a:xfrm>
            <a:off x="884039" y="6000083"/>
            <a:ext cx="806401" cy="773677"/>
          </a:xfrm>
          <a:prstGeom prst="rect">
            <a:avLst/>
          </a:prstGeom>
        </p:spPr>
      </p:pic>
      <p:sp>
        <p:nvSpPr>
          <p:cNvPr id="468" name="Shape 468"/>
          <p:cNvSpPr/>
          <p:nvPr/>
        </p:nvSpPr>
        <p:spPr>
          <a:xfrm>
            <a:off x="217406" y="1349704"/>
            <a:ext cx="8709188" cy="5469665"/>
          </a:xfrm>
          <a:prstGeom prst="rect">
            <a:avLst/>
          </a:prstGeom>
          <a:solidFill>
            <a:srgbClr val="FFFFFF"/>
          </a:solidFill>
          <a:ln w="12700">
            <a:miter lim="400000"/>
          </a:ln>
        </p:spPr>
        <p:txBody>
          <a:bodyPr lIns="35719" tIns="35719" rIns="35719" bIns="35719" anchor="ctr"/>
          <a:lstStyle/>
          <a:p>
            <a:endParaRPr sz="1266"/>
          </a:p>
        </p:txBody>
      </p:sp>
      <p:pic>
        <p:nvPicPr>
          <p:cNvPr id="469" name="image34.jpg"/>
          <p:cNvPicPr>
            <a:picLocks noChangeAspect="1"/>
          </p:cNvPicPr>
          <p:nvPr/>
        </p:nvPicPr>
        <p:blipFill>
          <a:blip r:embed="rId6">
            <a:extLst/>
          </a:blip>
          <a:stretch>
            <a:fillRect/>
          </a:stretch>
        </p:blipFill>
        <p:spPr>
          <a:xfrm>
            <a:off x="785459" y="1367625"/>
            <a:ext cx="3685280" cy="2763960"/>
          </a:xfrm>
          <a:prstGeom prst="rect">
            <a:avLst/>
          </a:prstGeom>
          <a:ln w="12700">
            <a:miter lim="400000"/>
          </a:ln>
        </p:spPr>
      </p:pic>
      <p:pic>
        <p:nvPicPr>
          <p:cNvPr id="470" name="image35.jpg"/>
          <p:cNvPicPr>
            <a:picLocks noChangeAspect="1"/>
          </p:cNvPicPr>
          <p:nvPr/>
        </p:nvPicPr>
        <p:blipFill>
          <a:blip r:embed="rId7">
            <a:extLst/>
          </a:blip>
          <a:stretch>
            <a:fillRect/>
          </a:stretch>
        </p:blipFill>
        <p:spPr>
          <a:xfrm>
            <a:off x="4922949" y="1367625"/>
            <a:ext cx="3685281" cy="2763960"/>
          </a:xfrm>
          <a:prstGeom prst="rect">
            <a:avLst/>
          </a:prstGeom>
          <a:ln w="12700">
            <a:miter lim="400000"/>
          </a:ln>
        </p:spPr>
      </p:pic>
      <p:pic>
        <p:nvPicPr>
          <p:cNvPr id="471" name="image36.jpg"/>
          <p:cNvPicPr>
            <a:picLocks noChangeAspect="1"/>
          </p:cNvPicPr>
          <p:nvPr/>
        </p:nvPicPr>
        <p:blipFill>
          <a:blip r:embed="rId8">
            <a:extLst/>
          </a:blip>
          <a:stretch>
            <a:fillRect/>
          </a:stretch>
        </p:blipFill>
        <p:spPr>
          <a:xfrm>
            <a:off x="785459" y="4055408"/>
            <a:ext cx="3685280" cy="2763960"/>
          </a:xfrm>
          <a:prstGeom prst="rect">
            <a:avLst/>
          </a:prstGeom>
          <a:ln w="12700">
            <a:miter lim="400000"/>
          </a:ln>
        </p:spPr>
      </p:pic>
      <p:pic>
        <p:nvPicPr>
          <p:cNvPr id="472" name="image37.jpg"/>
          <p:cNvPicPr>
            <a:picLocks noChangeAspect="1"/>
          </p:cNvPicPr>
          <p:nvPr/>
        </p:nvPicPr>
        <p:blipFill>
          <a:blip r:embed="rId9">
            <a:extLst/>
          </a:blip>
          <a:stretch>
            <a:fillRect/>
          </a:stretch>
        </p:blipFill>
        <p:spPr>
          <a:xfrm>
            <a:off x="4987801" y="4055408"/>
            <a:ext cx="3685281" cy="2763960"/>
          </a:xfrm>
          <a:prstGeom prst="rect">
            <a:avLst/>
          </a:prstGeom>
          <a:ln w="12700">
            <a:miter lim="400000"/>
          </a:ln>
        </p:spPr>
      </p:pic>
      <p:sp>
        <p:nvSpPr>
          <p:cNvPr id="473" name="Shape 473"/>
          <p:cNvSpPr/>
          <p:nvPr/>
        </p:nvSpPr>
        <p:spPr>
          <a:xfrm>
            <a:off x="1484320" y="124686"/>
            <a:ext cx="6733697" cy="441468"/>
          </a:xfrm>
          <a:prstGeom prst="rect">
            <a:avLst/>
          </a:prstGeom>
          <a:ln w="12700">
            <a:miter lim="400000"/>
          </a:ln>
          <a:extLst>
            <a:ext uri="{C572A759-6A51-4108-AA02-DFA0A04FC94B}">
              <ma14:wrappingTextBoxFlag xmlns:ma14="http://schemas.microsoft.com/office/mac/drawingml/2011/main" xmlns="" val="1"/>
            </a:ext>
          </a:extLst>
        </p:spPr>
        <p:txBody>
          <a:bodyPr lIns="35719" tIns="35719" rIns="35719" bIns="35719">
            <a:spAutoFit/>
          </a:bodyPr>
          <a:lstStyle>
            <a:lvl1pPr>
              <a:defRPr b="1">
                <a:latin typeface="+mn-lt"/>
                <a:ea typeface="+mn-ea"/>
                <a:cs typeface="+mn-cs"/>
                <a:sym typeface="Gill Sans"/>
              </a:defRPr>
            </a:lvl1pPr>
          </a:lstStyle>
          <a:p>
            <a:r>
              <a:rPr sz="2400" dirty="0"/>
              <a:t>Stellar bulk motions in the solar neighborhood</a:t>
            </a:r>
          </a:p>
        </p:txBody>
      </p:sp>
      <p:sp>
        <p:nvSpPr>
          <p:cNvPr id="474" name="Shape 474"/>
          <p:cNvSpPr/>
          <p:nvPr/>
        </p:nvSpPr>
        <p:spPr>
          <a:xfrm>
            <a:off x="378940" y="517129"/>
            <a:ext cx="8428101" cy="851003"/>
          </a:xfrm>
          <a:prstGeom prst="rect">
            <a:avLst/>
          </a:prstGeom>
          <a:ln w="12700">
            <a:miter lim="400000"/>
          </a:ln>
          <a:extLst>
            <a:ext uri="{C572A759-6A51-4108-AA02-DFA0A04FC94B}">
              <ma14:wrappingTextBoxFlag xmlns:ma14="http://schemas.microsoft.com/office/mac/drawingml/2011/main" xmlns="" val="1"/>
            </a:ext>
          </a:extLst>
        </p:spPr>
        <p:txBody>
          <a:bodyPr lIns="35719" tIns="35719" rIns="35719" bIns="35719" anchor="ctr">
            <a:spAutoFit/>
          </a:bodyPr>
          <a:lstStyle>
            <a:lvl1pPr>
              <a:defRPr sz="2400">
                <a:latin typeface="Gill Sans SemiBold"/>
                <a:ea typeface="Gill Sans SemiBold"/>
                <a:cs typeface="Gill Sans SemiBold"/>
                <a:sym typeface="Gill Sans SemiBold"/>
              </a:defRPr>
            </a:lvl1pPr>
          </a:lstStyle>
          <a:p>
            <a:r>
              <a:rPr sz="1687"/>
              <a:t>Much of the assemblage history of the MW is encoded in the distribution and kinematics of stars. Recent surveys (SDSS, RAVE, APOGEE, LAMOST) have revealed significant and rich (fine-) structures of stellar bulk motions in the solar neighborhood. </a:t>
            </a:r>
          </a:p>
        </p:txBody>
      </p:sp>
    </p:spTree>
    <p:extLst>
      <p:ext uri="{BB962C8B-B14F-4D97-AF65-F5344CB8AC3E}">
        <p14:creationId xmlns:p14="http://schemas.microsoft.com/office/powerpoint/2010/main" val="91259930"/>
      </p:ext>
    </p:extLst>
  </p:cSld>
  <p:clrMapOvr>
    <a:masterClrMapping/>
  </p:clrMapOvr>
  <p:transition spd="slow"/>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0" name="Shape 500"/>
          <p:cNvSpPr/>
          <p:nvPr/>
        </p:nvSpPr>
        <p:spPr>
          <a:xfrm>
            <a:off x="1924445" y="6179344"/>
            <a:ext cx="5295305" cy="461858"/>
          </a:xfrm>
          <a:prstGeom prst="rect">
            <a:avLst/>
          </a:prstGeom>
          <a:ln w="12700">
            <a:miter lim="400000"/>
          </a:ln>
          <a:extLst>
            <a:ext uri="{C572A759-6A51-4108-AA02-DFA0A04FC94B}">
              <ma14:wrappingTextBoxFlag xmlns:ma14="http://schemas.microsoft.com/office/mac/drawingml/2011/main" xmlns="" val="1"/>
            </a:ext>
          </a:extLst>
        </p:spPr>
        <p:txBody>
          <a:bodyPr lIns="35719" tIns="35719" rIns="35719" bIns="35719">
            <a:spAutoFit/>
          </a:bodyPr>
          <a:lstStyle/>
          <a:p>
            <a:pPr marL="35560" marR="35560">
              <a:tabLst>
                <a:tab pos="35717" algn="l"/>
                <a:tab pos="437539" algn="l"/>
                <a:tab pos="848290" algn="l"/>
                <a:tab pos="1259041" algn="l"/>
                <a:tab pos="1660863" algn="l"/>
                <a:tab pos="2071614" algn="l"/>
                <a:tab pos="2464506" algn="l"/>
                <a:tab pos="2893116" algn="l"/>
                <a:tab pos="3294938" algn="l"/>
                <a:tab pos="3687830" algn="l"/>
                <a:tab pos="4116440" algn="l"/>
                <a:tab pos="4518261" algn="l"/>
                <a:tab pos="4911154" algn="l"/>
                <a:tab pos="5321905" algn="l"/>
                <a:tab pos="5741585" algn="l"/>
                <a:tab pos="6152336" algn="l"/>
                <a:tab pos="6545228" algn="l"/>
                <a:tab pos="6964909" algn="l"/>
                <a:tab pos="7375660" algn="l"/>
                <a:tab pos="7768552" algn="l"/>
                <a:tab pos="8179303" algn="l"/>
                <a:tab pos="8179303" algn="l"/>
              </a:tabLst>
              <a:defRPr sz="1200">
                <a:solidFill>
                  <a:srgbClr val="AA7942"/>
                </a:solidFill>
                <a:uFill>
                  <a:solidFill>
                    <a:srgbClr val="AA7942"/>
                  </a:solidFill>
                </a:uFill>
                <a:latin typeface="Arial"/>
                <a:ea typeface="Arial"/>
                <a:cs typeface="Arial"/>
                <a:sym typeface="Arial"/>
              </a:defRPr>
            </a:pPr>
            <a:r>
              <a:rPr sz="844"/>
              <a:t>北京大学物理学院天文学系                                      北京大学科维理天文与天体物理研究所</a:t>
            </a:r>
          </a:p>
          <a:p>
            <a:pPr marL="35560" marR="35560">
              <a:buClr>
                <a:srgbClr val="AA7942"/>
              </a:buClr>
              <a:buFont typeface="Arial"/>
              <a:tabLst>
                <a:tab pos="35717" algn="l"/>
                <a:tab pos="437539" algn="l"/>
                <a:tab pos="848290" algn="l"/>
                <a:tab pos="1259041" algn="l"/>
                <a:tab pos="1660863" algn="l"/>
                <a:tab pos="2071614" algn="l"/>
                <a:tab pos="2464506" algn="l"/>
                <a:tab pos="2893116" algn="l"/>
                <a:tab pos="3294938" algn="l"/>
                <a:tab pos="3687830" algn="l"/>
                <a:tab pos="4116440" algn="l"/>
                <a:tab pos="4518261" algn="l"/>
                <a:tab pos="4911154" algn="l"/>
                <a:tab pos="5321905" algn="l"/>
                <a:tab pos="5741585" algn="l"/>
                <a:tab pos="6152336" algn="l"/>
                <a:tab pos="6545228" algn="l"/>
                <a:tab pos="6964909" algn="l"/>
                <a:tab pos="7375660" algn="l"/>
                <a:tab pos="7768552" algn="l"/>
                <a:tab pos="8179303" algn="l"/>
                <a:tab pos="8179303" algn="l"/>
              </a:tabLst>
              <a:defRPr sz="1200"/>
            </a:pPr>
            <a:r>
              <a:rPr sz="844">
                <a:solidFill>
                  <a:srgbClr val="AA7942"/>
                </a:solidFill>
                <a:uFill>
                  <a:solidFill>
                    <a:srgbClr val="AA7942"/>
                  </a:solidFill>
                </a:uFill>
                <a:latin typeface="宋体"/>
                <a:ea typeface="宋体"/>
                <a:cs typeface="宋体"/>
                <a:sym typeface="宋体"/>
              </a:rPr>
              <a:t>地址：理科二号楼</a:t>
            </a:r>
            <a:r>
              <a:rPr sz="844">
                <a:solidFill>
                  <a:srgbClr val="AA7942"/>
                </a:solidFill>
                <a:uFill>
                  <a:solidFill>
                    <a:srgbClr val="AA7942"/>
                  </a:solidFill>
                </a:uFill>
                <a:latin typeface="Arial"/>
                <a:ea typeface="Arial"/>
                <a:cs typeface="Arial"/>
                <a:sym typeface="Arial"/>
              </a:rPr>
              <a:t>2901  </a:t>
            </a:r>
            <a:r>
              <a:rPr sz="844">
                <a:solidFill>
                  <a:srgbClr val="AA7942"/>
                </a:solidFill>
                <a:uFill>
                  <a:solidFill>
                    <a:srgbClr val="AA7942"/>
                  </a:solidFill>
                </a:uFill>
                <a:latin typeface="宋体"/>
                <a:ea typeface="宋体"/>
                <a:cs typeface="宋体"/>
                <a:sym typeface="宋体"/>
              </a:rPr>
              <a:t>电话：</a:t>
            </a:r>
            <a:r>
              <a:rPr sz="844">
                <a:solidFill>
                  <a:srgbClr val="AA7942"/>
                </a:solidFill>
                <a:uFill>
                  <a:solidFill>
                    <a:srgbClr val="AA7942"/>
                  </a:solidFill>
                </a:uFill>
                <a:latin typeface="Arial"/>
                <a:ea typeface="Arial"/>
                <a:cs typeface="Arial"/>
                <a:sym typeface="Arial"/>
              </a:rPr>
              <a:t>6275 1134               </a:t>
            </a:r>
            <a:r>
              <a:rPr sz="844">
                <a:solidFill>
                  <a:srgbClr val="AA7942"/>
                </a:solidFill>
                <a:uFill>
                  <a:solidFill>
                    <a:srgbClr val="AA7942"/>
                  </a:solidFill>
                </a:uFill>
                <a:latin typeface="宋体"/>
                <a:ea typeface="宋体"/>
                <a:cs typeface="宋体"/>
                <a:sym typeface="宋体"/>
              </a:rPr>
              <a:t>地址：朗润园科维理楼</a:t>
            </a:r>
            <a:r>
              <a:rPr sz="844">
                <a:solidFill>
                  <a:srgbClr val="AA7942"/>
                </a:solidFill>
                <a:uFill>
                  <a:solidFill>
                    <a:srgbClr val="AA7942"/>
                  </a:solidFill>
                </a:uFill>
                <a:latin typeface="Arial"/>
                <a:ea typeface="Arial"/>
                <a:cs typeface="Arial"/>
                <a:sym typeface="Arial"/>
              </a:rPr>
              <a:t>  </a:t>
            </a:r>
            <a:r>
              <a:rPr sz="844">
                <a:solidFill>
                  <a:srgbClr val="AA7942"/>
                </a:solidFill>
                <a:uFill>
                  <a:solidFill>
                    <a:srgbClr val="AA7942"/>
                  </a:solidFill>
                </a:uFill>
                <a:latin typeface="宋体"/>
                <a:ea typeface="宋体"/>
                <a:cs typeface="宋体"/>
                <a:sym typeface="宋体"/>
              </a:rPr>
              <a:t>电话：</a:t>
            </a:r>
            <a:r>
              <a:rPr sz="844">
                <a:solidFill>
                  <a:srgbClr val="AA7942"/>
                </a:solidFill>
                <a:uFill>
                  <a:solidFill>
                    <a:srgbClr val="AA7942"/>
                  </a:solidFill>
                </a:uFill>
                <a:latin typeface="Arial"/>
                <a:ea typeface="Arial"/>
                <a:cs typeface="Arial"/>
                <a:sym typeface="Arial"/>
              </a:rPr>
              <a:t>6275 6692</a:t>
            </a:r>
          </a:p>
          <a:p>
            <a:pPr marL="35560" marR="35560">
              <a:buFont typeface="Arial"/>
              <a:tabLst>
                <a:tab pos="35717" algn="l"/>
                <a:tab pos="437539" algn="l"/>
                <a:tab pos="848290" algn="l"/>
                <a:tab pos="1259041" algn="l"/>
                <a:tab pos="1660863" algn="l"/>
                <a:tab pos="2071614" algn="l"/>
                <a:tab pos="2464506" algn="l"/>
                <a:tab pos="2893116" algn="l"/>
                <a:tab pos="3294938" algn="l"/>
                <a:tab pos="3687830" algn="l"/>
                <a:tab pos="4116440" algn="l"/>
                <a:tab pos="4518261" algn="l"/>
                <a:tab pos="4911154" algn="l"/>
                <a:tab pos="5321905" algn="l"/>
                <a:tab pos="5741585" algn="l"/>
                <a:tab pos="6152336" algn="l"/>
                <a:tab pos="6545228" algn="l"/>
                <a:tab pos="6964909" algn="l"/>
                <a:tab pos="7375660" algn="l"/>
                <a:tab pos="7768552" algn="l"/>
                <a:tab pos="8179303" algn="l"/>
                <a:tab pos="8179303" algn="l"/>
              </a:tabLst>
              <a:defRPr sz="1200">
                <a:solidFill>
                  <a:srgbClr val="AA7942"/>
                </a:solidFill>
                <a:uFill>
                  <a:solidFill>
                    <a:srgbClr val="AA7942"/>
                  </a:solidFill>
                </a:uFill>
              </a:defRPr>
            </a:pPr>
            <a:r>
              <a:rPr sz="844" u="sng">
                <a:latin typeface="Arial"/>
                <a:ea typeface="Arial"/>
                <a:cs typeface="Arial"/>
                <a:sym typeface="Arial"/>
                <a:hlinkClick r:id="rId2"/>
              </a:rPr>
              <a:t>http://vega.bac.pku.edu.cn/astro/astro.htm</a:t>
            </a:r>
            <a:r>
              <a:rPr sz="844">
                <a:latin typeface="Arial"/>
                <a:ea typeface="Arial"/>
                <a:cs typeface="Arial"/>
                <a:sym typeface="Arial"/>
              </a:rPr>
              <a:t>              </a:t>
            </a:r>
            <a:r>
              <a:rPr sz="844" u="sng">
                <a:latin typeface="Arial"/>
                <a:ea typeface="Arial"/>
                <a:cs typeface="Arial"/>
                <a:sym typeface="Arial"/>
                <a:hlinkClick r:id="rId3"/>
              </a:rPr>
              <a:t>http://kiaa.pku.edu.cn/</a:t>
            </a:r>
          </a:p>
        </p:txBody>
      </p:sp>
      <p:pic>
        <p:nvPicPr>
          <p:cNvPr id="501" name="image.png"/>
          <p:cNvPicPr>
            <a:picLocks/>
          </p:cNvPicPr>
          <p:nvPr/>
        </p:nvPicPr>
        <p:blipFill>
          <a:blip r:embed="rId4">
            <a:extLst/>
          </a:blip>
          <a:stretch>
            <a:fillRect/>
          </a:stretch>
        </p:blipFill>
        <p:spPr>
          <a:xfrm>
            <a:off x="53280" y="5974560"/>
            <a:ext cx="803673" cy="821532"/>
          </a:xfrm>
          <a:prstGeom prst="rect">
            <a:avLst/>
          </a:prstGeom>
        </p:spPr>
      </p:pic>
      <p:pic>
        <p:nvPicPr>
          <p:cNvPr id="502" name="image.png"/>
          <p:cNvPicPr>
            <a:picLocks/>
          </p:cNvPicPr>
          <p:nvPr/>
        </p:nvPicPr>
        <p:blipFill>
          <a:blip r:embed="rId5">
            <a:extLst/>
          </a:blip>
          <a:stretch>
            <a:fillRect/>
          </a:stretch>
        </p:blipFill>
        <p:spPr>
          <a:xfrm>
            <a:off x="7456289" y="5997600"/>
            <a:ext cx="803672" cy="803673"/>
          </a:xfrm>
          <a:prstGeom prst="rect">
            <a:avLst/>
          </a:prstGeom>
        </p:spPr>
      </p:pic>
      <p:pic>
        <p:nvPicPr>
          <p:cNvPr id="503" name="CAS LOGO.gif"/>
          <p:cNvPicPr>
            <a:picLocks noChangeAspect="1"/>
          </p:cNvPicPr>
          <p:nvPr/>
        </p:nvPicPr>
        <p:blipFill>
          <a:blip r:embed="rId6">
            <a:extLst/>
          </a:blip>
          <a:stretch>
            <a:fillRect/>
          </a:stretch>
        </p:blipFill>
        <p:spPr>
          <a:xfrm>
            <a:off x="8295680" y="5991821"/>
            <a:ext cx="806401" cy="818951"/>
          </a:xfrm>
          <a:prstGeom prst="rect">
            <a:avLst/>
          </a:prstGeom>
        </p:spPr>
      </p:pic>
      <p:pic>
        <p:nvPicPr>
          <p:cNvPr id="504" name="TKF logo orig med neg cmyk.gif"/>
          <p:cNvPicPr>
            <a:picLocks noChangeAspect="1"/>
          </p:cNvPicPr>
          <p:nvPr/>
        </p:nvPicPr>
        <p:blipFill>
          <a:blip r:embed="rId7">
            <a:extLst/>
          </a:blip>
          <a:stretch>
            <a:fillRect/>
          </a:stretch>
        </p:blipFill>
        <p:spPr>
          <a:xfrm>
            <a:off x="884039" y="6000083"/>
            <a:ext cx="806401" cy="773677"/>
          </a:xfrm>
          <a:prstGeom prst="rect">
            <a:avLst/>
          </a:prstGeom>
        </p:spPr>
      </p:pic>
      <p:sp>
        <p:nvSpPr>
          <p:cNvPr id="505" name="Shape 505"/>
          <p:cNvSpPr/>
          <p:nvPr/>
        </p:nvSpPr>
        <p:spPr>
          <a:xfrm>
            <a:off x="22344" y="1908254"/>
            <a:ext cx="9099313" cy="4894581"/>
          </a:xfrm>
          <a:prstGeom prst="rect">
            <a:avLst/>
          </a:prstGeom>
          <a:solidFill>
            <a:srgbClr val="FFFFFF"/>
          </a:solidFill>
          <a:ln w="12700">
            <a:miter lim="400000"/>
          </a:ln>
        </p:spPr>
        <p:txBody>
          <a:bodyPr lIns="35719" tIns="35719" rIns="35719" bIns="35719" anchor="ctr"/>
          <a:lstStyle/>
          <a:p>
            <a:endParaRPr sz="1266"/>
          </a:p>
        </p:txBody>
      </p:sp>
      <p:grpSp>
        <p:nvGrpSpPr>
          <p:cNvPr id="509" name="Group 509"/>
          <p:cNvGrpSpPr/>
          <p:nvPr/>
        </p:nvGrpSpPr>
        <p:grpSpPr>
          <a:xfrm>
            <a:off x="3407496" y="4087198"/>
            <a:ext cx="3429631" cy="2608436"/>
            <a:chOff x="0" y="0"/>
            <a:chExt cx="4877696" cy="3709774"/>
          </a:xfrm>
        </p:grpSpPr>
        <p:pic>
          <p:nvPicPr>
            <p:cNvPr id="506" name="image41.png"/>
            <p:cNvPicPr>
              <a:picLocks noChangeAspect="1"/>
            </p:cNvPicPr>
            <p:nvPr/>
          </p:nvPicPr>
          <p:blipFill>
            <a:blip r:embed="rId8">
              <a:extLst/>
            </a:blip>
            <a:stretch>
              <a:fillRect/>
            </a:stretch>
          </p:blipFill>
          <p:spPr>
            <a:xfrm>
              <a:off x="0" y="0"/>
              <a:ext cx="4877696" cy="3709774"/>
            </a:xfrm>
            <a:prstGeom prst="rect">
              <a:avLst/>
            </a:prstGeom>
            <a:ln w="12700" cap="flat">
              <a:noFill/>
              <a:miter lim="400000"/>
            </a:ln>
            <a:effectLst/>
          </p:spPr>
        </p:pic>
        <p:sp>
          <p:nvSpPr>
            <p:cNvPr id="507" name="Shape 507"/>
            <p:cNvSpPr/>
            <p:nvPr/>
          </p:nvSpPr>
          <p:spPr>
            <a:xfrm>
              <a:off x="507892" y="805918"/>
              <a:ext cx="600732" cy="30772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32146" tIns="32146" rIns="32146" bIns="32146" numCol="1" anchor="t">
              <a:spAutoFit/>
            </a:bodyPr>
            <a:lstStyle>
              <a:lvl1pPr marL="0" marR="0" defTabSz="914400">
                <a:lnSpc>
                  <a:spcPct val="100000"/>
                </a:lnSpc>
                <a:defRPr sz="1400">
                  <a:uFillTx/>
                </a:defRPr>
              </a:lvl1pPr>
            </a:lstStyle>
            <a:p>
              <a:r>
                <a:rPr sz="984"/>
                <a:t>PPMXL</a:t>
              </a:r>
            </a:p>
          </p:txBody>
        </p:sp>
        <p:sp>
          <p:nvSpPr>
            <p:cNvPr id="508" name="Shape 508"/>
            <p:cNvSpPr/>
            <p:nvPr/>
          </p:nvSpPr>
          <p:spPr>
            <a:xfrm>
              <a:off x="487664" y="2289571"/>
              <a:ext cx="596173" cy="30772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32146" tIns="32146" rIns="32146" bIns="32146" numCol="1" anchor="t">
              <a:spAutoFit/>
            </a:bodyPr>
            <a:lstStyle>
              <a:lvl1pPr marL="0" marR="0" defTabSz="914400">
                <a:lnSpc>
                  <a:spcPct val="100000"/>
                </a:lnSpc>
                <a:defRPr sz="1400">
                  <a:uFillTx/>
                </a:defRPr>
              </a:lvl1pPr>
            </a:lstStyle>
            <a:p>
              <a:r>
                <a:rPr sz="984"/>
                <a:t>UCAC4</a:t>
              </a:r>
            </a:p>
          </p:txBody>
        </p:sp>
      </p:grpSp>
      <p:sp>
        <p:nvSpPr>
          <p:cNvPr id="510" name="Shape 510"/>
          <p:cNvSpPr/>
          <p:nvPr/>
        </p:nvSpPr>
        <p:spPr>
          <a:xfrm>
            <a:off x="392906" y="675065"/>
            <a:ext cx="8342948" cy="1054776"/>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p>
            <a:pPr marL="401822" indent="-401822" defTabSz="410751">
              <a:lnSpc>
                <a:spcPct val="80000"/>
              </a:lnSpc>
              <a:spcBef>
                <a:spcPts val="844"/>
              </a:spcBef>
              <a:buSzPct val="85000"/>
              <a:buBlip>
                <a:blip r:embed="rId9"/>
              </a:buBlip>
              <a:defRPr sz="2200">
                <a:latin typeface="Gill Sans SemiBold"/>
                <a:ea typeface="Gill Sans SemiBold"/>
                <a:cs typeface="Gill Sans SemiBold"/>
                <a:sym typeface="Gill Sans SemiBold"/>
              </a:defRPr>
            </a:pPr>
            <a:r>
              <a:rPr sz="1547"/>
              <a:t>3D distributions of bulk motions </a:t>
            </a:r>
            <a:r>
              <a:rPr sz="1547">
                <a:solidFill>
                  <a:schemeClr val="accent5"/>
                </a:solidFill>
              </a:rPr>
              <a:t>(V</a:t>
            </a:r>
            <a:r>
              <a:rPr sz="1547" baseline="-26727">
                <a:solidFill>
                  <a:schemeClr val="accent5"/>
                </a:solidFill>
              </a:rPr>
              <a:t>R</a:t>
            </a:r>
            <a:r>
              <a:rPr sz="1547">
                <a:solidFill>
                  <a:schemeClr val="accent5"/>
                </a:solidFill>
              </a:rPr>
              <a:t> ,V</a:t>
            </a:r>
            <a:r>
              <a:rPr sz="1547" baseline="-26727">
                <a:solidFill>
                  <a:schemeClr val="accent5"/>
                </a:solidFill>
              </a:rPr>
              <a:t>Φ</a:t>
            </a:r>
            <a:r>
              <a:rPr sz="1547">
                <a:solidFill>
                  <a:schemeClr val="accent5"/>
                </a:solidFill>
              </a:rPr>
              <a:t> ,V</a:t>
            </a:r>
            <a:r>
              <a:rPr sz="1547" baseline="-26727">
                <a:solidFill>
                  <a:schemeClr val="accent5"/>
                </a:solidFill>
              </a:rPr>
              <a:t>Z</a:t>
            </a:r>
            <a:r>
              <a:rPr sz="1547">
                <a:solidFill>
                  <a:schemeClr val="accent5"/>
                </a:solidFill>
              </a:rPr>
              <a:t>)</a:t>
            </a:r>
            <a:r>
              <a:rPr sz="1547"/>
              <a:t> of stars in the solar vicinity (&lt; 2kpc) have been derived from </a:t>
            </a:r>
            <a:r>
              <a:rPr sz="1547">
                <a:solidFill>
                  <a:schemeClr val="accent5"/>
                </a:solidFill>
              </a:rPr>
              <a:t>570,000 FGK dwarfs</a:t>
            </a:r>
            <a:r>
              <a:rPr sz="1547"/>
              <a:t> selected from the LSS-GAC DR2 with accurate LAMOST radial velocities and UCAC4 and PPMXL proper motions</a:t>
            </a:r>
          </a:p>
          <a:p>
            <a:pPr marL="401822" indent="-401822" defTabSz="410751">
              <a:lnSpc>
                <a:spcPct val="80000"/>
              </a:lnSpc>
              <a:spcBef>
                <a:spcPts val="844"/>
              </a:spcBef>
              <a:buSzPct val="85000"/>
              <a:buBlip>
                <a:blip r:embed="rId9"/>
              </a:buBlip>
              <a:defRPr sz="2200">
                <a:latin typeface="Gill Sans SemiBold"/>
                <a:ea typeface="Gill Sans SemiBold"/>
                <a:cs typeface="Gill Sans SemiBold"/>
                <a:sym typeface="Gill Sans SemiBold"/>
              </a:defRPr>
            </a:pPr>
            <a:r>
              <a:rPr sz="1547"/>
              <a:t>The distributions reveal extremely rich fine structures. </a:t>
            </a:r>
            <a:r>
              <a:rPr sz="1547">
                <a:solidFill>
                  <a:schemeClr val="accent5"/>
                </a:solidFill>
              </a:rPr>
              <a:t>Breathing</a:t>
            </a:r>
            <a:r>
              <a:rPr sz="1547"/>
              <a:t> and </a:t>
            </a:r>
            <a:r>
              <a:rPr sz="1547">
                <a:solidFill>
                  <a:schemeClr val="accent5"/>
                </a:solidFill>
              </a:rPr>
              <a:t>bending modes</a:t>
            </a:r>
            <a:r>
              <a:rPr sz="1547"/>
              <a:t> are clearly visible and well measured. High-order perturbations (</a:t>
            </a:r>
            <a:r>
              <a:rPr sz="1547">
                <a:solidFill>
                  <a:schemeClr val="accent5"/>
                </a:solidFill>
              </a:rPr>
              <a:t>breaks</a:t>
            </a:r>
            <a:r>
              <a:rPr sz="1547"/>
              <a:t>, </a:t>
            </a:r>
            <a:r>
              <a:rPr sz="1547">
                <a:solidFill>
                  <a:schemeClr val="accent5"/>
                </a:solidFill>
              </a:rPr>
              <a:t>ripples</a:t>
            </a:r>
            <a:r>
              <a:rPr sz="1547"/>
              <a:t>) are also seen</a:t>
            </a:r>
          </a:p>
        </p:txBody>
      </p:sp>
      <p:sp>
        <p:nvSpPr>
          <p:cNvPr id="511" name="Shape 511"/>
          <p:cNvSpPr/>
          <p:nvPr/>
        </p:nvSpPr>
        <p:spPr>
          <a:xfrm>
            <a:off x="6611405" y="378096"/>
            <a:ext cx="2038537" cy="287130"/>
          </a:xfrm>
          <a:prstGeom prst="rect">
            <a:avLst/>
          </a:prstGeom>
          <a:ln w="12700">
            <a:miter lim="400000"/>
          </a:ln>
          <a:extLst>
            <a:ext uri="{C572A759-6A51-4108-AA02-DFA0A04FC94B}">
              <ma14:wrappingTextBoxFlag xmlns:ma14="http://schemas.microsoft.com/office/mac/drawingml/2011/main" xmlns="" val="1"/>
            </a:ext>
          </a:extLst>
        </p:spPr>
        <p:txBody>
          <a:bodyPr wrap="none" lIns="32146" rIns="32146">
            <a:spAutoFit/>
          </a:bodyPr>
          <a:lstStyle>
            <a:lvl1pPr marL="0" marR="0" defTabSz="914400">
              <a:lnSpc>
                <a:spcPct val="100000"/>
              </a:lnSpc>
              <a:defRPr sz="1800">
                <a:solidFill>
                  <a:schemeClr val="accent5"/>
                </a:solidFill>
                <a:uFillTx/>
                <a:latin typeface="Gill Sans SemiBold"/>
                <a:ea typeface="Gill Sans SemiBold"/>
                <a:cs typeface="Gill Sans SemiBold"/>
                <a:sym typeface="Gill Sans SemiBold"/>
              </a:defRPr>
            </a:lvl1pPr>
          </a:lstStyle>
          <a:p>
            <a:r>
              <a:rPr sz="1266"/>
              <a:t>Sun et al. 2015, RAA, 15, 1342</a:t>
            </a:r>
          </a:p>
        </p:txBody>
      </p:sp>
      <p:grpSp>
        <p:nvGrpSpPr>
          <p:cNvPr id="526" name="Group 526"/>
          <p:cNvGrpSpPr/>
          <p:nvPr/>
        </p:nvGrpSpPr>
        <p:grpSpPr>
          <a:xfrm>
            <a:off x="6851688" y="4260249"/>
            <a:ext cx="2143612" cy="383887"/>
            <a:chOff x="0" y="0"/>
            <a:chExt cx="3048690" cy="545971"/>
          </a:xfrm>
        </p:grpSpPr>
        <p:sp>
          <p:nvSpPr>
            <p:cNvPr id="512" name="Shape 512"/>
            <p:cNvSpPr/>
            <p:nvPr/>
          </p:nvSpPr>
          <p:spPr>
            <a:xfrm flipV="1">
              <a:off x="2778" y="28"/>
              <a:ext cx="1" cy="272987"/>
            </a:xfrm>
            <a:prstGeom prst="line">
              <a:avLst/>
            </a:prstGeom>
            <a:noFill/>
            <a:ln w="25400" cap="flat">
              <a:solidFill>
                <a:srgbClr val="00B8FF"/>
              </a:solidFill>
              <a:prstDash val="solid"/>
              <a:round/>
              <a:tailEnd type="triangle" w="med" len="med"/>
            </a:ln>
            <a:effectLst>
              <a:outerShdw blurRad="38100" dist="20000" dir="5400000" rotWithShape="0">
                <a:srgbClr val="000000">
                  <a:alpha val="38000"/>
                </a:srgbClr>
              </a:outerShdw>
            </a:effectLst>
          </p:spPr>
          <p:txBody>
            <a:bodyPr wrap="square" lIns="32146" tIns="32146" rIns="32146" bIns="32146" numCol="1" anchor="t">
              <a:noAutofit/>
            </a:bodyPr>
            <a:lstStyle/>
            <a:p>
              <a:pPr defTabSz="642915">
                <a:defRPr>
                  <a:uFillTx/>
                  <a:latin typeface="+mn-lt"/>
                  <a:ea typeface="+mn-ea"/>
                  <a:cs typeface="+mn-cs"/>
                  <a:sym typeface="Gill Sans"/>
                </a:defRPr>
              </a:pPr>
              <a:endParaRPr sz="1266"/>
            </a:p>
          </p:txBody>
        </p:sp>
        <p:sp>
          <p:nvSpPr>
            <p:cNvPr id="513" name="Shape 513"/>
            <p:cNvSpPr/>
            <p:nvPr/>
          </p:nvSpPr>
          <p:spPr>
            <a:xfrm flipH="1">
              <a:off x="6234" y="272985"/>
              <a:ext cx="1" cy="272987"/>
            </a:xfrm>
            <a:prstGeom prst="line">
              <a:avLst/>
            </a:prstGeom>
            <a:noFill/>
            <a:ln w="25400" cap="flat">
              <a:solidFill>
                <a:srgbClr val="00B8FF"/>
              </a:solidFill>
              <a:prstDash val="solid"/>
              <a:round/>
              <a:tailEnd type="triangle" w="med" len="med"/>
            </a:ln>
            <a:effectLst>
              <a:outerShdw blurRad="38100" dist="20000" dir="5400000" rotWithShape="0">
                <a:srgbClr val="000000">
                  <a:alpha val="38000"/>
                </a:srgbClr>
              </a:outerShdw>
            </a:effectLst>
          </p:spPr>
          <p:txBody>
            <a:bodyPr wrap="square" lIns="32146" tIns="32146" rIns="32146" bIns="32146" numCol="1" anchor="t">
              <a:noAutofit/>
            </a:bodyPr>
            <a:lstStyle/>
            <a:p>
              <a:pPr defTabSz="642915">
                <a:defRPr>
                  <a:uFillTx/>
                  <a:latin typeface="+mn-lt"/>
                  <a:ea typeface="+mn-ea"/>
                  <a:cs typeface="+mn-cs"/>
                  <a:sym typeface="Gill Sans"/>
                </a:defRPr>
              </a:pPr>
              <a:endParaRPr sz="1266"/>
            </a:p>
          </p:txBody>
        </p:sp>
        <p:sp>
          <p:nvSpPr>
            <p:cNvPr id="514" name="Shape 514"/>
            <p:cNvSpPr/>
            <p:nvPr/>
          </p:nvSpPr>
          <p:spPr>
            <a:xfrm flipV="1">
              <a:off x="1228886" y="0"/>
              <a:ext cx="1" cy="272987"/>
            </a:xfrm>
            <a:prstGeom prst="line">
              <a:avLst/>
            </a:prstGeom>
            <a:noFill/>
            <a:ln w="25400" cap="flat">
              <a:solidFill>
                <a:srgbClr val="00B8FF"/>
              </a:solidFill>
              <a:prstDash val="solid"/>
              <a:round/>
              <a:tailEnd type="triangle" w="med" len="med"/>
            </a:ln>
            <a:effectLst>
              <a:outerShdw blurRad="38100" dist="20000" dir="5400000" rotWithShape="0">
                <a:srgbClr val="000000">
                  <a:alpha val="38000"/>
                </a:srgbClr>
              </a:outerShdw>
            </a:effectLst>
          </p:spPr>
          <p:txBody>
            <a:bodyPr wrap="square" lIns="32146" tIns="32146" rIns="32146" bIns="32146" numCol="1" anchor="t">
              <a:noAutofit/>
            </a:bodyPr>
            <a:lstStyle/>
            <a:p>
              <a:pPr defTabSz="642915">
                <a:defRPr>
                  <a:uFillTx/>
                  <a:latin typeface="+mn-lt"/>
                  <a:ea typeface="+mn-ea"/>
                  <a:cs typeface="+mn-cs"/>
                  <a:sym typeface="Gill Sans"/>
                </a:defRPr>
              </a:pPr>
              <a:endParaRPr sz="1266"/>
            </a:p>
          </p:txBody>
        </p:sp>
        <p:sp>
          <p:nvSpPr>
            <p:cNvPr id="515" name="Shape 515"/>
            <p:cNvSpPr/>
            <p:nvPr/>
          </p:nvSpPr>
          <p:spPr>
            <a:xfrm>
              <a:off x="1232342" y="272985"/>
              <a:ext cx="1" cy="272987"/>
            </a:xfrm>
            <a:prstGeom prst="line">
              <a:avLst/>
            </a:prstGeom>
            <a:noFill/>
            <a:ln w="25400" cap="flat">
              <a:solidFill>
                <a:srgbClr val="00B8FF"/>
              </a:solidFill>
              <a:prstDash val="solid"/>
              <a:round/>
              <a:tailEnd type="triangle" w="med" len="med"/>
            </a:ln>
            <a:effectLst>
              <a:outerShdw blurRad="38100" dist="20000" dir="5400000" rotWithShape="0">
                <a:srgbClr val="000000">
                  <a:alpha val="38000"/>
                </a:srgbClr>
              </a:outerShdw>
            </a:effectLst>
          </p:spPr>
          <p:txBody>
            <a:bodyPr wrap="square" lIns="32146" tIns="32146" rIns="32146" bIns="32146" numCol="1" anchor="t">
              <a:noAutofit/>
            </a:bodyPr>
            <a:lstStyle/>
            <a:p>
              <a:pPr defTabSz="642915">
                <a:defRPr>
                  <a:uFillTx/>
                  <a:latin typeface="+mn-lt"/>
                  <a:ea typeface="+mn-ea"/>
                  <a:cs typeface="+mn-cs"/>
                  <a:sym typeface="Gill Sans"/>
                </a:defRPr>
              </a:pPr>
              <a:endParaRPr sz="1266"/>
            </a:p>
          </p:txBody>
        </p:sp>
        <p:sp>
          <p:nvSpPr>
            <p:cNvPr id="516" name="Shape 516"/>
            <p:cNvSpPr/>
            <p:nvPr/>
          </p:nvSpPr>
          <p:spPr>
            <a:xfrm flipV="1">
              <a:off x="2442043" y="0"/>
              <a:ext cx="1" cy="272987"/>
            </a:xfrm>
            <a:prstGeom prst="line">
              <a:avLst/>
            </a:prstGeom>
            <a:noFill/>
            <a:ln w="25400" cap="flat">
              <a:solidFill>
                <a:srgbClr val="00B8FF"/>
              </a:solidFill>
              <a:prstDash val="solid"/>
              <a:round/>
              <a:tailEnd type="triangle" w="med" len="med"/>
            </a:ln>
            <a:effectLst>
              <a:outerShdw blurRad="38100" dist="20000" dir="5400000" rotWithShape="0">
                <a:srgbClr val="000000">
                  <a:alpha val="38000"/>
                </a:srgbClr>
              </a:outerShdw>
            </a:effectLst>
          </p:spPr>
          <p:txBody>
            <a:bodyPr wrap="square" lIns="32146" tIns="32146" rIns="32146" bIns="32146" numCol="1" anchor="t">
              <a:noAutofit/>
            </a:bodyPr>
            <a:lstStyle/>
            <a:p>
              <a:pPr defTabSz="642915">
                <a:defRPr>
                  <a:uFillTx/>
                  <a:latin typeface="+mn-lt"/>
                  <a:ea typeface="+mn-ea"/>
                  <a:cs typeface="+mn-cs"/>
                  <a:sym typeface="Gill Sans"/>
                </a:defRPr>
              </a:pPr>
              <a:endParaRPr sz="1266"/>
            </a:p>
          </p:txBody>
        </p:sp>
        <p:sp>
          <p:nvSpPr>
            <p:cNvPr id="517" name="Shape 517"/>
            <p:cNvSpPr/>
            <p:nvPr/>
          </p:nvSpPr>
          <p:spPr>
            <a:xfrm>
              <a:off x="2445498" y="272985"/>
              <a:ext cx="1" cy="272987"/>
            </a:xfrm>
            <a:prstGeom prst="line">
              <a:avLst/>
            </a:prstGeom>
            <a:noFill/>
            <a:ln w="25400" cap="flat">
              <a:solidFill>
                <a:srgbClr val="00B8FF"/>
              </a:solidFill>
              <a:prstDash val="solid"/>
              <a:round/>
              <a:tailEnd type="triangle" w="med" len="med"/>
            </a:ln>
            <a:effectLst>
              <a:outerShdw blurRad="38100" dist="20000" dir="5400000" rotWithShape="0">
                <a:srgbClr val="000000">
                  <a:alpha val="38000"/>
                </a:srgbClr>
              </a:outerShdw>
            </a:effectLst>
          </p:spPr>
          <p:txBody>
            <a:bodyPr wrap="square" lIns="32146" tIns="32146" rIns="32146" bIns="32146" numCol="1" anchor="t">
              <a:noAutofit/>
            </a:bodyPr>
            <a:lstStyle/>
            <a:p>
              <a:pPr defTabSz="642915">
                <a:defRPr>
                  <a:uFillTx/>
                  <a:latin typeface="+mn-lt"/>
                  <a:ea typeface="+mn-ea"/>
                  <a:cs typeface="+mn-cs"/>
                  <a:sym typeface="Gill Sans"/>
                </a:defRPr>
              </a:pPr>
              <a:endParaRPr sz="1266"/>
            </a:p>
          </p:txBody>
        </p:sp>
        <p:sp>
          <p:nvSpPr>
            <p:cNvPr id="518" name="Shape 518"/>
            <p:cNvSpPr/>
            <p:nvPr/>
          </p:nvSpPr>
          <p:spPr>
            <a:xfrm flipH="1">
              <a:off x="615833" y="0"/>
              <a:ext cx="1" cy="272987"/>
            </a:xfrm>
            <a:prstGeom prst="line">
              <a:avLst/>
            </a:prstGeom>
            <a:noFill/>
            <a:ln w="25400" cap="flat">
              <a:solidFill>
                <a:srgbClr val="00B8FF"/>
              </a:solidFill>
              <a:prstDash val="solid"/>
              <a:round/>
              <a:tailEnd type="triangle" w="med" len="med"/>
            </a:ln>
            <a:effectLst>
              <a:outerShdw blurRad="38100" dist="20000" dir="5400000" rotWithShape="0">
                <a:srgbClr val="000000">
                  <a:alpha val="38000"/>
                </a:srgbClr>
              </a:outerShdw>
            </a:effectLst>
          </p:spPr>
          <p:txBody>
            <a:bodyPr wrap="square" lIns="32146" tIns="32146" rIns="32146" bIns="32146" numCol="1" anchor="t">
              <a:noAutofit/>
            </a:bodyPr>
            <a:lstStyle/>
            <a:p>
              <a:pPr defTabSz="642915">
                <a:defRPr>
                  <a:uFillTx/>
                  <a:latin typeface="+mn-lt"/>
                  <a:ea typeface="+mn-ea"/>
                  <a:cs typeface="+mn-cs"/>
                  <a:sym typeface="Gill Sans"/>
                </a:defRPr>
              </a:pPr>
              <a:endParaRPr sz="1266"/>
            </a:p>
          </p:txBody>
        </p:sp>
        <p:sp>
          <p:nvSpPr>
            <p:cNvPr id="519" name="Shape 519"/>
            <p:cNvSpPr/>
            <p:nvPr/>
          </p:nvSpPr>
          <p:spPr>
            <a:xfrm flipV="1">
              <a:off x="619288" y="272985"/>
              <a:ext cx="1" cy="272987"/>
            </a:xfrm>
            <a:prstGeom prst="line">
              <a:avLst/>
            </a:prstGeom>
            <a:noFill/>
            <a:ln w="25400" cap="flat">
              <a:solidFill>
                <a:srgbClr val="00B8FF"/>
              </a:solidFill>
              <a:prstDash val="solid"/>
              <a:round/>
              <a:tailEnd type="triangle" w="med" len="med"/>
            </a:ln>
            <a:effectLst>
              <a:outerShdw blurRad="38100" dist="20000" dir="5400000" rotWithShape="0">
                <a:srgbClr val="000000">
                  <a:alpha val="38000"/>
                </a:srgbClr>
              </a:outerShdw>
            </a:effectLst>
          </p:spPr>
          <p:txBody>
            <a:bodyPr wrap="square" lIns="32146" tIns="32146" rIns="32146" bIns="32146" numCol="1" anchor="t">
              <a:noAutofit/>
            </a:bodyPr>
            <a:lstStyle/>
            <a:p>
              <a:pPr defTabSz="642915">
                <a:defRPr>
                  <a:uFillTx/>
                  <a:latin typeface="+mn-lt"/>
                  <a:ea typeface="+mn-ea"/>
                  <a:cs typeface="+mn-cs"/>
                  <a:sym typeface="Gill Sans"/>
                </a:defRPr>
              </a:pPr>
              <a:endParaRPr sz="1266"/>
            </a:p>
          </p:txBody>
        </p:sp>
        <p:sp>
          <p:nvSpPr>
            <p:cNvPr id="520" name="Shape 520"/>
            <p:cNvSpPr/>
            <p:nvPr/>
          </p:nvSpPr>
          <p:spPr>
            <a:xfrm>
              <a:off x="1832079" y="0"/>
              <a:ext cx="1" cy="272987"/>
            </a:xfrm>
            <a:prstGeom prst="line">
              <a:avLst/>
            </a:prstGeom>
            <a:noFill/>
            <a:ln w="25400" cap="flat">
              <a:solidFill>
                <a:srgbClr val="00B8FF"/>
              </a:solidFill>
              <a:prstDash val="solid"/>
              <a:round/>
              <a:tailEnd type="triangle" w="med" len="med"/>
            </a:ln>
            <a:effectLst>
              <a:outerShdw blurRad="38100" dist="20000" dir="5400000" rotWithShape="0">
                <a:srgbClr val="000000">
                  <a:alpha val="38000"/>
                </a:srgbClr>
              </a:outerShdw>
            </a:effectLst>
          </p:spPr>
          <p:txBody>
            <a:bodyPr wrap="square" lIns="32146" tIns="32146" rIns="32146" bIns="32146" numCol="1" anchor="t">
              <a:noAutofit/>
            </a:bodyPr>
            <a:lstStyle/>
            <a:p>
              <a:pPr defTabSz="642915">
                <a:defRPr>
                  <a:uFillTx/>
                  <a:latin typeface="+mn-lt"/>
                  <a:ea typeface="+mn-ea"/>
                  <a:cs typeface="+mn-cs"/>
                  <a:sym typeface="Gill Sans"/>
                </a:defRPr>
              </a:pPr>
              <a:endParaRPr sz="1266"/>
            </a:p>
          </p:txBody>
        </p:sp>
        <p:sp>
          <p:nvSpPr>
            <p:cNvPr id="521" name="Shape 521"/>
            <p:cNvSpPr/>
            <p:nvPr/>
          </p:nvSpPr>
          <p:spPr>
            <a:xfrm flipV="1">
              <a:off x="1825673" y="272985"/>
              <a:ext cx="1" cy="272987"/>
            </a:xfrm>
            <a:prstGeom prst="line">
              <a:avLst/>
            </a:prstGeom>
            <a:noFill/>
            <a:ln w="25400" cap="flat">
              <a:solidFill>
                <a:srgbClr val="00B8FF"/>
              </a:solidFill>
              <a:prstDash val="solid"/>
              <a:round/>
              <a:tailEnd type="triangle" w="med" len="med"/>
            </a:ln>
            <a:effectLst>
              <a:outerShdw blurRad="38100" dist="20000" dir="5400000" rotWithShape="0">
                <a:srgbClr val="000000">
                  <a:alpha val="38000"/>
                </a:srgbClr>
              </a:outerShdw>
            </a:effectLst>
          </p:spPr>
          <p:txBody>
            <a:bodyPr wrap="square" lIns="32146" tIns="32146" rIns="32146" bIns="32146" numCol="1" anchor="t">
              <a:noAutofit/>
            </a:bodyPr>
            <a:lstStyle/>
            <a:p>
              <a:pPr defTabSz="642915">
                <a:defRPr>
                  <a:uFillTx/>
                  <a:latin typeface="+mn-lt"/>
                  <a:ea typeface="+mn-ea"/>
                  <a:cs typeface="+mn-cs"/>
                  <a:sym typeface="Gill Sans"/>
                </a:defRPr>
              </a:pPr>
              <a:endParaRPr sz="1266"/>
            </a:p>
          </p:txBody>
        </p:sp>
        <p:sp>
          <p:nvSpPr>
            <p:cNvPr id="522" name="Shape 522"/>
            <p:cNvSpPr/>
            <p:nvPr/>
          </p:nvSpPr>
          <p:spPr>
            <a:xfrm>
              <a:off x="3045235" y="0"/>
              <a:ext cx="1" cy="272987"/>
            </a:xfrm>
            <a:prstGeom prst="line">
              <a:avLst/>
            </a:prstGeom>
            <a:noFill/>
            <a:ln w="25400" cap="flat">
              <a:solidFill>
                <a:srgbClr val="00B8FF"/>
              </a:solidFill>
              <a:prstDash val="solid"/>
              <a:round/>
              <a:tailEnd type="triangle" w="med" len="med"/>
            </a:ln>
            <a:effectLst>
              <a:outerShdw blurRad="38100" dist="20000" dir="5400000" rotWithShape="0">
                <a:srgbClr val="000000">
                  <a:alpha val="38000"/>
                </a:srgbClr>
              </a:outerShdw>
            </a:effectLst>
          </p:spPr>
          <p:txBody>
            <a:bodyPr wrap="square" lIns="32146" tIns="32146" rIns="32146" bIns="32146" numCol="1" anchor="t">
              <a:noAutofit/>
            </a:bodyPr>
            <a:lstStyle/>
            <a:p>
              <a:pPr defTabSz="642915">
                <a:defRPr>
                  <a:uFillTx/>
                  <a:latin typeface="+mn-lt"/>
                  <a:ea typeface="+mn-ea"/>
                  <a:cs typeface="+mn-cs"/>
                  <a:sym typeface="Gill Sans"/>
                </a:defRPr>
              </a:pPr>
              <a:endParaRPr sz="1266"/>
            </a:p>
          </p:txBody>
        </p:sp>
        <p:sp>
          <p:nvSpPr>
            <p:cNvPr id="523" name="Shape 523"/>
            <p:cNvSpPr/>
            <p:nvPr/>
          </p:nvSpPr>
          <p:spPr>
            <a:xfrm flipV="1">
              <a:off x="3048691" y="272985"/>
              <a:ext cx="1" cy="272987"/>
            </a:xfrm>
            <a:prstGeom prst="line">
              <a:avLst/>
            </a:prstGeom>
            <a:noFill/>
            <a:ln w="25400" cap="flat">
              <a:solidFill>
                <a:srgbClr val="00B8FF"/>
              </a:solidFill>
              <a:prstDash val="solid"/>
              <a:round/>
              <a:tailEnd type="triangle" w="med" len="med"/>
            </a:ln>
            <a:effectLst>
              <a:outerShdw blurRad="38100" dist="20000" dir="5400000" rotWithShape="0">
                <a:srgbClr val="000000">
                  <a:alpha val="38000"/>
                </a:srgbClr>
              </a:outerShdw>
            </a:effectLst>
          </p:spPr>
          <p:txBody>
            <a:bodyPr wrap="square" lIns="32146" tIns="32146" rIns="32146" bIns="32146" numCol="1" anchor="t">
              <a:noAutofit/>
            </a:bodyPr>
            <a:lstStyle/>
            <a:p>
              <a:pPr defTabSz="642915">
                <a:defRPr>
                  <a:uFillTx/>
                  <a:latin typeface="+mn-lt"/>
                  <a:ea typeface="+mn-ea"/>
                  <a:cs typeface="+mn-cs"/>
                  <a:sym typeface="Gill Sans"/>
                </a:defRPr>
              </a:pPr>
              <a:endParaRPr sz="1266"/>
            </a:p>
          </p:txBody>
        </p:sp>
        <p:sp>
          <p:nvSpPr>
            <p:cNvPr id="524" name="Shape 524"/>
            <p:cNvSpPr/>
            <p:nvPr/>
          </p:nvSpPr>
          <p:spPr>
            <a:xfrm>
              <a:off x="0" y="122844"/>
              <a:ext cx="3047499" cy="150171"/>
            </a:xfrm>
            <a:custGeom>
              <a:avLst/>
              <a:gdLst/>
              <a:ahLst/>
              <a:cxnLst>
                <a:cxn ang="0">
                  <a:pos x="wd2" y="hd2"/>
                </a:cxn>
                <a:cxn ang="5400000">
                  <a:pos x="wd2" y="hd2"/>
                </a:cxn>
                <a:cxn ang="10800000">
                  <a:pos x="wd2" y="hd2"/>
                </a:cxn>
                <a:cxn ang="16200000">
                  <a:pos x="wd2" y="hd2"/>
                </a:cxn>
              </a:cxnLst>
              <a:rect l="0" t="0" r="r" b="b"/>
              <a:pathLst>
                <a:path w="21600" h="21282" extrusionOk="0">
                  <a:moveTo>
                    <a:pt x="0" y="0"/>
                  </a:moveTo>
                  <a:cubicBezTo>
                    <a:pt x="1474" y="10478"/>
                    <a:pt x="2948" y="20955"/>
                    <a:pt x="4404" y="21278"/>
                  </a:cubicBezTo>
                  <a:cubicBezTo>
                    <a:pt x="5860" y="21600"/>
                    <a:pt x="7317" y="1934"/>
                    <a:pt x="8738" y="1934"/>
                  </a:cubicBezTo>
                  <a:cubicBezTo>
                    <a:pt x="10159" y="1934"/>
                    <a:pt x="11499" y="21278"/>
                    <a:pt x="12932" y="21278"/>
                  </a:cubicBezTo>
                  <a:cubicBezTo>
                    <a:pt x="14365" y="21278"/>
                    <a:pt x="15891" y="1934"/>
                    <a:pt x="17336" y="1934"/>
                  </a:cubicBezTo>
                  <a:cubicBezTo>
                    <a:pt x="18781" y="1934"/>
                    <a:pt x="21600" y="21278"/>
                    <a:pt x="21600" y="21278"/>
                  </a:cubicBezTo>
                </a:path>
              </a:pathLst>
            </a:custGeom>
            <a:noFill/>
            <a:ln w="25400" cap="flat">
              <a:solidFill>
                <a:srgbClr val="00B8FF"/>
              </a:solidFill>
              <a:prstDash val="solid"/>
              <a:round/>
            </a:ln>
            <a:effectLst>
              <a:outerShdw blurRad="38100" dist="20000" dir="5400000" rotWithShape="0">
                <a:srgbClr val="000000">
                  <a:alpha val="38000"/>
                </a:srgbClr>
              </a:outerShdw>
            </a:effectLst>
          </p:spPr>
          <p:txBody>
            <a:bodyPr wrap="square" lIns="32146" tIns="32146" rIns="32146" bIns="32146" numCol="1" anchor="ctr">
              <a:noAutofit/>
            </a:bodyPr>
            <a:lstStyle/>
            <a:p>
              <a:pPr algn="ctr" defTabSz="642915">
                <a:defRPr>
                  <a:uFillTx/>
                  <a:latin typeface="+mn-lt"/>
                  <a:ea typeface="+mn-ea"/>
                  <a:cs typeface="+mn-cs"/>
                  <a:sym typeface="Gill Sans"/>
                </a:defRPr>
              </a:pPr>
              <a:endParaRPr sz="1266"/>
            </a:p>
          </p:txBody>
        </p:sp>
        <p:sp>
          <p:nvSpPr>
            <p:cNvPr id="525" name="Shape 525"/>
            <p:cNvSpPr/>
            <p:nvPr/>
          </p:nvSpPr>
          <p:spPr>
            <a:xfrm>
              <a:off x="9862" y="266093"/>
              <a:ext cx="3037637" cy="143417"/>
            </a:xfrm>
            <a:custGeom>
              <a:avLst/>
              <a:gdLst/>
              <a:ahLst/>
              <a:cxnLst>
                <a:cxn ang="0">
                  <a:pos x="wd2" y="hd2"/>
                </a:cxn>
                <a:cxn ang="5400000">
                  <a:pos x="wd2" y="hd2"/>
                </a:cxn>
                <a:cxn ang="10800000">
                  <a:pos x="wd2" y="hd2"/>
                </a:cxn>
                <a:cxn ang="16200000">
                  <a:pos x="wd2" y="hd2"/>
                </a:cxn>
              </a:cxnLst>
              <a:rect l="0" t="0" r="r" b="b"/>
              <a:pathLst>
                <a:path w="21600" h="20790" extrusionOk="0">
                  <a:moveTo>
                    <a:pt x="0" y="18807"/>
                  </a:moveTo>
                  <a:cubicBezTo>
                    <a:pt x="1414" y="9985"/>
                    <a:pt x="2829" y="1164"/>
                    <a:pt x="4278" y="999"/>
                  </a:cubicBezTo>
                  <a:cubicBezTo>
                    <a:pt x="5727" y="834"/>
                    <a:pt x="7235" y="17982"/>
                    <a:pt x="8696" y="17817"/>
                  </a:cubicBezTo>
                  <a:cubicBezTo>
                    <a:pt x="10157" y="17652"/>
                    <a:pt x="11606" y="-485"/>
                    <a:pt x="13044" y="10"/>
                  </a:cubicBezTo>
                  <a:cubicBezTo>
                    <a:pt x="14482" y="504"/>
                    <a:pt x="15896" y="20455"/>
                    <a:pt x="17322" y="20785"/>
                  </a:cubicBezTo>
                  <a:cubicBezTo>
                    <a:pt x="18748" y="21115"/>
                    <a:pt x="21600" y="1988"/>
                    <a:pt x="21600" y="1988"/>
                  </a:cubicBezTo>
                </a:path>
              </a:pathLst>
            </a:custGeom>
            <a:noFill/>
            <a:ln w="25400" cap="flat">
              <a:solidFill>
                <a:srgbClr val="00B8FF"/>
              </a:solidFill>
              <a:prstDash val="solid"/>
              <a:round/>
            </a:ln>
            <a:effectLst>
              <a:outerShdw blurRad="38100" dist="20000" dir="5400000" rotWithShape="0">
                <a:srgbClr val="000000">
                  <a:alpha val="38000"/>
                </a:srgbClr>
              </a:outerShdw>
            </a:effectLst>
          </p:spPr>
          <p:txBody>
            <a:bodyPr wrap="square" lIns="32146" tIns="32146" rIns="32146" bIns="32146" numCol="1" anchor="ctr">
              <a:noAutofit/>
            </a:bodyPr>
            <a:lstStyle/>
            <a:p>
              <a:pPr algn="ctr" defTabSz="642915">
                <a:defRPr>
                  <a:uFillTx/>
                  <a:latin typeface="+mn-lt"/>
                  <a:ea typeface="+mn-ea"/>
                  <a:cs typeface="+mn-cs"/>
                  <a:sym typeface="Gill Sans"/>
                </a:defRPr>
              </a:pPr>
              <a:endParaRPr sz="1266"/>
            </a:p>
          </p:txBody>
        </p:sp>
      </p:grpSp>
      <p:sp>
        <p:nvSpPr>
          <p:cNvPr id="527" name="Shape 527"/>
          <p:cNvSpPr/>
          <p:nvPr/>
        </p:nvSpPr>
        <p:spPr>
          <a:xfrm>
            <a:off x="6844569" y="4666426"/>
            <a:ext cx="2157851" cy="1321516"/>
          </a:xfrm>
          <a:prstGeom prst="rect">
            <a:avLst/>
          </a:prstGeom>
          <a:ln w="12700">
            <a:miter lim="400000"/>
          </a:ln>
          <a:extLst>
            <a:ext uri="{C572A759-6A51-4108-AA02-DFA0A04FC94B}">
              <ma14:wrappingTextBoxFlag xmlns:ma14="http://schemas.microsoft.com/office/mac/drawingml/2011/main" xmlns="" val="1"/>
            </a:ext>
          </a:extLst>
        </p:spPr>
        <p:txBody>
          <a:bodyPr lIns="32146" rIns="32146">
            <a:spAutoFit/>
          </a:bodyPr>
          <a:lstStyle/>
          <a:p>
            <a:pPr defTabSz="642915">
              <a:defRPr sz="1600" b="1">
                <a:uFillTx/>
              </a:defRPr>
            </a:pPr>
            <a:r>
              <a:rPr sz="1125"/>
              <a:t>A: breathing-mode parameter</a:t>
            </a:r>
          </a:p>
          <a:p>
            <a:pPr defTabSz="642915">
              <a:lnSpc>
                <a:spcPct val="130000"/>
              </a:lnSpc>
              <a:defRPr sz="1600" b="1">
                <a:uFillTx/>
              </a:defRPr>
            </a:pPr>
            <a:r>
              <a:rPr sz="1125"/>
              <a:t>	+ : rarefaction</a:t>
            </a:r>
          </a:p>
          <a:p>
            <a:pPr defTabSz="642915">
              <a:defRPr sz="1600" b="1">
                <a:uFillTx/>
              </a:defRPr>
            </a:pPr>
            <a:r>
              <a:rPr sz="1125"/>
              <a:t>	</a:t>
            </a:r>
            <a:r>
              <a:rPr sz="562"/>
              <a:t> </a:t>
            </a:r>
            <a:r>
              <a:rPr sz="1125"/>
              <a:t>-</a:t>
            </a:r>
            <a:r>
              <a:rPr sz="422"/>
              <a:t> </a:t>
            </a:r>
            <a:r>
              <a:rPr sz="1125"/>
              <a:t> : compression</a:t>
            </a:r>
          </a:p>
          <a:p>
            <a:pPr defTabSz="642915">
              <a:lnSpc>
                <a:spcPct val="150000"/>
              </a:lnSpc>
              <a:defRPr sz="1600" b="1">
                <a:uFillTx/>
              </a:defRPr>
            </a:pPr>
            <a:r>
              <a:rPr sz="1125"/>
              <a:t>B: bending-mode parameter</a:t>
            </a:r>
          </a:p>
          <a:p>
            <a:pPr defTabSz="642915">
              <a:lnSpc>
                <a:spcPct val="130000"/>
              </a:lnSpc>
              <a:defRPr sz="1600" b="1">
                <a:uFillTx/>
              </a:defRPr>
            </a:pPr>
            <a:r>
              <a:rPr sz="1125"/>
              <a:t>	+ : upward</a:t>
            </a:r>
          </a:p>
          <a:p>
            <a:pPr defTabSz="642915">
              <a:defRPr sz="1600" b="1">
                <a:uFillTx/>
              </a:defRPr>
            </a:pPr>
            <a:r>
              <a:rPr sz="1125"/>
              <a:t>	</a:t>
            </a:r>
            <a:r>
              <a:rPr sz="562"/>
              <a:t> </a:t>
            </a:r>
            <a:r>
              <a:rPr sz="1125"/>
              <a:t>-</a:t>
            </a:r>
            <a:r>
              <a:rPr sz="422"/>
              <a:t> </a:t>
            </a:r>
            <a:r>
              <a:rPr sz="1125"/>
              <a:t> : downward</a:t>
            </a:r>
          </a:p>
        </p:txBody>
      </p:sp>
      <p:sp>
        <p:nvSpPr>
          <p:cNvPr id="528" name="Shape 528"/>
          <p:cNvSpPr/>
          <p:nvPr/>
        </p:nvSpPr>
        <p:spPr>
          <a:xfrm>
            <a:off x="7285593" y="6410081"/>
            <a:ext cx="1305644" cy="438582"/>
          </a:xfrm>
          <a:prstGeom prst="rect">
            <a:avLst/>
          </a:prstGeom>
          <a:ln w="12700">
            <a:miter lim="400000"/>
          </a:ln>
          <a:extLst>
            <a:ext uri="{C572A759-6A51-4108-AA02-DFA0A04FC94B}">
              <ma14:wrappingTextBoxFlag xmlns:ma14="http://schemas.microsoft.com/office/mac/drawingml/2011/main" xmlns="" val="1"/>
            </a:ext>
          </a:extLst>
        </p:spPr>
        <p:txBody>
          <a:bodyPr wrap="none" lIns="32146" rIns="32146">
            <a:spAutoFit/>
          </a:bodyPr>
          <a:lstStyle/>
          <a:p>
            <a:pPr defTabSz="642915">
              <a:defRPr sz="1600" b="1">
                <a:uFillTx/>
              </a:defRPr>
            </a:pPr>
            <a:r>
              <a:rPr sz="1125"/>
              <a:t>Smooth variations</a:t>
            </a:r>
          </a:p>
          <a:p>
            <a:pPr defTabSz="642915">
              <a:defRPr sz="1600" b="1">
                <a:uFillTx/>
              </a:defRPr>
            </a:pPr>
            <a:r>
              <a:rPr sz="1125"/>
              <a:t>across the disk plane</a:t>
            </a:r>
          </a:p>
        </p:txBody>
      </p:sp>
      <p:grpSp>
        <p:nvGrpSpPr>
          <p:cNvPr id="536" name="Group 536"/>
          <p:cNvGrpSpPr/>
          <p:nvPr/>
        </p:nvGrpSpPr>
        <p:grpSpPr>
          <a:xfrm>
            <a:off x="6875932" y="6011207"/>
            <a:ext cx="2151564" cy="405000"/>
            <a:chOff x="0" y="0"/>
            <a:chExt cx="3060000" cy="575998"/>
          </a:xfrm>
        </p:grpSpPr>
        <p:sp>
          <p:nvSpPr>
            <p:cNvPr id="529" name="Shape 529"/>
            <p:cNvSpPr/>
            <p:nvPr/>
          </p:nvSpPr>
          <p:spPr>
            <a:xfrm flipV="1">
              <a:off x="182" y="0"/>
              <a:ext cx="1" cy="284440"/>
            </a:xfrm>
            <a:prstGeom prst="line">
              <a:avLst/>
            </a:prstGeom>
            <a:noFill/>
            <a:ln w="25400" cap="flat">
              <a:solidFill>
                <a:srgbClr val="00B8FF"/>
              </a:solidFill>
              <a:prstDash val="solid"/>
              <a:round/>
              <a:tailEnd type="triangle" w="med" len="med"/>
            </a:ln>
            <a:effectLst>
              <a:outerShdw blurRad="38100" dist="20000" dir="5400000" rotWithShape="0">
                <a:srgbClr val="000000">
                  <a:alpha val="38000"/>
                </a:srgbClr>
              </a:outerShdw>
            </a:effectLst>
          </p:spPr>
          <p:txBody>
            <a:bodyPr wrap="square" lIns="32146" tIns="32146" rIns="32146" bIns="32146" numCol="1" anchor="t">
              <a:noAutofit/>
            </a:bodyPr>
            <a:lstStyle/>
            <a:p>
              <a:pPr defTabSz="642915">
                <a:defRPr>
                  <a:uFillTx/>
                  <a:latin typeface="+mn-lt"/>
                  <a:ea typeface="+mn-ea"/>
                  <a:cs typeface="+mn-cs"/>
                  <a:sym typeface="Gill Sans"/>
                </a:defRPr>
              </a:pPr>
              <a:endParaRPr sz="1266"/>
            </a:p>
          </p:txBody>
        </p:sp>
        <p:sp>
          <p:nvSpPr>
            <p:cNvPr id="530" name="Shape 530"/>
            <p:cNvSpPr/>
            <p:nvPr/>
          </p:nvSpPr>
          <p:spPr>
            <a:xfrm flipH="1">
              <a:off x="623637" y="291560"/>
              <a:ext cx="1" cy="284440"/>
            </a:xfrm>
            <a:prstGeom prst="line">
              <a:avLst/>
            </a:prstGeom>
            <a:noFill/>
            <a:ln w="25400" cap="flat">
              <a:solidFill>
                <a:srgbClr val="00B8FF"/>
              </a:solidFill>
              <a:prstDash val="solid"/>
              <a:round/>
              <a:tailEnd type="triangle" w="med" len="med"/>
            </a:ln>
            <a:effectLst>
              <a:outerShdw blurRad="38100" dist="20000" dir="5400000" rotWithShape="0">
                <a:srgbClr val="000000">
                  <a:alpha val="38000"/>
                </a:srgbClr>
              </a:outerShdw>
            </a:effectLst>
          </p:spPr>
          <p:txBody>
            <a:bodyPr wrap="square" lIns="32146" tIns="32146" rIns="32146" bIns="32146" numCol="1" anchor="t">
              <a:noAutofit/>
            </a:bodyPr>
            <a:lstStyle/>
            <a:p>
              <a:pPr defTabSz="642915">
                <a:defRPr>
                  <a:uFillTx/>
                  <a:latin typeface="+mn-lt"/>
                  <a:ea typeface="+mn-ea"/>
                  <a:cs typeface="+mn-cs"/>
                  <a:sym typeface="Gill Sans"/>
                </a:defRPr>
              </a:pPr>
              <a:endParaRPr sz="1266"/>
            </a:p>
          </p:txBody>
        </p:sp>
        <p:sp>
          <p:nvSpPr>
            <p:cNvPr id="531" name="Shape 531"/>
            <p:cNvSpPr/>
            <p:nvPr/>
          </p:nvSpPr>
          <p:spPr>
            <a:xfrm flipV="1">
              <a:off x="1217479" y="0"/>
              <a:ext cx="1" cy="284440"/>
            </a:xfrm>
            <a:prstGeom prst="line">
              <a:avLst/>
            </a:prstGeom>
            <a:noFill/>
            <a:ln w="25400" cap="flat">
              <a:solidFill>
                <a:srgbClr val="00B8FF"/>
              </a:solidFill>
              <a:prstDash val="solid"/>
              <a:round/>
              <a:tailEnd type="triangle" w="med" len="med"/>
            </a:ln>
            <a:effectLst>
              <a:outerShdw blurRad="38100" dist="20000" dir="5400000" rotWithShape="0">
                <a:srgbClr val="000000">
                  <a:alpha val="38000"/>
                </a:srgbClr>
              </a:outerShdw>
            </a:effectLst>
          </p:spPr>
          <p:txBody>
            <a:bodyPr wrap="square" lIns="32146" tIns="32146" rIns="32146" bIns="32146" numCol="1" anchor="t">
              <a:noAutofit/>
            </a:bodyPr>
            <a:lstStyle/>
            <a:p>
              <a:pPr defTabSz="642915">
                <a:defRPr>
                  <a:uFillTx/>
                  <a:latin typeface="+mn-lt"/>
                  <a:ea typeface="+mn-ea"/>
                  <a:cs typeface="+mn-cs"/>
                  <a:sym typeface="Gill Sans"/>
                </a:defRPr>
              </a:pPr>
              <a:endParaRPr sz="1266"/>
            </a:p>
          </p:txBody>
        </p:sp>
        <p:sp>
          <p:nvSpPr>
            <p:cNvPr id="532" name="Shape 532"/>
            <p:cNvSpPr/>
            <p:nvPr/>
          </p:nvSpPr>
          <p:spPr>
            <a:xfrm>
              <a:off x="1831062" y="291560"/>
              <a:ext cx="1" cy="284440"/>
            </a:xfrm>
            <a:prstGeom prst="line">
              <a:avLst/>
            </a:prstGeom>
            <a:noFill/>
            <a:ln w="25400" cap="flat">
              <a:solidFill>
                <a:srgbClr val="00B8FF"/>
              </a:solidFill>
              <a:prstDash val="solid"/>
              <a:round/>
              <a:tailEnd type="triangle" w="med" len="med"/>
            </a:ln>
            <a:effectLst>
              <a:outerShdw blurRad="38100" dist="20000" dir="5400000" rotWithShape="0">
                <a:srgbClr val="000000">
                  <a:alpha val="38000"/>
                </a:srgbClr>
              </a:outerShdw>
            </a:effectLst>
          </p:spPr>
          <p:txBody>
            <a:bodyPr wrap="square" lIns="32146" tIns="32146" rIns="32146" bIns="32146" numCol="1" anchor="t">
              <a:noAutofit/>
            </a:bodyPr>
            <a:lstStyle/>
            <a:p>
              <a:pPr defTabSz="642915">
                <a:defRPr>
                  <a:uFillTx/>
                  <a:latin typeface="+mn-lt"/>
                  <a:ea typeface="+mn-ea"/>
                  <a:cs typeface="+mn-cs"/>
                  <a:sym typeface="Gill Sans"/>
                </a:defRPr>
              </a:pPr>
              <a:endParaRPr sz="1266"/>
            </a:p>
          </p:txBody>
        </p:sp>
        <p:sp>
          <p:nvSpPr>
            <p:cNvPr id="533" name="Shape 533"/>
            <p:cNvSpPr/>
            <p:nvPr/>
          </p:nvSpPr>
          <p:spPr>
            <a:xfrm flipV="1">
              <a:off x="2431682" y="0"/>
              <a:ext cx="1" cy="284440"/>
            </a:xfrm>
            <a:prstGeom prst="line">
              <a:avLst/>
            </a:prstGeom>
            <a:noFill/>
            <a:ln w="25400" cap="flat">
              <a:solidFill>
                <a:srgbClr val="00B8FF"/>
              </a:solidFill>
              <a:prstDash val="solid"/>
              <a:round/>
              <a:tailEnd type="triangle" w="med" len="med"/>
            </a:ln>
            <a:effectLst>
              <a:outerShdw blurRad="38100" dist="20000" dir="5400000" rotWithShape="0">
                <a:srgbClr val="000000">
                  <a:alpha val="38000"/>
                </a:srgbClr>
              </a:outerShdw>
            </a:effectLst>
          </p:spPr>
          <p:txBody>
            <a:bodyPr wrap="square" lIns="32146" tIns="32146" rIns="32146" bIns="32146" numCol="1" anchor="t">
              <a:noAutofit/>
            </a:bodyPr>
            <a:lstStyle/>
            <a:p>
              <a:pPr defTabSz="642915">
                <a:defRPr>
                  <a:uFillTx/>
                  <a:latin typeface="+mn-lt"/>
                  <a:ea typeface="+mn-ea"/>
                  <a:cs typeface="+mn-cs"/>
                  <a:sym typeface="Gill Sans"/>
                </a:defRPr>
              </a:pPr>
              <a:endParaRPr sz="1266"/>
            </a:p>
          </p:txBody>
        </p:sp>
        <p:sp>
          <p:nvSpPr>
            <p:cNvPr id="534" name="Shape 534"/>
            <p:cNvSpPr/>
            <p:nvPr/>
          </p:nvSpPr>
          <p:spPr>
            <a:xfrm>
              <a:off x="3055136" y="291560"/>
              <a:ext cx="1" cy="284440"/>
            </a:xfrm>
            <a:prstGeom prst="line">
              <a:avLst/>
            </a:prstGeom>
            <a:noFill/>
            <a:ln w="25400" cap="flat">
              <a:solidFill>
                <a:srgbClr val="00B8FF"/>
              </a:solidFill>
              <a:prstDash val="solid"/>
              <a:round/>
              <a:tailEnd type="triangle" w="med" len="med"/>
            </a:ln>
            <a:effectLst>
              <a:outerShdw blurRad="38100" dist="20000" dir="5400000" rotWithShape="0">
                <a:srgbClr val="000000">
                  <a:alpha val="38000"/>
                </a:srgbClr>
              </a:outerShdw>
            </a:effectLst>
          </p:spPr>
          <p:txBody>
            <a:bodyPr wrap="square" lIns="32146" tIns="32146" rIns="32146" bIns="32146" numCol="1" anchor="t">
              <a:noAutofit/>
            </a:bodyPr>
            <a:lstStyle/>
            <a:p>
              <a:pPr defTabSz="642915">
                <a:defRPr>
                  <a:uFillTx/>
                  <a:latin typeface="+mn-lt"/>
                  <a:ea typeface="+mn-ea"/>
                  <a:cs typeface="+mn-cs"/>
                  <a:sym typeface="Gill Sans"/>
                </a:defRPr>
              </a:pPr>
              <a:endParaRPr sz="1266"/>
            </a:p>
          </p:txBody>
        </p:sp>
        <p:sp>
          <p:nvSpPr>
            <p:cNvPr id="535" name="Shape 535"/>
            <p:cNvSpPr/>
            <p:nvPr/>
          </p:nvSpPr>
          <p:spPr>
            <a:xfrm>
              <a:off x="0" y="163544"/>
              <a:ext cx="3060001" cy="256005"/>
            </a:xfrm>
            <a:custGeom>
              <a:avLst/>
              <a:gdLst/>
              <a:ahLst/>
              <a:cxnLst>
                <a:cxn ang="0">
                  <a:pos x="wd2" y="hd2"/>
                </a:cxn>
                <a:cxn ang="5400000">
                  <a:pos x="wd2" y="hd2"/>
                </a:cxn>
                <a:cxn ang="10800000">
                  <a:pos x="wd2" y="hd2"/>
                </a:cxn>
                <a:cxn ang="16200000">
                  <a:pos x="wd2" y="hd2"/>
                </a:cxn>
              </a:cxnLst>
              <a:rect l="0" t="0" r="r" b="b"/>
              <a:pathLst>
                <a:path w="21600" h="21501" extrusionOk="0">
                  <a:moveTo>
                    <a:pt x="0" y="1"/>
                  </a:moveTo>
                  <a:cubicBezTo>
                    <a:pt x="708" y="3932"/>
                    <a:pt x="1417" y="7864"/>
                    <a:pt x="2160" y="11348"/>
                  </a:cubicBezTo>
                  <a:cubicBezTo>
                    <a:pt x="2903" y="14832"/>
                    <a:pt x="3705" y="20904"/>
                    <a:pt x="4459" y="20904"/>
                  </a:cubicBezTo>
                  <a:cubicBezTo>
                    <a:pt x="5214" y="20904"/>
                    <a:pt x="5992" y="14832"/>
                    <a:pt x="6689" y="11348"/>
                  </a:cubicBezTo>
                  <a:cubicBezTo>
                    <a:pt x="7386" y="7864"/>
                    <a:pt x="7955" y="100"/>
                    <a:pt x="8640" y="1"/>
                  </a:cubicBezTo>
                  <a:cubicBezTo>
                    <a:pt x="9325" y="-99"/>
                    <a:pt x="10800" y="10751"/>
                    <a:pt x="10800" y="10751"/>
                  </a:cubicBezTo>
                  <a:cubicBezTo>
                    <a:pt x="11508" y="14334"/>
                    <a:pt x="12159" y="21501"/>
                    <a:pt x="12890" y="21501"/>
                  </a:cubicBezTo>
                  <a:cubicBezTo>
                    <a:pt x="13622" y="21501"/>
                    <a:pt x="14470" y="14334"/>
                    <a:pt x="15190" y="10751"/>
                  </a:cubicBezTo>
                  <a:cubicBezTo>
                    <a:pt x="15910" y="7167"/>
                    <a:pt x="16514" y="1"/>
                    <a:pt x="17210" y="1"/>
                  </a:cubicBezTo>
                  <a:cubicBezTo>
                    <a:pt x="17907" y="1"/>
                    <a:pt x="19370" y="10751"/>
                    <a:pt x="19370" y="10751"/>
                  </a:cubicBezTo>
                  <a:lnTo>
                    <a:pt x="21600" y="21501"/>
                  </a:lnTo>
                </a:path>
              </a:pathLst>
            </a:custGeom>
            <a:noFill/>
            <a:ln w="25400" cap="flat">
              <a:solidFill>
                <a:srgbClr val="00B8FF"/>
              </a:solidFill>
              <a:prstDash val="solid"/>
              <a:round/>
            </a:ln>
            <a:effectLst>
              <a:outerShdw blurRad="38100" dist="20000" dir="5400000" rotWithShape="0">
                <a:srgbClr val="000000">
                  <a:alpha val="38000"/>
                </a:srgbClr>
              </a:outerShdw>
            </a:effectLst>
          </p:spPr>
          <p:txBody>
            <a:bodyPr wrap="square" lIns="32146" tIns="32146" rIns="32146" bIns="32146" numCol="1" anchor="ctr">
              <a:noAutofit/>
            </a:bodyPr>
            <a:lstStyle/>
            <a:p>
              <a:pPr algn="ctr" defTabSz="642915">
                <a:defRPr>
                  <a:uFillTx/>
                  <a:latin typeface="+mn-lt"/>
                  <a:ea typeface="+mn-ea"/>
                  <a:cs typeface="+mn-cs"/>
                  <a:sym typeface="Gill Sans"/>
                </a:defRPr>
              </a:pPr>
              <a:endParaRPr sz="1266"/>
            </a:p>
          </p:txBody>
        </p:sp>
      </p:grpSp>
      <p:sp>
        <p:nvSpPr>
          <p:cNvPr id="537" name="Shape 537"/>
          <p:cNvSpPr/>
          <p:nvPr/>
        </p:nvSpPr>
        <p:spPr>
          <a:xfrm>
            <a:off x="6799748" y="4004515"/>
            <a:ext cx="2329009" cy="211276"/>
          </a:xfrm>
          <a:prstGeom prst="rect">
            <a:avLst/>
          </a:prstGeom>
          <a:ln w="12700">
            <a:miter lim="400000"/>
          </a:ln>
          <a:extLst>
            <a:ext uri="{C572A759-6A51-4108-AA02-DFA0A04FC94B}">
              <ma14:wrappingTextBoxFlag xmlns:ma14="http://schemas.microsoft.com/office/mac/drawingml/2011/main" xmlns="" val="1"/>
            </a:ext>
          </a:extLst>
        </p:spPr>
        <p:txBody>
          <a:bodyPr lIns="32146" rIns="32146">
            <a:spAutoFit/>
          </a:bodyPr>
          <a:lstStyle/>
          <a:p>
            <a:pPr defTabSz="642915">
              <a:defRPr sz="1100">
                <a:uFillTx/>
                <a:latin typeface="Arial Black"/>
                <a:ea typeface="Arial Black"/>
                <a:cs typeface="Arial Black"/>
                <a:sym typeface="Arial Black"/>
              </a:defRPr>
            </a:pPr>
            <a:r>
              <a:rPr sz="773"/>
              <a:t>&lt;V</a:t>
            </a:r>
            <a:r>
              <a:rPr sz="773" baseline="-25000"/>
              <a:t>Z</a:t>
            </a:r>
            <a:r>
              <a:rPr sz="773"/>
              <a:t>&gt; ( Z | R, Φ) = Az (R, Φ) </a:t>
            </a:r>
            <a:r>
              <a:rPr sz="773">
                <a:latin typeface="Symbol"/>
                <a:ea typeface="Symbol"/>
                <a:cs typeface="Symbol"/>
                <a:sym typeface="Symbol"/>
              </a:rPr>
              <a:t>×</a:t>
            </a:r>
            <a:r>
              <a:rPr sz="773"/>
              <a:t> Z + Bz (R, Φ) </a:t>
            </a:r>
          </a:p>
        </p:txBody>
      </p:sp>
      <p:pic>
        <p:nvPicPr>
          <p:cNvPr id="538" name="image42.png" descr="C:\Users\apple\AppData\Local\Temp\vmware-apple\VMwareDnD\6509ed82\屏幕快照 2015-06-27 上午11.08.25.png"/>
          <p:cNvPicPr>
            <a:picLocks noChangeAspect="1"/>
          </p:cNvPicPr>
          <p:nvPr/>
        </p:nvPicPr>
        <p:blipFill>
          <a:blip r:embed="rId10">
            <a:extLst/>
          </a:blip>
          <a:stretch>
            <a:fillRect/>
          </a:stretch>
        </p:blipFill>
        <p:spPr>
          <a:xfrm>
            <a:off x="369658" y="1956908"/>
            <a:ext cx="5238259" cy="1978399"/>
          </a:xfrm>
          <a:prstGeom prst="rect">
            <a:avLst/>
          </a:prstGeom>
          <a:ln w="12700">
            <a:miter lim="400000"/>
          </a:ln>
        </p:spPr>
      </p:pic>
      <p:pic>
        <p:nvPicPr>
          <p:cNvPr id="539" name="image43.png" descr="C:\Users\apple\AppData\Local\Temp\vmware-apple\VMwareDnD\7580dcd4\屏幕快照 2015-06-27 上午11.12.29.png"/>
          <p:cNvPicPr>
            <a:picLocks noChangeAspect="1"/>
          </p:cNvPicPr>
          <p:nvPr/>
        </p:nvPicPr>
        <p:blipFill>
          <a:blip r:embed="rId11">
            <a:extLst/>
          </a:blip>
          <a:stretch>
            <a:fillRect/>
          </a:stretch>
        </p:blipFill>
        <p:spPr>
          <a:xfrm>
            <a:off x="7278105" y="1960712"/>
            <a:ext cx="1577243" cy="1923964"/>
          </a:xfrm>
          <a:prstGeom prst="rect">
            <a:avLst/>
          </a:prstGeom>
          <a:ln w="12700">
            <a:miter lim="400000"/>
          </a:ln>
        </p:spPr>
      </p:pic>
      <p:pic>
        <p:nvPicPr>
          <p:cNvPr id="540" name="image44.png" descr="C:\Users\apple\AppData\Local\Temp\vmware-apple\VMwareDnD\28747167\屏幕快照 2015-06-27 上午11.13.52.png"/>
          <p:cNvPicPr>
            <a:picLocks noChangeAspect="1"/>
          </p:cNvPicPr>
          <p:nvPr/>
        </p:nvPicPr>
        <p:blipFill>
          <a:blip r:embed="rId12">
            <a:extLst/>
          </a:blip>
          <a:stretch>
            <a:fillRect/>
          </a:stretch>
        </p:blipFill>
        <p:spPr>
          <a:xfrm>
            <a:off x="6240024" y="2412358"/>
            <a:ext cx="682686" cy="1020671"/>
          </a:xfrm>
          <a:prstGeom prst="rect">
            <a:avLst/>
          </a:prstGeom>
          <a:ln w="12700">
            <a:miter lim="400000"/>
          </a:ln>
        </p:spPr>
      </p:pic>
      <p:sp>
        <p:nvSpPr>
          <p:cNvPr id="541" name="Shape 541"/>
          <p:cNvSpPr/>
          <p:nvPr/>
        </p:nvSpPr>
        <p:spPr>
          <a:xfrm>
            <a:off x="7416563" y="2749624"/>
            <a:ext cx="227813" cy="334125"/>
          </a:xfrm>
          <a:prstGeom prst="rect">
            <a:avLst/>
          </a:prstGeom>
          <a:ln>
            <a:solidFill>
              <a:srgbClr val="FF0000"/>
            </a:solidFill>
          </a:ln>
        </p:spPr>
        <p:txBody>
          <a:bodyPr lIns="32146" rIns="32146"/>
          <a:lstStyle/>
          <a:p>
            <a:pPr defTabSz="642915">
              <a:defRPr>
                <a:uFillTx/>
              </a:defRPr>
            </a:pPr>
            <a:endParaRPr sz="1266"/>
          </a:p>
        </p:txBody>
      </p:sp>
      <p:sp>
        <p:nvSpPr>
          <p:cNvPr id="542" name="Shape 542"/>
          <p:cNvSpPr/>
          <p:nvPr/>
        </p:nvSpPr>
        <p:spPr>
          <a:xfrm flipH="1" flipV="1">
            <a:off x="6922709" y="2412358"/>
            <a:ext cx="493854" cy="337267"/>
          </a:xfrm>
          <a:prstGeom prst="line">
            <a:avLst/>
          </a:prstGeom>
          <a:ln>
            <a:solidFill>
              <a:srgbClr val="FF0000"/>
            </a:solidFill>
            <a:tailEnd type="triangle"/>
          </a:ln>
        </p:spPr>
        <p:txBody>
          <a:bodyPr lIns="32146" rIns="32146"/>
          <a:lstStyle/>
          <a:p>
            <a:pPr defTabSz="642915">
              <a:defRPr>
                <a:uFillTx/>
                <a:latin typeface="+mn-lt"/>
                <a:ea typeface="+mn-ea"/>
                <a:cs typeface="+mn-cs"/>
                <a:sym typeface="Gill Sans"/>
              </a:defRPr>
            </a:pPr>
            <a:endParaRPr sz="1266"/>
          </a:p>
        </p:txBody>
      </p:sp>
      <p:sp>
        <p:nvSpPr>
          <p:cNvPr id="543" name="Shape 543"/>
          <p:cNvSpPr/>
          <p:nvPr/>
        </p:nvSpPr>
        <p:spPr>
          <a:xfrm flipH="1">
            <a:off x="6922709" y="3083748"/>
            <a:ext cx="493855" cy="349280"/>
          </a:xfrm>
          <a:prstGeom prst="line">
            <a:avLst/>
          </a:prstGeom>
          <a:ln>
            <a:solidFill>
              <a:srgbClr val="FF0000"/>
            </a:solidFill>
            <a:tailEnd type="triangle"/>
          </a:ln>
        </p:spPr>
        <p:txBody>
          <a:bodyPr lIns="32146" rIns="32146"/>
          <a:lstStyle/>
          <a:p>
            <a:pPr defTabSz="642915">
              <a:defRPr>
                <a:uFillTx/>
                <a:latin typeface="+mn-lt"/>
                <a:ea typeface="+mn-ea"/>
                <a:cs typeface="+mn-cs"/>
                <a:sym typeface="Gill Sans"/>
              </a:defRPr>
            </a:pPr>
            <a:endParaRPr sz="1266"/>
          </a:p>
        </p:txBody>
      </p:sp>
      <p:sp>
        <p:nvSpPr>
          <p:cNvPr id="544" name="Shape 544"/>
          <p:cNvSpPr/>
          <p:nvPr/>
        </p:nvSpPr>
        <p:spPr>
          <a:xfrm>
            <a:off x="5927550" y="2163233"/>
            <a:ext cx="1214273" cy="222240"/>
          </a:xfrm>
          <a:prstGeom prst="rect">
            <a:avLst/>
          </a:prstGeom>
          <a:ln w="12700">
            <a:miter lim="400000"/>
          </a:ln>
          <a:extLst>
            <a:ext uri="{C572A759-6A51-4108-AA02-DFA0A04FC94B}">
              <ma14:wrappingTextBoxFlag xmlns:ma14="http://schemas.microsoft.com/office/mac/drawingml/2011/main" xmlns="" val="1"/>
            </a:ext>
          </a:extLst>
        </p:spPr>
        <p:txBody>
          <a:bodyPr wrap="none" lIns="32146" rIns="32146">
            <a:spAutoFit/>
          </a:bodyPr>
          <a:lstStyle/>
          <a:p>
            <a:pPr defTabSz="642915">
              <a:defRPr sz="1200">
                <a:uFillTx/>
                <a:latin typeface="Arial Black"/>
                <a:ea typeface="Arial Black"/>
                <a:cs typeface="Arial Black"/>
                <a:sym typeface="Arial Black"/>
              </a:defRPr>
            </a:pPr>
            <a:r>
              <a:rPr sz="844"/>
              <a:t>V</a:t>
            </a:r>
            <a:r>
              <a:rPr sz="844" baseline="-25000"/>
              <a:t>Z</a:t>
            </a:r>
            <a:r>
              <a:rPr sz="844"/>
              <a:t> in the X -Y plane</a:t>
            </a:r>
          </a:p>
        </p:txBody>
      </p:sp>
      <p:pic>
        <p:nvPicPr>
          <p:cNvPr id="545" name="image45.png" descr="C:\Users\apple\AppData\Local\Temp\vmware-apple\VMwareDnD\e4006e96\屏幕快照 2015-06-27 上午11.24.51.png"/>
          <p:cNvPicPr>
            <a:picLocks noChangeAspect="1"/>
          </p:cNvPicPr>
          <p:nvPr/>
        </p:nvPicPr>
        <p:blipFill>
          <a:blip r:embed="rId13">
            <a:extLst/>
          </a:blip>
          <a:srcRect l="695" t="1179"/>
          <a:stretch>
            <a:fillRect/>
          </a:stretch>
        </p:blipFill>
        <p:spPr>
          <a:xfrm>
            <a:off x="167135" y="4151746"/>
            <a:ext cx="3229038" cy="1969564"/>
          </a:xfrm>
          <a:prstGeom prst="rect">
            <a:avLst/>
          </a:prstGeom>
          <a:ln w="12700">
            <a:miter lim="400000"/>
          </a:ln>
        </p:spPr>
      </p:pic>
      <p:pic>
        <p:nvPicPr>
          <p:cNvPr id="546" name="image46.png" descr="C:\Users\apple\AppData\Local\Temp\vmware-apple\VMwareDnD\abf6fdcb\屏幕快照 2015-06-27 上午11.31.36.png"/>
          <p:cNvPicPr>
            <a:picLocks noChangeAspect="1"/>
          </p:cNvPicPr>
          <p:nvPr/>
        </p:nvPicPr>
        <p:blipFill>
          <a:blip r:embed="rId14">
            <a:extLst/>
          </a:blip>
          <a:stretch>
            <a:fillRect/>
          </a:stretch>
        </p:blipFill>
        <p:spPr>
          <a:xfrm>
            <a:off x="1129117" y="6163053"/>
            <a:ext cx="1265766" cy="274890"/>
          </a:xfrm>
          <a:prstGeom prst="rect">
            <a:avLst/>
          </a:prstGeom>
          <a:ln w="12700">
            <a:miter lim="400000"/>
          </a:ln>
        </p:spPr>
      </p:pic>
      <p:sp>
        <p:nvSpPr>
          <p:cNvPr id="547" name="Shape 547"/>
          <p:cNvSpPr/>
          <p:nvPr/>
        </p:nvSpPr>
        <p:spPr>
          <a:xfrm>
            <a:off x="515171" y="63007"/>
            <a:ext cx="7534756" cy="441468"/>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b="1">
                <a:latin typeface="+mn-lt"/>
                <a:ea typeface="+mn-ea"/>
                <a:cs typeface="+mn-cs"/>
                <a:sym typeface="Gill Sans"/>
              </a:defRPr>
            </a:lvl1pPr>
          </a:lstStyle>
          <a:p>
            <a:r>
              <a:rPr sz="2400" dirty="0"/>
              <a:t>Bulk motions in the solar neighborhood from LSS-GAC DR2</a:t>
            </a:r>
          </a:p>
        </p:txBody>
      </p:sp>
    </p:spTree>
    <p:extLst>
      <p:ext uri="{BB962C8B-B14F-4D97-AF65-F5344CB8AC3E}">
        <p14:creationId xmlns:p14="http://schemas.microsoft.com/office/powerpoint/2010/main" val="2113889991"/>
      </p:ext>
    </p:extLst>
  </p:cSld>
  <p:clrMapOvr>
    <a:masterClrMapping/>
  </p:clrMapOvr>
  <p:transition spd="slow"/>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idx="10"/>
          </p:nvPr>
        </p:nvSpPr>
        <p:spPr>
          <a:xfrm>
            <a:off x="340659" y="1075767"/>
            <a:ext cx="8335797" cy="2497249"/>
          </a:xfrm>
        </p:spPr>
        <p:txBody>
          <a:bodyPr>
            <a:normAutofit fontScale="92500"/>
          </a:bodyPr>
          <a:lstStyle/>
          <a:p>
            <a:pPr>
              <a:buFont typeface="Wingdings" charset="2"/>
              <a:buChar char="p"/>
            </a:pPr>
            <a:r>
              <a:rPr lang="zh-CN" altLang="en-US" sz="2600" dirty="0"/>
              <a:t>该成果是</a:t>
            </a:r>
            <a:r>
              <a:rPr lang="en-US" altLang="zh-CN" sz="2600" dirty="0"/>
              <a:t>LAMOST</a:t>
            </a:r>
            <a:r>
              <a:rPr lang="zh-CN" altLang="zh-CN" sz="2600" dirty="0"/>
              <a:t>和</a:t>
            </a:r>
            <a:r>
              <a:rPr lang="en-US" altLang="zh-CN" sz="2600" dirty="0"/>
              <a:t>Gaia</a:t>
            </a:r>
            <a:r>
              <a:rPr lang="zh-CN" altLang="zh-CN" sz="2600" dirty="0"/>
              <a:t>的首个联合成果</a:t>
            </a:r>
            <a:endParaRPr lang="en-US" altLang="zh-CN" sz="2600" dirty="0"/>
          </a:p>
          <a:p>
            <a:pPr>
              <a:buFont typeface="Wingdings" charset="2"/>
              <a:buChar char="p"/>
            </a:pPr>
            <a:r>
              <a:rPr lang="zh-CN" altLang="en-US" sz="2600" dirty="0"/>
              <a:t>发现</a:t>
            </a:r>
            <a:r>
              <a:rPr lang="zh-CN" altLang="zh-CN" sz="2600" dirty="0"/>
              <a:t>年轻恒星的周向速度自内盘向外盘呈递减趋势，而年老恒星则相反 </a:t>
            </a:r>
            <a:endParaRPr lang="en-US" altLang="zh-CN" sz="2600" dirty="0"/>
          </a:p>
          <a:p>
            <a:pPr>
              <a:buFont typeface="Wingdings" charset="2"/>
              <a:buChar char="p"/>
            </a:pPr>
            <a:r>
              <a:rPr lang="zh-CN" altLang="zh-CN" sz="2600" dirty="0"/>
              <a:t>太阳附近的年轻恒星可能更加容易反映出本地旋臂的动力学影响 </a:t>
            </a:r>
            <a:endParaRPr lang="en-US" altLang="zh-CN" sz="2600" dirty="0"/>
          </a:p>
          <a:p>
            <a:pPr>
              <a:buFont typeface="Wingdings" charset="2"/>
              <a:buChar char="p"/>
            </a:pPr>
            <a:r>
              <a:rPr lang="zh-CN" altLang="en-US" sz="2600" dirty="0"/>
              <a:t>与</a:t>
            </a:r>
            <a:r>
              <a:rPr lang="zh-CN" altLang="zh-CN" sz="2600" dirty="0"/>
              <a:t>理论模拟进行比较，</a:t>
            </a:r>
            <a:r>
              <a:rPr lang="zh-CN" altLang="en-US" sz="2600" dirty="0"/>
              <a:t>将得到</a:t>
            </a:r>
            <a:r>
              <a:rPr lang="zh-CN" altLang="zh-CN" sz="2600" dirty="0"/>
              <a:t>更加可靠的旋臂动力学模型</a:t>
            </a:r>
          </a:p>
          <a:p>
            <a:pPr>
              <a:buFont typeface="Wingdings" charset="2"/>
              <a:buChar char="p"/>
            </a:pPr>
            <a:endParaRPr kumimoji="1" lang="en-US" altLang="zh-CN" dirty="0"/>
          </a:p>
        </p:txBody>
      </p:sp>
      <p:sp>
        <p:nvSpPr>
          <p:cNvPr id="4" name="标题 3"/>
          <p:cNvSpPr>
            <a:spLocks noGrp="1"/>
          </p:cNvSpPr>
          <p:nvPr>
            <p:ph type="title"/>
          </p:nvPr>
        </p:nvSpPr>
        <p:spPr>
          <a:xfrm>
            <a:off x="628650" y="284441"/>
            <a:ext cx="7886700" cy="845109"/>
          </a:xfrm>
        </p:spPr>
        <p:txBody>
          <a:bodyPr>
            <a:normAutofit/>
          </a:bodyPr>
          <a:lstStyle/>
          <a:p>
            <a:r>
              <a:rPr lang="zh-CN" altLang="en-US" b="0" dirty="0"/>
              <a:t>研究本地旋臂附近恒星速度场</a:t>
            </a:r>
          </a:p>
        </p:txBody>
      </p:sp>
      <p:sp>
        <p:nvSpPr>
          <p:cNvPr id="5" name="幻灯片编号占位符 2"/>
          <p:cNvSpPr txBox="1">
            <a:spLocks/>
          </p:cNvSpPr>
          <p:nvPr/>
        </p:nvSpPr>
        <p:spPr>
          <a:xfrm>
            <a:off x="7001689" y="6492875"/>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400" kern="1200">
                <a:solidFill>
                  <a:schemeClr val="tx1"/>
                </a:solidFill>
                <a:latin typeface="黑体" panose="02010609060101010101" pitchFamily="49" charset="-122"/>
                <a:ea typeface="黑体" panose="02010609060101010101" pitchFamily="49" charset="-122"/>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dirty="0"/>
              <a:t>17</a:t>
            </a:r>
            <a:endParaRPr lang="zh-CN" altLang="en-US" dirty="0"/>
          </a:p>
        </p:txBody>
      </p:sp>
      <p:sp>
        <p:nvSpPr>
          <p:cNvPr id="10" name="矩形 9"/>
          <p:cNvSpPr/>
          <p:nvPr/>
        </p:nvSpPr>
        <p:spPr>
          <a:xfrm>
            <a:off x="5572293" y="6488668"/>
            <a:ext cx="3307316" cy="369332"/>
          </a:xfrm>
          <a:prstGeom prst="rect">
            <a:avLst/>
          </a:prstGeom>
        </p:spPr>
        <p:txBody>
          <a:bodyPr wrap="none">
            <a:spAutoFit/>
          </a:bodyPr>
          <a:lstStyle/>
          <a:p>
            <a:pPr algn="r">
              <a:buClr>
                <a:schemeClr val="tx1"/>
              </a:buClr>
            </a:pPr>
            <a:r>
              <a:rPr lang="zh-CN" altLang="zh-CN" b="1" dirty="0">
                <a:solidFill>
                  <a:srgbClr val="FF0000"/>
                </a:solidFill>
                <a:latin typeface="华文细黑"/>
                <a:ea typeface="华文细黑"/>
                <a:cs typeface="华文细黑"/>
              </a:rPr>
              <a:t> </a:t>
            </a:r>
            <a:r>
              <a:rPr lang="en-US" altLang="zh-CN" b="1" dirty="0">
                <a:solidFill>
                  <a:srgbClr val="FF0000"/>
                </a:solidFill>
                <a:latin typeface="华文细黑"/>
                <a:ea typeface="华文细黑"/>
                <a:cs typeface="华文细黑"/>
              </a:rPr>
              <a:t> Liu, </a:t>
            </a:r>
            <a:r>
              <a:rPr lang="en-US" altLang="zh-CN" b="1" dirty="0" err="1">
                <a:solidFill>
                  <a:srgbClr val="FF0000"/>
                </a:solidFill>
                <a:latin typeface="华文细黑"/>
                <a:ea typeface="华文细黑"/>
                <a:cs typeface="华文细黑"/>
              </a:rPr>
              <a:t>Shen</a:t>
            </a:r>
            <a:r>
              <a:rPr lang="en-US" altLang="zh-CN" b="1" dirty="0">
                <a:solidFill>
                  <a:srgbClr val="FF0000"/>
                </a:solidFill>
                <a:latin typeface="华文细黑"/>
                <a:ea typeface="华文细黑"/>
                <a:cs typeface="华文细黑"/>
              </a:rPr>
              <a:t>, et al.,  2017, </a:t>
            </a:r>
            <a:r>
              <a:rPr lang="en-US" altLang="zh-CN" b="1" dirty="0" err="1">
                <a:solidFill>
                  <a:srgbClr val="FF0000"/>
                </a:solidFill>
                <a:latin typeface="华文细黑"/>
                <a:ea typeface="华文细黑"/>
                <a:cs typeface="华文细黑"/>
              </a:rPr>
              <a:t>ApJL</a:t>
            </a:r>
            <a:endParaRPr lang="en-US" altLang="zh-CN" b="1" dirty="0">
              <a:solidFill>
                <a:srgbClr val="FF0000"/>
              </a:solidFill>
              <a:latin typeface="华文细黑"/>
              <a:ea typeface="华文细黑"/>
              <a:cs typeface="华文细黑"/>
              <a:sym typeface="Arial Black" charset="0"/>
            </a:endParaRPr>
          </a:p>
        </p:txBody>
      </p:sp>
      <p:sp>
        <p:nvSpPr>
          <p:cNvPr id="15" name="文本框 14"/>
          <p:cNvSpPr txBox="1"/>
          <p:nvPr/>
        </p:nvSpPr>
        <p:spPr>
          <a:xfrm>
            <a:off x="539552" y="4365104"/>
            <a:ext cx="1872208" cy="984885"/>
          </a:xfrm>
          <a:prstGeom prst="rect">
            <a:avLst/>
          </a:prstGeom>
          <a:solidFill>
            <a:prstClr val="white"/>
          </a:solidFill>
          <a:ln>
            <a:solidFill>
              <a:srgbClr val="4F81BD"/>
            </a:solidFill>
          </a:ln>
          <a:effectLst/>
          <a:extLst>
            <a:ext uri="{C572A759-6A51-4108-AA02-DFA0A04FC94B}">
              <ma14:wrappingTextBoxFlag xmlns="" xmlns:ma14="http://schemas.microsoft.com/office/mac/drawingml/2011/main"/>
            </a:ext>
          </a:extLst>
        </p:spPr>
        <p:txBody>
          <a:bodyPr rot="0" spcFirstLastPara="0" vert="horz" wrap="square" lIns="0" tIns="0" rIns="0" bIns="0" numCol="1" spcCol="0" rtlCol="0" fromWordArt="0" anchor="t" anchorCtr="0" forceAA="0" compatLnSpc="1">
            <a:prstTxWarp prst="textNoShape">
              <a:avLst/>
            </a:prstTxWarp>
            <a:spAutoFit/>
          </a:bodyPr>
          <a:lstStyle/>
          <a:p>
            <a:pPr algn="ctr">
              <a:spcAft>
                <a:spcPts val="0"/>
              </a:spcAft>
            </a:pPr>
            <a:r>
              <a:rPr lang="zh-CN" altLang="en-US" sz="1600" dirty="0">
                <a:latin typeface="华文细黑"/>
                <a:ea typeface="华文细黑"/>
                <a:cs typeface="华文细黑"/>
              </a:rPr>
              <a:t>左上：</a:t>
            </a:r>
            <a:r>
              <a:rPr lang="zh-CN" altLang="zh-CN" sz="1600" dirty="0">
                <a:latin typeface="华文细黑"/>
                <a:ea typeface="华文细黑"/>
                <a:cs typeface="华文细黑"/>
              </a:rPr>
              <a:t>年</a:t>
            </a:r>
            <a:r>
              <a:rPr lang="zh-CN" altLang="en-US" sz="1600" dirty="0">
                <a:latin typeface="华文细黑"/>
                <a:ea typeface="华文细黑"/>
                <a:cs typeface="华文细黑"/>
              </a:rPr>
              <a:t>轻</a:t>
            </a:r>
            <a:r>
              <a:rPr lang="zh-CN" altLang="zh-CN" sz="1600" dirty="0">
                <a:latin typeface="华文细黑"/>
                <a:ea typeface="华文细黑"/>
                <a:cs typeface="华文细黑"/>
              </a:rPr>
              <a:t>恒星的周向</a:t>
            </a:r>
            <a:r>
              <a:rPr lang="zh-CN" altLang="en-US" sz="1600" dirty="0">
                <a:latin typeface="华文细黑"/>
                <a:ea typeface="华文细黑"/>
                <a:cs typeface="华文细黑"/>
              </a:rPr>
              <a:t>速度的空间分布</a:t>
            </a:r>
            <a:endParaRPr lang="en-US" altLang="zh-CN" sz="1600" dirty="0">
              <a:latin typeface="华文细黑"/>
              <a:ea typeface="华文细黑"/>
              <a:cs typeface="华文细黑"/>
            </a:endParaRPr>
          </a:p>
          <a:p>
            <a:pPr algn="ctr">
              <a:spcAft>
                <a:spcPts val="0"/>
              </a:spcAft>
            </a:pPr>
            <a:r>
              <a:rPr lang="zh-CN" altLang="en-US" sz="1600" dirty="0">
                <a:latin typeface="华文细黑"/>
                <a:ea typeface="华文细黑"/>
                <a:cs typeface="华文细黑"/>
              </a:rPr>
              <a:t>左下：年轻恒星的</a:t>
            </a:r>
            <a:r>
              <a:rPr lang="zh-CN" altLang="zh-CN" sz="1600" dirty="0">
                <a:latin typeface="华文细黑"/>
                <a:ea typeface="华文细黑"/>
                <a:cs typeface="华文细黑"/>
              </a:rPr>
              <a:t>径向速度的空间分布 </a:t>
            </a:r>
            <a:endParaRPr lang="zh-CN" sz="1600" kern="100" dirty="0">
              <a:effectLst/>
              <a:latin typeface="华文细黑"/>
              <a:ea typeface="华文细黑"/>
              <a:cs typeface="华文细黑"/>
            </a:endParaRPr>
          </a:p>
        </p:txBody>
      </p:sp>
      <p:pic>
        <p:nvPicPr>
          <p:cNvPr id="11" name="Picture 11"/>
          <p:cNvPicPr/>
          <p:nvPr/>
        </p:nvPicPr>
        <p:blipFill>
          <a:blip r:embed="rId3"/>
          <a:stretch>
            <a:fillRect/>
          </a:stretch>
        </p:blipFill>
        <p:spPr>
          <a:xfrm>
            <a:off x="2483768" y="3356992"/>
            <a:ext cx="4647565" cy="3114675"/>
          </a:xfrm>
          <a:prstGeom prst="rect">
            <a:avLst/>
          </a:prstGeom>
        </p:spPr>
      </p:pic>
      <p:sp>
        <p:nvSpPr>
          <p:cNvPr id="12" name="文本框 11"/>
          <p:cNvSpPr txBox="1"/>
          <p:nvPr/>
        </p:nvSpPr>
        <p:spPr>
          <a:xfrm>
            <a:off x="7236296" y="4437112"/>
            <a:ext cx="1872208" cy="984885"/>
          </a:xfrm>
          <a:prstGeom prst="rect">
            <a:avLst/>
          </a:prstGeom>
          <a:solidFill>
            <a:prstClr val="white"/>
          </a:solidFill>
          <a:ln>
            <a:solidFill>
              <a:srgbClr val="4F81BD"/>
            </a:solidFill>
          </a:ln>
          <a:effectLst/>
          <a:extLst>
            <a:ext uri="{C572A759-6A51-4108-AA02-DFA0A04FC94B}">
              <ma14:wrappingTextBoxFlag xmlns="" xmlns:ma14="http://schemas.microsoft.com/office/mac/drawingml/2011/main"/>
            </a:ext>
          </a:extLst>
        </p:spPr>
        <p:txBody>
          <a:bodyPr rot="0" spcFirstLastPara="0" vert="horz" wrap="square" lIns="0" tIns="0" rIns="0" bIns="0" numCol="1" spcCol="0" rtlCol="0" fromWordArt="0" anchor="t" anchorCtr="0" forceAA="0" compatLnSpc="1">
            <a:prstTxWarp prst="textNoShape">
              <a:avLst/>
            </a:prstTxWarp>
            <a:spAutoFit/>
          </a:bodyPr>
          <a:lstStyle/>
          <a:p>
            <a:pPr algn="ctr">
              <a:spcAft>
                <a:spcPts val="0"/>
              </a:spcAft>
            </a:pPr>
            <a:r>
              <a:rPr lang="zh-CN" altLang="en-US" sz="1600" dirty="0">
                <a:latin typeface="华文细黑"/>
                <a:ea typeface="华文细黑"/>
                <a:cs typeface="华文细黑"/>
              </a:rPr>
              <a:t>右上：年老</a:t>
            </a:r>
            <a:r>
              <a:rPr lang="zh-CN" altLang="zh-CN" sz="1600" dirty="0">
                <a:latin typeface="华文细黑"/>
                <a:ea typeface="华文细黑"/>
                <a:cs typeface="华文细黑"/>
              </a:rPr>
              <a:t>恒星的周向</a:t>
            </a:r>
            <a:r>
              <a:rPr lang="zh-CN" altLang="en-US" sz="1600" dirty="0">
                <a:latin typeface="华文细黑"/>
                <a:ea typeface="华文细黑"/>
                <a:cs typeface="华文细黑"/>
              </a:rPr>
              <a:t>速度的空间分布</a:t>
            </a:r>
            <a:endParaRPr lang="en-US" altLang="zh-CN" sz="1600" dirty="0">
              <a:latin typeface="华文细黑"/>
              <a:ea typeface="华文细黑"/>
              <a:cs typeface="华文细黑"/>
            </a:endParaRPr>
          </a:p>
          <a:p>
            <a:pPr algn="ctr">
              <a:spcAft>
                <a:spcPts val="0"/>
              </a:spcAft>
            </a:pPr>
            <a:r>
              <a:rPr lang="zh-CN" altLang="en-US" sz="1600" dirty="0">
                <a:latin typeface="华文细黑"/>
                <a:ea typeface="华文细黑"/>
                <a:cs typeface="华文细黑"/>
              </a:rPr>
              <a:t>右下：年老恒星的</a:t>
            </a:r>
            <a:r>
              <a:rPr lang="zh-CN" altLang="zh-CN" sz="1600" dirty="0">
                <a:latin typeface="华文细黑"/>
                <a:ea typeface="华文细黑"/>
                <a:cs typeface="华文细黑"/>
              </a:rPr>
              <a:t>径向速度的空间分布 </a:t>
            </a:r>
            <a:endParaRPr lang="zh-CN" sz="1600" kern="100" dirty="0">
              <a:effectLst/>
              <a:latin typeface="华文细黑"/>
              <a:ea typeface="华文细黑"/>
              <a:cs typeface="华文细黑"/>
            </a:endParaRPr>
          </a:p>
        </p:txBody>
      </p:sp>
    </p:spTree>
    <p:extLst>
      <p:ext uri="{BB962C8B-B14F-4D97-AF65-F5344CB8AC3E}">
        <p14:creationId xmlns:p14="http://schemas.microsoft.com/office/powerpoint/2010/main" val="33808129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 name="image.png"/>
          <p:cNvPicPr>
            <a:picLocks/>
          </p:cNvPicPr>
          <p:nvPr/>
        </p:nvPicPr>
        <p:blipFill>
          <a:blip r:embed="rId2">
            <a:extLst/>
          </a:blip>
          <a:stretch>
            <a:fillRect/>
          </a:stretch>
        </p:blipFill>
        <p:spPr>
          <a:xfrm>
            <a:off x="7456289" y="5997600"/>
            <a:ext cx="803672" cy="803673"/>
          </a:xfrm>
          <a:prstGeom prst="rect">
            <a:avLst/>
          </a:prstGeom>
        </p:spPr>
      </p:pic>
      <p:pic>
        <p:nvPicPr>
          <p:cNvPr id="646" name="CAS LOGO.gif"/>
          <p:cNvPicPr>
            <a:picLocks noChangeAspect="1"/>
          </p:cNvPicPr>
          <p:nvPr/>
        </p:nvPicPr>
        <p:blipFill>
          <a:blip r:embed="rId3">
            <a:extLst/>
          </a:blip>
          <a:stretch>
            <a:fillRect/>
          </a:stretch>
        </p:blipFill>
        <p:spPr>
          <a:xfrm>
            <a:off x="8295680" y="5989370"/>
            <a:ext cx="806400" cy="818951"/>
          </a:xfrm>
          <a:prstGeom prst="rect">
            <a:avLst/>
          </a:prstGeom>
        </p:spPr>
      </p:pic>
      <p:sp>
        <p:nvSpPr>
          <p:cNvPr id="648" name="Shape 648"/>
          <p:cNvSpPr>
            <a:spLocks noGrp="1"/>
          </p:cNvSpPr>
          <p:nvPr>
            <p:ph type="ctrTitle"/>
          </p:nvPr>
        </p:nvSpPr>
        <p:spPr>
          <a:xfrm>
            <a:off x="303609" y="8930"/>
            <a:ext cx="8527852" cy="513464"/>
          </a:xfrm>
          <a:prstGeom prst="rect">
            <a:avLst/>
          </a:prstGeom>
        </p:spPr>
        <p:txBody>
          <a:bodyPr vert="horz" lIns="35719" tIns="35719" rIns="35719" bIns="35719" rtlCol="0" anchor="ctr">
            <a:normAutofit fontScale="90000"/>
          </a:bodyPr>
          <a:lstStyle>
            <a:lvl1pPr defTabSz="584200">
              <a:lnSpc>
                <a:spcPct val="100000"/>
              </a:lnSpc>
              <a:defRPr sz="3200">
                <a:uFillTx/>
              </a:defRPr>
            </a:lvl1pPr>
          </a:lstStyle>
          <a:p>
            <a:r>
              <a:t>Age-dependent metallicity gradients</a:t>
            </a:r>
          </a:p>
        </p:txBody>
      </p:sp>
      <p:sp>
        <p:nvSpPr>
          <p:cNvPr id="649" name="Shape 649"/>
          <p:cNvSpPr/>
          <p:nvPr/>
        </p:nvSpPr>
        <p:spPr>
          <a:xfrm>
            <a:off x="58776" y="586223"/>
            <a:ext cx="9017519" cy="3227192"/>
          </a:xfrm>
          <a:prstGeom prst="rect">
            <a:avLst/>
          </a:prstGeom>
          <a:solidFill>
            <a:srgbClr val="FFFFFF"/>
          </a:solidFill>
          <a:ln w="12700">
            <a:miter lim="400000"/>
          </a:ln>
        </p:spPr>
        <p:txBody>
          <a:bodyPr lIns="32146" rIns="32146"/>
          <a:lstStyle/>
          <a:p>
            <a:pPr defTabSz="642915">
              <a:defRPr>
                <a:uFillTx/>
              </a:defRPr>
            </a:pPr>
            <a:endParaRPr sz="1266"/>
          </a:p>
        </p:txBody>
      </p:sp>
      <p:pic>
        <p:nvPicPr>
          <p:cNvPr id="650" name="image24.png" descr="C:\Users\apple\AppData\Local\Temp\vmware-apple\VMwareDnD\b5c09c36\屏幕快照 2015-06-28 上午5.26.24.png"/>
          <p:cNvPicPr>
            <a:picLocks noChangeAspect="1"/>
          </p:cNvPicPr>
          <p:nvPr/>
        </p:nvPicPr>
        <p:blipFill>
          <a:blip r:embed="rId4">
            <a:extLst/>
          </a:blip>
          <a:srcRect l="630" t="703"/>
          <a:stretch>
            <a:fillRect/>
          </a:stretch>
        </p:blipFill>
        <p:spPr>
          <a:xfrm>
            <a:off x="124503" y="1079097"/>
            <a:ext cx="2877949" cy="2435837"/>
          </a:xfrm>
          <a:prstGeom prst="rect">
            <a:avLst/>
          </a:prstGeom>
          <a:ln w="12700">
            <a:miter lim="400000"/>
          </a:ln>
        </p:spPr>
      </p:pic>
      <p:pic>
        <p:nvPicPr>
          <p:cNvPr id="651" name="image25.png" descr="C:\Users\apple\AppData\Local\Temp\vmware-apple\VMwareDnD\fab6064b\屏幕快照 2015-06-28 上午5.27.03.png"/>
          <p:cNvPicPr>
            <a:picLocks noChangeAspect="1"/>
          </p:cNvPicPr>
          <p:nvPr/>
        </p:nvPicPr>
        <p:blipFill>
          <a:blip r:embed="rId5">
            <a:extLst/>
          </a:blip>
          <a:srcRect l="421" t="1072"/>
          <a:stretch>
            <a:fillRect/>
          </a:stretch>
        </p:blipFill>
        <p:spPr>
          <a:xfrm>
            <a:off x="5802727" y="1079097"/>
            <a:ext cx="3159521" cy="2672281"/>
          </a:xfrm>
          <a:prstGeom prst="rect">
            <a:avLst/>
          </a:prstGeom>
          <a:ln w="12700">
            <a:miter lim="400000"/>
          </a:ln>
        </p:spPr>
      </p:pic>
      <p:pic>
        <p:nvPicPr>
          <p:cNvPr id="652" name="image26.png" descr="C:\Users\apple\AppData\Local\Temp\vmware-apple\VMwareDnD\ea35378f\屏幕快照 2015-06-28 上午5.27.55.png"/>
          <p:cNvPicPr>
            <a:picLocks noChangeAspect="1"/>
          </p:cNvPicPr>
          <p:nvPr/>
        </p:nvPicPr>
        <p:blipFill>
          <a:blip r:embed="rId6">
            <a:extLst/>
          </a:blip>
          <a:srcRect l="823" t="1072"/>
          <a:stretch>
            <a:fillRect/>
          </a:stretch>
        </p:blipFill>
        <p:spPr>
          <a:xfrm>
            <a:off x="2963200" y="1079097"/>
            <a:ext cx="2799929" cy="2435837"/>
          </a:xfrm>
          <a:prstGeom prst="rect">
            <a:avLst/>
          </a:prstGeom>
          <a:ln w="12700">
            <a:miter lim="400000"/>
          </a:ln>
        </p:spPr>
      </p:pic>
      <p:sp>
        <p:nvSpPr>
          <p:cNvPr id="653" name="Shape 653"/>
          <p:cNvSpPr/>
          <p:nvPr/>
        </p:nvSpPr>
        <p:spPr>
          <a:xfrm>
            <a:off x="593964" y="647534"/>
            <a:ext cx="2453106" cy="418384"/>
          </a:xfrm>
          <a:prstGeom prst="rect">
            <a:avLst/>
          </a:prstGeom>
          <a:ln w="12700">
            <a:miter lim="400000"/>
          </a:ln>
          <a:extLst>
            <a:ext uri="{C572A759-6A51-4108-AA02-DFA0A04FC94B}">
              <ma14:wrappingTextBoxFlag xmlns:ma14="http://schemas.microsoft.com/office/mac/drawingml/2011/main" xmlns="" val="1"/>
            </a:ext>
          </a:extLst>
        </p:spPr>
        <p:txBody>
          <a:bodyPr lIns="35719" tIns="35719" rIns="35719" bIns="35719" anchor="ctr">
            <a:spAutoFit/>
          </a:bodyPr>
          <a:lstStyle/>
          <a:p>
            <a:pPr>
              <a:defRPr sz="1600">
                <a:latin typeface="Gill Sans SemiBold"/>
                <a:ea typeface="Gill Sans SemiBold"/>
                <a:cs typeface="Gill Sans SemiBold"/>
                <a:sym typeface="Gill Sans SemiBold"/>
              </a:defRPr>
            </a:pPr>
            <a:r>
              <a:rPr sz="1125">
                <a:solidFill>
                  <a:schemeClr val="accent5"/>
                </a:solidFill>
              </a:rPr>
              <a:t>Radial gradients</a:t>
            </a:r>
            <a:r>
              <a:rPr sz="1125"/>
              <a:t> as a function of disk height |Z| for stars of different ages</a:t>
            </a:r>
          </a:p>
        </p:txBody>
      </p:sp>
      <p:sp>
        <p:nvSpPr>
          <p:cNvPr id="654" name="Shape 654"/>
          <p:cNvSpPr/>
          <p:nvPr/>
        </p:nvSpPr>
        <p:spPr>
          <a:xfrm>
            <a:off x="3379415" y="647534"/>
            <a:ext cx="2376240" cy="418384"/>
          </a:xfrm>
          <a:prstGeom prst="rect">
            <a:avLst/>
          </a:prstGeom>
          <a:ln w="12700">
            <a:miter lim="400000"/>
          </a:ln>
          <a:extLst>
            <a:ext uri="{C572A759-6A51-4108-AA02-DFA0A04FC94B}">
              <ma14:wrappingTextBoxFlag xmlns:ma14="http://schemas.microsoft.com/office/mac/drawingml/2011/main" xmlns="" val="1"/>
            </a:ext>
          </a:extLst>
        </p:spPr>
        <p:txBody>
          <a:bodyPr lIns="35719" tIns="35719" rIns="35719" bIns="35719" anchor="ctr">
            <a:spAutoFit/>
          </a:bodyPr>
          <a:lstStyle/>
          <a:p>
            <a:pPr>
              <a:defRPr sz="1600">
                <a:latin typeface="Gill Sans SemiBold"/>
                <a:ea typeface="Gill Sans SemiBold"/>
                <a:cs typeface="Gill Sans SemiBold"/>
                <a:sym typeface="Gill Sans SemiBold"/>
              </a:defRPr>
            </a:pPr>
            <a:r>
              <a:rPr sz="1125">
                <a:solidFill>
                  <a:schemeClr val="accent5"/>
                </a:solidFill>
              </a:rPr>
              <a:t>Vertical gradients</a:t>
            </a:r>
            <a:r>
              <a:rPr sz="1125"/>
              <a:t> as a function of radius |R| for stars of different ages</a:t>
            </a:r>
          </a:p>
        </p:txBody>
      </p:sp>
      <p:sp>
        <p:nvSpPr>
          <p:cNvPr id="655" name="Shape 655"/>
          <p:cNvSpPr/>
          <p:nvPr/>
        </p:nvSpPr>
        <p:spPr>
          <a:xfrm>
            <a:off x="6088000" y="636202"/>
            <a:ext cx="2453106" cy="418384"/>
          </a:xfrm>
          <a:prstGeom prst="rect">
            <a:avLst/>
          </a:prstGeom>
          <a:ln w="12700">
            <a:miter lim="400000"/>
          </a:ln>
          <a:extLst>
            <a:ext uri="{C572A759-6A51-4108-AA02-DFA0A04FC94B}">
              <ma14:wrappingTextBoxFlag xmlns:ma14="http://schemas.microsoft.com/office/mac/drawingml/2011/main" xmlns="" val="1"/>
            </a:ext>
          </a:extLst>
        </p:spPr>
        <p:txBody>
          <a:bodyPr lIns="35719" tIns="35719" rIns="35719" bIns="35719" anchor="ctr">
            <a:spAutoFit/>
          </a:bodyPr>
          <a:lstStyle/>
          <a:p>
            <a:pPr>
              <a:defRPr sz="1600">
                <a:latin typeface="Gill Sans SemiBold"/>
                <a:ea typeface="Gill Sans SemiBold"/>
                <a:cs typeface="Gill Sans SemiBold"/>
                <a:sym typeface="Gill Sans SemiBold"/>
              </a:defRPr>
            </a:pPr>
            <a:r>
              <a:rPr sz="1125">
                <a:solidFill>
                  <a:schemeClr val="accent5"/>
                </a:solidFill>
              </a:rPr>
              <a:t>Radial gradients</a:t>
            </a:r>
            <a:r>
              <a:rPr sz="1125"/>
              <a:t> as a function of age for stars at different height |Z|</a:t>
            </a:r>
          </a:p>
        </p:txBody>
      </p:sp>
      <p:sp>
        <p:nvSpPr>
          <p:cNvPr id="656" name="Shape 656"/>
          <p:cNvSpPr/>
          <p:nvPr/>
        </p:nvSpPr>
        <p:spPr>
          <a:xfrm>
            <a:off x="1192145" y="2403135"/>
            <a:ext cx="475772" cy="266933"/>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1800">
                <a:solidFill>
                  <a:schemeClr val="accent1"/>
                </a:solidFill>
                <a:latin typeface="Gill Sans SemiBold"/>
                <a:ea typeface="Gill Sans SemiBold"/>
                <a:cs typeface="Gill Sans SemiBold"/>
                <a:sym typeface="Gill Sans SemiBold"/>
              </a:defRPr>
            </a:lvl1pPr>
          </a:lstStyle>
          <a:p>
            <a:r>
              <a:rPr sz="1266"/>
              <a:t>young</a:t>
            </a:r>
          </a:p>
        </p:txBody>
      </p:sp>
      <p:sp>
        <p:nvSpPr>
          <p:cNvPr id="657" name="Shape 657"/>
          <p:cNvSpPr/>
          <p:nvPr/>
        </p:nvSpPr>
        <p:spPr>
          <a:xfrm>
            <a:off x="719992" y="1164747"/>
            <a:ext cx="278924" cy="266933"/>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1800">
                <a:solidFill>
                  <a:schemeClr val="accent5"/>
                </a:solidFill>
                <a:latin typeface="Gill Sans SemiBold"/>
                <a:ea typeface="Gill Sans SemiBold"/>
                <a:cs typeface="Gill Sans SemiBold"/>
                <a:sym typeface="Gill Sans SemiBold"/>
              </a:defRPr>
            </a:lvl1pPr>
          </a:lstStyle>
          <a:p>
            <a:r>
              <a:rPr sz="1266"/>
              <a:t>old</a:t>
            </a:r>
          </a:p>
        </p:txBody>
      </p:sp>
      <p:sp>
        <p:nvSpPr>
          <p:cNvPr id="658" name="Shape 658"/>
          <p:cNvSpPr/>
          <p:nvPr/>
        </p:nvSpPr>
        <p:spPr>
          <a:xfrm>
            <a:off x="2189356" y="1129029"/>
            <a:ext cx="559705" cy="266933"/>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1800">
                <a:latin typeface="Gill Sans SemiBold"/>
                <a:ea typeface="Gill Sans SemiBold"/>
                <a:cs typeface="Gill Sans SemiBold"/>
                <a:sym typeface="Gill Sans SemiBold"/>
              </a:defRPr>
            </a:lvl1pPr>
          </a:lstStyle>
          <a:p>
            <a:r>
              <a:rPr sz="1266"/>
              <a:t>all ages</a:t>
            </a:r>
          </a:p>
        </p:txBody>
      </p:sp>
      <p:sp>
        <p:nvSpPr>
          <p:cNvPr id="659" name="Shape 659"/>
          <p:cNvSpPr/>
          <p:nvPr/>
        </p:nvSpPr>
        <p:spPr>
          <a:xfrm>
            <a:off x="105194" y="3901988"/>
            <a:ext cx="8924683" cy="2254848"/>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p>
            <a:pPr marL="452846" indent="-229612" defTabSz="642915">
              <a:spcBef>
                <a:spcPts val="844"/>
              </a:spcBef>
              <a:buSzPct val="100000"/>
              <a:buChar char="•"/>
              <a:defRPr sz="2000">
                <a:uFillTx/>
                <a:latin typeface="Gill Sans SemiBold"/>
                <a:ea typeface="Gill Sans SemiBold"/>
                <a:cs typeface="Gill Sans SemiBold"/>
                <a:sym typeface="Gill Sans SemiBold"/>
              </a:defRPr>
            </a:pPr>
            <a:r>
              <a:rPr sz="1406">
                <a:solidFill>
                  <a:schemeClr val="accent5"/>
                </a:solidFill>
              </a:rPr>
              <a:t>Radial gradients</a:t>
            </a:r>
            <a:r>
              <a:rPr sz="1406"/>
              <a:t> show significant temporal variations. The oldest stars have zero gradients at all heights. Younger stars have negative gradients that steepen with decreasing height. The gradients are steepest at ages between 7-8 Gyr</a:t>
            </a:r>
          </a:p>
          <a:p>
            <a:pPr marL="452846" indent="-229612" defTabSz="642915">
              <a:spcBef>
                <a:spcPts val="844"/>
              </a:spcBef>
              <a:buSzPct val="100000"/>
              <a:buChar char="•"/>
              <a:defRPr sz="2000">
                <a:uFillTx/>
                <a:latin typeface="Gill Sans SemiBold"/>
                <a:ea typeface="Gill Sans SemiBold"/>
                <a:cs typeface="Gill Sans SemiBold"/>
                <a:sym typeface="Gill Sans SemiBold"/>
              </a:defRPr>
            </a:pPr>
            <a:r>
              <a:rPr sz="1406"/>
              <a:t>Stars of all ages show (negative) </a:t>
            </a:r>
            <a:r>
              <a:rPr sz="1406">
                <a:solidFill>
                  <a:schemeClr val="accent5"/>
                </a:solidFill>
              </a:rPr>
              <a:t>vertical gradients</a:t>
            </a:r>
            <a:r>
              <a:rPr sz="1406"/>
              <a:t>. Stars of oldest ages have nearly constant gradients at different radii. For younger stars, the (negative) gradients steepen with decreasing radius</a:t>
            </a:r>
          </a:p>
          <a:p>
            <a:pPr marL="452846" indent="-229612" defTabSz="642915">
              <a:spcBef>
                <a:spcPts val="844"/>
              </a:spcBef>
              <a:buSzPct val="100000"/>
              <a:buChar char="•"/>
              <a:defRPr sz="2000">
                <a:uFillTx/>
                <a:latin typeface="Gill Sans SemiBold"/>
                <a:ea typeface="Gill Sans SemiBold"/>
                <a:cs typeface="Gill Sans SemiBold"/>
                <a:sym typeface="Gill Sans SemiBold"/>
              </a:defRPr>
            </a:pPr>
            <a:r>
              <a:rPr sz="1406"/>
              <a:t>The disk assemblage may have experienced </a:t>
            </a:r>
            <a:r>
              <a:rPr sz="1406">
                <a:solidFill>
                  <a:schemeClr val="accent5"/>
                </a:solidFill>
              </a:rPr>
              <a:t>two phases</a:t>
            </a:r>
            <a:r>
              <a:rPr sz="1406"/>
              <a:t>, corresponding to the thick and thin disk formation</a:t>
            </a:r>
          </a:p>
          <a:p>
            <a:pPr marL="452846" indent="-229612" defTabSz="642915">
              <a:spcBef>
                <a:spcPts val="844"/>
              </a:spcBef>
              <a:buSzPct val="100000"/>
              <a:buChar char="•"/>
              <a:defRPr sz="2000">
                <a:uFillTx/>
                <a:latin typeface="Gill Sans SemiBold"/>
                <a:ea typeface="Gill Sans SemiBold"/>
                <a:cs typeface="Gill Sans SemiBold"/>
                <a:sym typeface="Gill Sans SemiBold"/>
              </a:defRPr>
            </a:pPr>
            <a:r>
              <a:rPr sz="1406"/>
              <a:t>The presence of vertical gradients do not support the </a:t>
            </a:r>
            <a:r>
              <a:rPr sz="1406">
                <a:solidFill>
                  <a:schemeClr val="accent5"/>
                </a:solidFill>
              </a:rPr>
              <a:t>thick disk formation scenario</a:t>
            </a:r>
            <a:r>
              <a:rPr sz="1406"/>
              <a:t> by fast, highly-turbulent gas-rich merger as proposed by </a:t>
            </a:r>
            <a:r>
              <a:rPr sz="1406">
                <a:solidFill>
                  <a:schemeClr val="accent5"/>
                </a:solidFill>
              </a:rPr>
              <a:t>Brook et al. (2004, 2005)</a:t>
            </a:r>
            <a:r>
              <a:rPr sz="1406"/>
              <a:t>, but favor a slow, pressure-supported gas collapse following the formation of an extreme Population II system proposed by </a:t>
            </a:r>
            <a:r>
              <a:rPr sz="1406">
                <a:solidFill>
                  <a:schemeClr val="accent5"/>
                </a:solidFill>
              </a:rPr>
              <a:t>Gilmore et al. (1989)</a:t>
            </a:r>
            <a:r>
              <a:rPr sz="1406"/>
              <a:t> </a:t>
            </a:r>
          </a:p>
        </p:txBody>
      </p:sp>
      <p:sp>
        <p:nvSpPr>
          <p:cNvPr id="660" name="Shape 660"/>
          <p:cNvSpPr/>
          <p:nvPr/>
        </p:nvSpPr>
        <p:spPr>
          <a:xfrm>
            <a:off x="6647125" y="342377"/>
            <a:ext cx="2155557" cy="287130"/>
          </a:xfrm>
          <a:prstGeom prst="rect">
            <a:avLst/>
          </a:prstGeom>
          <a:ln w="12700">
            <a:miter lim="400000"/>
          </a:ln>
          <a:extLst>
            <a:ext uri="{C572A759-6A51-4108-AA02-DFA0A04FC94B}">
              <ma14:wrappingTextBoxFlag xmlns:ma14="http://schemas.microsoft.com/office/mac/drawingml/2011/main" xmlns="" val="1"/>
            </a:ext>
          </a:extLst>
        </p:spPr>
        <p:txBody>
          <a:bodyPr wrap="none" lIns="32146" rIns="32146">
            <a:spAutoFit/>
          </a:bodyPr>
          <a:lstStyle>
            <a:lvl1pPr marL="0" marR="0" defTabSz="914400">
              <a:lnSpc>
                <a:spcPct val="100000"/>
              </a:lnSpc>
              <a:defRPr sz="1800">
                <a:solidFill>
                  <a:schemeClr val="accent5"/>
                </a:solidFill>
                <a:uFillTx/>
                <a:latin typeface="Gill Sans SemiBold"/>
                <a:ea typeface="Gill Sans SemiBold"/>
                <a:cs typeface="Gill Sans SemiBold"/>
                <a:sym typeface="Gill Sans SemiBold"/>
              </a:defRPr>
            </a:lvl1pPr>
          </a:lstStyle>
          <a:p>
            <a:r>
              <a:rPr sz="1266"/>
              <a:t>Xiang et al. 2015, RAA, 15, 1209</a:t>
            </a:r>
          </a:p>
        </p:txBody>
      </p:sp>
    </p:spTree>
    <p:extLst>
      <p:ext uri="{BB962C8B-B14F-4D97-AF65-F5344CB8AC3E}">
        <p14:creationId xmlns:p14="http://schemas.microsoft.com/office/powerpoint/2010/main" val="3913458306"/>
      </p:ext>
    </p:extLst>
  </p:cSld>
  <p:clrMapOvr>
    <a:masterClrMapping/>
  </p:clrMapOvr>
  <p:transition spd="slow"/>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280074D-29D7-479C-80D8-903B90FAAD32}"/>
              </a:ext>
            </a:extLst>
          </p:cNvPr>
          <p:cNvSpPr>
            <a:spLocks noGrp="1"/>
          </p:cNvSpPr>
          <p:nvPr>
            <p:ph type="ctrTitle"/>
          </p:nvPr>
        </p:nvSpPr>
        <p:spPr/>
        <p:txBody>
          <a:bodyPr>
            <a:normAutofit/>
          </a:bodyPr>
          <a:lstStyle/>
          <a:p>
            <a:r>
              <a:rPr lang="en-US" altLang="zh-CN" sz="5400" dirty="0"/>
              <a:t>Structure and evolution of the Galaxy</a:t>
            </a:r>
            <a:endParaRPr lang="zh-CN" altLang="en-US" sz="5400" dirty="0"/>
          </a:p>
        </p:txBody>
      </p:sp>
      <p:sp>
        <p:nvSpPr>
          <p:cNvPr id="4" name="副标题 3">
            <a:extLst>
              <a:ext uri="{FF2B5EF4-FFF2-40B4-BE49-F238E27FC236}">
                <a16:creationId xmlns:a16="http://schemas.microsoft.com/office/drawing/2014/main" id="{8DBD56D3-1F4F-4143-A9AD-78A1B6631046}"/>
              </a:ext>
            </a:extLst>
          </p:cNvPr>
          <p:cNvSpPr>
            <a:spLocks noGrp="1"/>
          </p:cNvSpPr>
          <p:nvPr>
            <p:ph type="subTitle" idx="1"/>
          </p:nvPr>
        </p:nvSpPr>
        <p:spPr/>
        <p:txBody>
          <a:bodyPr/>
          <a:lstStyle/>
          <a:p>
            <a:endParaRPr lang="zh-CN" altLang="en-US"/>
          </a:p>
        </p:txBody>
      </p:sp>
    </p:spTree>
    <p:extLst>
      <p:ext uri="{BB962C8B-B14F-4D97-AF65-F5344CB8AC3E}">
        <p14:creationId xmlns:p14="http://schemas.microsoft.com/office/powerpoint/2010/main" val="505498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Rot="1" noChangeArrowheads="1"/>
          </p:cNvSpPr>
          <p:nvPr>
            <p:ph type="body" idx="4294967295"/>
          </p:nvPr>
        </p:nvSpPr>
        <p:spPr>
          <a:xfrm>
            <a:off x="144463" y="1549400"/>
            <a:ext cx="4787900" cy="3402013"/>
          </a:xfrm>
        </p:spPr>
        <p:txBody>
          <a:bodyPr/>
          <a:lstStyle/>
          <a:p>
            <a:pPr>
              <a:buFontTx/>
              <a:buNone/>
            </a:pPr>
            <a:r>
              <a:rPr lang="en-US" altLang="zh-CN" sz="2400"/>
              <a:t>Segmented Active optics </a:t>
            </a:r>
          </a:p>
          <a:p>
            <a:pPr>
              <a:buFontTx/>
              <a:buNone/>
            </a:pPr>
            <a:r>
              <a:rPr lang="en-US" altLang="zh-CN" sz="2400"/>
              <a:t>for 37 sub-mirrors of MB</a:t>
            </a:r>
          </a:p>
        </p:txBody>
      </p:sp>
      <p:grpSp>
        <p:nvGrpSpPr>
          <p:cNvPr id="7171" name="Group 7"/>
          <p:cNvGrpSpPr>
            <a:grpSpLocks/>
          </p:cNvGrpSpPr>
          <p:nvPr/>
        </p:nvGrpSpPr>
        <p:grpSpPr bwMode="auto">
          <a:xfrm>
            <a:off x="323850" y="3251200"/>
            <a:ext cx="8532813" cy="3606800"/>
            <a:chOff x="0" y="0"/>
            <a:chExt cx="5375" cy="2272"/>
          </a:xfrm>
        </p:grpSpPr>
        <p:pic>
          <p:nvPicPr>
            <p:cNvPr id="7173" name="Picture 3" descr="200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2653" cy="19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4" name="Picture 4" descr="200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67" y="46"/>
              <a:ext cx="2608" cy="19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5" name="Line 5"/>
            <p:cNvSpPr>
              <a:spLocks noChangeShapeType="1"/>
            </p:cNvSpPr>
            <p:nvPr/>
          </p:nvSpPr>
          <p:spPr bwMode="auto">
            <a:xfrm flipV="1">
              <a:off x="2586" y="1180"/>
              <a:ext cx="317" cy="0"/>
            </a:xfrm>
            <a:prstGeom prst="line">
              <a:avLst/>
            </a:prstGeom>
            <a:noFill/>
            <a:ln w="76200">
              <a:solidFill>
                <a:srgbClr val="FF0000"/>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zh-CN" altLang="en-US"/>
            </a:p>
          </p:txBody>
        </p:sp>
        <p:sp>
          <p:nvSpPr>
            <p:cNvPr id="63495" name="Rectangle 6"/>
            <p:cNvSpPr>
              <a:spLocks noChangeArrowheads="1"/>
            </p:cNvSpPr>
            <p:nvPr/>
          </p:nvSpPr>
          <p:spPr bwMode="auto">
            <a:xfrm>
              <a:off x="3720" y="2041"/>
              <a:ext cx="1124"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just">
                <a:spcBef>
                  <a:spcPct val="20000"/>
                </a:spcBef>
                <a:buClr>
                  <a:srgbClr val="FF6600"/>
                </a:buClr>
                <a:buChar char="•"/>
                <a:defRPr sz="2800" b="1">
                  <a:solidFill>
                    <a:srgbClr val="0000CC"/>
                  </a:solidFill>
                  <a:latin typeface="Times New Roman" panose="02020603050405020304" pitchFamily="18" charset="0"/>
                  <a:ea typeface="黑体" panose="02010609060101010101" pitchFamily="49" charset="-122"/>
                </a:defRPr>
              </a:lvl1pPr>
              <a:lvl2pPr marL="742950" indent="-285750" algn="just">
                <a:spcBef>
                  <a:spcPct val="20000"/>
                </a:spcBef>
                <a:buClr>
                  <a:srgbClr val="FF6600"/>
                </a:buClr>
                <a:buChar char="•"/>
                <a:defRPr sz="2400" b="1">
                  <a:solidFill>
                    <a:srgbClr val="0033CC"/>
                  </a:solidFill>
                  <a:latin typeface="Times New Roman" panose="02020603050405020304" pitchFamily="18" charset="0"/>
                  <a:ea typeface="华文隶书" panose="02010800040101010101" pitchFamily="2" charset="-122"/>
                </a:defRPr>
              </a:lvl2pPr>
              <a:lvl3pPr marL="1143000" indent="-228600" algn="just">
                <a:spcBef>
                  <a:spcPct val="20000"/>
                </a:spcBef>
                <a:buClr>
                  <a:srgbClr val="FF6600"/>
                </a:buClr>
                <a:buChar char="•"/>
                <a:defRPr sz="2200">
                  <a:solidFill>
                    <a:srgbClr val="0000CC"/>
                  </a:solidFill>
                  <a:latin typeface="Times New Roman" panose="02020603050405020304" pitchFamily="18" charset="0"/>
                  <a:ea typeface="黑体" panose="02010609060101010101" pitchFamily="49" charset="-122"/>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hlink"/>
                </a:buClr>
                <a:buSzPct val="100000"/>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hlink"/>
                </a:buClr>
                <a:buSzPct val="100000"/>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hlink"/>
                </a:buClr>
                <a:buSzPct val="100000"/>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hlink"/>
                </a:buClr>
                <a:buSzPct val="100000"/>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hlink"/>
                </a:buClr>
                <a:buSzPct val="100000"/>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9pPr>
            </a:lstStyle>
            <a:p>
              <a:pPr algn="l" eaLnBrk="1" hangingPunct="1">
                <a:spcBef>
                  <a:spcPct val="0"/>
                </a:spcBef>
                <a:buClrTx/>
                <a:buFontTx/>
                <a:buNone/>
              </a:pPr>
              <a:r>
                <a:rPr lang="zh-CN" altLang="en-US" sz="1800" b="0">
                  <a:solidFill>
                    <a:schemeClr val="tx1"/>
                  </a:solidFill>
                  <a:effectLst>
                    <a:outerShdw blurRad="38100" dist="38100" dir="2700000" algn="tl">
                      <a:srgbClr val="C0C0C0"/>
                    </a:outerShdw>
                  </a:effectLst>
                  <a:latin typeface="Arial" panose="020B0604020202020204" pitchFamily="34" charset="0"/>
                  <a:ea typeface="宋体" panose="02010600030101010101" pitchFamily="2" charset="-122"/>
                </a:rPr>
                <a:t>（</a:t>
              </a:r>
              <a:r>
                <a:rPr lang="en-US" altLang="zh-CN" sz="1800" b="0">
                  <a:solidFill>
                    <a:schemeClr val="tx1"/>
                  </a:solidFill>
                  <a:effectLst>
                    <a:outerShdw blurRad="38100" dist="38100" dir="2700000" algn="tl">
                      <a:srgbClr val="C0C0C0"/>
                    </a:outerShdw>
                  </a:effectLst>
                  <a:latin typeface="Arial" panose="020B0604020202020204" pitchFamily="34" charset="0"/>
                  <a:ea typeface="宋体" panose="02010600030101010101" pitchFamily="2" charset="-122"/>
                </a:rPr>
                <a:t>July 13,2008)</a:t>
              </a:r>
            </a:p>
          </p:txBody>
        </p:sp>
      </p:grpSp>
      <p:pic>
        <p:nvPicPr>
          <p:cNvPr id="7172" name="Picture 8" descr="Screenshot-4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48263" y="188913"/>
            <a:ext cx="3743325" cy="284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4278863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E0638BB-3496-4C09-86E3-74BEE1EC56D7}"/>
              </a:ext>
            </a:extLst>
          </p:cNvPr>
          <p:cNvSpPr>
            <a:spLocks noGrp="1"/>
          </p:cNvSpPr>
          <p:nvPr>
            <p:ph type="title"/>
          </p:nvPr>
        </p:nvSpPr>
        <p:spPr/>
        <p:txBody>
          <a:bodyPr/>
          <a:lstStyle/>
          <a:p>
            <a:r>
              <a:rPr lang="en-US" altLang="zh-CN" dirty="0"/>
              <a:t>Formation of the Galaxy</a:t>
            </a:r>
            <a:endParaRPr lang="zh-CN" altLang="en-US" dirty="0"/>
          </a:p>
        </p:txBody>
      </p:sp>
      <p:sp>
        <p:nvSpPr>
          <p:cNvPr id="3" name="灯片编号占位符 2">
            <a:extLst>
              <a:ext uri="{FF2B5EF4-FFF2-40B4-BE49-F238E27FC236}">
                <a16:creationId xmlns:a16="http://schemas.microsoft.com/office/drawing/2014/main" id="{322B2C7B-7557-4255-A9DC-5AC62FDA5D1A}"/>
              </a:ext>
            </a:extLst>
          </p:cNvPr>
          <p:cNvSpPr>
            <a:spLocks noGrp="1"/>
          </p:cNvSpPr>
          <p:nvPr>
            <p:ph type="sldNum" sz="quarter" idx="12"/>
          </p:nvPr>
        </p:nvSpPr>
        <p:spPr/>
        <p:txBody>
          <a:bodyPr/>
          <a:lstStyle/>
          <a:p>
            <a:pPr>
              <a:defRPr/>
            </a:pPr>
            <a:fld id="{8B87FC45-EE93-4A09-9AC2-3B2F171819D4}" type="slidenum">
              <a:rPr lang="zh-CN" altLang="en-US" smtClean="0"/>
              <a:pPr>
                <a:defRPr/>
              </a:pPr>
              <a:t>50</a:t>
            </a:fld>
            <a:endParaRPr lang="en-US" altLang="zh-CN"/>
          </a:p>
        </p:txBody>
      </p:sp>
      <p:pic>
        <p:nvPicPr>
          <p:cNvPr id="4" name="Picture 4" descr="Sgr">
            <a:extLst>
              <a:ext uri="{FF2B5EF4-FFF2-40B4-BE49-F238E27FC236}">
                <a16:creationId xmlns:a16="http://schemas.microsoft.com/office/drawing/2014/main" id="{E1A31E28-419C-41B2-BEC9-F83811BD535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16016" y="1804813"/>
            <a:ext cx="4381500" cy="5008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3">
            <a:extLst>
              <a:ext uri="{FF2B5EF4-FFF2-40B4-BE49-F238E27FC236}">
                <a16:creationId xmlns:a16="http://schemas.microsoft.com/office/drawing/2014/main" id="{0AE8B04E-F18D-4DC9-957B-A1A72398205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2199481"/>
            <a:ext cx="4464050" cy="4362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2559363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p:cNvGrpSpPr/>
          <p:nvPr/>
        </p:nvGrpSpPr>
        <p:grpSpPr>
          <a:xfrm>
            <a:off x="899592" y="764704"/>
            <a:ext cx="6523125" cy="3108385"/>
            <a:chOff x="933774" y="944724"/>
            <a:chExt cx="6884987" cy="339090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3774" y="944724"/>
              <a:ext cx="6884987" cy="3390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3041329" y="1570003"/>
              <a:ext cx="671979" cy="230832"/>
            </a:xfrm>
            <a:prstGeom prst="rect">
              <a:avLst/>
            </a:prstGeom>
            <a:noFill/>
          </p:spPr>
          <p:txBody>
            <a:bodyPr wrap="none" rtlCol="0">
              <a:spAutoFit/>
            </a:bodyPr>
            <a:lstStyle/>
            <a:p>
              <a:r>
                <a:rPr lang="en-US" altLang="zh-CN" sz="900" dirty="0">
                  <a:solidFill>
                    <a:srgbClr val="FF0000"/>
                  </a:solidFill>
                </a:rPr>
                <a:t>LAMOST</a:t>
              </a:r>
              <a:endParaRPr lang="zh-CN" altLang="en-US" sz="900" dirty="0">
                <a:solidFill>
                  <a:srgbClr val="FF0000"/>
                </a:solidFill>
              </a:endParaRPr>
            </a:p>
          </p:txBody>
        </p:sp>
        <p:sp>
          <p:nvSpPr>
            <p:cNvPr id="11" name="TextBox 10"/>
            <p:cNvSpPr txBox="1"/>
            <p:nvPr/>
          </p:nvSpPr>
          <p:spPr>
            <a:xfrm>
              <a:off x="3035925" y="1772816"/>
              <a:ext cx="498855" cy="230832"/>
            </a:xfrm>
            <a:prstGeom prst="rect">
              <a:avLst/>
            </a:prstGeom>
            <a:noFill/>
          </p:spPr>
          <p:txBody>
            <a:bodyPr wrap="none" rtlCol="0">
              <a:spAutoFit/>
            </a:bodyPr>
            <a:lstStyle/>
            <a:p>
              <a:r>
                <a:rPr lang="en-US" altLang="zh-CN" sz="900" dirty="0">
                  <a:solidFill>
                    <a:srgbClr val="FF0000"/>
                  </a:solidFill>
                </a:rPr>
                <a:t>SDSS</a:t>
              </a:r>
              <a:endParaRPr lang="zh-CN" altLang="en-US" sz="900" dirty="0">
                <a:solidFill>
                  <a:srgbClr val="FF0000"/>
                </a:solidFill>
              </a:endParaRPr>
            </a:p>
          </p:txBody>
        </p:sp>
        <p:sp>
          <p:nvSpPr>
            <p:cNvPr id="12" name="TextBox 11"/>
            <p:cNvSpPr txBox="1"/>
            <p:nvPr/>
          </p:nvSpPr>
          <p:spPr>
            <a:xfrm>
              <a:off x="6132269" y="1520788"/>
              <a:ext cx="671979" cy="230832"/>
            </a:xfrm>
            <a:prstGeom prst="rect">
              <a:avLst/>
            </a:prstGeom>
            <a:noFill/>
          </p:spPr>
          <p:txBody>
            <a:bodyPr wrap="none" rtlCol="0">
              <a:spAutoFit/>
            </a:bodyPr>
            <a:lstStyle/>
            <a:p>
              <a:r>
                <a:rPr lang="en-US" altLang="zh-CN" sz="900" dirty="0">
                  <a:solidFill>
                    <a:srgbClr val="FF0000"/>
                  </a:solidFill>
                </a:rPr>
                <a:t>LAMOST</a:t>
              </a:r>
              <a:endParaRPr lang="zh-CN" altLang="en-US" sz="900" dirty="0">
                <a:solidFill>
                  <a:srgbClr val="FF0000"/>
                </a:solidFill>
              </a:endParaRPr>
            </a:p>
          </p:txBody>
        </p:sp>
        <p:sp>
          <p:nvSpPr>
            <p:cNvPr id="13" name="TextBox 12"/>
            <p:cNvSpPr txBox="1"/>
            <p:nvPr/>
          </p:nvSpPr>
          <p:spPr>
            <a:xfrm>
              <a:off x="6126865" y="1723601"/>
              <a:ext cx="498855" cy="230832"/>
            </a:xfrm>
            <a:prstGeom prst="rect">
              <a:avLst/>
            </a:prstGeom>
            <a:noFill/>
          </p:spPr>
          <p:txBody>
            <a:bodyPr wrap="none" rtlCol="0">
              <a:spAutoFit/>
            </a:bodyPr>
            <a:lstStyle/>
            <a:p>
              <a:r>
                <a:rPr lang="en-US" altLang="zh-CN" sz="900" dirty="0">
                  <a:solidFill>
                    <a:srgbClr val="FF0000"/>
                  </a:solidFill>
                </a:rPr>
                <a:t>SDSS</a:t>
              </a:r>
              <a:endParaRPr lang="zh-CN" altLang="en-US" sz="900" dirty="0">
                <a:solidFill>
                  <a:srgbClr val="FF0000"/>
                </a:solidFill>
              </a:endParaRPr>
            </a:p>
          </p:txBody>
        </p:sp>
        <p:sp>
          <p:nvSpPr>
            <p:cNvPr id="4" name="TextBox 3"/>
            <p:cNvSpPr txBox="1"/>
            <p:nvPr/>
          </p:nvSpPr>
          <p:spPr>
            <a:xfrm>
              <a:off x="3249127" y="3055749"/>
              <a:ext cx="2727029" cy="261610"/>
            </a:xfrm>
            <a:prstGeom prst="rect">
              <a:avLst/>
            </a:prstGeom>
            <a:noFill/>
          </p:spPr>
          <p:txBody>
            <a:bodyPr wrap="none" rtlCol="0">
              <a:spAutoFit/>
            </a:bodyPr>
            <a:lstStyle/>
            <a:p>
              <a:r>
                <a:rPr lang="en-US" altLang="zh-CN" sz="1100" dirty="0">
                  <a:solidFill>
                    <a:srgbClr val="FF0000"/>
                  </a:solidFill>
                </a:rPr>
                <a:t>Red line: </a:t>
              </a:r>
              <a:r>
                <a:rPr lang="en-US" altLang="zh-CN" sz="1100" dirty="0" err="1">
                  <a:solidFill>
                    <a:srgbClr val="FF0000"/>
                  </a:solidFill>
                </a:rPr>
                <a:t>conbined</a:t>
              </a:r>
              <a:r>
                <a:rPr lang="en-US" altLang="zh-CN" sz="1100" dirty="0">
                  <a:solidFill>
                    <a:srgbClr val="FF0000"/>
                  </a:solidFill>
                </a:rPr>
                <a:t> </a:t>
              </a:r>
              <a:r>
                <a:rPr lang="en-US" altLang="zh-CN" sz="1100" dirty="0" err="1">
                  <a:solidFill>
                    <a:srgbClr val="FF0000"/>
                  </a:solidFill>
                </a:rPr>
                <a:t>metallicty</a:t>
              </a:r>
              <a:r>
                <a:rPr lang="en-US" altLang="zh-CN" sz="1100" dirty="0">
                  <a:solidFill>
                    <a:srgbClr val="FF0000"/>
                  </a:solidFill>
                </a:rPr>
                <a:t> gradient</a:t>
              </a:r>
              <a:endParaRPr lang="zh-CN" altLang="en-US" sz="1100" dirty="0">
                <a:solidFill>
                  <a:srgbClr val="FF0000"/>
                </a:solidFill>
              </a:endParaRPr>
            </a:p>
          </p:txBody>
        </p:sp>
      </p:grpSp>
      <p:sp>
        <p:nvSpPr>
          <p:cNvPr id="5124" name="Rectangle 7"/>
          <p:cNvSpPr>
            <a:spLocks noChangeArrowheads="1"/>
          </p:cNvSpPr>
          <p:nvPr/>
        </p:nvSpPr>
        <p:spPr bwMode="auto">
          <a:xfrm>
            <a:off x="4660850" y="4368415"/>
            <a:ext cx="3583558"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sz="2800">
                <a:solidFill>
                  <a:schemeClr val="tx1"/>
                </a:solidFill>
                <a:latin typeface="Verdana" pitchFamily="34" charset="0"/>
                <a:ea typeface="宋体" charset="-122"/>
              </a:defRPr>
            </a:lvl1pPr>
            <a:lvl2pPr marL="742950" indent="-285750" eaLnBrk="0" hangingPunct="0">
              <a:defRPr sz="2800">
                <a:solidFill>
                  <a:schemeClr val="tx1"/>
                </a:solidFill>
                <a:latin typeface="Verdana" pitchFamily="34" charset="0"/>
                <a:ea typeface="宋体" charset="-122"/>
              </a:defRPr>
            </a:lvl2pPr>
            <a:lvl3pPr marL="1143000" indent="-228600" eaLnBrk="0" hangingPunct="0">
              <a:defRPr sz="2800">
                <a:solidFill>
                  <a:schemeClr val="tx1"/>
                </a:solidFill>
                <a:latin typeface="Verdana" pitchFamily="34" charset="0"/>
                <a:ea typeface="宋体" charset="-122"/>
              </a:defRPr>
            </a:lvl3pPr>
            <a:lvl4pPr marL="1600200" indent="-228600" eaLnBrk="0" hangingPunct="0">
              <a:defRPr sz="2800">
                <a:solidFill>
                  <a:schemeClr val="tx1"/>
                </a:solidFill>
                <a:latin typeface="Verdana" pitchFamily="34" charset="0"/>
                <a:ea typeface="宋体" charset="-122"/>
              </a:defRPr>
            </a:lvl4pPr>
            <a:lvl5pPr marL="2057400" indent="-228600" eaLnBrk="0" hangingPunct="0">
              <a:defRPr sz="2800">
                <a:solidFill>
                  <a:schemeClr val="tx1"/>
                </a:solidFill>
                <a:latin typeface="Verdana" pitchFamily="34" charset="0"/>
                <a:ea typeface="宋体" charset="-122"/>
              </a:defRPr>
            </a:lvl5pPr>
            <a:lvl6pPr marL="2514600" indent="-228600" eaLnBrk="0" fontAlgn="base" hangingPunct="0">
              <a:spcBef>
                <a:spcPct val="0"/>
              </a:spcBef>
              <a:spcAft>
                <a:spcPct val="0"/>
              </a:spcAft>
              <a:defRPr sz="2800">
                <a:solidFill>
                  <a:schemeClr val="tx1"/>
                </a:solidFill>
                <a:latin typeface="Verdana" pitchFamily="34" charset="0"/>
                <a:ea typeface="宋体" charset="-122"/>
              </a:defRPr>
            </a:lvl6pPr>
            <a:lvl7pPr marL="2971800" indent="-228600" eaLnBrk="0" fontAlgn="base" hangingPunct="0">
              <a:spcBef>
                <a:spcPct val="0"/>
              </a:spcBef>
              <a:spcAft>
                <a:spcPct val="0"/>
              </a:spcAft>
              <a:defRPr sz="2800">
                <a:solidFill>
                  <a:schemeClr val="tx1"/>
                </a:solidFill>
                <a:latin typeface="Verdana" pitchFamily="34" charset="0"/>
                <a:ea typeface="宋体" charset="-122"/>
              </a:defRPr>
            </a:lvl7pPr>
            <a:lvl8pPr marL="3429000" indent="-228600" eaLnBrk="0" fontAlgn="base" hangingPunct="0">
              <a:spcBef>
                <a:spcPct val="0"/>
              </a:spcBef>
              <a:spcAft>
                <a:spcPct val="0"/>
              </a:spcAft>
              <a:defRPr sz="2800">
                <a:solidFill>
                  <a:schemeClr val="tx1"/>
                </a:solidFill>
                <a:latin typeface="Verdana" pitchFamily="34" charset="0"/>
                <a:ea typeface="宋体" charset="-122"/>
              </a:defRPr>
            </a:lvl8pPr>
            <a:lvl9pPr marL="3886200" indent="-228600" eaLnBrk="0" fontAlgn="base" hangingPunct="0">
              <a:spcBef>
                <a:spcPct val="0"/>
              </a:spcBef>
              <a:spcAft>
                <a:spcPct val="0"/>
              </a:spcAft>
              <a:defRPr sz="2800">
                <a:solidFill>
                  <a:schemeClr val="tx1"/>
                </a:solidFill>
                <a:latin typeface="Verdana" pitchFamily="34" charset="0"/>
                <a:ea typeface="宋体" charset="-122"/>
              </a:defRPr>
            </a:lvl9pPr>
          </a:lstStyle>
          <a:p>
            <a:pPr eaLnBrk="1" hangingPunct="1"/>
            <a:r>
              <a:rPr lang="zh-CN" altLang="en-US" sz="1800" b="0" dirty="0">
                <a:solidFill>
                  <a:prstClr val="black"/>
                </a:solidFill>
                <a:latin typeface="Garamond" panose="02020404030301010803" pitchFamily="18" charset="0"/>
                <a:ea typeface="黑体" panose="02010609060101010101" pitchFamily="49" charset="-122"/>
              </a:rPr>
              <a:t>年老的星流中的恒星是金属贫的。</a:t>
            </a:r>
            <a:endParaRPr lang="en-US" altLang="zh-CN" sz="1800" b="0" dirty="0">
              <a:solidFill>
                <a:prstClr val="black"/>
              </a:solidFill>
              <a:latin typeface="Garamond" panose="02020404030301010803" pitchFamily="18" charset="0"/>
              <a:ea typeface="黑体" panose="02010609060101010101" pitchFamily="49" charset="-122"/>
            </a:endParaRPr>
          </a:p>
          <a:p>
            <a:pPr eaLnBrk="1" hangingPunct="1"/>
            <a:r>
              <a:rPr lang="zh-CN" altLang="en-US" sz="1800" b="0" dirty="0">
                <a:solidFill>
                  <a:prstClr val="black"/>
                </a:solidFill>
                <a:latin typeface="Garamond" panose="02020404030301010803" pitchFamily="18" charset="0"/>
                <a:ea typeface="黑体" panose="02010609060101010101" pitchFamily="49" charset="-122"/>
              </a:rPr>
              <a:t>人马矮星系外围的贫金属恒星首</a:t>
            </a:r>
            <a:endParaRPr lang="en-US" altLang="zh-CN" sz="1800" b="0" dirty="0">
              <a:solidFill>
                <a:prstClr val="black"/>
              </a:solidFill>
              <a:latin typeface="Garamond" panose="02020404030301010803" pitchFamily="18" charset="0"/>
              <a:ea typeface="黑体" panose="02010609060101010101" pitchFamily="49" charset="-122"/>
            </a:endParaRPr>
          </a:p>
          <a:p>
            <a:pPr eaLnBrk="1" hangingPunct="1"/>
            <a:r>
              <a:rPr lang="zh-CN" altLang="en-US" sz="1800" b="0" dirty="0">
                <a:solidFill>
                  <a:prstClr val="black"/>
                </a:solidFill>
                <a:latin typeface="Garamond" panose="02020404030301010803" pitchFamily="18" charset="0"/>
                <a:ea typeface="黑体" panose="02010609060101010101" pitchFamily="49" charset="-122"/>
              </a:rPr>
              <a:t>先被剥离，然后是内部富金属恒</a:t>
            </a:r>
            <a:endParaRPr lang="en-US" altLang="zh-CN" sz="1800" b="0" dirty="0">
              <a:solidFill>
                <a:prstClr val="black"/>
              </a:solidFill>
              <a:latin typeface="Garamond" panose="02020404030301010803" pitchFamily="18" charset="0"/>
              <a:ea typeface="黑体" panose="02010609060101010101" pitchFamily="49" charset="-122"/>
            </a:endParaRPr>
          </a:p>
          <a:p>
            <a:pPr eaLnBrk="1" hangingPunct="1"/>
            <a:r>
              <a:rPr lang="zh-CN" altLang="en-US" sz="1800" b="0" dirty="0">
                <a:solidFill>
                  <a:prstClr val="black"/>
                </a:solidFill>
                <a:latin typeface="Garamond" panose="02020404030301010803" pitchFamily="18" charset="0"/>
                <a:ea typeface="黑体" panose="02010609060101010101" pitchFamily="49" charset="-122"/>
              </a:rPr>
              <a:t>星被剥离，因而星流形成丰度梯</a:t>
            </a:r>
            <a:endParaRPr lang="en-US" altLang="zh-CN" sz="1800" b="0" dirty="0">
              <a:solidFill>
                <a:prstClr val="black"/>
              </a:solidFill>
              <a:latin typeface="Garamond" panose="02020404030301010803" pitchFamily="18" charset="0"/>
              <a:ea typeface="黑体" panose="02010609060101010101" pitchFamily="49" charset="-122"/>
            </a:endParaRPr>
          </a:p>
          <a:p>
            <a:pPr eaLnBrk="1" hangingPunct="1"/>
            <a:r>
              <a:rPr lang="zh-CN" altLang="en-US" sz="1800" b="0" dirty="0">
                <a:solidFill>
                  <a:prstClr val="black"/>
                </a:solidFill>
                <a:latin typeface="Garamond" panose="02020404030301010803" pitchFamily="18" charset="0"/>
                <a:ea typeface="黑体" panose="02010609060101010101" pitchFamily="49" charset="-122"/>
              </a:rPr>
              <a:t>度。</a:t>
            </a:r>
          </a:p>
        </p:txBody>
      </p:sp>
      <p:sp>
        <p:nvSpPr>
          <p:cNvPr id="8" name="TextBox 1"/>
          <p:cNvSpPr txBox="1"/>
          <p:nvPr/>
        </p:nvSpPr>
        <p:spPr>
          <a:xfrm>
            <a:off x="0" y="129280"/>
            <a:ext cx="8600431" cy="523220"/>
          </a:xfrm>
          <a:prstGeom prst="rect">
            <a:avLst/>
          </a:prstGeom>
          <a:noFill/>
        </p:spPr>
        <p:txBody>
          <a:bodyPr wrap="none" rtlCol="0">
            <a:spAutoFit/>
          </a:bodyPr>
          <a:lstStyle/>
          <a:p>
            <a:r>
              <a:rPr lang="zh-CN" altLang="en-US" sz="2800" dirty="0">
                <a:solidFill>
                  <a:srgbClr val="00B050"/>
                </a:solidFill>
                <a:latin typeface="Garamond" panose="02020404030301010803" pitchFamily="18" charset="0"/>
                <a:ea typeface="黑体"/>
              </a:rPr>
              <a:t>早期形态：对人马座星流进行深入研究</a:t>
            </a:r>
            <a:r>
              <a:rPr lang="en-US" altLang="zh-CN" sz="2800" dirty="0">
                <a:solidFill>
                  <a:srgbClr val="00B050"/>
                </a:solidFill>
                <a:latin typeface="Garamond" panose="02020404030301010803" pitchFamily="18" charset="0"/>
                <a:ea typeface="黑体"/>
              </a:rPr>
              <a:t>-</a:t>
            </a:r>
            <a:r>
              <a:rPr lang="zh-CN" altLang="en-US" sz="2800" dirty="0">
                <a:solidFill>
                  <a:srgbClr val="00B050"/>
                </a:solidFill>
                <a:latin typeface="Garamond" panose="02020404030301010803" pitchFamily="18" charset="0"/>
                <a:ea typeface="黑体"/>
              </a:rPr>
              <a:t>金属丰度梯度</a:t>
            </a:r>
          </a:p>
        </p:txBody>
      </p:sp>
      <p:cxnSp>
        <p:nvCxnSpPr>
          <p:cNvPr id="9" name="直接连接符 8"/>
          <p:cNvCxnSpPr/>
          <p:nvPr/>
        </p:nvCxnSpPr>
        <p:spPr bwMode="auto">
          <a:xfrm flipV="1">
            <a:off x="107504" y="728700"/>
            <a:ext cx="8892988" cy="36004"/>
          </a:xfrm>
          <a:prstGeom prst="line">
            <a:avLst/>
          </a:prstGeom>
          <a:noFill/>
          <a:ln w="38100" cap="flat" cmpd="sng" algn="ctr">
            <a:solidFill>
              <a:srgbClr val="FFC000"/>
            </a:solidFill>
            <a:prstDash val="solid"/>
            <a:round/>
            <a:headEnd type="none" w="med" len="med"/>
            <a:tailEnd type="none" w="med" len="med"/>
          </a:ln>
          <a:effectLst/>
        </p:spPr>
      </p:cxnSp>
      <p:sp>
        <p:nvSpPr>
          <p:cNvPr id="2" name="TextBox 1"/>
          <p:cNvSpPr txBox="1"/>
          <p:nvPr/>
        </p:nvSpPr>
        <p:spPr>
          <a:xfrm>
            <a:off x="6461525" y="756115"/>
            <a:ext cx="2169184" cy="338554"/>
          </a:xfrm>
          <a:prstGeom prst="rect">
            <a:avLst/>
          </a:prstGeom>
          <a:noFill/>
        </p:spPr>
        <p:txBody>
          <a:bodyPr wrap="none" rtlCol="0">
            <a:spAutoFit/>
          </a:bodyPr>
          <a:lstStyle/>
          <a:p>
            <a:r>
              <a:rPr lang="en-US" altLang="zh-CN" sz="1600" dirty="0">
                <a:solidFill>
                  <a:prstClr val="black"/>
                </a:solidFill>
              </a:rPr>
              <a:t>Ren et al. 2017, RAA</a:t>
            </a:r>
            <a:endParaRPr lang="zh-CN" altLang="en-US" sz="1600" dirty="0">
              <a:solidFill>
                <a:prstClr val="black"/>
              </a:solidFill>
            </a:endParaRPr>
          </a:p>
        </p:txBody>
      </p:sp>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59632" y="3909093"/>
            <a:ext cx="3353188" cy="29042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2323733" y="863424"/>
            <a:ext cx="736099" cy="369332"/>
          </a:xfrm>
          <a:prstGeom prst="rect">
            <a:avLst/>
          </a:prstGeom>
          <a:noFill/>
        </p:spPr>
        <p:txBody>
          <a:bodyPr wrap="none" rtlCol="0">
            <a:spAutoFit/>
          </a:bodyPr>
          <a:lstStyle/>
          <a:p>
            <a:r>
              <a:rPr lang="en-US" altLang="zh-CN" sz="1800" dirty="0">
                <a:solidFill>
                  <a:srgbClr val="FF0000"/>
                </a:solidFill>
              </a:rPr>
              <a:t>arm1</a:t>
            </a:r>
            <a:endParaRPr lang="zh-CN" altLang="en-US" sz="1800" dirty="0">
              <a:solidFill>
                <a:srgbClr val="FF0000"/>
              </a:solidFill>
            </a:endParaRPr>
          </a:p>
        </p:txBody>
      </p:sp>
      <p:sp>
        <p:nvSpPr>
          <p:cNvPr id="18" name="TextBox 17"/>
          <p:cNvSpPr txBox="1"/>
          <p:nvPr/>
        </p:nvSpPr>
        <p:spPr>
          <a:xfrm>
            <a:off x="4844013" y="872716"/>
            <a:ext cx="736099" cy="369332"/>
          </a:xfrm>
          <a:prstGeom prst="rect">
            <a:avLst/>
          </a:prstGeom>
          <a:noFill/>
        </p:spPr>
        <p:txBody>
          <a:bodyPr wrap="none" rtlCol="0">
            <a:spAutoFit/>
          </a:bodyPr>
          <a:lstStyle/>
          <a:p>
            <a:r>
              <a:rPr lang="en-US" altLang="zh-CN" sz="1800" dirty="0">
                <a:solidFill>
                  <a:srgbClr val="FF0000"/>
                </a:solidFill>
              </a:rPr>
              <a:t>arm2</a:t>
            </a:r>
            <a:endParaRPr lang="zh-CN" altLang="en-US" sz="1800" dirty="0">
              <a:solidFill>
                <a:srgbClr val="FF0000"/>
              </a:solidFill>
            </a:endParaRPr>
          </a:p>
        </p:txBody>
      </p:sp>
    </p:spTree>
    <p:extLst>
      <p:ext uri="{BB962C8B-B14F-4D97-AF65-F5344CB8AC3E}">
        <p14:creationId xmlns:p14="http://schemas.microsoft.com/office/powerpoint/2010/main" val="334480686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33E38D84-F2EC-4EC3-94DF-DF2233323AC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6767" y="1081071"/>
            <a:ext cx="4233174" cy="2175974"/>
          </a:xfrm>
          <a:prstGeom prst="rect">
            <a:avLst/>
          </a:prstGeom>
        </p:spPr>
      </p:pic>
      <p:pic>
        <p:nvPicPr>
          <p:cNvPr id="11" name="Picture 10" descr="B96D7D44-6A8F-4415-A128-30A80423E768.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11622" y="1081071"/>
            <a:ext cx="3875178" cy="2175974"/>
          </a:xfrm>
          <a:prstGeom prst="rect">
            <a:avLst/>
          </a:prstGeom>
        </p:spPr>
      </p:pic>
      <p:pic>
        <p:nvPicPr>
          <p:cNvPr id="13" name="Picture 12" descr="AEFF956D-3EE4-43A6-AC1A-2D1C9888F3F0.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72000" y="3680862"/>
            <a:ext cx="4518540" cy="2727193"/>
          </a:xfrm>
          <a:prstGeom prst="rect">
            <a:avLst/>
          </a:prstGeom>
        </p:spPr>
      </p:pic>
      <p:sp>
        <p:nvSpPr>
          <p:cNvPr id="3" name="TextBox 2"/>
          <p:cNvSpPr txBox="1"/>
          <p:nvPr/>
        </p:nvSpPr>
        <p:spPr>
          <a:xfrm>
            <a:off x="209332" y="3990352"/>
            <a:ext cx="4602290" cy="1815882"/>
          </a:xfrm>
          <a:prstGeom prst="rect">
            <a:avLst/>
          </a:prstGeom>
          <a:noFill/>
        </p:spPr>
        <p:txBody>
          <a:bodyPr wrap="square" rtlCol="0">
            <a:spAutoFit/>
          </a:bodyPr>
          <a:lstStyle/>
          <a:p>
            <a:r>
              <a:rPr lang="en-US" sz="2800" dirty="0"/>
              <a:t>We found five </a:t>
            </a:r>
            <a:r>
              <a:rPr lang="en-US" sz="2800" dirty="0">
                <a:solidFill>
                  <a:srgbClr val="FF0000"/>
                </a:solidFill>
              </a:rPr>
              <a:t>most-distant </a:t>
            </a:r>
            <a:r>
              <a:rPr lang="en-US" sz="2800" dirty="0" err="1">
                <a:solidFill>
                  <a:srgbClr val="FF0000"/>
                </a:solidFill>
              </a:rPr>
              <a:t>sgr</a:t>
            </a:r>
            <a:r>
              <a:rPr lang="en-US" sz="2800" dirty="0">
                <a:solidFill>
                  <a:srgbClr val="FF0000"/>
                </a:solidFill>
              </a:rPr>
              <a:t> members</a:t>
            </a:r>
            <a:r>
              <a:rPr lang="en-US" sz="2800" dirty="0"/>
              <a:t>. All these stars have been confirmed as M giants by the LAMOST spectra.</a:t>
            </a:r>
          </a:p>
        </p:txBody>
      </p:sp>
      <p:sp>
        <p:nvSpPr>
          <p:cNvPr id="8" name="矩形 7"/>
          <p:cNvSpPr/>
          <p:nvPr/>
        </p:nvSpPr>
        <p:spPr>
          <a:xfrm>
            <a:off x="367666" y="218831"/>
            <a:ext cx="4142481" cy="523220"/>
          </a:xfrm>
          <a:prstGeom prst="rect">
            <a:avLst/>
          </a:prstGeom>
          <a:solidFill>
            <a:srgbClr val="FFFF00"/>
          </a:solidFill>
        </p:spPr>
        <p:txBody>
          <a:bodyPr wrap="none">
            <a:spAutoFit/>
          </a:bodyPr>
          <a:lstStyle/>
          <a:p>
            <a:r>
              <a:rPr lang="en-US" altLang="zh-CN" sz="2800" b="1" dirty="0">
                <a:solidFill>
                  <a:srgbClr val="FF0000"/>
                </a:solidFill>
              </a:rPr>
              <a:t>Five distant </a:t>
            </a:r>
            <a:r>
              <a:rPr lang="en-US" altLang="zh-CN" sz="2800" b="1" dirty="0" err="1">
                <a:solidFill>
                  <a:srgbClr val="FF0000"/>
                </a:solidFill>
              </a:rPr>
              <a:t>Sgr</a:t>
            </a:r>
            <a:r>
              <a:rPr lang="en-US" altLang="zh-CN" sz="2800" b="1" dirty="0">
                <a:solidFill>
                  <a:srgbClr val="FF0000"/>
                </a:solidFill>
              </a:rPr>
              <a:t> candidates</a:t>
            </a:r>
          </a:p>
        </p:txBody>
      </p:sp>
    </p:spTree>
    <p:extLst>
      <p:ext uri="{BB962C8B-B14F-4D97-AF65-F5344CB8AC3E}">
        <p14:creationId xmlns:p14="http://schemas.microsoft.com/office/powerpoint/2010/main" val="288991612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1315"/>
          <a:stretch/>
        </p:blipFill>
        <p:spPr bwMode="auto">
          <a:xfrm>
            <a:off x="3742097" y="1124744"/>
            <a:ext cx="5402411" cy="54305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1"/>
          <p:cNvSpPr txBox="1"/>
          <p:nvPr/>
        </p:nvSpPr>
        <p:spPr>
          <a:xfrm>
            <a:off x="898414" y="129280"/>
            <a:ext cx="6530955" cy="523220"/>
          </a:xfrm>
          <a:prstGeom prst="rect">
            <a:avLst/>
          </a:prstGeom>
          <a:noFill/>
        </p:spPr>
        <p:txBody>
          <a:bodyPr wrap="none" rtlCol="0">
            <a:spAutoFit/>
          </a:bodyPr>
          <a:lstStyle/>
          <a:p>
            <a:r>
              <a:rPr lang="zh-CN" altLang="en-US" sz="2800" dirty="0">
                <a:solidFill>
                  <a:srgbClr val="00B050"/>
                </a:solidFill>
                <a:latin typeface="Garamond" panose="02020404030301010803" pitchFamily="18" charset="0"/>
                <a:ea typeface="+mn-ea"/>
              </a:rPr>
              <a:t>中期形态</a:t>
            </a:r>
            <a:r>
              <a:rPr lang="zh-CN" altLang="en-US" sz="2800" b="1" dirty="0">
                <a:solidFill>
                  <a:srgbClr val="00B050"/>
                </a:solidFill>
                <a:latin typeface="Garamond" panose="02020404030301010803" pitchFamily="18" charset="0"/>
                <a:ea typeface="+mn-ea"/>
              </a:rPr>
              <a:t>：相空间晕流探测</a:t>
            </a:r>
            <a:r>
              <a:rPr lang="en-US" altLang="zh-CN" sz="2800" b="1" dirty="0">
                <a:solidFill>
                  <a:srgbClr val="00B050"/>
                </a:solidFill>
                <a:latin typeface="Garamond" panose="02020404030301010803" pitchFamily="18" charset="0"/>
                <a:ea typeface="+mn-ea"/>
              </a:rPr>
              <a:t>-----</a:t>
            </a:r>
            <a:r>
              <a:rPr lang="zh-CN" altLang="en-US" sz="2800" dirty="0">
                <a:solidFill>
                  <a:srgbClr val="00B050"/>
                </a:solidFill>
                <a:latin typeface="Garamond" panose="02020404030301010803" pitchFamily="18" charset="0"/>
                <a:ea typeface="+mn-ea"/>
              </a:rPr>
              <a:t>初步结果</a:t>
            </a:r>
            <a:endParaRPr lang="zh-CN" altLang="en-US" sz="2800" b="1" dirty="0">
              <a:solidFill>
                <a:srgbClr val="00B050"/>
              </a:solidFill>
              <a:latin typeface="Garamond" panose="02020404030301010803" pitchFamily="18" charset="0"/>
              <a:ea typeface="+mn-ea"/>
            </a:endParaRPr>
          </a:p>
        </p:txBody>
      </p:sp>
      <p:cxnSp>
        <p:nvCxnSpPr>
          <p:cNvPr id="8" name="直接连接符 7"/>
          <p:cNvCxnSpPr/>
          <p:nvPr/>
        </p:nvCxnSpPr>
        <p:spPr bwMode="auto">
          <a:xfrm flipV="1">
            <a:off x="107504" y="728700"/>
            <a:ext cx="8892988" cy="36004"/>
          </a:xfrm>
          <a:prstGeom prst="line">
            <a:avLst/>
          </a:prstGeom>
          <a:noFill/>
          <a:ln w="38100" cap="flat" cmpd="sng" algn="ctr">
            <a:solidFill>
              <a:srgbClr val="FFC000"/>
            </a:solidFill>
            <a:prstDash val="solid"/>
            <a:round/>
            <a:headEnd type="none" w="med" len="med"/>
            <a:tailEnd type="none" w="med" len="med"/>
          </a:ln>
          <a:effectLst/>
        </p:spPr>
      </p:cxnSp>
      <p:sp>
        <p:nvSpPr>
          <p:cNvPr id="9" name="内容占位符 8"/>
          <p:cNvSpPr txBox="1">
            <a:spLocks/>
          </p:cNvSpPr>
          <p:nvPr/>
        </p:nvSpPr>
        <p:spPr>
          <a:xfrm>
            <a:off x="539552" y="908720"/>
            <a:ext cx="3165793" cy="1440160"/>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spcBef>
                <a:spcPct val="0"/>
              </a:spcBef>
            </a:pPr>
            <a:r>
              <a:rPr lang="en-US" altLang="zh-CN" sz="2000" dirty="0">
                <a:latin typeface="Garamond" panose="02020404030301010803" pitchFamily="18" charset="0"/>
              </a:rPr>
              <a:t>LAMOST </a:t>
            </a:r>
            <a:r>
              <a:rPr lang="zh-CN" altLang="en-US" sz="2000" dirty="0">
                <a:latin typeface="Garamond" panose="02020404030301010803" pitchFamily="18" charset="0"/>
              </a:rPr>
              <a:t>相空间发现了</a:t>
            </a:r>
            <a:r>
              <a:rPr lang="en-US" altLang="zh-CN" sz="2000" dirty="0">
                <a:latin typeface="Garamond" panose="02020404030301010803" pitchFamily="18" charset="0"/>
              </a:rPr>
              <a:t>7</a:t>
            </a:r>
            <a:r>
              <a:rPr lang="zh-CN" altLang="en-US" sz="2000" dirty="0">
                <a:latin typeface="Garamond" panose="02020404030301010803" pitchFamily="18" charset="0"/>
              </a:rPr>
              <a:t>个新的晕流，晕流数目增加了约</a:t>
            </a:r>
            <a:r>
              <a:rPr lang="en-US" altLang="zh-CN" sz="2000" dirty="0">
                <a:latin typeface="Garamond" panose="02020404030301010803" pitchFamily="18" charset="0"/>
              </a:rPr>
              <a:t>50%</a:t>
            </a:r>
          </a:p>
          <a:p>
            <a:pPr marL="0" indent="0">
              <a:spcBef>
                <a:spcPct val="0"/>
              </a:spcBef>
              <a:buFont typeface="Arial" panose="020B0604020202020204" pitchFamily="34" charset="0"/>
              <a:buNone/>
            </a:pPr>
            <a:r>
              <a:rPr lang="en-US" altLang="zh-CN" sz="2000" dirty="0">
                <a:latin typeface="Garamond" panose="02020404030301010803" pitchFamily="18" charset="0"/>
              </a:rPr>
              <a:t>   </a:t>
            </a:r>
            <a:endParaRPr lang="zh-CN" altLang="en-US" sz="2000" dirty="0">
              <a:latin typeface="Garamond" panose="02020404030301010803" pitchFamily="18" charset="0"/>
            </a:endParaRPr>
          </a:p>
        </p:txBody>
      </p:sp>
      <p:pic>
        <p:nvPicPr>
          <p:cNvPr id="10"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552" y="4439388"/>
            <a:ext cx="3114526" cy="22877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9"/>
          <p:cNvPicPr>
            <a:picLocks noChangeAspect="1" noChangeArrowheads="1"/>
          </p:cNvPicPr>
          <p:nvPr/>
        </p:nvPicPr>
        <p:blipFill rotWithShape="1">
          <a:blip r:embed="rId4">
            <a:extLst>
              <a:ext uri="{28A0092B-C50C-407E-A947-70E740481C1C}">
                <a14:useLocalDpi xmlns:a14="http://schemas.microsoft.com/office/drawing/2010/main" val="0"/>
              </a:ext>
            </a:extLst>
          </a:blip>
          <a:srcRect r="2471"/>
          <a:stretch/>
        </p:blipFill>
        <p:spPr bwMode="auto">
          <a:xfrm>
            <a:off x="533686" y="1894031"/>
            <a:ext cx="3132348" cy="23015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文本框 11"/>
          <p:cNvSpPr txBox="1"/>
          <p:nvPr/>
        </p:nvSpPr>
        <p:spPr>
          <a:xfrm>
            <a:off x="683568" y="4128932"/>
            <a:ext cx="2997359" cy="369332"/>
          </a:xfrm>
          <a:prstGeom prst="rect">
            <a:avLst/>
          </a:prstGeom>
          <a:noFill/>
        </p:spPr>
        <p:txBody>
          <a:bodyPr wrap="none" rtlCol="0">
            <a:spAutoFit/>
          </a:bodyPr>
          <a:lstStyle/>
          <a:p>
            <a:r>
              <a:rPr lang="en-US" altLang="zh-CN" sz="1800" dirty="0">
                <a:solidFill>
                  <a:srgbClr val="FF0000"/>
                </a:solidFill>
              </a:rPr>
              <a:t>DR1:Zhao et al. 2014, </a:t>
            </a:r>
            <a:r>
              <a:rPr lang="en-US" altLang="zh-CN" sz="1800" dirty="0" err="1">
                <a:solidFill>
                  <a:srgbClr val="FF0000"/>
                </a:solidFill>
              </a:rPr>
              <a:t>ApJ</a:t>
            </a:r>
            <a:endParaRPr lang="zh-CN" altLang="en-US" sz="1800" dirty="0">
              <a:solidFill>
                <a:srgbClr val="FF0000"/>
              </a:solidFill>
            </a:endParaRPr>
          </a:p>
        </p:txBody>
      </p:sp>
      <p:sp>
        <p:nvSpPr>
          <p:cNvPr id="13" name="文本框 12"/>
          <p:cNvSpPr txBox="1"/>
          <p:nvPr/>
        </p:nvSpPr>
        <p:spPr>
          <a:xfrm>
            <a:off x="4778997" y="836712"/>
            <a:ext cx="3070071" cy="369332"/>
          </a:xfrm>
          <a:prstGeom prst="rect">
            <a:avLst/>
          </a:prstGeom>
          <a:noFill/>
        </p:spPr>
        <p:txBody>
          <a:bodyPr wrap="none" rtlCol="0">
            <a:spAutoFit/>
          </a:bodyPr>
          <a:lstStyle/>
          <a:p>
            <a:r>
              <a:rPr lang="en-US" altLang="zh-CN" sz="1800" dirty="0">
                <a:solidFill>
                  <a:srgbClr val="FF0000"/>
                </a:solidFill>
              </a:rPr>
              <a:t>DR2:Zhao et al. 2015, RAA</a:t>
            </a:r>
            <a:endParaRPr lang="zh-CN" altLang="en-US" sz="1800" dirty="0">
              <a:solidFill>
                <a:srgbClr val="FF0000"/>
              </a:solidFill>
            </a:endParaRPr>
          </a:p>
        </p:txBody>
      </p:sp>
    </p:spTree>
    <p:extLst>
      <p:ext uri="{BB962C8B-B14F-4D97-AF65-F5344CB8AC3E}">
        <p14:creationId xmlns:p14="http://schemas.microsoft.com/office/powerpoint/2010/main" val="136364690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idx="10"/>
          </p:nvPr>
        </p:nvSpPr>
        <p:spPr>
          <a:xfrm>
            <a:off x="340659" y="980728"/>
            <a:ext cx="8479813" cy="3073313"/>
          </a:xfrm>
        </p:spPr>
        <p:txBody>
          <a:bodyPr>
            <a:noAutofit/>
          </a:bodyPr>
          <a:lstStyle/>
          <a:p>
            <a:pPr algn="just">
              <a:spcBef>
                <a:spcPts val="600"/>
              </a:spcBef>
              <a:spcAft>
                <a:spcPts val="600"/>
              </a:spcAft>
            </a:pPr>
            <a:r>
              <a:rPr lang="zh-CN" altLang="zh-CN" sz="2400" dirty="0"/>
              <a:t>星流作为星系演化遗留下来的痕迹，对研究银河系的形成机制有重要作用 </a:t>
            </a:r>
            <a:endParaRPr lang="en-US" altLang="zh-CN" sz="2400" dirty="0"/>
          </a:p>
          <a:p>
            <a:pPr algn="just">
              <a:spcBef>
                <a:spcPts val="600"/>
              </a:spcBef>
              <a:spcAft>
                <a:spcPts val="600"/>
              </a:spcAft>
            </a:pPr>
            <a:r>
              <a:rPr lang="zh-CN" altLang="zh-CN" sz="2400" dirty="0"/>
              <a:t>利用</a:t>
            </a:r>
            <a:r>
              <a:rPr lang="en-US" altLang="zh-CN" sz="2400" dirty="0"/>
              <a:t>LAMOST</a:t>
            </a:r>
            <a:r>
              <a:rPr lang="zh-CN" altLang="en-US" sz="2400" dirty="0"/>
              <a:t>和</a:t>
            </a:r>
            <a:r>
              <a:rPr lang="en-US" altLang="zh-CN" sz="2400" dirty="0"/>
              <a:t>Gaia</a:t>
            </a:r>
            <a:r>
              <a:rPr lang="zh-CN" altLang="en-US" sz="2400" dirty="0"/>
              <a:t>数据</a:t>
            </a:r>
            <a:r>
              <a:rPr lang="zh-CN" altLang="zh-CN" sz="2400" dirty="0"/>
              <a:t>，在太阳邻域找出了</a:t>
            </a:r>
            <a:r>
              <a:rPr lang="en-US" altLang="zh-CN" sz="2400" dirty="0"/>
              <a:t>17</a:t>
            </a:r>
            <a:r>
              <a:rPr lang="zh-CN" altLang="zh-CN" sz="2400" dirty="0"/>
              <a:t>个星流候选体</a:t>
            </a:r>
            <a:r>
              <a:rPr lang="zh-CN" altLang="en-US" sz="2400" dirty="0"/>
              <a:t>，其中</a:t>
            </a:r>
            <a:r>
              <a:rPr lang="zh-CN" altLang="zh-CN" sz="2400" dirty="0">
                <a:solidFill>
                  <a:srgbClr val="FF3300"/>
                </a:solidFill>
              </a:rPr>
              <a:t>4个</a:t>
            </a:r>
            <a:r>
              <a:rPr lang="zh-CN" altLang="en-US" sz="2400" dirty="0">
                <a:solidFill>
                  <a:srgbClr val="FF3300"/>
                </a:solidFill>
              </a:rPr>
              <a:t>是新发现的</a:t>
            </a:r>
            <a:endParaRPr lang="en-US" altLang="zh-CN" sz="2400" dirty="0">
              <a:solidFill>
                <a:srgbClr val="FF3300"/>
              </a:solidFill>
            </a:endParaRPr>
          </a:p>
          <a:p>
            <a:pPr algn="just">
              <a:spcBef>
                <a:spcPts val="600"/>
              </a:spcBef>
              <a:spcAft>
                <a:spcPts val="600"/>
              </a:spcAft>
            </a:pPr>
            <a:r>
              <a:rPr lang="zh-CN" altLang="zh-CN" sz="2400" dirty="0"/>
              <a:t>对局域子样本的金属丰度分布做了分析，</a:t>
            </a:r>
            <a:r>
              <a:rPr lang="zh-CN" altLang="en-US" sz="2400" dirty="0"/>
              <a:t>验证</a:t>
            </a:r>
            <a:r>
              <a:rPr lang="zh-CN" altLang="zh-CN" sz="2400" dirty="0"/>
              <a:t>了</a:t>
            </a:r>
            <a:r>
              <a:rPr lang="en-US" altLang="zh-CN" sz="2400" dirty="0"/>
              <a:t>Hercules</a:t>
            </a:r>
            <a:r>
              <a:rPr lang="zh-CN" altLang="en-US" sz="2400" dirty="0"/>
              <a:t>的假说</a:t>
            </a:r>
            <a:r>
              <a:rPr lang="en-US" altLang="zh-CN" sz="2400" dirty="0"/>
              <a:t>——</a:t>
            </a:r>
            <a:r>
              <a:rPr lang="zh-CN" altLang="zh-CN" sz="2400" dirty="0"/>
              <a:t>星流是由银河系的棒共振引起的 </a:t>
            </a:r>
            <a:endParaRPr lang="zh-CN" altLang="en-US" sz="2400" dirty="0"/>
          </a:p>
        </p:txBody>
      </p:sp>
      <p:sp>
        <p:nvSpPr>
          <p:cNvPr id="3" name="幻灯片编号占位符 2"/>
          <p:cNvSpPr>
            <a:spLocks noGrp="1"/>
          </p:cNvSpPr>
          <p:nvPr>
            <p:ph type="sldNum" sz="quarter" idx="12"/>
          </p:nvPr>
        </p:nvSpPr>
        <p:spPr/>
        <p:txBody>
          <a:bodyPr/>
          <a:lstStyle/>
          <a:p>
            <a:fld id="{537265DD-4D02-4DB2-ACD1-AD596133B05C}" type="slidenum">
              <a:rPr lang="zh-CN" altLang="en-US" smtClean="0"/>
              <a:pPr/>
              <a:t>54</a:t>
            </a:fld>
            <a:endParaRPr lang="zh-CN" altLang="en-US"/>
          </a:p>
        </p:txBody>
      </p:sp>
      <p:sp>
        <p:nvSpPr>
          <p:cNvPr id="4" name="标题 3"/>
          <p:cNvSpPr>
            <a:spLocks noGrp="1"/>
          </p:cNvSpPr>
          <p:nvPr>
            <p:ph type="title"/>
          </p:nvPr>
        </p:nvSpPr>
        <p:spPr>
          <a:xfrm>
            <a:off x="2676593" y="3"/>
            <a:ext cx="6467407" cy="857229"/>
          </a:xfrm>
        </p:spPr>
        <p:txBody>
          <a:bodyPr>
            <a:normAutofit/>
          </a:bodyPr>
          <a:lstStyle/>
          <a:p>
            <a:r>
              <a:rPr kumimoji="1" lang="zh-CN" altLang="en-US" dirty="0"/>
              <a:t>发现新的星流候选体</a:t>
            </a:r>
          </a:p>
        </p:txBody>
      </p:sp>
      <p:sp>
        <p:nvSpPr>
          <p:cNvPr id="7" name="TextBox 4"/>
          <p:cNvSpPr txBox="1"/>
          <p:nvPr/>
        </p:nvSpPr>
        <p:spPr>
          <a:xfrm>
            <a:off x="1763688" y="6519446"/>
            <a:ext cx="3816424" cy="338554"/>
          </a:xfrm>
          <a:prstGeom prst="rect">
            <a:avLst/>
          </a:prstGeom>
          <a:ln w="12700">
            <a:noFill/>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zh-CN" altLang="zh-CN" sz="1600" dirty="0">
                <a:solidFill>
                  <a:srgbClr val="000090"/>
                </a:solidFill>
                <a:latin typeface="华文细黑"/>
                <a:ea typeface="华文细黑"/>
                <a:cs typeface="华文细黑"/>
              </a:rPr>
              <a:t>局域样本在</a:t>
            </a:r>
            <a:r>
              <a:rPr lang="en-US" altLang="zh-CN" sz="1600" dirty="0">
                <a:solidFill>
                  <a:srgbClr val="000090"/>
                </a:solidFill>
                <a:latin typeface="华文细黑"/>
                <a:ea typeface="华文细黑"/>
                <a:cs typeface="华文细黑"/>
              </a:rPr>
              <a:t>(U,V)</a:t>
            </a:r>
            <a:r>
              <a:rPr lang="zh-CN" altLang="zh-CN" sz="1600" dirty="0">
                <a:solidFill>
                  <a:srgbClr val="000090"/>
                </a:solidFill>
                <a:latin typeface="华文细黑"/>
                <a:ea typeface="华文细黑"/>
                <a:cs typeface="华文细黑"/>
              </a:rPr>
              <a:t>空间的小波系数分布 </a:t>
            </a:r>
            <a:endParaRPr lang="zh-CN" altLang="en-US" sz="1600" dirty="0">
              <a:solidFill>
                <a:srgbClr val="000090"/>
              </a:solidFill>
              <a:latin typeface="华文细黑"/>
              <a:ea typeface="华文细黑"/>
              <a:cs typeface="华文细黑"/>
            </a:endParaRPr>
          </a:p>
        </p:txBody>
      </p:sp>
      <p:sp>
        <p:nvSpPr>
          <p:cNvPr id="8" name="内容占位符 1"/>
          <p:cNvSpPr txBox="1">
            <a:spLocks/>
          </p:cNvSpPr>
          <p:nvPr/>
        </p:nvSpPr>
        <p:spPr>
          <a:xfrm>
            <a:off x="-71470" y="5804124"/>
            <a:ext cx="8479813" cy="982462"/>
          </a:xfrm>
          <a:prstGeom prst="rect">
            <a:avLst/>
          </a:prstGeom>
        </p:spPr>
        <p:txBody>
          <a:bodyPr vert="horz" lIns="91440" tIns="45720" rIns="91440" bIns="45720" rtlCol="0">
            <a:noAutofit/>
          </a:bodyPr>
          <a:lstStyle>
            <a:lvl1pPr marL="444500" indent="-444500" algn="l" defTabSz="914400" rtl="0" eaLnBrk="1" latinLnBrk="0" hangingPunct="1">
              <a:lnSpc>
                <a:spcPct val="120000"/>
              </a:lnSpc>
              <a:spcBef>
                <a:spcPts val="0"/>
              </a:spcBef>
              <a:buClr>
                <a:srgbClr val="003399"/>
              </a:buClr>
              <a:buFont typeface="Wingdings" panose="05000000000000000000" pitchFamily="2" charset="2"/>
              <a:buChar char="p"/>
              <a:defRPr sz="2800" b="1" kern="1200">
                <a:solidFill>
                  <a:srgbClr val="003399"/>
                </a:solidFill>
                <a:latin typeface="华文细黑" panose="02010600040101010101" pitchFamily="2" charset="-122"/>
                <a:ea typeface="华文细黑" panose="02010600040101010101" pitchFamily="2" charset="-122"/>
                <a:cs typeface="+mn-cs"/>
              </a:defRPr>
            </a:lvl1pPr>
            <a:lvl2pPr marL="809625" indent="-352425" algn="l" defTabSz="914400" rtl="0" eaLnBrk="1" latinLnBrk="0" hangingPunct="1">
              <a:lnSpc>
                <a:spcPct val="120000"/>
              </a:lnSpc>
              <a:spcBef>
                <a:spcPts val="0"/>
              </a:spcBef>
              <a:buClr>
                <a:srgbClr val="C00000"/>
              </a:buClr>
              <a:buFont typeface="Wingdings 2" panose="05020102010507070707" pitchFamily="18" charset="2"/>
              <a:buChar char="©"/>
              <a:defRPr sz="2400" b="0" kern="1200">
                <a:solidFill>
                  <a:schemeClr val="tx1"/>
                </a:solidFill>
                <a:latin typeface="黑体" panose="02010609060101010101" pitchFamily="49" charset="-122"/>
                <a:ea typeface="黑体" panose="02010609060101010101" pitchFamily="49" charset="-122"/>
                <a:cs typeface="+mn-cs"/>
              </a:defRPr>
            </a:lvl2pPr>
            <a:lvl3pPr marL="1162050" indent="-247650" algn="l" defTabSz="914400" rtl="0" eaLnBrk="1" latinLnBrk="0" hangingPunct="1">
              <a:lnSpc>
                <a:spcPct val="120000"/>
              </a:lnSpc>
              <a:spcBef>
                <a:spcPts val="0"/>
              </a:spcBef>
              <a:buClr>
                <a:srgbClr val="003399"/>
              </a:buClr>
              <a:buFont typeface="Wingdings 2" panose="05020102010507070707" pitchFamily="18" charset="2"/>
              <a:buChar char="¡"/>
              <a:defRPr sz="2000" b="1" kern="1200">
                <a:solidFill>
                  <a:schemeClr val="tx1"/>
                </a:solidFill>
                <a:latin typeface="华文细黑" panose="02010600040101010101" pitchFamily="2" charset="-122"/>
                <a:ea typeface="华文细黑" panose="02010600040101010101" pitchFamily="2" charset="-122"/>
                <a:cs typeface="+mn-cs"/>
              </a:defRPr>
            </a:lvl3pPr>
            <a:lvl4pPr marL="1600200" indent="-228600" algn="l" defTabSz="914400" rtl="0" eaLnBrk="1" latinLnBrk="0" hangingPunct="1">
              <a:spcBef>
                <a:spcPct val="20000"/>
              </a:spcBef>
              <a:buFont typeface="Arial" pitchFamily="34" charset="0"/>
              <a:buChar char="–"/>
              <a:defRPr sz="2000" b="1" kern="1200">
                <a:solidFill>
                  <a:schemeClr val="tx1"/>
                </a:solidFill>
                <a:latin typeface="华文细黑" panose="02010600040101010101" pitchFamily="2" charset="-122"/>
                <a:ea typeface="华文细黑" panose="02010600040101010101" pitchFamily="2" charset="-122"/>
                <a:cs typeface="+mn-cs"/>
              </a:defRPr>
            </a:lvl4pPr>
            <a:lvl5pPr marL="2057400" indent="-228600" algn="l" defTabSz="914400" rtl="0" eaLnBrk="1" latinLnBrk="0" hangingPunct="1">
              <a:spcBef>
                <a:spcPct val="20000"/>
              </a:spcBef>
              <a:buFont typeface="Arial" pitchFamily="34" charset="0"/>
              <a:buChar char="»"/>
              <a:defRPr sz="2000" b="1" kern="1200">
                <a:solidFill>
                  <a:schemeClr val="tx1"/>
                </a:solidFill>
                <a:latin typeface="华文细黑" panose="02010600040101010101" pitchFamily="2" charset="-122"/>
                <a:ea typeface="华文细黑" panose="02010600040101010101" pitchFamily="2" charset="-122"/>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US" altLang="zh-CN" sz="2400" dirty="0"/>
          </a:p>
        </p:txBody>
      </p:sp>
      <p:sp>
        <p:nvSpPr>
          <p:cNvPr id="5" name="矩形 4"/>
          <p:cNvSpPr/>
          <p:nvPr/>
        </p:nvSpPr>
        <p:spPr>
          <a:xfrm>
            <a:off x="5652120" y="6381328"/>
            <a:ext cx="3358612" cy="369332"/>
          </a:xfrm>
          <a:prstGeom prst="rect">
            <a:avLst/>
          </a:prstGeom>
        </p:spPr>
        <p:txBody>
          <a:bodyPr wrap="none">
            <a:spAutoFit/>
          </a:bodyPr>
          <a:lstStyle/>
          <a:p>
            <a:pPr>
              <a:buClr>
                <a:schemeClr val="tx1"/>
              </a:buClr>
            </a:pPr>
            <a:r>
              <a:rPr lang="zh-CN" altLang="zh-CN" b="1" dirty="0">
                <a:solidFill>
                  <a:srgbClr val="000000"/>
                </a:solidFill>
                <a:latin typeface="华文细黑"/>
                <a:ea typeface="华文细黑"/>
                <a:cs typeface="华文细黑"/>
              </a:rPr>
              <a:t> </a:t>
            </a:r>
            <a:r>
              <a:rPr lang="en-US" altLang="zh-CN" b="1" dirty="0">
                <a:solidFill>
                  <a:srgbClr val="FF3300"/>
                </a:solidFill>
                <a:latin typeface="华文细黑"/>
                <a:ea typeface="华文细黑"/>
                <a:cs typeface="华文细黑"/>
              </a:rPr>
              <a:t>Liang, </a:t>
            </a:r>
            <a:r>
              <a:rPr lang="en-US" altLang="zh-CN" b="1" dirty="0">
                <a:solidFill>
                  <a:srgbClr val="FF0000"/>
                </a:solidFill>
                <a:latin typeface="华文细黑"/>
                <a:ea typeface="华文细黑"/>
                <a:cs typeface="华文细黑"/>
              </a:rPr>
              <a:t>Zhao, et al., ApJ,2017</a:t>
            </a:r>
            <a:endParaRPr lang="en-US" altLang="zh-CN" b="1" dirty="0">
              <a:solidFill>
                <a:srgbClr val="FF0000"/>
              </a:solidFill>
              <a:latin typeface="华文细黑"/>
              <a:ea typeface="华文细黑"/>
              <a:cs typeface="华文细黑"/>
              <a:sym typeface="Arial Black" charset="0"/>
            </a:endParaRPr>
          </a:p>
        </p:txBody>
      </p:sp>
      <p:pic>
        <p:nvPicPr>
          <p:cNvPr id="10" name="图片 9"/>
          <p:cNvPicPr/>
          <p:nvPr/>
        </p:nvPicPr>
        <p:blipFill>
          <a:blip r:embed="rId3" cstate="print">
            <a:extLst>
              <a:ext uri="{28A0092B-C50C-407E-A947-70E740481C1C}">
                <a14:useLocalDpi xmlns:a14="http://schemas.microsoft.com/office/drawing/2010/main" val="0"/>
              </a:ext>
            </a:extLst>
          </a:blip>
          <a:stretch>
            <a:fillRect/>
          </a:stretch>
        </p:blipFill>
        <p:spPr>
          <a:xfrm>
            <a:off x="2195735" y="3754755"/>
            <a:ext cx="2736305" cy="2842597"/>
          </a:xfrm>
          <a:prstGeom prst="rect">
            <a:avLst/>
          </a:prstGeom>
        </p:spPr>
      </p:pic>
      <p:sp>
        <p:nvSpPr>
          <p:cNvPr id="11" name="连接器 10"/>
          <p:cNvSpPr/>
          <p:nvPr/>
        </p:nvSpPr>
        <p:spPr>
          <a:xfrm>
            <a:off x="3635896" y="5661248"/>
            <a:ext cx="288032" cy="288032"/>
          </a:xfrm>
          <a:prstGeom prst="flowChartConnector">
            <a:avLst/>
          </a:prstGeom>
          <a:noFill/>
          <a:ln>
            <a:solidFill>
              <a:srgbClr val="FF33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sp>
        <p:nvSpPr>
          <p:cNvPr id="14" name="连接器 13"/>
          <p:cNvSpPr/>
          <p:nvPr/>
        </p:nvSpPr>
        <p:spPr>
          <a:xfrm>
            <a:off x="3275856" y="5877272"/>
            <a:ext cx="288032" cy="288032"/>
          </a:xfrm>
          <a:prstGeom prst="flowChartConnector">
            <a:avLst/>
          </a:prstGeom>
          <a:noFill/>
          <a:ln>
            <a:solidFill>
              <a:srgbClr val="FF33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sp>
        <p:nvSpPr>
          <p:cNvPr id="16" name="连接器 15"/>
          <p:cNvSpPr/>
          <p:nvPr/>
        </p:nvSpPr>
        <p:spPr>
          <a:xfrm>
            <a:off x="2915816" y="4869160"/>
            <a:ext cx="288032" cy="288032"/>
          </a:xfrm>
          <a:prstGeom prst="flowChartConnector">
            <a:avLst/>
          </a:prstGeom>
          <a:noFill/>
          <a:ln>
            <a:solidFill>
              <a:srgbClr val="FF33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sp>
        <p:nvSpPr>
          <p:cNvPr id="17" name="连接器 16"/>
          <p:cNvSpPr/>
          <p:nvPr/>
        </p:nvSpPr>
        <p:spPr>
          <a:xfrm>
            <a:off x="3131840" y="4653136"/>
            <a:ext cx="288032" cy="288032"/>
          </a:xfrm>
          <a:prstGeom prst="flowChartConnector">
            <a:avLst/>
          </a:prstGeom>
          <a:noFill/>
          <a:ln>
            <a:solidFill>
              <a:srgbClr val="FF33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cxnSp>
        <p:nvCxnSpPr>
          <p:cNvPr id="18" name="直接箭头连接符 12"/>
          <p:cNvCxnSpPr/>
          <p:nvPr/>
        </p:nvCxnSpPr>
        <p:spPr>
          <a:xfrm flipV="1">
            <a:off x="1979712" y="5085184"/>
            <a:ext cx="936104" cy="432048"/>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直接箭头连接符 12"/>
          <p:cNvCxnSpPr/>
          <p:nvPr/>
        </p:nvCxnSpPr>
        <p:spPr>
          <a:xfrm flipV="1">
            <a:off x="1835696" y="4797152"/>
            <a:ext cx="1296144" cy="504056"/>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直接箭头连接符 12"/>
          <p:cNvCxnSpPr/>
          <p:nvPr/>
        </p:nvCxnSpPr>
        <p:spPr>
          <a:xfrm>
            <a:off x="1979712" y="5661248"/>
            <a:ext cx="1368152" cy="288032"/>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直接箭头连接符 12"/>
          <p:cNvCxnSpPr>
            <a:stCxn id="26" idx="3"/>
            <a:endCxn id="11" idx="2"/>
          </p:cNvCxnSpPr>
          <p:nvPr/>
        </p:nvCxnSpPr>
        <p:spPr>
          <a:xfrm>
            <a:off x="2051720" y="5593596"/>
            <a:ext cx="1584176" cy="211668"/>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26" name="TextBox 4"/>
          <p:cNvSpPr txBox="1"/>
          <p:nvPr/>
        </p:nvSpPr>
        <p:spPr>
          <a:xfrm>
            <a:off x="467544" y="5301208"/>
            <a:ext cx="1584176" cy="584776"/>
          </a:xfrm>
          <a:prstGeom prst="rect">
            <a:avLst/>
          </a:prstGeom>
          <a:ln w="12700">
            <a:solidFill>
              <a:schemeClr val="accent1"/>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zh-CN" altLang="en-US" sz="1600" dirty="0">
                <a:solidFill>
                  <a:schemeClr val="tx2"/>
                </a:solidFill>
                <a:latin typeface="华文细黑"/>
                <a:ea typeface="华文细黑"/>
                <a:cs typeface="华文细黑"/>
              </a:rPr>
              <a:t>新发现的四颗星流候选体</a:t>
            </a:r>
          </a:p>
        </p:txBody>
      </p:sp>
    </p:spTree>
    <p:extLst>
      <p:ext uri="{BB962C8B-B14F-4D97-AF65-F5344CB8AC3E}">
        <p14:creationId xmlns:p14="http://schemas.microsoft.com/office/powerpoint/2010/main" val="5430083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1"/>
          <p:cNvSpPr txBox="1"/>
          <p:nvPr/>
        </p:nvSpPr>
        <p:spPr>
          <a:xfrm>
            <a:off x="1655676" y="15878"/>
            <a:ext cx="5735866" cy="523220"/>
          </a:xfrm>
          <a:prstGeom prst="rect">
            <a:avLst/>
          </a:prstGeom>
          <a:noFill/>
        </p:spPr>
        <p:txBody>
          <a:bodyPr wrap="none" rtlCol="0">
            <a:spAutoFit/>
          </a:bodyPr>
          <a:lstStyle/>
          <a:p>
            <a:r>
              <a:rPr lang="zh-CN" altLang="en-US" sz="2800" dirty="0">
                <a:solidFill>
                  <a:srgbClr val="00B050"/>
                </a:solidFill>
                <a:latin typeface="+mn-ea"/>
                <a:ea typeface="+mn-ea"/>
              </a:rPr>
              <a:t>晚期形态</a:t>
            </a:r>
            <a:r>
              <a:rPr lang="zh-CN" altLang="en-US" sz="2800" b="1" dirty="0">
                <a:solidFill>
                  <a:srgbClr val="00B050"/>
                </a:solidFill>
                <a:latin typeface="+mn-ea"/>
                <a:ea typeface="+mn-ea"/>
              </a:rPr>
              <a:t>：</a:t>
            </a:r>
            <a:r>
              <a:rPr lang="zh-CN" altLang="en-US" sz="2800" dirty="0">
                <a:solidFill>
                  <a:srgbClr val="00B050"/>
                </a:solidFill>
                <a:latin typeface="+mn-ea"/>
                <a:ea typeface="+mn-ea"/>
              </a:rPr>
              <a:t>低</a:t>
            </a:r>
            <a:r>
              <a:rPr lang="el-GR" altLang="zh-CN" sz="2800" dirty="0">
                <a:solidFill>
                  <a:srgbClr val="00B050"/>
                </a:solidFill>
                <a:latin typeface="+mn-ea"/>
                <a:ea typeface="+mn-ea"/>
              </a:rPr>
              <a:t>α</a:t>
            </a:r>
            <a:r>
              <a:rPr lang="zh-CN" altLang="en-US" sz="2800" dirty="0">
                <a:solidFill>
                  <a:srgbClr val="00B050"/>
                </a:solidFill>
                <a:latin typeface="+mn-ea"/>
                <a:ea typeface="+mn-ea"/>
              </a:rPr>
              <a:t>晕星搜寻</a:t>
            </a:r>
            <a:r>
              <a:rPr lang="en-US" altLang="zh-CN" sz="2800" dirty="0">
                <a:solidFill>
                  <a:srgbClr val="00B050"/>
                </a:solidFill>
                <a:latin typeface="+mn-ea"/>
                <a:ea typeface="+mn-ea"/>
              </a:rPr>
              <a:t>-</a:t>
            </a:r>
            <a:r>
              <a:rPr lang="zh-CN" altLang="en-US" sz="2800" dirty="0">
                <a:solidFill>
                  <a:srgbClr val="00B050"/>
                </a:solidFill>
                <a:latin typeface="+mn-ea"/>
                <a:ea typeface="+mn-ea"/>
              </a:rPr>
              <a:t>初步结果</a:t>
            </a:r>
            <a:endParaRPr lang="zh-CN" altLang="en-US" sz="2800" b="1" dirty="0">
              <a:solidFill>
                <a:srgbClr val="00B050"/>
              </a:solidFill>
              <a:latin typeface="+mn-ea"/>
              <a:ea typeface="+mn-ea"/>
            </a:endParaRPr>
          </a:p>
        </p:txBody>
      </p:sp>
      <p:cxnSp>
        <p:nvCxnSpPr>
          <p:cNvPr id="10" name="直接连接符 9"/>
          <p:cNvCxnSpPr/>
          <p:nvPr/>
        </p:nvCxnSpPr>
        <p:spPr bwMode="auto">
          <a:xfrm flipV="1">
            <a:off x="107504" y="584684"/>
            <a:ext cx="8892988" cy="36004"/>
          </a:xfrm>
          <a:prstGeom prst="line">
            <a:avLst/>
          </a:prstGeom>
          <a:noFill/>
          <a:ln w="38100" cap="flat" cmpd="sng" algn="ctr">
            <a:solidFill>
              <a:srgbClr val="FFC000"/>
            </a:solidFill>
            <a:prstDash val="solid"/>
            <a:round/>
            <a:headEnd type="none" w="med" len="med"/>
            <a:tailEnd type="none" w="med" len="med"/>
          </a:ln>
          <a:effectLst/>
        </p:spPr>
      </p:cxnSp>
      <p:sp>
        <p:nvSpPr>
          <p:cNvPr id="11" name="Rectangle 3"/>
          <p:cNvSpPr>
            <a:spLocks noChangeArrowheads="1"/>
          </p:cNvSpPr>
          <p:nvPr/>
        </p:nvSpPr>
        <p:spPr bwMode="auto">
          <a:xfrm>
            <a:off x="179512" y="584684"/>
            <a:ext cx="4453463" cy="707886"/>
          </a:xfrm>
          <a:prstGeom prst="rect">
            <a:avLst/>
          </a:prstGeom>
          <a:noFill/>
          <a:ln w="9525">
            <a:noFill/>
            <a:miter lim="800000"/>
            <a:headEnd/>
            <a:tailEnd/>
          </a:ln>
          <a:effectLst/>
        </p:spPr>
        <p:txBody>
          <a:bodyPr wrap="none">
            <a:spAutoFit/>
          </a:bodyPr>
          <a:lstStyle/>
          <a:p>
            <a:pPr algn="ctr"/>
            <a:r>
              <a:rPr lang="zh-CN" altLang="en-US" sz="20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利用</a:t>
            </a:r>
            <a:r>
              <a:rPr lang="en-US" altLang="zh-CN" sz="20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LAMOST</a:t>
            </a:r>
            <a:r>
              <a:rPr lang="zh-CN" altLang="en-US" sz="20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数据发现一批低</a:t>
            </a:r>
            <a:r>
              <a:rPr lang="en-US" altLang="zh-CN" sz="20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α</a:t>
            </a:r>
            <a:r>
              <a:rPr lang="zh-CN" altLang="en-US" sz="20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晕星：</a:t>
            </a:r>
            <a:endParaRPr lang="en-US" altLang="zh-CN" sz="20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endParaRPr>
          </a:p>
          <a:p>
            <a:pPr algn="ctr"/>
            <a:r>
              <a:rPr lang="zh-CN" altLang="en-US" sz="20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银河系并合的</a:t>
            </a:r>
            <a:r>
              <a:rPr lang="zh-CN" altLang="en-US" sz="2000" dirty="0">
                <a:solidFill>
                  <a:srgbClr val="FF0000"/>
                </a:solidFill>
                <a:latin typeface="Times New Roman" panose="02020603050405020304" pitchFamily="18" charset="0"/>
                <a:ea typeface="华文楷体" panose="02010600040101010101" pitchFamily="2" charset="-122"/>
                <a:cs typeface="Times New Roman" panose="02020603050405020304" pitchFamily="18" charset="0"/>
              </a:rPr>
              <a:t>化学证据</a:t>
            </a:r>
            <a:endParaRPr lang="en-US" sz="2000" dirty="0">
              <a:solidFill>
                <a:srgbClr val="FF0000"/>
              </a:solidFill>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12" name="Rectangle 3"/>
          <p:cNvSpPr>
            <a:spLocks noChangeArrowheads="1"/>
          </p:cNvSpPr>
          <p:nvPr/>
        </p:nvSpPr>
        <p:spPr bwMode="auto">
          <a:xfrm>
            <a:off x="0" y="5013176"/>
            <a:ext cx="9144000" cy="1569660"/>
          </a:xfrm>
          <a:prstGeom prst="rect">
            <a:avLst/>
          </a:prstGeom>
          <a:noFill/>
          <a:ln w="9525">
            <a:noFill/>
            <a:miter lim="800000"/>
            <a:headEnd/>
            <a:tailEnd/>
          </a:ln>
          <a:effectLst/>
        </p:spPr>
        <p:txBody>
          <a:bodyPr wrap="square">
            <a:spAutoFit/>
          </a:bodyPr>
          <a:lstStyle/>
          <a:p>
            <a:r>
              <a:rPr lang="zh-CN" altLang="en-US" sz="24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低</a:t>
            </a:r>
            <a:r>
              <a:rPr lang="en-US" altLang="zh-CN" sz="24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alpha</a:t>
            </a:r>
            <a:r>
              <a:rPr lang="zh-CN" altLang="en-US" sz="24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晕星占比：</a:t>
            </a:r>
            <a:r>
              <a:rPr lang="zh-CN" altLang="en-US" sz="2400" dirty="0">
                <a:solidFill>
                  <a:srgbClr val="FF0000"/>
                </a:solidFill>
                <a:latin typeface="Times New Roman" panose="02020603050405020304" pitchFamily="18" charset="0"/>
                <a:ea typeface="华文楷体" panose="02010600040101010101" pitchFamily="2" charset="-122"/>
                <a:cs typeface="Times New Roman" panose="02020603050405020304" pitchFamily="18" charset="0"/>
              </a:rPr>
              <a:t>估计矮星系对银晕形成作出的物质贡献</a:t>
            </a:r>
            <a:endParaRPr lang="en-US" altLang="zh-CN" sz="2400" dirty="0">
              <a:solidFill>
                <a:srgbClr val="FF0000"/>
              </a:solidFill>
              <a:latin typeface="Times New Roman" panose="02020603050405020304" pitchFamily="18" charset="0"/>
              <a:ea typeface="华文楷体" panose="02010600040101010101" pitchFamily="2" charset="-122"/>
              <a:cs typeface="Times New Roman" panose="02020603050405020304" pitchFamily="18" charset="0"/>
            </a:endParaRPr>
          </a:p>
          <a:p>
            <a:r>
              <a:rPr lang="zh-CN" altLang="en-US" sz="24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低</a:t>
            </a:r>
            <a:r>
              <a:rPr lang="en-US" altLang="zh-CN" sz="24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alpha</a:t>
            </a:r>
            <a:r>
              <a:rPr lang="zh-CN" altLang="en-US" sz="24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晕星丰度模式：</a:t>
            </a:r>
            <a:r>
              <a:rPr lang="zh-CN" altLang="en-US" sz="2400" dirty="0">
                <a:solidFill>
                  <a:srgbClr val="FF0000"/>
                </a:solidFill>
                <a:latin typeface="Times New Roman" panose="02020603050405020304" pitchFamily="18" charset="0"/>
                <a:ea typeface="华文楷体" panose="02010600040101010101" pitchFamily="2" charset="-122"/>
                <a:cs typeface="Times New Roman" panose="02020603050405020304" pitchFamily="18" charset="0"/>
              </a:rPr>
              <a:t>矮星系的化学演化</a:t>
            </a:r>
            <a:endParaRPr lang="en-US" altLang="zh-CN" sz="2400" dirty="0">
              <a:solidFill>
                <a:srgbClr val="FF0000"/>
              </a:solidFill>
              <a:latin typeface="Times New Roman" panose="02020603050405020304" pitchFamily="18" charset="0"/>
              <a:ea typeface="华文楷体" panose="02010600040101010101" pitchFamily="2" charset="-122"/>
              <a:cs typeface="Times New Roman" panose="02020603050405020304" pitchFamily="18" charset="0"/>
            </a:endParaRPr>
          </a:p>
          <a:p>
            <a:r>
              <a:rPr lang="zh-CN" altLang="en-US" sz="24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银河系内</a:t>
            </a:r>
            <a:r>
              <a:rPr lang="en-US" altLang="zh-CN" sz="24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[Mg/Fe]</a:t>
            </a:r>
            <a:r>
              <a:rPr lang="zh-CN" altLang="en-US" sz="24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最低的恒星</a:t>
            </a:r>
            <a:r>
              <a:rPr lang="en-US" altLang="zh-CN" sz="24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([Mg/Fe]=-0.76):</a:t>
            </a:r>
          </a:p>
          <a:p>
            <a:r>
              <a:rPr lang="zh-CN" altLang="en-US" sz="2400" dirty="0">
                <a:solidFill>
                  <a:srgbClr val="FF0000"/>
                </a:solidFill>
                <a:latin typeface="Times New Roman" panose="02020603050405020304" pitchFamily="18" charset="0"/>
                <a:ea typeface="华文楷体" panose="02010600040101010101" pitchFamily="2" charset="-122"/>
                <a:cs typeface="Times New Roman" panose="02020603050405020304" pitchFamily="18" charset="0"/>
              </a:rPr>
              <a:t>第一代超大质量恒星存在的化学证据</a:t>
            </a:r>
            <a:endParaRPr lang="en-US" sz="2400" dirty="0">
              <a:solidFill>
                <a:srgbClr val="FF0000"/>
              </a:solidFill>
              <a:latin typeface="Times New Roman" panose="02020603050405020304" pitchFamily="18" charset="0"/>
              <a:ea typeface="华文楷体" panose="02010600040101010101" pitchFamily="2" charset="-122"/>
              <a:cs typeface="Times New Roman" panose="02020603050405020304" pitchFamily="18" charset="0"/>
            </a:endParaRPr>
          </a:p>
        </p:txBody>
      </p:sp>
      <p:pic>
        <p:nvPicPr>
          <p:cNvPr id="13" name="Picture 3" descr="C:\Users\Irwin\Desktop\ap20171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3781" y="1196752"/>
            <a:ext cx="6660431" cy="37400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089045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359532" y="1088740"/>
            <a:ext cx="4358240" cy="5400600"/>
          </a:xfrm>
        </p:spPr>
        <p:txBody>
          <a:bodyPr/>
          <a:lstStyle/>
          <a:p>
            <a:pPr algn="l">
              <a:spcBef>
                <a:spcPts val="1800"/>
              </a:spcBef>
            </a:pPr>
            <a:r>
              <a:rPr lang="zh-CN" altLang="en-US" sz="2400" dirty="0"/>
              <a:t>利用</a:t>
            </a:r>
            <a:r>
              <a:rPr lang="en-US" altLang="zh-CN" sz="2400" dirty="0"/>
              <a:t>LAMOST</a:t>
            </a:r>
            <a:r>
              <a:rPr lang="zh-CN" altLang="en-US" sz="2400" dirty="0"/>
              <a:t> </a:t>
            </a:r>
            <a:r>
              <a:rPr lang="en-US" altLang="zh-CN" sz="2400" dirty="0"/>
              <a:t>DR4</a:t>
            </a:r>
            <a:r>
              <a:rPr lang="zh-CN" altLang="en-US" sz="2400" dirty="0"/>
              <a:t>已经挑选出超过</a:t>
            </a:r>
            <a:r>
              <a:rPr lang="en-US" altLang="zh-CN" sz="2400" dirty="0"/>
              <a:t>500</a:t>
            </a:r>
            <a:r>
              <a:rPr lang="zh-CN" altLang="en-US" sz="2400" dirty="0"/>
              <a:t>颗贫金属星候选体</a:t>
            </a:r>
            <a:endParaRPr lang="en-US" altLang="zh-CN" sz="2400" dirty="0"/>
          </a:p>
          <a:p>
            <a:pPr algn="l">
              <a:spcBef>
                <a:spcPts val="1800"/>
              </a:spcBef>
            </a:pPr>
            <a:endParaRPr lang="en-US" altLang="zh-CN" sz="2400" dirty="0"/>
          </a:p>
          <a:p>
            <a:pPr algn="l">
              <a:spcBef>
                <a:spcPts val="1800"/>
              </a:spcBef>
            </a:pPr>
            <a:endParaRPr lang="en-US" altLang="zh-CN" sz="2400" dirty="0"/>
          </a:p>
          <a:p>
            <a:pPr algn="l">
              <a:spcBef>
                <a:spcPts val="1800"/>
              </a:spcBef>
            </a:pPr>
            <a:endParaRPr lang="en-US" altLang="zh-CN" sz="2400" dirty="0"/>
          </a:p>
          <a:p>
            <a:pPr algn="l">
              <a:spcBef>
                <a:spcPts val="1800"/>
              </a:spcBef>
            </a:pPr>
            <a:endParaRPr lang="en-US" altLang="zh-CN" sz="2400" dirty="0"/>
          </a:p>
          <a:p>
            <a:pPr algn="l">
              <a:spcBef>
                <a:spcPts val="1800"/>
              </a:spcBef>
            </a:pPr>
            <a:r>
              <a:rPr lang="zh-CN" altLang="en-US" sz="2400" dirty="0"/>
              <a:t>利用</a:t>
            </a:r>
            <a:r>
              <a:rPr lang="en-US" altLang="zh-CN" sz="2400" dirty="0"/>
              <a:t>6</a:t>
            </a:r>
            <a:r>
              <a:rPr lang="zh-CN" altLang="en-US" sz="2400" dirty="0"/>
              <a:t>次</a:t>
            </a:r>
            <a:r>
              <a:rPr lang="en-US" altLang="zh-CN" sz="2400" dirty="0"/>
              <a:t>Subaru/HDS</a:t>
            </a:r>
            <a:r>
              <a:rPr lang="zh-CN" altLang="en-US" sz="2400" dirty="0"/>
              <a:t>已经对约</a:t>
            </a:r>
            <a:r>
              <a:rPr lang="en-US" altLang="zh-CN" sz="2400" dirty="0"/>
              <a:t>300</a:t>
            </a:r>
            <a:r>
              <a:rPr lang="zh-CN" altLang="en-US" sz="2400" dirty="0"/>
              <a:t>颗候选体进行了后续观测</a:t>
            </a:r>
            <a:endParaRPr lang="en-US" altLang="zh-CN" sz="2400" dirty="0"/>
          </a:p>
          <a:p>
            <a:pPr lvl="1" algn="l">
              <a:spcBef>
                <a:spcPts val="600"/>
              </a:spcBef>
            </a:pPr>
            <a:r>
              <a:rPr lang="zh-CN" altLang="en-US" sz="2000" dirty="0"/>
              <a:t>三颗超贫金属星</a:t>
            </a:r>
            <a:r>
              <a:rPr lang="en-US" altLang="zh-CN" sz="2000" dirty="0"/>
              <a:t>([Fe/H]&lt;-4.0)</a:t>
            </a:r>
          </a:p>
          <a:p>
            <a:pPr lvl="1" algn="l">
              <a:spcBef>
                <a:spcPts val="600"/>
              </a:spcBef>
            </a:pPr>
            <a:r>
              <a:rPr lang="zh-CN" altLang="en-US" sz="2000" dirty="0"/>
              <a:t>非常贫金属星</a:t>
            </a:r>
            <a:r>
              <a:rPr lang="en-US" altLang="zh-CN" sz="2000" dirty="0"/>
              <a:t> ([Fe/H]&lt;-2.0)</a:t>
            </a:r>
            <a:r>
              <a:rPr lang="zh-CN" altLang="en-US" sz="2000" dirty="0"/>
              <a:t>搜寻成功率高于</a:t>
            </a:r>
            <a:r>
              <a:rPr lang="en-US" altLang="zh-CN" sz="2000" dirty="0"/>
              <a:t>90%</a:t>
            </a:r>
          </a:p>
          <a:p>
            <a:pPr algn="l">
              <a:spcBef>
                <a:spcPts val="1200"/>
              </a:spcBef>
            </a:pPr>
            <a:endParaRPr lang="en-US" altLang="zh-CN" sz="2400" dirty="0"/>
          </a:p>
        </p:txBody>
      </p:sp>
      <p:sp>
        <p:nvSpPr>
          <p:cNvPr id="5" name="标题 1"/>
          <p:cNvSpPr>
            <a:spLocks noGrp="1"/>
          </p:cNvSpPr>
          <p:nvPr>
            <p:ph type="title"/>
          </p:nvPr>
        </p:nvSpPr>
        <p:spPr>
          <a:xfrm>
            <a:off x="472511" y="48118"/>
            <a:ext cx="8229600" cy="1143000"/>
          </a:xfrm>
        </p:spPr>
        <p:txBody>
          <a:bodyPr/>
          <a:lstStyle/>
          <a:p>
            <a:r>
              <a:rPr lang="en-US" altLang="zh-CN" sz="3600" dirty="0"/>
              <a:t>LAMOST</a:t>
            </a:r>
            <a:r>
              <a:rPr lang="zh-CN" altLang="en-US" sz="3600" dirty="0"/>
              <a:t>发现的贫金属星</a:t>
            </a:r>
          </a:p>
        </p:txBody>
      </p:sp>
      <p:grpSp>
        <p:nvGrpSpPr>
          <p:cNvPr id="4" name="组合 3"/>
          <p:cNvGrpSpPr/>
          <p:nvPr/>
        </p:nvGrpSpPr>
        <p:grpSpPr>
          <a:xfrm>
            <a:off x="4717772" y="1160748"/>
            <a:ext cx="3990975" cy="4716324"/>
            <a:chOff x="4752020" y="1052736"/>
            <a:chExt cx="3990975" cy="4716324"/>
          </a:xfrm>
        </p:grpSpPr>
        <p:pic>
          <p:nvPicPr>
            <p:cNvPr id="1028"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6381" t="9160" r="2301"/>
            <a:stretch>
              <a:fillRect/>
            </a:stretch>
          </p:blipFill>
          <p:spPr bwMode="auto">
            <a:xfrm>
              <a:off x="4752020" y="3969060"/>
              <a:ext cx="3923144" cy="180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b="14377"/>
            <a:stretch>
              <a:fillRect/>
            </a:stretch>
          </p:blipFill>
          <p:spPr bwMode="auto">
            <a:xfrm>
              <a:off x="4752020" y="1052736"/>
              <a:ext cx="3990975" cy="29523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文本框 1"/>
            <p:cNvSpPr txBox="1"/>
            <p:nvPr/>
          </p:nvSpPr>
          <p:spPr>
            <a:xfrm>
              <a:off x="7488324" y="4777407"/>
              <a:ext cx="1044116" cy="307777"/>
            </a:xfrm>
            <a:prstGeom prst="rect">
              <a:avLst/>
            </a:prstGeom>
            <a:noFill/>
          </p:spPr>
          <p:txBody>
            <a:bodyPr wrap="square" rtlCol="0">
              <a:spAutoFit/>
            </a:bodyPr>
            <a:lstStyle/>
            <a:p>
              <a:r>
                <a:rPr lang="en-US" altLang="zh-CN" sz="1400" b="0" dirty="0">
                  <a:latin typeface="Times New Roman" pitchFamily="18" charset="0"/>
                  <a:cs typeface="Times New Roman" pitchFamily="18" charset="0"/>
                </a:rPr>
                <a:t>[Fe/H]=-4.2</a:t>
              </a:r>
              <a:endParaRPr lang="zh-CN" altLang="en-US" sz="1400" b="0" dirty="0">
                <a:latin typeface="Times New Roman" pitchFamily="18" charset="0"/>
                <a:cs typeface="Times New Roman" pitchFamily="18" charset="0"/>
              </a:endParaRPr>
            </a:p>
          </p:txBody>
        </p:sp>
      </p:grpSp>
      <p:sp>
        <p:nvSpPr>
          <p:cNvPr id="6" name="正方形/長方形 5"/>
          <p:cNvSpPr/>
          <p:nvPr/>
        </p:nvSpPr>
        <p:spPr>
          <a:xfrm>
            <a:off x="1702965" y="2240868"/>
            <a:ext cx="1733167" cy="400110"/>
          </a:xfrm>
          <a:prstGeom prst="rect">
            <a:avLst/>
          </a:prstGeom>
          <a:ln>
            <a:solidFill>
              <a:schemeClr val="accent1">
                <a:shade val="50000"/>
              </a:schemeClr>
            </a:solidFill>
          </a:ln>
        </p:spPr>
        <p:txBody>
          <a:bodyPr wrap="none">
            <a:spAutoFit/>
          </a:bodyPr>
          <a:lstStyle/>
          <a:p>
            <a:pPr>
              <a:tabLst>
                <a:tab pos="656650" algn="l"/>
                <a:tab pos="1313299" algn="l"/>
                <a:tab pos="1969949" algn="l"/>
                <a:tab pos="2626599" algn="l"/>
                <a:tab pos="3283248" algn="l"/>
                <a:tab pos="3939898" algn="l"/>
                <a:tab pos="4596548" algn="l"/>
                <a:tab pos="5253198" algn="l"/>
                <a:tab pos="5909847" algn="l"/>
              </a:tabLst>
            </a:pPr>
            <a:r>
              <a:rPr lang="zh-CN" altLang="en-US" b="1" dirty="0">
                <a:latin typeface="Times New Roman" panose="02020603050405020304" pitchFamily="18" charset="0"/>
                <a:ea typeface="ＭＳ Ｐゴシック" charset="-128"/>
                <a:cs typeface="Times New Roman" panose="02020603050405020304" pitchFamily="18" charset="0"/>
              </a:rPr>
              <a:t>低分辨率光谱</a:t>
            </a:r>
            <a:endParaRPr lang="ja-JP" altLang="en-US" b="1" dirty="0">
              <a:latin typeface="Times New Roman" panose="02020603050405020304" pitchFamily="18" charset="0"/>
              <a:ea typeface="ＭＳ Ｐゴシック" charset="-128"/>
              <a:cs typeface="Times New Roman" panose="02020603050405020304" pitchFamily="18" charset="0"/>
            </a:endParaRPr>
          </a:p>
        </p:txBody>
      </p:sp>
      <p:sp>
        <p:nvSpPr>
          <p:cNvPr id="7" name="下矢印 6"/>
          <p:cNvSpPr/>
          <p:nvPr/>
        </p:nvSpPr>
        <p:spPr>
          <a:xfrm>
            <a:off x="2309391" y="2780928"/>
            <a:ext cx="606425" cy="68591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正方形/長方形 7"/>
          <p:cNvSpPr/>
          <p:nvPr/>
        </p:nvSpPr>
        <p:spPr>
          <a:xfrm>
            <a:off x="1696442" y="3609020"/>
            <a:ext cx="1733167" cy="400110"/>
          </a:xfrm>
          <a:prstGeom prst="rect">
            <a:avLst/>
          </a:prstGeom>
          <a:ln>
            <a:solidFill>
              <a:schemeClr val="accent1">
                <a:shade val="50000"/>
              </a:schemeClr>
            </a:solidFill>
          </a:ln>
        </p:spPr>
        <p:txBody>
          <a:bodyPr wrap="none">
            <a:spAutoFit/>
          </a:bodyPr>
          <a:lstStyle/>
          <a:p>
            <a:r>
              <a:rPr lang="zh-CN" altLang="en-US" b="1" dirty="0">
                <a:latin typeface="Times New Roman" panose="02020603050405020304" pitchFamily="18" charset="0"/>
                <a:cs typeface="Times New Roman" panose="02020603050405020304" pitchFamily="18" charset="0"/>
              </a:rPr>
              <a:t>高分辨率光谱</a:t>
            </a:r>
            <a:endParaRPr lang="ja-JP" altLang="en-US" b="1" dirty="0">
              <a:latin typeface="Times New Roman" panose="02020603050405020304" pitchFamily="18" charset="0"/>
              <a:cs typeface="Times New Roman" panose="02020603050405020304" pitchFamily="18" charset="0"/>
            </a:endParaRPr>
          </a:p>
        </p:txBody>
      </p:sp>
      <p:pic>
        <p:nvPicPr>
          <p:cNvPr id="10" name="図 9"/>
          <p:cNvPicPr>
            <a:picLocks noChangeAspect="1"/>
          </p:cNvPicPr>
          <p:nvPr/>
        </p:nvPicPr>
        <p:blipFill>
          <a:blip r:embed="rId5"/>
          <a:stretch>
            <a:fillRect/>
          </a:stretch>
        </p:blipFill>
        <p:spPr>
          <a:xfrm>
            <a:off x="4902293" y="3401625"/>
            <a:ext cx="3833777" cy="1640074"/>
          </a:xfrm>
          <a:prstGeom prst="rect">
            <a:avLst/>
          </a:prstGeom>
          <a:ln>
            <a:solidFill>
              <a:srgbClr val="FF0000"/>
            </a:solidFill>
          </a:ln>
        </p:spPr>
      </p:pic>
      <p:sp>
        <p:nvSpPr>
          <p:cNvPr id="11" name="正方形/長方形 10"/>
          <p:cNvSpPr/>
          <p:nvPr/>
        </p:nvSpPr>
        <p:spPr>
          <a:xfrm>
            <a:off x="5983183" y="2839076"/>
            <a:ext cx="144016" cy="151536"/>
          </a:xfrm>
          <a:prstGeom prst="rect">
            <a:avLst/>
          </a:prstGeom>
          <a:noFill/>
          <a:ln w="349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3" name="直線コネクタ 12"/>
          <p:cNvCxnSpPr>
            <a:stCxn id="11" idx="1"/>
          </p:cNvCxnSpPr>
          <p:nvPr/>
        </p:nvCxnSpPr>
        <p:spPr>
          <a:xfrm flipH="1">
            <a:off x="5220072" y="2914844"/>
            <a:ext cx="763111" cy="486781"/>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直線コネクタ 14"/>
          <p:cNvCxnSpPr>
            <a:stCxn id="11" idx="3"/>
          </p:cNvCxnSpPr>
          <p:nvPr/>
        </p:nvCxnSpPr>
        <p:spPr>
          <a:xfrm>
            <a:off x="6127199" y="2914844"/>
            <a:ext cx="2370993" cy="486781"/>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58260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par>
                                <p:cTn id="15" presetID="1"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par>
                          <p:cTn id="21" fill="hold">
                            <p:stCondLst>
                              <p:cond delay="500"/>
                            </p:stCondLst>
                            <p:childTnLst>
                              <p:par>
                                <p:cTn id="22" presetID="10" presetClass="entr" presetSubtype="0" fill="hold" nodeType="afterEffect">
                                  <p:stCondLst>
                                    <p:cond delay="0"/>
                                  </p:stCondLst>
                                  <p:childTnLst>
                                    <p:set>
                                      <p:cBhvr>
                                        <p:cTn id="23" dur="1" fill="hold">
                                          <p:stCondLst>
                                            <p:cond delay="0"/>
                                          </p:stCondLst>
                                        </p:cTn>
                                        <p:tgtEl>
                                          <p:spTgt spid="3">
                                            <p:txEl>
                                              <p:pRg st="5" end="5"/>
                                            </p:txEl>
                                          </p:spTgt>
                                        </p:tgtEl>
                                        <p:attrNameLst>
                                          <p:attrName>style.visibility</p:attrName>
                                        </p:attrNameLst>
                                      </p:cBhvr>
                                      <p:to>
                                        <p:strVal val="visible"/>
                                      </p:to>
                                    </p:set>
                                    <p:animEffect transition="in" filter="fade">
                                      <p:cBhvr>
                                        <p:cTn id="24" dur="500"/>
                                        <p:tgtEl>
                                          <p:spTgt spid="3">
                                            <p:txEl>
                                              <p:pRg st="5" end="5"/>
                                            </p:txEl>
                                          </p:spTgt>
                                        </p:tgtEl>
                                      </p:cBhvr>
                                    </p:animEffect>
                                  </p:childTnLst>
                                </p:cTn>
                              </p:par>
                            </p:childTnLst>
                          </p:cTn>
                        </p:par>
                        <p:par>
                          <p:cTn id="25" fill="hold">
                            <p:stCondLst>
                              <p:cond delay="1000"/>
                            </p:stCondLst>
                            <p:childTnLst>
                              <p:par>
                                <p:cTn id="26" presetID="10" presetClass="entr" presetSubtype="0" fill="hold" nodeType="afterEffect">
                                  <p:stCondLst>
                                    <p:cond delay="0"/>
                                  </p:stCondLst>
                                  <p:childTnLst>
                                    <p:set>
                                      <p:cBhvr>
                                        <p:cTn id="27" dur="1" fill="hold">
                                          <p:stCondLst>
                                            <p:cond delay="0"/>
                                          </p:stCondLst>
                                        </p:cTn>
                                        <p:tgtEl>
                                          <p:spTgt spid="3">
                                            <p:txEl>
                                              <p:pRg st="6" end="6"/>
                                            </p:txEl>
                                          </p:spTgt>
                                        </p:tgtEl>
                                        <p:attrNameLst>
                                          <p:attrName>style.visibility</p:attrName>
                                        </p:attrNameLst>
                                      </p:cBhvr>
                                      <p:to>
                                        <p:strVal val="visible"/>
                                      </p:to>
                                    </p:set>
                                    <p:animEffect transition="in" filter="fade">
                                      <p:cBhvr>
                                        <p:cTn id="28" dur="500"/>
                                        <p:tgtEl>
                                          <p:spTgt spid="3">
                                            <p:txEl>
                                              <p:pRg st="6" end="6"/>
                                            </p:txEl>
                                          </p:spTgt>
                                        </p:tgtEl>
                                      </p:cBhvr>
                                    </p:animEffect>
                                  </p:childTnLst>
                                </p:cTn>
                              </p:par>
                            </p:childTnLst>
                          </p:cTn>
                        </p:par>
                        <p:par>
                          <p:cTn id="29" fill="hold">
                            <p:stCondLst>
                              <p:cond delay="1500"/>
                            </p:stCondLst>
                            <p:childTnLst>
                              <p:par>
                                <p:cTn id="30" presetID="10" presetClass="entr" presetSubtype="0" fill="hold" nodeType="afterEffect">
                                  <p:stCondLst>
                                    <p:cond delay="0"/>
                                  </p:stCondLst>
                                  <p:childTnLst>
                                    <p:set>
                                      <p:cBhvr>
                                        <p:cTn id="31" dur="1" fill="hold">
                                          <p:stCondLst>
                                            <p:cond delay="0"/>
                                          </p:stCondLst>
                                        </p:cTn>
                                        <p:tgtEl>
                                          <p:spTgt spid="3">
                                            <p:txEl>
                                              <p:pRg st="7" end="7"/>
                                            </p:txEl>
                                          </p:spTgt>
                                        </p:tgtEl>
                                        <p:attrNameLst>
                                          <p:attrName>style.visibility</p:attrName>
                                        </p:attrNameLst>
                                      </p:cBhvr>
                                      <p:to>
                                        <p:strVal val="visible"/>
                                      </p:to>
                                    </p:set>
                                    <p:animEffect transition="in" filter="fade">
                                      <p:cBhvr>
                                        <p:cTn id="32"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C7743765-D308-4630-9D93-A259327B04E1}"/>
              </a:ext>
            </a:extLst>
          </p:cNvPr>
          <p:cNvPicPr>
            <a:picLocks noChangeAspect="1"/>
          </p:cNvPicPr>
          <p:nvPr/>
        </p:nvPicPr>
        <p:blipFill>
          <a:blip r:embed="rId2"/>
          <a:stretch>
            <a:fillRect/>
          </a:stretch>
        </p:blipFill>
        <p:spPr>
          <a:xfrm>
            <a:off x="0" y="-6"/>
            <a:ext cx="9144000" cy="6858000"/>
          </a:xfrm>
          <a:prstGeom prst="rect">
            <a:avLst/>
          </a:prstGeom>
        </p:spPr>
      </p:pic>
    </p:spTree>
    <p:extLst>
      <p:ext uri="{BB962C8B-B14F-4D97-AF65-F5344CB8AC3E}">
        <p14:creationId xmlns:p14="http://schemas.microsoft.com/office/powerpoint/2010/main" val="414523967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a:stretch>
            <a:fillRect/>
          </a:stretch>
        </p:blipFill>
        <p:spPr>
          <a:xfrm>
            <a:off x="26874" y="-1"/>
            <a:ext cx="9131777" cy="6858001"/>
          </a:xfrm>
          <a:prstGeom prst="rect">
            <a:avLst/>
          </a:prstGeom>
        </p:spPr>
      </p:pic>
      <p:sp>
        <p:nvSpPr>
          <p:cNvPr id="8" name="标题 7">
            <a:extLst>
              <a:ext uri="{FF2B5EF4-FFF2-40B4-BE49-F238E27FC236}">
                <a16:creationId xmlns:a16="http://schemas.microsoft.com/office/drawing/2014/main" id="{52C9F5FE-BC0F-4F45-B04A-11086D61ABA2}"/>
              </a:ext>
            </a:extLst>
          </p:cNvPr>
          <p:cNvSpPr>
            <a:spLocks noGrp="1"/>
          </p:cNvSpPr>
          <p:nvPr>
            <p:ph type="title"/>
          </p:nvPr>
        </p:nvSpPr>
        <p:spPr>
          <a:xfrm>
            <a:off x="440391" y="338231"/>
            <a:ext cx="5709397" cy="1051297"/>
          </a:xfrm>
          <a:solidFill>
            <a:schemeClr val="bg1"/>
          </a:solidFill>
        </p:spPr>
        <p:txBody>
          <a:bodyPr/>
          <a:lstStyle/>
          <a:p>
            <a:r>
              <a:rPr lang="en-US" altLang="zh-CN" b="1" dirty="0"/>
              <a:t>Shape of the outer disk</a:t>
            </a:r>
            <a:endParaRPr lang="zh-CN" altLang="en-US" b="1" dirty="0"/>
          </a:p>
        </p:txBody>
      </p:sp>
      <p:sp>
        <p:nvSpPr>
          <p:cNvPr id="9" name="内容占位符 8">
            <a:extLst>
              <a:ext uri="{FF2B5EF4-FFF2-40B4-BE49-F238E27FC236}">
                <a16:creationId xmlns:a16="http://schemas.microsoft.com/office/drawing/2014/main" id="{E2460519-326B-4AD9-B6D3-FD184F5AF38C}"/>
              </a:ext>
            </a:extLst>
          </p:cNvPr>
          <p:cNvSpPr>
            <a:spLocks noGrp="1"/>
          </p:cNvSpPr>
          <p:nvPr>
            <p:ph idx="1"/>
          </p:nvPr>
        </p:nvSpPr>
        <p:spPr/>
        <p:txBody>
          <a:bodyPr/>
          <a:lstStyle/>
          <a:p>
            <a:endParaRPr lang="zh-CN" altLang="en-US"/>
          </a:p>
        </p:txBody>
      </p:sp>
      <p:sp>
        <p:nvSpPr>
          <p:cNvPr id="5" name="文本框 4"/>
          <p:cNvSpPr txBox="1"/>
          <p:nvPr/>
        </p:nvSpPr>
        <p:spPr>
          <a:xfrm>
            <a:off x="7452320" y="4761148"/>
            <a:ext cx="1620180" cy="646331"/>
          </a:xfrm>
          <a:prstGeom prst="rect">
            <a:avLst/>
          </a:prstGeom>
          <a:noFill/>
        </p:spPr>
        <p:txBody>
          <a:bodyPr wrap="square" rtlCol="0">
            <a:spAutoFit/>
          </a:bodyPr>
          <a:lstStyle/>
          <a:p>
            <a:r>
              <a:rPr lang="en-US" altLang="zh-CN" sz="3600" dirty="0">
                <a:solidFill>
                  <a:srgbClr val="0070C0"/>
                </a:solidFill>
              </a:rPr>
              <a:t>SDSS</a:t>
            </a:r>
            <a:endParaRPr lang="zh-CN" altLang="en-US" sz="3600" dirty="0">
              <a:solidFill>
                <a:srgbClr val="0070C0"/>
              </a:solidFill>
            </a:endParaRPr>
          </a:p>
        </p:txBody>
      </p:sp>
      <p:sp>
        <p:nvSpPr>
          <p:cNvPr id="6" name="文本框 5"/>
          <p:cNvSpPr txBox="1"/>
          <p:nvPr/>
        </p:nvSpPr>
        <p:spPr>
          <a:xfrm>
            <a:off x="827584" y="5553236"/>
            <a:ext cx="2484276" cy="646331"/>
          </a:xfrm>
          <a:prstGeom prst="rect">
            <a:avLst/>
          </a:prstGeom>
          <a:noFill/>
        </p:spPr>
        <p:txBody>
          <a:bodyPr wrap="square" rtlCol="0">
            <a:spAutoFit/>
          </a:bodyPr>
          <a:lstStyle/>
          <a:p>
            <a:r>
              <a:rPr lang="en-US" altLang="zh-CN" sz="3600" dirty="0">
                <a:solidFill>
                  <a:srgbClr val="0070C0"/>
                </a:solidFill>
              </a:rPr>
              <a:t>LAMOST</a:t>
            </a:r>
          </a:p>
        </p:txBody>
      </p:sp>
    </p:spTree>
    <p:extLst>
      <p:ext uri="{BB962C8B-B14F-4D97-AF65-F5344CB8AC3E}">
        <p14:creationId xmlns:p14="http://schemas.microsoft.com/office/powerpoint/2010/main" val="218160922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DB2D562-66D8-4C75-A429-EF55E9C9EEEF}"/>
              </a:ext>
            </a:extLst>
          </p:cNvPr>
          <p:cNvSpPr>
            <a:spLocks noGrp="1"/>
          </p:cNvSpPr>
          <p:nvPr>
            <p:ph type="title"/>
          </p:nvPr>
        </p:nvSpPr>
        <p:spPr/>
        <p:txBody>
          <a:bodyPr/>
          <a:lstStyle/>
          <a:p>
            <a:r>
              <a:rPr lang="zh-CN" altLang="en-US" dirty="0"/>
              <a:t>银盘</a:t>
            </a:r>
            <a:r>
              <a:rPr lang="en-US" altLang="zh-CN" dirty="0"/>
              <a:t>——</a:t>
            </a:r>
            <a:r>
              <a:rPr lang="zh-CN" altLang="en-US" dirty="0"/>
              <a:t>发现大了</a:t>
            </a:r>
            <a:r>
              <a:rPr lang="en-US" altLang="zh-CN" dirty="0"/>
              <a:t>25%</a:t>
            </a:r>
            <a:endParaRPr lang="zh-CN" altLang="en-US" dirty="0"/>
          </a:p>
        </p:txBody>
      </p:sp>
      <p:sp>
        <p:nvSpPr>
          <p:cNvPr id="3" name="内容占位符 2">
            <a:extLst>
              <a:ext uri="{FF2B5EF4-FFF2-40B4-BE49-F238E27FC236}">
                <a16:creationId xmlns:a16="http://schemas.microsoft.com/office/drawing/2014/main" id="{9562268A-3709-4E82-95B1-8EC3D757F095}"/>
              </a:ext>
            </a:extLst>
          </p:cNvPr>
          <p:cNvSpPr>
            <a:spLocks noGrp="1"/>
          </p:cNvSpPr>
          <p:nvPr>
            <p:ph idx="1"/>
          </p:nvPr>
        </p:nvSpPr>
        <p:spPr/>
        <p:txBody>
          <a:bodyPr/>
          <a:lstStyle/>
          <a:p>
            <a:endParaRPr lang="zh-CN" altLang="en-US"/>
          </a:p>
        </p:txBody>
      </p:sp>
      <p:pic>
        <p:nvPicPr>
          <p:cNvPr id="4" name="图片 3" descr="图片包含 文字, 地图&#10;&#10;已生成极高可信度的说明">
            <a:extLst>
              <a:ext uri="{FF2B5EF4-FFF2-40B4-BE49-F238E27FC236}">
                <a16:creationId xmlns:a16="http://schemas.microsoft.com/office/drawing/2014/main" id="{0C6A0F49-09C4-4145-ACF8-F649D9E6CD3C}"/>
              </a:ext>
            </a:extLst>
          </p:cNvPr>
          <p:cNvPicPr>
            <a:picLocks noChangeAspect="1"/>
          </p:cNvPicPr>
          <p:nvPr/>
        </p:nvPicPr>
        <p:blipFill rotWithShape="1">
          <a:blip r:embed="rId2">
            <a:extLst>
              <a:ext uri="{28A0092B-C50C-407E-A947-70E740481C1C}">
                <a14:useLocalDpi xmlns:a14="http://schemas.microsoft.com/office/drawing/2010/main" val="0"/>
              </a:ext>
            </a:extLst>
          </a:blip>
          <a:srcRect t="29673" r="35392"/>
          <a:stretch/>
        </p:blipFill>
        <p:spPr>
          <a:xfrm>
            <a:off x="0" y="1825625"/>
            <a:ext cx="5907740" cy="4823012"/>
          </a:xfrm>
          <a:prstGeom prst="rect">
            <a:avLst/>
          </a:prstGeom>
        </p:spPr>
      </p:pic>
      <p:sp>
        <p:nvSpPr>
          <p:cNvPr id="5" name="矩形 4">
            <a:extLst>
              <a:ext uri="{FF2B5EF4-FFF2-40B4-BE49-F238E27FC236}">
                <a16:creationId xmlns:a16="http://schemas.microsoft.com/office/drawing/2014/main" id="{B249BA68-60AA-4976-B84E-9E3BD1BC9F1A}"/>
              </a:ext>
            </a:extLst>
          </p:cNvPr>
          <p:cNvSpPr/>
          <p:nvPr/>
        </p:nvSpPr>
        <p:spPr>
          <a:xfrm>
            <a:off x="5907740" y="2070289"/>
            <a:ext cx="3209365" cy="3416320"/>
          </a:xfrm>
          <a:prstGeom prst="rect">
            <a:avLst/>
          </a:prstGeom>
          <a:solidFill>
            <a:schemeClr val="bg1"/>
          </a:solidFill>
        </p:spPr>
        <p:txBody>
          <a:bodyPr wrap="square">
            <a:spAutoFit/>
          </a:bodyPr>
          <a:lstStyle/>
          <a:p>
            <a:r>
              <a:rPr lang="zh-CN" altLang="en-US" sz="2400" dirty="0"/>
              <a:t>发现银盘更大</a:t>
            </a:r>
            <a:endParaRPr lang="en-US" altLang="zh-CN" sz="2400" dirty="0"/>
          </a:p>
          <a:p>
            <a:endParaRPr lang="en-US" altLang="zh-CN" sz="2400" dirty="0"/>
          </a:p>
          <a:p>
            <a:r>
              <a:rPr lang="zh-CN" altLang="en-US" sz="2400" dirty="0"/>
              <a:t>在</a:t>
            </a:r>
            <a:r>
              <a:rPr lang="en-US" altLang="zh-CN" sz="2400" dirty="0"/>
              <a:t>R=19kpc</a:t>
            </a:r>
            <a:r>
              <a:rPr lang="zh-CN" altLang="en-US" sz="2400" dirty="0"/>
              <a:t>处，盘的比例仍有</a:t>
            </a:r>
            <a:r>
              <a:rPr lang="en-US" altLang="zh-CN" sz="2400" dirty="0"/>
              <a:t>10%</a:t>
            </a:r>
          </a:p>
          <a:p>
            <a:endParaRPr lang="en-US" altLang="zh-CN" sz="2400" dirty="0"/>
          </a:p>
          <a:p>
            <a:r>
              <a:rPr lang="zh-CN" altLang="en-US" sz="2400" dirty="0"/>
              <a:t>银盘没有截断的迹象</a:t>
            </a:r>
            <a:endParaRPr lang="en-US" altLang="zh-CN" sz="2400" dirty="0"/>
          </a:p>
          <a:p>
            <a:endParaRPr lang="en-US" altLang="zh-CN" sz="2400" dirty="0"/>
          </a:p>
          <a:p>
            <a:r>
              <a:rPr lang="zh-CN" altLang="en-US" sz="2400" dirty="0"/>
              <a:t>银盘以指数分布而光滑地融入银晕</a:t>
            </a:r>
          </a:p>
        </p:txBody>
      </p:sp>
    </p:spTree>
    <p:extLst>
      <p:ext uri="{BB962C8B-B14F-4D97-AF65-F5344CB8AC3E}">
        <p14:creationId xmlns:p14="http://schemas.microsoft.com/office/powerpoint/2010/main" val="14849664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ChangeArrowheads="1"/>
          </p:cNvSpPr>
          <p:nvPr/>
        </p:nvSpPr>
        <p:spPr bwMode="auto">
          <a:xfrm>
            <a:off x="323850" y="188913"/>
            <a:ext cx="8229600"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just">
              <a:spcBef>
                <a:spcPct val="20000"/>
              </a:spcBef>
              <a:buClr>
                <a:srgbClr val="FF6600"/>
              </a:buClr>
              <a:buChar char="•"/>
              <a:defRPr sz="2800" b="1">
                <a:solidFill>
                  <a:srgbClr val="0000CC"/>
                </a:solidFill>
                <a:latin typeface="Times New Roman" panose="02020603050405020304" pitchFamily="18" charset="0"/>
                <a:ea typeface="黑体" panose="02010609060101010101" pitchFamily="49" charset="-122"/>
              </a:defRPr>
            </a:lvl1pPr>
            <a:lvl2pPr marL="742950" indent="-285750" algn="just">
              <a:spcBef>
                <a:spcPct val="20000"/>
              </a:spcBef>
              <a:buClr>
                <a:srgbClr val="FF6600"/>
              </a:buClr>
              <a:buChar char="•"/>
              <a:defRPr sz="2400" b="1">
                <a:solidFill>
                  <a:srgbClr val="0033CC"/>
                </a:solidFill>
                <a:latin typeface="Times New Roman" panose="02020603050405020304" pitchFamily="18" charset="0"/>
                <a:ea typeface="华文隶书" panose="02010800040101010101" pitchFamily="2" charset="-122"/>
              </a:defRPr>
            </a:lvl2pPr>
            <a:lvl3pPr marL="1143000" indent="-228600" algn="just">
              <a:spcBef>
                <a:spcPct val="20000"/>
              </a:spcBef>
              <a:buClr>
                <a:srgbClr val="FF6600"/>
              </a:buClr>
              <a:buChar char="•"/>
              <a:defRPr sz="2200">
                <a:solidFill>
                  <a:srgbClr val="0000CC"/>
                </a:solidFill>
                <a:latin typeface="Times New Roman" panose="02020603050405020304" pitchFamily="18" charset="0"/>
                <a:ea typeface="黑体" panose="02010609060101010101" pitchFamily="49" charset="-122"/>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hlink"/>
              </a:buClr>
              <a:buSzPct val="100000"/>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hlink"/>
              </a:buClr>
              <a:buSzPct val="100000"/>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hlink"/>
              </a:buClr>
              <a:buSzPct val="100000"/>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hlink"/>
              </a:buClr>
              <a:buSzPct val="100000"/>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hlink"/>
              </a:buClr>
              <a:buSzPct val="100000"/>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9pPr>
          </a:lstStyle>
          <a:p>
            <a:pPr algn="ctr" eaLnBrk="1" hangingPunct="1">
              <a:spcBef>
                <a:spcPct val="0"/>
              </a:spcBef>
              <a:buClrTx/>
              <a:buFontTx/>
              <a:buNone/>
            </a:pPr>
            <a:r>
              <a:rPr lang="en-US" altLang="zh-CN" b="0">
                <a:solidFill>
                  <a:srgbClr val="0000FF"/>
                </a:solidFill>
                <a:latin typeface="Tahoma" panose="020B0604030504040204" pitchFamily="34" charset="0"/>
                <a:ea typeface="宋体" panose="02010600030101010101" pitchFamily="2" charset="-122"/>
              </a:rPr>
              <a:t>24 sub-mirrors of MA (4.9m)</a:t>
            </a:r>
            <a:endParaRPr lang="en-US" altLang="zh-CN" sz="3200" b="0">
              <a:solidFill>
                <a:srgbClr val="0000FF"/>
              </a:solidFill>
              <a:latin typeface="Tahoma" panose="020B0604030504040204" pitchFamily="34" charset="0"/>
              <a:ea typeface="宋体" panose="02010600030101010101" pitchFamily="2" charset="-122"/>
            </a:endParaRPr>
          </a:p>
        </p:txBody>
      </p:sp>
      <p:pic>
        <p:nvPicPr>
          <p:cNvPr id="8195" name="Picture 3" descr="IMG_40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65175"/>
            <a:ext cx="91440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3667498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B2EBD1B-E144-4221-99F1-4FDA28497AB3}"/>
              </a:ext>
            </a:extLst>
          </p:cNvPr>
          <p:cNvSpPr>
            <a:spLocks noGrp="1"/>
          </p:cNvSpPr>
          <p:nvPr>
            <p:ph type="title"/>
          </p:nvPr>
        </p:nvSpPr>
        <p:spPr/>
        <p:txBody>
          <a:bodyPr/>
          <a:lstStyle/>
          <a:p>
            <a:r>
              <a:rPr lang="zh-CN" altLang="en-US" dirty="0"/>
              <a:t>银盘边界</a:t>
            </a:r>
          </a:p>
        </p:txBody>
      </p:sp>
      <p:sp>
        <p:nvSpPr>
          <p:cNvPr id="3" name="内容占位符 2">
            <a:extLst>
              <a:ext uri="{FF2B5EF4-FFF2-40B4-BE49-F238E27FC236}">
                <a16:creationId xmlns:a16="http://schemas.microsoft.com/office/drawing/2014/main" id="{742A492F-6AF8-46DA-92D2-2A2B2499925F}"/>
              </a:ext>
            </a:extLst>
          </p:cNvPr>
          <p:cNvSpPr>
            <a:spLocks noGrp="1"/>
          </p:cNvSpPr>
          <p:nvPr>
            <p:ph idx="1"/>
          </p:nvPr>
        </p:nvSpPr>
        <p:spPr/>
        <p:txBody>
          <a:bodyPr/>
          <a:lstStyle/>
          <a:p>
            <a:endParaRPr lang="zh-CN" altLang="en-US"/>
          </a:p>
        </p:txBody>
      </p:sp>
      <p:pic>
        <p:nvPicPr>
          <p:cNvPr id="4" name="图片 3">
            <a:extLst>
              <a:ext uri="{FF2B5EF4-FFF2-40B4-BE49-F238E27FC236}">
                <a16:creationId xmlns:a16="http://schemas.microsoft.com/office/drawing/2014/main" id="{F21C07FE-ED09-4A4F-B050-7FF077A80A53}"/>
              </a:ext>
            </a:extLst>
          </p:cNvPr>
          <p:cNvPicPr/>
          <p:nvPr/>
        </p:nvPicPr>
        <p:blipFill>
          <a:blip r:embed="rId2">
            <a:extLst>
              <a:ext uri="{28A0092B-C50C-407E-A947-70E740481C1C}">
                <a14:useLocalDpi xmlns:a14="http://schemas.microsoft.com/office/drawing/2010/main" val="0"/>
              </a:ext>
            </a:extLst>
          </a:blip>
          <a:stretch>
            <a:fillRect/>
          </a:stretch>
        </p:blipFill>
        <p:spPr>
          <a:xfrm>
            <a:off x="1864659" y="1900519"/>
            <a:ext cx="5535875" cy="4631578"/>
          </a:xfrm>
          <a:prstGeom prst="rect">
            <a:avLst/>
          </a:prstGeom>
        </p:spPr>
      </p:pic>
    </p:spTree>
    <p:extLst>
      <p:ext uri="{BB962C8B-B14F-4D97-AF65-F5344CB8AC3E}">
        <p14:creationId xmlns:p14="http://schemas.microsoft.com/office/powerpoint/2010/main" val="151756056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图片包含 文字, 地图&#10;&#10;已生成极高可信度的说明">
            <a:extLst>
              <a:ext uri="{FF2B5EF4-FFF2-40B4-BE49-F238E27FC236}">
                <a16:creationId xmlns:a16="http://schemas.microsoft.com/office/drawing/2014/main" id="{CABF6C9D-5555-4620-9C5D-EE7B46CEC8D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矩形 3">
            <a:extLst>
              <a:ext uri="{FF2B5EF4-FFF2-40B4-BE49-F238E27FC236}">
                <a16:creationId xmlns:a16="http://schemas.microsoft.com/office/drawing/2014/main" id="{1257D9AF-CF32-469F-9AB5-FAF9662B4CFE}"/>
              </a:ext>
            </a:extLst>
          </p:cNvPr>
          <p:cNvSpPr/>
          <p:nvPr/>
        </p:nvSpPr>
        <p:spPr>
          <a:xfrm>
            <a:off x="0" y="6324174"/>
            <a:ext cx="9143999" cy="523220"/>
          </a:xfrm>
          <a:prstGeom prst="rect">
            <a:avLst/>
          </a:prstGeom>
          <a:solidFill>
            <a:schemeClr val="bg1"/>
          </a:solidFill>
        </p:spPr>
        <p:txBody>
          <a:bodyPr wrap="square">
            <a:spAutoFit/>
          </a:bodyPr>
          <a:lstStyle/>
          <a:p>
            <a:endParaRPr lang="en-US" altLang="zh-CN" sz="2800" dirty="0">
              <a:latin typeface="Liberation Serif"/>
            </a:endParaRPr>
          </a:p>
        </p:txBody>
      </p:sp>
    </p:spTree>
    <p:extLst>
      <p:ext uri="{BB962C8B-B14F-4D97-AF65-F5344CB8AC3E}">
        <p14:creationId xmlns:p14="http://schemas.microsoft.com/office/powerpoint/2010/main" val="89250339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图片包含 文字, 地图&#10;&#10;已生成极高可信度的说明">
            <a:extLst>
              <a:ext uri="{FF2B5EF4-FFF2-40B4-BE49-F238E27FC236}">
                <a16:creationId xmlns:a16="http://schemas.microsoft.com/office/drawing/2014/main" id="{9561359F-C60C-4A9A-91A1-7FECBCBF988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92572577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图片包含 文字, 地图&#10;&#10;已生成极高可信度的说明">
            <a:extLst>
              <a:ext uri="{FF2B5EF4-FFF2-40B4-BE49-F238E27FC236}">
                <a16:creationId xmlns:a16="http://schemas.microsoft.com/office/drawing/2014/main" id="{852DB0F1-53F0-46DD-AD44-CF0CAE15C23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78125338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图片包含 人员&#10;&#10;已生成高可信度的说明">
            <a:extLst>
              <a:ext uri="{FF2B5EF4-FFF2-40B4-BE49-F238E27FC236}">
                <a16:creationId xmlns:a16="http://schemas.microsoft.com/office/drawing/2014/main" id="{63A9868A-BCFB-462D-9316-560EC64DBE1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81718282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图片包含 文字, 地图&#10;&#10;已生成极高可信度的说明">
            <a:extLst>
              <a:ext uri="{FF2B5EF4-FFF2-40B4-BE49-F238E27FC236}">
                <a16:creationId xmlns:a16="http://schemas.microsoft.com/office/drawing/2014/main" id="{C4C049A4-C670-4C78-8057-38DB6CDA720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7698133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8F55553-27F9-4178-B3BE-28430357FC32}"/>
              </a:ext>
            </a:extLst>
          </p:cNvPr>
          <p:cNvSpPr>
            <a:spLocks noGrp="1"/>
          </p:cNvSpPr>
          <p:nvPr>
            <p:ph type="title"/>
          </p:nvPr>
        </p:nvSpPr>
        <p:spPr>
          <a:xfrm>
            <a:off x="628650" y="149974"/>
            <a:ext cx="7886700" cy="904693"/>
          </a:xfrm>
        </p:spPr>
        <p:txBody>
          <a:bodyPr/>
          <a:lstStyle/>
          <a:p>
            <a:r>
              <a:rPr lang="zh-CN" altLang="en-US" dirty="0"/>
              <a:t>银晕结构</a:t>
            </a:r>
            <a:r>
              <a:rPr lang="en-US" altLang="zh-CN" dirty="0"/>
              <a:t>——</a:t>
            </a:r>
            <a:r>
              <a:rPr lang="zh-CN" altLang="en-US" dirty="0"/>
              <a:t>密度分布</a:t>
            </a:r>
          </a:p>
        </p:txBody>
      </p:sp>
      <p:sp>
        <p:nvSpPr>
          <p:cNvPr id="3" name="内容占位符 2">
            <a:extLst>
              <a:ext uri="{FF2B5EF4-FFF2-40B4-BE49-F238E27FC236}">
                <a16:creationId xmlns:a16="http://schemas.microsoft.com/office/drawing/2014/main" id="{B682959A-459A-44E5-910A-123475113475}"/>
              </a:ext>
            </a:extLst>
          </p:cNvPr>
          <p:cNvSpPr>
            <a:spLocks noGrp="1"/>
          </p:cNvSpPr>
          <p:nvPr>
            <p:ph idx="1"/>
          </p:nvPr>
        </p:nvSpPr>
        <p:spPr>
          <a:xfrm>
            <a:off x="709332" y="1054667"/>
            <a:ext cx="7886700" cy="4351338"/>
          </a:xfrm>
        </p:spPr>
        <p:txBody>
          <a:bodyPr/>
          <a:lstStyle/>
          <a:p>
            <a:r>
              <a:rPr lang="en-US" altLang="zh-CN" dirty="0"/>
              <a:t>DR3</a:t>
            </a:r>
            <a:r>
              <a:rPr lang="zh-CN" altLang="en-US" dirty="0"/>
              <a:t>中</a:t>
            </a:r>
            <a:r>
              <a:rPr lang="en-US" altLang="zh-CN" dirty="0"/>
              <a:t>5000</a:t>
            </a:r>
            <a:r>
              <a:rPr lang="zh-CN" altLang="en-US" dirty="0"/>
              <a:t>多红巨星</a:t>
            </a:r>
          </a:p>
        </p:txBody>
      </p:sp>
      <p:pic>
        <p:nvPicPr>
          <p:cNvPr id="4" name="图片 3" descr="图片包含 文字, 地图&#10;&#10;已生成极高可信度的说明">
            <a:extLst>
              <a:ext uri="{FF2B5EF4-FFF2-40B4-BE49-F238E27FC236}">
                <a16:creationId xmlns:a16="http://schemas.microsoft.com/office/drawing/2014/main" id="{C79913AE-7D23-4A20-8426-BAC22F8C3DBF}"/>
              </a:ext>
            </a:extLst>
          </p:cNvPr>
          <p:cNvPicPr>
            <a:picLocks noChangeAspect="1"/>
          </p:cNvPicPr>
          <p:nvPr/>
        </p:nvPicPr>
        <p:blipFill rotWithShape="1">
          <a:blip r:embed="rId2">
            <a:extLst>
              <a:ext uri="{28A0092B-C50C-407E-A947-70E740481C1C}">
                <a14:useLocalDpi xmlns:a14="http://schemas.microsoft.com/office/drawing/2010/main" val="0"/>
              </a:ext>
            </a:extLst>
          </a:blip>
          <a:srcRect t="21699" b="2484"/>
          <a:stretch/>
        </p:blipFill>
        <p:spPr>
          <a:xfrm>
            <a:off x="0" y="1640539"/>
            <a:ext cx="9144000" cy="5199531"/>
          </a:xfrm>
          <a:prstGeom prst="rect">
            <a:avLst/>
          </a:prstGeom>
        </p:spPr>
      </p:pic>
    </p:spTree>
    <p:extLst>
      <p:ext uri="{BB962C8B-B14F-4D97-AF65-F5344CB8AC3E}">
        <p14:creationId xmlns:p14="http://schemas.microsoft.com/office/powerpoint/2010/main" val="129459127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B9AFED5-2450-44F4-A329-B8AE621AC51E}"/>
              </a:ext>
            </a:extLst>
          </p:cNvPr>
          <p:cNvSpPr>
            <a:spLocks noGrp="1"/>
          </p:cNvSpPr>
          <p:nvPr>
            <p:ph type="title"/>
          </p:nvPr>
        </p:nvSpPr>
        <p:spPr/>
        <p:txBody>
          <a:bodyPr/>
          <a:lstStyle/>
          <a:p>
            <a:r>
              <a:rPr lang="zh-CN" altLang="en-US" dirty="0"/>
              <a:t>银晕结构</a:t>
            </a:r>
          </a:p>
        </p:txBody>
      </p:sp>
      <p:sp>
        <p:nvSpPr>
          <p:cNvPr id="3" name="内容占位符 2">
            <a:extLst>
              <a:ext uri="{FF2B5EF4-FFF2-40B4-BE49-F238E27FC236}">
                <a16:creationId xmlns:a16="http://schemas.microsoft.com/office/drawing/2014/main" id="{93D452FA-DBED-4DAE-98B5-8A4C0FE33564}"/>
              </a:ext>
            </a:extLst>
          </p:cNvPr>
          <p:cNvSpPr>
            <a:spLocks noGrp="1"/>
          </p:cNvSpPr>
          <p:nvPr>
            <p:ph idx="1"/>
          </p:nvPr>
        </p:nvSpPr>
        <p:spPr/>
        <p:txBody>
          <a:bodyPr/>
          <a:lstStyle/>
          <a:p>
            <a:endParaRPr lang="zh-CN" altLang="en-US" dirty="0"/>
          </a:p>
        </p:txBody>
      </p:sp>
      <p:pic>
        <p:nvPicPr>
          <p:cNvPr id="5" name="图片 4" descr="C:\Users\HP\AppData\Local\Microsoft\Windows\INetCache\Content.Word\640.webp.jpg">
            <a:extLst>
              <a:ext uri="{FF2B5EF4-FFF2-40B4-BE49-F238E27FC236}">
                <a16:creationId xmlns:a16="http://schemas.microsoft.com/office/drawing/2014/main" id="{05F1AA50-C1EA-479D-807E-2C8565FC703C}"/>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2722189" y="2033256"/>
            <a:ext cx="6172760" cy="4545816"/>
          </a:xfrm>
          <a:prstGeom prst="rect">
            <a:avLst/>
          </a:prstGeom>
          <a:noFill/>
          <a:ln>
            <a:noFill/>
          </a:ln>
        </p:spPr>
      </p:pic>
      <p:sp>
        <p:nvSpPr>
          <p:cNvPr id="6" name="矩形 5">
            <a:extLst>
              <a:ext uri="{FF2B5EF4-FFF2-40B4-BE49-F238E27FC236}">
                <a16:creationId xmlns:a16="http://schemas.microsoft.com/office/drawing/2014/main" id="{726E30C7-B2D5-4F52-91EC-D9E7DC805D3B}"/>
              </a:ext>
            </a:extLst>
          </p:cNvPr>
          <p:cNvSpPr/>
          <p:nvPr/>
        </p:nvSpPr>
        <p:spPr>
          <a:xfrm>
            <a:off x="376516" y="2536449"/>
            <a:ext cx="2169460" cy="3539430"/>
          </a:xfrm>
          <a:prstGeom prst="rect">
            <a:avLst/>
          </a:prstGeom>
        </p:spPr>
        <p:txBody>
          <a:bodyPr wrap="square">
            <a:spAutoFit/>
          </a:bodyPr>
          <a:lstStyle/>
          <a:p>
            <a:r>
              <a:rPr lang="zh-CN" altLang="zh-CN" sz="2800" kern="0" dirty="0">
                <a:solidFill>
                  <a:srgbClr val="3E3E3E"/>
                </a:solidFill>
                <a:latin typeface="Helvetica" panose="020B0604020202020204" pitchFamily="34" charset="0"/>
                <a:ea typeface="宋体" panose="02010600030101010101" pitchFamily="2" charset="-122"/>
                <a:cs typeface="Helvetica" panose="020B0604020202020204" pitchFamily="34" charset="0"/>
              </a:rPr>
              <a:t>内部呈扁球形，外部则逐渐变成球形。</a:t>
            </a:r>
            <a:endParaRPr lang="en-US" altLang="zh-CN" sz="2800" kern="0" dirty="0">
              <a:solidFill>
                <a:srgbClr val="3E3E3E"/>
              </a:solidFill>
              <a:latin typeface="Helvetica" panose="020B0604020202020204" pitchFamily="34" charset="0"/>
              <a:ea typeface="宋体" panose="02010600030101010101" pitchFamily="2" charset="-122"/>
              <a:cs typeface="Helvetica" panose="020B0604020202020204" pitchFamily="34" charset="0"/>
            </a:endParaRPr>
          </a:p>
          <a:p>
            <a:r>
              <a:rPr lang="zh-CN" altLang="zh-CN" sz="2800" kern="0" dirty="0">
                <a:solidFill>
                  <a:srgbClr val="3E3E3E"/>
                </a:solidFill>
                <a:latin typeface="Helvetica" panose="020B0604020202020204" pitchFamily="34" charset="0"/>
                <a:ea typeface="宋体" panose="02010600030101010101" pitchFamily="2" charset="-122"/>
                <a:cs typeface="Helvetica" panose="020B0604020202020204" pitchFamily="34" charset="0"/>
              </a:rPr>
              <a:t>恒星数密度则按照单一幂律形式由内向外减少。</a:t>
            </a:r>
            <a:endParaRPr lang="zh-CN" altLang="en-US" sz="2800" dirty="0"/>
          </a:p>
        </p:txBody>
      </p:sp>
    </p:spTree>
    <p:extLst>
      <p:ext uri="{BB962C8B-B14F-4D97-AF65-F5344CB8AC3E}">
        <p14:creationId xmlns:p14="http://schemas.microsoft.com/office/powerpoint/2010/main" val="195727141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Mass profile from K-giants</a:t>
            </a:r>
            <a:endParaRPr lang="zh-CN" altLang="en-US" dirty="0"/>
          </a:p>
        </p:txBody>
      </p:sp>
      <p:sp>
        <p:nvSpPr>
          <p:cNvPr id="3" name="内容占位符 2"/>
          <p:cNvSpPr>
            <a:spLocks noGrp="1"/>
          </p:cNvSpPr>
          <p:nvPr>
            <p:ph idx="1"/>
          </p:nvPr>
        </p:nvSpPr>
        <p:spPr/>
        <p:txBody>
          <a:bodyPr/>
          <a:lstStyle/>
          <a:p>
            <a:endParaRPr lang="zh-CN" altLang="en-US"/>
          </a:p>
        </p:txBody>
      </p:sp>
      <p:pic>
        <p:nvPicPr>
          <p:cNvPr id="4" name="图片 3"/>
          <p:cNvPicPr>
            <a:picLocks noChangeAspect="1"/>
          </p:cNvPicPr>
          <p:nvPr/>
        </p:nvPicPr>
        <p:blipFill rotWithShape="1">
          <a:blip r:embed="rId2"/>
          <a:srcRect t="17450" b="6426"/>
          <a:stretch/>
        </p:blipFill>
        <p:spPr>
          <a:xfrm>
            <a:off x="0" y="1376772"/>
            <a:ext cx="9149576" cy="5220580"/>
          </a:xfrm>
          <a:prstGeom prst="rect">
            <a:avLst/>
          </a:prstGeom>
        </p:spPr>
      </p:pic>
    </p:spTree>
    <p:extLst>
      <p:ext uri="{BB962C8B-B14F-4D97-AF65-F5344CB8AC3E}">
        <p14:creationId xmlns:p14="http://schemas.microsoft.com/office/powerpoint/2010/main" val="54427984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图片包含 文字, 地图&#10;&#10;已生成极高可信度的说明">
            <a:extLst>
              <a:ext uri="{FF2B5EF4-FFF2-40B4-BE49-F238E27FC236}">
                <a16:creationId xmlns:a16="http://schemas.microsoft.com/office/drawing/2014/main" id="{98FB7706-77DB-4933-8871-50B27560FA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5808030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Rot="1" noChangeArrowheads="1"/>
          </p:cNvSpPr>
          <p:nvPr>
            <p:ph type="body" idx="4294967295"/>
          </p:nvPr>
        </p:nvSpPr>
        <p:spPr>
          <a:xfrm>
            <a:off x="0" y="1492250"/>
            <a:ext cx="4608513" cy="3617913"/>
          </a:xfrm>
        </p:spPr>
        <p:txBody>
          <a:bodyPr/>
          <a:lstStyle/>
          <a:p>
            <a:pPr>
              <a:buFontTx/>
              <a:buNone/>
            </a:pPr>
            <a:r>
              <a:rPr lang="en-US" altLang="zh-CN" sz="2400"/>
              <a:t>Segmented and thin mirror active optics for 24 sub-mirrors of MA</a:t>
            </a:r>
          </a:p>
        </p:txBody>
      </p:sp>
      <p:grpSp>
        <p:nvGrpSpPr>
          <p:cNvPr id="9219" name="Group 8"/>
          <p:cNvGrpSpPr>
            <a:grpSpLocks/>
          </p:cNvGrpSpPr>
          <p:nvPr/>
        </p:nvGrpSpPr>
        <p:grpSpPr bwMode="auto">
          <a:xfrm>
            <a:off x="0" y="3302000"/>
            <a:ext cx="9144000" cy="3556000"/>
            <a:chOff x="0" y="0"/>
            <a:chExt cx="5760" cy="2240"/>
          </a:xfrm>
        </p:grpSpPr>
        <p:sp>
          <p:nvSpPr>
            <p:cNvPr id="9221" name="Line 3"/>
            <p:cNvSpPr>
              <a:spLocks noChangeShapeType="1"/>
            </p:cNvSpPr>
            <p:nvPr/>
          </p:nvSpPr>
          <p:spPr bwMode="auto">
            <a:xfrm flipV="1">
              <a:off x="2744" y="875"/>
              <a:ext cx="317" cy="0"/>
            </a:xfrm>
            <a:prstGeom prst="line">
              <a:avLst/>
            </a:prstGeom>
            <a:noFill/>
            <a:ln w="76200">
              <a:solidFill>
                <a:srgbClr val="FF0000"/>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zh-CN" altLang="en-US"/>
            </a:p>
          </p:txBody>
        </p:sp>
        <p:pic>
          <p:nvPicPr>
            <p:cNvPr id="9222" name="Picture 4" descr="bef track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2562" cy="19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3" name="Picture 5" descr="bef track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84" y="13"/>
              <a:ext cx="2576" cy="1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43" name="Rectangle 6"/>
            <p:cNvSpPr>
              <a:spLocks noChangeArrowheads="1"/>
            </p:cNvSpPr>
            <p:nvPr/>
          </p:nvSpPr>
          <p:spPr bwMode="auto">
            <a:xfrm>
              <a:off x="3923" y="2009"/>
              <a:ext cx="1244"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spcBef>
                  <a:spcPct val="20000"/>
                </a:spcBef>
                <a:buClr>
                  <a:schemeClr val="hlink"/>
                </a:buClr>
                <a:buSzPct val="80000"/>
                <a:buFont typeface="Wingdings" panose="05000000000000000000" pitchFamily="2" charset="2"/>
                <a:buNone/>
                <a:defRPr/>
              </a:pPr>
              <a:r>
                <a:rPr lang="zh-CN" altLang="en-US">
                  <a:effectLst>
                    <a:outerShdw blurRad="38100" dist="38100" dir="2700000" algn="tl">
                      <a:srgbClr val="C0C0C0"/>
                    </a:outerShdw>
                  </a:effectLst>
                </a:rPr>
                <a:t>（</a:t>
              </a:r>
              <a:r>
                <a:rPr lang="en-US" altLang="zh-CN">
                  <a:effectLst>
                    <a:outerShdw blurRad="38100" dist="38100" dir="2700000" algn="tl">
                      <a:srgbClr val="C0C0C0"/>
                    </a:outerShdw>
                  </a:effectLst>
                </a:rPr>
                <a:t>Sept. 10, 2008)</a:t>
              </a:r>
            </a:p>
          </p:txBody>
        </p:sp>
      </p:grpSp>
      <p:pic>
        <p:nvPicPr>
          <p:cNvPr id="9220" name="Picture 7" descr="Screenshot-3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51388" y="77788"/>
            <a:ext cx="4356100" cy="302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7870391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Age of halo</a:t>
            </a:r>
            <a:endParaRPr lang="zh-CN" altLang="en-US" dirty="0"/>
          </a:p>
        </p:txBody>
      </p:sp>
      <p:pic>
        <p:nvPicPr>
          <p:cNvPr id="4" name="内容占位符 3"/>
          <p:cNvPicPr>
            <a:picLocks noGrp="1" noChangeAspect="1"/>
          </p:cNvPicPr>
          <p:nvPr>
            <p:ph idx="1"/>
          </p:nvPr>
        </p:nvPicPr>
        <p:blipFill>
          <a:blip r:embed="rId2"/>
          <a:stretch>
            <a:fillRect/>
          </a:stretch>
        </p:blipFill>
        <p:spPr>
          <a:xfrm>
            <a:off x="16024" y="1664804"/>
            <a:ext cx="9103081" cy="5121188"/>
          </a:xfrm>
          <a:prstGeom prst="rect">
            <a:avLst/>
          </a:prstGeom>
        </p:spPr>
      </p:pic>
      <p:pic>
        <p:nvPicPr>
          <p:cNvPr id="3" name="图片 2"/>
          <p:cNvPicPr>
            <a:picLocks noChangeAspect="1"/>
          </p:cNvPicPr>
          <p:nvPr/>
        </p:nvPicPr>
        <p:blipFill>
          <a:blip r:embed="rId3"/>
          <a:stretch>
            <a:fillRect/>
          </a:stretch>
        </p:blipFill>
        <p:spPr>
          <a:xfrm>
            <a:off x="143508" y="1836143"/>
            <a:ext cx="652276" cy="404725"/>
          </a:xfrm>
          <a:prstGeom prst="rect">
            <a:avLst/>
          </a:prstGeom>
        </p:spPr>
      </p:pic>
      <p:sp>
        <p:nvSpPr>
          <p:cNvPr id="7" name="Shape 715">
            <a:extLst>
              <a:ext uri="{FF2B5EF4-FFF2-40B4-BE49-F238E27FC236}">
                <a16:creationId xmlns:a16="http://schemas.microsoft.com/office/drawing/2014/main" id="{E447B23E-8C8D-435D-A811-8118FE587A21}"/>
              </a:ext>
            </a:extLst>
          </p:cNvPr>
          <p:cNvSpPr/>
          <p:nvPr/>
        </p:nvSpPr>
        <p:spPr>
          <a:xfrm>
            <a:off x="6137949" y="1556088"/>
            <a:ext cx="1467548" cy="265457"/>
          </a:xfrm>
          <a:prstGeom prst="rect">
            <a:avLst/>
          </a:prstGeom>
          <a:ln w="12700">
            <a:miter lim="400000"/>
          </a:ln>
          <a:extLst>
            <a:ext uri="{C572A759-6A51-4108-AA02-DFA0A04FC94B}">
              <ma14:wrappingTextBoxFlag xmlns:ma14="http://schemas.microsoft.com/office/mac/drawingml/2011/main" xmlns="" val="1"/>
            </a:ext>
          </a:extLst>
        </p:spPr>
        <p:txBody>
          <a:bodyPr wrap="none" lIns="32146" rIns="32146">
            <a:spAutoFit/>
          </a:bodyPr>
          <a:lstStyle>
            <a:lvl1pPr marL="0" marR="0" defTabSz="914400">
              <a:lnSpc>
                <a:spcPct val="100000"/>
              </a:lnSpc>
              <a:defRPr sz="1600">
                <a:solidFill>
                  <a:schemeClr val="accent5"/>
                </a:solidFill>
                <a:uFillTx/>
                <a:latin typeface="Arial Black"/>
                <a:ea typeface="Arial Black"/>
                <a:cs typeface="Arial Black"/>
                <a:sym typeface="Arial Black"/>
              </a:defRPr>
            </a:lvl1pPr>
          </a:lstStyle>
          <a:p>
            <a:r>
              <a:rPr lang="en-US" sz="1125" dirty="0"/>
              <a:t>Guo</a:t>
            </a:r>
            <a:r>
              <a:rPr sz="1125" dirty="0"/>
              <a:t> et al. in prep.</a:t>
            </a:r>
          </a:p>
        </p:txBody>
      </p:sp>
    </p:spTree>
    <p:extLst>
      <p:ext uri="{BB962C8B-B14F-4D97-AF65-F5344CB8AC3E}">
        <p14:creationId xmlns:p14="http://schemas.microsoft.com/office/powerpoint/2010/main" val="129216732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56480" y="14656"/>
            <a:ext cx="8224243" cy="618146"/>
          </a:xfrm>
        </p:spPr>
        <p:txBody>
          <a:bodyPr>
            <a:normAutofit/>
          </a:bodyPr>
          <a:lstStyle/>
          <a:p>
            <a:r>
              <a:rPr lang="en-US" altLang="zh-CN" sz="2800" b="1" dirty="0"/>
              <a:t>The study of the Galactic (sub)structures</a:t>
            </a:r>
            <a:endParaRPr kumimoji="1" lang="zh-CN" altLang="en-US" sz="2800" b="1" dirty="0"/>
          </a:p>
        </p:txBody>
      </p:sp>
      <p:pic>
        <p:nvPicPr>
          <p:cNvPr id="3" name="图片 2" descr="Screen Shot 2017-05-14 at 12.43.36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94392"/>
            <a:ext cx="9144000" cy="4411655"/>
          </a:xfrm>
          <a:prstGeom prst="rect">
            <a:avLst/>
          </a:prstGeom>
        </p:spPr>
      </p:pic>
      <p:sp>
        <p:nvSpPr>
          <p:cNvPr id="4" name="文本框 3"/>
          <p:cNvSpPr txBox="1"/>
          <p:nvPr/>
        </p:nvSpPr>
        <p:spPr>
          <a:xfrm>
            <a:off x="179512" y="5086880"/>
            <a:ext cx="8784976" cy="1130820"/>
          </a:xfrm>
          <a:prstGeom prst="rect">
            <a:avLst/>
          </a:prstGeom>
          <a:noFill/>
        </p:spPr>
        <p:txBody>
          <a:bodyPr wrap="square" lIns="91439" tIns="45719" rIns="91439" bIns="45719" rtlCol="0">
            <a:spAutoFit/>
          </a:bodyPr>
          <a:lstStyle/>
          <a:p>
            <a:pPr marL="285736" indent="-285736">
              <a:buFont typeface="Arial"/>
              <a:buChar char="•"/>
            </a:pPr>
            <a:r>
              <a:rPr lang="en-US" altLang="zh-CN" sz="1687" dirty="0"/>
              <a:t>The density distributions in different ranges of </a:t>
            </a:r>
            <a:r>
              <a:rPr lang="en-US" altLang="zh-CN" sz="1687" dirty="0" err="1"/>
              <a:t>φ</a:t>
            </a:r>
            <a:r>
              <a:rPr lang="en-US" altLang="zh-CN" sz="1687" dirty="0"/>
              <a:t> show similar features; </a:t>
            </a:r>
          </a:p>
          <a:p>
            <a:pPr marL="285736" indent="-285736">
              <a:buFont typeface="Arial"/>
              <a:buChar char="•"/>
            </a:pPr>
            <a:r>
              <a:rPr lang="en-US" altLang="zh-CN" sz="1687" dirty="0"/>
              <a:t>They do not follow the simple model consisting of a single exponential disk. Significant flaring is clearly visible in the outer disk;</a:t>
            </a:r>
          </a:p>
          <a:p>
            <a:pPr marL="285736" indent="-285736">
              <a:buFont typeface="Arial"/>
              <a:buChar char="•"/>
            </a:pPr>
            <a:r>
              <a:rPr lang="en-US" altLang="zh-CN" sz="1687" dirty="0"/>
              <a:t>There is moderate north-south asymmetry in the outer disk, starting from </a:t>
            </a:r>
            <a:r>
              <a:rPr lang="en-US" altLang="zh-CN" sz="1687" i="1" dirty="0"/>
              <a:t>R</a:t>
            </a:r>
            <a:r>
              <a:rPr lang="en-US" altLang="zh-CN" sz="1687" dirty="0"/>
              <a:t> ∼ 9 </a:t>
            </a:r>
            <a:r>
              <a:rPr lang="en-US" altLang="zh-CN" sz="1687" dirty="0" err="1"/>
              <a:t>kpc</a:t>
            </a:r>
            <a:endParaRPr kumimoji="1" lang="zh-CN" altLang="en-US" sz="1687" dirty="0"/>
          </a:p>
        </p:txBody>
      </p:sp>
      <p:sp>
        <p:nvSpPr>
          <p:cNvPr id="5" name="文本框 4"/>
          <p:cNvSpPr txBox="1"/>
          <p:nvPr/>
        </p:nvSpPr>
        <p:spPr>
          <a:xfrm>
            <a:off x="2053093" y="766400"/>
            <a:ext cx="5069453" cy="351954"/>
          </a:xfrm>
          <a:prstGeom prst="rect">
            <a:avLst/>
          </a:prstGeom>
          <a:noFill/>
        </p:spPr>
        <p:txBody>
          <a:bodyPr wrap="square" lIns="91439" tIns="45719" rIns="91439" bIns="45719" rtlCol="0">
            <a:spAutoFit/>
          </a:bodyPr>
          <a:lstStyle/>
          <a:p>
            <a:r>
              <a:rPr lang="en-US" altLang="zh-CN" sz="1687" dirty="0"/>
              <a:t>Number density distributions of LAMOST A-type stars</a:t>
            </a:r>
            <a:endParaRPr kumimoji="1" lang="zh-CN" altLang="en-US" sz="1687" dirty="0"/>
          </a:p>
        </p:txBody>
      </p:sp>
    </p:spTree>
    <p:extLst>
      <p:ext uri="{BB962C8B-B14F-4D97-AF65-F5344CB8AC3E}">
        <p14:creationId xmlns:p14="http://schemas.microsoft.com/office/powerpoint/2010/main" val="145786678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119"/>
          <p:cNvSpPr/>
          <p:nvPr/>
        </p:nvSpPr>
        <p:spPr>
          <a:xfrm>
            <a:off x="3615337" y="4008617"/>
            <a:ext cx="2701026" cy="461601"/>
          </a:xfrm>
          <a:prstGeom prst="rect">
            <a:avLst/>
          </a:prstGeom>
          <a:noFill/>
          <a:ln w="12700">
            <a:miter lim="400000"/>
          </a:ln>
          <a:extLst>
            <a:ext uri="{C572A759-6A51-4108-AA02-DFA0A04FC94B}">
              <ma14:wrappingTextBoxFlag xmlns:ma14="http://schemas.microsoft.com/office/mac/drawingml/2011/main" xmlns="" val="1"/>
            </a:ext>
          </a:extLst>
        </p:spPr>
        <p:txBody>
          <a:bodyPr wrap="square" lIns="35719" tIns="35719" rIns="35719" bIns="35719" anchor="ctr">
            <a:spAutoFit/>
          </a:bodyPr>
          <a:lstStyle/>
          <a:p>
            <a:pPr>
              <a:defRPr sz="2000" b="1">
                <a:latin typeface="Helvetica"/>
                <a:ea typeface="Helvetica"/>
                <a:cs typeface="Helvetica"/>
                <a:sym typeface="Helvetica"/>
              </a:defRPr>
            </a:pPr>
            <a:r>
              <a:rPr sz="1406" dirty="0"/>
              <a:t>Age</a:t>
            </a:r>
            <a:r>
              <a:rPr lang="en-US" sz="1406" dirty="0"/>
              <a:t>s</a:t>
            </a:r>
            <a:r>
              <a:rPr sz="1406" dirty="0"/>
              <a:t> of 1 million MSTO stars</a:t>
            </a:r>
          </a:p>
          <a:p>
            <a:pPr>
              <a:defRPr sz="2000" b="1">
                <a:latin typeface="Helvetica"/>
                <a:ea typeface="Helvetica"/>
                <a:cs typeface="Helvetica"/>
                <a:sym typeface="Helvetica"/>
              </a:defRPr>
            </a:pPr>
            <a:r>
              <a:rPr lang="en-US" sz="1125" dirty="0"/>
              <a:t>(</a:t>
            </a:r>
            <a:r>
              <a:rPr sz="1125" dirty="0"/>
              <a:t>Xiang et al., ApJS, submitted</a:t>
            </a:r>
            <a:r>
              <a:rPr lang="en-US" sz="1125" dirty="0"/>
              <a:t>)</a:t>
            </a:r>
            <a:endParaRPr sz="1125" dirty="0"/>
          </a:p>
        </p:txBody>
      </p:sp>
      <p:pic>
        <p:nvPicPr>
          <p:cNvPr id="3" name="屏幕快照 2017-04-19 下午5.12.35.png"/>
          <p:cNvPicPr>
            <a:picLocks noChangeAspect="1"/>
          </p:cNvPicPr>
          <p:nvPr/>
        </p:nvPicPr>
        <p:blipFill>
          <a:blip r:embed="rId2">
            <a:extLst/>
          </a:blip>
          <a:srcRect/>
          <a:stretch>
            <a:fillRect/>
          </a:stretch>
        </p:blipFill>
        <p:spPr>
          <a:xfrm>
            <a:off x="77541" y="3549569"/>
            <a:ext cx="3429058" cy="2488577"/>
          </a:xfrm>
          <a:prstGeom prst="rect">
            <a:avLst/>
          </a:prstGeom>
          <a:ln w="12700">
            <a:miter lim="400000"/>
          </a:ln>
        </p:spPr>
      </p:pic>
      <p:sp>
        <p:nvSpPr>
          <p:cNvPr id="4" name="Shape 121"/>
          <p:cNvSpPr/>
          <p:nvPr/>
        </p:nvSpPr>
        <p:spPr>
          <a:xfrm>
            <a:off x="77542" y="3413809"/>
            <a:ext cx="3423024" cy="355148"/>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35719" tIns="35719" rIns="35719" bIns="35719" anchor="ctr"/>
          <a:lstStyle>
            <a:lvl1pPr>
              <a:defRPr sz="2200" b="1">
                <a:latin typeface="Times New Roman"/>
                <a:ea typeface="Times New Roman"/>
                <a:cs typeface="Times New Roman"/>
                <a:sym typeface="Times New Roman"/>
              </a:defRPr>
            </a:lvl1pPr>
          </a:lstStyle>
          <a:p>
            <a:r>
              <a:rPr lang="en-US" sz="1406" dirty="0"/>
              <a:t>                              </a:t>
            </a:r>
            <a:r>
              <a:rPr sz="1406" dirty="0"/>
              <a:t>Age (Gyr)</a:t>
            </a:r>
          </a:p>
        </p:txBody>
      </p:sp>
      <p:sp>
        <p:nvSpPr>
          <p:cNvPr id="5" name="Shape 122"/>
          <p:cNvSpPr/>
          <p:nvPr/>
        </p:nvSpPr>
        <p:spPr>
          <a:xfrm>
            <a:off x="3615337" y="1283359"/>
            <a:ext cx="5036917" cy="591380"/>
          </a:xfrm>
          <a:prstGeom prst="rect">
            <a:avLst/>
          </a:prstGeom>
          <a:ln w="12700">
            <a:miter lim="400000"/>
          </a:ln>
          <a:extLst>
            <a:ext uri="{C572A759-6A51-4108-AA02-DFA0A04FC94B}">
              <ma14:wrappingTextBoxFlag xmlns:ma14="http://schemas.microsoft.com/office/mac/drawingml/2011/main" xmlns="" val="1"/>
            </a:ext>
          </a:extLst>
        </p:spPr>
        <p:txBody>
          <a:bodyPr wrap="square" lIns="35719" tIns="35719" rIns="35719" bIns="35719" anchor="ctr">
            <a:spAutoFit/>
          </a:bodyPr>
          <a:lstStyle>
            <a:lvl1pPr>
              <a:defRPr sz="3000" b="1">
                <a:solidFill>
                  <a:schemeClr val="accent5"/>
                </a:solidFill>
                <a:latin typeface="Helvetica"/>
                <a:ea typeface="Helvetica"/>
                <a:cs typeface="Helvetica"/>
                <a:sym typeface="Helvetica"/>
              </a:defRPr>
            </a:lvl1pPr>
          </a:lstStyle>
          <a:p>
            <a:r>
              <a:rPr sz="1687" dirty="0"/>
              <a:t>Stellar ages for millions of MSTO and RG stars, with uncertainties of 20-30%</a:t>
            </a:r>
          </a:p>
        </p:txBody>
      </p:sp>
      <p:sp>
        <p:nvSpPr>
          <p:cNvPr id="6" name="Shape 123"/>
          <p:cNvSpPr/>
          <p:nvPr/>
        </p:nvSpPr>
        <p:spPr>
          <a:xfrm>
            <a:off x="3615337" y="2057315"/>
            <a:ext cx="5115357" cy="851003"/>
          </a:xfrm>
          <a:prstGeom prst="rect">
            <a:avLst/>
          </a:prstGeom>
          <a:ln w="12700">
            <a:miter lim="400000"/>
          </a:ln>
          <a:extLst>
            <a:ext uri="{C572A759-6A51-4108-AA02-DFA0A04FC94B}">
              <ma14:wrappingTextBoxFlag xmlns:ma14="http://schemas.microsoft.com/office/mac/drawingml/2011/main" xmlns="" val="1"/>
            </a:ext>
          </a:extLst>
        </p:spPr>
        <p:txBody>
          <a:bodyPr wrap="square" lIns="35719" tIns="35719" rIns="35719" bIns="35719" anchor="ctr">
            <a:spAutoFit/>
          </a:bodyPr>
          <a:lstStyle/>
          <a:p>
            <a:pPr algn="l">
              <a:defRPr sz="3000" b="1">
                <a:latin typeface="Helvetica"/>
                <a:ea typeface="Helvetica"/>
                <a:cs typeface="Helvetica"/>
                <a:sym typeface="Helvetica"/>
              </a:defRPr>
            </a:pPr>
            <a:r>
              <a:rPr sz="1687" dirty="0"/>
              <a:t>Mapping the chemistry, kinematics/dynamics, matter distribution, spatial structure, star formation rate</a:t>
            </a:r>
            <a:r>
              <a:rPr sz="1687" dirty="0">
                <a:solidFill>
                  <a:schemeClr val="accent5"/>
                </a:solidFill>
              </a:rPr>
              <a:t> </a:t>
            </a:r>
            <a:r>
              <a:rPr sz="1687" dirty="0"/>
              <a:t>of </a:t>
            </a:r>
            <a:r>
              <a:rPr sz="1687" dirty="0">
                <a:solidFill>
                  <a:schemeClr val="accent5"/>
                </a:solidFill>
              </a:rPr>
              <a:t>mono-age stellar population</a:t>
            </a:r>
          </a:p>
        </p:txBody>
      </p:sp>
      <p:sp>
        <p:nvSpPr>
          <p:cNvPr id="7" name="Shape 124"/>
          <p:cNvSpPr/>
          <p:nvPr/>
        </p:nvSpPr>
        <p:spPr>
          <a:xfrm>
            <a:off x="1002373" y="69968"/>
            <a:ext cx="6922066" cy="572834"/>
          </a:xfrm>
          <a:prstGeom prst="rect">
            <a:avLst/>
          </a:prstGeom>
          <a:ln w="12700">
            <a:miter lim="400000"/>
          </a:ln>
          <a:extLst>
            <a:ext uri="{C572A759-6A51-4108-AA02-DFA0A04FC94B}">
              <ma14:wrappingTextBoxFlag xmlns:ma14="http://schemas.microsoft.com/office/mac/drawingml/2011/main" xmlns="" val="1"/>
            </a:ext>
          </a:extLst>
        </p:spPr>
        <p:txBody>
          <a:bodyPr lIns="35719" tIns="35719" rIns="35719" bIns="35719" anchor="ctr"/>
          <a:lstStyle>
            <a:lvl1pPr>
              <a:defRPr sz="5000" b="1">
                <a:latin typeface="Helvetica"/>
                <a:ea typeface="Helvetica"/>
                <a:cs typeface="Helvetica"/>
                <a:sym typeface="Helvetica"/>
              </a:defRPr>
            </a:lvl1pPr>
          </a:lstStyle>
          <a:p>
            <a:r>
              <a:rPr sz="2531" dirty="0"/>
              <a:t>Revealing the Galactic assemblage history </a:t>
            </a:r>
          </a:p>
        </p:txBody>
      </p:sp>
      <p:grpSp>
        <p:nvGrpSpPr>
          <p:cNvPr id="8" name="Group 132"/>
          <p:cNvGrpSpPr/>
          <p:nvPr/>
        </p:nvGrpSpPr>
        <p:grpSpPr>
          <a:xfrm>
            <a:off x="317457" y="638249"/>
            <a:ext cx="2846488" cy="2767210"/>
            <a:chOff x="70704" y="-1"/>
            <a:chExt cx="4048337" cy="3935587"/>
          </a:xfrm>
        </p:grpSpPr>
        <p:grpSp>
          <p:nvGrpSpPr>
            <p:cNvPr id="9" name="Group 128"/>
            <p:cNvGrpSpPr/>
            <p:nvPr/>
          </p:nvGrpSpPr>
          <p:grpSpPr>
            <a:xfrm>
              <a:off x="70704" y="-1"/>
              <a:ext cx="4048337" cy="3935587"/>
              <a:chOff x="70828" y="0"/>
              <a:chExt cx="4048336" cy="3935585"/>
            </a:xfrm>
          </p:grpSpPr>
          <p:pic>
            <p:nvPicPr>
              <p:cNvPr id="13" name="屏幕快照 2017-03-20 上午11.05.17.png"/>
              <p:cNvPicPr>
                <a:picLocks noChangeAspect="1"/>
              </p:cNvPicPr>
              <p:nvPr/>
            </p:nvPicPr>
            <p:blipFill>
              <a:blip r:embed="rId3">
                <a:extLst/>
              </a:blip>
              <a:stretch>
                <a:fillRect/>
              </a:stretch>
            </p:blipFill>
            <p:spPr>
              <a:xfrm>
                <a:off x="83311" y="0"/>
                <a:ext cx="4035853" cy="3748163"/>
              </a:xfrm>
              <a:prstGeom prst="rect">
                <a:avLst/>
              </a:prstGeom>
              <a:ln w="12700" cap="flat">
                <a:noFill/>
                <a:miter lim="400000"/>
              </a:ln>
              <a:effectLst/>
            </p:spPr>
          </p:pic>
          <p:sp>
            <p:nvSpPr>
              <p:cNvPr id="14" name="Shape 126"/>
              <p:cNvSpPr/>
              <p:nvPr/>
            </p:nvSpPr>
            <p:spPr>
              <a:xfrm>
                <a:off x="83311" y="3525307"/>
                <a:ext cx="4035853" cy="410278"/>
              </a:xfrm>
              <a:prstGeom prst="rect">
                <a:avLst/>
              </a:prstGeom>
              <a:solidFill>
                <a:srgbClr val="FFFFFF"/>
              </a:solidFill>
              <a:ln w="12700" cap="flat">
                <a:noFill/>
                <a:miter lim="400000"/>
              </a:ln>
              <a:effectLst/>
              <a:extLst>
                <a:ext uri="{C572A759-6A51-4108-AA02-DFA0A04FC94B}">
                  <ma14:wrappingTextBoxFlag xmlns:ma14="http://schemas.microsoft.com/office/mac/drawingml/2011/main" xmlns="" val="1"/>
                </a:ext>
              </a:extLst>
            </p:spPr>
            <p:txBody>
              <a:bodyPr wrap="square" lIns="35719" tIns="35719" rIns="35719" bIns="35719" numCol="1" anchor="ctr">
                <a:spAutoFit/>
              </a:bodyPr>
              <a:lstStyle/>
              <a:p>
                <a:pPr>
                  <a:defRPr sz="2400" b="1">
                    <a:latin typeface="Times New Roman"/>
                    <a:ea typeface="Times New Roman"/>
                    <a:cs typeface="Times New Roman"/>
                    <a:sym typeface="Times New Roman"/>
                  </a:defRPr>
                </a:pPr>
                <a:r>
                  <a:rPr lang="en-US" sz="1406" i="1" dirty="0"/>
                  <a:t>                        </a:t>
                </a:r>
                <a:r>
                  <a:rPr sz="1406" i="1" dirty="0" err="1"/>
                  <a:t>T</a:t>
                </a:r>
                <a:r>
                  <a:rPr sz="1406" baseline="-5999" dirty="0" err="1"/>
                  <a:t>eff</a:t>
                </a:r>
                <a:r>
                  <a:rPr sz="1406" baseline="-5999" dirty="0"/>
                  <a:t>  </a:t>
                </a:r>
                <a:r>
                  <a:rPr sz="1406" dirty="0"/>
                  <a:t>(K)</a:t>
                </a:r>
                <a:r>
                  <a:rPr sz="1406" baseline="-5999" dirty="0"/>
                  <a:t>  </a:t>
                </a:r>
              </a:p>
            </p:txBody>
          </p:sp>
          <p:sp>
            <p:nvSpPr>
              <p:cNvPr id="15" name="Shape 127"/>
              <p:cNvSpPr/>
              <p:nvPr/>
            </p:nvSpPr>
            <p:spPr>
              <a:xfrm rot="16200000">
                <a:off x="-601154" y="1556159"/>
                <a:ext cx="1754242" cy="410278"/>
              </a:xfrm>
              <a:prstGeom prst="rect">
                <a:avLst/>
              </a:prstGeom>
              <a:solidFill>
                <a:srgbClr val="FFFFFF"/>
              </a:solidFill>
              <a:ln w="12700" cap="flat">
                <a:noFill/>
                <a:miter lim="400000"/>
              </a:ln>
              <a:effectLst/>
              <a:extLst>
                <a:ext uri="{C572A759-6A51-4108-AA02-DFA0A04FC94B}">
                  <ma14:wrappingTextBoxFlag xmlns:ma14="http://schemas.microsoft.com/office/mac/drawingml/2011/main" xmlns="" val="1"/>
                </a:ext>
              </a:extLst>
            </p:spPr>
            <p:txBody>
              <a:bodyPr wrap="square" lIns="35719" tIns="35719" rIns="35719" bIns="35719" numCol="1" anchor="ctr">
                <a:spAutoFit/>
              </a:bodyPr>
              <a:lstStyle/>
              <a:p>
                <a:pPr>
                  <a:defRPr sz="2400" b="1">
                    <a:latin typeface="Times New Roman"/>
                    <a:ea typeface="Times New Roman"/>
                    <a:cs typeface="Times New Roman"/>
                    <a:sym typeface="Times New Roman"/>
                  </a:defRPr>
                </a:pPr>
                <a:r>
                  <a:rPr sz="1406" dirty="0"/>
                  <a:t>M</a:t>
                </a:r>
                <a:r>
                  <a:rPr sz="1406" i="1" baseline="-5999" dirty="0"/>
                  <a:t>V</a:t>
                </a:r>
                <a:r>
                  <a:rPr sz="1406" baseline="-5999" dirty="0"/>
                  <a:t>  </a:t>
                </a:r>
                <a:r>
                  <a:rPr sz="1406" dirty="0"/>
                  <a:t>(mag)</a:t>
                </a:r>
              </a:p>
            </p:txBody>
          </p:sp>
        </p:grpSp>
        <p:sp>
          <p:nvSpPr>
            <p:cNvPr id="10" name="Shape 129"/>
            <p:cNvSpPr/>
            <p:nvPr/>
          </p:nvSpPr>
          <p:spPr>
            <a:xfrm>
              <a:off x="2859634" y="953513"/>
              <a:ext cx="476130" cy="1101203"/>
            </a:xfrm>
            <a:prstGeom prst="rect">
              <a:avLst/>
            </a:prstGeom>
            <a:noFill/>
            <a:ln w="38100" cap="flat">
              <a:solidFill>
                <a:schemeClr val="accent5"/>
              </a:solidFill>
              <a:prstDash val="solid"/>
              <a:miter lim="400000"/>
            </a:ln>
            <a:effectLst>
              <a:outerShdw blurRad="38100" dist="25400" dir="5400000" rotWithShape="0">
                <a:srgbClr val="000000">
                  <a:alpha val="50000"/>
                </a:srgbClr>
              </a:outerShdw>
            </a:effectLst>
          </p:spPr>
          <p:txBody>
            <a:bodyPr wrap="square" lIns="35719" tIns="35719" rIns="35719" bIns="35719" numCol="1" anchor="ctr">
              <a:noAutofit/>
            </a:bodyPr>
            <a:lstStyle/>
            <a:p>
              <a:pPr>
                <a:defRPr sz="2400">
                  <a:solidFill>
                    <a:srgbClr val="FFFFFF"/>
                  </a:solidFill>
                </a:defRPr>
              </a:pPr>
              <a:endParaRPr sz="1687"/>
            </a:p>
          </p:txBody>
        </p:sp>
        <p:sp>
          <p:nvSpPr>
            <p:cNvPr id="11" name="Shape 130"/>
            <p:cNvSpPr/>
            <p:nvPr/>
          </p:nvSpPr>
          <p:spPr>
            <a:xfrm>
              <a:off x="2671284" y="935788"/>
              <a:ext cx="239402" cy="1310844"/>
            </a:xfrm>
            <a:custGeom>
              <a:avLst/>
              <a:gdLst/>
              <a:ahLst/>
              <a:cxnLst>
                <a:cxn ang="0">
                  <a:pos x="wd2" y="hd2"/>
                </a:cxn>
                <a:cxn ang="5400000">
                  <a:pos x="wd2" y="hd2"/>
                </a:cxn>
                <a:cxn ang="10800000">
                  <a:pos x="wd2" y="hd2"/>
                </a:cxn>
                <a:cxn ang="16200000">
                  <a:pos x="wd2" y="hd2"/>
                </a:cxn>
              </a:cxnLst>
              <a:rect l="0" t="0" r="r" b="b"/>
              <a:pathLst>
                <a:path w="21600" h="21600" extrusionOk="0">
                  <a:moveTo>
                    <a:pt x="5791" y="0"/>
                  </a:moveTo>
                  <a:cubicBezTo>
                    <a:pt x="4826" y="771"/>
                    <a:pt x="3861" y="1542"/>
                    <a:pt x="2895" y="2313"/>
                  </a:cubicBezTo>
                  <a:cubicBezTo>
                    <a:pt x="1930" y="3084"/>
                    <a:pt x="965" y="3855"/>
                    <a:pt x="0" y="4626"/>
                  </a:cubicBezTo>
                  <a:lnTo>
                    <a:pt x="3628" y="9783"/>
                  </a:lnTo>
                  <a:lnTo>
                    <a:pt x="5308" y="13619"/>
                  </a:lnTo>
                  <a:lnTo>
                    <a:pt x="9713" y="16821"/>
                  </a:lnTo>
                  <a:lnTo>
                    <a:pt x="15657" y="19211"/>
                  </a:lnTo>
                  <a:lnTo>
                    <a:pt x="21600" y="21600"/>
                  </a:lnTo>
                </a:path>
              </a:pathLst>
            </a:custGeom>
            <a:noFill/>
            <a:ln w="38100" cap="flat">
              <a:solidFill>
                <a:schemeClr val="accent5"/>
              </a:solidFill>
              <a:prstDash val="solid"/>
              <a:miter lim="400000"/>
            </a:ln>
            <a:effectLst/>
          </p:spPr>
          <p:txBody>
            <a:bodyPr wrap="square" lIns="35719" tIns="35719" rIns="35719" bIns="35719" numCol="1" anchor="ctr">
              <a:noAutofit/>
            </a:bodyPr>
            <a:lstStyle/>
            <a:p>
              <a:pPr defTabSz="321457">
                <a:defRPr sz="1200">
                  <a:latin typeface="Helvetica"/>
                  <a:ea typeface="Helvetica"/>
                  <a:cs typeface="Helvetica"/>
                  <a:sym typeface="Helvetica"/>
                </a:defRPr>
              </a:pPr>
              <a:endParaRPr sz="844"/>
            </a:p>
          </p:txBody>
        </p:sp>
        <p:sp>
          <p:nvSpPr>
            <p:cNvPr id="12" name="Shape 131"/>
            <p:cNvSpPr/>
            <p:nvPr/>
          </p:nvSpPr>
          <p:spPr>
            <a:xfrm>
              <a:off x="1288700" y="1809799"/>
              <a:ext cx="1515837" cy="49686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8700" y="15358"/>
                  </a:lnTo>
                  <a:lnTo>
                    <a:pt x="16251" y="10626"/>
                  </a:lnTo>
                  <a:lnTo>
                    <a:pt x="12837" y="3944"/>
                  </a:lnTo>
                  <a:lnTo>
                    <a:pt x="8925" y="2032"/>
                  </a:lnTo>
                  <a:lnTo>
                    <a:pt x="4586" y="718"/>
                  </a:lnTo>
                  <a:lnTo>
                    <a:pt x="0" y="0"/>
                  </a:lnTo>
                </a:path>
              </a:pathLst>
            </a:custGeom>
            <a:noFill/>
            <a:ln w="38100" cap="flat">
              <a:solidFill>
                <a:schemeClr val="accent5"/>
              </a:solidFill>
              <a:prstDash val="solid"/>
              <a:miter lim="400000"/>
            </a:ln>
            <a:effectLst/>
          </p:spPr>
          <p:txBody>
            <a:bodyPr wrap="square" lIns="35719" tIns="35719" rIns="35719" bIns="35719" numCol="1" anchor="ctr">
              <a:noAutofit/>
            </a:bodyPr>
            <a:lstStyle/>
            <a:p>
              <a:pPr defTabSz="321457">
                <a:defRPr sz="1200">
                  <a:latin typeface="Helvetica"/>
                  <a:ea typeface="Helvetica"/>
                  <a:cs typeface="Helvetica"/>
                  <a:sym typeface="Helvetica"/>
                </a:defRPr>
              </a:pPr>
              <a:endParaRPr sz="844"/>
            </a:p>
          </p:txBody>
        </p:sp>
      </p:grpSp>
      <p:sp>
        <p:nvSpPr>
          <p:cNvPr id="16" name="Shape 133"/>
          <p:cNvSpPr/>
          <p:nvPr/>
        </p:nvSpPr>
        <p:spPr>
          <a:xfrm>
            <a:off x="3615337" y="3397209"/>
            <a:ext cx="5197156" cy="591380"/>
          </a:xfrm>
          <a:prstGeom prst="rect">
            <a:avLst/>
          </a:prstGeom>
          <a:ln w="12700">
            <a:miter lim="400000"/>
          </a:ln>
          <a:extLst>
            <a:ext uri="{C572A759-6A51-4108-AA02-DFA0A04FC94B}">
              <ma14:wrappingTextBoxFlag xmlns:ma14="http://schemas.microsoft.com/office/mac/drawingml/2011/main" xmlns="" val="1"/>
            </a:ext>
          </a:extLst>
        </p:spPr>
        <p:txBody>
          <a:bodyPr lIns="35719" tIns="35719" rIns="35719" bIns="35719" anchor="ctr">
            <a:spAutoFit/>
          </a:bodyPr>
          <a:lstStyle>
            <a:lvl1pPr>
              <a:defRPr sz="2800" b="1">
                <a:latin typeface="Helvetica"/>
                <a:ea typeface="Helvetica"/>
                <a:cs typeface="Helvetica"/>
                <a:sym typeface="Helvetica"/>
              </a:defRPr>
            </a:lvl1pPr>
          </a:lstStyle>
          <a:p>
            <a:r>
              <a:rPr sz="1687" dirty="0"/>
              <a:t>LAMOST + Gaia (DR2+) will be the golden source for Galactic archaeology in the next few years</a:t>
            </a:r>
          </a:p>
        </p:txBody>
      </p:sp>
      <p:sp>
        <p:nvSpPr>
          <p:cNvPr id="17" name="Shape 119"/>
          <p:cNvSpPr/>
          <p:nvPr/>
        </p:nvSpPr>
        <p:spPr>
          <a:xfrm>
            <a:off x="3615337" y="4632147"/>
            <a:ext cx="5279458" cy="1110625"/>
          </a:xfrm>
          <a:prstGeom prst="rect">
            <a:avLst/>
          </a:prstGeom>
          <a:noFill/>
          <a:ln w="12700">
            <a:miter lim="400000"/>
          </a:ln>
          <a:extLst>
            <a:ext uri="{C572A759-6A51-4108-AA02-DFA0A04FC94B}">
              <ma14:wrappingTextBoxFlag xmlns:ma14="http://schemas.microsoft.com/office/mac/drawingml/2011/main" xmlns="" val="1"/>
            </a:ext>
          </a:extLst>
        </p:spPr>
        <p:txBody>
          <a:bodyPr wrap="square" lIns="35719" tIns="35719" rIns="35719" bIns="35719" anchor="ctr">
            <a:spAutoFit/>
          </a:bodyPr>
          <a:lstStyle/>
          <a:p>
            <a:pPr>
              <a:defRPr sz="2000" b="1">
                <a:latin typeface="Helvetica"/>
                <a:ea typeface="Helvetica"/>
                <a:cs typeface="Helvetica"/>
                <a:sym typeface="Helvetica"/>
              </a:defRPr>
            </a:pPr>
            <a:r>
              <a:rPr lang="en-US" sz="1687" dirty="0">
                <a:solidFill>
                  <a:srgbClr val="FF0000"/>
                </a:solidFill>
              </a:rPr>
              <a:t>Referee</a:t>
            </a:r>
            <a:r>
              <a:rPr lang="en-US" sz="1687" dirty="0"/>
              <a:t>: This is a solid body of work that makes a significant contribution to the field, and which is especially valuable as a benchmark for galactic evolution modeling.</a:t>
            </a:r>
            <a:endParaRPr sz="1687" dirty="0"/>
          </a:p>
        </p:txBody>
      </p:sp>
    </p:spTree>
    <p:extLst>
      <p:ext uri="{BB962C8B-B14F-4D97-AF65-F5344CB8AC3E}">
        <p14:creationId xmlns:p14="http://schemas.microsoft.com/office/powerpoint/2010/main" val="3809900821"/>
      </p:ext>
    </p:extLst>
  </p:cSld>
  <p:clrMapOvr>
    <a:masterClrMapping/>
  </p:clrMapOvr>
  <p:transition spd="med"/>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Shape 32"/>
          <p:cNvSpPr>
            <a:spLocks noGrp="1"/>
          </p:cNvSpPr>
          <p:nvPr>
            <p:ph type="title"/>
          </p:nvPr>
        </p:nvSpPr>
        <p:spPr>
          <a:xfrm>
            <a:off x="924051" y="-4727"/>
            <a:ext cx="7295899" cy="616438"/>
          </a:xfrm>
          <a:prstGeom prst="rect">
            <a:avLst/>
          </a:prstGeom>
        </p:spPr>
        <p:txBody>
          <a:bodyPr/>
          <a:lstStyle>
            <a:lvl1pPr defTabSz="315468">
              <a:defRPr sz="4320" b="1"/>
            </a:lvl1pPr>
          </a:lstStyle>
          <a:p>
            <a:pPr lvl="0">
              <a:defRPr sz="1800" b="0"/>
            </a:pPr>
            <a:r>
              <a:rPr sz="2250" dirty="0"/>
              <a:t>Chemical evolution of the Galactic disc</a:t>
            </a:r>
          </a:p>
        </p:txBody>
      </p:sp>
      <p:sp>
        <p:nvSpPr>
          <p:cNvPr id="33" name="Shape 33"/>
          <p:cNvSpPr>
            <a:spLocks noGrp="1"/>
          </p:cNvSpPr>
          <p:nvPr>
            <p:ph type="body" idx="1"/>
          </p:nvPr>
        </p:nvSpPr>
        <p:spPr>
          <a:xfrm>
            <a:off x="3991443" y="1283679"/>
            <a:ext cx="4877226" cy="1970112"/>
          </a:xfrm>
          <a:prstGeom prst="rect">
            <a:avLst/>
          </a:prstGeom>
        </p:spPr>
        <p:txBody>
          <a:bodyPr/>
          <a:lstStyle/>
          <a:p>
            <a:pPr marL="11250" indent="0" defTabSz="258772">
              <a:spcBef>
                <a:spcPts val="1828"/>
              </a:spcBef>
              <a:buSzPct val="50000"/>
              <a:defRPr sz="1800"/>
            </a:pPr>
            <a:r>
              <a:rPr sz="1406" dirty="0"/>
              <a:t> Metallicity distribution function: </a:t>
            </a:r>
            <a:endParaRPr lang="en-US" sz="1406" dirty="0"/>
          </a:p>
          <a:p>
            <a:pPr marL="11250" indent="0" defTabSz="258772">
              <a:spcBef>
                <a:spcPts val="1828"/>
              </a:spcBef>
              <a:buSzPct val="50000"/>
              <a:defRPr sz="1800"/>
            </a:pPr>
            <a:r>
              <a:rPr lang="en-US" sz="1406" dirty="0">
                <a:solidFill>
                  <a:srgbClr val="FF2600"/>
                </a:solidFill>
              </a:rPr>
              <a:t>              </a:t>
            </a:r>
            <a:r>
              <a:rPr sz="1406" dirty="0">
                <a:solidFill>
                  <a:srgbClr val="FF2600"/>
                </a:solidFill>
              </a:rPr>
              <a:t>MDF=N([Fe/H],[α/Fe] | R, Z, 𝜏)</a:t>
            </a:r>
          </a:p>
          <a:p>
            <a:pPr marL="101259" lvl="1" indent="0" defTabSz="258772">
              <a:spcBef>
                <a:spcPts val="1828"/>
              </a:spcBef>
              <a:buSzPct val="50000"/>
              <a:defRPr sz="1800"/>
            </a:pPr>
            <a:r>
              <a:rPr sz="1406" dirty="0"/>
              <a:t>Radial and vertical </a:t>
            </a:r>
            <a:r>
              <a:rPr sz="1406" dirty="0">
                <a:solidFill>
                  <a:srgbClr val="FF2600"/>
                </a:solidFill>
              </a:rPr>
              <a:t>metallicity and [α/Fe] gradients</a:t>
            </a:r>
            <a:endParaRPr sz="1406" dirty="0"/>
          </a:p>
          <a:p>
            <a:pPr marL="101259" lvl="1" indent="0" defTabSz="258772">
              <a:spcBef>
                <a:spcPts val="1828"/>
              </a:spcBef>
              <a:buSzPct val="50000"/>
              <a:defRPr sz="1800"/>
            </a:pPr>
            <a:r>
              <a:rPr sz="1406" dirty="0"/>
              <a:t>Spatial and temporal variations of the </a:t>
            </a:r>
            <a:r>
              <a:rPr sz="1406" dirty="0">
                <a:solidFill>
                  <a:srgbClr val="FF2600"/>
                </a:solidFill>
              </a:rPr>
              <a:t>shapes of the metallicity distribution function</a:t>
            </a:r>
          </a:p>
        </p:txBody>
      </p:sp>
      <p:sp>
        <p:nvSpPr>
          <p:cNvPr id="34" name="Shape 34"/>
          <p:cNvSpPr/>
          <p:nvPr/>
        </p:nvSpPr>
        <p:spPr>
          <a:xfrm>
            <a:off x="667873" y="2750098"/>
            <a:ext cx="2396491" cy="461729"/>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p>
            <a:pPr lvl="0" algn="ctr">
              <a:defRPr sz="1800"/>
            </a:pPr>
            <a:r>
              <a:rPr sz="1266" b="1" dirty="0"/>
              <a:t>Ages of ~1 million MSTO-SUB stars</a:t>
            </a:r>
            <a:endParaRPr lang="en-US" sz="1266" b="1" dirty="0"/>
          </a:p>
          <a:p>
            <a:pPr lvl="0" algn="ctr">
              <a:defRPr sz="1800"/>
            </a:pPr>
            <a:r>
              <a:rPr lang="en-US" sz="1266" b="1" dirty="0"/>
              <a:t>(</a:t>
            </a:r>
            <a:r>
              <a:rPr sz="1266" b="1" dirty="0"/>
              <a:t>Xiang et al. 2017, submitted)</a:t>
            </a:r>
          </a:p>
        </p:txBody>
      </p:sp>
      <p:grpSp>
        <p:nvGrpSpPr>
          <p:cNvPr id="37" name="Group 37"/>
          <p:cNvGrpSpPr/>
          <p:nvPr/>
        </p:nvGrpSpPr>
        <p:grpSpPr>
          <a:xfrm>
            <a:off x="577538" y="632453"/>
            <a:ext cx="2877061" cy="2087976"/>
            <a:chOff x="0" y="106884"/>
            <a:chExt cx="4091818" cy="2969564"/>
          </a:xfrm>
        </p:grpSpPr>
        <p:pic>
          <p:nvPicPr>
            <p:cNvPr id="35" name="屏幕快照 2017-04-19 下午5.12.35.png"/>
            <p:cNvPicPr/>
            <p:nvPr/>
          </p:nvPicPr>
          <p:blipFill>
            <a:blip r:embed="rId2">
              <a:extLst/>
            </a:blip>
            <a:srcRect/>
            <a:stretch>
              <a:fillRect/>
            </a:stretch>
          </p:blipFill>
          <p:spPr>
            <a:xfrm>
              <a:off x="0" y="106884"/>
              <a:ext cx="4091818" cy="2969564"/>
            </a:xfrm>
            <a:prstGeom prst="rect">
              <a:avLst/>
            </a:prstGeom>
            <a:ln w="12700" cap="flat">
              <a:noFill/>
              <a:miter lim="400000"/>
            </a:ln>
            <a:effectLst/>
          </p:spPr>
        </p:pic>
        <p:sp>
          <p:nvSpPr>
            <p:cNvPr id="36" name="Shape 36"/>
            <p:cNvSpPr/>
            <p:nvPr/>
          </p:nvSpPr>
          <p:spPr>
            <a:xfrm>
              <a:off x="270172" y="526469"/>
              <a:ext cx="498417" cy="475380"/>
            </a:xfrm>
            <a:prstGeom prst="rect">
              <a:avLst/>
            </a:prstGeom>
            <a:solidFill>
              <a:srgbClr val="FFFFFF"/>
            </a:solid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noAutofit/>
            </a:bodyPr>
            <a:lstStyle>
              <a:lvl1pPr>
                <a:defRPr sz="2400" b="1">
                  <a:solidFill>
                    <a:srgbClr val="942192"/>
                  </a:solidFill>
                </a:defRPr>
              </a:lvl1pPr>
            </a:lstStyle>
            <a:p>
              <a:pPr lvl="0">
                <a:defRPr sz="1800" b="0">
                  <a:solidFill>
                    <a:srgbClr val="000000"/>
                  </a:solidFill>
                </a:defRPr>
              </a:pPr>
              <a:r>
                <a:rPr sz="1125" dirty="0"/>
                <a:t>Age</a:t>
              </a:r>
            </a:p>
          </p:txBody>
        </p:sp>
      </p:grpSp>
      <p:sp>
        <p:nvSpPr>
          <p:cNvPr id="38" name="Shape 38"/>
          <p:cNvSpPr/>
          <p:nvPr/>
        </p:nvSpPr>
        <p:spPr>
          <a:xfrm>
            <a:off x="3991444" y="595112"/>
            <a:ext cx="4396885" cy="591380"/>
          </a:xfrm>
          <a:prstGeom prst="rect">
            <a:avLst/>
          </a:prstGeom>
          <a:ln w="12700">
            <a:miter lim="400000"/>
          </a:ln>
          <a:extLst>
            <a:ext uri="{C572A759-6A51-4108-AA02-DFA0A04FC94B}">
              <ma14:wrappingTextBoxFlag xmlns:ma14="http://schemas.microsoft.com/office/mac/drawingml/2011/main" xmlns="" val="1"/>
            </a:ext>
          </a:extLst>
        </p:spPr>
        <p:txBody>
          <a:bodyPr lIns="35719" tIns="35719" rIns="35719" bIns="35719" anchor="ctr">
            <a:spAutoFit/>
          </a:bodyPr>
          <a:lstStyle/>
          <a:p>
            <a:pPr lvl="0">
              <a:defRPr sz="1800"/>
            </a:pPr>
            <a:r>
              <a:rPr sz="1687" b="1" i="1" dirty="0"/>
              <a:t>The informations of</a:t>
            </a:r>
            <a:r>
              <a:rPr sz="1687" b="1" i="1" dirty="0">
                <a:solidFill>
                  <a:srgbClr val="FF2600"/>
                </a:solidFill>
              </a:rPr>
              <a:t> 6D phase space, chemical abundances and age</a:t>
            </a:r>
            <a:r>
              <a:rPr sz="1687" b="1" i="1" dirty="0"/>
              <a:t> are provided</a:t>
            </a:r>
          </a:p>
        </p:txBody>
      </p:sp>
      <p:sp>
        <p:nvSpPr>
          <p:cNvPr id="39" name="Shape 39"/>
          <p:cNvSpPr/>
          <p:nvPr/>
        </p:nvSpPr>
        <p:spPr>
          <a:xfrm>
            <a:off x="4103947" y="3198796"/>
            <a:ext cx="4877226" cy="1446015"/>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normAutofit lnSpcReduction="10000"/>
          </a:bodyPr>
          <a:lstStyle/>
          <a:p>
            <a:pPr marL="11787" defTabSz="271096">
              <a:spcBef>
                <a:spcPts val="1898"/>
              </a:spcBef>
              <a:buSzPct val="50000"/>
              <a:defRPr sz="1800"/>
            </a:pPr>
            <a:r>
              <a:rPr sz="1406" b="1" dirty="0">
                <a:latin typeface="+mn-ea"/>
              </a:rPr>
              <a:t>Provides key clues of the </a:t>
            </a:r>
            <a:r>
              <a:rPr sz="1406" b="1" dirty="0">
                <a:solidFill>
                  <a:srgbClr val="FF2600"/>
                </a:solidFill>
                <a:latin typeface="+mn-ea"/>
              </a:rPr>
              <a:t>formation and evolution of the Galactic disc(s)</a:t>
            </a:r>
            <a:endParaRPr lang="en-US" sz="1406" b="1" dirty="0">
              <a:solidFill>
                <a:srgbClr val="FF2600"/>
              </a:solidFill>
              <a:latin typeface="+mn-ea"/>
            </a:endParaRPr>
          </a:p>
          <a:p>
            <a:pPr marL="11787" defTabSz="271096">
              <a:spcBef>
                <a:spcPts val="1898"/>
              </a:spcBef>
              <a:buSzPct val="50000"/>
              <a:defRPr sz="1800"/>
            </a:pPr>
            <a:r>
              <a:rPr sz="1406" b="1" dirty="0">
                <a:latin typeface="+mn-ea"/>
              </a:rPr>
              <a:t>The theory of disc formation and evolution, the underlying physical processes (</a:t>
            </a:r>
            <a:r>
              <a:rPr sz="1406" b="1" dirty="0">
                <a:solidFill>
                  <a:srgbClr val="FF2600"/>
                </a:solidFill>
                <a:latin typeface="+mn-ea"/>
              </a:rPr>
              <a:t>infall and outflow of the gas, stellar secular evolution, the accretions of dwarf galaxies</a:t>
            </a:r>
            <a:r>
              <a:rPr sz="1406" b="1" dirty="0">
                <a:latin typeface="+mn-ea"/>
              </a:rPr>
              <a:t>)</a:t>
            </a:r>
            <a:r>
              <a:rPr lang="en-US" sz="1406" b="1" dirty="0">
                <a:latin typeface="+mn-ea"/>
              </a:rPr>
              <a:t> </a:t>
            </a:r>
            <a:r>
              <a:rPr sz="1406" b="1" dirty="0">
                <a:latin typeface="+mn-ea"/>
              </a:rPr>
              <a:t>that shape the disc</a:t>
            </a:r>
          </a:p>
        </p:txBody>
      </p:sp>
      <p:sp>
        <p:nvSpPr>
          <p:cNvPr id="40" name="Shape 40"/>
          <p:cNvSpPr/>
          <p:nvPr/>
        </p:nvSpPr>
        <p:spPr>
          <a:xfrm>
            <a:off x="3608284" y="5129105"/>
            <a:ext cx="3122949" cy="749018"/>
          </a:xfrm>
          <a:prstGeom prst="rect">
            <a:avLst/>
          </a:prstGeom>
          <a:ln w="12700">
            <a:miter lim="400000"/>
          </a:ln>
          <a:extLst>
            <a:ext uri="{C572A759-6A51-4108-AA02-DFA0A04FC94B}">
              <ma14:wrappingTextBoxFlag xmlns:ma14="http://schemas.microsoft.com/office/mac/drawingml/2011/main" xmlns="" val="1"/>
            </a:ext>
          </a:extLst>
        </p:spPr>
        <p:txBody>
          <a:bodyPr lIns="35719" tIns="35719" rIns="35719" bIns="35719" anchor="ctr"/>
          <a:lstStyle/>
          <a:p>
            <a:pPr lvl="0">
              <a:defRPr sz="1800"/>
            </a:pPr>
            <a:r>
              <a:rPr sz="1266" b="1" dirty="0">
                <a:solidFill>
                  <a:srgbClr val="FF2600"/>
                </a:solidFill>
              </a:rPr>
              <a:t>Radial [α/Fe] gradients</a:t>
            </a:r>
            <a:r>
              <a:rPr sz="1266" b="1" dirty="0"/>
              <a:t> as a function of Zmax of mono</a:t>
            </a:r>
            <a:r>
              <a:rPr lang="en-US" sz="1266" b="1" dirty="0"/>
              <a:t>-</a:t>
            </a:r>
            <a:r>
              <a:rPr sz="1266" b="1" dirty="0"/>
              <a:t>age populations</a:t>
            </a:r>
            <a:endParaRPr lang="en-US" sz="1266" b="1" dirty="0"/>
          </a:p>
          <a:p>
            <a:pPr lvl="0">
              <a:defRPr sz="1800"/>
            </a:pPr>
            <a:r>
              <a:rPr lang="en-US" sz="1266" b="1" dirty="0"/>
              <a:t>(</a:t>
            </a:r>
            <a:r>
              <a:rPr sz="1266" b="1" dirty="0"/>
              <a:t>Wang et al. (2017 in prep)</a:t>
            </a:r>
          </a:p>
        </p:txBody>
      </p:sp>
      <p:grpSp>
        <p:nvGrpSpPr>
          <p:cNvPr id="49" name="Group 49"/>
          <p:cNvGrpSpPr/>
          <p:nvPr/>
        </p:nvGrpSpPr>
        <p:grpSpPr>
          <a:xfrm>
            <a:off x="59664" y="3268995"/>
            <a:ext cx="4547443" cy="2522513"/>
            <a:chOff x="0" y="0"/>
            <a:chExt cx="6467473" cy="3587572"/>
          </a:xfrm>
        </p:grpSpPr>
        <p:grpSp>
          <p:nvGrpSpPr>
            <p:cNvPr id="43" name="Group 43"/>
            <p:cNvGrpSpPr/>
            <p:nvPr/>
          </p:nvGrpSpPr>
          <p:grpSpPr>
            <a:xfrm>
              <a:off x="0" y="0"/>
              <a:ext cx="5046924" cy="3587572"/>
              <a:chOff x="0" y="0"/>
              <a:chExt cx="5046923" cy="3587571"/>
            </a:xfrm>
          </p:grpSpPr>
          <p:pic>
            <p:nvPicPr>
              <p:cNvPr id="41" name="屏幕快照 2017-06-20 8.27.38 PM.png"/>
              <p:cNvPicPr/>
              <p:nvPr/>
            </p:nvPicPr>
            <p:blipFill>
              <a:blip r:embed="rId3">
                <a:extLst/>
              </a:blip>
              <a:stretch>
                <a:fillRect/>
              </a:stretch>
            </p:blipFill>
            <p:spPr>
              <a:xfrm>
                <a:off x="0" y="0"/>
                <a:ext cx="5046923" cy="3587571"/>
              </a:xfrm>
              <a:prstGeom prst="rect">
                <a:avLst/>
              </a:prstGeom>
              <a:ln w="12700" cap="flat">
                <a:noFill/>
                <a:miter lim="400000"/>
              </a:ln>
              <a:effectLst/>
            </p:spPr>
          </p:pic>
          <p:sp>
            <p:nvSpPr>
              <p:cNvPr id="42" name="Shape 42"/>
              <p:cNvSpPr/>
              <p:nvPr/>
            </p:nvSpPr>
            <p:spPr>
              <a:xfrm>
                <a:off x="2401434" y="3279367"/>
                <a:ext cx="923658" cy="307685"/>
              </a:xfrm>
              <a:prstGeom prst="rect">
                <a:avLst/>
              </a:prstGeom>
              <a:solidFill>
                <a:srgbClr val="FFFFFF"/>
              </a:solid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spAutoFit/>
              </a:bodyPr>
              <a:lstStyle>
                <a:lvl1pPr>
                  <a:defRPr sz="2400" b="1">
                    <a:solidFill>
                      <a:srgbClr val="942192"/>
                    </a:solidFill>
                  </a:defRPr>
                </a:lvl1pPr>
              </a:lstStyle>
              <a:p>
                <a:pPr lvl="0">
                  <a:defRPr sz="1800" b="0">
                    <a:solidFill>
                      <a:srgbClr val="000000"/>
                    </a:solidFill>
                  </a:defRPr>
                </a:pPr>
                <a:r>
                  <a:rPr sz="1406" dirty="0"/>
                  <a:t>Zmax</a:t>
                </a:r>
              </a:p>
            </p:txBody>
          </p:sp>
        </p:grpSp>
        <p:grpSp>
          <p:nvGrpSpPr>
            <p:cNvPr id="48" name="Group 48"/>
            <p:cNvGrpSpPr/>
            <p:nvPr/>
          </p:nvGrpSpPr>
          <p:grpSpPr>
            <a:xfrm>
              <a:off x="4473174" y="1716815"/>
              <a:ext cx="1994299" cy="1163299"/>
              <a:chOff x="-1" y="0"/>
              <a:chExt cx="1994298" cy="1163297"/>
            </a:xfrm>
          </p:grpSpPr>
          <p:sp>
            <p:nvSpPr>
              <p:cNvPr id="44" name="Shape 44"/>
              <p:cNvSpPr/>
              <p:nvPr/>
            </p:nvSpPr>
            <p:spPr>
              <a:xfrm flipH="1" flipV="1">
                <a:off x="-1" y="0"/>
                <a:ext cx="460921" cy="460920"/>
              </a:xfrm>
              <a:prstGeom prst="line">
                <a:avLst/>
              </a:prstGeom>
              <a:noFill/>
              <a:ln w="25400" cap="flat">
                <a:solidFill>
                  <a:srgbClr val="0433FF"/>
                </a:solidFill>
                <a:prstDash val="solid"/>
                <a:miter lim="400000"/>
                <a:tailEnd type="triangle" w="med" len="med"/>
              </a:ln>
              <a:effectLst/>
            </p:spPr>
            <p:txBody>
              <a:bodyPr wrap="square" lIns="0" tIns="0" rIns="0" bIns="0" numCol="1" anchor="ctr">
                <a:noAutofit/>
              </a:bodyPr>
              <a:lstStyle/>
              <a:p>
                <a:pPr lvl="0">
                  <a:defRPr sz="2400"/>
                </a:pPr>
                <a:endParaRPr sz="1687"/>
              </a:p>
            </p:txBody>
          </p:sp>
          <p:grpSp>
            <p:nvGrpSpPr>
              <p:cNvPr id="47" name="Group 47"/>
              <p:cNvGrpSpPr/>
              <p:nvPr/>
            </p:nvGrpSpPr>
            <p:grpSpPr>
              <a:xfrm>
                <a:off x="14414" y="241758"/>
                <a:ext cx="1979883" cy="921539"/>
                <a:chOff x="0" y="-138139"/>
                <a:chExt cx="1979881" cy="921538"/>
              </a:xfrm>
            </p:grpSpPr>
            <p:sp>
              <p:nvSpPr>
                <p:cNvPr id="45" name="Shape 45"/>
                <p:cNvSpPr/>
                <p:nvPr/>
              </p:nvSpPr>
              <p:spPr>
                <a:xfrm>
                  <a:off x="466421" y="-138139"/>
                  <a:ext cx="1513460" cy="65668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35719" tIns="35719" rIns="35719" bIns="35719" numCol="1" anchor="ctr">
                  <a:spAutoFit/>
                </a:bodyPr>
                <a:lstStyle>
                  <a:lvl1pPr>
                    <a:defRPr sz="1800" b="1">
                      <a:solidFill>
                        <a:srgbClr val="0433FF"/>
                      </a:solidFill>
                    </a:defRPr>
                  </a:lvl1pPr>
                </a:lstStyle>
                <a:p>
                  <a:pPr lvl="0">
                    <a:defRPr b="0">
                      <a:solidFill>
                        <a:srgbClr val="000000"/>
                      </a:solidFill>
                    </a:defRPr>
                  </a:pPr>
                  <a:r>
                    <a:rPr sz="1266" dirty="0"/>
                    <a:t>mono age populations</a:t>
                  </a:r>
                </a:p>
              </p:txBody>
            </p:sp>
            <p:sp>
              <p:nvSpPr>
                <p:cNvPr id="46" name="Shape 46"/>
                <p:cNvSpPr/>
                <p:nvPr/>
              </p:nvSpPr>
              <p:spPr>
                <a:xfrm flipH="1">
                  <a:off x="0" y="319586"/>
                  <a:ext cx="399060" cy="463813"/>
                </a:xfrm>
                <a:prstGeom prst="line">
                  <a:avLst/>
                </a:prstGeom>
                <a:noFill/>
                <a:ln w="25400" cap="flat">
                  <a:solidFill>
                    <a:srgbClr val="0433FF"/>
                  </a:solidFill>
                  <a:prstDash val="solid"/>
                  <a:miter lim="400000"/>
                  <a:tailEnd type="triangle" w="med" len="med"/>
                </a:ln>
                <a:effectLst/>
              </p:spPr>
              <p:txBody>
                <a:bodyPr wrap="square" lIns="0" tIns="0" rIns="0" bIns="0" numCol="1" anchor="ctr">
                  <a:noAutofit/>
                </a:bodyPr>
                <a:lstStyle/>
                <a:p>
                  <a:pPr lvl="0">
                    <a:defRPr sz="2400"/>
                  </a:pPr>
                  <a:endParaRPr sz="1687"/>
                </a:p>
              </p:txBody>
            </p:sp>
          </p:grpSp>
        </p:grpSp>
      </p:grpSp>
    </p:spTree>
    <p:extLst>
      <p:ext uri="{BB962C8B-B14F-4D97-AF65-F5344CB8AC3E}">
        <p14:creationId xmlns:p14="http://schemas.microsoft.com/office/powerpoint/2010/main" val="2545360773"/>
      </p:ext>
    </p:extLst>
  </p:cSld>
  <p:clrMapOvr>
    <a:masterClrMapping/>
  </p:clrMapOvr>
  <p:transition spd="med"/>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 name="TKF logo orig med neg cmyk.gif"/>
          <p:cNvPicPr>
            <a:picLocks noChangeAspect="1"/>
          </p:cNvPicPr>
          <p:nvPr/>
        </p:nvPicPr>
        <p:blipFill>
          <a:blip r:embed="rId2">
            <a:extLst/>
          </a:blip>
          <a:stretch>
            <a:fillRect/>
          </a:stretch>
        </p:blipFill>
        <p:spPr>
          <a:xfrm>
            <a:off x="875109" y="6000083"/>
            <a:ext cx="806400" cy="773677"/>
          </a:xfrm>
          <a:prstGeom prst="rect">
            <a:avLst/>
          </a:prstGeom>
        </p:spPr>
      </p:pic>
      <p:sp>
        <p:nvSpPr>
          <p:cNvPr id="682" name="Shape 682"/>
          <p:cNvSpPr/>
          <p:nvPr/>
        </p:nvSpPr>
        <p:spPr>
          <a:xfrm>
            <a:off x="1924444" y="6179344"/>
            <a:ext cx="5286376" cy="526491"/>
          </a:xfrm>
          <a:prstGeom prst="rect">
            <a:avLst/>
          </a:prstGeom>
          <a:ln w="12700">
            <a:miter lim="400000"/>
          </a:ln>
          <a:extLst>
            <a:ext uri="{C572A759-6A51-4108-AA02-DFA0A04FC94B}">
              <ma14:wrappingTextBoxFlag xmlns:ma14="http://schemas.microsoft.com/office/mac/drawingml/2011/main" xmlns="" val="1"/>
            </a:ext>
          </a:extLst>
        </p:spPr>
        <p:txBody>
          <a:bodyPr lIns="35719" tIns="35719" rIns="35719" bIns="35719">
            <a:spAutoFit/>
          </a:bodyPr>
          <a:lstStyle/>
          <a:p>
            <a:pPr marL="35560" marR="35560">
              <a:tabLst>
                <a:tab pos="35717" algn="l"/>
                <a:tab pos="437539" algn="l"/>
                <a:tab pos="848290" algn="l"/>
                <a:tab pos="1259041" algn="l"/>
                <a:tab pos="1660863" algn="l"/>
                <a:tab pos="2071614" algn="l"/>
                <a:tab pos="2473435" algn="l"/>
                <a:tab pos="2893116" algn="l"/>
                <a:tab pos="3294938" algn="l"/>
                <a:tab pos="3696759" algn="l"/>
                <a:tab pos="4116440" algn="l"/>
                <a:tab pos="4518261" algn="l"/>
                <a:tab pos="4920083" algn="l"/>
                <a:tab pos="5330834" algn="l"/>
                <a:tab pos="5741585" algn="l"/>
                <a:tab pos="6152336" algn="l"/>
                <a:tab pos="6554158" algn="l"/>
                <a:tab pos="6955979" algn="l"/>
                <a:tab pos="7375660" algn="l"/>
                <a:tab pos="7777481" algn="l"/>
                <a:tab pos="8179303" algn="l"/>
                <a:tab pos="8188232" algn="l"/>
              </a:tabLst>
              <a:defRPr sz="1400">
                <a:solidFill>
                  <a:srgbClr val="AA7942"/>
                </a:solidFill>
                <a:uFill>
                  <a:solidFill>
                    <a:srgbClr val="AA7942"/>
                  </a:solidFill>
                </a:uFill>
                <a:latin typeface="Arial"/>
                <a:ea typeface="Arial"/>
                <a:cs typeface="Arial"/>
                <a:sym typeface="Arial"/>
              </a:defRPr>
            </a:pPr>
            <a:r>
              <a:rPr sz="984"/>
              <a:t>北京大学物理学院天文学系                                      北京大学科维理天文与天体物理研究所</a:t>
            </a:r>
          </a:p>
          <a:p>
            <a:pPr marL="35560" marR="35560">
              <a:buClr>
                <a:srgbClr val="AA7942"/>
              </a:buClr>
              <a:buFont typeface="Arial"/>
              <a:tabLst>
                <a:tab pos="35717" algn="l"/>
                <a:tab pos="437539" algn="l"/>
                <a:tab pos="848290" algn="l"/>
                <a:tab pos="1259041" algn="l"/>
                <a:tab pos="1660863" algn="l"/>
                <a:tab pos="2071614" algn="l"/>
                <a:tab pos="2473435" algn="l"/>
                <a:tab pos="2893116" algn="l"/>
                <a:tab pos="3294938" algn="l"/>
                <a:tab pos="3696759" algn="l"/>
                <a:tab pos="4116440" algn="l"/>
                <a:tab pos="4518261" algn="l"/>
                <a:tab pos="4920083" algn="l"/>
                <a:tab pos="5330834" algn="l"/>
                <a:tab pos="5741585" algn="l"/>
                <a:tab pos="6152336" algn="l"/>
                <a:tab pos="6554158" algn="l"/>
                <a:tab pos="6955979" algn="l"/>
                <a:tab pos="7375660" algn="l"/>
                <a:tab pos="7777481" algn="l"/>
                <a:tab pos="8179303" algn="l"/>
                <a:tab pos="8188232" algn="l"/>
              </a:tabLst>
              <a:defRPr sz="1400"/>
            </a:pPr>
            <a:r>
              <a:rPr sz="984">
                <a:solidFill>
                  <a:srgbClr val="AA7942"/>
                </a:solidFill>
                <a:uFill>
                  <a:solidFill>
                    <a:srgbClr val="AA7942"/>
                  </a:solidFill>
                </a:uFill>
                <a:latin typeface="宋体"/>
                <a:ea typeface="宋体"/>
                <a:cs typeface="宋体"/>
                <a:sym typeface="宋体"/>
              </a:rPr>
              <a:t>地址：理科二号楼</a:t>
            </a:r>
            <a:r>
              <a:rPr sz="984">
                <a:solidFill>
                  <a:srgbClr val="AA7942"/>
                </a:solidFill>
                <a:uFill>
                  <a:solidFill>
                    <a:srgbClr val="AA7942"/>
                  </a:solidFill>
                </a:uFill>
                <a:latin typeface="Arial"/>
                <a:ea typeface="Arial"/>
                <a:cs typeface="Arial"/>
                <a:sym typeface="Arial"/>
              </a:rPr>
              <a:t>2901  </a:t>
            </a:r>
            <a:r>
              <a:rPr sz="984">
                <a:solidFill>
                  <a:srgbClr val="AA7942"/>
                </a:solidFill>
                <a:uFill>
                  <a:solidFill>
                    <a:srgbClr val="AA7942"/>
                  </a:solidFill>
                </a:uFill>
                <a:latin typeface="宋体"/>
                <a:ea typeface="宋体"/>
                <a:cs typeface="宋体"/>
                <a:sym typeface="宋体"/>
              </a:rPr>
              <a:t>电话：</a:t>
            </a:r>
            <a:r>
              <a:rPr sz="984">
                <a:solidFill>
                  <a:srgbClr val="AA7942"/>
                </a:solidFill>
                <a:uFill>
                  <a:solidFill>
                    <a:srgbClr val="AA7942"/>
                  </a:solidFill>
                </a:uFill>
                <a:latin typeface="Arial"/>
                <a:ea typeface="Arial"/>
                <a:cs typeface="Arial"/>
                <a:sym typeface="Arial"/>
              </a:rPr>
              <a:t>6275 1134               </a:t>
            </a:r>
            <a:r>
              <a:rPr sz="984">
                <a:solidFill>
                  <a:srgbClr val="AA7942"/>
                </a:solidFill>
                <a:uFill>
                  <a:solidFill>
                    <a:srgbClr val="AA7942"/>
                  </a:solidFill>
                </a:uFill>
                <a:latin typeface="宋体"/>
                <a:ea typeface="宋体"/>
                <a:cs typeface="宋体"/>
                <a:sym typeface="宋体"/>
              </a:rPr>
              <a:t>地址：朗润园科维理楼</a:t>
            </a:r>
            <a:r>
              <a:rPr sz="984">
                <a:solidFill>
                  <a:srgbClr val="AA7942"/>
                </a:solidFill>
                <a:uFill>
                  <a:solidFill>
                    <a:srgbClr val="AA7942"/>
                  </a:solidFill>
                </a:uFill>
                <a:latin typeface="Arial"/>
                <a:ea typeface="Arial"/>
                <a:cs typeface="Arial"/>
                <a:sym typeface="Arial"/>
              </a:rPr>
              <a:t>  </a:t>
            </a:r>
            <a:r>
              <a:rPr sz="984">
                <a:solidFill>
                  <a:srgbClr val="AA7942"/>
                </a:solidFill>
                <a:uFill>
                  <a:solidFill>
                    <a:srgbClr val="AA7942"/>
                  </a:solidFill>
                </a:uFill>
                <a:latin typeface="宋体"/>
                <a:ea typeface="宋体"/>
                <a:cs typeface="宋体"/>
                <a:sym typeface="宋体"/>
              </a:rPr>
              <a:t>电话：</a:t>
            </a:r>
            <a:r>
              <a:rPr sz="984">
                <a:solidFill>
                  <a:srgbClr val="AA7942"/>
                </a:solidFill>
                <a:uFill>
                  <a:solidFill>
                    <a:srgbClr val="AA7942"/>
                  </a:solidFill>
                </a:uFill>
                <a:latin typeface="Arial"/>
                <a:ea typeface="Arial"/>
                <a:cs typeface="Arial"/>
                <a:sym typeface="Arial"/>
              </a:rPr>
              <a:t>6275 6692</a:t>
            </a:r>
          </a:p>
          <a:p>
            <a:pPr marL="35560" marR="35560">
              <a:buFont typeface="Arial"/>
              <a:tabLst>
                <a:tab pos="35717" algn="l"/>
                <a:tab pos="437539" algn="l"/>
                <a:tab pos="848290" algn="l"/>
                <a:tab pos="1259041" algn="l"/>
                <a:tab pos="1660863" algn="l"/>
                <a:tab pos="2071614" algn="l"/>
                <a:tab pos="2473435" algn="l"/>
                <a:tab pos="2893116" algn="l"/>
                <a:tab pos="3294938" algn="l"/>
                <a:tab pos="3696759" algn="l"/>
                <a:tab pos="4116440" algn="l"/>
                <a:tab pos="4518261" algn="l"/>
                <a:tab pos="4920083" algn="l"/>
                <a:tab pos="5330834" algn="l"/>
                <a:tab pos="5741585" algn="l"/>
                <a:tab pos="6152336" algn="l"/>
                <a:tab pos="6554158" algn="l"/>
                <a:tab pos="6955979" algn="l"/>
                <a:tab pos="7375660" algn="l"/>
                <a:tab pos="7777481" algn="l"/>
                <a:tab pos="8179303" algn="l"/>
                <a:tab pos="8188232" algn="l"/>
              </a:tabLst>
              <a:defRPr sz="1400">
                <a:solidFill>
                  <a:srgbClr val="AA7942"/>
                </a:solidFill>
                <a:uFill>
                  <a:solidFill>
                    <a:srgbClr val="AA7942"/>
                  </a:solidFill>
                </a:uFill>
              </a:defRPr>
            </a:pPr>
            <a:r>
              <a:rPr sz="984" u="sng">
                <a:latin typeface="Arial"/>
                <a:ea typeface="Arial"/>
                <a:cs typeface="Arial"/>
                <a:sym typeface="Arial"/>
                <a:hlinkClick r:id="rId3"/>
              </a:rPr>
              <a:t>http://vega.bac.pku.edu.cn/astro/astro.htm</a:t>
            </a:r>
            <a:r>
              <a:rPr sz="984">
                <a:latin typeface="Arial"/>
                <a:ea typeface="Arial"/>
                <a:cs typeface="Arial"/>
                <a:sym typeface="Arial"/>
              </a:rPr>
              <a:t>              </a:t>
            </a:r>
            <a:r>
              <a:rPr sz="984" u="sng">
                <a:latin typeface="Arial"/>
                <a:ea typeface="Arial"/>
                <a:cs typeface="Arial"/>
                <a:sym typeface="Arial"/>
                <a:hlinkClick r:id="rId4"/>
              </a:rPr>
              <a:t>http://kiaa.pku.edu.cn/</a:t>
            </a:r>
          </a:p>
        </p:txBody>
      </p:sp>
      <p:pic>
        <p:nvPicPr>
          <p:cNvPr id="684" name="image.png"/>
          <p:cNvPicPr>
            <a:picLocks/>
          </p:cNvPicPr>
          <p:nvPr/>
        </p:nvPicPr>
        <p:blipFill>
          <a:blip r:embed="rId5">
            <a:extLst/>
          </a:blip>
          <a:stretch>
            <a:fillRect/>
          </a:stretch>
        </p:blipFill>
        <p:spPr>
          <a:xfrm>
            <a:off x="7456289" y="5997600"/>
            <a:ext cx="803672" cy="803673"/>
          </a:xfrm>
          <a:prstGeom prst="rect">
            <a:avLst/>
          </a:prstGeom>
        </p:spPr>
      </p:pic>
      <p:pic>
        <p:nvPicPr>
          <p:cNvPr id="685" name="CAS LOGO.gif"/>
          <p:cNvPicPr>
            <a:picLocks noChangeAspect="1"/>
          </p:cNvPicPr>
          <p:nvPr/>
        </p:nvPicPr>
        <p:blipFill>
          <a:blip r:embed="rId6">
            <a:extLst/>
          </a:blip>
          <a:stretch>
            <a:fillRect/>
          </a:stretch>
        </p:blipFill>
        <p:spPr>
          <a:xfrm>
            <a:off x="8295680" y="5989370"/>
            <a:ext cx="806400" cy="818951"/>
          </a:xfrm>
          <a:prstGeom prst="rect">
            <a:avLst/>
          </a:prstGeom>
        </p:spPr>
      </p:pic>
      <p:sp>
        <p:nvSpPr>
          <p:cNvPr id="714" name="Shape 714"/>
          <p:cNvSpPr>
            <a:spLocks noGrp="1"/>
          </p:cNvSpPr>
          <p:nvPr>
            <p:ph type="ctrTitle"/>
          </p:nvPr>
        </p:nvSpPr>
        <p:spPr>
          <a:xfrm>
            <a:off x="67402" y="-975"/>
            <a:ext cx="9076598" cy="513464"/>
          </a:xfrm>
          <a:prstGeom prst="rect">
            <a:avLst/>
          </a:prstGeom>
        </p:spPr>
        <p:txBody>
          <a:bodyPr vert="horz" lIns="35719" tIns="35719" rIns="35719" bIns="35719" rtlCol="0" anchor="ctr">
            <a:normAutofit fontScale="90000"/>
          </a:bodyPr>
          <a:lstStyle>
            <a:lvl1pPr defTabSz="584200">
              <a:lnSpc>
                <a:spcPct val="100000"/>
              </a:lnSpc>
              <a:defRPr sz="3200">
                <a:uFillTx/>
              </a:defRPr>
            </a:lvl1pPr>
          </a:lstStyle>
          <a:p>
            <a:r>
              <a:rPr lang="en-US" b="1" dirty="0"/>
              <a:t>Empirical</a:t>
            </a:r>
            <a:r>
              <a:rPr b="1" dirty="0"/>
              <a:t> extinction </a:t>
            </a:r>
            <a:r>
              <a:rPr lang="en-US" b="1" dirty="0"/>
              <a:t>law </a:t>
            </a:r>
            <a:r>
              <a:rPr b="1" dirty="0"/>
              <a:t>from millions of LAMOST spectra</a:t>
            </a:r>
          </a:p>
        </p:txBody>
      </p:sp>
      <p:sp>
        <p:nvSpPr>
          <p:cNvPr id="715" name="Shape 715"/>
          <p:cNvSpPr/>
          <p:nvPr/>
        </p:nvSpPr>
        <p:spPr>
          <a:xfrm>
            <a:off x="7276468" y="632721"/>
            <a:ext cx="1555713" cy="265457"/>
          </a:xfrm>
          <a:prstGeom prst="rect">
            <a:avLst/>
          </a:prstGeom>
          <a:ln w="12700">
            <a:miter lim="400000"/>
          </a:ln>
          <a:extLst>
            <a:ext uri="{C572A759-6A51-4108-AA02-DFA0A04FC94B}">
              <ma14:wrappingTextBoxFlag xmlns:ma14="http://schemas.microsoft.com/office/mac/drawingml/2011/main" xmlns="" val="1"/>
            </a:ext>
          </a:extLst>
        </p:spPr>
        <p:txBody>
          <a:bodyPr wrap="none" lIns="32146" rIns="32146">
            <a:spAutoFit/>
          </a:bodyPr>
          <a:lstStyle>
            <a:lvl1pPr marL="0" marR="0" defTabSz="914400">
              <a:lnSpc>
                <a:spcPct val="100000"/>
              </a:lnSpc>
              <a:defRPr sz="1600">
                <a:solidFill>
                  <a:schemeClr val="accent5"/>
                </a:solidFill>
                <a:uFillTx/>
                <a:latin typeface="Arial Black"/>
                <a:ea typeface="Arial Black"/>
                <a:cs typeface="Arial Black"/>
                <a:sym typeface="Arial Black"/>
              </a:defRPr>
            </a:lvl1pPr>
          </a:lstStyle>
          <a:p>
            <a:r>
              <a:rPr sz="1125" dirty="0"/>
              <a:t>Yuan et al. in prep.</a:t>
            </a:r>
          </a:p>
        </p:txBody>
      </p:sp>
      <p:pic>
        <p:nvPicPr>
          <p:cNvPr id="6" name="图片 5"/>
          <p:cNvPicPr>
            <a:picLocks noChangeAspect="1"/>
          </p:cNvPicPr>
          <p:nvPr/>
        </p:nvPicPr>
        <p:blipFill>
          <a:blip r:embed="rId7"/>
          <a:stretch>
            <a:fillRect/>
          </a:stretch>
        </p:blipFill>
        <p:spPr>
          <a:xfrm>
            <a:off x="195560" y="640522"/>
            <a:ext cx="4429125" cy="6167798"/>
          </a:xfrm>
          <a:prstGeom prst="rect">
            <a:avLst/>
          </a:prstGeom>
        </p:spPr>
      </p:pic>
      <p:pic>
        <p:nvPicPr>
          <p:cNvPr id="3" name="图片 2"/>
          <p:cNvPicPr>
            <a:picLocks noChangeAspect="1"/>
          </p:cNvPicPr>
          <p:nvPr/>
        </p:nvPicPr>
        <p:blipFill>
          <a:blip r:embed="rId8"/>
          <a:stretch>
            <a:fillRect/>
          </a:stretch>
        </p:blipFill>
        <p:spPr>
          <a:xfrm>
            <a:off x="4624686" y="2993682"/>
            <a:ext cx="4452022" cy="3796709"/>
          </a:xfrm>
          <a:prstGeom prst="rect">
            <a:avLst/>
          </a:prstGeom>
        </p:spPr>
      </p:pic>
      <p:sp>
        <p:nvSpPr>
          <p:cNvPr id="5" name="矩形 4"/>
          <p:cNvSpPr/>
          <p:nvPr/>
        </p:nvSpPr>
        <p:spPr>
          <a:xfrm>
            <a:off x="4720013" y="1082334"/>
            <a:ext cx="4306064" cy="1390445"/>
          </a:xfrm>
          <a:prstGeom prst="rect">
            <a:avLst/>
          </a:prstGeom>
        </p:spPr>
        <p:txBody>
          <a:bodyPr wrap="square">
            <a:spAutoFit/>
          </a:bodyPr>
          <a:lstStyle/>
          <a:p>
            <a:r>
              <a:rPr lang="en-US" altLang="zh-CN" sz="1687" dirty="0"/>
              <a:t>We have constructed a 2D R(V) map in the GAC, R(V)=3.2±0.4</a:t>
            </a:r>
          </a:p>
          <a:p>
            <a:endParaRPr lang="en-US" altLang="zh-CN" sz="1687" dirty="0"/>
          </a:p>
          <a:p>
            <a:r>
              <a:rPr lang="en-US" altLang="zh-CN" sz="1687" dirty="0"/>
              <a:t>Extinction law varies spatially, and does not depend on E(B-V)</a:t>
            </a:r>
            <a:endParaRPr lang="zh-CN" altLang="en-US" sz="1687" dirty="0"/>
          </a:p>
        </p:txBody>
      </p:sp>
    </p:spTree>
    <p:extLst>
      <p:ext uri="{BB962C8B-B14F-4D97-AF65-F5344CB8AC3E}">
        <p14:creationId xmlns:p14="http://schemas.microsoft.com/office/powerpoint/2010/main" val="2110717615"/>
      </p:ext>
    </p:extLst>
  </p:cSld>
  <p:clrMapOvr>
    <a:masterClrMapping/>
  </p:clrMapOvr>
  <p:transition spd="slow"/>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2" name="Shape 682"/>
          <p:cNvSpPr/>
          <p:nvPr/>
        </p:nvSpPr>
        <p:spPr>
          <a:xfrm>
            <a:off x="1924444" y="6179344"/>
            <a:ext cx="5286376" cy="526491"/>
          </a:xfrm>
          <a:prstGeom prst="rect">
            <a:avLst/>
          </a:prstGeom>
          <a:ln w="12700">
            <a:miter lim="400000"/>
          </a:ln>
          <a:extLst>
            <a:ext uri="{C572A759-6A51-4108-AA02-DFA0A04FC94B}">
              <ma14:wrappingTextBoxFlag xmlns:ma14="http://schemas.microsoft.com/office/mac/drawingml/2011/main" xmlns="" val="1"/>
            </a:ext>
          </a:extLst>
        </p:spPr>
        <p:txBody>
          <a:bodyPr lIns="35719" tIns="35719" rIns="35719" bIns="35719">
            <a:spAutoFit/>
          </a:bodyPr>
          <a:lstStyle/>
          <a:p>
            <a:pPr marL="35560" marR="35560">
              <a:tabLst>
                <a:tab pos="35717" algn="l"/>
                <a:tab pos="437539" algn="l"/>
                <a:tab pos="848290" algn="l"/>
                <a:tab pos="1259041" algn="l"/>
                <a:tab pos="1660863" algn="l"/>
                <a:tab pos="2071614" algn="l"/>
                <a:tab pos="2473435" algn="l"/>
                <a:tab pos="2893116" algn="l"/>
                <a:tab pos="3294938" algn="l"/>
                <a:tab pos="3696759" algn="l"/>
                <a:tab pos="4116440" algn="l"/>
                <a:tab pos="4518261" algn="l"/>
                <a:tab pos="4920083" algn="l"/>
                <a:tab pos="5330834" algn="l"/>
                <a:tab pos="5741585" algn="l"/>
                <a:tab pos="6152336" algn="l"/>
                <a:tab pos="6554158" algn="l"/>
                <a:tab pos="6955979" algn="l"/>
                <a:tab pos="7375660" algn="l"/>
                <a:tab pos="7777481" algn="l"/>
                <a:tab pos="8179303" algn="l"/>
                <a:tab pos="8188232" algn="l"/>
              </a:tabLst>
              <a:defRPr sz="1400">
                <a:solidFill>
                  <a:srgbClr val="AA7942"/>
                </a:solidFill>
                <a:uFill>
                  <a:solidFill>
                    <a:srgbClr val="AA7942"/>
                  </a:solidFill>
                </a:uFill>
                <a:latin typeface="Arial"/>
                <a:ea typeface="Arial"/>
                <a:cs typeface="Arial"/>
                <a:sym typeface="Arial"/>
              </a:defRPr>
            </a:pPr>
            <a:r>
              <a:rPr sz="984"/>
              <a:t>北京大学物理学院天文学系                                      北京大学科维理天文与天体物理研究所</a:t>
            </a:r>
          </a:p>
          <a:p>
            <a:pPr marL="35560" marR="35560">
              <a:buClr>
                <a:srgbClr val="AA7942"/>
              </a:buClr>
              <a:buFont typeface="Arial"/>
              <a:tabLst>
                <a:tab pos="35717" algn="l"/>
                <a:tab pos="437539" algn="l"/>
                <a:tab pos="848290" algn="l"/>
                <a:tab pos="1259041" algn="l"/>
                <a:tab pos="1660863" algn="l"/>
                <a:tab pos="2071614" algn="l"/>
                <a:tab pos="2473435" algn="l"/>
                <a:tab pos="2893116" algn="l"/>
                <a:tab pos="3294938" algn="l"/>
                <a:tab pos="3696759" algn="l"/>
                <a:tab pos="4116440" algn="l"/>
                <a:tab pos="4518261" algn="l"/>
                <a:tab pos="4920083" algn="l"/>
                <a:tab pos="5330834" algn="l"/>
                <a:tab pos="5741585" algn="l"/>
                <a:tab pos="6152336" algn="l"/>
                <a:tab pos="6554158" algn="l"/>
                <a:tab pos="6955979" algn="l"/>
                <a:tab pos="7375660" algn="l"/>
                <a:tab pos="7777481" algn="l"/>
                <a:tab pos="8179303" algn="l"/>
                <a:tab pos="8188232" algn="l"/>
              </a:tabLst>
              <a:defRPr sz="1400"/>
            </a:pPr>
            <a:r>
              <a:rPr sz="984">
                <a:solidFill>
                  <a:srgbClr val="AA7942"/>
                </a:solidFill>
                <a:uFill>
                  <a:solidFill>
                    <a:srgbClr val="AA7942"/>
                  </a:solidFill>
                </a:uFill>
                <a:latin typeface="宋体"/>
                <a:ea typeface="宋体"/>
                <a:cs typeface="宋体"/>
                <a:sym typeface="宋体"/>
              </a:rPr>
              <a:t>地址：理科二号楼</a:t>
            </a:r>
            <a:r>
              <a:rPr sz="984">
                <a:solidFill>
                  <a:srgbClr val="AA7942"/>
                </a:solidFill>
                <a:uFill>
                  <a:solidFill>
                    <a:srgbClr val="AA7942"/>
                  </a:solidFill>
                </a:uFill>
                <a:latin typeface="Arial"/>
                <a:ea typeface="Arial"/>
                <a:cs typeface="Arial"/>
                <a:sym typeface="Arial"/>
              </a:rPr>
              <a:t>2901  </a:t>
            </a:r>
            <a:r>
              <a:rPr sz="984">
                <a:solidFill>
                  <a:srgbClr val="AA7942"/>
                </a:solidFill>
                <a:uFill>
                  <a:solidFill>
                    <a:srgbClr val="AA7942"/>
                  </a:solidFill>
                </a:uFill>
                <a:latin typeface="宋体"/>
                <a:ea typeface="宋体"/>
                <a:cs typeface="宋体"/>
                <a:sym typeface="宋体"/>
              </a:rPr>
              <a:t>电话：</a:t>
            </a:r>
            <a:r>
              <a:rPr sz="984">
                <a:solidFill>
                  <a:srgbClr val="AA7942"/>
                </a:solidFill>
                <a:uFill>
                  <a:solidFill>
                    <a:srgbClr val="AA7942"/>
                  </a:solidFill>
                </a:uFill>
                <a:latin typeface="Arial"/>
                <a:ea typeface="Arial"/>
                <a:cs typeface="Arial"/>
                <a:sym typeface="Arial"/>
              </a:rPr>
              <a:t>6275 1134               </a:t>
            </a:r>
            <a:r>
              <a:rPr sz="984">
                <a:solidFill>
                  <a:srgbClr val="AA7942"/>
                </a:solidFill>
                <a:uFill>
                  <a:solidFill>
                    <a:srgbClr val="AA7942"/>
                  </a:solidFill>
                </a:uFill>
                <a:latin typeface="宋体"/>
                <a:ea typeface="宋体"/>
                <a:cs typeface="宋体"/>
                <a:sym typeface="宋体"/>
              </a:rPr>
              <a:t>地址：朗润园科维理楼</a:t>
            </a:r>
            <a:r>
              <a:rPr sz="984">
                <a:solidFill>
                  <a:srgbClr val="AA7942"/>
                </a:solidFill>
                <a:uFill>
                  <a:solidFill>
                    <a:srgbClr val="AA7942"/>
                  </a:solidFill>
                </a:uFill>
                <a:latin typeface="Arial"/>
                <a:ea typeface="Arial"/>
                <a:cs typeface="Arial"/>
                <a:sym typeface="Arial"/>
              </a:rPr>
              <a:t>  </a:t>
            </a:r>
            <a:r>
              <a:rPr sz="984">
                <a:solidFill>
                  <a:srgbClr val="AA7942"/>
                </a:solidFill>
                <a:uFill>
                  <a:solidFill>
                    <a:srgbClr val="AA7942"/>
                  </a:solidFill>
                </a:uFill>
                <a:latin typeface="宋体"/>
                <a:ea typeface="宋体"/>
                <a:cs typeface="宋体"/>
                <a:sym typeface="宋体"/>
              </a:rPr>
              <a:t>电话：</a:t>
            </a:r>
            <a:r>
              <a:rPr sz="984">
                <a:solidFill>
                  <a:srgbClr val="AA7942"/>
                </a:solidFill>
                <a:uFill>
                  <a:solidFill>
                    <a:srgbClr val="AA7942"/>
                  </a:solidFill>
                </a:uFill>
                <a:latin typeface="Arial"/>
                <a:ea typeface="Arial"/>
                <a:cs typeface="Arial"/>
                <a:sym typeface="Arial"/>
              </a:rPr>
              <a:t>6275 6692</a:t>
            </a:r>
          </a:p>
          <a:p>
            <a:pPr marL="35560" marR="35560">
              <a:buFont typeface="Arial"/>
              <a:tabLst>
                <a:tab pos="35717" algn="l"/>
                <a:tab pos="437539" algn="l"/>
                <a:tab pos="848290" algn="l"/>
                <a:tab pos="1259041" algn="l"/>
                <a:tab pos="1660863" algn="l"/>
                <a:tab pos="2071614" algn="l"/>
                <a:tab pos="2473435" algn="l"/>
                <a:tab pos="2893116" algn="l"/>
                <a:tab pos="3294938" algn="l"/>
                <a:tab pos="3696759" algn="l"/>
                <a:tab pos="4116440" algn="l"/>
                <a:tab pos="4518261" algn="l"/>
                <a:tab pos="4920083" algn="l"/>
                <a:tab pos="5330834" algn="l"/>
                <a:tab pos="5741585" algn="l"/>
                <a:tab pos="6152336" algn="l"/>
                <a:tab pos="6554158" algn="l"/>
                <a:tab pos="6955979" algn="l"/>
                <a:tab pos="7375660" algn="l"/>
                <a:tab pos="7777481" algn="l"/>
                <a:tab pos="8179303" algn="l"/>
                <a:tab pos="8188232" algn="l"/>
              </a:tabLst>
              <a:defRPr sz="1400">
                <a:solidFill>
                  <a:srgbClr val="AA7942"/>
                </a:solidFill>
                <a:uFill>
                  <a:solidFill>
                    <a:srgbClr val="AA7942"/>
                  </a:solidFill>
                </a:uFill>
              </a:defRPr>
            </a:pPr>
            <a:r>
              <a:rPr sz="984" u="sng">
                <a:latin typeface="Arial"/>
                <a:ea typeface="Arial"/>
                <a:cs typeface="Arial"/>
                <a:sym typeface="Arial"/>
                <a:hlinkClick r:id="rId2"/>
              </a:rPr>
              <a:t>http://vega.bac.pku.edu.cn/astro/astro.htm</a:t>
            </a:r>
            <a:r>
              <a:rPr sz="984">
                <a:latin typeface="Arial"/>
                <a:ea typeface="Arial"/>
                <a:cs typeface="Arial"/>
                <a:sym typeface="Arial"/>
              </a:rPr>
              <a:t>              </a:t>
            </a:r>
            <a:r>
              <a:rPr sz="984" u="sng">
                <a:latin typeface="Arial"/>
                <a:ea typeface="Arial"/>
                <a:cs typeface="Arial"/>
                <a:sym typeface="Arial"/>
                <a:hlinkClick r:id="rId3"/>
              </a:rPr>
              <a:t>http://kiaa.pku.edu.cn/</a:t>
            </a:r>
          </a:p>
        </p:txBody>
      </p:sp>
      <p:pic>
        <p:nvPicPr>
          <p:cNvPr id="684" name="image.png"/>
          <p:cNvPicPr>
            <a:picLocks/>
          </p:cNvPicPr>
          <p:nvPr/>
        </p:nvPicPr>
        <p:blipFill>
          <a:blip r:embed="rId4">
            <a:extLst/>
          </a:blip>
          <a:stretch>
            <a:fillRect/>
          </a:stretch>
        </p:blipFill>
        <p:spPr>
          <a:xfrm>
            <a:off x="7456289" y="5997600"/>
            <a:ext cx="803672" cy="803673"/>
          </a:xfrm>
          <a:prstGeom prst="rect">
            <a:avLst/>
          </a:prstGeom>
        </p:spPr>
      </p:pic>
      <p:pic>
        <p:nvPicPr>
          <p:cNvPr id="36" name="图片 35"/>
          <p:cNvPicPr>
            <a:picLocks noChangeAspect="1"/>
          </p:cNvPicPr>
          <p:nvPr/>
        </p:nvPicPr>
        <p:blipFill>
          <a:blip r:embed="rId5"/>
          <a:stretch>
            <a:fillRect/>
          </a:stretch>
        </p:blipFill>
        <p:spPr>
          <a:xfrm>
            <a:off x="599800" y="1125994"/>
            <a:ext cx="8097716" cy="5764878"/>
          </a:xfrm>
          <a:prstGeom prst="rect">
            <a:avLst/>
          </a:prstGeom>
        </p:spPr>
      </p:pic>
      <p:pic>
        <p:nvPicPr>
          <p:cNvPr id="37" name="image63.png"/>
          <p:cNvPicPr>
            <a:picLocks noChangeAspect="1"/>
          </p:cNvPicPr>
          <p:nvPr/>
        </p:nvPicPr>
        <p:blipFill>
          <a:blip r:embed="rId6">
            <a:extLst/>
          </a:blip>
          <a:stretch>
            <a:fillRect/>
          </a:stretch>
        </p:blipFill>
        <p:spPr>
          <a:xfrm flipH="1">
            <a:off x="6028916" y="3890546"/>
            <a:ext cx="2627438" cy="2597063"/>
          </a:xfrm>
          <a:prstGeom prst="rect">
            <a:avLst/>
          </a:prstGeom>
          <a:ln w="12700">
            <a:miter lim="400000"/>
          </a:ln>
        </p:spPr>
      </p:pic>
      <p:pic>
        <p:nvPicPr>
          <p:cNvPr id="686" name="TKF logo orig med neg cmyk.gif"/>
          <p:cNvPicPr>
            <a:picLocks noChangeAspect="1"/>
          </p:cNvPicPr>
          <p:nvPr/>
        </p:nvPicPr>
        <p:blipFill>
          <a:blip r:embed="rId7">
            <a:extLst/>
          </a:blip>
          <a:stretch>
            <a:fillRect/>
          </a:stretch>
        </p:blipFill>
        <p:spPr>
          <a:xfrm>
            <a:off x="875109" y="6000083"/>
            <a:ext cx="806400" cy="773677"/>
          </a:xfrm>
          <a:prstGeom prst="rect">
            <a:avLst/>
          </a:prstGeom>
        </p:spPr>
      </p:pic>
      <p:sp>
        <p:nvSpPr>
          <p:cNvPr id="688" name="Shape 688"/>
          <p:cNvSpPr/>
          <p:nvPr/>
        </p:nvSpPr>
        <p:spPr>
          <a:xfrm>
            <a:off x="2552950" y="3440124"/>
            <a:ext cx="654026" cy="331758"/>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marL="0" marR="0" algn="ctr" defTabSz="584200">
              <a:lnSpc>
                <a:spcPct val="100000"/>
              </a:lnSpc>
              <a:defRPr sz="2400" b="1">
                <a:solidFill>
                  <a:srgbClr val="FFFFFF"/>
                </a:solidFill>
                <a:uFill>
                  <a:solidFill>
                    <a:srgbClr val="FFFFFF"/>
                  </a:solidFill>
                </a:uFill>
                <a:latin typeface="+mn-lt"/>
                <a:ea typeface="+mn-ea"/>
                <a:cs typeface="+mn-cs"/>
                <a:sym typeface="Gill Sans"/>
              </a:defRPr>
            </a:lvl1pPr>
          </a:lstStyle>
          <a:p>
            <a:r>
              <a:rPr sz="1687"/>
              <a:t>250 pc</a:t>
            </a:r>
          </a:p>
        </p:txBody>
      </p:sp>
      <p:sp>
        <p:nvSpPr>
          <p:cNvPr id="689" name="Shape 689"/>
          <p:cNvSpPr/>
          <p:nvPr/>
        </p:nvSpPr>
        <p:spPr>
          <a:xfrm>
            <a:off x="5051294" y="3440124"/>
            <a:ext cx="654026" cy="331758"/>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marL="0" marR="0" algn="ctr" defTabSz="584200">
              <a:lnSpc>
                <a:spcPct val="100000"/>
              </a:lnSpc>
              <a:defRPr sz="2400" b="1">
                <a:solidFill>
                  <a:srgbClr val="FFFFFF"/>
                </a:solidFill>
                <a:uFill>
                  <a:solidFill>
                    <a:srgbClr val="FFFFFF"/>
                  </a:solidFill>
                </a:uFill>
                <a:latin typeface="+mn-lt"/>
                <a:ea typeface="+mn-ea"/>
                <a:cs typeface="+mn-cs"/>
                <a:sym typeface="Gill Sans"/>
              </a:defRPr>
            </a:lvl1pPr>
          </a:lstStyle>
          <a:p>
            <a:r>
              <a:rPr sz="1687"/>
              <a:t>500 pc</a:t>
            </a:r>
          </a:p>
        </p:txBody>
      </p:sp>
      <p:sp>
        <p:nvSpPr>
          <p:cNvPr id="690" name="Shape 690"/>
          <p:cNvSpPr/>
          <p:nvPr/>
        </p:nvSpPr>
        <p:spPr>
          <a:xfrm>
            <a:off x="7526407" y="3440124"/>
            <a:ext cx="994783" cy="331758"/>
          </a:xfrm>
          <a:prstGeom prst="rect">
            <a:avLst/>
          </a:prstGeom>
          <a:ln w="12700">
            <a:miter lim="400000"/>
          </a:ln>
          <a:extLst>
            <a:ext uri="{C572A759-6A51-4108-AA02-DFA0A04FC94B}">
              <ma14:wrappingTextBoxFlag xmlns:ma14="http://schemas.microsoft.com/office/mac/drawingml/2011/main" xmlns="" val="1"/>
            </a:ext>
          </a:extLst>
        </p:spPr>
        <p:txBody>
          <a:bodyPr lIns="35719" tIns="35719" rIns="35719" bIns="35719" anchor="ctr">
            <a:spAutoFit/>
          </a:bodyPr>
          <a:lstStyle>
            <a:lvl1pPr marL="0" marR="0" algn="ctr" defTabSz="584200">
              <a:lnSpc>
                <a:spcPct val="100000"/>
              </a:lnSpc>
              <a:defRPr sz="2400" b="1">
                <a:solidFill>
                  <a:srgbClr val="FFFFFF"/>
                </a:solidFill>
                <a:uFill>
                  <a:solidFill>
                    <a:srgbClr val="FFFFFF"/>
                  </a:solidFill>
                </a:uFill>
                <a:latin typeface="+mn-lt"/>
                <a:ea typeface="+mn-ea"/>
                <a:cs typeface="+mn-cs"/>
                <a:sym typeface="Gill Sans"/>
              </a:defRPr>
            </a:lvl1pPr>
          </a:lstStyle>
          <a:p>
            <a:r>
              <a:rPr sz="1687"/>
              <a:t>1 kpc</a:t>
            </a:r>
          </a:p>
        </p:txBody>
      </p:sp>
      <p:sp>
        <p:nvSpPr>
          <p:cNvPr id="691" name="Shape 691"/>
          <p:cNvSpPr/>
          <p:nvPr/>
        </p:nvSpPr>
        <p:spPr>
          <a:xfrm>
            <a:off x="2416860" y="6061866"/>
            <a:ext cx="926438" cy="331758"/>
          </a:xfrm>
          <a:prstGeom prst="rect">
            <a:avLst/>
          </a:prstGeom>
          <a:ln w="12700">
            <a:miter lim="400000"/>
          </a:ln>
          <a:extLst>
            <a:ext uri="{C572A759-6A51-4108-AA02-DFA0A04FC94B}">
              <ma14:wrappingTextBoxFlag xmlns:ma14="http://schemas.microsoft.com/office/mac/drawingml/2011/main" xmlns="" val="1"/>
            </a:ext>
          </a:extLst>
        </p:spPr>
        <p:txBody>
          <a:bodyPr lIns="35719" tIns="35719" rIns="35719" bIns="35719" anchor="ctr">
            <a:spAutoFit/>
          </a:bodyPr>
          <a:lstStyle>
            <a:lvl1pPr marL="0" marR="0" algn="ctr" defTabSz="584200">
              <a:lnSpc>
                <a:spcPct val="100000"/>
              </a:lnSpc>
              <a:defRPr sz="2400" b="1">
                <a:solidFill>
                  <a:srgbClr val="FFFFFF"/>
                </a:solidFill>
                <a:uFill>
                  <a:solidFill>
                    <a:srgbClr val="FFFFFF"/>
                  </a:solidFill>
                </a:uFill>
                <a:latin typeface="+mn-lt"/>
                <a:ea typeface="+mn-ea"/>
                <a:cs typeface="+mn-cs"/>
                <a:sym typeface="Gill Sans"/>
              </a:defRPr>
            </a:lvl1pPr>
          </a:lstStyle>
          <a:p>
            <a:r>
              <a:rPr sz="1687"/>
              <a:t>2 kpc</a:t>
            </a:r>
          </a:p>
        </p:txBody>
      </p:sp>
      <p:sp>
        <p:nvSpPr>
          <p:cNvPr id="692" name="Shape 692"/>
          <p:cNvSpPr/>
          <p:nvPr/>
        </p:nvSpPr>
        <p:spPr>
          <a:xfrm>
            <a:off x="5013923" y="6061866"/>
            <a:ext cx="926438" cy="331758"/>
          </a:xfrm>
          <a:prstGeom prst="rect">
            <a:avLst/>
          </a:prstGeom>
          <a:ln w="12700">
            <a:miter lim="400000"/>
          </a:ln>
          <a:extLst>
            <a:ext uri="{C572A759-6A51-4108-AA02-DFA0A04FC94B}">
              <ma14:wrappingTextBoxFlag xmlns:ma14="http://schemas.microsoft.com/office/mac/drawingml/2011/main" xmlns="" val="1"/>
            </a:ext>
          </a:extLst>
        </p:spPr>
        <p:txBody>
          <a:bodyPr lIns="35719" tIns="35719" rIns="35719" bIns="35719" anchor="ctr">
            <a:spAutoFit/>
          </a:bodyPr>
          <a:lstStyle>
            <a:lvl1pPr marL="0" marR="0" algn="ctr" defTabSz="584200">
              <a:lnSpc>
                <a:spcPct val="100000"/>
              </a:lnSpc>
              <a:defRPr sz="2400" b="1">
                <a:solidFill>
                  <a:srgbClr val="FFFFFF"/>
                </a:solidFill>
                <a:uFill>
                  <a:solidFill>
                    <a:srgbClr val="FFFFFF"/>
                  </a:solidFill>
                </a:uFill>
                <a:latin typeface="+mn-lt"/>
                <a:ea typeface="+mn-ea"/>
                <a:cs typeface="+mn-cs"/>
                <a:sym typeface="Gill Sans"/>
              </a:defRPr>
            </a:lvl1pPr>
          </a:lstStyle>
          <a:p>
            <a:r>
              <a:rPr sz="1687"/>
              <a:t>4 kpc</a:t>
            </a:r>
          </a:p>
        </p:txBody>
      </p:sp>
      <p:sp>
        <p:nvSpPr>
          <p:cNvPr id="693" name="Shape 693"/>
          <p:cNvSpPr/>
          <p:nvPr/>
        </p:nvSpPr>
        <p:spPr>
          <a:xfrm>
            <a:off x="1888576" y="1183021"/>
            <a:ext cx="1390819" cy="266933"/>
          </a:xfrm>
          <a:prstGeom prst="rect">
            <a:avLst/>
          </a:prstGeom>
          <a:ln w="12700">
            <a:miter lim="400000"/>
          </a:ln>
          <a:extLst>
            <a:ext uri="{C572A759-6A51-4108-AA02-DFA0A04FC94B}">
              <ma14:wrappingTextBoxFlag xmlns:ma14="http://schemas.microsoft.com/office/mac/drawingml/2011/main" xmlns="" val="1"/>
            </a:ext>
          </a:extLst>
        </p:spPr>
        <p:txBody>
          <a:bodyPr lIns="35719" tIns="35719" rIns="35719" bIns="35719" anchor="ctr">
            <a:spAutoFit/>
          </a:bodyPr>
          <a:lstStyle>
            <a:lvl1pPr marL="0" marR="0" algn="ctr" defTabSz="584200">
              <a:lnSpc>
                <a:spcPct val="100000"/>
              </a:lnSpc>
              <a:defRPr sz="1800" b="1">
                <a:solidFill>
                  <a:srgbClr val="FFFFFF"/>
                </a:solidFill>
                <a:uFill>
                  <a:solidFill>
                    <a:srgbClr val="FFFFFF"/>
                  </a:solidFill>
                </a:uFill>
                <a:latin typeface="+mn-lt"/>
                <a:ea typeface="+mn-ea"/>
                <a:cs typeface="+mn-cs"/>
                <a:sym typeface="Gill Sans"/>
              </a:defRPr>
            </a:lvl1pPr>
          </a:lstStyle>
          <a:p>
            <a:r>
              <a:rPr sz="1266"/>
              <a:t>(l,b)=(210,+30)</a:t>
            </a:r>
          </a:p>
        </p:txBody>
      </p:sp>
      <p:sp>
        <p:nvSpPr>
          <p:cNvPr id="694" name="Shape 694"/>
          <p:cNvSpPr/>
          <p:nvPr/>
        </p:nvSpPr>
        <p:spPr>
          <a:xfrm>
            <a:off x="709524" y="3544677"/>
            <a:ext cx="1317524" cy="266933"/>
          </a:xfrm>
          <a:prstGeom prst="rect">
            <a:avLst/>
          </a:prstGeom>
          <a:ln w="12700">
            <a:miter lim="400000"/>
          </a:ln>
          <a:extLst>
            <a:ext uri="{C572A759-6A51-4108-AA02-DFA0A04FC94B}">
              <ma14:wrappingTextBoxFlag xmlns:ma14="http://schemas.microsoft.com/office/mac/drawingml/2011/main" xmlns="" val="1"/>
            </a:ext>
          </a:extLst>
        </p:spPr>
        <p:txBody>
          <a:bodyPr lIns="35719" tIns="35719" rIns="35719" bIns="35719" anchor="ctr">
            <a:spAutoFit/>
          </a:bodyPr>
          <a:lstStyle>
            <a:lvl1pPr marL="0" marR="0" algn="ctr" defTabSz="584200">
              <a:lnSpc>
                <a:spcPct val="100000"/>
              </a:lnSpc>
              <a:defRPr sz="1800" b="1">
                <a:solidFill>
                  <a:srgbClr val="FFFFFF"/>
                </a:solidFill>
                <a:uFill>
                  <a:solidFill>
                    <a:srgbClr val="FFFFFF"/>
                  </a:solidFill>
                </a:uFill>
                <a:latin typeface="+mn-lt"/>
                <a:ea typeface="+mn-ea"/>
                <a:cs typeface="+mn-cs"/>
                <a:sym typeface="Gill Sans"/>
              </a:defRPr>
            </a:lvl1pPr>
          </a:lstStyle>
          <a:p>
            <a:r>
              <a:rPr sz="1266"/>
              <a:t>(l,b)=(150,−30)</a:t>
            </a:r>
          </a:p>
        </p:txBody>
      </p:sp>
      <p:sp>
        <p:nvSpPr>
          <p:cNvPr id="695" name="Shape 695"/>
          <p:cNvSpPr/>
          <p:nvPr/>
        </p:nvSpPr>
        <p:spPr>
          <a:xfrm>
            <a:off x="670297" y="2466939"/>
            <a:ext cx="7717783" cy="22663"/>
          </a:xfrm>
          <a:prstGeom prst="line">
            <a:avLst/>
          </a:prstGeom>
          <a:ln w="38100">
            <a:solidFill>
              <a:srgbClr val="E32400"/>
            </a:solidFill>
            <a:custDash>
              <a:ds d="200000" sp="200000"/>
            </a:custDash>
          </a:ln>
        </p:spPr>
        <p:txBody>
          <a:bodyPr lIns="32146" rIns="32146"/>
          <a:lstStyle/>
          <a:p>
            <a:pPr defTabSz="642915">
              <a:defRPr>
                <a:uFillTx/>
                <a:latin typeface="+mn-lt"/>
                <a:ea typeface="+mn-ea"/>
                <a:cs typeface="+mn-cs"/>
                <a:sym typeface="Gill Sans"/>
              </a:defRPr>
            </a:pPr>
            <a:endParaRPr sz="1266"/>
          </a:p>
        </p:txBody>
      </p:sp>
      <p:sp>
        <p:nvSpPr>
          <p:cNvPr id="696" name="Shape 696"/>
          <p:cNvSpPr/>
          <p:nvPr/>
        </p:nvSpPr>
        <p:spPr>
          <a:xfrm>
            <a:off x="738641" y="5064003"/>
            <a:ext cx="7717783" cy="22663"/>
          </a:xfrm>
          <a:prstGeom prst="line">
            <a:avLst/>
          </a:prstGeom>
          <a:ln w="38100">
            <a:solidFill>
              <a:srgbClr val="E32400"/>
            </a:solidFill>
            <a:custDash>
              <a:ds d="200000" sp="200000"/>
            </a:custDash>
          </a:ln>
        </p:spPr>
        <p:txBody>
          <a:bodyPr lIns="32146" rIns="32146"/>
          <a:lstStyle/>
          <a:p>
            <a:pPr defTabSz="642915">
              <a:defRPr>
                <a:uFillTx/>
                <a:latin typeface="+mn-lt"/>
                <a:ea typeface="+mn-ea"/>
                <a:cs typeface="+mn-cs"/>
                <a:sym typeface="Gill Sans"/>
              </a:defRPr>
            </a:pPr>
            <a:endParaRPr sz="1266"/>
          </a:p>
        </p:txBody>
      </p:sp>
      <p:sp>
        <p:nvSpPr>
          <p:cNvPr id="698" name="Shape 698"/>
          <p:cNvSpPr/>
          <p:nvPr/>
        </p:nvSpPr>
        <p:spPr>
          <a:xfrm>
            <a:off x="7573017" y="6061866"/>
            <a:ext cx="926438" cy="331758"/>
          </a:xfrm>
          <a:prstGeom prst="rect">
            <a:avLst/>
          </a:prstGeom>
          <a:ln w="12700">
            <a:miter lim="400000"/>
          </a:ln>
          <a:extLst>
            <a:ext uri="{C572A759-6A51-4108-AA02-DFA0A04FC94B}">
              <ma14:wrappingTextBoxFlag xmlns:ma14="http://schemas.microsoft.com/office/mac/drawingml/2011/main" xmlns="" val="1"/>
            </a:ext>
          </a:extLst>
        </p:spPr>
        <p:txBody>
          <a:bodyPr lIns="35719" tIns="35719" rIns="35719" bIns="35719" anchor="ctr">
            <a:spAutoFit/>
          </a:bodyPr>
          <a:lstStyle>
            <a:lvl1pPr marL="0" marR="0" algn="ctr" defTabSz="584200">
              <a:lnSpc>
                <a:spcPct val="100000"/>
              </a:lnSpc>
              <a:defRPr sz="2400" b="1">
                <a:solidFill>
                  <a:srgbClr val="FFFFFF"/>
                </a:solidFill>
                <a:uFill>
                  <a:solidFill>
                    <a:srgbClr val="FFFFFF"/>
                  </a:solidFill>
                </a:uFill>
                <a:latin typeface="+mn-lt"/>
                <a:ea typeface="+mn-ea"/>
                <a:cs typeface="+mn-cs"/>
                <a:sym typeface="Gill Sans"/>
              </a:defRPr>
            </a:lvl1pPr>
          </a:lstStyle>
          <a:p>
            <a:r>
              <a:rPr sz="1687"/>
              <a:t>SFD</a:t>
            </a:r>
          </a:p>
        </p:txBody>
      </p:sp>
      <p:sp>
        <p:nvSpPr>
          <p:cNvPr id="699" name="Shape 699"/>
          <p:cNvSpPr/>
          <p:nvPr/>
        </p:nvSpPr>
        <p:spPr>
          <a:xfrm flipV="1">
            <a:off x="2591516" y="1960689"/>
            <a:ext cx="410064" cy="316408"/>
          </a:xfrm>
          <a:prstGeom prst="line">
            <a:avLst/>
          </a:prstGeom>
          <a:ln w="50800">
            <a:solidFill>
              <a:schemeClr val="accent2"/>
            </a:solidFill>
            <a:miter lim="400000"/>
            <a:headEnd type="stealth"/>
          </a:ln>
        </p:spPr>
        <p:txBody>
          <a:bodyPr lIns="32146" rIns="32146"/>
          <a:lstStyle/>
          <a:p>
            <a:pPr defTabSz="642915">
              <a:defRPr>
                <a:uFillTx/>
                <a:latin typeface="+mn-lt"/>
                <a:ea typeface="+mn-ea"/>
                <a:cs typeface="+mn-cs"/>
                <a:sym typeface="Gill Sans"/>
              </a:defRPr>
            </a:pPr>
            <a:endParaRPr sz="1266"/>
          </a:p>
        </p:txBody>
      </p:sp>
      <p:sp>
        <p:nvSpPr>
          <p:cNvPr id="701" name="Shape 701"/>
          <p:cNvSpPr/>
          <p:nvPr/>
        </p:nvSpPr>
        <p:spPr>
          <a:xfrm>
            <a:off x="1855127" y="2995971"/>
            <a:ext cx="484735" cy="1"/>
          </a:xfrm>
          <a:prstGeom prst="line">
            <a:avLst/>
          </a:prstGeom>
          <a:ln w="50800">
            <a:solidFill>
              <a:schemeClr val="accent1"/>
            </a:solidFill>
            <a:miter lim="400000"/>
            <a:headEnd type="stealth"/>
          </a:ln>
        </p:spPr>
        <p:txBody>
          <a:bodyPr lIns="32146" rIns="32146"/>
          <a:lstStyle/>
          <a:p>
            <a:pPr defTabSz="642915">
              <a:defRPr>
                <a:uFillTx/>
                <a:latin typeface="+mn-lt"/>
                <a:ea typeface="+mn-ea"/>
                <a:cs typeface="+mn-cs"/>
                <a:sym typeface="Gill Sans"/>
              </a:defRPr>
            </a:pPr>
            <a:endParaRPr sz="1266"/>
          </a:p>
        </p:txBody>
      </p:sp>
      <p:sp>
        <p:nvSpPr>
          <p:cNvPr id="702" name="Shape 702"/>
          <p:cNvSpPr/>
          <p:nvPr/>
        </p:nvSpPr>
        <p:spPr>
          <a:xfrm flipV="1">
            <a:off x="7289199" y="5743643"/>
            <a:ext cx="637876" cy="1"/>
          </a:xfrm>
          <a:prstGeom prst="line">
            <a:avLst/>
          </a:prstGeom>
          <a:ln w="50800">
            <a:solidFill>
              <a:schemeClr val="accent1"/>
            </a:solidFill>
            <a:miter lim="400000"/>
            <a:headEnd type="stealth"/>
          </a:ln>
        </p:spPr>
        <p:txBody>
          <a:bodyPr lIns="32146" rIns="32146"/>
          <a:lstStyle/>
          <a:p>
            <a:pPr defTabSz="642915">
              <a:defRPr>
                <a:uFillTx/>
                <a:latin typeface="+mn-lt"/>
                <a:ea typeface="+mn-ea"/>
                <a:cs typeface="+mn-cs"/>
                <a:sym typeface="Gill Sans"/>
              </a:defRPr>
            </a:pPr>
            <a:endParaRPr sz="1266"/>
          </a:p>
        </p:txBody>
      </p:sp>
      <p:sp>
        <p:nvSpPr>
          <p:cNvPr id="703" name="Shape 703"/>
          <p:cNvSpPr/>
          <p:nvPr/>
        </p:nvSpPr>
        <p:spPr>
          <a:xfrm flipH="1" flipV="1">
            <a:off x="6039078" y="4279314"/>
            <a:ext cx="22782" cy="473345"/>
          </a:xfrm>
          <a:prstGeom prst="line">
            <a:avLst/>
          </a:prstGeom>
          <a:ln w="50800">
            <a:solidFill>
              <a:schemeClr val="accent6">
                <a:satOff val="24555"/>
                <a:lumOff val="22232"/>
              </a:schemeClr>
            </a:solidFill>
            <a:miter lim="400000"/>
            <a:headEnd type="stealth"/>
          </a:ln>
        </p:spPr>
        <p:txBody>
          <a:bodyPr lIns="32146" rIns="32146"/>
          <a:lstStyle/>
          <a:p>
            <a:pPr defTabSz="642915">
              <a:defRPr>
                <a:uFillTx/>
                <a:latin typeface="+mn-lt"/>
                <a:ea typeface="+mn-ea"/>
                <a:cs typeface="+mn-cs"/>
                <a:sym typeface="Gill Sans"/>
              </a:defRPr>
            </a:pPr>
            <a:endParaRPr sz="1266"/>
          </a:p>
        </p:txBody>
      </p:sp>
      <p:sp>
        <p:nvSpPr>
          <p:cNvPr id="704" name="Shape 704"/>
          <p:cNvSpPr/>
          <p:nvPr/>
        </p:nvSpPr>
        <p:spPr>
          <a:xfrm flipV="1">
            <a:off x="6237349" y="1684783"/>
            <a:ext cx="79690" cy="473345"/>
          </a:xfrm>
          <a:prstGeom prst="line">
            <a:avLst/>
          </a:prstGeom>
          <a:ln w="50800">
            <a:solidFill>
              <a:schemeClr val="accent6">
                <a:satOff val="24555"/>
                <a:lumOff val="22232"/>
              </a:schemeClr>
            </a:solidFill>
            <a:miter lim="400000"/>
            <a:headEnd type="stealth"/>
          </a:ln>
        </p:spPr>
        <p:txBody>
          <a:bodyPr lIns="32146" rIns="32146"/>
          <a:lstStyle/>
          <a:p>
            <a:pPr defTabSz="642915">
              <a:defRPr>
                <a:uFillTx/>
                <a:latin typeface="+mn-lt"/>
                <a:ea typeface="+mn-ea"/>
                <a:cs typeface="+mn-cs"/>
                <a:sym typeface="Gill Sans"/>
              </a:defRPr>
            </a:pPr>
            <a:endParaRPr sz="1266"/>
          </a:p>
        </p:txBody>
      </p:sp>
      <p:sp>
        <p:nvSpPr>
          <p:cNvPr id="707" name="Shape 707"/>
          <p:cNvSpPr/>
          <p:nvPr/>
        </p:nvSpPr>
        <p:spPr>
          <a:xfrm flipV="1">
            <a:off x="3897641" y="3342752"/>
            <a:ext cx="1042877" cy="27844"/>
          </a:xfrm>
          <a:prstGeom prst="line">
            <a:avLst/>
          </a:prstGeom>
          <a:ln w="50800">
            <a:solidFill>
              <a:schemeClr val="accent1"/>
            </a:solidFill>
            <a:miter lim="400000"/>
            <a:headEnd type="stealth"/>
          </a:ln>
        </p:spPr>
        <p:txBody>
          <a:bodyPr lIns="32146" rIns="32146"/>
          <a:lstStyle/>
          <a:p>
            <a:pPr defTabSz="642915">
              <a:defRPr>
                <a:uFillTx/>
                <a:latin typeface="+mn-lt"/>
                <a:ea typeface="+mn-ea"/>
                <a:cs typeface="+mn-cs"/>
                <a:sym typeface="Gill Sans"/>
              </a:defRPr>
            </a:pPr>
            <a:endParaRPr sz="1266"/>
          </a:p>
        </p:txBody>
      </p:sp>
      <p:sp>
        <p:nvSpPr>
          <p:cNvPr id="708" name="Shape 708"/>
          <p:cNvSpPr/>
          <p:nvPr/>
        </p:nvSpPr>
        <p:spPr>
          <a:xfrm flipV="1">
            <a:off x="6670689" y="5953420"/>
            <a:ext cx="1042876" cy="27844"/>
          </a:xfrm>
          <a:prstGeom prst="line">
            <a:avLst/>
          </a:prstGeom>
          <a:ln w="50800">
            <a:solidFill>
              <a:schemeClr val="accent1"/>
            </a:solidFill>
            <a:miter lim="400000"/>
            <a:headEnd type="stealth"/>
          </a:ln>
        </p:spPr>
        <p:txBody>
          <a:bodyPr lIns="32146" rIns="32146"/>
          <a:lstStyle/>
          <a:p>
            <a:pPr defTabSz="642915">
              <a:defRPr>
                <a:uFillTx/>
                <a:latin typeface="+mn-lt"/>
                <a:ea typeface="+mn-ea"/>
                <a:cs typeface="+mn-cs"/>
                <a:sym typeface="Gill Sans"/>
              </a:defRPr>
            </a:pPr>
            <a:endParaRPr sz="1266"/>
          </a:p>
        </p:txBody>
      </p:sp>
      <p:sp>
        <p:nvSpPr>
          <p:cNvPr id="709" name="Shape 709"/>
          <p:cNvSpPr/>
          <p:nvPr/>
        </p:nvSpPr>
        <p:spPr>
          <a:xfrm>
            <a:off x="2141730" y="1723500"/>
            <a:ext cx="1168650" cy="216341"/>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lvl1pPr marL="0" marR="0" defTabSz="914400">
              <a:lnSpc>
                <a:spcPct val="100000"/>
              </a:lnSpc>
              <a:defRPr sz="2000">
                <a:solidFill>
                  <a:schemeClr val="accent2">
                    <a:hueOff val="-2473792"/>
                    <a:satOff val="-50209"/>
                    <a:lumOff val="23543"/>
                  </a:schemeClr>
                </a:solidFill>
                <a:uFill>
                  <a:solidFill>
                    <a:srgbClr val="FFFFFF"/>
                  </a:solidFill>
                </a:uFill>
                <a:latin typeface="Arial Black"/>
                <a:ea typeface="Arial Black"/>
                <a:cs typeface="Arial Black"/>
                <a:sym typeface="Arial Black"/>
              </a:defRPr>
            </a:lvl1pPr>
          </a:lstStyle>
          <a:p>
            <a:r>
              <a:rPr sz="1406"/>
              <a:t>Monoceros</a:t>
            </a:r>
          </a:p>
        </p:txBody>
      </p:sp>
      <p:sp>
        <p:nvSpPr>
          <p:cNvPr id="710" name="Shape 710"/>
          <p:cNvSpPr/>
          <p:nvPr/>
        </p:nvSpPr>
        <p:spPr>
          <a:xfrm>
            <a:off x="4977045" y="3205670"/>
            <a:ext cx="671466" cy="216341"/>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spAutoFit/>
          </a:bodyPr>
          <a:lstStyle>
            <a:lvl1pPr marL="0" marR="0" defTabSz="914400">
              <a:lnSpc>
                <a:spcPct val="100000"/>
              </a:lnSpc>
              <a:defRPr sz="2000">
                <a:solidFill>
                  <a:schemeClr val="accent1"/>
                </a:solidFill>
                <a:uFill>
                  <a:solidFill>
                    <a:srgbClr val="FFFFFF"/>
                  </a:solidFill>
                </a:uFill>
                <a:latin typeface="Arial Black"/>
                <a:ea typeface="Arial Black"/>
                <a:cs typeface="Arial Black"/>
                <a:sym typeface="Arial Black"/>
              </a:defRPr>
            </a:lvl1pPr>
          </a:lstStyle>
          <a:p>
            <a:r>
              <a:rPr sz="1406"/>
              <a:t>Persus</a:t>
            </a:r>
          </a:p>
        </p:txBody>
      </p:sp>
      <p:sp>
        <p:nvSpPr>
          <p:cNvPr id="711" name="Shape 711"/>
          <p:cNvSpPr/>
          <p:nvPr/>
        </p:nvSpPr>
        <p:spPr>
          <a:xfrm>
            <a:off x="2363909" y="2869410"/>
            <a:ext cx="681277" cy="216341"/>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spAutoFit/>
          </a:bodyPr>
          <a:lstStyle>
            <a:lvl1pPr marL="0" marR="0" defTabSz="914400">
              <a:lnSpc>
                <a:spcPct val="100000"/>
              </a:lnSpc>
              <a:defRPr sz="2000">
                <a:solidFill>
                  <a:schemeClr val="accent1"/>
                </a:solidFill>
                <a:uFill>
                  <a:solidFill>
                    <a:srgbClr val="FFFFFF"/>
                  </a:solidFill>
                </a:uFill>
                <a:latin typeface="Arial Black"/>
                <a:ea typeface="Arial Black"/>
                <a:cs typeface="Arial Black"/>
                <a:sym typeface="Arial Black"/>
              </a:defRPr>
            </a:lvl1pPr>
          </a:lstStyle>
          <a:p>
            <a:r>
              <a:rPr sz="1406" dirty="0"/>
              <a:t>Tauras</a:t>
            </a:r>
          </a:p>
        </p:txBody>
      </p:sp>
      <p:sp>
        <p:nvSpPr>
          <p:cNvPr id="712" name="Shape 712"/>
          <p:cNvSpPr/>
          <p:nvPr/>
        </p:nvSpPr>
        <p:spPr>
          <a:xfrm>
            <a:off x="6196188" y="1369084"/>
            <a:ext cx="1533753" cy="216341"/>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spAutoFit/>
          </a:bodyPr>
          <a:lstStyle>
            <a:lvl1pPr marL="0" marR="0" defTabSz="914400">
              <a:lnSpc>
                <a:spcPct val="100000"/>
              </a:lnSpc>
              <a:defRPr sz="2000">
                <a:solidFill>
                  <a:schemeClr val="accent6">
                    <a:satOff val="24555"/>
                    <a:lumOff val="22232"/>
                  </a:schemeClr>
                </a:solidFill>
                <a:uFill>
                  <a:solidFill>
                    <a:srgbClr val="FFFFFF"/>
                  </a:solidFill>
                </a:uFill>
                <a:latin typeface="Arial Black"/>
                <a:ea typeface="Arial Black"/>
                <a:cs typeface="Arial Black"/>
                <a:sym typeface="Arial Black"/>
              </a:defRPr>
            </a:lvl1pPr>
          </a:lstStyle>
          <a:p>
            <a:r>
              <a:rPr sz="1406" dirty="0"/>
              <a:t>Camelopardalis</a:t>
            </a:r>
          </a:p>
        </p:txBody>
      </p:sp>
      <p:sp>
        <p:nvSpPr>
          <p:cNvPr id="713" name="Shape 713"/>
          <p:cNvSpPr/>
          <p:nvPr/>
        </p:nvSpPr>
        <p:spPr>
          <a:xfrm>
            <a:off x="555198" y="814233"/>
            <a:ext cx="8033604" cy="331758"/>
          </a:xfrm>
          <a:prstGeom prst="rect">
            <a:avLst/>
          </a:prstGeom>
          <a:ln w="12700">
            <a:miter lim="400000"/>
          </a:ln>
          <a:extLst>
            <a:ext uri="{C572A759-6A51-4108-AA02-DFA0A04FC94B}">
              <ma14:wrappingTextBoxFlag xmlns:ma14="http://schemas.microsoft.com/office/mac/drawingml/2011/main" xmlns="" val="1"/>
            </a:ext>
          </a:extLst>
        </p:spPr>
        <p:txBody>
          <a:bodyPr lIns="35719" tIns="35719" rIns="35719" bIns="35719" anchor="ctr">
            <a:spAutoFit/>
          </a:bodyPr>
          <a:lstStyle>
            <a:lvl1pPr marL="0" marR="0" algn="ctr" defTabSz="584200">
              <a:lnSpc>
                <a:spcPct val="100000"/>
              </a:lnSpc>
              <a:defRPr sz="2400">
                <a:uFillTx/>
                <a:latin typeface="Gill Sans SemiBold"/>
                <a:ea typeface="Gill Sans SemiBold"/>
                <a:cs typeface="Gill Sans SemiBold"/>
                <a:sym typeface="Gill Sans SemiBold"/>
              </a:defRPr>
            </a:lvl1pPr>
          </a:lstStyle>
          <a:p>
            <a:r>
              <a:rPr sz="1687"/>
              <a:t>Slices of a 3D extinction map of the GAC from (spectroscopy + photometry)</a:t>
            </a:r>
          </a:p>
        </p:txBody>
      </p:sp>
      <p:sp>
        <p:nvSpPr>
          <p:cNvPr id="714" name="Shape 714"/>
          <p:cNvSpPr>
            <a:spLocks noGrp="1"/>
          </p:cNvSpPr>
          <p:nvPr>
            <p:ph type="ctrTitle"/>
          </p:nvPr>
        </p:nvSpPr>
        <p:spPr>
          <a:xfrm>
            <a:off x="303609" y="71438"/>
            <a:ext cx="8527852" cy="513464"/>
          </a:xfrm>
          <a:prstGeom prst="rect">
            <a:avLst/>
          </a:prstGeom>
        </p:spPr>
        <p:txBody>
          <a:bodyPr vert="horz" lIns="35719" tIns="35719" rIns="35719" bIns="35719" rtlCol="0" anchor="ctr">
            <a:normAutofit fontScale="90000"/>
          </a:bodyPr>
          <a:lstStyle>
            <a:lvl1pPr defTabSz="584200">
              <a:lnSpc>
                <a:spcPct val="100000"/>
              </a:lnSpc>
              <a:defRPr sz="3200">
                <a:uFillTx/>
              </a:defRPr>
            </a:lvl1pPr>
          </a:lstStyle>
          <a:p>
            <a:r>
              <a:rPr b="1" dirty="0"/>
              <a:t>3D extinction map from millions of LAMOST spectra</a:t>
            </a:r>
          </a:p>
        </p:txBody>
      </p:sp>
      <p:sp>
        <p:nvSpPr>
          <p:cNvPr id="715" name="Shape 715"/>
          <p:cNvSpPr/>
          <p:nvPr/>
        </p:nvSpPr>
        <p:spPr>
          <a:xfrm>
            <a:off x="4766453" y="486529"/>
            <a:ext cx="4152577" cy="265457"/>
          </a:xfrm>
          <a:prstGeom prst="rect">
            <a:avLst/>
          </a:prstGeom>
          <a:ln w="12700">
            <a:miter lim="400000"/>
          </a:ln>
          <a:extLst>
            <a:ext uri="{C572A759-6A51-4108-AA02-DFA0A04FC94B}">
              <ma14:wrappingTextBoxFlag xmlns:ma14="http://schemas.microsoft.com/office/mac/drawingml/2011/main" xmlns="" val="1"/>
            </a:ext>
          </a:extLst>
        </p:spPr>
        <p:txBody>
          <a:bodyPr wrap="none" lIns="32146" rIns="32146">
            <a:spAutoFit/>
          </a:bodyPr>
          <a:lstStyle>
            <a:lvl1pPr marL="0" marR="0" defTabSz="914400">
              <a:lnSpc>
                <a:spcPct val="100000"/>
              </a:lnSpc>
              <a:defRPr sz="1600">
                <a:solidFill>
                  <a:schemeClr val="accent5"/>
                </a:solidFill>
                <a:uFillTx/>
                <a:latin typeface="Arial Black"/>
                <a:ea typeface="Arial Black"/>
                <a:cs typeface="Arial Black"/>
                <a:sym typeface="Arial Black"/>
              </a:defRPr>
            </a:lvl1pPr>
          </a:lstStyle>
          <a:p>
            <a:r>
              <a:rPr sz="1125"/>
              <a:t>Yuan et al. 2013, MN, 430, 2188; Yuan et al. in prep.</a:t>
            </a:r>
          </a:p>
        </p:txBody>
      </p:sp>
    </p:spTree>
    <p:extLst>
      <p:ext uri="{BB962C8B-B14F-4D97-AF65-F5344CB8AC3E}">
        <p14:creationId xmlns:p14="http://schemas.microsoft.com/office/powerpoint/2010/main" val="2994329207"/>
      </p:ext>
    </p:extLst>
  </p:cSld>
  <p:clrMapOvr>
    <a:masterClrMapping/>
  </p:clrMapOvr>
  <p:transition spd="slow"/>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2" name="Shape 722"/>
          <p:cNvSpPr/>
          <p:nvPr/>
        </p:nvSpPr>
        <p:spPr>
          <a:xfrm>
            <a:off x="65874" y="1157870"/>
            <a:ext cx="9003323" cy="4163122"/>
          </a:xfrm>
          <a:prstGeom prst="rect">
            <a:avLst/>
          </a:prstGeom>
          <a:solidFill>
            <a:srgbClr val="FFFFFF"/>
          </a:solidFill>
          <a:ln w="12700">
            <a:miter lim="400000"/>
          </a:ln>
        </p:spPr>
        <p:txBody>
          <a:bodyPr lIns="32146" rIns="32146"/>
          <a:lstStyle/>
          <a:p>
            <a:pPr defTabSz="642915">
              <a:defRPr>
                <a:uFillTx/>
              </a:defRPr>
            </a:pPr>
            <a:endParaRPr sz="1266"/>
          </a:p>
        </p:txBody>
      </p:sp>
      <p:pic>
        <p:nvPicPr>
          <p:cNvPr id="723" name="image65.png"/>
          <p:cNvPicPr>
            <a:picLocks noChangeAspect="1"/>
          </p:cNvPicPr>
          <p:nvPr/>
        </p:nvPicPr>
        <p:blipFill>
          <a:blip r:embed="rId2">
            <a:extLst/>
          </a:blip>
          <a:stretch>
            <a:fillRect/>
          </a:stretch>
        </p:blipFill>
        <p:spPr>
          <a:xfrm>
            <a:off x="4661382" y="1537287"/>
            <a:ext cx="4416744" cy="3531312"/>
          </a:xfrm>
          <a:prstGeom prst="rect">
            <a:avLst/>
          </a:prstGeom>
          <a:ln w="12700">
            <a:miter lim="400000"/>
          </a:ln>
        </p:spPr>
      </p:pic>
      <p:pic>
        <p:nvPicPr>
          <p:cNvPr id="724" name="image66.png"/>
          <p:cNvPicPr>
            <a:picLocks noChangeAspect="1"/>
          </p:cNvPicPr>
          <p:nvPr/>
        </p:nvPicPr>
        <p:blipFill>
          <a:blip r:embed="rId3">
            <a:extLst/>
          </a:blip>
          <a:stretch>
            <a:fillRect/>
          </a:stretch>
        </p:blipFill>
        <p:spPr>
          <a:xfrm>
            <a:off x="75988" y="1497583"/>
            <a:ext cx="4826669" cy="3796876"/>
          </a:xfrm>
          <a:prstGeom prst="rect">
            <a:avLst/>
          </a:prstGeom>
          <a:ln w="12700">
            <a:miter lim="400000"/>
          </a:ln>
        </p:spPr>
      </p:pic>
      <p:sp>
        <p:nvSpPr>
          <p:cNvPr id="725" name="Shape 725"/>
          <p:cNvSpPr/>
          <p:nvPr/>
        </p:nvSpPr>
        <p:spPr>
          <a:xfrm>
            <a:off x="5595302" y="728032"/>
            <a:ext cx="2548904" cy="265457"/>
          </a:xfrm>
          <a:prstGeom prst="rect">
            <a:avLst/>
          </a:prstGeom>
          <a:ln w="12700">
            <a:miter lim="400000"/>
          </a:ln>
          <a:extLst>
            <a:ext uri="{C572A759-6A51-4108-AA02-DFA0A04FC94B}">
              <ma14:wrappingTextBoxFlag xmlns:ma14="http://schemas.microsoft.com/office/mac/drawingml/2011/main" xmlns="" val="1"/>
            </a:ext>
          </a:extLst>
        </p:spPr>
        <p:txBody>
          <a:bodyPr lIns="32146" rIns="32146">
            <a:spAutoFit/>
          </a:bodyPr>
          <a:lstStyle>
            <a:lvl1pPr marL="0" marR="0" defTabSz="914400">
              <a:lnSpc>
                <a:spcPct val="100000"/>
              </a:lnSpc>
              <a:defRPr sz="1600">
                <a:solidFill>
                  <a:schemeClr val="accent5"/>
                </a:solidFill>
                <a:uFillTx/>
                <a:latin typeface="Arial Black"/>
                <a:ea typeface="Arial Black"/>
                <a:cs typeface="Arial Black"/>
                <a:sym typeface="Arial Black"/>
              </a:defRPr>
            </a:lvl1pPr>
          </a:lstStyle>
          <a:p>
            <a:r>
              <a:rPr sz="1125"/>
              <a:t>Yuan et al. 2012, MN, 425, 1763</a:t>
            </a:r>
          </a:p>
        </p:txBody>
      </p:sp>
      <p:sp>
        <p:nvSpPr>
          <p:cNvPr id="726" name="Shape 726"/>
          <p:cNvSpPr/>
          <p:nvPr/>
        </p:nvSpPr>
        <p:spPr>
          <a:xfrm>
            <a:off x="813581" y="1288563"/>
            <a:ext cx="3227132" cy="308674"/>
          </a:xfrm>
          <a:prstGeom prst="rect">
            <a:avLst/>
          </a:prstGeom>
          <a:ln w="12700">
            <a:miter lim="400000"/>
          </a:ln>
          <a:extLst>
            <a:ext uri="{C572A759-6A51-4108-AA02-DFA0A04FC94B}">
              <ma14:wrappingTextBoxFlag xmlns:ma14="http://schemas.microsoft.com/office/mac/drawingml/2011/main" xmlns="" val="1"/>
            </a:ext>
          </a:extLst>
        </p:spPr>
        <p:txBody>
          <a:bodyPr wrap="none" lIns="32146" rIns="32146">
            <a:spAutoFit/>
          </a:bodyPr>
          <a:lstStyle>
            <a:lvl1pPr marL="0" marR="0" defTabSz="914400">
              <a:lnSpc>
                <a:spcPct val="100000"/>
              </a:lnSpc>
              <a:defRPr sz="2000">
                <a:uFillTx/>
                <a:latin typeface="Gill Sans SemiBold"/>
                <a:ea typeface="Gill Sans SemiBold"/>
                <a:cs typeface="Gill Sans SemiBold"/>
                <a:sym typeface="Gill Sans SemiBold"/>
              </a:defRPr>
            </a:lvl1pPr>
          </a:lstStyle>
          <a:p>
            <a:r>
              <a:rPr sz="1406"/>
              <a:t>DIBs detected in thousands of SDSS spectra</a:t>
            </a:r>
          </a:p>
        </p:txBody>
      </p:sp>
      <p:sp>
        <p:nvSpPr>
          <p:cNvPr id="727" name="Shape 727"/>
          <p:cNvSpPr/>
          <p:nvPr/>
        </p:nvSpPr>
        <p:spPr>
          <a:xfrm>
            <a:off x="5366917" y="1288563"/>
            <a:ext cx="3104598" cy="308674"/>
          </a:xfrm>
          <a:prstGeom prst="rect">
            <a:avLst/>
          </a:prstGeom>
          <a:ln w="12700">
            <a:miter lim="400000"/>
          </a:ln>
          <a:extLst>
            <a:ext uri="{C572A759-6A51-4108-AA02-DFA0A04FC94B}">
              <ma14:wrappingTextBoxFlag xmlns:ma14="http://schemas.microsoft.com/office/mac/drawingml/2011/main" xmlns="" val="1"/>
            </a:ext>
          </a:extLst>
        </p:spPr>
        <p:txBody>
          <a:bodyPr wrap="none" lIns="32146" rIns="32146">
            <a:spAutoFit/>
          </a:bodyPr>
          <a:lstStyle>
            <a:lvl1pPr marL="0" marR="0" defTabSz="914400">
              <a:lnSpc>
                <a:spcPct val="100000"/>
              </a:lnSpc>
              <a:defRPr sz="2000">
                <a:uFillTx/>
                <a:latin typeface="Gill Sans SemiBold"/>
                <a:ea typeface="Gill Sans SemiBold"/>
                <a:cs typeface="Gill Sans SemiBold"/>
                <a:sym typeface="Gill Sans SemiBold"/>
              </a:defRPr>
            </a:lvl1pPr>
          </a:lstStyle>
          <a:p>
            <a:r>
              <a:rPr sz="1406"/>
              <a:t>9 DIBs detected in one LAMOST spectrum</a:t>
            </a:r>
          </a:p>
        </p:txBody>
      </p:sp>
      <p:sp>
        <p:nvSpPr>
          <p:cNvPr id="728" name="Shape 728"/>
          <p:cNvSpPr>
            <a:spLocks noGrp="1"/>
          </p:cNvSpPr>
          <p:nvPr>
            <p:ph type="ctrTitle"/>
          </p:nvPr>
        </p:nvSpPr>
        <p:spPr>
          <a:xfrm>
            <a:off x="303609" y="231889"/>
            <a:ext cx="8527852" cy="513464"/>
          </a:xfrm>
          <a:prstGeom prst="rect">
            <a:avLst/>
          </a:prstGeom>
        </p:spPr>
        <p:txBody>
          <a:bodyPr vert="horz" lIns="35719" tIns="35719" rIns="35719" bIns="35719" rtlCol="0" anchor="ctr">
            <a:normAutofit fontScale="90000"/>
          </a:bodyPr>
          <a:lstStyle>
            <a:lvl1pPr defTabSz="584200">
              <a:lnSpc>
                <a:spcPct val="100000"/>
              </a:lnSpc>
              <a:defRPr sz="3200">
                <a:uFillTx/>
              </a:defRPr>
            </a:lvl1pPr>
          </a:lstStyle>
          <a:p>
            <a:r>
              <a:rPr b="1" dirty="0"/>
              <a:t>DIBs detected in SDSS and LAMOST spectra</a:t>
            </a:r>
          </a:p>
        </p:txBody>
      </p:sp>
    </p:spTree>
    <p:extLst>
      <p:ext uri="{BB962C8B-B14F-4D97-AF65-F5344CB8AC3E}">
        <p14:creationId xmlns:p14="http://schemas.microsoft.com/office/powerpoint/2010/main" val="3445146798"/>
      </p:ext>
    </p:extLst>
  </p:cSld>
  <p:clrMapOvr>
    <a:masterClrMapping/>
  </p:clrMapOvr>
  <p:transition spd="slow"/>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0" name="Shape 730"/>
          <p:cNvSpPr/>
          <p:nvPr/>
        </p:nvSpPr>
        <p:spPr>
          <a:xfrm>
            <a:off x="1924444" y="6179344"/>
            <a:ext cx="5286376" cy="526491"/>
          </a:xfrm>
          <a:prstGeom prst="rect">
            <a:avLst/>
          </a:prstGeom>
          <a:ln w="12700">
            <a:miter lim="400000"/>
          </a:ln>
          <a:extLst>
            <a:ext uri="{C572A759-6A51-4108-AA02-DFA0A04FC94B}">
              <ma14:wrappingTextBoxFlag xmlns:ma14="http://schemas.microsoft.com/office/mac/drawingml/2011/main" xmlns="" val="1"/>
            </a:ext>
          </a:extLst>
        </p:spPr>
        <p:txBody>
          <a:bodyPr lIns="35719" tIns="35719" rIns="35719" bIns="35719">
            <a:spAutoFit/>
          </a:bodyPr>
          <a:lstStyle/>
          <a:p>
            <a:pPr marL="35560" marR="35560">
              <a:tabLst>
                <a:tab pos="35717" algn="l"/>
                <a:tab pos="437539" algn="l"/>
                <a:tab pos="848290" algn="l"/>
                <a:tab pos="1259041" algn="l"/>
                <a:tab pos="1660863" algn="l"/>
                <a:tab pos="2071614" algn="l"/>
                <a:tab pos="2473435" algn="l"/>
                <a:tab pos="2893116" algn="l"/>
                <a:tab pos="3294938" algn="l"/>
                <a:tab pos="3696759" algn="l"/>
                <a:tab pos="4116440" algn="l"/>
                <a:tab pos="4518261" algn="l"/>
                <a:tab pos="4920083" algn="l"/>
                <a:tab pos="5330834" algn="l"/>
                <a:tab pos="5741585" algn="l"/>
                <a:tab pos="6152336" algn="l"/>
                <a:tab pos="6554158" algn="l"/>
                <a:tab pos="6955979" algn="l"/>
                <a:tab pos="7375660" algn="l"/>
                <a:tab pos="7777481" algn="l"/>
                <a:tab pos="8179303" algn="l"/>
                <a:tab pos="8188232" algn="l"/>
              </a:tabLst>
              <a:defRPr sz="1400">
                <a:solidFill>
                  <a:srgbClr val="AA7942"/>
                </a:solidFill>
                <a:uFill>
                  <a:solidFill>
                    <a:srgbClr val="AA7942"/>
                  </a:solidFill>
                </a:uFill>
                <a:latin typeface="Arial"/>
                <a:ea typeface="Arial"/>
                <a:cs typeface="Arial"/>
                <a:sym typeface="Arial"/>
              </a:defRPr>
            </a:pPr>
            <a:r>
              <a:rPr sz="984"/>
              <a:t>北京大学物理学院天文学系                                      北京大学科维理天文与天体物理研究所</a:t>
            </a:r>
          </a:p>
          <a:p>
            <a:pPr marL="35560" marR="35560">
              <a:buClr>
                <a:srgbClr val="AA7942"/>
              </a:buClr>
              <a:buFont typeface="Arial"/>
              <a:tabLst>
                <a:tab pos="35717" algn="l"/>
                <a:tab pos="437539" algn="l"/>
                <a:tab pos="848290" algn="l"/>
                <a:tab pos="1259041" algn="l"/>
                <a:tab pos="1660863" algn="l"/>
                <a:tab pos="2071614" algn="l"/>
                <a:tab pos="2473435" algn="l"/>
                <a:tab pos="2893116" algn="l"/>
                <a:tab pos="3294938" algn="l"/>
                <a:tab pos="3696759" algn="l"/>
                <a:tab pos="4116440" algn="l"/>
                <a:tab pos="4518261" algn="l"/>
                <a:tab pos="4920083" algn="l"/>
                <a:tab pos="5330834" algn="l"/>
                <a:tab pos="5741585" algn="l"/>
                <a:tab pos="6152336" algn="l"/>
                <a:tab pos="6554158" algn="l"/>
                <a:tab pos="6955979" algn="l"/>
                <a:tab pos="7375660" algn="l"/>
                <a:tab pos="7777481" algn="l"/>
                <a:tab pos="8179303" algn="l"/>
                <a:tab pos="8188232" algn="l"/>
              </a:tabLst>
              <a:defRPr sz="1400"/>
            </a:pPr>
            <a:r>
              <a:rPr sz="984">
                <a:solidFill>
                  <a:srgbClr val="AA7942"/>
                </a:solidFill>
                <a:uFill>
                  <a:solidFill>
                    <a:srgbClr val="AA7942"/>
                  </a:solidFill>
                </a:uFill>
                <a:latin typeface="宋体"/>
                <a:ea typeface="宋体"/>
                <a:cs typeface="宋体"/>
                <a:sym typeface="宋体"/>
              </a:rPr>
              <a:t>地址：理科二号楼</a:t>
            </a:r>
            <a:r>
              <a:rPr sz="984">
                <a:solidFill>
                  <a:srgbClr val="AA7942"/>
                </a:solidFill>
                <a:uFill>
                  <a:solidFill>
                    <a:srgbClr val="AA7942"/>
                  </a:solidFill>
                </a:uFill>
                <a:latin typeface="Arial"/>
                <a:ea typeface="Arial"/>
                <a:cs typeface="Arial"/>
                <a:sym typeface="Arial"/>
              </a:rPr>
              <a:t>2901  </a:t>
            </a:r>
            <a:r>
              <a:rPr sz="984">
                <a:solidFill>
                  <a:srgbClr val="AA7942"/>
                </a:solidFill>
                <a:uFill>
                  <a:solidFill>
                    <a:srgbClr val="AA7942"/>
                  </a:solidFill>
                </a:uFill>
                <a:latin typeface="宋体"/>
                <a:ea typeface="宋体"/>
                <a:cs typeface="宋体"/>
                <a:sym typeface="宋体"/>
              </a:rPr>
              <a:t>电话：</a:t>
            </a:r>
            <a:r>
              <a:rPr sz="984">
                <a:solidFill>
                  <a:srgbClr val="AA7942"/>
                </a:solidFill>
                <a:uFill>
                  <a:solidFill>
                    <a:srgbClr val="AA7942"/>
                  </a:solidFill>
                </a:uFill>
                <a:latin typeface="Arial"/>
                <a:ea typeface="Arial"/>
                <a:cs typeface="Arial"/>
                <a:sym typeface="Arial"/>
              </a:rPr>
              <a:t>6275 1134               </a:t>
            </a:r>
            <a:r>
              <a:rPr sz="984">
                <a:solidFill>
                  <a:srgbClr val="AA7942"/>
                </a:solidFill>
                <a:uFill>
                  <a:solidFill>
                    <a:srgbClr val="AA7942"/>
                  </a:solidFill>
                </a:uFill>
                <a:latin typeface="宋体"/>
                <a:ea typeface="宋体"/>
                <a:cs typeface="宋体"/>
                <a:sym typeface="宋体"/>
              </a:rPr>
              <a:t>地址：朗润园科维理楼</a:t>
            </a:r>
            <a:r>
              <a:rPr sz="984">
                <a:solidFill>
                  <a:srgbClr val="AA7942"/>
                </a:solidFill>
                <a:uFill>
                  <a:solidFill>
                    <a:srgbClr val="AA7942"/>
                  </a:solidFill>
                </a:uFill>
                <a:latin typeface="Arial"/>
                <a:ea typeface="Arial"/>
                <a:cs typeface="Arial"/>
                <a:sym typeface="Arial"/>
              </a:rPr>
              <a:t>  </a:t>
            </a:r>
            <a:r>
              <a:rPr sz="984">
                <a:solidFill>
                  <a:srgbClr val="AA7942"/>
                </a:solidFill>
                <a:uFill>
                  <a:solidFill>
                    <a:srgbClr val="AA7942"/>
                  </a:solidFill>
                </a:uFill>
                <a:latin typeface="宋体"/>
                <a:ea typeface="宋体"/>
                <a:cs typeface="宋体"/>
                <a:sym typeface="宋体"/>
              </a:rPr>
              <a:t>电话：</a:t>
            </a:r>
            <a:r>
              <a:rPr sz="984">
                <a:solidFill>
                  <a:srgbClr val="AA7942"/>
                </a:solidFill>
                <a:uFill>
                  <a:solidFill>
                    <a:srgbClr val="AA7942"/>
                  </a:solidFill>
                </a:uFill>
                <a:latin typeface="Arial"/>
                <a:ea typeface="Arial"/>
                <a:cs typeface="Arial"/>
                <a:sym typeface="Arial"/>
              </a:rPr>
              <a:t>6275 6692</a:t>
            </a:r>
          </a:p>
          <a:p>
            <a:pPr marL="35560" marR="35560">
              <a:buFont typeface="Arial"/>
              <a:tabLst>
                <a:tab pos="35717" algn="l"/>
                <a:tab pos="437539" algn="l"/>
                <a:tab pos="848290" algn="l"/>
                <a:tab pos="1259041" algn="l"/>
                <a:tab pos="1660863" algn="l"/>
                <a:tab pos="2071614" algn="l"/>
                <a:tab pos="2473435" algn="l"/>
                <a:tab pos="2893116" algn="l"/>
                <a:tab pos="3294938" algn="l"/>
                <a:tab pos="3696759" algn="l"/>
                <a:tab pos="4116440" algn="l"/>
                <a:tab pos="4518261" algn="l"/>
                <a:tab pos="4920083" algn="l"/>
                <a:tab pos="5330834" algn="l"/>
                <a:tab pos="5741585" algn="l"/>
                <a:tab pos="6152336" algn="l"/>
                <a:tab pos="6554158" algn="l"/>
                <a:tab pos="6955979" algn="l"/>
                <a:tab pos="7375660" algn="l"/>
                <a:tab pos="7777481" algn="l"/>
                <a:tab pos="8179303" algn="l"/>
                <a:tab pos="8188232" algn="l"/>
              </a:tabLst>
              <a:defRPr sz="1400">
                <a:solidFill>
                  <a:srgbClr val="AA7942"/>
                </a:solidFill>
                <a:uFill>
                  <a:solidFill>
                    <a:srgbClr val="AA7942"/>
                  </a:solidFill>
                </a:uFill>
              </a:defRPr>
            </a:pPr>
            <a:r>
              <a:rPr sz="984" u="sng">
                <a:latin typeface="Arial"/>
                <a:ea typeface="Arial"/>
                <a:cs typeface="Arial"/>
                <a:sym typeface="Arial"/>
                <a:hlinkClick r:id="rId2"/>
              </a:rPr>
              <a:t>http://vega.bac.pku.edu.cn/astro/astro.htm</a:t>
            </a:r>
            <a:r>
              <a:rPr sz="984">
                <a:latin typeface="Arial"/>
                <a:ea typeface="Arial"/>
                <a:cs typeface="Arial"/>
                <a:sym typeface="Arial"/>
              </a:rPr>
              <a:t>              </a:t>
            </a:r>
            <a:r>
              <a:rPr sz="984" u="sng">
                <a:latin typeface="Arial"/>
                <a:ea typeface="Arial"/>
                <a:cs typeface="Arial"/>
                <a:sym typeface="Arial"/>
                <a:hlinkClick r:id="rId3"/>
              </a:rPr>
              <a:t>http://kiaa.pku.edu.cn/</a:t>
            </a:r>
          </a:p>
        </p:txBody>
      </p:sp>
      <p:pic>
        <p:nvPicPr>
          <p:cNvPr id="732" name="image.png"/>
          <p:cNvPicPr>
            <a:picLocks/>
          </p:cNvPicPr>
          <p:nvPr/>
        </p:nvPicPr>
        <p:blipFill>
          <a:blip r:embed="rId4">
            <a:extLst/>
          </a:blip>
          <a:stretch>
            <a:fillRect/>
          </a:stretch>
        </p:blipFill>
        <p:spPr>
          <a:xfrm>
            <a:off x="7456289" y="5997600"/>
            <a:ext cx="803672" cy="803673"/>
          </a:xfrm>
          <a:prstGeom prst="rect">
            <a:avLst/>
          </a:prstGeom>
        </p:spPr>
      </p:pic>
      <p:pic>
        <p:nvPicPr>
          <p:cNvPr id="734" name="TKF logo orig med neg cmyk.gif"/>
          <p:cNvPicPr>
            <a:picLocks noChangeAspect="1"/>
          </p:cNvPicPr>
          <p:nvPr/>
        </p:nvPicPr>
        <p:blipFill>
          <a:blip r:embed="rId5">
            <a:extLst/>
          </a:blip>
          <a:stretch>
            <a:fillRect/>
          </a:stretch>
        </p:blipFill>
        <p:spPr>
          <a:xfrm>
            <a:off x="875109" y="6000083"/>
            <a:ext cx="806400" cy="773677"/>
          </a:xfrm>
          <a:prstGeom prst="rect">
            <a:avLst/>
          </a:prstGeom>
        </p:spPr>
      </p:pic>
      <p:pic>
        <p:nvPicPr>
          <p:cNvPr id="735" name="屏幕快照 2015-02-10 下午6.01.04.png"/>
          <p:cNvPicPr>
            <a:picLocks noChangeAspect="1"/>
          </p:cNvPicPr>
          <p:nvPr/>
        </p:nvPicPr>
        <p:blipFill>
          <a:blip r:embed="rId6">
            <a:extLst/>
          </a:blip>
          <a:stretch>
            <a:fillRect/>
          </a:stretch>
        </p:blipFill>
        <p:spPr>
          <a:xfrm>
            <a:off x="524482" y="732196"/>
            <a:ext cx="8095037" cy="6071278"/>
          </a:xfrm>
          <a:prstGeom prst="rect">
            <a:avLst/>
          </a:prstGeom>
          <a:ln w="12700">
            <a:miter lim="400000"/>
          </a:ln>
        </p:spPr>
      </p:pic>
      <p:sp>
        <p:nvSpPr>
          <p:cNvPr id="736" name="Shape 736"/>
          <p:cNvSpPr>
            <a:spLocks noGrp="1"/>
          </p:cNvSpPr>
          <p:nvPr>
            <p:ph type="ctrTitle"/>
          </p:nvPr>
        </p:nvSpPr>
        <p:spPr>
          <a:xfrm>
            <a:off x="443174" y="74287"/>
            <a:ext cx="8206357" cy="392010"/>
          </a:xfrm>
          <a:prstGeom prst="rect">
            <a:avLst/>
          </a:prstGeom>
        </p:spPr>
        <p:txBody>
          <a:bodyPr vert="horz" lIns="35719" tIns="35719" rIns="35719" bIns="35719" rtlCol="0" anchor="ctr">
            <a:normAutofit fontScale="90000"/>
          </a:bodyPr>
          <a:lstStyle>
            <a:lvl1pPr defTabSz="584200">
              <a:lnSpc>
                <a:spcPct val="100000"/>
              </a:lnSpc>
              <a:defRPr sz="3200">
                <a:uFillTx/>
              </a:defRPr>
            </a:lvl1pPr>
          </a:lstStyle>
          <a:p>
            <a:r>
              <a:t>Demography of DIBs with millions of LAMOST spectra</a:t>
            </a:r>
          </a:p>
        </p:txBody>
      </p:sp>
      <p:grpSp>
        <p:nvGrpSpPr>
          <p:cNvPr id="739" name="Group 739"/>
          <p:cNvGrpSpPr/>
          <p:nvPr/>
        </p:nvGrpSpPr>
        <p:grpSpPr>
          <a:xfrm>
            <a:off x="511668" y="710891"/>
            <a:ext cx="8107976" cy="6095849"/>
            <a:chOff x="0" y="-2956"/>
            <a:chExt cx="11531342" cy="8669651"/>
          </a:xfrm>
        </p:grpSpPr>
        <p:pic>
          <p:nvPicPr>
            <p:cNvPr id="737" name="屏幕快照 2015-02-10 下午6.01.31.png"/>
            <p:cNvPicPr>
              <a:picLocks noChangeAspect="1"/>
            </p:cNvPicPr>
            <p:nvPr/>
          </p:nvPicPr>
          <p:blipFill>
            <a:blip r:embed="rId7">
              <a:extLst/>
            </a:blip>
            <a:stretch>
              <a:fillRect/>
            </a:stretch>
          </p:blipFill>
          <p:spPr>
            <a:xfrm>
              <a:off x="0" y="22699"/>
              <a:ext cx="11531342" cy="8643996"/>
            </a:xfrm>
            <a:prstGeom prst="rect">
              <a:avLst/>
            </a:prstGeom>
            <a:ln w="12700" cap="flat">
              <a:noFill/>
              <a:miter lim="400000"/>
            </a:ln>
            <a:effectLst/>
          </p:spPr>
        </p:pic>
        <p:sp>
          <p:nvSpPr>
            <p:cNvPr id="738" name="Shape 738"/>
            <p:cNvSpPr/>
            <p:nvPr/>
          </p:nvSpPr>
          <p:spPr>
            <a:xfrm>
              <a:off x="9377134" y="-2956"/>
              <a:ext cx="2142324" cy="348814"/>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35719" tIns="35719" rIns="35719" bIns="35719" numCol="1" anchor="ctr">
              <a:spAutoFit/>
            </a:bodyPr>
            <a:lstStyle>
              <a:lvl1pPr marL="0" marR="0" algn="ctr" defTabSz="584200">
                <a:lnSpc>
                  <a:spcPct val="100000"/>
                </a:lnSpc>
                <a:defRPr sz="1600">
                  <a:solidFill>
                    <a:schemeClr val="accent5"/>
                  </a:solidFill>
                  <a:uFillTx/>
                  <a:latin typeface="Gill Sans SemiBold"/>
                  <a:ea typeface="Gill Sans SemiBold"/>
                  <a:cs typeface="Gill Sans SemiBold"/>
                  <a:sym typeface="Gill Sans SemiBold"/>
                </a:defRPr>
              </a:lvl1pPr>
            </a:lstStyle>
            <a:p>
              <a:r>
                <a:rPr sz="1125"/>
                <a:t>Yuan et al.  in prep.</a:t>
              </a:r>
            </a:p>
          </p:txBody>
        </p:sp>
      </p:grpSp>
      <p:pic>
        <p:nvPicPr>
          <p:cNvPr id="740" name="屏幕快照 2015-02-10 下午6.01.47.png"/>
          <p:cNvPicPr>
            <a:picLocks noChangeAspect="1"/>
          </p:cNvPicPr>
          <p:nvPr/>
        </p:nvPicPr>
        <p:blipFill>
          <a:blip r:embed="rId8">
            <a:extLst/>
          </a:blip>
          <a:stretch>
            <a:fillRect/>
          </a:stretch>
        </p:blipFill>
        <p:spPr>
          <a:xfrm>
            <a:off x="515323" y="732196"/>
            <a:ext cx="8100664" cy="6071278"/>
          </a:xfrm>
          <a:prstGeom prst="rect">
            <a:avLst/>
          </a:prstGeom>
          <a:ln w="12700">
            <a:miter lim="400000"/>
          </a:ln>
        </p:spPr>
      </p:pic>
      <p:sp>
        <p:nvSpPr>
          <p:cNvPr id="741" name="Shape 741"/>
          <p:cNvSpPr/>
          <p:nvPr/>
        </p:nvSpPr>
        <p:spPr>
          <a:xfrm>
            <a:off x="7064990" y="421410"/>
            <a:ext cx="1586271" cy="265457"/>
          </a:xfrm>
          <a:prstGeom prst="rect">
            <a:avLst/>
          </a:prstGeom>
          <a:ln w="12700">
            <a:miter lim="400000"/>
          </a:ln>
          <a:extLst>
            <a:ext uri="{C572A759-6A51-4108-AA02-DFA0A04FC94B}">
              <ma14:wrappingTextBoxFlag xmlns:ma14="http://schemas.microsoft.com/office/mac/drawingml/2011/main" xmlns="" val="1"/>
            </a:ext>
          </a:extLst>
        </p:spPr>
        <p:txBody>
          <a:bodyPr lIns="32146" rIns="32146">
            <a:spAutoFit/>
          </a:bodyPr>
          <a:lstStyle>
            <a:lvl1pPr marL="0" marR="0" defTabSz="914400">
              <a:lnSpc>
                <a:spcPct val="100000"/>
              </a:lnSpc>
              <a:defRPr sz="1600">
                <a:solidFill>
                  <a:schemeClr val="accent5"/>
                </a:solidFill>
                <a:uFillTx/>
                <a:latin typeface="Arial Black"/>
                <a:ea typeface="Arial Black"/>
                <a:cs typeface="Arial Black"/>
                <a:sym typeface="Arial Black"/>
              </a:defRPr>
            </a:lvl1pPr>
          </a:lstStyle>
          <a:p>
            <a:r>
              <a:rPr sz="1125"/>
              <a:t>Yuan et al. in prep.</a:t>
            </a:r>
          </a:p>
        </p:txBody>
      </p:sp>
    </p:spTree>
    <p:extLst>
      <p:ext uri="{BB962C8B-B14F-4D97-AF65-F5344CB8AC3E}">
        <p14:creationId xmlns:p14="http://schemas.microsoft.com/office/powerpoint/2010/main" val="2519191032"/>
      </p:ext>
    </p:extLst>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iterate>
                                    <p:tmAbs val="0"/>
                                  </p:iterate>
                                  <p:childTnLst>
                                    <p:set>
                                      <p:cBhvr>
                                        <p:cTn id="6" fill="hold"/>
                                        <p:tgtEl>
                                          <p:spTgt spid="739"/>
                                        </p:tgtEl>
                                        <p:attrNameLst>
                                          <p:attrName>style.visibility</p:attrName>
                                        </p:attrNameLst>
                                      </p:cBhvr>
                                      <p:to>
                                        <p:strVal val="visible"/>
                                      </p:to>
                                    </p:set>
                                    <p:anim calcmode="lin" valueType="num">
                                      <p:cBhvr>
                                        <p:cTn id="7" dur="1000" fill="hold"/>
                                        <p:tgtEl>
                                          <p:spTgt spid="739"/>
                                        </p:tgtEl>
                                        <p:attrNameLst>
                                          <p:attrName>ppt_x</p:attrName>
                                        </p:attrNameLst>
                                      </p:cBhvr>
                                      <p:tavLst>
                                        <p:tav tm="0">
                                          <p:val>
                                            <p:strVal val="0-#ppt_w/2"/>
                                          </p:val>
                                        </p:tav>
                                        <p:tav tm="100000">
                                          <p:val>
                                            <p:strVal val="#ppt_x"/>
                                          </p:val>
                                        </p:tav>
                                      </p:tavLst>
                                    </p:anim>
                                    <p:anim calcmode="lin" valueType="num">
                                      <p:cBhvr>
                                        <p:cTn id="8" dur="1000" fill="hold"/>
                                        <p:tgtEl>
                                          <p:spTgt spid="73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iterate>
                                    <p:tmAbs val="0"/>
                                  </p:iterate>
                                  <p:childTnLst>
                                    <p:set>
                                      <p:cBhvr>
                                        <p:cTn id="12" fill="hold"/>
                                        <p:tgtEl>
                                          <p:spTgt spid="740"/>
                                        </p:tgtEl>
                                        <p:attrNameLst>
                                          <p:attrName>style.visibility</p:attrName>
                                        </p:attrNameLst>
                                      </p:cBhvr>
                                      <p:to>
                                        <p:strVal val="visible"/>
                                      </p:to>
                                    </p:set>
                                    <p:anim calcmode="lin" valueType="num">
                                      <p:cBhvr>
                                        <p:cTn id="13" dur="1000" fill="hold"/>
                                        <p:tgtEl>
                                          <p:spTgt spid="740"/>
                                        </p:tgtEl>
                                        <p:attrNameLst>
                                          <p:attrName>ppt_x</p:attrName>
                                        </p:attrNameLst>
                                      </p:cBhvr>
                                      <p:tavLst>
                                        <p:tav tm="0">
                                          <p:val>
                                            <p:strVal val="0-#ppt_w/2"/>
                                          </p:val>
                                        </p:tav>
                                        <p:tav tm="100000">
                                          <p:val>
                                            <p:strVal val="#ppt_x"/>
                                          </p:val>
                                        </p:tav>
                                      </p:tavLst>
                                    </p:anim>
                                    <p:anim calcmode="lin" valueType="num">
                                      <p:cBhvr>
                                        <p:cTn id="14" dur="1000" fill="hold"/>
                                        <p:tgtEl>
                                          <p:spTgt spid="74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9" grpId="0" animBg="1" advAuto="0"/>
      <p:bldP spid="740" grpId="0" animBg="1" advAuto="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280074D-29D7-479C-80D8-903B90FAAD32}"/>
              </a:ext>
            </a:extLst>
          </p:cNvPr>
          <p:cNvSpPr>
            <a:spLocks noGrp="1"/>
          </p:cNvSpPr>
          <p:nvPr>
            <p:ph type="ctrTitle"/>
          </p:nvPr>
        </p:nvSpPr>
        <p:spPr/>
        <p:txBody>
          <a:bodyPr>
            <a:normAutofit/>
          </a:bodyPr>
          <a:lstStyle/>
          <a:p>
            <a:r>
              <a:rPr lang="en-US" altLang="zh-CN" sz="4800" dirty="0"/>
              <a:t>Staller physics</a:t>
            </a:r>
          </a:p>
        </p:txBody>
      </p:sp>
      <p:sp>
        <p:nvSpPr>
          <p:cNvPr id="4" name="副标题 3">
            <a:extLst>
              <a:ext uri="{FF2B5EF4-FFF2-40B4-BE49-F238E27FC236}">
                <a16:creationId xmlns:a16="http://schemas.microsoft.com/office/drawing/2014/main" id="{41D41D46-D4A8-42E9-8DAA-7ACFD7CF43DE}"/>
              </a:ext>
            </a:extLst>
          </p:cNvPr>
          <p:cNvSpPr>
            <a:spLocks noGrp="1"/>
          </p:cNvSpPr>
          <p:nvPr>
            <p:ph type="subTitle" idx="1"/>
          </p:nvPr>
        </p:nvSpPr>
        <p:spPr/>
        <p:txBody>
          <a:bodyPr/>
          <a:lstStyle/>
          <a:p>
            <a:endParaRPr lang="zh-CN" altLang="en-US"/>
          </a:p>
        </p:txBody>
      </p:sp>
    </p:spTree>
    <p:extLst>
      <p:ext uri="{BB962C8B-B14F-4D97-AF65-F5344CB8AC3E}">
        <p14:creationId xmlns:p14="http://schemas.microsoft.com/office/powerpoint/2010/main" val="414390298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 name="Shape 389"/>
          <p:cNvSpPr/>
          <p:nvPr/>
        </p:nvSpPr>
        <p:spPr>
          <a:xfrm>
            <a:off x="165902" y="174109"/>
            <a:ext cx="8704143" cy="441468"/>
          </a:xfrm>
          <a:prstGeom prst="rect">
            <a:avLst/>
          </a:prstGeom>
          <a:ln w="12700">
            <a:miter lim="400000"/>
          </a:ln>
          <a:extLst>
            <a:ext uri="{C572A759-6A51-4108-AA02-DFA0A04FC94B}">
              <ma14:wrappingTextBoxFlag xmlns:ma14="http://schemas.microsoft.com/office/mac/drawingml/2011/main" xmlns="" val="1"/>
            </a:ext>
          </a:extLst>
        </p:spPr>
        <p:txBody>
          <a:bodyPr lIns="35719" tIns="35719" rIns="35719" bIns="35719">
            <a:spAutoFit/>
          </a:bodyPr>
          <a:lstStyle>
            <a:lvl1pPr>
              <a:defRPr b="1">
                <a:latin typeface="+mn-lt"/>
                <a:ea typeface="+mn-ea"/>
                <a:cs typeface="+mn-cs"/>
                <a:sym typeface="Gill Sans"/>
              </a:defRPr>
            </a:lvl1pPr>
          </a:lstStyle>
          <a:p>
            <a:r>
              <a:rPr sz="2400" dirty="0"/>
              <a:t>DA White dwarf mass function &amp; birth rate from the LSS-GAC</a:t>
            </a:r>
          </a:p>
        </p:txBody>
      </p:sp>
      <p:sp>
        <p:nvSpPr>
          <p:cNvPr id="390" name="Shape 390"/>
          <p:cNvSpPr/>
          <p:nvPr/>
        </p:nvSpPr>
        <p:spPr>
          <a:xfrm>
            <a:off x="569869" y="547241"/>
            <a:ext cx="3365515" cy="245260"/>
          </a:xfrm>
          <a:prstGeom prst="rect">
            <a:avLst/>
          </a:prstGeom>
          <a:ln w="12700">
            <a:miter lim="400000"/>
          </a:ln>
          <a:extLst>
            <a:ext uri="{C572A759-6A51-4108-AA02-DFA0A04FC94B}">
              <ma14:wrappingTextBoxFlag xmlns:ma14="http://schemas.microsoft.com/office/mac/drawingml/2011/main" xmlns="" val="1"/>
            </a:ext>
          </a:extLst>
        </p:spPr>
        <p:txBody>
          <a:bodyPr lIns="35719" tIns="35719" rIns="35719" bIns="35719">
            <a:spAutoFit/>
          </a:bodyPr>
          <a:lstStyle>
            <a:lvl1pPr marL="0" marR="0" defTabSz="457200">
              <a:lnSpc>
                <a:spcPct val="100000"/>
              </a:lnSpc>
              <a:defRPr sz="1600" b="1">
                <a:solidFill>
                  <a:srgbClr val="E32400"/>
                </a:solidFill>
                <a:uFillTx/>
                <a:latin typeface="+mn-lt"/>
                <a:ea typeface="+mn-ea"/>
                <a:cs typeface="+mn-cs"/>
                <a:sym typeface="Gill Sans"/>
              </a:defRPr>
            </a:lvl1pPr>
          </a:lstStyle>
          <a:p>
            <a:r>
              <a:rPr sz="1125"/>
              <a:t>Rebassa Mansergas et al., 2015, MN, 450, 753</a:t>
            </a:r>
          </a:p>
        </p:txBody>
      </p:sp>
      <p:pic>
        <p:nvPicPr>
          <p:cNvPr id="391" name="image7.png" descr="C:\Users\apple\AppData\Local\Temp\vmware-apple\VMwareDnD\b364d4c0\屏幕快照 2015-06-27 下午2.15.58.png"/>
          <p:cNvPicPr>
            <a:picLocks noChangeAspect="1"/>
          </p:cNvPicPr>
          <p:nvPr/>
        </p:nvPicPr>
        <p:blipFill>
          <a:blip r:embed="rId2">
            <a:extLst/>
          </a:blip>
          <a:stretch>
            <a:fillRect/>
          </a:stretch>
        </p:blipFill>
        <p:spPr>
          <a:xfrm>
            <a:off x="12847" y="803672"/>
            <a:ext cx="4749244" cy="3966307"/>
          </a:xfrm>
          <a:prstGeom prst="rect">
            <a:avLst/>
          </a:prstGeom>
          <a:ln w="12700">
            <a:miter lim="400000"/>
          </a:ln>
        </p:spPr>
      </p:pic>
      <p:pic>
        <p:nvPicPr>
          <p:cNvPr id="392" name="屏幕快照 2015-12-03 09.57.41.png"/>
          <p:cNvPicPr>
            <a:picLocks noChangeAspect="1"/>
          </p:cNvPicPr>
          <p:nvPr/>
        </p:nvPicPr>
        <p:blipFill>
          <a:blip r:embed="rId3">
            <a:extLst/>
          </a:blip>
          <a:stretch>
            <a:fillRect/>
          </a:stretch>
        </p:blipFill>
        <p:spPr>
          <a:xfrm>
            <a:off x="4709359" y="807045"/>
            <a:ext cx="4413774" cy="3959561"/>
          </a:xfrm>
          <a:prstGeom prst="rect">
            <a:avLst/>
          </a:prstGeom>
          <a:ln w="12700">
            <a:miter lim="400000"/>
          </a:ln>
        </p:spPr>
      </p:pic>
      <p:sp>
        <p:nvSpPr>
          <p:cNvPr id="393" name="Shape 393"/>
          <p:cNvSpPr/>
          <p:nvPr/>
        </p:nvSpPr>
        <p:spPr>
          <a:xfrm>
            <a:off x="6995108" y="1074864"/>
            <a:ext cx="1949554" cy="611962"/>
          </a:xfrm>
          <a:prstGeom prst="rect">
            <a:avLst/>
          </a:prstGeom>
          <a:ln w="12700">
            <a:miter lim="400000"/>
          </a:ln>
          <a:extLst>
            <a:ext uri="{C572A759-6A51-4108-AA02-DFA0A04FC94B}">
              <ma14:wrappingTextBoxFlag xmlns:ma14="http://schemas.microsoft.com/office/mac/drawingml/2011/main" xmlns="" val="1"/>
            </a:ext>
          </a:extLst>
        </p:spPr>
        <p:txBody>
          <a:bodyPr lIns="32146" rIns="32146">
            <a:spAutoFit/>
          </a:bodyPr>
          <a:lstStyle/>
          <a:p>
            <a:pPr defTabSz="642915">
              <a:defRPr sz="1200">
                <a:uFillTx/>
                <a:latin typeface="Arial Black"/>
                <a:ea typeface="Arial Black"/>
                <a:cs typeface="Arial Black"/>
                <a:sym typeface="Arial Black"/>
              </a:defRPr>
            </a:pPr>
            <a:r>
              <a:rPr sz="844"/>
              <a:t>(M</a:t>
            </a:r>
            <a:r>
              <a:rPr sz="844" baseline="-25000"/>
              <a:t>bol</a:t>
            </a:r>
            <a:r>
              <a:rPr sz="844"/>
              <a:t> &lt; 12 corresponds to  T</a:t>
            </a:r>
            <a:r>
              <a:rPr sz="844" baseline="-25000"/>
              <a:t>eff</a:t>
            </a:r>
            <a:r>
              <a:rPr sz="844"/>
              <a:t> &gt; 12,000 – 13,000 K; 3D model atmosphere corrections were not available  for cooler stars)</a:t>
            </a:r>
          </a:p>
        </p:txBody>
      </p:sp>
      <p:sp>
        <p:nvSpPr>
          <p:cNvPr id="394" name="Shape 394"/>
          <p:cNvSpPr/>
          <p:nvPr/>
        </p:nvSpPr>
        <p:spPr>
          <a:xfrm>
            <a:off x="2499861" y="2868222"/>
            <a:ext cx="1442490" cy="1027775"/>
          </a:xfrm>
          <a:prstGeom prst="ellipse">
            <a:avLst/>
          </a:prstGeom>
          <a:ln w="63500">
            <a:solidFill>
              <a:srgbClr val="B20000"/>
            </a:solidFill>
            <a:prstDash val="sysDot"/>
            <a:miter lim="400000"/>
          </a:ln>
          <a:effectLst>
            <a:outerShdw blurRad="38100" dist="25400" dir="5400000" rotWithShape="0">
              <a:srgbClr val="000000">
                <a:alpha val="50000"/>
              </a:srgbClr>
            </a:outerShdw>
          </a:effectLst>
        </p:spPr>
        <p:txBody>
          <a:bodyPr lIns="32146" rIns="32146" anchor="ctr"/>
          <a:lstStyle/>
          <a:p>
            <a:pPr defTabSz="642915">
              <a:defRPr>
                <a:uFillTx/>
              </a:defRPr>
            </a:pPr>
            <a:endParaRPr sz="1266"/>
          </a:p>
        </p:txBody>
      </p:sp>
      <p:sp>
        <p:nvSpPr>
          <p:cNvPr id="395" name="Shape 395"/>
          <p:cNvSpPr/>
          <p:nvPr/>
        </p:nvSpPr>
        <p:spPr>
          <a:xfrm>
            <a:off x="249927" y="4852676"/>
            <a:ext cx="8564375" cy="1110625"/>
          </a:xfrm>
          <a:prstGeom prst="rect">
            <a:avLst/>
          </a:prstGeom>
          <a:ln w="12700">
            <a:miter lim="400000"/>
          </a:ln>
          <a:extLst>
            <a:ext uri="{C572A759-6A51-4108-AA02-DFA0A04FC94B}">
              <ma14:wrappingTextBoxFlag xmlns:ma14="http://schemas.microsoft.com/office/mac/drawingml/2011/main" xmlns="" val="1"/>
            </a:ext>
          </a:extLst>
        </p:spPr>
        <p:txBody>
          <a:bodyPr lIns="35719" tIns="35719" rIns="35719" bIns="35719" anchor="ctr">
            <a:spAutoFit/>
          </a:bodyPr>
          <a:lstStyle/>
          <a:p>
            <a:pPr marL="297307" indent="-260439">
              <a:spcBef>
                <a:spcPts val="422"/>
              </a:spcBef>
              <a:buSzPct val="75000"/>
              <a:buChar char="•"/>
              <a:defRPr sz="2400">
                <a:latin typeface="Gill Sans SemiBold"/>
                <a:ea typeface="Gill Sans SemiBold"/>
                <a:cs typeface="Gill Sans SemiBold"/>
                <a:sym typeface="Gill Sans SemiBold"/>
              </a:defRPr>
            </a:pPr>
            <a:r>
              <a:rPr sz="1687" dirty="0"/>
              <a:t>Based on 92 DA WDs identified from the LSS-GAC DR1, accurate parameters have been determined for 75 of them,  as well as their mass and luminosity functions and birth rate. The MF shows evidence of an excess of massive WDs (WD-WD mergers?)</a:t>
            </a:r>
          </a:p>
          <a:p>
            <a:pPr marL="297307" indent="-260439">
              <a:buSzPct val="75000"/>
              <a:buChar char="•"/>
              <a:defRPr sz="2400">
                <a:latin typeface="Gill Sans SemiBold"/>
                <a:ea typeface="Gill Sans SemiBold"/>
                <a:cs typeface="Gill Sans SemiBold"/>
                <a:sym typeface="Gill Sans SemiBold"/>
              </a:defRPr>
            </a:pPr>
            <a:r>
              <a:rPr sz="1687" dirty="0"/>
              <a:t>The excess of WDs near 1 M</a:t>
            </a:r>
            <a:r>
              <a:rPr sz="1687" baseline="-5999" dirty="0"/>
              <a:t>☉</a:t>
            </a:r>
            <a:r>
              <a:rPr sz="1687" dirty="0"/>
              <a:t> is confirmed by an reanalysis of the SDSS DR10 data</a:t>
            </a:r>
          </a:p>
        </p:txBody>
      </p:sp>
      <p:sp>
        <p:nvSpPr>
          <p:cNvPr id="396" name="Shape 396"/>
          <p:cNvSpPr/>
          <p:nvPr/>
        </p:nvSpPr>
        <p:spPr>
          <a:xfrm>
            <a:off x="5169275" y="547241"/>
            <a:ext cx="3493943" cy="245260"/>
          </a:xfrm>
          <a:prstGeom prst="rect">
            <a:avLst/>
          </a:prstGeom>
          <a:ln w="12700">
            <a:miter lim="400000"/>
          </a:ln>
          <a:extLst>
            <a:ext uri="{C572A759-6A51-4108-AA02-DFA0A04FC94B}">
              <ma14:wrappingTextBoxFlag xmlns:ma14="http://schemas.microsoft.com/office/mac/drawingml/2011/main" xmlns="" val="1"/>
            </a:ext>
          </a:extLst>
        </p:spPr>
        <p:txBody>
          <a:bodyPr lIns="35719" tIns="35719" rIns="35719" bIns="35719">
            <a:spAutoFit/>
          </a:bodyPr>
          <a:lstStyle>
            <a:lvl1pPr marL="0" marR="0" defTabSz="457200">
              <a:lnSpc>
                <a:spcPct val="100000"/>
              </a:lnSpc>
              <a:defRPr sz="1600" b="1">
                <a:solidFill>
                  <a:srgbClr val="E32400"/>
                </a:solidFill>
                <a:uFillTx/>
                <a:latin typeface="+mn-lt"/>
                <a:ea typeface="+mn-ea"/>
                <a:cs typeface="+mn-cs"/>
                <a:sym typeface="Gill Sans"/>
              </a:defRPr>
            </a:lvl1pPr>
          </a:lstStyle>
          <a:p>
            <a:r>
              <a:rPr sz="1125" dirty="0"/>
              <a:t>Rebassa Mansergas et al., 2015, MN, 452, 1637</a:t>
            </a:r>
          </a:p>
        </p:txBody>
      </p:sp>
      <p:sp>
        <p:nvSpPr>
          <p:cNvPr id="397" name="Shape 397"/>
          <p:cNvSpPr/>
          <p:nvPr/>
        </p:nvSpPr>
        <p:spPr>
          <a:xfrm>
            <a:off x="2456459" y="1147850"/>
            <a:ext cx="1880323" cy="375039"/>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p>
            <a:pPr algn="ctr" defTabSz="321457">
              <a:defRPr sz="1400">
                <a:uFillTx/>
                <a:latin typeface="Arial Black"/>
                <a:ea typeface="Arial Black"/>
                <a:cs typeface="Arial Black"/>
                <a:sym typeface="Arial Black"/>
              </a:defRPr>
            </a:pPr>
            <a:r>
              <a:rPr sz="984"/>
              <a:t>Birth rate</a:t>
            </a:r>
          </a:p>
          <a:p>
            <a:pPr defTabSz="321457">
              <a:defRPr sz="1400">
                <a:uFillTx/>
                <a:latin typeface="Arial Black"/>
                <a:ea typeface="Arial Black"/>
                <a:cs typeface="Arial Black"/>
                <a:sym typeface="Arial Black"/>
              </a:defRPr>
            </a:pPr>
            <a:r>
              <a:rPr sz="984"/>
              <a:t>(5.42±0.08)×10</a:t>
            </a:r>
            <a:r>
              <a:rPr sz="984" baseline="31999"/>
              <a:t>−13</a:t>
            </a:r>
            <a:r>
              <a:rPr sz="984"/>
              <a:t> pc</a:t>
            </a:r>
            <a:r>
              <a:rPr sz="984" baseline="31999"/>
              <a:t>−3</a:t>
            </a:r>
            <a:r>
              <a:rPr sz="984"/>
              <a:t> yr</a:t>
            </a:r>
            <a:r>
              <a:rPr sz="984" baseline="31999"/>
              <a:t>−1</a:t>
            </a:r>
          </a:p>
        </p:txBody>
      </p:sp>
      <p:grpSp>
        <p:nvGrpSpPr>
          <p:cNvPr id="3" name="组 2"/>
          <p:cNvGrpSpPr/>
          <p:nvPr/>
        </p:nvGrpSpPr>
        <p:grpSpPr>
          <a:xfrm>
            <a:off x="1631577" y="803673"/>
            <a:ext cx="4691526" cy="5837744"/>
            <a:chOff x="2667000" y="0"/>
            <a:chExt cx="7652987" cy="9753600"/>
          </a:xfrm>
        </p:grpSpPr>
        <p:pic>
          <p:nvPicPr>
            <p:cNvPr id="2" name="图片 1" descr="屏幕快照 2016-10-26 18.18.39.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67000" y="0"/>
              <a:ext cx="7652987" cy="9753600"/>
            </a:xfrm>
            <a:prstGeom prst="rect">
              <a:avLst/>
            </a:prstGeom>
          </p:spPr>
        </p:pic>
        <p:sp>
          <p:nvSpPr>
            <p:cNvPr id="17" name="Shape 396"/>
            <p:cNvSpPr/>
            <p:nvPr/>
          </p:nvSpPr>
          <p:spPr>
            <a:xfrm>
              <a:off x="6970450" y="435398"/>
              <a:ext cx="3051303" cy="1210406"/>
            </a:xfrm>
            <a:prstGeom prst="rect">
              <a:avLst/>
            </a:prstGeom>
            <a:ln w="12700">
              <a:miter lim="400000"/>
            </a:ln>
            <a:extLst>
              <a:ext uri="{C572A759-6A51-4108-AA02-DFA0A04FC94B}">
                <ma14:wrappingTextBoxFlag xmlns:ma14="http://schemas.microsoft.com/office/mac/drawingml/2011/main" xmlns="" val="1"/>
              </a:ext>
            </a:extLst>
          </p:spPr>
          <p:txBody>
            <a:bodyPr wrap="square" lIns="35719" tIns="35719" rIns="35719" bIns="35719">
              <a:spAutoFit/>
            </a:bodyPr>
            <a:lstStyle>
              <a:lvl1pPr marL="0" marR="0" defTabSz="457200">
                <a:lnSpc>
                  <a:spcPct val="100000"/>
                </a:lnSpc>
                <a:defRPr sz="1600" b="1">
                  <a:solidFill>
                    <a:srgbClr val="E32400"/>
                  </a:solidFill>
                  <a:uFillTx/>
                  <a:latin typeface="+mn-lt"/>
                  <a:ea typeface="+mn-ea"/>
                  <a:cs typeface="+mn-cs"/>
                  <a:sym typeface="Gill Sans"/>
                </a:defRPr>
              </a:lvl1pPr>
            </a:lstStyle>
            <a:p>
              <a:r>
                <a:rPr lang="en-US" sz="1406" dirty="0"/>
                <a:t>Further confirmed by the SDSS DR12 results</a:t>
              </a:r>
            </a:p>
            <a:p>
              <a:r>
                <a:rPr lang="en-US" sz="1125" dirty="0"/>
                <a:t>(</a:t>
              </a:r>
              <a:r>
                <a:rPr lang="en-US" sz="1125" dirty="0" err="1"/>
                <a:t>Kepler</a:t>
              </a:r>
              <a:r>
                <a:rPr lang="en-US" sz="1125" dirty="0"/>
                <a:t> S. O., et al., 2016,</a:t>
              </a:r>
            </a:p>
            <a:p>
              <a:r>
                <a:rPr lang="en-US" sz="1125" dirty="0"/>
                <a:t>MNRAS, 455, 3413)</a:t>
              </a:r>
              <a:endParaRPr sz="1125" dirty="0"/>
            </a:p>
          </p:txBody>
        </p:sp>
      </p:grpSp>
    </p:spTree>
    <p:extLst>
      <p:ext uri="{BB962C8B-B14F-4D97-AF65-F5344CB8AC3E}">
        <p14:creationId xmlns:p14="http://schemas.microsoft.com/office/powerpoint/2010/main" val="1498476126"/>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p:tgtEl>
                                          <p:spTgt spid="3"/>
                                        </p:tgtEl>
                                        <p:attrNameLst>
                                          <p:attrName>ppt_x</p:attrName>
                                        </p:attrNameLst>
                                      </p:cBhvr>
                                      <p:tavLst>
                                        <p:tav tm="0">
                                          <p:val>
                                            <p:strVal val="#ppt_x-#ppt_w*1.125000"/>
                                          </p:val>
                                        </p:tav>
                                        <p:tav tm="100000">
                                          <p:val>
                                            <p:strVal val="#ppt_x"/>
                                          </p:val>
                                        </p:tav>
                                      </p:tavLst>
                                    </p:anim>
                                    <p:animEffect transition="in" filter="wipe(right)">
                                      <p:cBhvr>
                                        <p:cTn id="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313" y="2060575"/>
            <a:ext cx="4572000" cy="358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3" name="Rectangle 3"/>
          <p:cNvSpPr>
            <a:spLocks noGrp="1" noChangeArrowheads="1"/>
          </p:cNvSpPr>
          <p:nvPr>
            <p:ph type="title"/>
          </p:nvPr>
        </p:nvSpPr>
        <p:spPr/>
        <p:txBody>
          <a:bodyPr/>
          <a:lstStyle/>
          <a:p>
            <a:r>
              <a:rPr lang="en-US" altLang="zh-CN"/>
              <a:t>Image quality of LAMOST</a:t>
            </a:r>
          </a:p>
        </p:txBody>
      </p:sp>
      <p:sp>
        <p:nvSpPr>
          <p:cNvPr id="66564" name="Rectangle 4"/>
          <p:cNvSpPr>
            <a:spLocks noChangeArrowheads="1"/>
          </p:cNvSpPr>
          <p:nvPr/>
        </p:nvSpPr>
        <p:spPr bwMode="auto">
          <a:xfrm>
            <a:off x="6443663" y="5084763"/>
            <a:ext cx="19113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spcBef>
                <a:spcPct val="20000"/>
              </a:spcBef>
              <a:buClr>
                <a:schemeClr val="hlink"/>
              </a:buClr>
              <a:buSzPct val="80000"/>
              <a:buFont typeface="Wingdings" panose="05000000000000000000" pitchFamily="2" charset="2"/>
              <a:buNone/>
              <a:defRPr/>
            </a:pPr>
            <a:r>
              <a:rPr lang="zh-CN" altLang="en-US">
                <a:solidFill>
                  <a:schemeClr val="bg1"/>
                </a:solidFill>
                <a:effectLst>
                  <a:outerShdw blurRad="38100" dist="38100" dir="2700000" algn="tl">
                    <a:srgbClr val="C0C0C0"/>
                  </a:outerShdw>
                </a:effectLst>
              </a:rPr>
              <a:t>（</a:t>
            </a:r>
            <a:r>
              <a:rPr lang="en-US" altLang="zh-CN">
                <a:solidFill>
                  <a:schemeClr val="bg1"/>
                </a:solidFill>
                <a:effectLst>
                  <a:outerShdw blurRad="38100" dist="38100" dir="2700000" algn="tl">
                    <a:srgbClr val="C0C0C0"/>
                  </a:outerShdw>
                </a:effectLst>
              </a:rPr>
              <a:t>Nov. 21, 2008)</a:t>
            </a:r>
          </a:p>
        </p:txBody>
      </p:sp>
      <p:sp>
        <p:nvSpPr>
          <p:cNvPr id="10245" name="Text Box 5"/>
          <p:cNvSpPr txBox="1">
            <a:spLocks noChangeArrowheads="1"/>
          </p:cNvSpPr>
          <p:nvPr/>
        </p:nvSpPr>
        <p:spPr bwMode="auto">
          <a:xfrm>
            <a:off x="1116013" y="5805488"/>
            <a:ext cx="6769100" cy="1004887"/>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spcBef>
                <a:spcPct val="50000"/>
              </a:spcBef>
              <a:buFontTx/>
              <a:buNone/>
            </a:pPr>
            <a:r>
              <a:rPr lang="en-US" altLang="zh-CN" sz="2400">
                <a:solidFill>
                  <a:srgbClr val="000066"/>
                </a:solidFill>
              </a:rPr>
              <a:t>Image quality: d80&lt;1 arcsec (</a:t>
            </a:r>
            <a:r>
              <a:rPr lang="en-US" altLang="zh-CN" sz="2400">
                <a:solidFill>
                  <a:srgbClr val="FF0000"/>
                </a:solidFill>
              </a:rPr>
              <a:t>0.2 arcsec</a:t>
            </a:r>
            <a:r>
              <a:rPr lang="en-US" altLang="zh-CN" sz="2400">
                <a:solidFill>
                  <a:srgbClr val="000066"/>
                </a:solidFill>
              </a:rPr>
              <a:t> in best)</a:t>
            </a:r>
          </a:p>
          <a:p>
            <a:pPr eaLnBrk="1" hangingPunct="1">
              <a:spcBef>
                <a:spcPct val="50000"/>
              </a:spcBef>
              <a:buFontTx/>
              <a:buNone/>
            </a:pPr>
            <a:r>
              <a:rPr lang="en-US" altLang="zh-CN" sz="2400">
                <a:solidFill>
                  <a:srgbClr val="000066"/>
                </a:solidFill>
              </a:rPr>
              <a:t>Site seeing ~ 2 arcsec</a:t>
            </a:r>
          </a:p>
        </p:txBody>
      </p:sp>
      <p:pic>
        <p:nvPicPr>
          <p:cNvPr id="10246"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84625" y="1516063"/>
            <a:ext cx="4332288" cy="3641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9313570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287988" y="203760"/>
            <a:ext cx="7886700" cy="771525"/>
          </a:xfrm>
        </p:spPr>
        <p:txBody>
          <a:bodyPr>
            <a:normAutofit/>
          </a:bodyPr>
          <a:lstStyle/>
          <a:p>
            <a:r>
              <a:rPr lang="en-US" altLang="zh-CN" sz="3600" b="1" dirty="0"/>
              <a:t>Carbon stars from LAMOST DR2 data</a:t>
            </a:r>
            <a:endParaRPr lang="zh-CN" altLang="en-US" sz="3600" b="1" dirty="0"/>
          </a:p>
        </p:txBody>
      </p:sp>
      <p:sp>
        <p:nvSpPr>
          <p:cNvPr id="3" name="内容占位符 2"/>
          <p:cNvSpPr>
            <a:spLocks noGrp="1"/>
          </p:cNvSpPr>
          <p:nvPr>
            <p:ph idx="1"/>
          </p:nvPr>
        </p:nvSpPr>
        <p:spPr>
          <a:xfrm>
            <a:off x="395288" y="1341438"/>
            <a:ext cx="8353425" cy="5311775"/>
          </a:xfrm>
        </p:spPr>
        <p:txBody>
          <a:bodyPr/>
          <a:lstStyle/>
          <a:p>
            <a:r>
              <a:rPr lang="en-US" altLang="zh-CN" dirty="0"/>
              <a:t>identify 894 carbon stars from the LAMOST DR2 database</a:t>
            </a:r>
          </a:p>
          <a:p>
            <a:r>
              <a:rPr lang="en-US" altLang="zh-CN" dirty="0"/>
              <a:t>spectral line indices of CN at around 7820Å and 7065 Å</a:t>
            </a:r>
            <a:endParaRPr lang="zh-CN" altLang="en-US" dirty="0"/>
          </a:p>
        </p:txBody>
      </p:sp>
      <p:pic>
        <p:nvPicPr>
          <p:cNvPr id="1026" name="图片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9604" y="3392996"/>
            <a:ext cx="8854348" cy="34650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3591899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628650" y="365126"/>
            <a:ext cx="7886700" cy="710639"/>
          </a:xfrm>
        </p:spPr>
        <p:txBody>
          <a:bodyPr>
            <a:normAutofit/>
          </a:bodyPr>
          <a:lstStyle/>
          <a:p>
            <a:r>
              <a:rPr lang="en-US" altLang="zh-CN" sz="3200" b="1" dirty="0"/>
              <a:t>Hot </a:t>
            </a:r>
            <a:r>
              <a:rPr lang="en-US" altLang="zh-CN" sz="3200" b="1" dirty="0" err="1"/>
              <a:t>Subdwarf</a:t>
            </a:r>
            <a:r>
              <a:rPr lang="en-US" altLang="zh-CN" sz="3200" b="1" dirty="0"/>
              <a:t> Stars Observed in LAMOST DR1</a:t>
            </a:r>
            <a:endParaRPr lang="zh-CN" altLang="en-US" sz="3200" b="1" dirty="0"/>
          </a:p>
        </p:txBody>
      </p:sp>
      <p:sp>
        <p:nvSpPr>
          <p:cNvPr id="3" name="内容占位符 2"/>
          <p:cNvSpPr>
            <a:spLocks noGrp="1"/>
          </p:cNvSpPr>
          <p:nvPr>
            <p:ph idx="1"/>
          </p:nvPr>
        </p:nvSpPr>
        <p:spPr/>
        <p:txBody>
          <a:bodyPr/>
          <a:lstStyle/>
          <a:p>
            <a:r>
              <a:rPr lang="en-US" altLang="zh-CN" dirty="0">
                <a:latin typeface="+mj-lt"/>
              </a:rPr>
              <a:t>a catalog of 166 spectroscopically identified hot </a:t>
            </a:r>
            <a:r>
              <a:rPr lang="en-US" altLang="zh-CN" dirty="0" err="1">
                <a:latin typeface="+mj-lt"/>
              </a:rPr>
              <a:t>subdwarf</a:t>
            </a:r>
            <a:r>
              <a:rPr lang="en-US" altLang="zh-CN" dirty="0">
                <a:latin typeface="+mj-lt"/>
              </a:rPr>
              <a:t> stars from LAMOST DR1</a:t>
            </a:r>
            <a:endParaRPr lang="zh-CN" altLang="en-US" dirty="0">
              <a:latin typeface="+mj-lt"/>
            </a:endParaRPr>
          </a:p>
        </p:txBody>
      </p:sp>
      <p:pic>
        <p:nvPicPr>
          <p:cNvPr id="3074" name="图片 13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62" y="2767490"/>
            <a:ext cx="4639245" cy="4093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5" name="图片 12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4007" y="2829391"/>
            <a:ext cx="4490566" cy="3978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9253315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idx="10"/>
          </p:nvPr>
        </p:nvSpPr>
        <p:spPr>
          <a:xfrm>
            <a:off x="340659" y="986116"/>
            <a:ext cx="8623829" cy="2641266"/>
          </a:xfrm>
        </p:spPr>
        <p:txBody>
          <a:bodyPr>
            <a:normAutofit/>
          </a:bodyPr>
          <a:lstStyle/>
          <a:p>
            <a:pPr>
              <a:spcBef>
                <a:spcPts val="600"/>
              </a:spcBef>
            </a:pPr>
            <a:r>
              <a:rPr lang="zh-CN" altLang="zh-CN" sz="2400" dirty="0"/>
              <a:t>超高速星是一类速度高到能够脱离银河系引力束缚的恒星，如果寿命允许它们将最终飞出银河系</a:t>
            </a:r>
            <a:endParaRPr lang="en-US" altLang="zh-CN" sz="2400" dirty="0"/>
          </a:p>
          <a:p>
            <a:pPr>
              <a:spcBef>
                <a:spcPts val="600"/>
              </a:spcBef>
            </a:pPr>
            <a:r>
              <a:rPr lang="zh-CN" altLang="en-US" sz="2400" dirty="0"/>
              <a:t>天文学家在</a:t>
            </a:r>
            <a:r>
              <a:rPr lang="en-US" altLang="zh-CN" sz="2400" dirty="0"/>
              <a:t>LAMOST</a:t>
            </a:r>
            <a:r>
              <a:rPr lang="zh-CN" altLang="en-US" sz="2400" dirty="0"/>
              <a:t>数据中</a:t>
            </a:r>
            <a:r>
              <a:rPr lang="zh-CN" altLang="en-US" sz="2400" dirty="0">
                <a:solidFill>
                  <a:srgbClr val="FF0000"/>
                </a:solidFill>
              </a:rPr>
              <a:t>一次发现了</a:t>
            </a:r>
            <a:r>
              <a:rPr lang="en-US" altLang="zh-CN" sz="2400" dirty="0">
                <a:solidFill>
                  <a:srgbClr val="FF0000"/>
                </a:solidFill>
              </a:rPr>
              <a:t>2</a:t>
            </a:r>
            <a:r>
              <a:rPr lang="zh-CN" altLang="en-US" sz="2400" dirty="0">
                <a:solidFill>
                  <a:srgbClr val="FF0000"/>
                </a:solidFill>
              </a:rPr>
              <a:t>颗超高速星</a:t>
            </a:r>
            <a:r>
              <a:rPr lang="zh-CN" altLang="en-US" sz="2400" dirty="0"/>
              <a:t>，使已证认的超高速星总数达到了</a:t>
            </a:r>
            <a:r>
              <a:rPr lang="en-US" altLang="zh-CN" sz="2400" dirty="0">
                <a:solidFill>
                  <a:srgbClr val="FF0000"/>
                </a:solidFill>
              </a:rPr>
              <a:t>27</a:t>
            </a:r>
            <a:r>
              <a:rPr lang="zh-CN" altLang="en-US" sz="2400" dirty="0">
                <a:solidFill>
                  <a:srgbClr val="FF0000"/>
                </a:solidFill>
              </a:rPr>
              <a:t>颗</a:t>
            </a:r>
            <a:endParaRPr lang="en-US" altLang="zh-CN" sz="2400" dirty="0">
              <a:solidFill>
                <a:srgbClr val="FF0000"/>
              </a:solidFill>
            </a:endParaRPr>
          </a:p>
          <a:p>
            <a:pPr>
              <a:spcBef>
                <a:spcPts val="600"/>
              </a:spcBef>
            </a:pPr>
            <a:r>
              <a:rPr lang="zh-CN" altLang="en-US" sz="2400" dirty="0"/>
              <a:t>其中</a:t>
            </a:r>
            <a:r>
              <a:rPr lang="en-US" altLang="zh-CN" sz="2400" dirty="0"/>
              <a:t>LAMOST-HVS2</a:t>
            </a:r>
            <a:r>
              <a:rPr lang="zh-CN" altLang="zh-CN" sz="2400" dirty="0"/>
              <a:t>是目前发现的速度最大、距银心最近的超高速星 </a:t>
            </a:r>
            <a:endParaRPr lang="en-US" altLang="zh-CN" sz="2400" dirty="0"/>
          </a:p>
          <a:p>
            <a:pPr marL="0" indent="0">
              <a:buNone/>
            </a:pPr>
            <a:endParaRPr kumimoji="1" lang="zh-CN" altLang="en-US" sz="2400" dirty="0"/>
          </a:p>
        </p:txBody>
      </p:sp>
      <p:sp>
        <p:nvSpPr>
          <p:cNvPr id="3" name="幻灯片编号占位符 2"/>
          <p:cNvSpPr>
            <a:spLocks noGrp="1"/>
          </p:cNvSpPr>
          <p:nvPr>
            <p:ph type="sldNum" sz="quarter" idx="12"/>
          </p:nvPr>
        </p:nvSpPr>
        <p:spPr/>
        <p:txBody>
          <a:bodyPr/>
          <a:lstStyle/>
          <a:p>
            <a:fld id="{537265DD-4D02-4DB2-ACD1-AD596133B05C}" type="slidenum">
              <a:rPr lang="zh-CN" altLang="en-US" smtClean="0"/>
              <a:pPr/>
              <a:t>82</a:t>
            </a:fld>
            <a:endParaRPr lang="zh-CN" altLang="en-US"/>
          </a:p>
        </p:txBody>
      </p:sp>
      <p:sp>
        <p:nvSpPr>
          <p:cNvPr id="4" name="标题 3"/>
          <p:cNvSpPr>
            <a:spLocks noGrp="1"/>
          </p:cNvSpPr>
          <p:nvPr>
            <p:ph type="title"/>
          </p:nvPr>
        </p:nvSpPr>
        <p:spPr>
          <a:xfrm>
            <a:off x="2676593" y="0"/>
            <a:ext cx="6467407" cy="834975"/>
          </a:xfrm>
        </p:spPr>
        <p:txBody>
          <a:bodyPr>
            <a:normAutofit/>
          </a:bodyPr>
          <a:lstStyle/>
          <a:p>
            <a:r>
              <a:rPr kumimoji="1" lang="zh-CN" altLang="en-US" dirty="0"/>
              <a:t>“再次”发现两颗超高速星</a:t>
            </a:r>
          </a:p>
        </p:txBody>
      </p:sp>
      <p:sp>
        <p:nvSpPr>
          <p:cNvPr id="8" name="文本框 7"/>
          <p:cNvSpPr txBox="1"/>
          <p:nvPr/>
        </p:nvSpPr>
        <p:spPr>
          <a:xfrm>
            <a:off x="1693188" y="6590908"/>
            <a:ext cx="184666" cy="338554"/>
          </a:xfrm>
          <a:prstGeom prst="rect">
            <a:avLst/>
          </a:prstGeom>
          <a:solidFill>
            <a:schemeClr val="bg1"/>
          </a:solidFill>
        </p:spPr>
        <p:txBody>
          <a:bodyPr wrap="none" rtlCol="0">
            <a:spAutoFit/>
          </a:bodyPr>
          <a:lstStyle/>
          <a:p>
            <a:endParaRPr kumimoji="1" lang="zh-CN" altLang="en-US" sz="1600" b="1" dirty="0"/>
          </a:p>
        </p:txBody>
      </p:sp>
      <p:sp>
        <p:nvSpPr>
          <p:cNvPr id="11" name="矩形 10"/>
          <p:cNvSpPr/>
          <p:nvPr/>
        </p:nvSpPr>
        <p:spPr>
          <a:xfrm>
            <a:off x="5580112" y="6444044"/>
            <a:ext cx="3332964" cy="369332"/>
          </a:xfrm>
          <a:prstGeom prst="rect">
            <a:avLst/>
          </a:prstGeom>
        </p:spPr>
        <p:txBody>
          <a:bodyPr wrap="none">
            <a:spAutoFit/>
          </a:bodyPr>
          <a:lstStyle/>
          <a:p>
            <a:pPr>
              <a:buClr>
                <a:schemeClr val="tx1"/>
              </a:buClr>
            </a:pPr>
            <a:r>
              <a:rPr lang="zh-CN" altLang="zh-CN" b="1" dirty="0">
                <a:solidFill>
                  <a:srgbClr val="000000"/>
                </a:solidFill>
                <a:latin typeface="华文细黑"/>
                <a:ea typeface="华文细黑"/>
                <a:cs typeface="华文细黑"/>
              </a:rPr>
              <a:t> </a:t>
            </a:r>
            <a:r>
              <a:rPr lang="en-US" altLang="zh-CN" b="1" dirty="0">
                <a:solidFill>
                  <a:srgbClr val="FF0000"/>
                </a:solidFill>
                <a:latin typeface="华文细黑"/>
                <a:ea typeface="华文细黑"/>
                <a:cs typeface="华文细黑"/>
                <a:sym typeface="Arial Black" charset="0"/>
              </a:rPr>
              <a:t>Huang, Liu et al., </a:t>
            </a:r>
            <a:r>
              <a:rPr lang="en-US" altLang="zh-CN" b="1" dirty="0" err="1">
                <a:solidFill>
                  <a:srgbClr val="FF0000"/>
                </a:solidFill>
                <a:latin typeface="华文细黑"/>
                <a:ea typeface="华文细黑"/>
                <a:cs typeface="华文细黑"/>
                <a:sym typeface="Arial Black" charset="0"/>
              </a:rPr>
              <a:t>ApJL</a:t>
            </a:r>
            <a:r>
              <a:rPr lang="en-US" altLang="zh-CN" b="1" dirty="0">
                <a:solidFill>
                  <a:srgbClr val="FF0000"/>
                </a:solidFill>
                <a:latin typeface="华文细黑"/>
                <a:ea typeface="华文细黑"/>
                <a:cs typeface="华文细黑"/>
                <a:sym typeface="Arial Black" charset="0"/>
              </a:rPr>
              <a:t>, 2017</a:t>
            </a:r>
            <a:endParaRPr lang="en-US" altLang="zh-CN" b="1" dirty="0">
              <a:solidFill>
                <a:srgbClr val="FF0000"/>
              </a:solidFill>
              <a:latin typeface="华文细黑" pitchFamily="2" charset="-122"/>
              <a:ea typeface="华文细黑" pitchFamily="2" charset="-122"/>
              <a:cs typeface="华文楷体" charset="0"/>
              <a:sym typeface="Arial Black" charset="0"/>
            </a:endParaRPr>
          </a:p>
        </p:txBody>
      </p:sp>
      <p:grpSp>
        <p:nvGrpSpPr>
          <p:cNvPr id="16" name="组 15"/>
          <p:cNvGrpSpPr/>
          <p:nvPr/>
        </p:nvGrpSpPr>
        <p:grpSpPr>
          <a:xfrm>
            <a:off x="1187624" y="3493987"/>
            <a:ext cx="7128792" cy="2887341"/>
            <a:chOff x="0" y="0"/>
            <a:chExt cx="5839532" cy="2602937"/>
          </a:xfrm>
        </p:grpSpPr>
        <p:grpSp>
          <p:nvGrpSpPr>
            <p:cNvPr id="17" name="组 16"/>
            <p:cNvGrpSpPr/>
            <p:nvPr/>
          </p:nvGrpSpPr>
          <p:grpSpPr>
            <a:xfrm>
              <a:off x="0" y="0"/>
              <a:ext cx="5711190" cy="2030730"/>
              <a:chOff x="-114300" y="-25400"/>
              <a:chExt cx="5711190" cy="2030730"/>
            </a:xfrm>
          </p:grpSpPr>
          <p:pic>
            <p:nvPicPr>
              <p:cNvPr id="19" name="图片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4300" y="0"/>
                <a:ext cx="2992755" cy="2005330"/>
              </a:xfrm>
              <a:prstGeom prst="rect">
                <a:avLst/>
              </a:prstGeom>
            </p:spPr>
          </p:pic>
          <p:pic>
            <p:nvPicPr>
              <p:cNvPr id="20" name="图片 1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10890" y="-25400"/>
                <a:ext cx="2286000" cy="1988820"/>
              </a:xfrm>
              <a:prstGeom prst="rect">
                <a:avLst/>
              </a:prstGeom>
            </p:spPr>
          </p:pic>
        </p:grpSp>
        <p:sp>
          <p:nvSpPr>
            <p:cNvPr id="18" name="文本框 17"/>
            <p:cNvSpPr txBox="1"/>
            <p:nvPr/>
          </p:nvSpPr>
          <p:spPr>
            <a:xfrm>
              <a:off x="3048299" y="2159000"/>
              <a:ext cx="2791233" cy="443937"/>
            </a:xfrm>
            <a:prstGeom prst="rect">
              <a:avLst/>
            </a:prstGeom>
            <a:solidFill>
              <a:prstClr val="white"/>
            </a:solidFill>
            <a:ln>
              <a:noFill/>
            </a:ln>
            <a:effectLst/>
            <a:extLst>
              <a:ext uri="{C572A759-6A51-4108-AA02-DFA0A04FC94B}">
                <ma14:wrappingTextBoxFlag xmlns="" xmlns:ma14="http://schemas.microsoft.com/office/mac/drawingml/2011/main"/>
              </a:ext>
            </a:extLst>
          </p:spPr>
          <p:txBody>
            <a:bodyPr rot="0" spcFirstLastPara="0" vert="horz" wrap="square" lIns="0" tIns="0" rIns="0" bIns="0" numCol="1" spcCol="0" rtlCol="0" fromWordArt="0" anchor="t" anchorCtr="0" forceAA="0" compatLnSpc="1">
              <a:prstTxWarp prst="textNoShape">
                <a:avLst/>
              </a:prstTxWarp>
              <a:spAutoFit/>
            </a:bodyPr>
            <a:lstStyle/>
            <a:p>
              <a:pPr algn="ctr">
                <a:spcAft>
                  <a:spcPts val="0"/>
                </a:spcAft>
              </a:pPr>
              <a:r>
                <a:rPr lang="en-US" sz="1600" kern="100" dirty="0">
                  <a:solidFill>
                    <a:srgbClr val="000090"/>
                  </a:solidFill>
                  <a:effectLst/>
                  <a:latin typeface="华文细黑"/>
                  <a:ea typeface="华文细黑"/>
                  <a:cs typeface="华文细黑"/>
                </a:rPr>
                <a:t>LAMOST</a:t>
              </a:r>
              <a:r>
                <a:rPr lang="zh-CN" sz="1600" kern="100" dirty="0">
                  <a:solidFill>
                    <a:srgbClr val="000090"/>
                  </a:solidFill>
                  <a:effectLst/>
                  <a:latin typeface="华文细黑"/>
                  <a:ea typeface="华文细黑"/>
                  <a:cs typeface="华文细黑"/>
                </a:rPr>
                <a:t>发现的两颗超高速星</a:t>
              </a:r>
              <a:r>
                <a:rPr lang="en-US" sz="1600" kern="100" dirty="0">
                  <a:solidFill>
                    <a:srgbClr val="000090"/>
                  </a:solidFill>
                  <a:effectLst/>
                  <a:latin typeface="华文细黑"/>
                  <a:ea typeface="华文细黑"/>
                  <a:cs typeface="华文细黑"/>
                </a:rPr>
                <a:t>LAMOST-HVS2</a:t>
              </a:r>
              <a:r>
                <a:rPr lang="zh-CN" sz="1600" kern="100" dirty="0">
                  <a:solidFill>
                    <a:srgbClr val="000090"/>
                  </a:solidFill>
                  <a:effectLst/>
                  <a:latin typeface="华文细黑"/>
                  <a:ea typeface="华文细黑"/>
                  <a:cs typeface="华文细黑"/>
                </a:rPr>
                <a:t>和</a:t>
              </a:r>
              <a:r>
                <a:rPr lang="en-US" sz="1600" kern="100" dirty="0">
                  <a:solidFill>
                    <a:srgbClr val="000090"/>
                  </a:solidFill>
                  <a:effectLst/>
                  <a:latin typeface="华文细黑"/>
                  <a:ea typeface="华文细黑"/>
                  <a:cs typeface="华文细黑"/>
                </a:rPr>
                <a:t>LAMOST-HVS3</a:t>
              </a:r>
              <a:endParaRPr lang="zh-CN" sz="1600" kern="100" dirty="0">
                <a:solidFill>
                  <a:srgbClr val="000090"/>
                </a:solidFill>
                <a:effectLst/>
                <a:latin typeface="华文细黑"/>
                <a:ea typeface="华文细黑"/>
                <a:cs typeface="华文细黑"/>
              </a:endParaRPr>
            </a:p>
          </p:txBody>
        </p:sp>
      </p:grpSp>
      <p:sp>
        <p:nvSpPr>
          <p:cNvPr id="12" name="文本框 11"/>
          <p:cNvSpPr txBox="1"/>
          <p:nvPr/>
        </p:nvSpPr>
        <p:spPr>
          <a:xfrm>
            <a:off x="1484040" y="6021288"/>
            <a:ext cx="3159968" cy="246221"/>
          </a:xfrm>
          <a:prstGeom prst="rect">
            <a:avLst/>
          </a:prstGeom>
          <a:solidFill>
            <a:prstClr val="white"/>
          </a:solidFill>
          <a:ln>
            <a:noFill/>
          </a:ln>
          <a:effectLst/>
          <a:extLst>
            <a:ext uri="{C572A759-6A51-4108-AA02-DFA0A04FC94B}">
              <ma14:wrappingTextBoxFlag xmlns="" xmlns:ma14="http://schemas.microsoft.com/office/mac/drawingml/2011/main"/>
            </a:ext>
          </a:extLst>
        </p:spPr>
        <p:txBody>
          <a:bodyPr rot="0" spcFirstLastPara="0" vert="horz" wrap="square" lIns="0" tIns="0" rIns="0" bIns="0" numCol="1" spcCol="0" rtlCol="0" fromWordArt="0" anchor="t" anchorCtr="0" forceAA="0" compatLnSpc="1">
            <a:prstTxWarp prst="textNoShape">
              <a:avLst/>
            </a:prstTxWarp>
            <a:spAutoFit/>
          </a:bodyPr>
          <a:lstStyle/>
          <a:p>
            <a:pPr algn="ctr">
              <a:spcAft>
                <a:spcPts val="0"/>
              </a:spcAft>
            </a:pPr>
            <a:r>
              <a:rPr lang="zh-CN" sz="1600" kern="100" dirty="0">
                <a:solidFill>
                  <a:srgbClr val="000090"/>
                </a:solidFill>
                <a:effectLst/>
                <a:latin typeface="华文细黑"/>
                <a:ea typeface="华文细黑"/>
                <a:cs typeface="华文细黑"/>
              </a:rPr>
              <a:t>超高速星逃逸出银河系</a:t>
            </a:r>
            <a:r>
              <a:rPr lang="zh-CN" altLang="en-US" sz="1600" kern="100" dirty="0">
                <a:solidFill>
                  <a:srgbClr val="000090"/>
                </a:solidFill>
                <a:effectLst/>
                <a:latin typeface="华文细黑"/>
                <a:ea typeface="华文细黑"/>
                <a:cs typeface="华文细黑"/>
              </a:rPr>
              <a:t>示意</a:t>
            </a:r>
            <a:r>
              <a:rPr lang="zh-CN" sz="1600" kern="100" dirty="0">
                <a:solidFill>
                  <a:srgbClr val="000090"/>
                </a:solidFill>
                <a:effectLst/>
                <a:latin typeface="华文细黑"/>
                <a:ea typeface="华文细黑"/>
                <a:cs typeface="华文细黑"/>
              </a:rPr>
              <a:t>图</a:t>
            </a:r>
          </a:p>
        </p:txBody>
      </p:sp>
    </p:spTree>
    <p:extLst>
      <p:ext uri="{BB962C8B-B14F-4D97-AF65-F5344CB8AC3E}">
        <p14:creationId xmlns:p14="http://schemas.microsoft.com/office/powerpoint/2010/main" val="214020936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内容占位符 1">
            <a:extLst>
              <a:ext uri="{FF2B5EF4-FFF2-40B4-BE49-F238E27FC236}">
                <a16:creationId xmlns:a16="http://schemas.microsoft.com/office/drawing/2014/main" id="{F0C8C6EC-DFE5-4405-9CCA-1B0D802A1417}"/>
              </a:ext>
            </a:extLst>
          </p:cNvPr>
          <p:cNvSpPr>
            <a:spLocks noGrp="1"/>
          </p:cNvSpPr>
          <p:nvPr>
            <p:ph idx="4294967295"/>
          </p:nvPr>
        </p:nvSpPr>
        <p:spPr>
          <a:xfrm>
            <a:off x="4352925" y="1050925"/>
            <a:ext cx="4791075" cy="2260600"/>
          </a:xfrm>
        </p:spPr>
        <p:txBody>
          <a:bodyPr/>
          <a:lstStyle/>
          <a:p>
            <a:pPr marL="0" indent="0" eaLnBrk="1" hangingPunct="1">
              <a:lnSpc>
                <a:spcPct val="120000"/>
              </a:lnSpc>
              <a:spcBef>
                <a:spcPct val="0"/>
              </a:spcBef>
              <a:buClr>
                <a:srgbClr val="003399"/>
              </a:buClr>
              <a:buFontTx/>
              <a:buNone/>
            </a:pPr>
            <a:r>
              <a:rPr kumimoji="1" lang="zh-CN" altLang="en-US" sz="1700" b="1">
                <a:solidFill>
                  <a:srgbClr val="003399"/>
                </a:solidFill>
                <a:latin typeface="华文细黑" panose="02010600040101010101" pitchFamily="2" charset="-122"/>
                <a:ea typeface="华文细黑" panose="02010600040101010101" pitchFamily="2" charset="-122"/>
              </a:rPr>
              <a:t>利用</a:t>
            </a:r>
            <a:r>
              <a:rPr kumimoji="1" lang="en-US" altLang="zh-CN" sz="1700" b="1">
                <a:solidFill>
                  <a:srgbClr val="003399"/>
                </a:solidFill>
                <a:latin typeface="华文细黑" panose="02010600040101010101" pitchFamily="2" charset="-122"/>
                <a:ea typeface="华文细黑" panose="02010600040101010101" pitchFamily="2" charset="-122"/>
              </a:rPr>
              <a:t>LAMOST</a:t>
            </a:r>
            <a:r>
              <a:rPr kumimoji="1" lang="zh-CN" altLang="en-US" sz="1700" b="1">
                <a:solidFill>
                  <a:srgbClr val="003399"/>
                </a:solidFill>
                <a:latin typeface="华文细黑" panose="02010600040101010101" pitchFamily="2" charset="-122"/>
                <a:ea typeface="华文细黑" panose="02010600040101010101" pitchFamily="2" charset="-122"/>
              </a:rPr>
              <a:t>光谱计算了开普勒卫星发现的</a:t>
            </a:r>
            <a:r>
              <a:rPr kumimoji="1" lang="en-US" altLang="zh-CN" sz="1700" b="1">
                <a:solidFill>
                  <a:srgbClr val="003399"/>
                </a:solidFill>
                <a:latin typeface="华文细黑" panose="02010600040101010101" pitchFamily="2" charset="-122"/>
                <a:ea typeface="华文细黑" panose="02010600040101010101" pitchFamily="2" charset="-122"/>
              </a:rPr>
              <a:t>5648</a:t>
            </a:r>
            <a:r>
              <a:rPr kumimoji="1" lang="zh-CN" altLang="en-US" sz="1700" b="1">
                <a:solidFill>
                  <a:srgbClr val="003399"/>
                </a:solidFill>
                <a:latin typeface="华文细黑" panose="02010600040101010101" pitchFamily="2" charset="-122"/>
                <a:ea typeface="华文细黑" panose="02010600040101010101" pitchFamily="2" charset="-122"/>
              </a:rPr>
              <a:t>颗类似太阳恒星的磁活动指数，发现有</a:t>
            </a:r>
            <a:r>
              <a:rPr kumimoji="1" lang="en-US" altLang="zh-CN" sz="1700" b="1">
                <a:solidFill>
                  <a:srgbClr val="003399"/>
                </a:solidFill>
                <a:latin typeface="华文细黑" panose="02010600040101010101" pitchFamily="2" charset="-122"/>
                <a:ea typeface="华文细黑" panose="02010600040101010101" pitchFamily="2" charset="-122"/>
              </a:rPr>
              <a:t>12</a:t>
            </a:r>
            <a:r>
              <a:rPr kumimoji="1" lang="zh-CN" altLang="en-US" sz="1700" b="1">
                <a:solidFill>
                  <a:srgbClr val="003399"/>
                </a:solidFill>
                <a:latin typeface="华文细黑" panose="02010600040101010101" pitchFamily="2" charset="-122"/>
                <a:ea typeface="华文细黑" panose="02010600040101010101" pitchFamily="2" charset="-122"/>
              </a:rPr>
              <a:t>颗超级耀斑恒星与太阳的磁活动水平相当，表明</a:t>
            </a:r>
            <a:r>
              <a:rPr kumimoji="1" lang="zh-CN" altLang="en-US" sz="1700" b="1">
                <a:solidFill>
                  <a:srgbClr val="FF0000"/>
                </a:solidFill>
                <a:latin typeface="华文细黑" panose="02010600040101010101" pitchFamily="2" charset="-122"/>
                <a:ea typeface="华文细黑" panose="02010600040101010101" pitchFamily="2" charset="-122"/>
              </a:rPr>
              <a:t>太阳有可能爆发巨大耀斑</a:t>
            </a:r>
            <a:r>
              <a:rPr kumimoji="1" lang="zh-CN" altLang="en-US" sz="1700" b="1">
                <a:solidFill>
                  <a:srgbClr val="003399"/>
                </a:solidFill>
                <a:latin typeface="华文细黑" panose="02010600040101010101" pitchFamily="2" charset="-122"/>
                <a:ea typeface="华文细黑" panose="02010600040101010101" pitchFamily="2" charset="-122"/>
              </a:rPr>
              <a:t>，其能量可超过有记录以来最强的</a:t>
            </a:r>
            <a:r>
              <a:rPr kumimoji="1" lang="en-US" altLang="zh-CN" sz="1700" b="1">
                <a:solidFill>
                  <a:srgbClr val="003399"/>
                </a:solidFill>
                <a:latin typeface="华文细黑" panose="02010600040101010101" pitchFamily="2" charset="-122"/>
                <a:ea typeface="华文细黑" panose="02010600040101010101" pitchFamily="2" charset="-122"/>
              </a:rPr>
              <a:t>1859</a:t>
            </a:r>
            <a:r>
              <a:rPr kumimoji="1" lang="zh-CN" altLang="en-US" sz="1700" b="1">
                <a:solidFill>
                  <a:srgbClr val="003399"/>
                </a:solidFill>
                <a:latin typeface="华文细黑" panose="02010600040101010101" pitchFamily="2" charset="-122"/>
                <a:ea typeface="华文细黑" panose="02010600040101010101" pitchFamily="2" charset="-122"/>
              </a:rPr>
              <a:t>年卡灵顿事件。</a:t>
            </a:r>
            <a:endParaRPr kumimoji="1" lang="en-US" altLang="zh-CN" sz="1700" b="1">
              <a:solidFill>
                <a:srgbClr val="003399"/>
              </a:solidFill>
              <a:latin typeface="华文细黑" panose="02010600040101010101" pitchFamily="2" charset="-122"/>
              <a:ea typeface="华文细黑" panose="02010600040101010101" pitchFamily="2" charset="-122"/>
            </a:endParaRPr>
          </a:p>
          <a:p>
            <a:pPr marL="0" indent="0" eaLnBrk="1" hangingPunct="1">
              <a:lnSpc>
                <a:spcPct val="120000"/>
              </a:lnSpc>
              <a:spcBef>
                <a:spcPct val="0"/>
              </a:spcBef>
              <a:buClr>
                <a:srgbClr val="003399"/>
              </a:buClr>
              <a:buFontTx/>
              <a:buNone/>
            </a:pPr>
            <a:endParaRPr lang="en-US" altLang="zh-CN" sz="2800" b="1">
              <a:solidFill>
                <a:srgbClr val="FF0000"/>
              </a:solidFill>
              <a:latin typeface="华文细黑" panose="02010600040101010101" pitchFamily="2" charset="-122"/>
              <a:ea typeface="华文细黑" panose="02010600040101010101" pitchFamily="2" charset="-122"/>
            </a:endParaRPr>
          </a:p>
        </p:txBody>
      </p:sp>
      <p:sp>
        <p:nvSpPr>
          <p:cNvPr id="4" name="标题 3">
            <a:extLst>
              <a:ext uri="{FF2B5EF4-FFF2-40B4-BE49-F238E27FC236}">
                <a16:creationId xmlns:a16="http://schemas.microsoft.com/office/drawing/2014/main" id="{5E7D6B3F-7D76-4A1F-9324-BDDDD9FF0779}"/>
              </a:ext>
            </a:extLst>
          </p:cNvPr>
          <p:cNvSpPr>
            <a:spLocks noGrp="1"/>
          </p:cNvSpPr>
          <p:nvPr>
            <p:ph type="title" idx="4294967295"/>
          </p:nvPr>
        </p:nvSpPr>
        <p:spPr>
          <a:xfrm>
            <a:off x="2676525" y="0"/>
            <a:ext cx="6467475" cy="476250"/>
          </a:xfrm>
        </p:spPr>
        <p:txBody>
          <a:bodyPr rtlCol="0">
            <a:normAutofit fontScale="90000"/>
          </a:bodyPr>
          <a:lstStyle/>
          <a:p>
            <a:pPr algn="r" eaLnBrk="1" fontAlgn="auto" hangingPunct="1">
              <a:spcAft>
                <a:spcPts val="0"/>
              </a:spcAft>
              <a:defRPr/>
            </a:pPr>
            <a:r>
              <a:rPr kumimoji="1" lang="zh-CN" altLang="en-US" sz="3600" b="1" dirty="0">
                <a:solidFill>
                  <a:srgbClr val="C00000"/>
                </a:solidFill>
                <a:effectLst>
                  <a:outerShdw blurRad="38100" dist="38100" dir="2700000" algn="tl">
                    <a:srgbClr val="000000">
                      <a:alpha val="43137"/>
                    </a:srgbClr>
                  </a:outerShdw>
                </a:effectLst>
                <a:latin typeface="华文细黑" panose="02010600040101010101" pitchFamily="2" charset="-122"/>
                <a:ea typeface="华文细黑" panose="02010600040101010101" pitchFamily="2" charset="-122"/>
              </a:rPr>
              <a:t>超级耀斑具有增强的磁场活动特征</a:t>
            </a:r>
          </a:p>
        </p:txBody>
      </p:sp>
      <p:sp>
        <p:nvSpPr>
          <p:cNvPr id="65540" name="幻灯片编号占位符 2">
            <a:extLst>
              <a:ext uri="{FF2B5EF4-FFF2-40B4-BE49-F238E27FC236}">
                <a16:creationId xmlns:a16="http://schemas.microsoft.com/office/drawing/2014/main" id="{1FE25DBD-6F12-4B14-BAE9-084B50CA618D}"/>
              </a:ext>
            </a:extLst>
          </p:cNvPr>
          <p:cNvSpPr txBox="1">
            <a:spLocks noGrp="1"/>
          </p:cNvSpPr>
          <p:nvPr/>
        </p:nvSpPr>
        <p:spPr bwMode="auto">
          <a:xfrm>
            <a:off x="7002463" y="6492875"/>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algn="r" eaLnBrk="1" hangingPunct="1"/>
            <a:fld id="{7F79BAD2-2CE4-4FC9-BE61-1D27BE49804C}" type="slidenum">
              <a:rPr lang="zh-CN" altLang="en-US" sz="1400">
                <a:latin typeface="黑体" panose="02010609060101010101" pitchFamily="49" charset="-122"/>
                <a:ea typeface="黑体" panose="02010609060101010101" pitchFamily="49" charset="-122"/>
              </a:rPr>
              <a:pPr algn="r" eaLnBrk="1" hangingPunct="1"/>
              <a:t>83</a:t>
            </a:fld>
            <a:endParaRPr lang="en-US" altLang="zh-CN" sz="1400">
              <a:latin typeface="黑体" panose="02010609060101010101" pitchFamily="49" charset="-122"/>
              <a:ea typeface="黑体" panose="02010609060101010101" pitchFamily="49" charset="-122"/>
            </a:endParaRPr>
          </a:p>
        </p:txBody>
      </p:sp>
      <p:pic>
        <p:nvPicPr>
          <p:cNvPr id="65541" name="图片 4" descr="superflare.jpg">
            <a:extLst>
              <a:ext uri="{FF2B5EF4-FFF2-40B4-BE49-F238E27FC236}">
                <a16:creationId xmlns:a16="http://schemas.microsoft.com/office/drawing/2014/main" id="{4F1F4FD8-C309-4327-A5B6-C9C6054ABDE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8313" y="1235075"/>
            <a:ext cx="3227387" cy="218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42" name="文本框 5">
            <a:extLst>
              <a:ext uri="{FF2B5EF4-FFF2-40B4-BE49-F238E27FC236}">
                <a16:creationId xmlns:a16="http://schemas.microsoft.com/office/drawing/2014/main" id="{4186447B-56DC-4B31-B9CC-12064675BB29}"/>
              </a:ext>
            </a:extLst>
          </p:cNvPr>
          <p:cNvSpPr txBox="1">
            <a:spLocks noChangeArrowheads="1"/>
          </p:cNvSpPr>
          <p:nvPr/>
        </p:nvSpPr>
        <p:spPr bwMode="auto">
          <a:xfrm>
            <a:off x="6992938" y="3841750"/>
            <a:ext cx="184150" cy="3381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eaLnBrk="1" hangingPunct="1"/>
            <a:endParaRPr kumimoji="1" lang="zh-CN" altLang="en-US" sz="1600" b="1">
              <a:latin typeface="Calibri" panose="020F0502020204030204" pitchFamily="34" charset="0"/>
            </a:endParaRPr>
          </a:p>
        </p:txBody>
      </p:sp>
      <p:sp>
        <p:nvSpPr>
          <p:cNvPr id="65543" name="矩形 6">
            <a:extLst>
              <a:ext uri="{FF2B5EF4-FFF2-40B4-BE49-F238E27FC236}">
                <a16:creationId xmlns:a16="http://schemas.microsoft.com/office/drawing/2014/main" id="{4325BC8E-D1D9-4579-A3B3-7B4775F0942A}"/>
              </a:ext>
            </a:extLst>
          </p:cNvPr>
          <p:cNvSpPr>
            <a:spLocks noChangeArrowheads="1"/>
          </p:cNvSpPr>
          <p:nvPr/>
        </p:nvSpPr>
        <p:spPr bwMode="auto">
          <a:xfrm>
            <a:off x="796925" y="3505200"/>
            <a:ext cx="25701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eaLnBrk="1" hangingPunct="1"/>
            <a:r>
              <a:rPr lang="zh-CN" altLang="zh-CN" sz="1400" b="1">
                <a:latin typeface="华文细黑" panose="02010600040101010101" pitchFamily="2" charset="-122"/>
                <a:ea typeface="华文细黑" panose="02010600040101010101" pitchFamily="2" charset="-122"/>
              </a:rPr>
              <a:t>恒星蝎虎座</a:t>
            </a:r>
            <a:r>
              <a:rPr lang="en-GB" altLang="zh-CN" sz="1400" b="1">
                <a:latin typeface="华文细黑" panose="02010600040101010101" pitchFamily="2" charset="-122"/>
                <a:ea typeface="华文细黑" panose="02010600040101010101" pitchFamily="2" charset="-122"/>
              </a:rPr>
              <a:t>EV</a:t>
            </a:r>
            <a:r>
              <a:rPr lang="zh-CN" altLang="zh-CN" sz="1400" b="1">
                <a:latin typeface="华文细黑" panose="02010600040101010101" pitchFamily="2" charset="-122"/>
                <a:ea typeface="华文细黑" panose="02010600040101010101" pitchFamily="2" charset="-122"/>
              </a:rPr>
              <a:t>的一个超级耀斑</a:t>
            </a:r>
            <a:endParaRPr lang="zh-CN" altLang="en-US" sz="1400" b="1">
              <a:latin typeface="华文细黑" panose="02010600040101010101" pitchFamily="2" charset="-122"/>
              <a:ea typeface="华文细黑" panose="02010600040101010101" pitchFamily="2" charset="-122"/>
            </a:endParaRPr>
          </a:p>
        </p:txBody>
      </p:sp>
      <p:pic>
        <p:nvPicPr>
          <p:cNvPr id="65544" name="Picture 2">
            <a:extLst>
              <a:ext uri="{FF2B5EF4-FFF2-40B4-BE49-F238E27FC236}">
                <a16:creationId xmlns:a16="http://schemas.microsoft.com/office/drawing/2014/main" id="{16EFCCE0-E0AB-4905-BE44-6B6ED89CDA6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68813" y="3019425"/>
            <a:ext cx="4572000" cy="3170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45" name="TextBox 12">
            <a:extLst>
              <a:ext uri="{FF2B5EF4-FFF2-40B4-BE49-F238E27FC236}">
                <a16:creationId xmlns:a16="http://schemas.microsoft.com/office/drawing/2014/main" id="{5ECFE660-32A1-43DB-8185-C0AE918B16F8}"/>
              </a:ext>
            </a:extLst>
          </p:cNvPr>
          <p:cNvSpPr txBox="1">
            <a:spLocks noChangeArrowheads="1"/>
          </p:cNvSpPr>
          <p:nvPr/>
        </p:nvSpPr>
        <p:spPr bwMode="auto">
          <a:xfrm>
            <a:off x="5969000" y="6189663"/>
            <a:ext cx="22320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algn="ctr" eaLnBrk="1" hangingPunct="1"/>
            <a:r>
              <a:rPr lang="zh-CN" altLang="en-US" sz="1400" b="1">
                <a:latin typeface="华文细黑" panose="02010600040101010101" pitchFamily="2" charset="-122"/>
                <a:ea typeface="华文细黑" panose="02010600040101010101" pitchFamily="2" charset="-122"/>
              </a:rPr>
              <a:t>类似太阳恒星磁活动指数</a:t>
            </a:r>
            <a:r>
              <a:rPr lang="en-US" altLang="zh-CN" sz="1400" b="1">
                <a:latin typeface="华文细黑" panose="02010600040101010101" pitchFamily="2" charset="-122"/>
                <a:ea typeface="华文细黑" panose="02010600040101010101" pitchFamily="2" charset="-122"/>
              </a:rPr>
              <a:t>            </a:t>
            </a:r>
            <a:r>
              <a:rPr lang="zh-CN" altLang="en-US" sz="1400" b="1">
                <a:latin typeface="华文细黑" panose="02010600040101010101" pitchFamily="2" charset="-122"/>
                <a:ea typeface="华文细黑" panose="02010600040101010101" pitchFamily="2" charset="-122"/>
              </a:rPr>
              <a:t>分布直方图</a:t>
            </a:r>
            <a:endParaRPr lang="en-US" altLang="zh-CN" sz="1400" b="1">
              <a:latin typeface="华文细黑" panose="02010600040101010101" pitchFamily="2" charset="-122"/>
              <a:ea typeface="华文细黑" panose="02010600040101010101" pitchFamily="2" charset="-122"/>
            </a:endParaRPr>
          </a:p>
        </p:txBody>
      </p:sp>
      <p:sp>
        <p:nvSpPr>
          <p:cNvPr id="65546" name="矩形 9">
            <a:extLst>
              <a:ext uri="{FF2B5EF4-FFF2-40B4-BE49-F238E27FC236}">
                <a16:creationId xmlns:a16="http://schemas.microsoft.com/office/drawing/2014/main" id="{98DD46D3-CBE5-4CDF-B35B-F3285EDFA176}"/>
              </a:ext>
            </a:extLst>
          </p:cNvPr>
          <p:cNvSpPr>
            <a:spLocks noChangeArrowheads="1"/>
          </p:cNvSpPr>
          <p:nvPr/>
        </p:nvSpPr>
        <p:spPr bwMode="auto">
          <a:xfrm>
            <a:off x="4130675" y="549275"/>
            <a:ext cx="50133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algn="r" eaLnBrk="1" hangingPunct="1">
              <a:buClr>
                <a:schemeClr val="tx1"/>
              </a:buClr>
            </a:pPr>
            <a:r>
              <a:rPr lang="zh-CN" altLang="zh-CN" b="1">
                <a:solidFill>
                  <a:srgbClr val="FF0000"/>
                </a:solidFill>
                <a:latin typeface="华文细黑" panose="02010600040101010101" pitchFamily="2" charset="-122"/>
                <a:ea typeface="华文细黑" panose="02010600040101010101" pitchFamily="2" charset="-122"/>
              </a:rPr>
              <a:t> </a:t>
            </a:r>
            <a:r>
              <a:rPr lang="en-US" altLang="zh-CN" b="1">
                <a:solidFill>
                  <a:srgbClr val="FF0000"/>
                </a:solidFill>
                <a:latin typeface="华文细黑" panose="02010600040101010101" pitchFamily="2" charset="-122"/>
                <a:ea typeface="华文细黑" panose="02010600040101010101" pitchFamily="2" charset="-122"/>
              </a:rPr>
              <a:t> Karoff et al. 2016, Nature Communications</a:t>
            </a:r>
            <a:endParaRPr lang="en-US" altLang="zh-CN" b="1">
              <a:solidFill>
                <a:srgbClr val="FF0000"/>
              </a:solidFill>
              <a:latin typeface="华文细黑" panose="02010600040101010101" pitchFamily="2" charset="-122"/>
              <a:ea typeface="华文细黑" panose="02010600040101010101" pitchFamily="2" charset="-122"/>
              <a:sym typeface="Arial Black" panose="020B0A04020102020204" pitchFamily="34" charset="0"/>
            </a:endParaRPr>
          </a:p>
        </p:txBody>
      </p:sp>
      <p:sp>
        <p:nvSpPr>
          <p:cNvPr id="65547" name="文本框 10">
            <a:extLst>
              <a:ext uri="{FF2B5EF4-FFF2-40B4-BE49-F238E27FC236}">
                <a16:creationId xmlns:a16="http://schemas.microsoft.com/office/drawing/2014/main" id="{7102B34A-F730-4D9E-B169-9F8EE25D348A}"/>
              </a:ext>
            </a:extLst>
          </p:cNvPr>
          <p:cNvSpPr txBox="1">
            <a:spLocks noChangeArrowheads="1"/>
          </p:cNvSpPr>
          <p:nvPr/>
        </p:nvSpPr>
        <p:spPr bwMode="auto">
          <a:xfrm>
            <a:off x="900113" y="4121150"/>
            <a:ext cx="2795587" cy="10779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eaLnBrk="1" hangingPunct="1"/>
            <a:r>
              <a:rPr kumimoji="1" lang="zh-CN" altLang="en-US" sz="2800" b="1">
                <a:solidFill>
                  <a:srgbClr val="FF0000"/>
                </a:solidFill>
                <a:latin typeface="Calibri" panose="020F0502020204030204" pitchFamily="34" charset="0"/>
              </a:rPr>
              <a:t>太阳会发生超级耀斑</a:t>
            </a:r>
            <a:r>
              <a:rPr kumimoji="1" lang="zh-CN" altLang="en-US" sz="3600" b="1">
                <a:solidFill>
                  <a:srgbClr val="FF0000"/>
                </a:solidFill>
                <a:latin typeface="Calibri" panose="020F0502020204030204" pitchFamily="34" charset="0"/>
              </a:rPr>
              <a:t>？</a:t>
            </a:r>
          </a:p>
        </p:txBody>
      </p:sp>
      <p:sp>
        <p:nvSpPr>
          <p:cNvPr id="12" name="内容占位符 1">
            <a:extLst>
              <a:ext uri="{FF2B5EF4-FFF2-40B4-BE49-F238E27FC236}">
                <a16:creationId xmlns:a16="http://schemas.microsoft.com/office/drawing/2014/main" id="{C412F397-FF21-416B-8651-B8430657B029}"/>
              </a:ext>
            </a:extLst>
          </p:cNvPr>
          <p:cNvSpPr txBox="1">
            <a:spLocks/>
          </p:cNvSpPr>
          <p:nvPr/>
        </p:nvSpPr>
        <p:spPr>
          <a:xfrm>
            <a:off x="3203575" y="5254625"/>
            <a:ext cx="1654175" cy="387350"/>
          </a:xfrm>
          <a:prstGeom prst="rect">
            <a:avLst/>
          </a:prstGeom>
          <a:ln>
            <a:solidFill>
              <a:schemeClr val="tx1"/>
            </a:solidFill>
          </a:ln>
        </p:spPr>
        <p:txBody>
          <a:bodyPr>
            <a:normAutofit fontScale="47500" lnSpcReduction="20000"/>
          </a:bodyPr>
          <a:lstStyle>
            <a:lvl1pPr marL="444500" indent="-444500" algn="l" defTabSz="914400" rtl="0" eaLnBrk="1" latinLnBrk="0" hangingPunct="1">
              <a:lnSpc>
                <a:spcPct val="120000"/>
              </a:lnSpc>
              <a:spcBef>
                <a:spcPts val="0"/>
              </a:spcBef>
              <a:buClr>
                <a:srgbClr val="003399"/>
              </a:buClr>
              <a:buFont typeface="Wingdings" panose="05000000000000000000" pitchFamily="2" charset="2"/>
              <a:buChar char="p"/>
              <a:defRPr sz="2800" b="1" kern="1200">
                <a:solidFill>
                  <a:srgbClr val="003399"/>
                </a:solidFill>
                <a:latin typeface="华文细黑" panose="02010600040101010101" pitchFamily="2" charset="-122"/>
                <a:ea typeface="华文细黑" panose="02010600040101010101" pitchFamily="2" charset="-122"/>
                <a:cs typeface="+mn-cs"/>
              </a:defRPr>
            </a:lvl1pPr>
            <a:lvl2pPr marL="809625" indent="-352425" algn="l" defTabSz="914400" rtl="0" eaLnBrk="1" latinLnBrk="0" hangingPunct="1">
              <a:lnSpc>
                <a:spcPct val="120000"/>
              </a:lnSpc>
              <a:spcBef>
                <a:spcPts val="0"/>
              </a:spcBef>
              <a:buClr>
                <a:srgbClr val="C00000"/>
              </a:buClr>
              <a:buFont typeface="Wingdings 2" panose="05020102010507070707" pitchFamily="18" charset="2"/>
              <a:buChar char="©"/>
              <a:defRPr sz="2400" b="0" kern="1200">
                <a:solidFill>
                  <a:schemeClr val="tx1"/>
                </a:solidFill>
                <a:latin typeface="黑体" panose="02010609060101010101" pitchFamily="49" charset="-122"/>
                <a:ea typeface="黑体" panose="02010609060101010101" pitchFamily="49" charset="-122"/>
                <a:cs typeface="+mn-cs"/>
              </a:defRPr>
            </a:lvl2pPr>
            <a:lvl3pPr marL="1162050" indent="-247650" algn="l" defTabSz="914400" rtl="0" eaLnBrk="1" latinLnBrk="0" hangingPunct="1">
              <a:lnSpc>
                <a:spcPct val="120000"/>
              </a:lnSpc>
              <a:spcBef>
                <a:spcPts val="0"/>
              </a:spcBef>
              <a:buClr>
                <a:srgbClr val="003399"/>
              </a:buClr>
              <a:buFont typeface="Wingdings 2" panose="05020102010507070707" pitchFamily="18" charset="2"/>
              <a:buChar char="¡"/>
              <a:defRPr sz="2000" b="1" kern="1200">
                <a:solidFill>
                  <a:schemeClr val="tx1"/>
                </a:solidFill>
                <a:latin typeface="华文细黑" panose="02010600040101010101" pitchFamily="2" charset="-122"/>
                <a:ea typeface="华文细黑" panose="02010600040101010101" pitchFamily="2" charset="-122"/>
                <a:cs typeface="+mn-cs"/>
              </a:defRPr>
            </a:lvl3pPr>
            <a:lvl4pPr marL="1600200" indent="-228600" algn="l" defTabSz="914400" rtl="0" eaLnBrk="1" latinLnBrk="0" hangingPunct="1">
              <a:spcBef>
                <a:spcPct val="20000"/>
              </a:spcBef>
              <a:buFont typeface="Arial" pitchFamily="34" charset="0"/>
              <a:buChar char="–"/>
              <a:defRPr sz="2000" b="1" kern="1200">
                <a:solidFill>
                  <a:schemeClr val="tx1"/>
                </a:solidFill>
                <a:latin typeface="华文细黑" panose="02010600040101010101" pitchFamily="2" charset="-122"/>
                <a:ea typeface="华文细黑" panose="02010600040101010101" pitchFamily="2" charset="-122"/>
                <a:cs typeface="+mn-cs"/>
              </a:defRPr>
            </a:lvl4pPr>
            <a:lvl5pPr marL="2057400" indent="-228600" algn="l" defTabSz="914400" rtl="0" eaLnBrk="1" latinLnBrk="0" hangingPunct="1">
              <a:spcBef>
                <a:spcPct val="20000"/>
              </a:spcBef>
              <a:buFont typeface="Arial" pitchFamily="34" charset="0"/>
              <a:buChar char="»"/>
              <a:defRPr sz="2000" b="1" kern="1200">
                <a:solidFill>
                  <a:schemeClr val="tx1"/>
                </a:solidFill>
                <a:latin typeface="华文细黑" panose="02010600040101010101" pitchFamily="2" charset="-122"/>
                <a:ea typeface="华文细黑" panose="02010600040101010101" pitchFamily="2" charset="-122"/>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auto">
              <a:spcAft>
                <a:spcPts val="0"/>
              </a:spcAft>
              <a:buFont typeface="Wingdings" panose="05000000000000000000" pitchFamily="2" charset="2"/>
              <a:buNone/>
              <a:defRPr/>
            </a:pPr>
            <a:r>
              <a:rPr kumimoji="1" lang="zh-CN" altLang="en-US" dirty="0"/>
              <a:t>太阳的磁活动指数</a:t>
            </a:r>
            <a:endParaRPr kumimoji="1" lang="en-US" altLang="zh-CN" dirty="0"/>
          </a:p>
          <a:p>
            <a:pPr marL="0" indent="0" fontAlgn="auto">
              <a:spcAft>
                <a:spcPts val="0"/>
              </a:spcAft>
              <a:buFont typeface="Wingdings" panose="05000000000000000000" pitchFamily="2" charset="2"/>
              <a:buNone/>
              <a:defRPr/>
            </a:pPr>
            <a:endParaRPr kumimoji="1" lang="en-US" altLang="zh-CN" dirty="0"/>
          </a:p>
          <a:p>
            <a:pPr fontAlgn="auto">
              <a:spcAft>
                <a:spcPts val="0"/>
              </a:spcAft>
              <a:defRPr/>
            </a:pPr>
            <a:endParaRPr kumimoji="1" lang="zh-CN" altLang="en-US" dirty="0"/>
          </a:p>
        </p:txBody>
      </p:sp>
      <p:cxnSp>
        <p:nvCxnSpPr>
          <p:cNvPr id="13" name="直接箭头连接符 12">
            <a:extLst>
              <a:ext uri="{FF2B5EF4-FFF2-40B4-BE49-F238E27FC236}">
                <a16:creationId xmlns:a16="http://schemas.microsoft.com/office/drawing/2014/main" id="{F59D140F-CF9E-4DFB-B66C-B57299D79D00}"/>
              </a:ext>
            </a:extLst>
          </p:cNvPr>
          <p:cNvCxnSpPr>
            <a:stCxn id="12" idx="0"/>
          </p:cNvCxnSpPr>
          <p:nvPr/>
        </p:nvCxnSpPr>
        <p:spPr>
          <a:xfrm flipV="1">
            <a:off x="4030663" y="3432175"/>
            <a:ext cx="2133600" cy="182245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内容占位符 1">
            <a:extLst>
              <a:ext uri="{FF2B5EF4-FFF2-40B4-BE49-F238E27FC236}">
                <a16:creationId xmlns:a16="http://schemas.microsoft.com/office/drawing/2014/main" id="{CDE8F7DF-07F0-4CE3-817E-B28628FE0370}"/>
              </a:ext>
            </a:extLst>
          </p:cNvPr>
          <p:cNvSpPr txBox="1">
            <a:spLocks/>
          </p:cNvSpPr>
          <p:nvPr/>
        </p:nvSpPr>
        <p:spPr>
          <a:xfrm>
            <a:off x="3132138" y="5900738"/>
            <a:ext cx="1878012" cy="336550"/>
          </a:xfrm>
          <a:prstGeom prst="rect">
            <a:avLst/>
          </a:prstGeom>
          <a:ln>
            <a:solidFill>
              <a:schemeClr val="tx1"/>
            </a:solidFill>
          </a:ln>
        </p:spPr>
        <p:txBody>
          <a:bodyPr>
            <a:normAutofit fontScale="40000" lnSpcReduction="20000"/>
          </a:bodyPr>
          <a:lstStyle>
            <a:lvl1pPr marL="444500" indent="-444500" algn="l" defTabSz="914400" rtl="0" eaLnBrk="1" latinLnBrk="0" hangingPunct="1">
              <a:lnSpc>
                <a:spcPct val="120000"/>
              </a:lnSpc>
              <a:spcBef>
                <a:spcPts val="0"/>
              </a:spcBef>
              <a:buClr>
                <a:srgbClr val="003399"/>
              </a:buClr>
              <a:buFont typeface="Wingdings" panose="05000000000000000000" pitchFamily="2" charset="2"/>
              <a:buChar char="p"/>
              <a:defRPr sz="2800" b="1" kern="1200">
                <a:solidFill>
                  <a:srgbClr val="003399"/>
                </a:solidFill>
                <a:latin typeface="华文细黑" panose="02010600040101010101" pitchFamily="2" charset="-122"/>
                <a:ea typeface="华文细黑" panose="02010600040101010101" pitchFamily="2" charset="-122"/>
                <a:cs typeface="+mn-cs"/>
              </a:defRPr>
            </a:lvl1pPr>
            <a:lvl2pPr marL="809625" indent="-352425" algn="l" defTabSz="914400" rtl="0" eaLnBrk="1" latinLnBrk="0" hangingPunct="1">
              <a:lnSpc>
                <a:spcPct val="120000"/>
              </a:lnSpc>
              <a:spcBef>
                <a:spcPts val="0"/>
              </a:spcBef>
              <a:buClr>
                <a:srgbClr val="C00000"/>
              </a:buClr>
              <a:buFont typeface="Wingdings 2" panose="05020102010507070707" pitchFamily="18" charset="2"/>
              <a:buChar char="©"/>
              <a:defRPr sz="2400" b="0" kern="1200">
                <a:solidFill>
                  <a:schemeClr val="tx1"/>
                </a:solidFill>
                <a:latin typeface="黑体" panose="02010609060101010101" pitchFamily="49" charset="-122"/>
                <a:ea typeface="黑体" panose="02010609060101010101" pitchFamily="49" charset="-122"/>
                <a:cs typeface="+mn-cs"/>
              </a:defRPr>
            </a:lvl2pPr>
            <a:lvl3pPr marL="1162050" indent="-247650" algn="l" defTabSz="914400" rtl="0" eaLnBrk="1" latinLnBrk="0" hangingPunct="1">
              <a:lnSpc>
                <a:spcPct val="120000"/>
              </a:lnSpc>
              <a:spcBef>
                <a:spcPts val="0"/>
              </a:spcBef>
              <a:buClr>
                <a:srgbClr val="003399"/>
              </a:buClr>
              <a:buFont typeface="Wingdings 2" panose="05020102010507070707" pitchFamily="18" charset="2"/>
              <a:buChar char="¡"/>
              <a:defRPr sz="2000" b="1" kern="1200">
                <a:solidFill>
                  <a:schemeClr val="tx1"/>
                </a:solidFill>
                <a:latin typeface="华文细黑" panose="02010600040101010101" pitchFamily="2" charset="-122"/>
                <a:ea typeface="华文细黑" panose="02010600040101010101" pitchFamily="2" charset="-122"/>
                <a:cs typeface="+mn-cs"/>
              </a:defRPr>
            </a:lvl3pPr>
            <a:lvl4pPr marL="1600200" indent="-228600" algn="l" defTabSz="914400" rtl="0" eaLnBrk="1" latinLnBrk="0" hangingPunct="1">
              <a:spcBef>
                <a:spcPct val="20000"/>
              </a:spcBef>
              <a:buFont typeface="Arial" pitchFamily="34" charset="0"/>
              <a:buChar char="–"/>
              <a:defRPr sz="2000" b="1" kern="1200">
                <a:solidFill>
                  <a:schemeClr val="tx1"/>
                </a:solidFill>
                <a:latin typeface="华文细黑" panose="02010600040101010101" pitchFamily="2" charset="-122"/>
                <a:ea typeface="华文细黑" panose="02010600040101010101" pitchFamily="2" charset="-122"/>
                <a:cs typeface="+mn-cs"/>
              </a:defRPr>
            </a:lvl4pPr>
            <a:lvl5pPr marL="2057400" indent="-228600" algn="l" defTabSz="914400" rtl="0" eaLnBrk="1" latinLnBrk="0" hangingPunct="1">
              <a:spcBef>
                <a:spcPct val="20000"/>
              </a:spcBef>
              <a:buFont typeface="Arial" pitchFamily="34" charset="0"/>
              <a:buChar char="»"/>
              <a:defRPr sz="2000" b="1" kern="1200">
                <a:solidFill>
                  <a:schemeClr val="tx1"/>
                </a:solidFill>
                <a:latin typeface="华文细黑" panose="02010600040101010101" pitchFamily="2" charset="-122"/>
                <a:ea typeface="华文细黑" panose="02010600040101010101" pitchFamily="2" charset="-122"/>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auto">
              <a:spcAft>
                <a:spcPts val="0"/>
              </a:spcAft>
              <a:buFont typeface="Wingdings" panose="05000000000000000000" pitchFamily="2" charset="2"/>
              <a:buNone/>
              <a:defRPr/>
            </a:pPr>
            <a:r>
              <a:rPr kumimoji="1" lang="zh-CN" altLang="en-US" dirty="0"/>
              <a:t>超级耀斑恒星的磁活动指数</a:t>
            </a:r>
            <a:endParaRPr kumimoji="1" lang="en-US" altLang="zh-CN" dirty="0"/>
          </a:p>
          <a:p>
            <a:pPr marL="0" indent="0" fontAlgn="auto">
              <a:spcAft>
                <a:spcPts val="0"/>
              </a:spcAft>
              <a:buFont typeface="Wingdings" panose="05000000000000000000" pitchFamily="2" charset="2"/>
              <a:buNone/>
              <a:defRPr/>
            </a:pPr>
            <a:endParaRPr kumimoji="1" lang="en-US" altLang="zh-CN" dirty="0"/>
          </a:p>
          <a:p>
            <a:pPr fontAlgn="auto">
              <a:spcAft>
                <a:spcPts val="0"/>
              </a:spcAft>
              <a:defRPr/>
            </a:pPr>
            <a:endParaRPr kumimoji="1" lang="zh-CN" altLang="en-US" dirty="0"/>
          </a:p>
        </p:txBody>
      </p:sp>
      <p:cxnSp>
        <p:nvCxnSpPr>
          <p:cNvPr id="20" name="直接箭头连接符 19">
            <a:extLst>
              <a:ext uri="{FF2B5EF4-FFF2-40B4-BE49-F238E27FC236}">
                <a16:creationId xmlns:a16="http://schemas.microsoft.com/office/drawing/2014/main" id="{B172D32C-EAFD-41C4-A9C0-EF7AE7EDE310}"/>
              </a:ext>
            </a:extLst>
          </p:cNvPr>
          <p:cNvCxnSpPr>
            <a:stCxn id="19" idx="0"/>
          </p:cNvCxnSpPr>
          <p:nvPr/>
        </p:nvCxnSpPr>
        <p:spPr>
          <a:xfrm flipV="1">
            <a:off x="4071938" y="5540375"/>
            <a:ext cx="1443037" cy="36036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03071880"/>
      </p:ext>
    </p:extLst>
  </p:cSld>
  <p:clrMapOvr>
    <a:masterClrMapping/>
  </p:clrMapOvr>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内容占位符 1">
            <a:extLst>
              <a:ext uri="{FF2B5EF4-FFF2-40B4-BE49-F238E27FC236}">
                <a16:creationId xmlns:a16="http://schemas.microsoft.com/office/drawing/2014/main" id="{FCA3FC97-D3F5-4F69-9799-425CC2AF9F57}"/>
              </a:ext>
            </a:extLst>
          </p:cNvPr>
          <p:cNvSpPr>
            <a:spLocks noGrp="1"/>
          </p:cNvSpPr>
          <p:nvPr>
            <p:ph idx="4294967295"/>
          </p:nvPr>
        </p:nvSpPr>
        <p:spPr>
          <a:xfrm>
            <a:off x="288032" y="4356124"/>
            <a:ext cx="4788024" cy="1881188"/>
          </a:xfrm>
        </p:spPr>
        <p:txBody>
          <a:bodyPr>
            <a:normAutofit/>
          </a:bodyPr>
          <a:lstStyle/>
          <a:p>
            <a:pPr marL="0" indent="0" eaLnBrk="1" hangingPunct="1">
              <a:spcBef>
                <a:spcPct val="0"/>
              </a:spcBef>
              <a:buClr>
                <a:srgbClr val="003399"/>
              </a:buClr>
              <a:buFontTx/>
              <a:buNone/>
            </a:pPr>
            <a:r>
              <a:rPr lang="zh-CN" altLang="en-US" sz="1800" b="1" dirty="0">
                <a:solidFill>
                  <a:srgbClr val="003399"/>
                </a:solidFill>
                <a:latin typeface="华文细黑" panose="02010600040101010101" pitchFamily="2" charset="-122"/>
                <a:ea typeface="华文细黑" panose="02010600040101010101" pitchFamily="2" charset="-122"/>
              </a:rPr>
              <a:t>利用</a:t>
            </a:r>
            <a:r>
              <a:rPr lang="en-US" altLang="zh-CN" sz="1800" b="1" dirty="0">
                <a:solidFill>
                  <a:srgbClr val="003399"/>
                </a:solidFill>
                <a:latin typeface="华文细黑" panose="02010600040101010101" pitchFamily="2" charset="-122"/>
                <a:ea typeface="华文细黑" panose="02010600040101010101" pitchFamily="2" charset="-122"/>
              </a:rPr>
              <a:t>LAMOST</a:t>
            </a:r>
            <a:r>
              <a:rPr lang="zh-CN" altLang="en-US" sz="1800" b="1" dirty="0">
                <a:solidFill>
                  <a:srgbClr val="003399"/>
                </a:solidFill>
                <a:latin typeface="华文细黑" panose="02010600040101010101" pitchFamily="2" charset="-122"/>
                <a:ea typeface="华文细黑" panose="02010600040101010101" pitchFamily="2" charset="-122"/>
              </a:rPr>
              <a:t>数据分析了</a:t>
            </a:r>
            <a:r>
              <a:rPr lang="en-US" altLang="zh-CN" sz="1800" b="1" dirty="0">
                <a:solidFill>
                  <a:srgbClr val="003399"/>
                </a:solidFill>
                <a:latin typeface="华文细黑" panose="02010600040101010101" pitchFamily="2" charset="-122"/>
                <a:ea typeface="华文细黑" panose="02010600040101010101" pitchFamily="2" charset="-122"/>
              </a:rPr>
              <a:t>700</a:t>
            </a:r>
            <a:r>
              <a:rPr lang="zh-CN" altLang="en-US" sz="1800" b="1" dirty="0">
                <a:solidFill>
                  <a:srgbClr val="003399"/>
                </a:solidFill>
                <a:latin typeface="华文细黑" panose="02010600040101010101" pitchFamily="2" charset="-122"/>
                <a:ea typeface="华文细黑" panose="02010600040101010101" pitchFamily="2" charset="-122"/>
              </a:rPr>
              <a:t>颗开普勒行星样本，发现</a:t>
            </a:r>
            <a:r>
              <a:rPr lang="zh-CN" altLang="zh-CN" sz="1800" b="1" dirty="0">
                <a:solidFill>
                  <a:srgbClr val="003399"/>
                </a:solidFill>
                <a:latin typeface="华文细黑" panose="02010600040101010101" pitchFamily="2" charset="-122"/>
                <a:ea typeface="华文细黑" panose="02010600040101010101" pitchFamily="2" charset="-122"/>
              </a:rPr>
              <a:t>八成的行星轨道都如同太阳系</a:t>
            </a:r>
            <a:r>
              <a:rPr lang="zh-CN" altLang="en-US" sz="1800" b="1" dirty="0">
                <a:solidFill>
                  <a:srgbClr val="003399"/>
                </a:solidFill>
                <a:latin typeface="华文细黑" panose="02010600040101010101" pitchFamily="2" charset="-122"/>
                <a:ea typeface="华文细黑" panose="02010600040101010101" pitchFamily="2" charset="-122"/>
              </a:rPr>
              <a:t>的圆轨道，</a:t>
            </a:r>
            <a:r>
              <a:rPr lang="zh-CN" altLang="zh-CN" sz="1800" b="1" dirty="0">
                <a:solidFill>
                  <a:srgbClr val="003399"/>
                </a:solidFill>
                <a:latin typeface="华文细黑" panose="02010600040101010101" pitchFamily="2" charset="-122"/>
                <a:ea typeface="华文细黑" panose="02010600040101010101" pitchFamily="2" charset="-122"/>
              </a:rPr>
              <a:t>只有两成的行星显著地偏离了圆轨道。</a:t>
            </a:r>
            <a:r>
              <a:rPr lang="zh-CN" altLang="en-US" sz="1800" b="1" dirty="0">
                <a:solidFill>
                  <a:srgbClr val="003399"/>
                </a:solidFill>
                <a:latin typeface="华文细黑" panose="02010600040101010101" pitchFamily="2" charset="-122"/>
                <a:ea typeface="华文细黑" panose="02010600040101010101" pitchFamily="2" charset="-122"/>
              </a:rPr>
              <a:t>这意味着太阳系形成的“主旋律”是“温和”的。</a:t>
            </a:r>
            <a:r>
              <a:rPr lang="zh-CN" altLang="en-US" sz="1800" b="1" dirty="0">
                <a:solidFill>
                  <a:srgbClr val="FF0000"/>
                </a:solidFill>
                <a:latin typeface="宋体" panose="02010600030101010101" pitchFamily="2" charset="-122"/>
                <a:ea typeface="华文细黑" panose="02010600040101010101" pitchFamily="2" charset="-122"/>
              </a:rPr>
              <a:t>表明太阳系在银河系中并不特殊！</a:t>
            </a:r>
          </a:p>
          <a:p>
            <a:pPr marL="0" indent="0" eaLnBrk="1" hangingPunct="1">
              <a:spcBef>
                <a:spcPct val="0"/>
              </a:spcBef>
              <a:buClr>
                <a:srgbClr val="003399"/>
              </a:buClr>
              <a:buFont typeface="Wingdings" panose="05000000000000000000" pitchFamily="2" charset="2"/>
              <a:buChar char="p"/>
            </a:pPr>
            <a:endParaRPr kumimoji="1" lang="zh-CN" altLang="en-US" sz="1100" b="1" dirty="0">
              <a:solidFill>
                <a:srgbClr val="003399"/>
              </a:solidFill>
              <a:latin typeface="华文细黑" panose="02010600040101010101" pitchFamily="2" charset="-122"/>
              <a:ea typeface="华文细黑" panose="02010600040101010101" pitchFamily="2" charset="-122"/>
            </a:endParaRPr>
          </a:p>
        </p:txBody>
      </p:sp>
      <p:sp>
        <p:nvSpPr>
          <p:cNvPr id="4" name="标题 3">
            <a:extLst>
              <a:ext uri="{FF2B5EF4-FFF2-40B4-BE49-F238E27FC236}">
                <a16:creationId xmlns:a16="http://schemas.microsoft.com/office/drawing/2014/main" id="{652BC61D-0408-4234-A5C5-36D67E3ECEFF}"/>
              </a:ext>
            </a:extLst>
          </p:cNvPr>
          <p:cNvSpPr>
            <a:spLocks noGrp="1"/>
          </p:cNvSpPr>
          <p:nvPr>
            <p:ph type="title" idx="4294967295"/>
          </p:nvPr>
        </p:nvSpPr>
        <p:spPr>
          <a:xfrm>
            <a:off x="2339975" y="0"/>
            <a:ext cx="6804025" cy="476250"/>
          </a:xfrm>
        </p:spPr>
        <p:txBody>
          <a:bodyPr rtlCol="0">
            <a:noAutofit/>
          </a:bodyPr>
          <a:lstStyle/>
          <a:p>
            <a:pPr algn="r" eaLnBrk="1" fontAlgn="auto" hangingPunct="1">
              <a:spcAft>
                <a:spcPts val="0"/>
              </a:spcAft>
              <a:defRPr/>
            </a:pPr>
            <a:r>
              <a:rPr kumimoji="1" lang="zh-CN" altLang="en-US" sz="2400" b="1" dirty="0">
                <a:solidFill>
                  <a:srgbClr val="C00000"/>
                </a:solidFill>
                <a:effectLst>
                  <a:outerShdw blurRad="38100" dist="38100" dir="2700000" algn="tl">
                    <a:srgbClr val="000000">
                      <a:alpha val="43137"/>
                    </a:srgbClr>
                  </a:outerShdw>
                </a:effectLst>
                <a:latin typeface="华文细黑" panose="02010600040101010101" pitchFamily="2" charset="-122"/>
                <a:ea typeface="华文细黑" panose="02010600040101010101" pitchFamily="2" charset="-122"/>
              </a:rPr>
              <a:t>揭秘太阳系的“身世”</a:t>
            </a:r>
            <a:r>
              <a:rPr kumimoji="1" lang="en-US" altLang="zh-CN" sz="2400" b="1" dirty="0">
                <a:solidFill>
                  <a:srgbClr val="C00000"/>
                </a:solidFill>
                <a:effectLst>
                  <a:outerShdw blurRad="38100" dist="38100" dir="2700000" algn="tl">
                    <a:srgbClr val="000000">
                      <a:alpha val="43137"/>
                    </a:srgbClr>
                  </a:outerShdw>
                </a:effectLst>
                <a:latin typeface="华文细黑" panose="02010600040101010101" pitchFamily="2" charset="-122"/>
                <a:ea typeface="华文细黑" panose="02010600040101010101" pitchFamily="2" charset="-122"/>
              </a:rPr>
              <a:t>——</a:t>
            </a:r>
            <a:r>
              <a:rPr kumimoji="1" lang="zh-CN" altLang="en-US" sz="2400" b="1" dirty="0">
                <a:solidFill>
                  <a:srgbClr val="C00000"/>
                </a:solidFill>
                <a:effectLst>
                  <a:outerShdw blurRad="38100" dist="38100" dir="2700000" algn="tl">
                    <a:srgbClr val="000000">
                      <a:alpha val="43137"/>
                    </a:srgbClr>
                  </a:outerShdw>
                </a:effectLst>
                <a:latin typeface="华文细黑" panose="02010600040101010101" pitchFamily="2" charset="-122"/>
                <a:ea typeface="华文细黑" panose="02010600040101010101" pitchFamily="2" charset="-122"/>
              </a:rPr>
              <a:t>系外行星轨道偏心率</a:t>
            </a:r>
          </a:p>
        </p:txBody>
      </p:sp>
      <p:sp>
        <p:nvSpPr>
          <p:cNvPr id="67588" name="幻灯片编号占位符 2">
            <a:extLst>
              <a:ext uri="{FF2B5EF4-FFF2-40B4-BE49-F238E27FC236}">
                <a16:creationId xmlns:a16="http://schemas.microsoft.com/office/drawing/2014/main" id="{EC919057-FDA6-4824-B3B3-44AF4F23549A}"/>
              </a:ext>
            </a:extLst>
          </p:cNvPr>
          <p:cNvSpPr txBox="1">
            <a:spLocks noGrp="1"/>
          </p:cNvSpPr>
          <p:nvPr/>
        </p:nvSpPr>
        <p:spPr bwMode="auto">
          <a:xfrm>
            <a:off x="7002463" y="6492875"/>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algn="r" eaLnBrk="1" hangingPunct="1"/>
            <a:fld id="{89C046D5-5079-4B27-BC75-97DBA126CD4E}" type="slidenum">
              <a:rPr lang="zh-CN" altLang="en-US" sz="1400">
                <a:latin typeface="黑体" panose="02010609060101010101" pitchFamily="49" charset="-122"/>
                <a:ea typeface="黑体" panose="02010609060101010101" pitchFamily="49" charset="-122"/>
              </a:rPr>
              <a:pPr algn="r" eaLnBrk="1" hangingPunct="1"/>
              <a:t>84</a:t>
            </a:fld>
            <a:endParaRPr lang="en-US" altLang="zh-CN" sz="1400">
              <a:latin typeface="黑体" panose="02010609060101010101" pitchFamily="49" charset="-122"/>
              <a:ea typeface="黑体" panose="02010609060101010101" pitchFamily="49" charset="-122"/>
            </a:endParaRPr>
          </a:p>
        </p:txBody>
      </p:sp>
      <p:sp>
        <p:nvSpPr>
          <p:cNvPr id="67589" name="矩形 6">
            <a:extLst>
              <a:ext uri="{FF2B5EF4-FFF2-40B4-BE49-F238E27FC236}">
                <a16:creationId xmlns:a16="http://schemas.microsoft.com/office/drawing/2014/main" id="{2CB6EC49-74E6-4FE0-8D05-8C6EF64F5A92}"/>
              </a:ext>
            </a:extLst>
          </p:cNvPr>
          <p:cNvSpPr>
            <a:spLocks noChangeArrowheads="1"/>
          </p:cNvSpPr>
          <p:nvPr/>
        </p:nvSpPr>
        <p:spPr bwMode="auto">
          <a:xfrm>
            <a:off x="5940425" y="5965825"/>
            <a:ext cx="25177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eaLnBrk="1" hangingPunct="1"/>
            <a:r>
              <a:rPr lang="zh-CN" altLang="en-US" sz="1400" b="1">
                <a:latin typeface="华文细黑" panose="02010600040101010101" pitchFamily="2" charset="-122"/>
                <a:ea typeface="华文细黑" panose="02010600040101010101" pitchFamily="2" charset="-122"/>
              </a:rPr>
              <a:t>行星轨道面倾角与偏心率关系</a:t>
            </a:r>
          </a:p>
        </p:txBody>
      </p:sp>
      <p:sp>
        <p:nvSpPr>
          <p:cNvPr id="67590" name="矩形 7">
            <a:extLst>
              <a:ext uri="{FF2B5EF4-FFF2-40B4-BE49-F238E27FC236}">
                <a16:creationId xmlns:a16="http://schemas.microsoft.com/office/drawing/2014/main" id="{52132810-E1D0-4A17-BA14-913C8A77C8FC}"/>
              </a:ext>
            </a:extLst>
          </p:cNvPr>
          <p:cNvSpPr>
            <a:spLocks noChangeArrowheads="1"/>
          </p:cNvSpPr>
          <p:nvPr/>
        </p:nvSpPr>
        <p:spPr bwMode="auto">
          <a:xfrm>
            <a:off x="6605588" y="539750"/>
            <a:ext cx="253841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eaLnBrk="1" hangingPunct="1">
              <a:buClr>
                <a:schemeClr val="tx1"/>
              </a:buClr>
            </a:pPr>
            <a:r>
              <a:rPr lang="zh-CN" altLang="zh-CN" b="1">
                <a:solidFill>
                  <a:srgbClr val="FF0000"/>
                </a:solidFill>
                <a:latin typeface="华文细黑" panose="02010600040101010101" pitchFamily="2" charset="-122"/>
                <a:ea typeface="华文细黑" panose="02010600040101010101" pitchFamily="2" charset="-122"/>
              </a:rPr>
              <a:t> </a:t>
            </a:r>
            <a:r>
              <a:rPr lang="en-US" altLang="zh-CN" b="1">
                <a:solidFill>
                  <a:srgbClr val="FF0000"/>
                </a:solidFill>
                <a:latin typeface="华文细黑" panose="02010600040101010101" pitchFamily="2" charset="-122"/>
                <a:ea typeface="华文细黑" panose="02010600040101010101" pitchFamily="2" charset="-122"/>
              </a:rPr>
              <a:t>Xie, et al. 2016, PNAS</a:t>
            </a:r>
            <a:endParaRPr lang="en-US" altLang="zh-CN" b="1">
              <a:solidFill>
                <a:srgbClr val="FF0000"/>
              </a:solidFill>
              <a:latin typeface="华文细黑" panose="02010600040101010101" pitchFamily="2" charset="-122"/>
              <a:ea typeface="华文细黑" panose="02010600040101010101" pitchFamily="2" charset="-122"/>
              <a:sym typeface="Arial Black" panose="020B0A04020102020204" pitchFamily="34" charset="0"/>
            </a:endParaRPr>
          </a:p>
        </p:txBody>
      </p:sp>
      <p:sp>
        <p:nvSpPr>
          <p:cNvPr id="67591" name="TextBox 8">
            <a:extLst>
              <a:ext uri="{FF2B5EF4-FFF2-40B4-BE49-F238E27FC236}">
                <a16:creationId xmlns:a16="http://schemas.microsoft.com/office/drawing/2014/main" id="{75E42770-5949-43A1-ADA3-BA601A57E574}"/>
              </a:ext>
            </a:extLst>
          </p:cNvPr>
          <p:cNvSpPr txBox="1">
            <a:spLocks noChangeArrowheads="1"/>
          </p:cNvSpPr>
          <p:nvPr/>
        </p:nvSpPr>
        <p:spPr bwMode="auto">
          <a:xfrm>
            <a:off x="5307013" y="1844675"/>
            <a:ext cx="3529012" cy="92333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eaLnBrk="1" hangingPunct="1"/>
            <a:r>
              <a:rPr lang="zh-CN" altLang="en-US" b="1" dirty="0">
                <a:latin typeface="Calibri" panose="020F0502020204030204" pitchFamily="34" charset="0"/>
              </a:rPr>
              <a:t>太阳系行星轨道是近圆的共面轨道，有几百颗系外行星轨道是椭圆的。</a:t>
            </a:r>
            <a:r>
              <a:rPr lang="zh-CN" altLang="en-US" b="1" dirty="0">
                <a:solidFill>
                  <a:srgbClr val="FF0000"/>
                </a:solidFill>
                <a:latin typeface="Calibri" panose="020F0502020204030204" pitchFamily="34" charset="0"/>
              </a:rPr>
              <a:t>太阳系及其形成过程特殊？</a:t>
            </a:r>
          </a:p>
        </p:txBody>
      </p:sp>
      <p:pic>
        <p:nvPicPr>
          <p:cNvPr id="67592" name="图片 9">
            <a:extLst>
              <a:ext uri="{FF2B5EF4-FFF2-40B4-BE49-F238E27FC236}">
                <a16:creationId xmlns:a16="http://schemas.microsoft.com/office/drawing/2014/main" id="{FE724AFE-433F-433A-8FFA-1F8C1F384FA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775" y="1084263"/>
            <a:ext cx="5187950" cy="3182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93" name="图片 10">
            <a:extLst>
              <a:ext uri="{FF2B5EF4-FFF2-40B4-BE49-F238E27FC236}">
                <a16:creationId xmlns:a16="http://schemas.microsoft.com/office/drawing/2014/main" id="{8A6B6982-5184-43F9-A4DF-17E1C847CDA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19713" y="3141663"/>
            <a:ext cx="3502025" cy="282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94" name="TextBox 11">
            <a:extLst>
              <a:ext uri="{FF2B5EF4-FFF2-40B4-BE49-F238E27FC236}">
                <a16:creationId xmlns:a16="http://schemas.microsoft.com/office/drawing/2014/main" id="{A093D209-AB83-483B-B65A-83C6A2B977B3}"/>
              </a:ext>
            </a:extLst>
          </p:cNvPr>
          <p:cNvSpPr txBox="1">
            <a:spLocks noChangeArrowheads="1"/>
          </p:cNvSpPr>
          <p:nvPr/>
        </p:nvSpPr>
        <p:spPr bwMode="auto">
          <a:xfrm>
            <a:off x="7583488" y="4554538"/>
            <a:ext cx="1536700" cy="939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eaLnBrk="1" hangingPunct="1"/>
            <a:r>
              <a:rPr lang="en-US" altLang="zh-CN" sz="1100" b="1">
                <a:solidFill>
                  <a:srgbClr val="003399"/>
                </a:solidFill>
                <a:latin typeface="华文细黑" panose="02010600040101010101" pitchFamily="2" charset="-122"/>
                <a:ea typeface="华文细黑" panose="02010600040101010101" pitchFamily="2" charset="-122"/>
              </a:rPr>
              <a:t>Kepler</a:t>
            </a:r>
            <a:r>
              <a:rPr lang="zh-CN" altLang="zh-CN" sz="1100" b="1">
                <a:solidFill>
                  <a:srgbClr val="003399"/>
                </a:solidFill>
                <a:latin typeface="华文细黑" panose="02010600040101010101" pitchFamily="2" charset="-122"/>
                <a:ea typeface="华文细黑" panose="02010600040101010101" pitchFamily="2" charset="-122"/>
              </a:rPr>
              <a:t>卫星观测到的多行星系统与太阳系各类天体的轨道偏心率和倾角都符合</a:t>
            </a:r>
            <a:r>
              <a:rPr lang="en-US" altLang="zh-CN" sz="1100" b="1">
                <a:solidFill>
                  <a:srgbClr val="003399"/>
                </a:solidFill>
                <a:latin typeface="华文细黑" panose="02010600040101010101" pitchFamily="2" charset="-122"/>
                <a:ea typeface="华文细黑" panose="02010600040101010101" pitchFamily="2" charset="-122"/>
              </a:rPr>
              <a:t>e=(1~2)*i</a:t>
            </a:r>
            <a:r>
              <a:rPr lang="zh-CN" altLang="zh-CN" sz="1100" b="1">
                <a:solidFill>
                  <a:srgbClr val="003399"/>
                </a:solidFill>
                <a:latin typeface="华文细黑" panose="02010600040101010101" pitchFamily="2" charset="-122"/>
                <a:ea typeface="华文细黑" panose="02010600040101010101" pitchFamily="2" charset="-122"/>
              </a:rPr>
              <a:t>的规律</a:t>
            </a:r>
            <a:endParaRPr lang="zh-CN" altLang="en-US" sz="1100" b="1">
              <a:solidFill>
                <a:srgbClr val="003399"/>
              </a:solidFill>
              <a:latin typeface="华文细黑" panose="02010600040101010101" pitchFamily="2" charset="-122"/>
              <a:ea typeface="华文细黑" panose="02010600040101010101" pitchFamily="2" charset="-122"/>
            </a:endParaRPr>
          </a:p>
        </p:txBody>
      </p:sp>
      <p:sp>
        <p:nvSpPr>
          <p:cNvPr id="3" name="文本框 2">
            <a:extLst>
              <a:ext uri="{FF2B5EF4-FFF2-40B4-BE49-F238E27FC236}">
                <a16:creationId xmlns:a16="http://schemas.microsoft.com/office/drawing/2014/main" id="{BA105F1D-7DD9-4D1F-8AFE-DCE133529D20}"/>
              </a:ext>
            </a:extLst>
          </p:cNvPr>
          <p:cNvSpPr txBox="1"/>
          <p:nvPr/>
        </p:nvSpPr>
        <p:spPr>
          <a:xfrm rot="16200000">
            <a:off x="3615353" y="6093296"/>
            <a:ext cx="430887" cy="92398"/>
          </a:xfrm>
          <a:prstGeom prst="rect">
            <a:avLst/>
          </a:prstGeom>
          <a:solidFill>
            <a:schemeClr val="bg1"/>
          </a:solidFill>
        </p:spPr>
        <p:txBody>
          <a:bodyPr vert="eaVert" wrap="none" rtlCol="0">
            <a:spAutoFit/>
          </a:bodyPr>
          <a:lstStyle/>
          <a:p>
            <a:endParaRPr kumimoji="1" lang="zh-CN" altLang="en-US" sz="1600" b="1" dirty="0"/>
          </a:p>
        </p:txBody>
      </p:sp>
      <p:sp>
        <p:nvSpPr>
          <p:cNvPr id="13" name="TextBox 8">
            <a:extLst>
              <a:ext uri="{FF2B5EF4-FFF2-40B4-BE49-F238E27FC236}">
                <a16:creationId xmlns:a16="http://schemas.microsoft.com/office/drawing/2014/main" id="{81D78E3B-7298-46A7-83C5-93BA0F1D00B5}"/>
              </a:ext>
            </a:extLst>
          </p:cNvPr>
          <p:cNvSpPr txBox="1">
            <a:spLocks noChangeArrowheads="1"/>
          </p:cNvSpPr>
          <p:nvPr/>
        </p:nvSpPr>
        <p:spPr bwMode="auto">
          <a:xfrm>
            <a:off x="1009353" y="6074727"/>
            <a:ext cx="4248472" cy="46166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eaLnBrk="1" hangingPunct="1"/>
            <a:r>
              <a:rPr lang="zh-CN" altLang="en-US" sz="2400" b="1" dirty="0">
                <a:solidFill>
                  <a:schemeClr val="tx2"/>
                </a:solidFill>
                <a:latin typeface="Calibri" panose="020F0502020204030204" pitchFamily="34" charset="0"/>
              </a:rPr>
              <a:t>康德</a:t>
            </a:r>
            <a:r>
              <a:rPr lang="en-US" altLang="zh-CN" sz="2400" b="1" dirty="0">
                <a:solidFill>
                  <a:schemeClr val="tx2"/>
                </a:solidFill>
                <a:latin typeface="Calibri" panose="020F0502020204030204" pitchFamily="34" charset="0"/>
              </a:rPr>
              <a:t>-</a:t>
            </a:r>
            <a:r>
              <a:rPr lang="zh-CN" altLang="en-US" sz="2400" b="1" dirty="0">
                <a:solidFill>
                  <a:schemeClr val="tx2"/>
                </a:solidFill>
                <a:latin typeface="Calibri" panose="020F0502020204030204" pitchFamily="34" charset="0"/>
              </a:rPr>
              <a:t>拉普拉斯“星云说”：</a:t>
            </a:r>
            <a:r>
              <a:rPr lang="en-US" altLang="zh-CN" sz="2400" b="1" dirty="0">
                <a:solidFill>
                  <a:schemeClr val="tx2"/>
                </a:solidFill>
                <a:latin typeface="Calibri" panose="020F0502020204030204" pitchFamily="34" charset="0"/>
              </a:rPr>
              <a:t>80%</a:t>
            </a:r>
            <a:endParaRPr lang="zh-CN" altLang="en-US" sz="2400" b="1" dirty="0">
              <a:solidFill>
                <a:schemeClr val="tx2"/>
              </a:solidFill>
              <a:latin typeface="Calibri" panose="020F0502020204030204" pitchFamily="34" charset="0"/>
            </a:endParaRPr>
          </a:p>
        </p:txBody>
      </p:sp>
    </p:spTree>
    <p:extLst>
      <p:ext uri="{BB962C8B-B14F-4D97-AF65-F5344CB8AC3E}">
        <p14:creationId xmlns:p14="http://schemas.microsoft.com/office/powerpoint/2010/main" val="3793948166"/>
      </p:ext>
    </p:extLst>
  </p:cSld>
  <p:clrMapOvr>
    <a:masterClrMapping/>
  </p:clrMapOvr>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テキスト ボックス 9"/>
          <p:cNvSpPr txBox="1">
            <a:spLocks noGrp="1"/>
          </p:cNvSpPr>
          <p:nvPr>
            <p:ph type="title"/>
          </p:nvPr>
        </p:nvSpPr>
        <p:spPr>
          <a:prstGeom prst="rect">
            <a:avLst/>
          </a:prstGeom>
          <a:noFill/>
        </p:spPr>
        <p:txBody>
          <a:bodyPr wrap="none" rtlCol="0">
            <a:spAutoFit/>
          </a:bodyPr>
          <a:lstStyle/>
          <a:p>
            <a:pPr defTabSz="914400" eaLnBrk="0" hangingPunct="0">
              <a:lnSpc>
                <a:spcPct val="90000"/>
              </a:lnSpc>
            </a:pPr>
            <a:r>
              <a:rPr lang="en-US" altLang="ja-JP" sz="3600" dirty="0">
                <a:solidFill>
                  <a:srgbClr val="0B5395"/>
                </a:solidFill>
                <a:latin typeface="Bell MT" pitchFamily="18" charset="0"/>
                <a:ea typeface="隶书" pitchFamily="49" charset="-122"/>
                <a:cs typeface="+mj-cs"/>
              </a:rPr>
              <a:t>Li</a:t>
            </a:r>
            <a:r>
              <a:rPr lang="zh-CN" altLang="en-US" sz="3600" dirty="0">
                <a:solidFill>
                  <a:srgbClr val="0B5395"/>
                </a:solidFill>
                <a:latin typeface="Bell MT" pitchFamily="18" charset="0"/>
                <a:ea typeface="隶书" pitchFamily="49" charset="-122"/>
                <a:cs typeface="+mj-cs"/>
              </a:rPr>
              <a:t>超丰贫金属星</a:t>
            </a:r>
            <a:endParaRPr lang="ja-JP" altLang="en-US" sz="3600" dirty="0">
              <a:solidFill>
                <a:srgbClr val="0B5395"/>
              </a:solidFill>
              <a:latin typeface="Bell MT" pitchFamily="18" charset="0"/>
              <a:ea typeface="隶书" pitchFamily="49" charset="-122"/>
              <a:cs typeface="+mj-cs"/>
            </a:endParaRPr>
          </a:p>
        </p:txBody>
      </p:sp>
      <p:pic>
        <p:nvPicPr>
          <p:cNvPr id="9" name="图片 8"/>
          <p:cNvPicPr>
            <a:picLocks noChangeAspect="1"/>
          </p:cNvPicPr>
          <p:nvPr/>
        </p:nvPicPr>
        <p:blipFill rotWithShape="1">
          <a:blip r:embed="rId3"/>
          <a:srcRect l="3690" t="21011" r="13253" b="13366"/>
          <a:stretch/>
        </p:blipFill>
        <p:spPr>
          <a:xfrm>
            <a:off x="467544" y="2564904"/>
            <a:ext cx="8100900" cy="3600400"/>
          </a:xfrm>
          <a:prstGeom prst="rect">
            <a:avLst/>
          </a:prstGeom>
        </p:spPr>
      </p:pic>
      <p:sp>
        <p:nvSpPr>
          <p:cNvPr id="7" name="テキスト ボックス 6"/>
          <p:cNvSpPr txBox="1"/>
          <p:nvPr/>
        </p:nvSpPr>
        <p:spPr>
          <a:xfrm>
            <a:off x="1643207" y="1278562"/>
            <a:ext cx="2518638" cy="1200329"/>
          </a:xfrm>
          <a:prstGeom prst="rect">
            <a:avLst/>
          </a:prstGeom>
          <a:noFill/>
        </p:spPr>
        <p:txBody>
          <a:bodyPr wrap="none" rtlCol="0">
            <a:spAutoFit/>
          </a:bodyPr>
          <a:lstStyle/>
          <a:p>
            <a:pPr algn="ctr"/>
            <a:r>
              <a:rPr kumimoji="1" lang="zh-CN" altLang="en-US" sz="2400" dirty="0">
                <a:solidFill>
                  <a:srgbClr val="FF0000"/>
                </a:solidFill>
                <a:latin typeface="Garamond" panose="02020404030301010803" pitchFamily="18" charset="0"/>
                <a:ea typeface="+mn-ea"/>
              </a:rPr>
              <a:t>演化到红巨星前</a:t>
            </a:r>
            <a:endParaRPr kumimoji="1" lang="en-US" altLang="ja-JP" sz="2400" b="1" dirty="0">
              <a:solidFill>
                <a:srgbClr val="FF0000"/>
              </a:solidFill>
              <a:latin typeface="Garamond" panose="02020404030301010803" pitchFamily="18" charset="0"/>
              <a:ea typeface="+mn-ea"/>
            </a:endParaRPr>
          </a:p>
          <a:p>
            <a:pPr algn="ctr"/>
            <a:r>
              <a:rPr lang="en-US" altLang="ja-JP" sz="2400" b="1" dirty="0">
                <a:solidFill>
                  <a:srgbClr val="FF0000"/>
                </a:solidFill>
                <a:latin typeface="Garamond" panose="02020404030301010803" pitchFamily="18" charset="0"/>
                <a:ea typeface="+mn-ea"/>
              </a:rPr>
              <a:t>(</a:t>
            </a:r>
            <a:r>
              <a:rPr lang="en-US" altLang="ja-JP" sz="2400" b="1" i="1" dirty="0" err="1">
                <a:solidFill>
                  <a:srgbClr val="FF0000"/>
                </a:solidFill>
                <a:latin typeface="Garamond" panose="02020404030301010803" pitchFamily="18" charset="0"/>
                <a:ea typeface="+mn-ea"/>
              </a:rPr>
              <a:t>T</a:t>
            </a:r>
            <a:r>
              <a:rPr lang="en-US" altLang="ja-JP" sz="2400" b="1" baseline="-25000" dirty="0" err="1">
                <a:solidFill>
                  <a:srgbClr val="FF0000"/>
                </a:solidFill>
                <a:latin typeface="Garamond" panose="02020404030301010803" pitchFamily="18" charset="0"/>
                <a:ea typeface="+mn-ea"/>
              </a:rPr>
              <a:t>eff</a:t>
            </a:r>
            <a:r>
              <a:rPr lang="en-US" altLang="ja-JP" sz="2400" b="1" dirty="0">
                <a:solidFill>
                  <a:srgbClr val="FF0000"/>
                </a:solidFill>
                <a:latin typeface="Garamond" panose="02020404030301010803" pitchFamily="18" charset="0"/>
                <a:ea typeface="+mn-ea"/>
              </a:rPr>
              <a:t>&gt;5500K) </a:t>
            </a:r>
          </a:p>
          <a:p>
            <a:pPr algn="ctr"/>
            <a:r>
              <a:rPr lang="en-US" altLang="ja-JP" sz="2400" b="1" dirty="0">
                <a:solidFill>
                  <a:srgbClr val="FF0000"/>
                </a:solidFill>
                <a:latin typeface="Garamond" panose="02020404030301010803" pitchFamily="18" charset="0"/>
                <a:ea typeface="+mn-ea"/>
              </a:rPr>
              <a:t>Li-rich = </a:t>
            </a:r>
            <a:r>
              <a:rPr lang="en-US" altLang="ja-JP" sz="2400" b="1" i="1" dirty="0">
                <a:solidFill>
                  <a:srgbClr val="FF0000"/>
                </a:solidFill>
                <a:latin typeface="Garamond" panose="02020404030301010803" pitchFamily="18" charset="0"/>
                <a:ea typeface="+mn-ea"/>
              </a:rPr>
              <a:t>A</a:t>
            </a:r>
            <a:r>
              <a:rPr lang="en-US" altLang="ja-JP" sz="2400" b="1" dirty="0">
                <a:solidFill>
                  <a:srgbClr val="FF0000"/>
                </a:solidFill>
                <a:latin typeface="Garamond" panose="02020404030301010803" pitchFamily="18" charset="0"/>
                <a:ea typeface="+mn-ea"/>
              </a:rPr>
              <a:t>(Li)&gt;3</a:t>
            </a:r>
            <a:endParaRPr lang="ja-JP" altLang="en-US" sz="2400" b="1" dirty="0">
              <a:solidFill>
                <a:srgbClr val="FF0000"/>
              </a:solidFill>
              <a:latin typeface="Garamond" panose="02020404030301010803" pitchFamily="18" charset="0"/>
              <a:ea typeface="+mn-ea"/>
            </a:endParaRPr>
          </a:p>
        </p:txBody>
      </p:sp>
      <p:sp>
        <p:nvSpPr>
          <p:cNvPr id="8" name="テキスト ボックス 7"/>
          <p:cNvSpPr txBox="1"/>
          <p:nvPr/>
        </p:nvSpPr>
        <p:spPr>
          <a:xfrm>
            <a:off x="5364088" y="1274565"/>
            <a:ext cx="2563522" cy="1200329"/>
          </a:xfrm>
          <a:prstGeom prst="rect">
            <a:avLst/>
          </a:prstGeom>
          <a:noFill/>
        </p:spPr>
        <p:txBody>
          <a:bodyPr wrap="none" rtlCol="0">
            <a:spAutoFit/>
          </a:bodyPr>
          <a:lstStyle/>
          <a:p>
            <a:pPr algn="ctr"/>
            <a:r>
              <a:rPr kumimoji="1" lang="zh-CN" altLang="en-US" sz="2400" b="1" dirty="0">
                <a:solidFill>
                  <a:srgbClr val="FF0000"/>
                </a:solidFill>
                <a:latin typeface="Garamond" panose="02020404030301010803" pitchFamily="18" charset="0"/>
                <a:ea typeface="+mn-ea"/>
              </a:rPr>
              <a:t>红巨星阶段</a:t>
            </a:r>
            <a:endParaRPr kumimoji="1" lang="en-US" altLang="zh-CN" sz="2400" b="1" dirty="0">
              <a:solidFill>
                <a:srgbClr val="FF0000"/>
              </a:solidFill>
              <a:latin typeface="Garamond" panose="02020404030301010803" pitchFamily="18" charset="0"/>
              <a:ea typeface="+mn-ea"/>
            </a:endParaRPr>
          </a:p>
          <a:p>
            <a:pPr algn="ctr"/>
            <a:r>
              <a:rPr lang="en-US" altLang="ja-JP" sz="2400" b="1" dirty="0">
                <a:solidFill>
                  <a:srgbClr val="FF0000"/>
                </a:solidFill>
                <a:latin typeface="Garamond" panose="02020404030301010803" pitchFamily="18" charset="0"/>
                <a:ea typeface="+mn-ea"/>
              </a:rPr>
              <a:t>(</a:t>
            </a:r>
            <a:r>
              <a:rPr lang="en-US" altLang="ja-JP" sz="2400" b="1" i="1" dirty="0" err="1">
                <a:solidFill>
                  <a:srgbClr val="FF0000"/>
                </a:solidFill>
                <a:latin typeface="Garamond" panose="02020404030301010803" pitchFamily="18" charset="0"/>
                <a:ea typeface="+mn-ea"/>
              </a:rPr>
              <a:t>T</a:t>
            </a:r>
            <a:r>
              <a:rPr lang="en-US" altLang="ja-JP" sz="2400" b="1" baseline="-25000" dirty="0" err="1">
                <a:solidFill>
                  <a:srgbClr val="FF0000"/>
                </a:solidFill>
                <a:latin typeface="Garamond" panose="02020404030301010803" pitchFamily="18" charset="0"/>
                <a:ea typeface="+mn-ea"/>
              </a:rPr>
              <a:t>eff</a:t>
            </a:r>
            <a:r>
              <a:rPr lang="en-US" altLang="ja-JP" sz="2400" b="1" dirty="0">
                <a:solidFill>
                  <a:srgbClr val="FF0000"/>
                </a:solidFill>
                <a:latin typeface="Garamond" panose="02020404030301010803" pitchFamily="18" charset="0"/>
                <a:ea typeface="+mn-ea"/>
              </a:rPr>
              <a:t>&lt;5500K)</a:t>
            </a:r>
          </a:p>
          <a:p>
            <a:pPr algn="ctr"/>
            <a:r>
              <a:rPr lang="en-US" altLang="ja-JP" sz="2400" b="1" dirty="0">
                <a:solidFill>
                  <a:srgbClr val="FF0000"/>
                </a:solidFill>
                <a:latin typeface="Garamond" panose="02020404030301010803" pitchFamily="18" charset="0"/>
                <a:ea typeface="+mn-ea"/>
              </a:rPr>
              <a:t>Li-rich = </a:t>
            </a:r>
            <a:r>
              <a:rPr lang="en-US" altLang="ja-JP" sz="2400" b="1" i="1" dirty="0">
                <a:solidFill>
                  <a:srgbClr val="FF0000"/>
                </a:solidFill>
                <a:latin typeface="Garamond" panose="02020404030301010803" pitchFamily="18" charset="0"/>
                <a:ea typeface="+mn-ea"/>
              </a:rPr>
              <a:t>A</a:t>
            </a:r>
            <a:r>
              <a:rPr lang="en-US" altLang="ja-JP" sz="2400" b="1" dirty="0">
                <a:solidFill>
                  <a:srgbClr val="FF0000"/>
                </a:solidFill>
                <a:latin typeface="Garamond" panose="02020404030301010803" pitchFamily="18" charset="0"/>
                <a:ea typeface="+mn-ea"/>
              </a:rPr>
              <a:t>(Li)&gt;2 </a:t>
            </a:r>
            <a:endParaRPr lang="ja-JP" altLang="en-US" sz="2400" b="1" dirty="0">
              <a:solidFill>
                <a:srgbClr val="FF0000"/>
              </a:solidFill>
              <a:latin typeface="Garamond" panose="02020404030301010803" pitchFamily="18" charset="0"/>
              <a:ea typeface="+mn-ea"/>
            </a:endParaRPr>
          </a:p>
        </p:txBody>
      </p:sp>
      <p:sp>
        <p:nvSpPr>
          <p:cNvPr id="12" name="テキスト ボックス 11"/>
          <p:cNvSpPr txBox="1"/>
          <p:nvPr/>
        </p:nvSpPr>
        <p:spPr>
          <a:xfrm>
            <a:off x="2012698" y="4209398"/>
            <a:ext cx="1779654" cy="400110"/>
          </a:xfrm>
          <a:prstGeom prst="rect">
            <a:avLst/>
          </a:prstGeom>
          <a:noFill/>
        </p:spPr>
        <p:txBody>
          <a:bodyPr wrap="none" rtlCol="0">
            <a:spAutoFit/>
          </a:bodyPr>
          <a:lstStyle/>
          <a:p>
            <a:r>
              <a:rPr kumimoji="1" lang="en-US" altLang="ja-JP" b="1" dirty="0">
                <a:solidFill>
                  <a:srgbClr val="0000FF"/>
                </a:solidFill>
              </a:rPr>
              <a:t>Spite plateau</a:t>
            </a:r>
            <a:endParaRPr kumimoji="1" lang="ja-JP" altLang="en-US" b="1" dirty="0">
              <a:solidFill>
                <a:srgbClr val="0000FF"/>
              </a:solidFill>
            </a:endParaRPr>
          </a:p>
        </p:txBody>
      </p:sp>
      <p:sp>
        <p:nvSpPr>
          <p:cNvPr id="14" name="テキスト ボックス 13"/>
          <p:cNvSpPr txBox="1"/>
          <p:nvPr/>
        </p:nvSpPr>
        <p:spPr>
          <a:xfrm>
            <a:off x="5708733" y="4588185"/>
            <a:ext cx="2250937" cy="400110"/>
          </a:xfrm>
          <a:prstGeom prst="rect">
            <a:avLst/>
          </a:prstGeom>
          <a:noFill/>
        </p:spPr>
        <p:txBody>
          <a:bodyPr wrap="none" rtlCol="0">
            <a:spAutoFit/>
          </a:bodyPr>
          <a:lstStyle/>
          <a:p>
            <a:r>
              <a:rPr lang="zh-CN" altLang="en-US" b="1" dirty="0">
                <a:solidFill>
                  <a:srgbClr val="0000FF"/>
                </a:solidFill>
                <a:latin typeface="Garamond" panose="02020404030301010803" pitchFamily="18" charset="0"/>
                <a:ea typeface="+mn-ea"/>
              </a:rPr>
              <a:t>典型红巨星</a:t>
            </a:r>
            <a:r>
              <a:rPr lang="en-US" altLang="zh-CN" b="1" dirty="0">
                <a:solidFill>
                  <a:srgbClr val="0000FF"/>
                </a:solidFill>
                <a:latin typeface="Garamond" panose="02020404030301010803" pitchFamily="18" charset="0"/>
                <a:ea typeface="+mn-ea"/>
              </a:rPr>
              <a:t>Li</a:t>
            </a:r>
            <a:r>
              <a:rPr lang="zh-CN" altLang="en-US" b="1" dirty="0">
                <a:solidFill>
                  <a:srgbClr val="0000FF"/>
                </a:solidFill>
                <a:latin typeface="Garamond" panose="02020404030301010803" pitchFamily="18" charset="0"/>
                <a:ea typeface="+mn-ea"/>
              </a:rPr>
              <a:t>丰度</a:t>
            </a:r>
            <a:endParaRPr kumimoji="1" lang="ja-JP" altLang="en-US" b="1" dirty="0">
              <a:solidFill>
                <a:srgbClr val="0000FF"/>
              </a:solidFill>
              <a:latin typeface="Garamond" panose="02020404030301010803" pitchFamily="18" charset="0"/>
              <a:ea typeface="+mn-ea"/>
            </a:endParaRPr>
          </a:p>
        </p:txBody>
      </p:sp>
      <p:sp>
        <p:nvSpPr>
          <p:cNvPr id="15" name="円/楕円 14"/>
          <p:cNvSpPr/>
          <p:nvPr/>
        </p:nvSpPr>
        <p:spPr>
          <a:xfrm>
            <a:off x="3131840" y="2852936"/>
            <a:ext cx="358815" cy="381964"/>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テキスト ボックス 15"/>
          <p:cNvSpPr txBox="1"/>
          <p:nvPr/>
        </p:nvSpPr>
        <p:spPr>
          <a:xfrm>
            <a:off x="3480747" y="2823319"/>
            <a:ext cx="1595309" cy="461665"/>
          </a:xfrm>
          <a:prstGeom prst="rect">
            <a:avLst/>
          </a:prstGeom>
          <a:noFill/>
        </p:spPr>
        <p:txBody>
          <a:bodyPr wrap="none" rtlCol="0">
            <a:spAutoFit/>
          </a:bodyPr>
          <a:lstStyle/>
          <a:p>
            <a:r>
              <a:rPr kumimoji="1" lang="en-US" altLang="ja-JP" sz="2400" b="1" i="1" dirty="0">
                <a:solidFill>
                  <a:srgbClr val="FF0000"/>
                </a:solidFill>
              </a:rPr>
              <a:t>A</a:t>
            </a:r>
            <a:r>
              <a:rPr kumimoji="1" lang="en-US" altLang="ja-JP" sz="2400" b="1" dirty="0">
                <a:solidFill>
                  <a:srgbClr val="FF0000"/>
                </a:solidFill>
              </a:rPr>
              <a:t>(Li)=4.5!</a:t>
            </a:r>
            <a:endParaRPr kumimoji="1" lang="ja-JP" altLang="en-US" sz="2400" b="1" dirty="0">
              <a:solidFill>
                <a:srgbClr val="FF0000"/>
              </a:solidFill>
            </a:endParaRPr>
          </a:p>
        </p:txBody>
      </p:sp>
    </p:spTree>
    <p:extLst>
      <p:ext uri="{BB962C8B-B14F-4D97-AF65-F5344CB8AC3E}">
        <p14:creationId xmlns:p14="http://schemas.microsoft.com/office/powerpoint/2010/main" val="3137454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fill="hold"/>
                                        <p:tgtEl>
                                          <p:spTgt spid="16"/>
                                        </p:tgtEl>
                                        <p:attrNameLst>
                                          <p:attrName>ppt_x</p:attrName>
                                        </p:attrNameLst>
                                      </p:cBhvr>
                                      <p:tavLst>
                                        <p:tav tm="0">
                                          <p:val>
                                            <p:strVal val="#ppt_x"/>
                                          </p:val>
                                        </p:tav>
                                        <p:tav tm="100000">
                                          <p:val>
                                            <p:strVal val="#ppt_x"/>
                                          </p:val>
                                        </p:tav>
                                      </p:tavLst>
                                    </p:anim>
                                    <p:anim calcmode="lin" valueType="num">
                                      <p:cBhvr additive="base">
                                        <p:cTn id="1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幻灯片编号占位符 2"/>
          <p:cNvSpPr>
            <a:spLocks noGrp="1"/>
          </p:cNvSpPr>
          <p:nvPr>
            <p:ph type="sldNum" sz="quarter" idx="12"/>
          </p:nvPr>
        </p:nvSpPr>
        <p:spPr/>
        <p:txBody>
          <a:bodyPr/>
          <a:lstStyle/>
          <a:p>
            <a:fld id="{537265DD-4D02-4DB2-ACD1-AD596133B05C}" type="slidenum">
              <a:rPr lang="zh-CN" altLang="en-US" smtClean="0"/>
              <a:pPr/>
              <a:t>86</a:t>
            </a:fld>
            <a:endParaRPr lang="zh-CN" altLang="en-US" dirty="0"/>
          </a:p>
        </p:txBody>
      </p:sp>
      <p:sp>
        <p:nvSpPr>
          <p:cNvPr id="4" name="标题 3"/>
          <p:cNvSpPr>
            <a:spLocks noGrp="1"/>
          </p:cNvSpPr>
          <p:nvPr>
            <p:ph type="title"/>
          </p:nvPr>
        </p:nvSpPr>
        <p:spPr>
          <a:xfrm>
            <a:off x="2428861" y="3"/>
            <a:ext cx="6715140" cy="928667"/>
          </a:xfrm>
        </p:spPr>
        <p:txBody>
          <a:bodyPr>
            <a:noAutofit/>
          </a:bodyPr>
          <a:lstStyle/>
          <a:p>
            <a:r>
              <a:rPr kumimoji="1" lang="zh-CN" altLang="en-US" dirty="0"/>
              <a:t>发现米拉变星候选体</a:t>
            </a:r>
          </a:p>
        </p:txBody>
      </p:sp>
      <p:sp>
        <p:nvSpPr>
          <p:cNvPr id="7" name="矩形 6"/>
          <p:cNvSpPr/>
          <p:nvPr/>
        </p:nvSpPr>
        <p:spPr>
          <a:xfrm>
            <a:off x="5940152" y="6444044"/>
            <a:ext cx="2952328" cy="369332"/>
          </a:xfrm>
          <a:prstGeom prst="rect">
            <a:avLst/>
          </a:prstGeom>
        </p:spPr>
        <p:txBody>
          <a:bodyPr wrap="square">
            <a:spAutoFit/>
          </a:bodyPr>
          <a:lstStyle/>
          <a:p>
            <a:pPr>
              <a:buClr>
                <a:schemeClr val="tx1"/>
              </a:buClr>
            </a:pPr>
            <a:r>
              <a:rPr lang="en-US" altLang="zh-CN" b="1" dirty="0">
                <a:solidFill>
                  <a:srgbClr val="FF0000"/>
                </a:solidFill>
                <a:latin typeface="华文细黑"/>
                <a:ea typeface="华文细黑"/>
                <a:cs typeface="华文细黑"/>
                <a:sym typeface="Arial Black" charset="0"/>
              </a:rPr>
              <a:t>Yao, Liu et al., </a:t>
            </a:r>
            <a:r>
              <a:rPr lang="en-US" altLang="zh-CN" b="1" dirty="0" err="1">
                <a:solidFill>
                  <a:srgbClr val="FF0000"/>
                </a:solidFill>
                <a:latin typeface="华文细黑"/>
                <a:ea typeface="华文细黑"/>
                <a:cs typeface="华文细黑"/>
                <a:sym typeface="Arial Black" charset="0"/>
              </a:rPr>
              <a:t>ApJS</a:t>
            </a:r>
            <a:r>
              <a:rPr lang="en-US" altLang="zh-CN" b="1" dirty="0">
                <a:solidFill>
                  <a:srgbClr val="FF0000"/>
                </a:solidFill>
                <a:latin typeface="华文细黑"/>
                <a:ea typeface="华文细黑"/>
                <a:cs typeface="华文细黑"/>
                <a:sym typeface="Arial Black" charset="0"/>
              </a:rPr>
              <a:t>, 2017</a:t>
            </a:r>
            <a:endParaRPr lang="en-US" altLang="zh-CN" b="1" dirty="0">
              <a:solidFill>
                <a:srgbClr val="FF0000"/>
              </a:solidFill>
              <a:latin typeface="华文细黑" pitchFamily="2" charset="-122"/>
              <a:ea typeface="华文细黑" pitchFamily="2" charset="-122"/>
              <a:cs typeface="华文楷体" charset="0"/>
              <a:sym typeface="Arial Black" charset="0"/>
            </a:endParaRPr>
          </a:p>
        </p:txBody>
      </p:sp>
      <p:sp>
        <p:nvSpPr>
          <p:cNvPr id="8" name="内容占位符 1"/>
          <p:cNvSpPr txBox="1">
            <a:spLocks/>
          </p:cNvSpPr>
          <p:nvPr/>
        </p:nvSpPr>
        <p:spPr>
          <a:xfrm>
            <a:off x="343763" y="1075891"/>
            <a:ext cx="8548717" cy="2641141"/>
          </a:xfrm>
          <a:prstGeom prst="rect">
            <a:avLst/>
          </a:prstGeom>
        </p:spPr>
        <p:txBody>
          <a:bodyPr vert="horz" lIns="91440" tIns="45720" rIns="91440" bIns="45720" rtlCol="0">
            <a:normAutofit fontScale="92500" lnSpcReduction="20000"/>
          </a:bodyPr>
          <a:lstStyle>
            <a:lvl1pPr marL="444500" indent="-444500" algn="l" defTabSz="914400" rtl="0" eaLnBrk="1" latinLnBrk="0" hangingPunct="1">
              <a:lnSpc>
                <a:spcPct val="120000"/>
              </a:lnSpc>
              <a:spcBef>
                <a:spcPts val="0"/>
              </a:spcBef>
              <a:buClr>
                <a:srgbClr val="003399"/>
              </a:buClr>
              <a:buFont typeface="Wingdings" panose="05000000000000000000" pitchFamily="2" charset="2"/>
              <a:buChar char="p"/>
              <a:defRPr sz="2800" b="1" kern="1200">
                <a:solidFill>
                  <a:srgbClr val="003399"/>
                </a:solidFill>
                <a:latin typeface="华文细黑" panose="02010600040101010101" pitchFamily="2" charset="-122"/>
                <a:ea typeface="华文细黑" panose="02010600040101010101" pitchFamily="2" charset="-122"/>
                <a:cs typeface="+mn-cs"/>
              </a:defRPr>
            </a:lvl1pPr>
            <a:lvl2pPr marL="809625" indent="-352425" algn="l" defTabSz="914400" rtl="0" eaLnBrk="1" latinLnBrk="0" hangingPunct="1">
              <a:lnSpc>
                <a:spcPct val="120000"/>
              </a:lnSpc>
              <a:spcBef>
                <a:spcPts val="0"/>
              </a:spcBef>
              <a:buClr>
                <a:srgbClr val="C00000"/>
              </a:buClr>
              <a:buFont typeface="Wingdings 2" panose="05020102010507070707" pitchFamily="18" charset="2"/>
              <a:buChar char="©"/>
              <a:defRPr sz="2400" b="0" kern="1200">
                <a:solidFill>
                  <a:schemeClr val="tx1"/>
                </a:solidFill>
                <a:latin typeface="黑体" panose="02010609060101010101" pitchFamily="49" charset="-122"/>
                <a:ea typeface="黑体" panose="02010609060101010101" pitchFamily="49" charset="-122"/>
                <a:cs typeface="+mn-cs"/>
              </a:defRPr>
            </a:lvl2pPr>
            <a:lvl3pPr marL="1162050" indent="-247650" algn="l" defTabSz="914400" rtl="0" eaLnBrk="1" latinLnBrk="0" hangingPunct="1">
              <a:lnSpc>
                <a:spcPct val="120000"/>
              </a:lnSpc>
              <a:spcBef>
                <a:spcPts val="0"/>
              </a:spcBef>
              <a:buClr>
                <a:srgbClr val="003399"/>
              </a:buClr>
              <a:buFont typeface="Wingdings 2" panose="05020102010507070707" pitchFamily="18" charset="2"/>
              <a:buChar char="¡"/>
              <a:defRPr sz="2000" b="1" kern="1200">
                <a:solidFill>
                  <a:schemeClr val="tx1"/>
                </a:solidFill>
                <a:latin typeface="华文细黑" panose="02010600040101010101" pitchFamily="2" charset="-122"/>
                <a:ea typeface="华文细黑" panose="02010600040101010101" pitchFamily="2" charset="-122"/>
                <a:cs typeface="+mn-cs"/>
              </a:defRPr>
            </a:lvl3pPr>
            <a:lvl4pPr marL="1600200" indent="-228600" algn="l" defTabSz="914400" rtl="0" eaLnBrk="1" latinLnBrk="0" hangingPunct="1">
              <a:spcBef>
                <a:spcPct val="20000"/>
              </a:spcBef>
              <a:buFont typeface="Arial" pitchFamily="34" charset="0"/>
              <a:buChar char="–"/>
              <a:defRPr sz="2000" b="1" kern="1200">
                <a:solidFill>
                  <a:schemeClr val="tx1"/>
                </a:solidFill>
                <a:latin typeface="华文细黑" panose="02010600040101010101" pitchFamily="2" charset="-122"/>
                <a:ea typeface="华文细黑" panose="02010600040101010101" pitchFamily="2" charset="-122"/>
                <a:cs typeface="+mn-cs"/>
              </a:defRPr>
            </a:lvl4pPr>
            <a:lvl5pPr marL="2057400" indent="-228600" algn="l" defTabSz="914400" rtl="0" eaLnBrk="1" latinLnBrk="0" hangingPunct="1">
              <a:spcBef>
                <a:spcPct val="20000"/>
              </a:spcBef>
              <a:buFont typeface="Arial" pitchFamily="34" charset="0"/>
              <a:buChar char="»"/>
              <a:defRPr sz="2000" b="1" kern="1200">
                <a:solidFill>
                  <a:schemeClr val="tx1"/>
                </a:solidFill>
                <a:latin typeface="华文细黑" panose="02010600040101010101" pitchFamily="2" charset="-122"/>
                <a:ea typeface="华文细黑" panose="02010600040101010101" pitchFamily="2" charset="-122"/>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600"/>
              </a:spcBef>
              <a:spcAft>
                <a:spcPts val="600"/>
              </a:spcAft>
              <a:buFont typeface="Wingdings" charset="2"/>
              <a:buChar char="p"/>
            </a:pPr>
            <a:r>
              <a:rPr lang="zh-CN" altLang="zh-CN" sz="2600" dirty="0"/>
              <a:t>米拉变星处于中、小质量恒星演化的晚期阶段，是一种光变周期在</a:t>
            </a:r>
            <a:r>
              <a:rPr lang="en-US" altLang="zh-CN" sz="2600" dirty="0"/>
              <a:t>80</a:t>
            </a:r>
            <a:r>
              <a:rPr lang="zh-CN" altLang="zh-CN" sz="2600" dirty="0"/>
              <a:t>天以上的长周期变星，</a:t>
            </a:r>
            <a:r>
              <a:rPr lang="zh-CN" altLang="en-US" sz="2600" dirty="0"/>
              <a:t>被作为研究</a:t>
            </a:r>
            <a:r>
              <a:rPr lang="zh-CN" altLang="zh-CN" sz="2600" dirty="0"/>
              <a:t>很多天体物理问题的探针</a:t>
            </a:r>
            <a:r>
              <a:rPr lang="zh-CN" altLang="en-US" sz="2600" dirty="0"/>
              <a:t>。</a:t>
            </a:r>
            <a:r>
              <a:rPr lang="zh-CN" altLang="zh-CN" sz="2600" dirty="0"/>
              <a:t>米拉变星样本量越大，得到的物理参数就越准确。 </a:t>
            </a:r>
            <a:endParaRPr lang="en-US" altLang="zh-CN" sz="2600" dirty="0"/>
          </a:p>
          <a:p>
            <a:pPr marL="363538" indent="-363538">
              <a:spcBef>
                <a:spcPts val="600"/>
              </a:spcBef>
              <a:spcAft>
                <a:spcPts val="600"/>
              </a:spcAft>
            </a:pPr>
            <a:r>
              <a:rPr kumimoji="1" lang="en-US" altLang="zh-CN" sz="2600" dirty="0"/>
              <a:t> </a:t>
            </a:r>
            <a:r>
              <a:rPr kumimoji="1" lang="zh-CN" altLang="en-US" sz="2600" dirty="0"/>
              <a:t>在</a:t>
            </a:r>
            <a:r>
              <a:rPr kumimoji="1" lang="en-US" altLang="zh-CN" sz="2600" dirty="0"/>
              <a:t>DR4</a:t>
            </a:r>
            <a:r>
              <a:rPr kumimoji="1" lang="zh-CN" altLang="en-US" sz="2600" dirty="0"/>
              <a:t>中发现了</a:t>
            </a:r>
            <a:r>
              <a:rPr kumimoji="1" lang="en-US" altLang="zh-CN" sz="2600" dirty="0">
                <a:solidFill>
                  <a:srgbClr val="FF3300"/>
                </a:solidFill>
              </a:rPr>
              <a:t>191</a:t>
            </a:r>
            <a:r>
              <a:rPr kumimoji="1" lang="zh-CN" altLang="en-US" sz="2600" dirty="0">
                <a:solidFill>
                  <a:srgbClr val="FF3300"/>
                </a:solidFill>
              </a:rPr>
              <a:t>颗米拉变星候选体</a:t>
            </a:r>
            <a:r>
              <a:rPr kumimoji="1" lang="zh-CN" altLang="en-US" sz="2600" dirty="0"/>
              <a:t>，需后续用测光数据确认其“身份”</a:t>
            </a:r>
            <a:r>
              <a:rPr kumimoji="1" lang="zh-CN" altLang="en-US" sz="3100" dirty="0"/>
              <a:t>。</a:t>
            </a:r>
            <a:endParaRPr kumimoji="1" lang="en-US" altLang="zh-CN" sz="3100" dirty="0"/>
          </a:p>
          <a:p>
            <a:pPr marL="0" indent="0">
              <a:buFont typeface="Wingdings" panose="05000000000000000000" pitchFamily="2" charset="2"/>
              <a:buNone/>
            </a:pPr>
            <a:endParaRPr kumimoji="1" lang="en-US" altLang="zh-CN" dirty="0"/>
          </a:p>
          <a:p>
            <a:pPr marL="0" indent="0">
              <a:buFont typeface="Wingdings" panose="05000000000000000000" pitchFamily="2" charset="2"/>
              <a:buNone/>
            </a:pPr>
            <a:endParaRPr kumimoji="1" lang="en-US" altLang="zh-CN" dirty="0"/>
          </a:p>
        </p:txBody>
      </p:sp>
      <p:pic>
        <p:nvPicPr>
          <p:cNvPr id="9" name="Picture 2" descr="../../Picture1.pn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07704" y="3573016"/>
            <a:ext cx="5184576" cy="2880320"/>
          </a:xfrm>
          <a:prstGeom prst="rect">
            <a:avLst/>
          </a:prstGeom>
          <a:noFill/>
          <a:ln>
            <a:noFill/>
          </a:ln>
        </p:spPr>
      </p:pic>
      <p:sp>
        <p:nvSpPr>
          <p:cNvPr id="2" name="文本框 1"/>
          <p:cNvSpPr txBox="1"/>
          <p:nvPr/>
        </p:nvSpPr>
        <p:spPr>
          <a:xfrm>
            <a:off x="2339752" y="5805264"/>
            <a:ext cx="430887" cy="92333"/>
          </a:xfrm>
          <a:prstGeom prst="rect">
            <a:avLst/>
          </a:prstGeom>
          <a:solidFill>
            <a:schemeClr val="bg1"/>
          </a:solidFill>
        </p:spPr>
        <p:txBody>
          <a:bodyPr vert="eaVert" wrap="none" rtlCol="0">
            <a:spAutoFit/>
          </a:bodyPr>
          <a:lstStyle/>
          <a:p>
            <a:endParaRPr kumimoji="1" lang="zh-CN" altLang="en-US" sz="1600" b="1" dirty="0"/>
          </a:p>
        </p:txBody>
      </p:sp>
      <p:sp>
        <p:nvSpPr>
          <p:cNvPr id="6" name="文本框 5"/>
          <p:cNvSpPr txBox="1"/>
          <p:nvPr/>
        </p:nvSpPr>
        <p:spPr>
          <a:xfrm>
            <a:off x="7525489" y="3717032"/>
            <a:ext cx="430887" cy="792088"/>
          </a:xfrm>
          <a:prstGeom prst="rect">
            <a:avLst/>
          </a:prstGeom>
          <a:solidFill>
            <a:schemeClr val="bg1"/>
          </a:solidFill>
        </p:spPr>
        <p:txBody>
          <a:bodyPr vert="eaVert" wrap="square" rtlCol="0">
            <a:spAutoFit/>
          </a:bodyPr>
          <a:lstStyle/>
          <a:p>
            <a:endParaRPr kumimoji="1" lang="zh-CN" altLang="en-US" sz="1600" b="1" dirty="0"/>
          </a:p>
        </p:txBody>
      </p:sp>
      <p:sp>
        <p:nvSpPr>
          <p:cNvPr id="10" name="文本框 9"/>
          <p:cNvSpPr txBox="1"/>
          <p:nvPr/>
        </p:nvSpPr>
        <p:spPr>
          <a:xfrm>
            <a:off x="6732240" y="3717032"/>
            <a:ext cx="430887" cy="92333"/>
          </a:xfrm>
          <a:prstGeom prst="rect">
            <a:avLst/>
          </a:prstGeom>
          <a:solidFill>
            <a:schemeClr val="bg1"/>
          </a:solidFill>
        </p:spPr>
        <p:txBody>
          <a:bodyPr vert="eaVert" wrap="none" rtlCol="0">
            <a:spAutoFit/>
          </a:bodyPr>
          <a:lstStyle/>
          <a:p>
            <a:endParaRPr kumimoji="1" lang="zh-CN" altLang="en-US" sz="1600" b="1" dirty="0"/>
          </a:p>
        </p:txBody>
      </p:sp>
      <p:sp>
        <p:nvSpPr>
          <p:cNvPr id="11" name="内容占位符 1"/>
          <p:cNvSpPr txBox="1">
            <a:spLocks/>
          </p:cNvSpPr>
          <p:nvPr/>
        </p:nvSpPr>
        <p:spPr>
          <a:xfrm>
            <a:off x="7452320" y="4221088"/>
            <a:ext cx="1224136" cy="792088"/>
          </a:xfrm>
          <a:prstGeom prst="rect">
            <a:avLst/>
          </a:prstGeom>
        </p:spPr>
        <p:txBody>
          <a:bodyPr vert="horz" lIns="91440" tIns="45720" rIns="91440" bIns="45720" rtlCol="0">
            <a:normAutofit/>
          </a:bodyPr>
          <a:lstStyle>
            <a:lvl1pPr marL="444500" indent="-444500" algn="l" defTabSz="914400" rtl="0" eaLnBrk="1" latinLnBrk="0" hangingPunct="1">
              <a:lnSpc>
                <a:spcPct val="120000"/>
              </a:lnSpc>
              <a:spcBef>
                <a:spcPts val="0"/>
              </a:spcBef>
              <a:buClr>
                <a:srgbClr val="003399"/>
              </a:buClr>
              <a:buFont typeface="Wingdings" panose="05000000000000000000" pitchFamily="2" charset="2"/>
              <a:buChar char="p"/>
              <a:defRPr sz="2800" b="1" kern="1200">
                <a:solidFill>
                  <a:srgbClr val="003399"/>
                </a:solidFill>
                <a:latin typeface="华文细黑" panose="02010600040101010101" pitchFamily="2" charset="-122"/>
                <a:ea typeface="华文细黑" panose="02010600040101010101" pitchFamily="2" charset="-122"/>
                <a:cs typeface="+mn-cs"/>
              </a:defRPr>
            </a:lvl1pPr>
            <a:lvl2pPr marL="809625" indent="-352425" algn="l" defTabSz="914400" rtl="0" eaLnBrk="1" latinLnBrk="0" hangingPunct="1">
              <a:lnSpc>
                <a:spcPct val="120000"/>
              </a:lnSpc>
              <a:spcBef>
                <a:spcPts val="0"/>
              </a:spcBef>
              <a:buClr>
                <a:srgbClr val="C00000"/>
              </a:buClr>
              <a:buFont typeface="Wingdings 2" panose="05020102010507070707" pitchFamily="18" charset="2"/>
              <a:buChar char="©"/>
              <a:defRPr sz="2400" b="0" kern="1200">
                <a:solidFill>
                  <a:schemeClr val="tx1"/>
                </a:solidFill>
                <a:latin typeface="黑体" panose="02010609060101010101" pitchFamily="49" charset="-122"/>
                <a:ea typeface="黑体" panose="02010609060101010101" pitchFamily="49" charset="-122"/>
                <a:cs typeface="+mn-cs"/>
              </a:defRPr>
            </a:lvl2pPr>
            <a:lvl3pPr marL="1162050" indent="-247650" algn="l" defTabSz="914400" rtl="0" eaLnBrk="1" latinLnBrk="0" hangingPunct="1">
              <a:lnSpc>
                <a:spcPct val="120000"/>
              </a:lnSpc>
              <a:spcBef>
                <a:spcPts val="0"/>
              </a:spcBef>
              <a:buClr>
                <a:srgbClr val="003399"/>
              </a:buClr>
              <a:buFont typeface="Wingdings 2" panose="05020102010507070707" pitchFamily="18" charset="2"/>
              <a:buChar char="¡"/>
              <a:defRPr sz="2000" b="1" kern="1200">
                <a:solidFill>
                  <a:schemeClr val="tx1"/>
                </a:solidFill>
                <a:latin typeface="华文细黑" panose="02010600040101010101" pitchFamily="2" charset="-122"/>
                <a:ea typeface="华文细黑" panose="02010600040101010101" pitchFamily="2" charset="-122"/>
                <a:cs typeface="+mn-cs"/>
              </a:defRPr>
            </a:lvl3pPr>
            <a:lvl4pPr marL="1600200" indent="-228600" algn="l" defTabSz="914400" rtl="0" eaLnBrk="1" latinLnBrk="0" hangingPunct="1">
              <a:spcBef>
                <a:spcPct val="20000"/>
              </a:spcBef>
              <a:buFont typeface="Arial" pitchFamily="34" charset="0"/>
              <a:buChar char="–"/>
              <a:defRPr sz="2000" b="1" kern="1200">
                <a:solidFill>
                  <a:schemeClr val="tx1"/>
                </a:solidFill>
                <a:latin typeface="华文细黑" panose="02010600040101010101" pitchFamily="2" charset="-122"/>
                <a:ea typeface="华文细黑" panose="02010600040101010101" pitchFamily="2" charset="-122"/>
                <a:cs typeface="+mn-cs"/>
              </a:defRPr>
            </a:lvl4pPr>
            <a:lvl5pPr marL="2057400" indent="-228600" algn="l" defTabSz="914400" rtl="0" eaLnBrk="1" latinLnBrk="0" hangingPunct="1">
              <a:spcBef>
                <a:spcPct val="20000"/>
              </a:spcBef>
              <a:buFont typeface="Arial" pitchFamily="34" charset="0"/>
              <a:buChar char="»"/>
              <a:defRPr sz="2000" b="1" kern="1200">
                <a:solidFill>
                  <a:schemeClr val="tx1"/>
                </a:solidFill>
                <a:latin typeface="华文细黑" panose="02010600040101010101" pitchFamily="2" charset="-122"/>
                <a:ea typeface="华文细黑" panose="02010600040101010101" pitchFamily="2" charset="-122"/>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zh-CN" altLang="zh-CN" sz="1600" dirty="0"/>
              <a:t>普通</a:t>
            </a:r>
            <a:r>
              <a:rPr lang="en-US" altLang="zh-CN" sz="1600" dirty="0"/>
              <a:t>M</a:t>
            </a:r>
            <a:r>
              <a:rPr lang="zh-CN" altLang="zh-CN" sz="1600" dirty="0"/>
              <a:t>巨星光谱</a:t>
            </a:r>
          </a:p>
        </p:txBody>
      </p:sp>
      <p:sp>
        <p:nvSpPr>
          <p:cNvPr id="12" name="内容占位符 1"/>
          <p:cNvSpPr txBox="1">
            <a:spLocks/>
          </p:cNvSpPr>
          <p:nvPr/>
        </p:nvSpPr>
        <p:spPr>
          <a:xfrm>
            <a:off x="179512" y="4149080"/>
            <a:ext cx="1584176" cy="1224136"/>
          </a:xfrm>
          <a:prstGeom prst="rect">
            <a:avLst/>
          </a:prstGeom>
        </p:spPr>
        <p:txBody>
          <a:bodyPr vert="horz" lIns="91440" tIns="45720" rIns="91440" bIns="45720" rtlCol="0">
            <a:noAutofit/>
          </a:bodyPr>
          <a:lstStyle>
            <a:lvl1pPr marL="444500" indent="-444500" algn="l" defTabSz="914400" rtl="0" eaLnBrk="1" latinLnBrk="0" hangingPunct="1">
              <a:lnSpc>
                <a:spcPct val="120000"/>
              </a:lnSpc>
              <a:spcBef>
                <a:spcPts val="0"/>
              </a:spcBef>
              <a:buClr>
                <a:srgbClr val="003399"/>
              </a:buClr>
              <a:buFont typeface="Wingdings" panose="05000000000000000000" pitchFamily="2" charset="2"/>
              <a:buChar char="p"/>
              <a:defRPr sz="2800" b="1" kern="1200">
                <a:solidFill>
                  <a:srgbClr val="003399"/>
                </a:solidFill>
                <a:latin typeface="华文细黑" panose="02010600040101010101" pitchFamily="2" charset="-122"/>
                <a:ea typeface="华文细黑" panose="02010600040101010101" pitchFamily="2" charset="-122"/>
                <a:cs typeface="+mn-cs"/>
              </a:defRPr>
            </a:lvl1pPr>
            <a:lvl2pPr marL="809625" indent="-352425" algn="l" defTabSz="914400" rtl="0" eaLnBrk="1" latinLnBrk="0" hangingPunct="1">
              <a:lnSpc>
                <a:spcPct val="120000"/>
              </a:lnSpc>
              <a:spcBef>
                <a:spcPts val="0"/>
              </a:spcBef>
              <a:buClr>
                <a:srgbClr val="C00000"/>
              </a:buClr>
              <a:buFont typeface="Wingdings 2" panose="05020102010507070707" pitchFamily="18" charset="2"/>
              <a:buChar char="©"/>
              <a:defRPr sz="2400" b="0" kern="1200">
                <a:solidFill>
                  <a:schemeClr val="tx1"/>
                </a:solidFill>
                <a:latin typeface="黑体" panose="02010609060101010101" pitchFamily="49" charset="-122"/>
                <a:ea typeface="黑体" panose="02010609060101010101" pitchFamily="49" charset="-122"/>
                <a:cs typeface="+mn-cs"/>
              </a:defRPr>
            </a:lvl2pPr>
            <a:lvl3pPr marL="1162050" indent="-247650" algn="l" defTabSz="914400" rtl="0" eaLnBrk="1" latinLnBrk="0" hangingPunct="1">
              <a:lnSpc>
                <a:spcPct val="120000"/>
              </a:lnSpc>
              <a:spcBef>
                <a:spcPts val="0"/>
              </a:spcBef>
              <a:buClr>
                <a:srgbClr val="003399"/>
              </a:buClr>
              <a:buFont typeface="Wingdings 2" panose="05020102010507070707" pitchFamily="18" charset="2"/>
              <a:buChar char="¡"/>
              <a:defRPr sz="2000" b="1" kern="1200">
                <a:solidFill>
                  <a:schemeClr val="tx1"/>
                </a:solidFill>
                <a:latin typeface="华文细黑" panose="02010600040101010101" pitchFamily="2" charset="-122"/>
                <a:ea typeface="华文细黑" panose="02010600040101010101" pitchFamily="2" charset="-122"/>
                <a:cs typeface="+mn-cs"/>
              </a:defRPr>
            </a:lvl3pPr>
            <a:lvl4pPr marL="1600200" indent="-228600" algn="l" defTabSz="914400" rtl="0" eaLnBrk="1" latinLnBrk="0" hangingPunct="1">
              <a:spcBef>
                <a:spcPct val="20000"/>
              </a:spcBef>
              <a:buFont typeface="Arial" pitchFamily="34" charset="0"/>
              <a:buChar char="–"/>
              <a:defRPr sz="2000" b="1" kern="1200">
                <a:solidFill>
                  <a:schemeClr val="tx1"/>
                </a:solidFill>
                <a:latin typeface="华文细黑" panose="02010600040101010101" pitchFamily="2" charset="-122"/>
                <a:ea typeface="华文细黑" panose="02010600040101010101" pitchFamily="2" charset="-122"/>
                <a:cs typeface="+mn-cs"/>
              </a:defRPr>
            </a:lvl4pPr>
            <a:lvl5pPr marL="2057400" indent="-228600" algn="l" defTabSz="914400" rtl="0" eaLnBrk="1" latinLnBrk="0" hangingPunct="1">
              <a:spcBef>
                <a:spcPct val="20000"/>
              </a:spcBef>
              <a:buFont typeface="Arial" pitchFamily="34" charset="0"/>
              <a:buChar char="»"/>
              <a:defRPr sz="2000" b="1" kern="1200">
                <a:solidFill>
                  <a:schemeClr val="tx1"/>
                </a:solidFill>
                <a:latin typeface="华文细黑" panose="02010600040101010101" pitchFamily="2" charset="-122"/>
                <a:ea typeface="华文细黑" panose="02010600040101010101" pitchFamily="2" charset="-122"/>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altLang="zh-CN" sz="1600" dirty="0"/>
              <a:t>LAMOST</a:t>
            </a:r>
            <a:r>
              <a:rPr lang="zh-CN" altLang="zh-CN" sz="1600" dirty="0"/>
              <a:t>的</a:t>
            </a:r>
            <a:r>
              <a:rPr lang="en-US" altLang="zh-CN" sz="1600" dirty="0"/>
              <a:t>M</a:t>
            </a:r>
            <a:r>
              <a:rPr lang="zh-CN" altLang="zh-CN" sz="1600" dirty="0"/>
              <a:t>型米拉变星光谱，从</a:t>
            </a:r>
            <a:r>
              <a:rPr lang="en-US" altLang="zh-CN" sz="1600" dirty="0"/>
              <a:t>M0</a:t>
            </a:r>
            <a:r>
              <a:rPr lang="zh-CN" altLang="zh-CN" sz="1600" dirty="0"/>
              <a:t>到</a:t>
            </a:r>
            <a:r>
              <a:rPr lang="en-US" altLang="zh-CN" sz="1600" dirty="0"/>
              <a:t>M10</a:t>
            </a:r>
            <a:r>
              <a:rPr lang="zh-CN" altLang="zh-CN" sz="1600" dirty="0"/>
              <a:t>温度逐渐降低</a:t>
            </a:r>
          </a:p>
        </p:txBody>
      </p:sp>
      <p:cxnSp>
        <p:nvCxnSpPr>
          <p:cNvPr id="14" name="直线箭头连接符 13"/>
          <p:cNvCxnSpPr/>
          <p:nvPr/>
        </p:nvCxnSpPr>
        <p:spPr>
          <a:xfrm flipV="1">
            <a:off x="1547664" y="4581128"/>
            <a:ext cx="576064" cy="7200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7" name="直线箭头连接符 16"/>
          <p:cNvCxnSpPr/>
          <p:nvPr/>
        </p:nvCxnSpPr>
        <p:spPr>
          <a:xfrm flipH="1">
            <a:off x="7020272" y="4581128"/>
            <a:ext cx="432048" cy="14401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4988528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幻灯片编号占位符 2"/>
          <p:cNvSpPr>
            <a:spLocks noGrp="1"/>
          </p:cNvSpPr>
          <p:nvPr>
            <p:ph type="sldNum" sz="quarter" idx="12"/>
          </p:nvPr>
        </p:nvSpPr>
        <p:spPr/>
        <p:txBody>
          <a:bodyPr/>
          <a:lstStyle/>
          <a:p>
            <a:fld id="{537265DD-4D02-4DB2-ACD1-AD596133B05C}" type="slidenum">
              <a:rPr lang="zh-CN" altLang="en-US" smtClean="0"/>
              <a:pPr/>
              <a:t>87</a:t>
            </a:fld>
            <a:endParaRPr lang="zh-CN" altLang="en-US" dirty="0"/>
          </a:p>
        </p:txBody>
      </p:sp>
      <p:sp>
        <p:nvSpPr>
          <p:cNvPr id="4" name="标题 3"/>
          <p:cNvSpPr>
            <a:spLocks noGrp="1"/>
          </p:cNvSpPr>
          <p:nvPr>
            <p:ph type="title"/>
          </p:nvPr>
        </p:nvSpPr>
        <p:spPr>
          <a:xfrm>
            <a:off x="779928" y="44828"/>
            <a:ext cx="8319900" cy="839231"/>
          </a:xfrm>
        </p:spPr>
        <p:txBody>
          <a:bodyPr>
            <a:noAutofit/>
          </a:bodyPr>
          <a:lstStyle/>
          <a:p>
            <a:r>
              <a:rPr kumimoji="1" lang="zh-CN" altLang="en-US" dirty="0"/>
              <a:t>发现四颗新</a:t>
            </a:r>
            <a:r>
              <a:rPr kumimoji="1" lang="en-US" altLang="zh-CN" dirty="0"/>
              <a:t>DA</a:t>
            </a:r>
            <a:r>
              <a:rPr kumimoji="1" lang="zh-CN" altLang="en-US" dirty="0"/>
              <a:t>型脉动白矮星</a:t>
            </a:r>
          </a:p>
        </p:txBody>
      </p:sp>
      <p:sp>
        <p:nvSpPr>
          <p:cNvPr id="10" name="矩形 9"/>
          <p:cNvSpPr/>
          <p:nvPr/>
        </p:nvSpPr>
        <p:spPr>
          <a:xfrm>
            <a:off x="6156176" y="6309320"/>
            <a:ext cx="2987824" cy="369332"/>
          </a:xfrm>
          <a:prstGeom prst="rect">
            <a:avLst/>
          </a:prstGeom>
        </p:spPr>
        <p:txBody>
          <a:bodyPr wrap="square">
            <a:spAutoFit/>
          </a:bodyPr>
          <a:lstStyle/>
          <a:p>
            <a:pPr>
              <a:buClr>
                <a:schemeClr val="tx1"/>
              </a:buClr>
            </a:pPr>
            <a:r>
              <a:rPr lang="zh-CN" altLang="zh-CN" b="1" dirty="0">
                <a:solidFill>
                  <a:srgbClr val="FF0000"/>
                </a:solidFill>
                <a:latin typeface="华文细黑"/>
                <a:ea typeface="华文细黑"/>
                <a:cs typeface="华文细黑"/>
              </a:rPr>
              <a:t> </a:t>
            </a:r>
            <a:r>
              <a:rPr lang="en-US" altLang="zh-CN" b="1" dirty="0">
                <a:solidFill>
                  <a:srgbClr val="FF3300"/>
                </a:solidFill>
                <a:latin typeface="华文细黑"/>
                <a:ea typeface="华文细黑"/>
                <a:cs typeface="华文细黑"/>
              </a:rPr>
              <a:t>Su, Fu, et al. , </a:t>
            </a:r>
            <a:r>
              <a:rPr lang="en-US" altLang="zh-CN" b="1" dirty="0" err="1">
                <a:solidFill>
                  <a:srgbClr val="FF3300"/>
                </a:solidFill>
                <a:latin typeface="华文细黑"/>
                <a:ea typeface="华文细黑"/>
                <a:cs typeface="华文细黑"/>
              </a:rPr>
              <a:t>ApJ</a:t>
            </a:r>
            <a:r>
              <a:rPr lang="en-US" altLang="zh-CN" b="1" dirty="0">
                <a:solidFill>
                  <a:srgbClr val="FF3300"/>
                </a:solidFill>
                <a:latin typeface="华文细黑"/>
                <a:ea typeface="华文细黑"/>
                <a:cs typeface="华文细黑"/>
                <a:sym typeface="Arial Black" charset="0"/>
              </a:rPr>
              <a:t>, </a:t>
            </a:r>
            <a:r>
              <a:rPr lang="en-US" altLang="zh-CN" b="1" dirty="0">
                <a:solidFill>
                  <a:srgbClr val="FF3300"/>
                </a:solidFill>
                <a:latin typeface="华文细黑"/>
                <a:ea typeface="华文细黑"/>
                <a:cs typeface="华文细黑"/>
              </a:rPr>
              <a:t>2017</a:t>
            </a:r>
            <a:endParaRPr lang="en-US" altLang="zh-CN" b="1" dirty="0">
              <a:solidFill>
                <a:srgbClr val="FF3300"/>
              </a:solidFill>
              <a:latin typeface="华文细黑"/>
              <a:ea typeface="华文细黑"/>
              <a:cs typeface="华文细黑"/>
              <a:sym typeface="Arial Black" charset="0"/>
            </a:endParaRPr>
          </a:p>
        </p:txBody>
      </p:sp>
      <p:sp>
        <p:nvSpPr>
          <p:cNvPr id="12" name="内容占位符 1"/>
          <p:cNvSpPr txBox="1">
            <a:spLocks/>
          </p:cNvSpPr>
          <p:nvPr/>
        </p:nvSpPr>
        <p:spPr>
          <a:xfrm>
            <a:off x="285721" y="1142984"/>
            <a:ext cx="5294391" cy="5715016"/>
          </a:xfrm>
          <a:prstGeom prst="rect">
            <a:avLst/>
          </a:prstGeom>
        </p:spPr>
        <p:txBody>
          <a:bodyPr vert="horz" lIns="91440" tIns="45720" rIns="91440" bIns="45720" rtlCol="0">
            <a:noAutofit/>
          </a:bodyPr>
          <a:lstStyle/>
          <a:p>
            <a:pPr marL="444500" lvl="0" indent="-444500" algn="just">
              <a:lnSpc>
                <a:spcPct val="110000"/>
              </a:lnSpc>
              <a:spcBef>
                <a:spcPts val="600"/>
              </a:spcBef>
              <a:spcAft>
                <a:spcPts val="600"/>
              </a:spcAft>
              <a:buClr>
                <a:srgbClr val="003399"/>
              </a:buClr>
              <a:buFont typeface="Wingdings" panose="05000000000000000000" pitchFamily="2" charset="2"/>
              <a:buChar char="p"/>
            </a:pPr>
            <a:r>
              <a:rPr lang="zh-CN" altLang="zh-CN" sz="2400" b="1" dirty="0">
                <a:solidFill>
                  <a:srgbClr val="003399"/>
                </a:solidFill>
                <a:latin typeface="华文细黑" panose="02010600040101010101" pitchFamily="2" charset="-122"/>
                <a:ea typeface="华文细黑" panose="02010600040101010101" pitchFamily="2" charset="-122"/>
              </a:rPr>
              <a:t>白矮星是中、小质量恒星演化的晚期阶段，</a:t>
            </a:r>
            <a:r>
              <a:rPr lang="zh-CN" altLang="en-US" sz="2400" b="1" dirty="0">
                <a:solidFill>
                  <a:srgbClr val="003399"/>
                </a:solidFill>
                <a:latin typeface="华文细黑" panose="02010600040101010101" pitchFamily="2" charset="-122"/>
                <a:ea typeface="华文细黑" panose="02010600040101010101" pitchFamily="2" charset="-122"/>
              </a:rPr>
              <a:t>是</a:t>
            </a:r>
            <a:r>
              <a:rPr lang="zh-CN" altLang="zh-CN" sz="2400" b="1" dirty="0">
                <a:solidFill>
                  <a:srgbClr val="003399"/>
                </a:solidFill>
                <a:latin typeface="华文细黑" panose="02010600040101010101" pitchFamily="2" charset="-122"/>
                <a:ea typeface="华文细黑" panose="02010600040101010101" pitchFamily="2" charset="-122"/>
              </a:rPr>
              <a:t>银河系中约</a:t>
            </a:r>
            <a:r>
              <a:rPr lang="en-US" altLang="zh-CN" sz="2400" b="1" dirty="0">
                <a:solidFill>
                  <a:srgbClr val="003399"/>
                </a:solidFill>
                <a:latin typeface="华文细黑" panose="02010600040101010101" pitchFamily="2" charset="-122"/>
                <a:ea typeface="华文细黑" panose="02010600040101010101" pitchFamily="2" charset="-122"/>
              </a:rPr>
              <a:t>98%</a:t>
            </a:r>
            <a:r>
              <a:rPr lang="zh-CN" altLang="zh-CN" sz="2400" b="1" dirty="0">
                <a:solidFill>
                  <a:srgbClr val="003399"/>
                </a:solidFill>
                <a:latin typeface="华文细黑" panose="02010600040101010101" pitchFamily="2" charset="-122"/>
                <a:ea typeface="华文细黑" panose="02010600040101010101" pitchFamily="2" charset="-122"/>
              </a:rPr>
              <a:t>的恒星</a:t>
            </a:r>
            <a:r>
              <a:rPr lang="zh-CN" altLang="en-US" sz="2400" b="1" dirty="0">
                <a:solidFill>
                  <a:srgbClr val="003399"/>
                </a:solidFill>
                <a:latin typeface="华文细黑" panose="02010600040101010101" pitchFamily="2" charset="-122"/>
                <a:ea typeface="华文细黑" panose="02010600040101010101" pitchFamily="2" charset="-122"/>
              </a:rPr>
              <a:t>最终</a:t>
            </a:r>
            <a:r>
              <a:rPr lang="zh-CN" altLang="zh-CN" sz="2400" b="1" dirty="0">
                <a:solidFill>
                  <a:srgbClr val="003399"/>
                </a:solidFill>
                <a:latin typeface="华文细黑" panose="02010600040101010101" pitchFamily="2" charset="-122"/>
                <a:ea typeface="华文细黑" panose="02010600040101010101" pitchFamily="2" charset="-122"/>
              </a:rPr>
              <a:t>演化</a:t>
            </a:r>
            <a:r>
              <a:rPr lang="zh-CN" altLang="en-US" sz="2400" b="1" dirty="0">
                <a:solidFill>
                  <a:srgbClr val="003399"/>
                </a:solidFill>
                <a:latin typeface="华文细黑" panose="02010600040101010101" pitchFamily="2" charset="-122"/>
                <a:ea typeface="华文细黑" panose="02010600040101010101" pitchFamily="2" charset="-122"/>
              </a:rPr>
              <a:t>的产物</a:t>
            </a:r>
            <a:r>
              <a:rPr lang="zh-CN" altLang="zh-CN" sz="2400" b="1" dirty="0">
                <a:solidFill>
                  <a:srgbClr val="003399"/>
                </a:solidFill>
                <a:latin typeface="华文细黑" panose="02010600040101010101" pitchFamily="2" charset="-122"/>
                <a:ea typeface="华文细黑" panose="02010600040101010101" pitchFamily="2" charset="-122"/>
              </a:rPr>
              <a:t>，对认识和了解恒星演化规律以及银河系演化历史具有重要意义</a:t>
            </a:r>
            <a:endParaRPr lang="en-US" altLang="zh-CN" sz="2400" b="1" dirty="0">
              <a:solidFill>
                <a:srgbClr val="003399"/>
              </a:solidFill>
              <a:latin typeface="华文细黑" panose="02010600040101010101" pitchFamily="2" charset="-122"/>
              <a:ea typeface="华文细黑" panose="02010600040101010101" pitchFamily="2" charset="-122"/>
            </a:endParaRPr>
          </a:p>
          <a:p>
            <a:pPr marL="444500" lvl="0" indent="-444500" algn="just">
              <a:lnSpc>
                <a:spcPct val="110000"/>
              </a:lnSpc>
              <a:spcBef>
                <a:spcPts val="600"/>
              </a:spcBef>
              <a:spcAft>
                <a:spcPts val="600"/>
              </a:spcAft>
              <a:buClr>
                <a:srgbClr val="003399"/>
              </a:buClr>
              <a:buFont typeface="Wingdings" panose="05000000000000000000" pitchFamily="2" charset="2"/>
              <a:buChar char="p"/>
            </a:pPr>
            <a:r>
              <a:rPr lang="en-US" altLang="zh-CN" sz="2400" b="1" dirty="0">
                <a:solidFill>
                  <a:srgbClr val="003399"/>
                </a:solidFill>
                <a:latin typeface="华文细黑" panose="02010600040101010101" pitchFamily="2" charset="-122"/>
                <a:ea typeface="华文细黑" panose="02010600040101010101" pitchFamily="2" charset="-122"/>
              </a:rPr>
              <a:t>DA</a:t>
            </a:r>
            <a:r>
              <a:rPr lang="zh-CN" altLang="zh-CN" sz="2400" b="1" dirty="0">
                <a:solidFill>
                  <a:srgbClr val="003399"/>
                </a:solidFill>
                <a:latin typeface="华文细黑" panose="02010600040101010101" pitchFamily="2" charset="-122"/>
                <a:ea typeface="华文细黑" panose="02010600040101010101" pitchFamily="2" charset="-122"/>
              </a:rPr>
              <a:t>型白矮星</a:t>
            </a:r>
            <a:r>
              <a:rPr lang="zh-CN" altLang="en-US" sz="2400" b="1" dirty="0">
                <a:solidFill>
                  <a:srgbClr val="003399"/>
                </a:solidFill>
                <a:latin typeface="华文细黑" panose="02010600040101010101" pitchFamily="2" charset="-122"/>
                <a:ea typeface="华文细黑" panose="02010600040101010101" pitchFamily="2" charset="-122"/>
              </a:rPr>
              <a:t>在</a:t>
            </a:r>
            <a:r>
              <a:rPr lang="zh-CN" altLang="zh-CN" sz="2400" b="1" dirty="0">
                <a:solidFill>
                  <a:srgbClr val="003399"/>
                </a:solidFill>
                <a:latin typeface="华文细黑" panose="02010600040101010101" pitchFamily="2" charset="-122"/>
                <a:ea typeface="华文细黑" panose="02010600040101010101" pitchFamily="2" charset="-122"/>
              </a:rPr>
              <a:t>有效温度</a:t>
            </a:r>
            <a:r>
              <a:rPr lang="en-US" altLang="zh-CN" sz="2400" b="1" dirty="0">
                <a:solidFill>
                  <a:srgbClr val="003399"/>
                </a:solidFill>
                <a:latin typeface="华文细黑" panose="02010600040101010101" pitchFamily="2" charset="-122"/>
                <a:ea typeface="华文细黑" panose="02010600040101010101" pitchFamily="2" charset="-122"/>
              </a:rPr>
              <a:t>10500K</a:t>
            </a:r>
            <a:r>
              <a:rPr lang="zh-CN" altLang="en-US" sz="2400" b="1" dirty="0">
                <a:solidFill>
                  <a:srgbClr val="003399"/>
                </a:solidFill>
                <a:latin typeface="华文细黑" panose="02010600040101010101" pitchFamily="2" charset="-122"/>
                <a:ea typeface="华文细黑" panose="02010600040101010101" pitchFamily="2" charset="-122"/>
              </a:rPr>
              <a:t>～</a:t>
            </a:r>
            <a:r>
              <a:rPr lang="en-US" altLang="zh-CN" sz="2400" b="1" dirty="0">
                <a:solidFill>
                  <a:srgbClr val="003399"/>
                </a:solidFill>
                <a:latin typeface="华文细黑" panose="02010600040101010101" pitchFamily="2" charset="-122"/>
                <a:ea typeface="华文细黑" panose="02010600040101010101" pitchFamily="2" charset="-122"/>
              </a:rPr>
              <a:t>12500K</a:t>
            </a:r>
            <a:r>
              <a:rPr lang="zh-CN" altLang="zh-CN" sz="2400" b="1" dirty="0">
                <a:solidFill>
                  <a:srgbClr val="003399"/>
                </a:solidFill>
                <a:latin typeface="华文细黑" panose="02010600040101010101" pitchFamily="2" charset="-122"/>
                <a:ea typeface="华文细黑" panose="02010600040101010101" pitchFamily="2" charset="-122"/>
              </a:rPr>
              <a:t>时，白矮星的整体结构会发生振动，表现出亮度的变化，成为脉动白矮星 </a:t>
            </a:r>
            <a:endParaRPr lang="en-US" altLang="zh-CN" sz="2400" b="1" dirty="0">
              <a:solidFill>
                <a:srgbClr val="003399"/>
              </a:solidFill>
              <a:latin typeface="华文细黑" panose="02010600040101010101" pitchFamily="2" charset="-122"/>
              <a:ea typeface="华文细黑" panose="02010600040101010101" pitchFamily="2" charset="-122"/>
            </a:endParaRPr>
          </a:p>
          <a:p>
            <a:pPr marL="444500" lvl="0" indent="-444500" algn="just">
              <a:lnSpc>
                <a:spcPct val="110000"/>
              </a:lnSpc>
              <a:spcBef>
                <a:spcPts val="600"/>
              </a:spcBef>
              <a:spcAft>
                <a:spcPts val="600"/>
              </a:spcAft>
              <a:buClr>
                <a:srgbClr val="003399"/>
              </a:buClr>
              <a:buFont typeface="Wingdings" panose="05000000000000000000" pitchFamily="2" charset="2"/>
              <a:buChar char="p"/>
            </a:pPr>
            <a:r>
              <a:rPr lang="zh-CN" altLang="zh-CN" sz="2400" b="1" dirty="0">
                <a:solidFill>
                  <a:srgbClr val="003399"/>
                </a:solidFill>
                <a:latin typeface="华文细黑" panose="02010600040101010101" pitchFamily="2" charset="-122"/>
                <a:ea typeface="华文细黑" panose="02010600040101010101" pitchFamily="2" charset="-122"/>
              </a:rPr>
              <a:t>目前已</a:t>
            </a:r>
            <a:r>
              <a:rPr lang="zh-CN" altLang="en-US" sz="2400" b="1" dirty="0">
                <a:solidFill>
                  <a:srgbClr val="003399"/>
                </a:solidFill>
                <a:latin typeface="华文细黑" panose="02010600040101010101" pitchFamily="2" charset="-122"/>
                <a:ea typeface="华文细黑" panose="02010600040101010101" pitchFamily="2" charset="-122"/>
              </a:rPr>
              <a:t>证认</a:t>
            </a:r>
            <a:r>
              <a:rPr lang="zh-CN" altLang="zh-CN" sz="2400" b="1" dirty="0">
                <a:solidFill>
                  <a:srgbClr val="003399"/>
                </a:solidFill>
                <a:latin typeface="华文细黑" panose="02010600040101010101" pitchFamily="2" charset="-122"/>
                <a:ea typeface="华文细黑" panose="02010600040101010101" pitchFamily="2" charset="-122"/>
              </a:rPr>
              <a:t>的</a:t>
            </a:r>
            <a:r>
              <a:rPr lang="en-US" altLang="zh-CN" sz="2400" b="1" dirty="0">
                <a:solidFill>
                  <a:srgbClr val="003399"/>
                </a:solidFill>
                <a:latin typeface="华文细黑" panose="02010600040101010101" pitchFamily="2" charset="-122"/>
                <a:ea typeface="华文细黑" panose="02010600040101010101" pitchFamily="2" charset="-122"/>
              </a:rPr>
              <a:t>DA</a:t>
            </a:r>
            <a:r>
              <a:rPr lang="zh-CN" altLang="zh-CN" sz="2400" b="1" dirty="0">
                <a:solidFill>
                  <a:srgbClr val="003399"/>
                </a:solidFill>
                <a:latin typeface="华文细黑" panose="02010600040101010101" pitchFamily="2" charset="-122"/>
                <a:ea typeface="华文细黑" panose="02010600040101010101" pitchFamily="2" charset="-122"/>
              </a:rPr>
              <a:t>型脉动白矮星</a:t>
            </a:r>
            <a:r>
              <a:rPr lang="zh-CN" altLang="en-US" sz="2400" b="1" dirty="0">
                <a:solidFill>
                  <a:srgbClr val="003399"/>
                </a:solidFill>
                <a:latin typeface="华文细黑" panose="02010600040101010101" pitchFamily="2" charset="-122"/>
                <a:ea typeface="华文细黑" panose="02010600040101010101" pitchFamily="2" charset="-122"/>
              </a:rPr>
              <a:t>约有</a:t>
            </a:r>
            <a:r>
              <a:rPr lang="en-US" altLang="zh-CN" sz="2400" b="1" dirty="0">
                <a:solidFill>
                  <a:srgbClr val="FF3300"/>
                </a:solidFill>
                <a:latin typeface="华文细黑" panose="02010600040101010101" pitchFamily="2" charset="-122"/>
                <a:ea typeface="华文细黑" panose="02010600040101010101" pitchFamily="2" charset="-122"/>
              </a:rPr>
              <a:t>200</a:t>
            </a:r>
            <a:r>
              <a:rPr lang="zh-CN" altLang="zh-CN" sz="2400" b="1" dirty="0">
                <a:solidFill>
                  <a:srgbClr val="FF3300"/>
                </a:solidFill>
                <a:latin typeface="华文细黑" panose="02010600040101010101" pitchFamily="2" charset="-122"/>
                <a:ea typeface="华文细黑" panose="02010600040101010101" pitchFamily="2" charset="-122"/>
              </a:rPr>
              <a:t>颗</a:t>
            </a:r>
            <a:r>
              <a:rPr lang="zh-CN" altLang="en-US" sz="2400" b="1" dirty="0">
                <a:solidFill>
                  <a:srgbClr val="003399"/>
                </a:solidFill>
                <a:latin typeface="华文细黑" panose="02010600040101010101" pitchFamily="2" charset="-122"/>
                <a:ea typeface="华文细黑" panose="02010600040101010101" pitchFamily="2" charset="-122"/>
              </a:rPr>
              <a:t>，</a:t>
            </a:r>
            <a:r>
              <a:rPr lang="en-US" altLang="zh-CN" sz="2400" b="1" dirty="0">
                <a:solidFill>
                  <a:srgbClr val="003399"/>
                </a:solidFill>
                <a:latin typeface="华文细黑" panose="02010600040101010101" pitchFamily="2" charset="-122"/>
                <a:ea typeface="华文细黑" panose="02010600040101010101" pitchFamily="2" charset="-122"/>
              </a:rPr>
              <a:t> </a:t>
            </a:r>
            <a:r>
              <a:rPr lang="zh-CN" altLang="en-US" sz="2400" b="1" dirty="0">
                <a:solidFill>
                  <a:srgbClr val="003399"/>
                </a:solidFill>
                <a:latin typeface="华文细黑" panose="02010600040101010101" pitchFamily="2" charset="-122"/>
                <a:ea typeface="华文细黑" panose="02010600040101010101" pitchFamily="2" charset="-122"/>
              </a:rPr>
              <a:t>此次利用</a:t>
            </a:r>
            <a:r>
              <a:rPr lang="en-US" altLang="zh-CN" sz="2400" b="1" dirty="0">
                <a:solidFill>
                  <a:srgbClr val="003399"/>
                </a:solidFill>
                <a:latin typeface="华文细黑" panose="02010600040101010101" pitchFamily="2" charset="-122"/>
                <a:ea typeface="华文细黑" panose="02010600040101010101" pitchFamily="2" charset="-122"/>
              </a:rPr>
              <a:t>LAMOST</a:t>
            </a:r>
            <a:r>
              <a:rPr lang="zh-CN" altLang="en-US" sz="2400" b="1" dirty="0">
                <a:solidFill>
                  <a:srgbClr val="FF3300"/>
                </a:solidFill>
                <a:latin typeface="华文细黑" panose="02010600040101010101" pitchFamily="2" charset="-122"/>
                <a:ea typeface="华文细黑" panose="02010600040101010101" pitchFamily="2" charset="-122"/>
              </a:rPr>
              <a:t>新发现</a:t>
            </a:r>
            <a:r>
              <a:rPr lang="en-US" altLang="zh-CN" sz="2400" b="1" dirty="0">
                <a:solidFill>
                  <a:srgbClr val="FF3300"/>
                </a:solidFill>
                <a:latin typeface="华文细黑" panose="02010600040101010101" pitchFamily="2" charset="-122"/>
                <a:ea typeface="华文细黑" panose="02010600040101010101" pitchFamily="2" charset="-122"/>
              </a:rPr>
              <a:t>4</a:t>
            </a:r>
            <a:r>
              <a:rPr lang="zh-CN" altLang="en-US" sz="2400" b="1" dirty="0">
                <a:solidFill>
                  <a:srgbClr val="FF3300"/>
                </a:solidFill>
                <a:latin typeface="华文细黑" panose="02010600040101010101" pitchFamily="2" charset="-122"/>
                <a:ea typeface="华文细黑" panose="02010600040101010101" pitchFamily="2" charset="-122"/>
              </a:rPr>
              <a:t>颗</a:t>
            </a:r>
            <a:endParaRPr lang="en-US" altLang="zh-CN" sz="2400" b="1" dirty="0">
              <a:solidFill>
                <a:srgbClr val="FF3300"/>
              </a:solidFill>
              <a:latin typeface="华文细黑" panose="02010600040101010101" pitchFamily="2" charset="-122"/>
              <a:ea typeface="华文细黑" panose="02010600040101010101" pitchFamily="2" charset="-122"/>
            </a:endParaRPr>
          </a:p>
        </p:txBody>
      </p:sp>
      <p:sp>
        <p:nvSpPr>
          <p:cNvPr id="2" name="文本框 1"/>
          <p:cNvSpPr txBox="1"/>
          <p:nvPr/>
        </p:nvSpPr>
        <p:spPr>
          <a:xfrm>
            <a:off x="2602163" y="5850772"/>
            <a:ext cx="430887" cy="92333"/>
          </a:xfrm>
          <a:prstGeom prst="rect">
            <a:avLst/>
          </a:prstGeom>
          <a:solidFill>
            <a:schemeClr val="bg1"/>
          </a:solidFill>
        </p:spPr>
        <p:txBody>
          <a:bodyPr vert="eaVert" wrap="none" rtlCol="0">
            <a:spAutoFit/>
          </a:bodyPr>
          <a:lstStyle/>
          <a:p>
            <a:endParaRPr kumimoji="1" lang="zh-CN" altLang="en-US" sz="1600" b="1" dirty="0"/>
          </a:p>
        </p:txBody>
      </p:sp>
      <p:pic>
        <p:nvPicPr>
          <p:cNvPr id="11" name="图片 10"/>
          <p:cNvPicPr/>
          <p:nvPr/>
        </p:nvPicPr>
        <p:blipFill>
          <a:blip r:embed="rId3" cstate="print">
            <a:extLst>
              <a:ext uri="{28A0092B-C50C-407E-A947-70E740481C1C}">
                <a14:useLocalDpi xmlns:a14="http://schemas.microsoft.com/office/drawing/2010/main" val="0"/>
              </a:ext>
            </a:extLst>
          </a:blip>
          <a:stretch>
            <a:fillRect/>
          </a:stretch>
        </p:blipFill>
        <p:spPr>
          <a:xfrm>
            <a:off x="5508103" y="1268760"/>
            <a:ext cx="3633561" cy="3792086"/>
          </a:xfrm>
          <a:prstGeom prst="rect">
            <a:avLst/>
          </a:prstGeom>
        </p:spPr>
      </p:pic>
      <p:sp>
        <p:nvSpPr>
          <p:cNvPr id="14" name="矩形 13"/>
          <p:cNvSpPr/>
          <p:nvPr/>
        </p:nvSpPr>
        <p:spPr>
          <a:xfrm>
            <a:off x="6012160" y="5229200"/>
            <a:ext cx="2952328" cy="584776"/>
          </a:xfrm>
          <a:prstGeom prst="rect">
            <a:avLst/>
          </a:prstGeom>
          <a:ln>
            <a:noFill/>
          </a:ln>
        </p:spPr>
        <p:txBody>
          <a:bodyPr wrap="square">
            <a:spAutoFit/>
          </a:bodyPr>
          <a:lstStyle/>
          <a:p>
            <a:pPr algn="ctr">
              <a:buClr>
                <a:schemeClr val="tx1"/>
              </a:buClr>
            </a:pPr>
            <a:r>
              <a:rPr lang="zh-CN" altLang="zh-CN" sz="1600" dirty="0">
                <a:latin typeface="华文细黑"/>
                <a:ea typeface="华文细黑"/>
                <a:cs typeface="华文细黑"/>
              </a:rPr>
              <a:t>新发现的</a:t>
            </a:r>
            <a:r>
              <a:rPr lang="en-US" altLang="zh-CN" sz="1600" dirty="0">
                <a:latin typeface="华文细黑"/>
                <a:ea typeface="华文细黑"/>
                <a:cs typeface="华文细黑"/>
              </a:rPr>
              <a:t>4</a:t>
            </a:r>
            <a:r>
              <a:rPr lang="zh-CN" altLang="zh-CN" sz="1600" dirty="0">
                <a:latin typeface="华文细黑"/>
                <a:ea typeface="华文细黑"/>
                <a:cs typeface="华文细黑"/>
              </a:rPr>
              <a:t>颗</a:t>
            </a:r>
            <a:r>
              <a:rPr lang="en-US" altLang="zh-CN" sz="1600" dirty="0">
                <a:latin typeface="华文细黑"/>
                <a:ea typeface="华文细黑"/>
                <a:cs typeface="华文细黑"/>
              </a:rPr>
              <a:t>DA</a:t>
            </a:r>
            <a:r>
              <a:rPr lang="zh-CN" altLang="zh-CN" sz="1600" dirty="0">
                <a:latin typeface="华文细黑"/>
                <a:ea typeface="华文细黑"/>
                <a:cs typeface="华文细黑"/>
              </a:rPr>
              <a:t>型脉动白矮星的光变曲线和对应的频谱 </a:t>
            </a:r>
            <a:endParaRPr lang="en-US" altLang="zh-CN" sz="1600" b="1" dirty="0">
              <a:solidFill>
                <a:srgbClr val="C00000"/>
              </a:solidFill>
              <a:latin typeface="华文细黑"/>
              <a:ea typeface="华文细黑"/>
              <a:cs typeface="华文细黑"/>
              <a:sym typeface="Arial Black" charset="0"/>
            </a:endParaRPr>
          </a:p>
        </p:txBody>
      </p:sp>
    </p:spTree>
    <p:extLst>
      <p:ext uri="{BB962C8B-B14F-4D97-AF65-F5344CB8AC3E}">
        <p14:creationId xmlns:p14="http://schemas.microsoft.com/office/powerpoint/2010/main" val="422081524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3" name="image.png"/>
          <p:cNvPicPr>
            <a:picLocks/>
          </p:cNvPicPr>
          <p:nvPr/>
        </p:nvPicPr>
        <p:blipFill>
          <a:blip r:embed="rId2">
            <a:extLst/>
          </a:blip>
          <a:stretch>
            <a:fillRect/>
          </a:stretch>
        </p:blipFill>
        <p:spPr>
          <a:xfrm>
            <a:off x="7456289" y="5997600"/>
            <a:ext cx="803672" cy="803673"/>
          </a:xfrm>
          <a:prstGeom prst="rect">
            <a:avLst/>
          </a:prstGeom>
        </p:spPr>
      </p:pic>
      <p:pic>
        <p:nvPicPr>
          <p:cNvPr id="764" name="CAS LOGO.gif"/>
          <p:cNvPicPr>
            <a:picLocks noChangeAspect="1"/>
          </p:cNvPicPr>
          <p:nvPr/>
        </p:nvPicPr>
        <p:blipFill>
          <a:blip r:embed="rId3">
            <a:extLst/>
          </a:blip>
          <a:stretch>
            <a:fillRect/>
          </a:stretch>
        </p:blipFill>
        <p:spPr>
          <a:xfrm>
            <a:off x="8295680" y="5989370"/>
            <a:ext cx="806400" cy="818951"/>
          </a:xfrm>
          <a:prstGeom prst="rect">
            <a:avLst/>
          </a:prstGeom>
        </p:spPr>
      </p:pic>
      <p:sp>
        <p:nvSpPr>
          <p:cNvPr id="772" name="Shape 772"/>
          <p:cNvSpPr/>
          <p:nvPr/>
        </p:nvSpPr>
        <p:spPr>
          <a:xfrm>
            <a:off x="4233844" y="1805075"/>
            <a:ext cx="4780147" cy="937501"/>
          </a:xfrm>
          <a:prstGeom prst="rect">
            <a:avLst/>
          </a:prstGeom>
          <a:ln w="12700">
            <a:miter lim="400000"/>
          </a:ln>
          <a:extLst>
            <a:ext uri="{C572A759-6A51-4108-AA02-DFA0A04FC94B}">
              <ma14:wrappingTextBoxFlag xmlns:ma14="http://schemas.microsoft.com/office/mac/drawingml/2011/main" xmlns="" val="1"/>
            </a:ext>
          </a:extLst>
        </p:spPr>
        <p:txBody>
          <a:bodyPr wrap="square" lIns="35719" tIns="35719" rIns="35719" bIns="35719" anchor="ctr">
            <a:spAutoFit/>
          </a:bodyPr>
          <a:lstStyle/>
          <a:p>
            <a:pPr>
              <a:buSzPct val="45000"/>
              <a:defRPr sz="2000">
                <a:latin typeface="Gill Sans SemiBold"/>
                <a:ea typeface="Gill Sans SemiBold"/>
                <a:cs typeface="Gill Sans SemiBold"/>
                <a:sym typeface="Gill Sans SemiBold"/>
              </a:defRPr>
            </a:pPr>
            <a:r>
              <a:rPr lang="en-US" sz="1406" dirty="0"/>
              <a:t>We have analyzed LAMOST observations in the S147 region, redone the sky subtraction, and derived maps of </a:t>
            </a:r>
            <a:r>
              <a:rPr lang="en-US" sz="1406" dirty="0">
                <a:solidFill>
                  <a:srgbClr val="0000FF"/>
                </a:solidFill>
              </a:rPr>
              <a:t>radial velocity, line width, line intensity and ratios for </a:t>
            </a:r>
            <a:r>
              <a:rPr lang="en-US" sz="1406" dirty="0"/>
              <a:t>follow-up detailed physical study.</a:t>
            </a:r>
          </a:p>
        </p:txBody>
      </p:sp>
      <p:sp>
        <p:nvSpPr>
          <p:cNvPr id="773" name="Shape 773"/>
          <p:cNvSpPr>
            <a:spLocks noGrp="1"/>
          </p:cNvSpPr>
          <p:nvPr>
            <p:ph type="ctrTitle"/>
          </p:nvPr>
        </p:nvSpPr>
        <p:spPr>
          <a:xfrm>
            <a:off x="443174" y="190373"/>
            <a:ext cx="8206357" cy="392010"/>
          </a:xfrm>
          <a:prstGeom prst="rect">
            <a:avLst/>
          </a:prstGeom>
        </p:spPr>
        <p:txBody>
          <a:bodyPr vert="horz" lIns="35719" tIns="35719" rIns="35719" bIns="35719" rtlCol="0" anchor="ctr">
            <a:normAutofit fontScale="90000"/>
          </a:bodyPr>
          <a:lstStyle>
            <a:lvl1pPr defTabSz="584200">
              <a:lnSpc>
                <a:spcPct val="100000"/>
              </a:lnSpc>
              <a:defRPr sz="3200">
                <a:uFillTx/>
              </a:defRPr>
            </a:lvl1pPr>
          </a:lstStyle>
          <a:p>
            <a:r>
              <a:rPr lang="en-US" b="1" dirty="0"/>
              <a:t>Kinematics of SNR S147 based on LAMOST data</a:t>
            </a:r>
          </a:p>
        </p:txBody>
      </p:sp>
      <p:pic>
        <p:nvPicPr>
          <p:cNvPr id="2" name="图片 1" descr="Screen Shot 2016-10-16 at 10.51.41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748201"/>
            <a:ext cx="4153672" cy="3158348"/>
          </a:xfrm>
          <a:prstGeom prst="rect">
            <a:avLst/>
          </a:prstGeom>
        </p:spPr>
      </p:pic>
      <p:sp>
        <p:nvSpPr>
          <p:cNvPr id="20" name="文本框 19"/>
          <p:cNvSpPr txBox="1"/>
          <p:nvPr/>
        </p:nvSpPr>
        <p:spPr>
          <a:xfrm>
            <a:off x="6629076" y="603608"/>
            <a:ext cx="2114933" cy="28847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r>
              <a:rPr lang="en-US" altLang="zh-CN" sz="1406" dirty="0" err="1">
                <a:solidFill>
                  <a:srgbClr val="FF0000"/>
                </a:solidFill>
                <a:latin typeface="Gill Sans SemiBold"/>
                <a:cs typeface="Gill Sans SemiBold"/>
              </a:rPr>
              <a:t>Ren</a:t>
            </a:r>
            <a:r>
              <a:rPr lang="en-US" altLang="zh-CN" sz="1406" dirty="0">
                <a:solidFill>
                  <a:srgbClr val="FF0000"/>
                </a:solidFill>
                <a:latin typeface="Gill Sans SemiBold"/>
                <a:cs typeface="Gill Sans SemiBold"/>
              </a:rPr>
              <a:t> et al. 2017, in prep.</a:t>
            </a:r>
            <a:endParaRPr lang="zh-CN" altLang="en-US" sz="1406" dirty="0">
              <a:solidFill>
                <a:srgbClr val="FF0000"/>
              </a:solidFill>
              <a:uFill>
                <a:solidFill>
                  <a:srgbClr val="000000"/>
                </a:solidFill>
              </a:uFill>
              <a:latin typeface="Gill Sans SemiBold"/>
              <a:cs typeface="Gill Sans SemiBold"/>
              <a:sym typeface="Times New Roman"/>
            </a:endParaRPr>
          </a:p>
        </p:txBody>
      </p:sp>
      <p:pic>
        <p:nvPicPr>
          <p:cNvPr id="22" name="图片 21"/>
          <p:cNvPicPr/>
          <p:nvPr/>
        </p:nvPicPr>
        <p:blipFill rotWithShape="1">
          <a:blip r:embed="rId5"/>
          <a:srcRect l="9786" r="7365" b="10058"/>
          <a:stretch/>
        </p:blipFill>
        <p:spPr>
          <a:xfrm>
            <a:off x="3999919" y="3013893"/>
            <a:ext cx="5144081" cy="3824983"/>
          </a:xfrm>
          <a:prstGeom prst="rect">
            <a:avLst/>
          </a:prstGeom>
          <a:ln>
            <a:noFill/>
          </a:ln>
        </p:spPr>
      </p:pic>
      <p:sp>
        <p:nvSpPr>
          <p:cNvPr id="771" name="Shape 771"/>
          <p:cNvSpPr/>
          <p:nvPr/>
        </p:nvSpPr>
        <p:spPr>
          <a:xfrm>
            <a:off x="4233845" y="886097"/>
            <a:ext cx="3817550" cy="894412"/>
          </a:xfrm>
          <a:prstGeom prst="rect">
            <a:avLst/>
          </a:prstGeom>
          <a:ln w="12700">
            <a:miter lim="400000"/>
          </a:ln>
          <a:extLst>
            <a:ext uri="{C572A759-6A51-4108-AA02-DFA0A04FC94B}">
              <ma14:wrappingTextBoxFlag xmlns:ma14="http://schemas.microsoft.com/office/mac/drawingml/2011/main" xmlns="" val="1"/>
            </a:ext>
          </a:extLst>
        </p:spPr>
        <p:txBody>
          <a:bodyPr wrap="square" lIns="35719" tIns="35719" rIns="35719" bIns="35719" anchor="ctr">
            <a:spAutoFit/>
          </a:bodyPr>
          <a:lstStyle/>
          <a:p>
            <a:pPr>
              <a:defRPr sz="2000">
                <a:latin typeface="Gill Sans SemiBold"/>
                <a:ea typeface="Gill Sans SemiBold"/>
                <a:cs typeface="Gill Sans SemiBold"/>
                <a:sym typeface="Gill Sans SemiBold"/>
              </a:defRPr>
            </a:pPr>
            <a:r>
              <a:rPr lang="en-US" sz="1406" dirty="0"/>
              <a:t>By DR2, LAMOST has observed 50 plates in the S147 region: </a:t>
            </a:r>
          </a:p>
          <a:p>
            <a:pPr>
              <a:defRPr sz="2000">
                <a:latin typeface="Gill Sans SemiBold"/>
                <a:ea typeface="Gill Sans SemiBold"/>
                <a:cs typeface="Gill Sans SemiBold"/>
                <a:sym typeface="Gill Sans SemiBold"/>
              </a:defRPr>
            </a:pPr>
            <a:r>
              <a:rPr lang="en-US" sz="1266" dirty="0"/>
              <a:t>Light green circles: 10B + 6M plates</a:t>
            </a:r>
          </a:p>
          <a:p>
            <a:pPr>
              <a:defRPr sz="2000">
                <a:latin typeface="Gill Sans SemiBold"/>
                <a:ea typeface="Gill Sans SemiBold"/>
                <a:cs typeface="Gill Sans SemiBold"/>
                <a:sym typeface="Gill Sans SemiBold"/>
              </a:defRPr>
            </a:pPr>
            <a:r>
              <a:rPr lang="en-US" sz="1266" dirty="0"/>
              <a:t>Light blue circle: 5V + 26B + 16M+ 3F plates</a:t>
            </a:r>
          </a:p>
        </p:txBody>
      </p:sp>
      <p:pic>
        <p:nvPicPr>
          <p:cNvPr id="24" name="图片 23"/>
          <p:cNvPicPr/>
          <p:nvPr/>
        </p:nvPicPr>
        <p:blipFill rotWithShape="1">
          <a:blip r:embed="rId6"/>
          <a:srcRect b="40055"/>
          <a:stretch/>
        </p:blipFill>
        <p:spPr>
          <a:xfrm>
            <a:off x="270357" y="3959519"/>
            <a:ext cx="3550030" cy="2077773"/>
          </a:xfrm>
          <a:prstGeom prst="rect">
            <a:avLst/>
          </a:prstGeom>
          <a:ln>
            <a:noFill/>
          </a:ln>
        </p:spPr>
      </p:pic>
    </p:spTree>
    <p:extLst>
      <p:ext uri="{BB962C8B-B14F-4D97-AF65-F5344CB8AC3E}">
        <p14:creationId xmlns:p14="http://schemas.microsoft.com/office/powerpoint/2010/main" val="1868821803"/>
      </p:ext>
    </p:extLst>
  </p:cSld>
  <p:clrMapOvr>
    <a:masterClrMapping/>
  </p:clrMapOvr>
  <p:transition spd="slow"/>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1" name="Shape 761"/>
          <p:cNvSpPr/>
          <p:nvPr/>
        </p:nvSpPr>
        <p:spPr>
          <a:xfrm>
            <a:off x="1924444" y="6179344"/>
            <a:ext cx="5286376" cy="526491"/>
          </a:xfrm>
          <a:prstGeom prst="rect">
            <a:avLst/>
          </a:prstGeom>
          <a:ln w="12700">
            <a:miter lim="400000"/>
          </a:ln>
          <a:extLst>
            <a:ext uri="{C572A759-6A51-4108-AA02-DFA0A04FC94B}">
              <ma14:wrappingTextBoxFlag xmlns:ma14="http://schemas.microsoft.com/office/mac/drawingml/2011/main" xmlns="" val="1"/>
            </a:ext>
          </a:extLst>
        </p:spPr>
        <p:txBody>
          <a:bodyPr lIns="35719" tIns="35719" rIns="35719" bIns="35719">
            <a:spAutoFit/>
          </a:bodyPr>
          <a:lstStyle/>
          <a:p>
            <a:pPr marL="35560" marR="35560">
              <a:tabLst>
                <a:tab pos="35717" algn="l"/>
                <a:tab pos="437539" algn="l"/>
                <a:tab pos="848290" algn="l"/>
                <a:tab pos="1259041" algn="l"/>
                <a:tab pos="1660863" algn="l"/>
                <a:tab pos="2071614" algn="l"/>
                <a:tab pos="2473435" algn="l"/>
                <a:tab pos="2893116" algn="l"/>
                <a:tab pos="3294938" algn="l"/>
                <a:tab pos="3696759" algn="l"/>
                <a:tab pos="4116440" algn="l"/>
                <a:tab pos="4518261" algn="l"/>
                <a:tab pos="4920083" algn="l"/>
                <a:tab pos="5330834" algn="l"/>
                <a:tab pos="5741585" algn="l"/>
                <a:tab pos="6152336" algn="l"/>
                <a:tab pos="6554158" algn="l"/>
                <a:tab pos="6955979" algn="l"/>
                <a:tab pos="7375660" algn="l"/>
                <a:tab pos="7777481" algn="l"/>
                <a:tab pos="8179303" algn="l"/>
                <a:tab pos="8188232" algn="l"/>
              </a:tabLst>
              <a:defRPr sz="1400">
                <a:solidFill>
                  <a:srgbClr val="AA7942"/>
                </a:solidFill>
                <a:uFill>
                  <a:solidFill>
                    <a:srgbClr val="AA7942"/>
                  </a:solidFill>
                </a:uFill>
                <a:latin typeface="Arial"/>
                <a:ea typeface="Arial"/>
                <a:cs typeface="Arial"/>
                <a:sym typeface="Arial"/>
              </a:defRPr>
            </a:pPr>
            <a:r>
              <a:rPr sz="984"/>
              <a:t>北京大学物理学院天文学系                                      北京大学科维理天文与天体物理研究所</a:t>
            </a:r>
          </a:p>
          <a:p>
            <a:pPr marL="35560" marR="35560">
              <a:buClr>
                <a:srgbClr val="AA7942"/>
              </a:buClr>
              <a:buFont typeface="Arial"/>
              <a:tabLst>
                <a:tab pos="35717" algn="l"/>
                <a:tab pos="437539" algn="l"/>
                <a:tab pos="848290" algn="l"/>
                <a:tab pos="1259041" algn="l"/>
                <a:tab pos="1660863" algn="l"/>
                <a:tab pos="2071614" algn="l"/>
                <a:tab pos="2473435" algn="l"/>
                <a:tab pos="2893116" algn="l"/>
                <a:tab pos="3294938" algn="l"/>
                <a:tab pos="3696759" algn="l"/>
                <a:tab pos="4116440" algn="l"/>
                <a:tab pos="4518261" algn="l"/>
                <a:tab pos="4920083" algn="l"/>
                <a:tab pos="5330834" algn="l"/>
                <a:tab pos="5741585" algn="l"/>
                <a:tab pos="6152336" algn="l"/>
                <a:tab pos="6554158" algn="l"/>
                <a:tab pos="6955979" algn="l"/>
                <a:tab pos="7375660" algn="l"/>
                <a:tab pos="7777481" algn="l"/>
                <a:tab pos="8179303" algn="l"/>
                <a:tab pos="8188232" algn="l"/>
              </a:tabLst>
              <a:defRPr sz="1400"/>
            </a:pPr>
            <a:r>
              <a:rPr sz="984">
                <a:solidFill>
                  <a:srgbClr val="AA7942"/>
                </a:solidFill>
                <a:uFill>
                  <a:solidFill>
                    <a:srgbClr val="AA7942"/>
                  </a:solidFill>
                </a:uFill>
                <a:latin typeface="宋体"/>
                <a:ea typeface="宋体"/>
                <a:cs typeface="宋体"/>
                <a:sym typeface="宋体"/>
              </a:rPr>
              <a:t>地址：理科二号楼</a:t>
            </a:r>
            <a:r>
              <a:rPr sz="984">
                <a:solidFill>
                  <a:srgbClr val="AA7942"/>
                </a:solidFill>
                <a:uFill>
                  <a:solidFill>
                    <a:srgbClr val="AA7942"/>
                  </a:solidFill>
                </a:uFill>
                <a:latin typeface="Arial"/>
                <a:ea typeface="Arial"/>
                <a:cs typeface="Arial"/>
                <a:sym typeface="Arial"/>
              </a:rPr>
              <a:t>2901  </a:t>
            </a:r>
            <a:r>
              <a:rPr sz="984">
                <a:solidFill>
                  <a:srgbClr val="AA7942"/>
                </a:solidFill>
                <a:uFill>
                  <a:solidFill>
                    <a:srgbClr val="AA7942"/>
                  </a:solidFill>
                </a:uFill>
                <a:latin typeface="宋体"/>
                <a:ea typeface="宋体"/>
                <a:cs typeface="宋体"/>
                <a:sym typeface="宋体"/>
              </a:rPr>
              <a:t>电话：</a:t>
            </a:r>
            <a:r>
              <a:rPr sz="984">
                <a:solidFill>
                  <a:srgbClr val="AA7942"/>
                </a:solidFill>
                <a:uFill>
                  <a:solidFill>
                    <a:srgbClr val="AA7942"/>
                  </a:solidFill>
                </a:uFill>
                <a:latin typeface="Arial"/>
                <a:ea typeface="Arial"/>
                <a:cs typeface="Arial"/>
                <a:sym typeface="Arial"/>
              </a:rPr>
              <a:t>6275 1134               </a:t>
            </a:r>
            <a:r>
              <a:rPr sz="984">
                <a:solidFill>
                  <a:srgbClr val="AA7942"/>
                </a:solidFill>
                <a:uFill>
                  <a:solidFill>
                    <a:srgbClr val="AA7942"/>
                  </a:solidFill>
                </a:uFill>
                <a:latin typeface="宋体"/>
                <a:ea typeface="宋体"/>
                <a:cs typeface="宋体"/>
                <a:sym typeface="宋体"/>
              </a:rPr>
              <a:t>地址：朗润园科维理楼</a:t>
            </a:r>
            <a:r>
              <a:rPr sz="984">
                <a:solidFill>
                  <a:srgbClr val="AA7942"/>
                </a:solidFill>
                <a:uFill>
                  <a:solidFill>
                    <a:srgbClr val="AA7942"/>
                  </a:solidFill>
                </a:uFill>
                <a:latin typeface="Arial"/>
                <a:ea typeface="Arial"/>
                <a:cs typeface="Arial"/>
                <a:sym typeface="Arial"/>
              </a:rPr>
              <a:t>  </a:t>
            </a:r>
            <a:r>
              <a:rPr sz="984">
                <a:solidFill>
                  <a:srgbClr val="AA7942"/>
                </a:solidFill>
                <a:uFill>
                  <a:solidFill>
                    <a:srgbClr val="AA7942"/>
                  </a:solidFill>
                </a:uFill>
                <a:latin typeface="宋体"/>
                <a:ea typeface="宋体"/>
                <a:cs typeface="宋体"/>
                <a:sym typeface="宋体"/>
              </a:rPr>
              <a:t>电话：</a:t>
            </a:r>
            <a:r>
              <a:rPr sz="984">
                <a:solidFill>
                  <a:srgbClr val="AA7942"/>
                </a:solidFill>
                <a:uFill>
                  <a:solidFill>
                    <a:srgbClr val="AA7942"/>
                  </a:solidFill>
                </a:uFill>
                <a:latin typeface="Arial"/>
                <a:ea typeface="Arial"/>
                <a:cs typeface="Arial"/>
                <a:sym typeface="Arial"/>
              </a:rPr>
              <a:t>6275 6692</a:t>
            </a:r>
          </a:p>
          <a:p>
            <a:pPr marL="35560" marR="35560">
              <a:buFont typeface="Arial"/>
              <a:tabLst>
                <a:tab pos="35717" algn="l"/>
                <a:tab pos="437539" algn="l"/>
                <a:tab pos="848290" algn="l"/>
                <a:tab pos="1259041" algn="l"/>
                <a:tab pos="1660863" algn="l"/>
                <a:tab pos="2071614" algn="l"/>
                <a:tab pos="2473435" algn="l"/>
                <a:tab pos="2893116" algn="l"/>
                <a:tab pos="3294938" algn="l"/>
                <a:tab pos="3696759" algn="l"/>
                <a:tab pos="4116440" algn="l"/>
                <a:tab pos="4518261" algn="l"/>
                <a:tab pos="4920083" algn="l"/>
                <a:tab pos="5330834" algn="l"/>
                <a:tab pos="5741585" algn="l"/>
                <a:tab pos="6152336" algn="l"/>
                <a:tab pos="6554158" algn="l"/>
                <a:tab pos="6955979" algn="l"/>
                <a:tab pos="7375660" algn="l"/>
                <a:tab pos="7777481" algn="l"/>
                <a:tab pos="8179303" algn="l"/>
                <a:tab pos="8188232" algn="l"/>
              </a:tabLst>
              <a:defRPr sz="1400">
                <a:solidFill>
                  <a:srgbClr val="AA7942"/>
                </a:solidFill>
                <a:uFill>
                  <a:solidFill>
                    <a:srgbClr val="AA7942"/>
                  </a:solidFill>
                </a:uFill>
              </a:defRPr>
            </a:pPr>
            <a:r>
              <a:rPr sz="984" u="sng">
                <a:latin typeface="Arial"/>
                <a:ea typeface="Arial"/>
                <a:cs typeface="Arial"/>
                <a:sym typeface="Arial"/>
                <a:hlinkClick r:id="rId2"/>
              </a:rPr>
              <a:t>http://vega.bac.pku.edu.cn/astro/astro.htm</a:t>
            </a:r>
            <a:r>
              <a:rPr sz="984">
                <a:latin typeface="Arial"/>
                <a:ea typeface="Arial"/>
                <a:cs typeface="Arial"/>
                <a:sym typeface="Arial"/>
              </a:rPr>
              <a:t>              </a:t>
            </a:r>
            <a:r>
              <a:rPr sz="984" u="sng">
                <a:latin typeface="Arial"/>
                <a:ea typeface="Arial"/>
                <a:cs typeface="Arial"/>
                <a:sym typeface="Arial"/>
                <a:hlinkClick r:id="rId3"/>
              </a:rPr>
              <a:t>http://kiaa.pku.edu.cn/</a:t>
            </a:r>
          </a:p>
        </p:txBody>
      </p:sp>
      <p:pic>
        <p:nvPicPr>
          <p:cNvPr id="762" name="image.png"/>
          <p:cNvPicPr>
            <a:picLocks/>
          </p:cNvPicPr>
          <p:nvPr/>
        </p:nvPicPr>
        <p:blipFill>
          <a:blip r:embed="rId4">
            <a:extLst/>
          </a:blip>
          <a:stretch>
            <a:fillRect/>
          </a:stretch>
        </p:blipFill>
        <p:spPr>
          <a:xfrm>
            <a:off x="53280" y="5974560"/>
            <a:ext cx="803673" cy="821532"/>
          </a:xfrm>
          <a:prstGeom prst="rect">
            <a:avLst/>
          </a:prstGeom>
        </p:spPr>
      </p:pic>
      <p:pic>
        <p:nvPicPr>
          <p:cNvPr id="763" name="image.png"/>
          <p:cNvPicPr>
            <a:picLocks/>
          </p:cNvPicPr>
          <p:nvPr/>
        </p:nvPicPr>
        <p:blipFill>
          <a:blip r:embed="rId5">
            <a:extLst/>
          </a:blip>
          <a:stretch>
            <a:fillRect/>
          </a:stretch>
        </p:blipFill>
        <p:spPr>
          <a:xfrm>
            <a:off x="7456289" y="5997600"/>
            <a:ext cx="803672" cy="803673"/>
          </a:xfrm>
          <a:prstGeom prst="rect">
            <a:avLst/>
          </a:prstGeom>
        </p:spPr>
      </p:pic>
      <p:pic>
        <p:nvPicPr>
          <p:cNvPr id="764" name="CAS LOGO.gif"/>
          <p:cNvPicPr>
            <a:picLocks noChangeAspect="1"/>
          </p:cNvPicPr>
          <p:nvPr/>
        </p:nvPicPr>
        <p:blipFill>
          <a:blip r:embed="rId6">
            <a:extLst/>
          </a:blip>
          <a:stretch>
            <a:fillRect/>
          </a:stretch>
        </p:blipFill>
        <p:spPr>
          <a:xfrm>
            <a:off x="8295680" y="5989370"/>
            <a:ext cx="806400" cy="818951"/>
          </a:xfrm>
          <a:prstGeom prst="rect">
            <a:avLst/>
          </a:prstGeom>
        </p:spPr>
      </p:pic>
      <p:pic>
        <p:nvPicPr>
          <p:cNvPr id="765" name="TKF logo orig med neg cmyk.gif"/>
          <p:cNvPicPr>
            <a:picLocks noChangeAspect="1"/>
          </p:cNvPicPr>
          <p:nvPr/>
        </p:nvPicPr>
        <p:blipFill>
          <a:blip r:embed="rId7">
            <a:extLst/>
          </a:blip>
          <a:stretch>
            <a:fillRect/>
          </a:stretch>
        </p:blipFill>
        <p:spPr>
          <a:xfrm>
            <a:off x="875109" y="6000083"/>
            <a:ext cx="806400" cy="773677"/>
          </a:xfrm>
          <a:prstGeom prst="rect">
            <a:avLst/>
          </a:prstGeom>
        </p:spPr>
      </p:pic>
      <p:sp>
        <p:nvSpPr>
          <p:cNvPr id="771" name="Shape 771"/>
          <p:cNvSpPr/>
          <p:nvPr/>
        </p:nvSpPr>
        <p:spPr>
          <a:xfrm>
            <a:off x="4784001" y="750478"/>
            <a:ext cx="4350499" cy="2668231"/>
          </a:xfrm>
          <a:prstGeom prst="rect">
            <a:avLst/>
          </a:prstGeom>
          <a:ln w="12700">
            <a:miter lim="400000"/>
          </a:ln>
          <a:extLst>
            <a:ext uri="{C572A759-6A51-4108-AA02-DFA0A04FC94B}">
              <ma14:wrappingTextBoxFlag xmlns:ma14="http://schemas.microsoft.com/office/mac/drawingml/2011/main" xmlns="" val="1"/>
            </a:ext>
          </a:extLst>
        </p:spPr>
        <p:txBody>
          <a:bodyPr wrap="square" lIns="35719" tIns="35719" rIns="35719" bIns="35719" anchor="ctr">
            <a:spAutoFit/>
          </a:bodyPr>
          <a:lstStyle/>
          <a:p>
            <a:pPr>
              <a:defRPr sz="2000">
                <a:latin typeface="Gill Sans SemiBold"/>
                <a:ea typeface="Gill Sans SemiBold"/>
                <a:cs typeface="Gill Sans SemiBold"/>
                <a:sym typeface="Gill Sans SemiBold"/>
              </a:defRPr>
            </a:pPr>
            <a:r>
              <a:rPr lang="en-US" sz="1406" dirty="0"/>
              <a:t>We present a 3D extinction analysis in the region around S147 using the multi-band photometric data from XSTPS-GAC,  2MASS and WISE.  We </a:t>
            </a:r>
            <a:r>
              <a:rPr lang="en-US" sz="1406" dirty="0">
                <a:solidFill>
                  <a:srgbClr val="0000FF"/>
                </a:solidFill>
              </a:rPr>
              <a:t>isolate a previously unrecognized dust structure</a:t>
            </a:r>
            <a:r>
              <a:rPr lang="en-US" sz="1406" dirty="0"/>
              <a:t> to coincide with SNR S147. The distance of the dust features is estimated to be </a:t>
            </a:r>
            <a:r>
              <a:rPr lang="en-US" sz="1406" i="1" dirty="0">
                <a:solidFill>
                  <a:srgbClr val="FF0000"/>
                </a:solidFill>
              </a:rPr>
              <a:t>d </a:t>
            </a:r>
            <a:r>
              <a:rPr lang="en-US" sz="1406" dirty="0">
                <a:solidFill>
                  <a:srgbClr val="FF0000"/>
                </a:solidFill>
              </a:rPr>
              <a:t>= 1.2±0.2 </a:t>
            </a:r>
            <a:r>
              <a:rPr lang="en-US" sz="1406" dirty="0" err="1">
                <a:solidFill>
                  <a:srgbClr val="FF0000"/>
                </a:solidFill>
              </a:rPr>
              <a:t>kpc</a:t>
            </a:r>
            <a:r>
              <a:rPr lang="en-US" sz="1406" dirty="0"/>
              <a:t>, consistent with the distance estimated for the associated pulsar PSR J0538 + 2817.</a:t>
            </a:r>
          </a:p>
          <a:p>
            <a:pPr>
              <a:defRPr sz="2000">
                <a:latin typeface="Gill Sans SemiBold"/>
                <a:ea typeface="Gill Sans SemiBold"/>
                <a:cs typeface="Gill Sans SemiBold"/>
                <a:sym typeface="Gill Sans SemiBold"/>
              </a:defRPr>
            </a:pPr>
            <a:endParaRPr lang="en-US" sz="1406" dirty="0"/>
          </a:p>
          <a:p>
            <a:pPr>
              <a:defRPr sz="2000">
                <a:latin typeface="Gill Sans SemiBold"/>
                <a:ea typeface="Gill Sans SemiBold"/>
                <a:cs typeface="Gill Sans SemiBold"/>
                <a:sym typeface="Gill Sans SemiBold"/>
              </a:defRPr>
            </a:pPr>
            <a:r>
              <a:rPr lang="en-US" altLang="zh-CN" sz="1406" dirty="0"/>
              <a:t>The cloud shows complicated morphology, with good spatial correlation with the CO and </a:t>
            </a:r>
            <a:r>
              <a:rPr lang="en-US" altLang="zh-CN" sz="1406" dirty="0" err="1">
                <a:latin typeface="Lucida Grande"/>
                <a:ea typeface="Lucida Grande"/>
                <a:cs typeface="Lucida Grande"/>
              </a:rPr>
              <a:t>γ</a:t>
            </a:r>
            <a:r>
              <a:rPr lang="en-US" altLang="zh-CN" sz="1406" dirty="0">
                <a:latin typeface="Lucida Grande"/>
                <a:ea typeface="Lucida Grande"/>
                <a:cs typeface="Lucida Grande"/>
              </a:rPr>
              <a:t>-</a:t>
            </a:r>
            <a:r>
              <a:rPr lang="en-US" altLang="zh-CN" sz="1406" dirty="0"/>
              <a:t>ray emission but anti-correlation with the X-ray emission, pointing to interactions of SNR S147 with its environment.</a:t>
            </a:r>
          </a:p>
        </p:txBody>
      </p:sp>
      <p:sp>
        <p:nvSpPr>
          <p:cNvPr id="772" name="Shape 772"/>
          <p:cNvSpPr/>
          <p:nvPr/>
        </p:nvSpPr>
        <p:spPr>
          <a:xfrm>
            <a:off x="1" y="5199968"/>
            <a:ext cx="4302118" cy="288477"/>
          </a:xfrm>
          <a:prstGeom prst="rect">
            <a:avLst/>
          </a:prstGeom>
          <a:ln w="12700">
            <a:miter lim="400000"/>
          </a:ln>
          <a:extLst>
            <a:ext uri="{C572A759-6A51-4108-AA02-DFA0A04FC94B}">
              <ma14:wrappingTextBoxFlag xmlns:ma14="http://schemas.microsoft.com/office/mac/drawingml/2011/main" xmlns="" val="1"/>
            </a:ext>
          </a:extLst>
        </p:spPr>
        <p:txBody>
          <a:bodyPr wrap="square" lIns="35719" tIns="35719" rIns="35719" bIns="35719" anchor="ctr">
            <a:spAutoFit/>
          </a:bodyPr>
          <a:lstStyle/>
          <a:p>
            <a:pPr>
              <a:defRPr sz="2000">
                <a:latin typeface="Gill Sans SemiBold"/>
                <a:ea typeface="Gill Sans SemiBold"/>
                <a:cs typeface="Gill Sans SemiBold"/>
                <a:sym typeface="Gill Sans SemiBold"/>
              </a:defRPr>
            </a:pPr>
            <a:endParaRPr lang="en-US" altLang="zh-CN" sz="1406" dirty="0"/>
          </a:p>
        </p:txBody>
      </p:sp>
      <p:sp>
        <p:nvSpPr>
          <p:cNvPr id="773" name="Shape 773"/>
          <p:cNvSpPr>
            <a:spLocks noGrp="1"/>
          </p:cNvSpPr>
          <p:nvPr>
            <p:ph type="ctrTitle"/>
          </p:nvPr>
        </p:nvSpPr>
        <p:spPr>
          <a:xfrm>
            <a:off x="443174" y="123873"/>
            <a:ext cx="8206357" cy="392010"/>
          </a:xfrm>
          <a:prstGeom prst="rect">
            <a:avLst/>
          </a:prstGeom>
        </p:spPr>
        <p:txBody>
          <a:bodyPr vert="horz" lIns="35719" tIns="35719" rIns="35719" bIns="35719" rtlCol="0" anchor="ctr">
            <a:normAutofit fontScale="90000"/>
          </a:bodyPr>
          <a:lstStyle>
            <a:lvl1pPr defTabSz="584200">
              <a:lnSpc>
                <a:spcPct val="100000"/>
              </a:lnSpc>
              <a:defRPr sz="3200">
                <a:uFillTx/>
              </a:defRPr>
            </a:lvl1pPr>
          </a:lstStyle>
          <a:p>
            <a:r>
              <a:rPr lang="en-US" dirty="0"/>
              <a:t>Discovery of </a:t>
            </a:r>
            <a:r>
              <a:rPr lang="en-US" b="1" dirty="0"/>
              <a:t>an</a:t>
            </a:r>
            <a:r>
              <a:rPr lang="en-US" dirty="0"/>
              <a:t> “S147 dust cloud”</a:t>
            </a:r>
            <a:endParaRPr dirty="0"/>
          </a:p>
        </p:txBody>
      </p:sp>
      <p:sp>
        <p:nvSpPr>
          <p:cNvPr id="19" name="文本框 18"/>
          <p:cNvSpPr txBox="1"/>
          <p:nvPr/>
        </p:nvSpPr>
        <p:spPr>
          <a:xfrm>
            <a:off x="7030013" y="460988"/>
            <a:ext cx="3239035" cy="28847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r>
              <a:rPr lang="en-US" altLang="zh-CN" sz="1406" dirty="0">
                <a:solidFill>
                  <a:srgbClr val="FF0000"/>
                </a:solidFill>
                <a:latin typeface="Gill Sans SemiBold"/>
                <a:cs typeface="Gill Sans SemiBold"/>
              </a:rPr>
              <a:t>Chen et al. 2017, in prep.</a:t>
            </a:r>
            <a:endParaRPr lang="zh-CN" altLang="en-US" sz="1406" dirty="0">
              <a:solidFill>
                <a:srgbClr val="FF0000"/>
              </a:solidFill>
              <a:uFill>
                <a:solidFill>
                  <a:srgbClr val="000000"/>
                </a:solidFill>
              </a:uFill>
              <a:latin typeface="Gill Sans SemiBold"/>
              <a:cs typeface="Gill Sans SemiBold"/>
              <a:sym typeface="Times New Roman"/>
            </a:endParaRPr>
          </a:p>
        </p:txBody>
      </p:sp>
      <p:pic>
        <p:nvPicPr>
          <p:cNvPr id="20" name="图片 19" descr="Screen Shot 2016-10-13 at 2.49.15 PM.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452748" y="3408696"/>
            <a:ext cx="4682813" cy="3438587"/>
          </a:xfrm>
          <a:prstGeom prst="rect">
            <a:avLst/>
          </a:prstGeom>
        </p:spPr>
      </p:pic>
      <p:pic>
        <p:nvPicPr>
          <p:cNvPr id="21" name="图片 20" descr="Screen Shot 2016-10-13 at 2.48.39 PM.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557727"/>
            <a:ext cx="4682813" cy="3054540"/>
          </a:xfrm>
          <a:prstGeom prst="rect">
            <a:avLst/>
          </a:prstGeom>
        </p:spPr>
      </p:pic>
      <p:pic>
        <p:nvPicPr>
          <p:cNvPr id="24" name="图片 23" descr="Screen Shot 2016-10-13 at 2.48.47 PM.p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5875" y="3518451"/>
            <a:ext cx="4682813" cy="3308042"/>
          </a:xfrm>
          <a:prstGeom prst="rect">
            <a:avLst/>
          </a:prstGeom>
        </p:spPr>
      </p:pic>
    </p:spTree>
    <p:extLst>
      <p:ext uri="{BB962C8B-B14F-4D97-AF65-F5344CB8AC3E}">
        <p14:creationId xmlns:p14="http://schemas.microsoft.com/office/powerpoint/2010/main" val="4213289930"/>
      </p:ext>
    </p:extLst>
  </p:cSld>
  <p:clrMapOvr>
    <a:masterClrMapping/>
  </p:clrMapOvr>
  <p:transition spd="slow"/>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2">
            <a:extLst>
              <a:ext uri="{FF2B5EF4-FFF2-40B4-BE49-F238E27FC236}">
                <a16:creationId xmlns:a16="http://schemas.microsoft.com/office/drawing/2014/main" id="{F4518030-80C3-4BAF-8176-775F0F28180F}"/>
              </a:ext>
            </a:extLst>
          </p:cNvPr>
          <p:cNvSpPr>
            <a:spLocks noGrp="1" noChangeArrowheads="1"/>
          </p:cNvSpPr>
          <p:nvPr>
            <p:ph type="title"/>
          </p:nvPr>
        </p:nvSpPr>
        <p:spPr>
          <a:xfrm>
            <a:off x="179388" y="274638"/>
            <a:ext cx="8713787" cy="1143000"/>
          </a:xfrm>
        </p:spPr>
        <p:txBody>
          <a:bodyPr/>
          <a:lstStyle/>
          <a:p>
            <a:r>
              <a:rPr lang="zh-CN" altLang="en-US" sz="2400" dirty="0"/>
              <a:t>国际评估专家、欧南台主动光学专家、极大光学望远镜</a:t>
            </a:r>
            <a:r>
              <a:rPr lang="en-US" altLang="zh-CN" sz="2400" dirty="0"/>
              <a:t>E-ELT</a:t>
            </a:r>
            <a:r>
              <a:rPr lang="zh-CN" altLang="en-US" sz="2400" dirty="0"/>
              <a:t>光学部主任 </a:t>
            </a:r>
            <a:r>
              <a:rPr lang="en-US" altLang="zh-CN" sz="2400" dirty="0"/>
              <a:t>Lothar </a:t>
            </a:r>
            <a:r>
              <a:rPr lang="en-US" altLang="zh-CN" sz="2400" dirty="0" err="1"/>
              <a:t>Noethe</a:t>
            </a:r>
            <a:r>
              <a:rPr lang="en-US" altLang="zh-CN" sz="2400" dirty="0"/>
              <a:t> </a:t>
            </a:r>
            <a:r>
              <a:rPr lang="zh-CN" altLang="en-US" sz="2400" dirty="0"/>
              <a:t>博士</a:t>
            </a:r>
          </a:p>
        </p:txBody>
      </p:sp>
      <p:pic>
        <p:nvPicPr>
          <p:cNvPr id="130051" name="Picture 3">
            <a:extLst>
              <a:ext uri="{FF2B5EF4-FFF2-40B4-BE49-F238E27FC236}">
                <a16:creationId xmlns:a16="http://schemas.microsoft.com/office/drawing/2014/main" id="{B36EAC8E-3C5D-4D2F-BFE9-FB6FF49AF74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650" y="1719263"/>
            <a:ext cx="7231063" cy="5138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8341" name="AutoShape 5">
            <a:extLst>
              <a:ext uri="{FF2B5EF4-FFF2-40B4-BE49-F238E27FC236}">
                <a16:creationId xmlns:a16="http://schemas.microsoft.com/office/drawing/2014/main" id="{800E7CBA-781B-431C-8257-39A86245A5BD}"/>
              </a:ext>
            </a:extLst>
          </p:cNvPr>
          <p:cNvSpPr>
            <a:spLocks noChangeArrowheads="1"/>
          </p:cNvSpPr>
          <p:nvPr/>
        </p:nvSpPr>
        <p:spPr bwMode="auto">
          <a:xfrm>
            <a:off x="539750" y="1952625"/>
            <a:ext cx="8212138" cy="4105275"/>
          </a:xfrm>
          <a:prstGeom prst="roundRect">
            <a:avLst>
              <a:gd name="adj" fmla="val 12509"/>
            </a:avLst>
          </a:prstGeom>
          <a:solidFill>
            <a:srgbClr val="CCECFF"/>
          </a:solidFill>
          <a:ln w="9525">
            <a:solidFill>
              <a:srgbClr val="FFFF00"/>
            </a:solidFill>
            <a:round/>
            <a:headEnd/>
            <a:tailEnd/>
          </a:ln>
          <a:effectLst>
            <a:outerShdw dist="35921" dir="2700000" algn="ctr" rotWithShape="0">
              <a:schemeClr val="bg2"/>
            </a:outerShdw>
          </a:effectLst>
        </p:spPr>
        <p:txBody>
          <a:bodyPr anchor="ctr"/>
          <a:lstStyle/>
          <a:p>
            <a:pPr>
              <a:defRPr/>
            </a:pPr>
            <a:r>
              <a:rPr lang="en-US" altLang="zh-CN" sz="2400" dirty="0">
                <a:solidFill>
                  <a:schemeClr val="tx2"/>
                </a:solidFill>
                <a:latin typeface="黑体" pitchFamily="2" charset="-122"/>
                <a:ea typeface="黑体" pitchFamily="2" charset="-122"/>
              </a:rPr>
              <a:t>2008</a:t>
            </a:r>
            <a:r>
              <a:rPr lang="zh-CN" altLang="en-US" sz="2400" dirty="0">
                <a:solidFill>
                  <a:schemeClr val="tx2"/>
                </a:solidFill>
                <a:latin typeface="黑体" pitchFamily="2" charset="-122"/>
                <a:ea typeface="黑体" pitchFamily="2" charset="-122"/>
              </a:rPr>
              <a:t>年</a:t>
            </a:r>
            <a:r>
              <a:rPr lang="en-US" altLang="zh-CN" sz="2400" dirty="0">
                <a:solidFill>
                  <a:schemeClr val="tx2"/>
                </a:solidFill>
                <a:latin typeface="黑体" pitchFamily="2" charset="-122"/>
                <a:ea typeface="黑体" pitchFamily="2" charset="-122"/>
              </a:rPr>
              <a:t>10</a:t>
            </a:r>
            <a:r>
              <a:rPr lang="zh-CN" altLang="en-US" sz="2400" dirty="0">
                <a:solidFill>
                  <a:schemeClr val="tx2"/>
                </a:solidFill>
                <a:latin typeface="黑体" pitchFamily="2" charset="-122"/>
                <a:ea typeface="黑体" pitchFamily="2" charset="-122"/>
              </a:rPr>
              <a:t>月</a:t>
            </a:r>
            <a:r>
              <a:rPr lang="en-US" altLang="zh-CN" sz="2400" dirty="0">
                <a:solidFill>
                  <a:schemeClr val="tx2"/>
                </a:solidFill>
                <a:latin typeface="黑体" pitchFamily="2" charset="-122"/>
                <a:ea typeface="黑体" pitchFamily="2" charset="-122"/>
              </a:rPr>
              <a:t>16</a:t>
            </a:r>
            <a:r>
              <a:rPr lang="zh-CN" altLang="en-US" sz="2400" dirty="0">
                <a:solidFill>
                  <a:schemeClr val="tx2"/>
                </a:solidFill>
                <a:latin typeface="黑体" pitchFamily="2" charset="-122"/>
                <a:ea typeface="黑体" pitchFamily="2" charset="-122"/>
              </a:rPr>
              <a:t>日，</a:t>
            </a:r>
            <a:r>
              <a:rPr lang="en-US" altLang="zh-CN" sz="2400" dirty="0">
                <a:solidFill>
                  <a:schemeClr val="tx2"/>
                </a:solidFill>
                <a:latin typeface="黑体" pitchFamily="2" charset="-122"/>
                <a:ea typeface="黑体" pitchFamily="2" charset="-122"/>
              </a:rPr>
              <a:t>L. </a:t>
            </a:r>
            <a:r>
              <a:rPr lang="en-US" altLang="zh-CN" sz="2400" dirty="0" err="1">
                <a:solidFill>
                  <a:schemeClr val="tx2"/>
                </a:solidFill>
                <a:latin typeface="黑体" pitchFamily="2" charset="-122"/>
                <a:ea typeface="黑体" pitchFamily="2" charset="-122"/>
              </a:rPr>
              <a:t>Noethe</a:t>
            </a:r>
            <a:r>
              <a:rPr lang="en-US" altLang="zh-CN" sz="2400" dirty="0">
                <a:solidFill>
                  <a:schemeClr val="tx2"/>
                </a:solidFill>
                <a:latin typeface="黑体" pitchFamily="2" charset="-122"/>
                <a:ea typeface="黑体" pitchFamily="2" charset="-122"/>
              </a:rPr>
              <a:t> </a:t>
            </a:r>
            <a:r>
              <a:rPr lang="zh-CN" altLang="en-US" sz="2400" dirty="0">
                <a:solidFill>
                  <a:schemeClr val="tx2"/>
                </a:solidFill>
                <a:latin typeface="黑体" pitchFamily="2" charset="-122"/>
                <a:ea typeface="黑体" pitchFamily="2" charset="-122"/>
              </a:rPr>
              <a:t>在兴隆与</a:t>
            </a:r>
            <a:r>
              <a:rPr lang="en-US" altLang="zh-CN" sz="2400" dirty="0">
                <a:solidFill>
                  <a:schemeClr val="tx2"/>
                </a:solidFill>
                <a:latin typeface="黑体" pitchFamily="2" charset="-122"/>
                <a:ea typeface="黑体" pitchFamily="2" charset="-122"/>
              </a:rPr>
              <a:t>LAMOST</a:t>
            </a:r>
            <a:r>
              <a:rPr lang="zh-CN" altLang="en-US" sz="2400" dirty="0">
                <a:solidFill>
                  <a:schemeClr val="tx2"/>
                </a:solidFill>
                <a:latin typeface="黑体" pitchFamily="2" charset="-122"/>
                <a:ea typeface="黑体" pitchFamily="2" charset="-122"/>
              </a:rPr>
              <a:t>项目人员一起跟星测试</a:t>
            </a:r>
            <a:r>
              <a:rPr lang="en-US" altLang="zh-CN" sz="2400" dirty="0">
                <a:solidFill>
                  <a:schemeClr val="tx2"/>
                </a:solidFill>
                <a:latin typeface="黑体" pitchFamily="2" charset="-122"/>
                <a:ea typeface="黑体" pitchFamily="2" charset="-122"/>
              </a:rPr>
              <a:t>LAMOST</a:t>
            </a:r>
            <a:r>
              <a:rPr lang="zh-CN" altLang="en-US" sz="2400" dirty="0">
                <a:solidFill>
                  <a:schemeClr val="tx2"/>
                </a:solidFill>
                <a:latin typeface="黑体" pitchFamily="2" charset="-122"/>
                <a:ea typeface="黑体" pitchFamily="2" charset="-122"/>
              </a:rPr>
              <a:t>主动光学系统控制望远镜成像质量的水平，他的结论是</a:t>
            </a:r>
            <a:r>
              <a:rPr lang="en-US" altLang="zh-CN" sz="2400" dirty="0">
                <a:solidFill>
                  <a:srgbClr val="006600"/>
                </a:solidFill>
                <a:latin typeface="黑体" pitchFamily="2" charset="-122"/>
                <a:ea typeface="黑体" pitchFamily="2" charset="-122"/>
              </a:rPr>
              <a:t>LAMOST</a:t>
            </a:r>
            <a:r>
              <a:rPr lang="zh-CN" altLang="en-US" sz="2400" dirty="0">
                <a:solidFill>
                  <a:srgbClr val="006600"/>
                </a:solidFill>
                <a:latin typeface="黑体" pitchFamily="2" charset="-122"/>
                <a:ea typeface="黑体" pitchFamily="2" charset="-122"/>
              </a:rPr>
              <a:t>的光学像质质量与</a:t>
            </a:r>
            <a:r>
              <a:rPr lang="en-US" altLang="zh-CN" sz="2400" dirty="0">
                <a:solidFill>
                  <a:srgbClr val="006600"/>
                </a:solidFill>
                <a:latin typeface="黑体" pitchFamily="2" charset="-122"/>
                <a:ea typeface="黑体" pitchFamily="2" charset="-122"/>
              </a:rPr>
              <a:t>VLT</a:t>
            </a:r>
            <a:r>
              <a:rPr lang="zh-CN" altLang="en-US" sz="2400" dirty="0">
                <a:solidFill>
                  <a:srgbClr val="006600"/>
                </a:solidFill>
                <a:latin typeface="黑体" pitchFamily="2" charset="-122"/>
                <a:ea typeface="黑体" pitchFamily="2" charset="-122"/>
              </a:rPr>
              <a:t>相当</a:t>
            </a:r>
            <a:r>
              <a:rPr lang="zh-CN" altLang="en-US" sz="2400" dirty="0">
                <a:solidFill>
                  <a:schemeClr val="tx2"/>
                </a:solidFill>
                <a:latin typeface="黑体" pitchFamily="2" charset="-122"/>
                <a:ea typeface="黑体" pitchFamily="2" charset="-122"/>
              </a:rPr>
              <a:t>，并认为在视宁度很好的条件下，应该可以测得</a:t>
            </a:r>
            <a:r>
              <a:rPr lang="en-US" altLang="zh-CN" sz="2400" dirty="0">
                <a:solidFill>
                  <a:schemeClr val="tx2"/>
                </a:solidFill>
                <a:latin typeface="黑体" pitchFamily="2" charset="-122"/>
                <a:ea typeface="黑体" pitchFamily="2" charset="-122"/>
              </a:rPr>
              <a:t>0.1</a:t>
            </a:r>
            <a:r>
              <a:rPr lang="zh-CN" altLang="en-US" sz="2400" dirty="0">
                <a:solidFill>
                  <a:schemeClr val="tx2"/>
                </a:solidFill>
                <a:latin typeface="黑体" pitchFamily="2" charset="-122"/>
                <a:ea typeface="黑体" pitchFamily="2" charset="-122"/>
              </a:rPr>
              <a:t>角秒。他在信中说：</a:t>
            </a:r>
          </a:p>
          <a:p>
            <a:pPr>
              <a:defRPr/>
            </a:pPr>
            <a:endParaRPr lang="zh-CN" altLang="en-US" sz="2000" b="1" dirty="0">
              <a:solidFill>
                <a:srgbClr val="000000"/>
              </a:solidFill>
              <a:latin typeface="黑体" pitchFamily="2" charset="-122"/>
              <a:ea typeface="黑体" pitchFamily="2" charset="-122"/>
            </a:endParaRPr>
          </a:p>
          <a:p>
            <a:pPr>
              <a:defRPr/>
            </a:pPr>
            <a:r>
              <a:rPr lang="zh-CN" altLang="en-US" sz="2400" b="1" dirty="0">
                <a:solidFill>
                  <a:srgbClr val="000000"/>
                </a:solidFill>
                <a:latin typeface="黑体" pitchFamily="2" charset="-122"/>
                <a:ea typeface="黑体" pitchFamily="2" charset="-122"/>
              </a:rPr>
              <a:t>我个人认为，望远镜不仅是一个科学仪器，还是一个光学设计创新的实验台。如果将来有建造一个更大的</a:t>
            </a:r>
            <a:r>
              <a:rPr lang="en-US" altLang="zh-CN" sz="2400" b="1" dirty="0">
                <a:solidFill>
                  <a:srgbClr val="000000"/>
                </a:solidFill>
                <a:latin typeface="黑体" pitchFamily="2" charset="-122"/>
                <a:ea typeface="黑体" pitchFamily="2" charset="-122"/>
              </a:rPr>
              <a:t>LAMOST</a:t>
            </a:r>
            <a:r>
              <a:rPr lang="zh-CN" altLang="en-US" sz="2400" b="1" dirty="0">
                <a:solidFill>
                  <a:srgbClr val="000000"/>
                </a:solidFill>
                <a:latin typeface="黑体" pitchFamily="2" charset="-122"/>
                <a:ea typeface="黑体" pitchFamily="2" charset="-122"/>
              </a:rPr>
              <a:t>的计划，如建在南极，你们将可以显示出</a:t>
            </a:r>
            <a:r>
              <a:rPr lang="en-US" altLang="zh-CN" sz="2400" b="1" dirty="0">
                <a:solidFill>
                  <a:srgbClr val="000000"/>
                </a:solidFill>
                <a:latin typeface="黑体" pitchFamily="2" charset="-122"/>
                <a:ea typeface="黑体" pitchFamily="2" charset="-122"/>
              </a:rPr>
              <a:t>LAMOST</a:t>
            </a:r>
            <a:r>
              <a:rPr lang="zh-CN" altLang="en-US" sz="2400" b="1" dirty="0">
                <a:solidFill>
                  <a:srgbClr val="000000"/>
                </a:solidFill>
                <a:latin typeface="黑体" pitchFamily="2" charset="-122"/>
                <a:ea typeface="黑体" pitchFamily="2" charset="-122"/>
              </a:rPr>
              <a:t>的光学像质能够达到</a:t>
            </a:r>
            <a:r>
              <a:rPr lang="en-US" altLang="zh-CN" sz="2400" b="1" dirty="0">
                <a:solidFill>
                  <a:srgbClr val="000000"/>
                </a:solidFill>
                <a:latin typeface="黑体" pitchFamily="2" charset="-122"/>
                <a:ea typeface="黑体" pitchFamily="2" charset="-122"/>
              </a:rPr>
              <a:t>0.1</a:t>
            </a:r>
            <a:r>
              <a:rPr lang="zh-CN" altLang="en-US" sz="2400" b="1" dirty="0">
                <a:solidFill>
                  <a:srgbClr val="000000"/>
                </a:solidFill>
                <a:latin typeface="黑体" pitchFamily="2" charset="-122"/>
                <a:ea typeface="黑体" pitchFamily="2" charset="-122"/>
              </a:rPr>
              <a:t>角秒。</a:t>
            </a:r>
          </a:p>
          <a:p>
            <a:pPr>
              <a:defRPr/>
            </a:pPr>
            <a:endParaRPr lang="en-US" altLang="zh-CN" sz="3200" b="1" dirty="0">
              <a:solidFill>
                <a:srgbClr val="000000"/>
              </a:solidFill>
              <a:latin typeface="黑体" pitchFamily="2" charset="-122"/>
              <a:ea typeface="黑体" pitchFamily="2" charset="-122"/>
            </a:endParaRPr>
          </a:p>
        </p:txBody>
      </p:sp>
    </p:spTree>
    <p:extLst>
      <p:ext uri="{BB962C8B-B14F-4D97-AF65-F5344CB8AC3E}">
        <p14:creationId xmlns:p14="http://schemas.microsoft.com/office/powerpoint/2010/main" val="2784617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98341"/>
                                        </p:tgtEl>
                                        <p:attrNameLst>
                                          <p:attrName>style.visibility</p:attrName>
                                        </p:attrNameLst>
                                      </p:cBhvr>
                                      <p:to>
                                        <p:strVal val="visible"/>
                                      </p:to>
                                    </p:set>
                                    <p:anim calcmode="lin" valueType="num">
                                      <p:cBhvr additive="base">
                                        <p:cTn id="7" dur="500" fill="hold"/>
                                        <p:tgtEl>
                                          <p:spTgt spid="398341"/>
                                        </p:tgtEl>
                                        <p:attrNameLst>
                                          <p:attrName>ppt_x</p:attrName>
                                        </p:attrNameLst>
                                      </p:cBhvr>
                                      <p:tavLst>
                                        <p:tav tm="0">
                                          <p:val>
                                            <p:strVal val="#ppt_x"/>
                                          </p:val>
                                        </p:tav>
                                        <p:tav tm="100000">
                                          <p:val>
                                            <p:strVal val="#ppt_x"/>
                                          </p:val>
                                        </p:tav>
                                      </p:tavLst>
                                    </p:anim>
                                    <p:anim calcmode="lin" valueType="num">
                                      <p:cBhvr additive="base">
                                        <p:cTn id="8" dur="500" fill="hold"/>
                                        <p:tgtEl>
                                          <p:spTgt spid="39834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8341" grpId="0" animBg="1"/>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标题 1">
            <a:extLst>
              <a:ext uri="{FF2B5EF4-FFF2-40B4-BE49-F238E27FC236}">
                <a16:creationId xmlns:a16="http://schemas.microsoft.com/office/drawing/2014/main" id="{EF5E91D3-F482-4AB8-93C8-9C5DBCD40F28}"/>
              </a:ext>
            </a:extLst>
          </p:cNvPr>
          <p:cNvSpPr>
            <a:spLocks noGrp="1"/>
          </p:cNvSpPr>
          <p:nvPr>
            <p:ph type="title"/>
          </p:nvPr>
        </p:nvSpPr>
        <p:spPr>
          <a:xfrm>
            <a:off x="628650" y="266511"/>
            <a:ext cx="7886700" cy="1325563"/>
          </a:xfrm>
        </p:spPr>
        <p:txBody>
          <a:bodyPr>
            <a:normAutofit/>
          </a:bodyPr>
          <a:lstStyle/>
          <a:p>
            <a:r>
              <a:rPr lang="en-US" altLang="zh-CN" b="1" dirty="0"/>
              <a:t>LAMOST Extra-</a:t>
            </a:r>
            <a:r>
              <a:rPr lang="en-US" altLang="zh-CN" b="1" dirty="0" err="1"/>
              <a:t>GAlactic</a:t>
            </a:r>
            <a:r>
              <a:rPr lang="en-US" altLang="zh-CN" b="1" dirty="0"/>
              <a:t> Survey (LEGAS) </a:t>
            </a:r>
            <a:r>
              <a:rPr lang="en-US" altLang="zh-CN" sz="4000" b="1" dirty="0"/>
              <a:t>: </a:t>
            </a:r>
            <a:r>
              <a:rPr lang="en-US" altLang="zh-CN" sz="4000" dirty="0"/>
              <a:t>initial plan</a:t>
            </a:r>
            <a:endParaRPr lang="zh-CN" altLang="en-US" dirty="0"/>
          </a:p>
        </p:txBody>
      </p:sp>
      <p:sp>
        <p:nvSpPr>
          <p:cNvPr id="16386" name="内容占位符 2">
            <a:extLst>
              <a:ext uri="{FF2B5EF4-FFF2-40B4-BE49-F238E27FC236}">
                <a16:creationId xmlns:a16="http://schemas.microsoft.com/office/drawing/2014/main" id="{9C396FA6-F3B0-4F13-87C5-672289A679E1}"/>
              </a:ext>
            </a:extLst>
          </p:cNvPr>
          <p:cNvSpPr>
            <a:spLocks noGrp="1"/>
          </p:cNvSpPr>
          <p:nvPr>
            <p:ph sz="quarter" idx="1"/>
          </p:nvPr>
        </p:nvSpPr>
        <p:spPr>
          <a:xfrm>
            <a:off x="457200" y="1600200"/>
            <a:ext cx="4886325" cy="4876800"/>
          </a:xfrm>
        </p:spPr>
        <p:txBody>
          <a:bodyPr/>
          <a:lstStyle/>
          <a:p>
            <a:r>
              <a:rPr lang="en-US" altLang="zh-CN" dirty="0">
                <a:solidFill>
                  <a:srgbClr val="0070C0"/>
                </a:solidFill>
              </a:rPr>
              <a:t>North Galactic Cap</a:t>
            </a:r>
          </a:p>
          <a:p>
            <a:pPr lvl="1"/>
            <a:r>
              <a:rPr lang="en-US" altLang="zh-CN" dirty="0"/>
              <a:t>Complementary galaxy sample</a:t>
            </a:r>
          </a:p>
          <a:p>
            <a:r>
              <a:rPr lang="en-US" altLang="zh-CN" dirty="0">
                <a:solidFill>
                  <a:srgbClr val="0070C0"/>
                </a:solidFill>
              </a:rPr>
              <a:t>South Galactic Cap</a:t>
            </a:r>
          </a:p>
          <a:p>
            <a:pPr lvl="1"/>
            <a:r>
              <a:rPr lang="en-US" altLang="zh-CN" dirty="0"/>
              <a:t>Main galaxy sample</a:t>
            </a:r>
          </a:p>
          <a:p>
            <a:pPr lvl="1"/>
            <a:r>
              <a:rPr lang="en-US" altLang="zh-CN" dirty="0"/>
              <a:t>Emission line galaxy</a:t>
            </a:r>
          </a:p>
          <a:p>
            <a:r>
              <a:rPr lang="en-US" altLang="zh-CN" dirty="0">
                <a:solidFill>
                  <a:srgbClr val="0070C0"/>
                </a:solidFill>
              </a:rPr>
              <a:t>Two complete fields</a:t>
            </a:r>
            <a:endParaRPr lang="zh-CN" altLang="en-US" dirty="0"/>
          </a:p>
        </p:txBody>
      </p:sp>
      <p:pic>
        <p:nvPicPr>
          <p:cNvPr id="16387" name="Picture 2">
            <a:extLst>
              <a:ext uri="{FF2B5EF4-FFF2-40B4-BE49-F238E27FC236}">
                <a16:creationId xmlns:a16="http://schemas.microsoft.com/office/drawing/2014/main" id="{DA7F4EC9-36F2-41A3-987A-F5721DC5048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87925" y="1517650"/>
            <a:ext cx="3848100" cy="2217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8" name="Picture 2" descr="http://batc.bao.ac.cn/Uband/img/full2.jpg">
            <a:extLst>
              <a:ext uri="{FF2B5EF4-FFF2-40B4-BE49-F238E27FC236}">
                <a16:creationId xmlns:a16="http://schemas.microsoft.com/office/drawing/2014/main" id="{D4011BBF-2A99-4B78-87C6-164BA9780BF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1198" t="2843" r="13385" b="29236"/>
          <a:stretch>
            <a:fillRect/>
          </a:stretch>
        </p:blipFill>
        <p:spPr bwMode="auto">
          <a:xfrm>
            <a:off x="4987925" y="4318000"/>
            <a:ext cx="4006850" cy="219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9" name="Picture 2">
            <a:extLst>
              <a:ext uri="{FF2B5EF4-FFF2-40B4-BE49-F238E27FC236}">
                <a16:creationId xmlns:a16="http://schemas.microsoft.com/office/drawing/2014/main" id="{F3FFFBC4-35A5-4BE9-A26C-AD30D6DA80D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942" y="4536608"/>
            <a:ext cx="4735513" cy="229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49756266"/>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628650" y="365126"/>
            <a:ext cx="7886700" cy="558239"/>
          </a:xfrm>
        </p:spPr>
        <p:txBody>
          <a:bodyPr>
            <a:normAutofit fontScale="90000"/>
          </a:bodyPr>
          <a:lstStyle/>
          <a:p>
            <a:r>
              <a:rPr lang="en-US" altLang="zh-CN" b="1" dirty="0"/>
              <a:t>New L-S galaxy pair sample</a:t>
            </a:r>
            <a:endParaRPr lang="zh-CN" altLang="en-US" b="1" dirty="0"/>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5948" t="5361" r="2944" b="3462"/>
          <a:stretch/>
        </p:blipFill>
        <p:spPr bwMode="auto">
          <a:xfrm>
            <a:off x="4710196" y="4119982"/>
            <a:ext cx="4505403" cy="22802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771598" y="1701544"/>
            <a:ext cx="184731" cy="343492"/>
          </a:xfrm>
          <a:prstGeom prst="rect">
            <a:avLst/>
          </a:prstGeom>
          <a:noFill/>
        </p:spPr>
        <p:txBody>
          <a:bodyPr wrap="none" rtlCol="0">
            <a:spAutoFit/>
          </a:bodyPr>
          <a:lstStyle/>
          <a:p>
            <a:endParaRPr lang="zh-CN" altLang="en-US" sz="1632" dirty="0"/>
          </a:p>
        </p:txBody>
      </p:sp>
      <p:sp>
        <p:nvSpPr>
          <p:cNvPr id="8" name="TextBox 7"/>
          <p:cNvSpPr txBox="1"/>
          <p:nvPr/>
        </p:nvSpPr>
        <p:spPr>
          <a:xfrm>
            <a:off x="149713" y="1453682"/>
            <a:ext cx="5113270" cy="1264577"/>
          </a:xfrm>
          <a:prstGeom prst="rect">
            <a:avLst/>
          </a:prstGeom>
          <a:noFill/>
        </p:spPr>
        <p:txBody>
          <a:bodyPr wrap="square" rtlCol="0">
            <a:spAutoFit/>
          </a:bodyPr>
          <a:lstStyle/>
          <a:p>
            <a:r>
              <a:rPr lang="en-US" altLang="zh-CN" sz="2539" dirty="0"/>
              <a:t>1807 complementary galaxy with z </a:t>
            </a:r>
          </a:p>
          <a:p>
            <a:pPr marL="829092" lvl="1" indent="-414589">
              <a:buFont typeface="Arial" panose="020B0604020202020204" pitchFamily="34" charset="0"/>
              <a:buChar char="•"/>
            </a:pPr>
            <a:r>
              <a:rPr lang="en-US" altLang="zh-CN" sz="2539" dirty="0">
                <a:solidFill>
                  <a:srgbClr val="FF0000"/>
                </a:solidFill>
              </a:rPr>
              <a:t>784 L-S galaxy pairs  </a:t>
            </a:r>
          </a:p>
          <a:p>
            <a:pPr marL="1243595" lvl="2" indent="-414589">
              <a:buFont typeface="Arial" panose="020B0604020202020204" pitchFamily="34" charset="0"/>
              <a:buChar char="•"/>
            </a:pPr>
            <a:r>
              <a:rPr lang="en-US" altLang="zh-CN" sz="2539" dirty="0">
                <a:solidFill>
                  <a:srgbClr val="FF0000"/>
                </a:solidFill>
              </a:rPr>
              <a:t>P&lt;100Kpc </a:t>
            </a:r>
            <a:r>
              <a:rPr lang="en-US" altLang="zh-CN" sz="2539" dirty="0" err="1">
                <a:solidFill>
                  <a:srgbClr val="FF0000"/>
                </a:solidFill>
              </a:rPr>
              <a:t>dV</a:t>
            </a:r>
            <a:r>
              <a:rPr lang="en-US" altLang="zh-CN" sz="2539" dirty="0">
                <a:solidFill>
                  <a:srgbClr val="FF0000"/>
                </a:solidFill>
              </a:rPr>
              <a:t>&lt;500Km/s</a:t>
            </a:r>
          </a:p>
        </p:txBody>
      </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1081"/>
          <a:stretch/>
        </p:blipFill>
        <p:spPr bwMode="auto">
          <a:xfrm>
            <a:off x="25117" y="3567197"/>
            <a:ext cx="4523567" cy="30343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15490" y="1356053"/>
            <a:ext cx="3891703" cy="25048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Rectangle 8">
            <a:extLst>
              <a:ext uri="{FF2B5EF4-FFF2-40B4-BE49-F238E27FC236}">
                <a16:creationId xmlns:a16="http://schemas.microsoft.com/office/drawing/2014/main" id="{A24C30FB-50BA-4DA7-AD29-553A43A91CC2}"/>
              </a:ext>
            </a:extLst>
          </p:cNvPr>
          <p:cNvSpPr>
            <a:spLocks noChangeArrowheads="1"/>
          </p:cNvSpPr>
          <p:nvPr/>
        </p:nvSpPr>
        <p:spPr bwMode="auto">
          <a:xfrm>
            <a:off x="6378857" y="892267"/>
            <a:ext cx="22415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spcBef>
                <a:spcPts val="1200"/>
              </a:spcBef>
              <a:buClr>
                <a:srgbClr val="C00000"/>
              </a:buClr>
              <a:buSzPct val="100000"/>
              <a:buFont typeface="Wingdings" panose="05000000000000000000" pitchFamily="2" charset="2"/>
              <a:buNone/>
            </a:pPr>
            <a:r>
              <a:rPr lang="en-US" altLang="zh-CN" dirty="0">
                <a:solidFill>
                  <a:schemeClr val="accent2"/>
                </a:solidFill>
              </a:rPr>
              <a:t>Shen et al.,  2015</a:t>
            </a:r>
          </a:p>
        </p:txBody>
      </p:sp>
    </p:spTree>
    <p:extLst>
      <p:ext uri="{BB962C8B-B14F-4D97-AF65-F5344CB8AC3E}">
        <p14:creationId xmlns:p14="http://schemas.microsoft.com/office/powerpoint/2010/main" val="2809494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内容占位符 3"/>
          <p:cNvPicPr>
            <a:picLocks noChangeAspect="1"/>
          </p:cNvPicPr>
          <p:nvPr/>
        </p:nvPicPr>
        <p:blipFill rotWithShape="1">
          <a:blip r:embed="rId2">
            <a:extLst>
              <a:ext uri="{28A0092B-C50C-407E-A947-70E740481C1C}">
                <a14:useLocalDpi xmlns:a14="http://schemas.microsoft.com/office/drawing/2010/main" val="0"/>
              </a:ext>
            </a:extLst>
          </a:blip>
          <a:srcRect t="6346" r="66166" b="33671"/>
          <a:stretch/>
        </p:blipFill>
        <p:spPr>
          <a:xfrm>
            <a:off x="357008" y="1508412"/>
            <a:ext cx="2544545" cy="2591184"/>
          </a:xfrm>
          <a:prstGeom prst="rect">
            <a:avLst/>
          </a:prstGeom>
        </p:spPr>
      </p:pic>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28232" y="1494249"/>
            <a:ext cx="5553771" cy="51823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标题 6"/>
          <p:cNvSpPr>
            <a:spLocks noGrp="1"/>
          </p:cNvSpPr>
          <p:nvPr>
            <p:ph type="title"/>
          </p:nvPr>
        </p:nvSpPr>
        <p:spPr/>
        <p:txBody>
          <a:bodyPr/>
          <a:lstStyle/>
          <a:p>
            <a:r>
              <a:rPr lang="en-US" altLang="zh-CN" dirty="0"/>
              <a:t>Multi system</a:t>
            </a:r>
            <a:endParaRPr lang="zh-CN" altLang="en-US" dirty="0"/>
          </a:p>
        </p:txBody>
      </p:sp>
      <p:sp>
        <p:nvSpPr>
          <p:cNvPr id="9" name="TextBox 8"/>
          <p:cNvSpPr txBox="1"/>
          <p:nvPr/>
        </p:nvSpPr>
        <p:spPr>
          <a:xfrm>
            <a:off x="80615" y="4894225"/>
            <a:ext cx="3454912" cy="873829"/>
          </a:xfrm>
          <a:prstGeom prst="rect">
            <a:avLst/>
          </a:prstGeom>
          <a:noFill/>
        </p:spPr>
        <p:txBody>
          <a:bodyPr wrap="square" rtlCol="0">
            <a:spAutoFit/>
          </a:bodyPr>
          <a:lstStyle/>
          <a:p>
            <a:r>
              <a:rPr lang="en-US" altLang="zh-CN" sz="2539" dirty="0"/>
              <a:t>302 of 784 pairs are </a:t>
            </a:r>
          </a:p>
          <a:p>
            <a:r>
              <a:rPr lang="en-US" altLang="zh-CN" sz="2539" dirty="0"/>
              <a:t>actually in multi system</a:t>
            </a:r>
            <a:endParaRPr lang="zh-CN" altLang="en-US" sz="2539" dirty="0"/>
          </a:p>
        </p:txBody>
      </p:sp>
    </p:spTree>
    <p:extLst>
      <p:ext uri="{BB962C8B-B14F-4D97-AF65-F5344CB8AC3E}">
        <p14:creationId xmlns:p14="http://schemas.microsoft.com/office/powerpoint/2010/main" val="204029537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F4C0A3D-F6EA-47FB-A49E-B1EBAEB41774}"/>
              </a:ext>
            </a:extLst>
          </p:cNvPr>
          <p:cNvSpPr>
            <a:spLocks noGrp="1"/>
          </p:cNvSpPr>
          <p:nvPr>
            <p:ph type="title"/>
          </p:nvPr>
        </p:nvSpPr>
        <p:spPr/>
        <p:txBody>
          <a:bodyPr>
            <a:normAutofit fontScale="90000"/>
          </a:bodyPr>
          <a:lstStyle/>
          <a:p>
            <a:pPr fontAlgn="auto">
              <a:spcAft>
                <a:spcPts val="0"/>
              </a:spcAft>
              <a:defRPr/>
            </a:pPr>
            <a:r>
              <a:rPr lang="en-US" altLang="zh-CN" b="1" dirty="0"/>
              <a:t>Discovery of an isolated galaxy triplet </a:t>
            </a:r>
            <a:br>
              <a:rPr lang="en-US" altLang="zh-CN" b="1" dirty="0"/>
            </a:br>
            <a:r>
              <a:rPr lang="en-US" altLang="zh-CN" sz="3600" b="1" dirty="0"/>
              <a:t>(Feng et al. 2016)</a:t>
            </a:r>
            <a:endParaRPr lang="zh-CN" altLang="en-US" b="1" dirty="0"/>
          </a:p>
        </p:txBody>
      </p:sp>
      <p:pic>
        <p:nvPicPr>
          <p:cNvPr id="24578" name="Picture 3">
            <a:extLst>
              <a:ext uri="{FF2B5EF4-FFF2-40B4-BE49-F238E27FC236}">
                <a16:creationId xmlns:a16="http://schemas.microsoft.com/office/drawing/2014/main" id="{3395D0CC-8C15-4D08-976A-27E06BD5299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5350" y="2112963"/>
            <a:ext cx="2241550" cy="2382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79" name="Picture 5">
            <a:extLst>
              <a:ext uri="{FF2B5EF4-FFF2-40B4-BE49-F238E27FC236}">
                <a16:creationId xmlns:a16="http://schemas.microsoft.com/office/drawing/2014/main" id="{837B44B8-4E76-4120-A55D-9F957F5B3D6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40125" y="1839913"/>
            <a:ext cx="5422900" cy="415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0" name="TextBox 2">
            <a:extLst>
              <a:ext uri="{FF2B5EF4-FFF2-40B4-BE49-F238E27FC236}">
                <a16:creationId xmlns:a16="http://schemas.microsoft.com/office/drawing/2014/main" id="{C05CCB21-8EE1-40FA-8903-7E274E7D3ECD}"/>
              </a:ext>
            </a:extLst>
          </p:cNvPr>
          <p:cNvSpPr txBox="1">
            <a:spLocks noChangeArrowheads="1"/>
          </p:cNvSpPr>
          <p:nvPr/>
        </p:nvSpPr>
        <p:spPr bwMode="auto">
          <a:xfrm>
            <a:off x="152400" y="5019675"/>
            <a:ext cx="4365625" cy="147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Gill Sans MT" panose="020B0502020104020203" pitchFamily="34" charset="0"/>
                <a:ea typeface="华文新魏" panose="02010800040101010101" pitchFamily="2" charset="-122"/>
              </a:defRPr>
            </a:lvl1pPr>
            <a:lvl2pPr marL="742950" indent="-285750">
              <a:defRPr>
                <a:solidFill>
                  <a:schemeClr val="tx1"/>
                </a:solidFill>
                <a:latin typeface="Gill Sans MT" panose="020B0502020104020203" pitchFamily="34" charset="0"/>
                <a:ea typeface="华文新魏" panose="02010800040101010101" pitchFamily="2" charset="-122"/>
              </a:defRPr>
            </a:lvl2pPr>
            <a:lvl3pPr marL="1143000" indent="-228600">
              <a:defRPr>
                <a:solidFill>
                  <a:schemeClr val="tx1"/>
                </a:solidFill>
                <a:latin typeface="Gill Sans MT" panose="020B0502020104020203" pitchFamily="34" charset="0"/>
                <a:ea typeface="华文新魏" panose="02010800040101010101" pitchFamily="2" charset="-122"/>
              </a:defRPr>
            </a:lvl3pPr>
            <a:lvl4pPr marL="1600200" indent="-228600">
              <a:defRPr>
                <a:solidFill>
                  <a:schemeClr val="tx1"/>
                </a:solidFill>
                <a:latin typeface="Gill Sans MT" panose="020B0502020104020203" pitchFamily="34" charset="0"/>
                <a:ea typeface="华文新魏" panose="02010800040101010101" pitchFamily="2" charset="-122"/>
              </a:defRPr>
            </a:lvl4pPr>
            <a:lvl5pPr marL="2057400" indent="-228600">
              <a:defRPr>
                <a:solidFill>
                  <a:schemeClr val="tx1"/>
                </a:solidFill>
                <a:latin typeface="Gill Sans MT" panose="020B0502020104020203" pitchFamily="34" charset="0"/>
                <a:ea typeface="华文新魏" panose="02010800040101010101" pitchFamily="2" charset="-122"/>
              </a:defRPr>
            </a:lvl5pPr>
            <a:lvl6pPr marL="2514600" indent="-228600" fontAlgn="base">
              <a:spcBef>
                <a:spcPct val="0"/>
              </a:spcBef>
              <a:spcAft>
                <a:spcPct val="0"/>
              </a:spcAft>
              <a:defRPr>
                <a:solidFill>
                  <a:schemeClr val="tx1"/>
                </a:solidFill>
                <a:latin typeface="Gill Sans MT" panose="020B0502020104020203" pitchFamily="34" charset="0"/>
                <a:ea typeface="华文新魏" panose="02010800040101010101" pitchFamily="2" charset="-122"/>
              </a:defRPr>
            </a:lvl6pPr>
            <a:lvl7pPr marL="2971800" indent="-228600" fontAlgn="base">
              <a:spcBef>
                <a:spcPct val="0"/>
              </a:spcBef>
              <a:spcAft>
                <a:spcPct val="0"/>
              </a:spcAft>
              <a:defRPr>
                <a:solidFill>
                  <a:schemeClr val="tx1"/>
                </a:solidFill>
                <a:latin typeface="Gill Sans MT" panose="020B0502020104020203" pitchFamily="34" charset="0"/>
                <a:ea typeface="华文新魏" panose="02010800040101010101" pitchFamily="2" charset="-122"/>
              </a:defRPr>
            </a:lvl7pPr>
            <a:lvl8pPr marL="3429000" indent="-228600" fontAlgn="base">
              <a:spcBef>
                <a:spcPct val="0"/>
              </a:spcBef>
              <a:spcAft>
                <a:spcPct val="0"/>
              </a:spcAft>
              <a:defRPr>
                <a:solidFill>
                  <a:schemeClr val="tx1"/>
                </a:solidFill>
                <a:latin typeface="Gill Sans MT" panose="020B0502020104020203" pitchFamily="34" charset="0"/>
                <a:ea typeface="华文新魏" panose="02010800040101010101" pitchFamily="2" charset="-122"/>
              </a:defRPr>
            </a:lvl8pPr>
            <a:lvl9pPr marL="3886200" indent="-228600" fontAlgn="base">
              <a:spcBef>
                <a:spcPct val="0"/>
              </a:spcBef>
              <a:spcAft>
                <a:spcPct val="0"/>
              </a:spcAft>
              <a:defRPr>
                <a:solidFill>
                  <a:schemeClr val="tx1"/>
                </a:solidFill>
                <a:latin typeface="Gill Sans MT" panose="020B0502020104020203" pitchFamily="34" charset="0"/>
                <a:ea typeface="华文新魏" panose="02010800040101010101" pitchFamily="2" charset="-122"/>
              </a:defRPr>
            </a:lvl9pPr>
          </a:lstStyle>
          <a:p>
            <a:r>
              <a:rPr lang="en-US" altLang="zh-CN">
                <a:solidFill>
                  <a:srgbClr val="0070C0"/>
                </a:solidFill>
              </a:rPr>
              <a:t>Chain-like structure</a:t>
            </a:r>
          </a:p>
          <a:p>
            <a:r>
              <a:rPr lang="en-US" altLang="zh-CN"/>
              <a:t>	Formed in early time</a:t>
            </a:r>
          </a:p>
          <a:p>
            <a:r>
              <a:rPr lang="en-US" altLang="zh-CN">
                <a:solidFill>
                  <a:srgbClr val="0070C0"/>
                </a:solidFill>
              </a:rPr>
              <a:t>Early type galaxies with Halpha emission</a:t>
            </a:r>
          </a:p>
          <a:p>
            <a:r>
              <a:rPr lang="en-US" altLang="zh-CN"/>
              <a:t>	recent star formation</a:t>
            </a:r>
          </a:p>
          <a:p>
            <a:endParaRPr lang="zh-CN" altLang="en-US"/>
          </a:p>
        </p:txBody>
      </p:sp>
    </p:spTree>
    <p:extLst>
      <p:ext uri="{BB962C8B-B14F-4D97-AF65-F5344CB8AC3E}">
        <p14:creationId xmlns:p14="http://schemas.microsoft.com/office/powerpoint/2010/main" val="1500715052"/>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标题 1">
            <a:extLst>
              <a:ext uri="{FF2B5EF4-FFF2-40B4-BE49-F238E27FC236}">
                <a16:creationId xmlns:a16="http://schemas.microsoft.com/office/drawing/2014/main" id="{EE7C8776-13D0-4980-A40D-9A84C91E7B79}"/>
              </a:ext>
            </a:extLst>
          </p:cNvPr>
          <p:cNvSpPr>
            <a:spLocks noGrp="1"/>
          </p:cNvSpPr>
          <p:nvPr>
            <p:ph type="title"/>
          </p:nvPr>
        </p:nvSpPr>
        <p:spPr>
          <a:xfrm>
            <a:off x="628650" y="69285"/>
            <a:ext cx="7886700" cy="1325563"/>
          </a:xfrm>
        </p:spPr>
        <p:txBody>
          <a:bodyPr/>
          <a:lstStyle/>
          <a:p>
            <a:r>
              <a:rPr lang="en-US" altLang="zh-CN" b="1" dirty="0"/>
              <a:t>Two complete fields</a:t>
            </a:r>
            <a:endParaRPr lang="zh-CN" altLang="en-US" b="1" dirty="0"/>
          </a:p>
        </p:txBody>
      </p:sp>
      <p:sp>
        <p:nvSpPr>
          <p:cNvPr id="26626" name="内容占位符 2">
            <a:extLst>
              <a:ext uri="{FF2B5EF4-FFF2-40B4-BE49-F238E27FC236}">
                <a16:creationId xmlns:a16="http://schemas.microsoft.com/office/drawing/2014/main" id="{0DD778FB-0AFE-4643-ADA9-8BA010E182F0}"/>
              </a:ext>
            </a:extLst>
          </p:cNvPr>
          <p:cNvSpPr>
            <a:spLocks noGrp="1"/>
          </p:cNvSpPr>
          <p:nvPr>
            <p:ph sz="quarter" idx="1"/>
          </p:nvPr>
        </p:nvSpPr>
        <p:spPr>
          <a:xfrm>
            <a:off x="457200" y="1219200"/>
            <a:ext cx="8229600" cy="4937125"/>
          </a:xfrm>
        </p:spPr>
        <p:txBody>
          <a:bodyPr/>
          <a:lstStyle/>
          <a:p>
            <a:r>
              <a:rPr lang="en-US" altLang="zh-CN" dirty="0"/>
              <a:t>Ra = 37.8, Dec = 3.4 </a:t>
            </a:r>
          </a:p>
          <a:p>
            <a:r>
              <a:rPr lang="en-US" altLang="zh-CN" dirty="0"/>
              <a:t>Ra = 21.5,  Dec = −2.20</a:t>
            </a:r>
          </a:p>
          <a:p>
            <a:pPr lvl="1"/>
            <a:r>
              <a:rPr lang="en-US" altLang="zh-CN" dirty="0"/>
              <a:t>r&lt;18.1 mag</a:t>
            </a:r>
          </a:p>
          <a:p>
            <a:pPr lvl="1"/>
            <a:r>
              <a:rPr lang="en-US" altLang="zh-CN" dirty="0"/>
              <a:t>~5000 galaxies, 25000 point sources</a:t>
            </a:r>
          </a:p>
          <a:p>
            <a:pPr lvl="1"/>
            <a:r>
              <a:rPr lang="en-US" altLang="zh-CN" dirty="0"/>
              <a:t>28 plates observed from 2012-2014 </a:t>
            </a:r>
            <a:endParaRPr lang="zh-CN" altLang="en-US" dirty="0"/>
          </a:p>
        </p:txBody>
      </p:sp>
      <p:pic>
        <p:nvPicPr>
          <p:cNvPr id="26627" name="Picture 2">
            <a:extLst>
              <a:ext uri="{FF2B5EF4-FFF2-40B4-BE49-F238E27FC236}">
                <a16:creationId xmlns:a16="http://schemas.microsoft.com/office/drawing/2014/main" id="{05D70ECF-59F7-4588-B53F-5A2B7F6BCA8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1038" y="3867150"/>
            <a:ext cx="3294062" cy="282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8" name="Picture 3">
            <a:extLst>
              <a:ext uri="{FF2B5EF4-FFF2-40B4-BE49-F238E27FC236}">
                <a16:creationId xmlns:a16="http://schemas.microsoft.com/office/drawing/2014/main" id="{FDD80C46-B81C-4DEA-BBB6-C09E41F4041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22763" y="3735388"/>
            <a:ext cx="4740275" cy="2960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9" name="Picture 2">
            <a:extLst>
              <a:ext uri="{FF2B5EF4-FFF2-40B4-BE49-F238E27FC236}">
                <a16:creationId xmlns:a16="http://schemas.microsoft.com/office/drawing/2014/main" id="{EEEE5F41-26FC-438B-BB70-0C666FB6D18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30863" y="1443038"/>
            <a:ext cx="3243262" cy="2068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35456294"/>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A2A7BF5-FA3D-4FF5-8511-966F704004B1}"/>
              </a:ext>
            </a:extLst>
          </p:cNvPr>
          <p:cNvSpPr>
            <a:spLocks noGrp="1"/>
          </p:cNvSpPr>
          <p:nvPr>
            <p:ph type="title"/>
          </p:nvPr>
        </p:nvSpPr>
        <p:spPr>
          <a:xfrm>
            <a:off x="628650" y="365127"/>
            <a:ext cx="7886700" cy="594098"/>
          </a:xfrm>
        </p:spPr>
        <p:txBody>
          <a:bodyPr>
            <a:normAutofit/>
          </a:bodyPr>
          <a:lstStyle/>
          <a:p>
            <a:pPr fontAlgn="auto">
              <a:spcAft>
                <a:spcPts val="0"/>
              </a:spcAft>
              <a:defRPr/>
            </a:pPr>
            <a:r>
              <a:rPr lang="en-US" altLang="zh-CN" sz="3600" b="1" dirty="0"/>
              <a:t>Special galaxies/multi-wavelength study</a:t>
            </a:r>
            <a:endParaRPr lang="zh-CN" altLang="en-US" sz="3600" b="1" dirty="0"/>
          </a:p>
        </p:txBody>
      </p:sp>
      <p:sp>
        <p:nvSpPr>
          <p:cNvPr id="34818" name="内容占位符 2">
            <a:extLst>
              <a:ext uri="{FF2B5EF4-FFF2-40B4-BE49-F238E27FC236}">
                <a16:creationId xmlns:a16="http://schemas.microsoft.com/office/drawing/2014/main" id="{AC178712-153E-4E07-881A-39862280D3E4}"/>
              </a:ext>
            </a:extLst>
          </p:cNvPr>
          <p:cNvSpPr>
            <a:spLocks noGrp="1"/>
          </p:cNvSpPr>
          <p:nvPr>
            <p:ph sz="quarter" idx="1"/>
          </p:nvPr>
        </p:nvSpPr>
        <p:spPr>
          <a:xfrm>
            <a:off x="457200" y="1219200"/>
            <a:ext cx="8229600" cy="4937125"/>
          </a:xfrm>
        </p:spPr>
        <p:txBody>
          <a:bodyPr/>
          <a:lstStyle/>
          <a:p>
            <a:r>
              <a:rPr lang="en-US" altLang="zh-CN" dirty="0">
                <a:solidFill>
                  <a:srgbClr val="0070C0"/>
                </a:solidFill>
              </a:rPr>
              <a:t>70 E+A galaxy sample (Yang et al. 2015)</a:t>
            </a:r>
          </a:p>
          <a:p>
            <a:endParaRPr lang="en-US" altLang="zh-CN" dirty="0">
              <a:solidFill>
                <a:srgbClr val="0070C0"/>
              </a:solidFill>
            </a:endParaRPr>
          </a:p>
          <a:p>
            <a:r>
              <a:rPr lang="en-US" altLang="zh-CN" dirty="0">
                <a:solidFill>
                  <a:srgbClr val="0070C0"/>
                </a:solidFill>
              </a:rPr>
              <a:t>20 double peaked narrow emission line galaxies and AGNs(Shi et al. 2014)</a:t>
            </a:r>
          </a:p>
          <a:p>
            <a:endParaRPr lang="en-US" altLang="zh-CN" dirty="0">
              <a:solidFill>
                <a:srgbClr val="0070C0"/>
              </a:solidFill>
            </a:endParaRPr>
          </a:p>
          <a:p>
            <a:r>
              <a:rPr lang="en-US" altLang="zh-CN" dirty="0">
                <a:solidFill>
                  <a:srgbClr val="0070C0"/>
                </a:solidFill>
              </a:rPr>
              <a:t>64 luminous infrared galaxies in two complete fields(Lam et al. 2015)</a:t>
            </a:r>
          </a:p>
          <a:p>
            <a:endParaRPr lang="en-US" altLang="zh-CN" dirty="0">
              <a:solidFill>
                <a:srgbClr val="0070C0"/>
              </a:solidFill>
            </a:endParaRPr>
          </a:p>
          <a:p>
            <a:r>
              <a:rPr lang="en-US" altLang="zh-CN" dirty="0">
                <a:solidFill>
                  <a:srgbClr val="0070C0"/>
                </a:solidFill>
              </a:rPr>
              <a:t>Green Pea galaxy</a:t>
            </a:r>
            <a:endParaRPr lang="zh-CN" altLang="en-US" dirty="0">
              <a:solidFill>
                <a:srgbClr val="0070C0"/>
              </a:solidFill>
            </a:endParaRPr>
          </a:p>
        </p:txBody>
      </p:sp>
    </p:spTree>
    <p:extLst>
      <p:ext uri="{BB962C8B-B14F-4D97-AF65-F5344CB8AC3E}">
        <p14:creationId xmlns:p14="http://schemas.microsoft.com/office/powerpoint/2010/main" val="2605532170"/>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9" name="Shape 779"/>
          <p:cNvSpPr/>
          <p:nvPr/>
        </p:nvSpPr>
        <p:spPr>
          <a:xfrm>
            <a:off x="1924444" y="6179344"/>
            <a:ext cx="5286376" cy="526491"/>
          </a:xfrm>
          <a:prstGeom prst="rect">
            <a:avLst/>
          </a:prstGeom>
          <a:ln w="12700">
            <a:miter lim="400000"/>
          </a:ln>
          <a:extLst>
            <a:ext uri="{C572A759-6A51-4108-AA02-DFA0A04FC94B}">
              <ma14:wrappingTextBoxFlag xmlns:ma14="http://schemas.microsoft.com/office/mac/drawingml/2011/main" xmlns="" val="1"/>
            </a:ext>
          </a:extLst>
        </p:spPr>
        <p:txBody>
          <a:bodyPr lIns="35719" tIns="35719" rIns="35719" bIns="35719">
            <a:spAutoFit/>
          </a:bodyPr>
          <a:lstStyle/>
          <a:p>
            <a:pPr marL="35560" marR="35560">
              <a:tabLst>
                <a:tab pos="35717" algn="l"/>
                <a:tab pos="437539" algn="l"/>
                <a:tab pos="848290" algn="l"/>
                <a:tab pos="1259041" algn="l"/>
                <a:tab pos="1660863" algn="l"/>
                <a:tab pos="2071614" algn="l"/>
                <a:tab pos="2473435" algn="l"/>
                <a:tab pos="2893116" algn="l"/>
                <a:tab pos="3294938" algn="l"/>
                <a:tab pos="3696759" algn="l"/>
                <a:tab pos="4116440" algn="l"/>
                <a:tab pos="4518261" algn="l"/>
                <a:tab pos="4920083" algn="l"/>
                <a:tab pos="5330834" algn="l"/>
                <a:tab pos="5741585" algn="l"/>
                <a:tab pos="6152336" algn="l"/>
                <a:tab pos="6554158" algn="l"/>
                <a:tab pos="6955979" algn="l"/>
                <a:tab pos="7375660" algn="l"/>
                <a:tab pos="7777481" algn="l"/>
                <a:tab pos="8179303" algn="l"/>
                <a:tab pos="8188232" algn="l"/>
              </a:tabLst>
              <a:defRPr sz="1400">
                <a:solidFill>
                  <a:srgbClr val="AA7942"/>
                </a:solidFill>
                <a:uFill>
                  <a:solidFill>
                    <a:srgbClr val="AA7942"/>
                  </a:solidFill>
                </a:uFill>
                <a:latin typeface="Arial"/>
                <a:ea typeface="Arial"/>
                <a:cs typeface="Arial"/>
                <a:sym typeface="Arial"/>
              </a:defRPr>
            </a:pPr>
            <a:r>
              <a:rPr sz="984"/>
              <a:t>北京大学物理学院天文学系                                      北京大学科维理天文与天体物理研究所</a:t>
            </a:r>
          </a:p>
          <a:p>
            <a:pPr marL="35560" marR="35560">
              <a:buClr>
                <a:srgbClr val="AA7942"/>
              </a:buClr>
              <a:buFont typeface="Arial"/>
              <a:tabLst>
                <a:tab pos="35717" algn="l"/>
                <a:tab pos="437539" algn="l"/>
                <a:tab pos="848290" algn="l"/>
                <a:tab pos="1259041" algn="l"/>
                <a:tab pos="1660863" algn="l"/>
                <a:tab pos="2071614" algn="l"/>
                <a:tab pos="2473435" algn="l"/>
                <a:tab pos="2893116" algn="l"/>
                <a:tab pos="3294938" algn="l"/>
                <a:tab pos="3696759" algn="l"/>
                <a:tab pos="4116440" algn="l"/>
                <a:tab pos="4518261" algn="l"/>
                <a:tab pos="4920083" algn="l"/>
                <a:tab pos="5330834" algn="l"/>
                <a:tab pos="5741585" algn="l"/>
                <a:tab pos="6152336" algn="l"/>
                <a:tab pos="6554158" algn="l"/>
                <a:tab pos="6955979" algn="l"/>
                <a:tab pos="7375660" algn="l"/>
                <a:tab pos="7777481" algn="l"/>
                <a:tab pos="8179303" algn="l"/>
                <a:tab pos="8188232" algn="l"/>
              </a:tabLst>
              <a:defRPr sz="1400"/>
            </a:pPr>
            <a:r>
              <a:rPr sz="984">
                <a:solidFill>
                  <a:srgbClr val="AA7942"/>
                </a:solidFill>
                <a:uFill>
                  <a:solidFill>
                    <a:srgbClr val="AA7942"/>
                  </a:solidFill>
                </a:uFill>
                <a:latin typeface="宋体"/>
                <a:ea typeface="宋体"/>
                <a:cs typeface="宋体"/>
                <a:sym typeface="宋体"/>
              </a:rPr>
              <a:t>地址：理科二号楼</a:t>
            </a:r>
            <a:r>
              <a:rPr sz="984">
                <a:solidFill>
                  <a:srgbClr val="AA7942"/>
                </a:solidFill>
                <a:uFill>
                  <a:solidFill>
                    <a:srgbClr val="AA7942"/>
                  </a:solidFill>
                </a:uFill>
                <a:latin typeface="Arial"/>
                <a:ea typeface="Arial"/>
                <a:cs typeface="Arial"/>
                <a:sym typeface="Arial"/>
              </a:rPr>
              <a:t>2901  </a:t>
            </a:r>
            <a:r>
              <a:rPr sz="984">
                <a:solidFill>
                  <a:srgbClr val="AA7942"/>
                </a:solidFill>
                <a:uFill>
                  <a:solidFill>
                    <a:srgbClr val="AA7942"/>
                  </a:solidFill>
                </a:uFill>
                <a:latin typeface="宋体"/>
                <a:ea typeface="宋体"/>
                <a:cs typeface="宋体"/>
                <a:sym typeface="宋体"/>
              </a:rPr>
              <a:t>电话：</a:t>
            </a:r>
            <a:r>
              <a:rPr sz="984">
                <a:solidFill>
                  <a:srgbClr val="AA7942"/>
                </a:solidFill>
                <a:uFill>
                  <a:solidFill>
                    <a:srgbClr val="AA7942"/>
                  </a:solidFill>
                </a:uFill>
                <a:latin typeface="Arial"/>
                <a:ea typeface="Arial"/>
                <a:cs typeface="Arial"/>
                <a:sym typeface="Arial"/>
              </a:rPr>
              <a:t>6275 1134               </a:t>
            </a:r>
            <a:r>
              <a:rPr sz="984">
                <a:solidFill>
                  <a:srgbClr val="AA7942"/>
                </a:solidFill>
                <a:uFill>
                  <a:solidFill>
                    <a:srgbClr val="AA7942"/>
                  </a:solidFill>
                </a:uFill>
                <a:latin typeface="宋体"/>
                <a:ea typeface="宋体"/>
                <a:cs typeface="宋体"/>
                <a:sym typeface="宋体"/>
              </a:rPr>
              <a:t>地址：朗润园科维理楼</a:t>
            </a:r>
            <a:r>
              <a:rPr sz="984">
                <a:solidFill>
                  <a:srgbClr val="AA7942"/>
                </a:solidFill>
                <a:uFill>
                  <a:solidFill>
                    <a:srgbClr val="AA7942"/>
                  </a:solidFill>
                </a:uFill>
                <a:latin typeface="Arial"/>
                <a:ea typeface="Arial"/>
                <a:cs typeface="Arial"/>
                <a:sym typeface="Arial"/>
              </a:rPr>
              <a:t>  </a:t>
            </a:r>
            <a:r>
              <a:rPr sz="984">
                <a:solidFill>
                  <a:srgbClr val="AA7942"/>
                </a:solidFill>
                <a:uFill>
                  <a:solidFill>
                    <a:srgbClr val="AA7942"/>
                  </a:solidFill>
                </a:uFill>
                <a:latin typeface="宋体"/>
                <a:ea typeface="宋体"/>
                <a:cs typeface="宋体"/>
                <a:sym typeface="宋体"/>
              </a:rPr>
              <a:t>电话：</a:t>
            </a:r>
            <a:r>
              <a:rPr sz="984">
                <a:solidFill>
                  <a:srgbClr val="AA7942"/>
                </a:solidFill>
                <a:uFill>
                  <a:solidFill>
                    <a:srgbClr val="AA7942"/>
                  </a:solidFill>
                </a:uFill>
                <a:latin typeface="Arial"/>
                <a:ea typeface="Arial"/>
                <a:cs typeface="Arial"/>
                <a:sym typeface="Arial"/>
              </a:rPr>
              <a:t>6275 6692</a:t>
            </a:r>
          </a:p>
          <a:p>
            <a:pPr marL="35560" marR="35560">
              <a:buFont typeface="Arial"/>
              <a:tabLst>
                <a:tab pos="35717" algn="l"/>
                <a:tab pos="437539" algn="l"/>
                <a:tab pos="848290" algn="l"/>
                <a:tab pos="1259041" algn="l"/>
                <a:tab pos="1660863" algn="l"/>
                <a:tab pos="2071614" algn="l"/>
                <a:tab pos="2473435" algn="l"/>
                <a:tab pos="2893116" algn="l"/>
                <a:tab pos="3294938" algn="l"/>
                <a:tab pos="3696759" algn="l"/>
                <a:tab pos="4116440" algn="l"/>
                <a:tab pos="4518261" algn="l"/>
                <a:tab pos="4920083" algn="l"/>
                <a:tab pos="5330834" algn="l"/>
                <a:tab pos="5741585" algn="l"/>
                <a:tab pos="6152336" algn="l"/>
                <a:tab pos="6554158" algn="l"/>
                <a:tab pos="6955979" algn="l"/>
                <a:tab pos="7375660" algn="l"/>
                <a:tab pos="7777481" algn="l"/>
                <a:tab pos="8179303" algn="l"/>
                <a:tab pos="8188232" algn="l"/>
              </a:tabLst>
              <a:defRPr sz="1400">
                <a:solidFill>
                  <a:srgbClr val="AA7942"/>
                </a:solidFill>
                <a:uFill>
                  <a:solidFill>
                    <a:srgbClr val="AA7942"/>
                  </a:solidFill>
                </a:uFill>
              </a:defRPr>
            </a:pPr>
            <a:r>
              <a:rPr sz="984" u="sng">
                <a:latin typeface="Arial"/>
                <a:ea typeface="Arial"/>
                <a:cs typeface="Arial"/>
                <a:sym typeface="Arial"/>
                <a:hlinkClick r:id="rId2"/>
              </a:rPr>
              <a:t>http://vega.bac.pku.edu.cn/astro/astro.htm</a:t>
            </a:r>
            <a:r>
              <a:rPr sz="984">
                <a:latin typeface="Arial"/>
                <a:ea typeface="Arial"/>
                <a:cs typeface="Arial"/>
                <a:sym typeface="Arial"/>
              </a:rPr>
              <a:t>              </a:t>
            </a:r>
            <a:r>
              <a:rPr sz="984" u="sng">
                <a:latin typeface="Arial"/>
                <a:ea typeface="Arial"/>
                <a:cs typeface="Arial"/>
                <a:sym typeface="Arial"/>
                <a:hlinkClick r:id="rId3"/>
              </a:rPr>
              <a:t>http://kiaa.pku.edu.cn/</a:t>
            </a:r>
          </a:p>
        </p:txBody>
      </p:sp>
      <p:pic>
        <p:nvPicPr>
          <p:cNvPr id="780" name="image.png"/>
          <p:cNvPicPr>
            <a:picLocks/>
          </p:cNvPicPr>
          <p:nvPr/>
        </p:nvPicPr>
        <p:blipFill>
          <a:blip r:embed="rId4">
            <a:extLst/>
          </a:blip>
          <a:stretch>
            <a:fillRect/>
          </a:stretch>
        </p:blipFill>
        <p:spPr>
          <a:xfrm>
            <a:off x="53280" y="5974560"/>
            <a:ext cx="803673" cy="821532"/>
          </a:xfrm>
          <a:prstGeom prst="rect">
            <a:avLst/>
          </a:prstGeom>
        </p:spPr>
      </p:pic>
      <p:pic>
        <p:nvPicPr>
          <p:cNvPr id="781" name="image.png"/>
          <p:cNvPicPr>
            <a:picLocks/>
          </p:cNvPicPr>
          <p:nvPr/>
        </p:nvPicPr>
        <p:blipFill>
          <a:blip r:embed="rId5">
            <a:extLst/>
          </a:blip>
          <a:stretch>
            <a:fillRect/>
          </a:stretch>
        </p:blipFill>
        <p:spPr>
          <a:xfrm>
            <a:off x="7456289" y="5997600"/>
            <a:ext cx="803672" cy="803673"/>
          </a:xfrm>
          <a:prstGeom prst="rect">
            <a:avLst/>
          </a:prstGeom>
        </p:spPr>
      </p:pic>
      <p:pic>
        <p:nvPicPr>
          <p:cNvPr id="782" name="CAS LOGO.gif"/>
          <p:cNvPicPr>
            <a:picLocks noChangeAspect="1"/>
          </p:cNvPicPr>
          <p:nvPr/>
        </p:nvPicPr>
        <p:blipFill>
          <a:blip r:embed="rId6">
            <a:extLst/>
          </a:blip>
          <a:stretch>
            <a:fillRect/>
          </a:stretch>
        </p:blipFill>
        <p:spPr>
          <a:xfrm>
            <a:off x="8295680" y="5989370"/>
            <a:ext cx="806400" cy="818951"/>
          </a:xfrm>
          <a:prstGeom prst="rect">
            <a:avLst/>
          </a:prstGeom>
        </p:spPr>
      </p:pic>
      <p:pic>
        <p:nvPicPr>
          <p:cNvPr id="783" name="TKF logo orig med neg cmyk.gif"/>
          <p:cNvPicPr>
            <a:picLocks noChangeAspect="1"/>
          </p:cNvPicPr>
          <p:nvPr/>
        </p:nvPicPr>
        <p:blipFill>
          <a:blip r:embed="rId7">
            <a:extLst/>
          </a:blip>
          <a:stretch>
            <a:fillRect/>
          </a:stretch>
        </p:blipFill>
        <p:spPr>
          <a:xfrm>
            <a:off x="875109" y="6000083"/>
            <a:ext cx="806400" cy="773677"/>
          </a:xfrm>
          <a:prstGeom prst="rect">
            <a:avLst/>
          </a:prstGeom>
        </p:spPr>
      </p:pic>
      <p:sp>
        <p:nvSpPr>
          <p:cNvPr id="784" name="Shape 784"/>
          <p:cNvSpPr/>
          <p:nvPr/>
        </p:nvSpPr>
        <p:spPr>
          <a:xfrm>
            <a:off x="26807" y="673241"/>
            <a:ext cx="9090339" cy="6127580"/>
          </a:xfrm>
          <a:prstGeom prst="rect">
            <a:avLst/>
          </a:prstGeom>
          <a:solidFill>
            <a:srgbClr val="FFFFFF"/>
          </a:solidFill>
          <a:ln w="12700">
            <a:miter lim="400000"/>
          </a:ln>
        </p:spPr>
        <p:txBody>
          <a:bodyPr lIns="32146" rIns="32146"/>
          <a:lstStyle/>
          <a:p>
            <a:pPr defTabSz="642915">
              <a:defRPr>
                <a:uFillTx/>
              </a:defRPr>
            </a:pPr>
            <a:endParaRPr sz="1266"/>
          </a:p>
        </p:txBody>
      </p:sp>
      <p:pic>
        <p:nvPicPr>
          <p:cNvPr id="785" name="pasted-image.pdf"/>
          <p:cNvPicPr>
            <a:picLocks noChangeAspect="1"/>
          </p:cNvPicPr>
          <p:nvPr/>
        </p:nvPicPr>
        <p:blipFill>
          <a:blip r:embed="rId8">
            <a:extLst/>
          </a:blip>
          <a:stretch>
            <a:fillRect/>
          </a:stretch>
        </p:blipFill>
        <p:spPr>
          <a:xfrm>
            <a:off x="10510" y="679838"/>
            <a:ext cx="4061850" cy="3046388"/>
          </a:xfrm>
          <a:prstGeom prst="rect">
            <a:avLst/>
          </a:prstGeom>
          <a:ln w="12700">
            <a:miter lim="400000"/>
          </a:ln>
        </p:spPr>
      </p:pic>
      <p:sp>
        <p:nvSpPr>
          <p:cNvPr id="786" name="Shape 786"/>
          <p:cNvSpPr>
            <a:spLocks noGrp="1"/>
          </p:cNvSpPr>
          <p:nvPr>
            <p:ph type="ctrTitle"/>
          </p:nvPr>
        </p:nvSpPr>
        <p:spPr>
          <a:xfrm>
            <a:off x="443174" y="190373"/>
            <a:ext cx="8206357" cy="392010"/>
          </a:xfrm>
          <a:prstGeom prst="rect">
            <a:avLst/>
          </a:prstGeom>
        </p:spPr>
        <p:txBody>
          <a:bodyPr vert="horz" lIns="35719" tIns="35719" rIns="35719" bIns="35719" rtlCol="0" anchor="ctr">
            <a:normAutofit fontScale="90000"/>
          </a:bodyPr>
          <a:lstStyle>
            <a:lvl1pPr defTabSz="584200">
              <a:lnSpc>
                <a:spcPct val="100000"/>
              </a:lnSpc>
              <a:defRPr sz="3200">
                <a:uFillTx/>
              </a:defRPr>
            </a:lvl1pPr>
          </a:lstStyle>
          <a:p>
            <a:r>
              <a:rPr b="1" dirty="0"/>
              <a:t>Deep spectroscopy of PNs in M31</a:t>
            </a:r>
          </a:p>
        </p:txBody>
      </p:sp>
      <p:sp>
        <p:nvSpPr>
          <p:cNvPr id="787" name="Shape 787"/>
          <p:cNvSpPr/>
          <p:nvPr/>
        </p:nvSpPr>
        <p:spPr>
          <a:xfrm>
            <a:off x="7110359" y="176822"/>
            <a:ext cx="1861723" cy="504818"/>
          </a:xfrm>
          <a:prstGeom prst="rect">
            <a:avLst/>
          </a:prstGeom>
          <a:ln w="12700">
            <a:miter lim="400000"/>
          </a:ln>
          <a:extLst>
            <a:ext uri="{C572A759-6A51-4108-AA02-DFA0A04FC94B}">
              <ma14:wrappingTextBoxFlag xmlns:ma14="http://schemas.microsoft.com/office/mac/drawingml/2011/main" xmlns="" val="1"/>
            </a:ext>
          </a:extLst>
        </p:spPr>
        <p:txBody>
          <a:bodyPr wrap="square" lIns="35719" tIns="35719" rIns="35719" bIns="35719" anchor="ctr">
            <a:spAutoFit/>
          </a:bodyPr>
          <a:lstStyle/>
          <a:p>
            <a:pPr defTabSz="410751">
              <a:defRPr sz="1600">
                <a:solidFill>
                  <a:schemeClr val="accent5"/>
                </a:solidFill>
                <a:uFillTx/>
                <a:latin typeface="Gill Sans SemiBold"/>
                <a:ea typeface="Gill Sans SemiBold"/>
                <a:cs typeface="Gill Sans SemiBold"/>
                <a:sym typeface="Gill Sans SemiBold"/>
              </a:defRPr>
            </a:pPr>
            <a:r>
              <a:rPr sz="1406" dirty="0"/>
              <a:t>Yuan et al.  2010</a:t>
            </a:r>
          </a:p>
          <a:p>
            <a:pPr defTabSz="410751">
              <a:defRPr sz="1600">
                <a:solidFill>
                  <a:schemeClr val="accent5"/>
                </a:solidFill>
                <a:uFillTx/>
                <a:latin typeface="Gill Sans SemiBold"/>
                <a:ea typeface="Gill Sans SemiBold"/>
                <a:cs typeface="Gill Sans SemiBold"/>
                <a:sym typeface="Gill Sans SemiBold"/>
              </a:defRPr>
            </a:pPr>
            <a:r>
              <a:rPr sz="1406" dirty="0"/>
              <a:t>Fang et al. 2013, 2015</a:t>
            </a:r>
          </a:p>
        </p:txBody>
      </p:sp>
      <p:pic>
        <p:nvPicPr>
          <p:cNvPr id="788" name="屏幕快照 2015-12-03 18.29.40.png"/>
          <p:cNvPicPr>
            <a:picLocks noChangeAspect="1"/>
          </p:cNvPicPr>
          <p:nvPr/>
        </p:nvPicPr>
        <p:blipFill>
          <a:blip r:embed="rId9">
            <a:extLst/>
          </a:blip>
          <a:stretch>
            <a:fillRect/>
          </a:stretch>
        </p:blipFill>
        <p:spPr>
          <a:xfrm>
            <a:off x="939402" y="3721772"/>
            <a:ext cx="3317101" cy="3029419"/>
          </a:xfrm>
          <a:prstGeom prst="rect">
            <a:avLst/>
          </a:prstGeom>
          <a:ln w="12700">
            <a:miter lim="400000"/>
          </a:ln>
        </p:spPr>
      </p:pic>
      <p:pic>
        <p:nvPicPr>
          <p:cNvPr id="789" name="pasted-image.pdf"/>
          <p:cNvPicPr>
            <a:picLocks noChangeAspect="1"/>
          </p:cNvPicPr>
          <p:nvPr/>
        </p:nvPicPr>
        <p:blipFill>
          <a:blip r:embed="rId10">
            <a:extLst/>
          </a:blip>
          <a:stretch>
            <a:fillRect/>
          </a:stretch>
        </p:blipFill>
        <p:spPr>
          <a:xfrm>
            <a:off x="4514103" y="3376249"/>
            <a:ext cx="4605496" cy="3326192"/>
          </a:xfrm>
          <a:prstGeom prst="rect">
            <a:avLst/>
          </a:prstGeom>
          <a:ln w="12700">
            <a:miter lim="400000"/>
          </a:ln>
        </p:spPr>
      </p:pic>
      <p:pic>
        <p:nvPicPr>
          <p:cNvPr id="790" name="屏幕快照 2015-12-03 18.33.08.png"/>
          <p:cNvPicPr>
            <a:picLocks noChangeAspect="1"/>
          </p:cNvPicPr>
          <p:nvPr/>
        </p:nvPicPr>
        <p:blipFill>
          <a:blip r:embed="rId11">
            <a:extLst/>
          </a:blip>
          <a:stretch>
            <a:fillRect/>
          </a:stretch>
        </p:blipFill>
        <p:spPr>
          <a:xfrm>
            <a:off x="4366548" y="698103"/>
            <a:ext cx="4605535" cy="3045009"/>
          </a:xfrm>
          <a:prstGeom prst="rect">
            <a:avLst/>
          </a:prstGeom>
          <a:ln w="12700">
            <a:miter lim="400000"/>
          </a:ln>
        </p:spPr>
      </p:pic>
    </p:spTree>
    <p:extLst>
      <p:ext uri="{BB962C8B-B14F-4D97-AF65-F5344CB8AC3E}">
        <p14:creationId xmlns:p14="http://schemas.microsoft.com/office/powerpoint/2010/main" val="1623496050"/>
      </p:ext>
    </p:extLst>
  </p:cSld>
  <p:clrMapOvr>
    <a:masterClrMapping/>
  </p:clrMapOvr>
  <p:transition spd="slow"/>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2" name="Shape 792"/>
          <p:cNvSpPr/>
          <p:nvPr/>
        </p:nvSpPr>
        <p:spPr>
          <a:xfrm>
            <a:off x="1924444" y="6179344"/>
            <a:ext cx="5286376" cy="526491"/>
          </a:xfrm>
          <a:prstGeom prst="rect">
            <a:avLst/>
          </a:prstGeom>
          <a:ln w="12700">
            <a:miter lim="400000"/>
          </a:ln>
          <a:extLst>
            <a:ext uri="{C572A759-6A51-4108-AA02-DFA0A04FC94B}">
              <ma14:wrappingTextBoxFlag xmlns:ma14="http://schemas.microsoft.com/office/mac/drawingml/2011/main" xmlns="" val="1"/>
            </a:ext>
          </a:extLst>
        </p:spPr>
        <p:txBody>
          <a:bodyPr lIns="35719" tIns="35719" rIns="35719" bIns="35719">
            <a:spAutoFit/>
          </a:bodyPr>
          <a:lstStyle/>
          <a:p>
            <a:pPr marL="35560" marR="35560">
              <a:tabLst>
                <a:tab pos="35717" algn="l"/>
                <a:tab pos="437539" algn="l"/>
                <a:tab pos="848290" algn="l"/>
                <a:tab pos="1259041" algn="l"/>
                <a:tab pos="1660863" algn="l"/>
                <a:tab pos="2071614" algn="l"/>
                <a:tab pos="2473435" algn="l"/>
                <a:tab pos="2893116" algn="l"/>
                <a:tab pos="3294938" algn="l"/>
                <a:tab pos="3696759" algn="l"/>
                <a:tab pos="4116440" algn="l"/>
                <a:tab pos="4518261" algn="l"/>
                <a:tab pos="4920083" algn="l"/>
                <a:tab pos="5330834" algn="l"/>
                <a:tab pos="5741585" algn="l"/>
                <a:tab pos="6152336" algn="l"/>
                <a:tab pos="6554158" algn="l"/>
                <a:tab pos="6955979" algn="l"/>
                <a:tab pos="7375660" algn="l"/>
                <a:tab pos="7777481" algn="l"/>
                <a:tab pos="8179303" algn="l"/>
                <a:tab pos="8188232" algn="l"/>
              </a:tabLst>
              <a:defRPr sz="1400">
                <a:solidFill>
                  <a:srgbClr val="AA7942"/>
                </a:solidFill>
                <a:uFill>
                  <a:solidFill>
                    <a:srgbClr val="AA7942"/>
                  </a:solidFill>
                </a:uFill>
                <a:latin typeface="Arial"/>
                <a:ea typeface="Arial"/>
                <a:cs typeface="Arial"/>
                <a:sym typeface="Arial"/>
              </a:defRPr>
            </a:pPr>
            <a:r>
              <a:rPr sz="984" dirty="0"/>
              <a:t>北京大学物理学院天文学系                                      北京大学科维理天文与天体物理研究所</a:t>
            </a:r>
          </a:p>
          <a:p>
            <a:pPr marL="35560" marR="35560">
              <a:buClr>
                <a:srgbClr val="AA7942"/>
              </a:buClr>
              <a:buFont typeface="Arial"/>
              <a:tabLst>
                <a:tab pos="35717" algn="l"/>
                <a:tab pos="437539" algn="l"/>
                <a:tab pos="848290" algn="l"/>
                <a:tab pos="1259041" algn="l"/>
                <a:tab pos="1660863" algn="l"/>
                <a:tab pos="2071614" algn="l"/>
                <a:tab pos="2473435" algn="l"/>
                <a:tab pos="2893116" algn="l"/>
                <a:tab pos="3294938" algn="l"/>
                <a:tab pos="3696759" algn="l"/>
                <a:tab pos="4116440" algn="l"/>
                <a:tab pos="4518261" algn="l"/>
                <a:tab pos="4920083" algn="l"/>
                <a:tab pos="5330834" algn="l"/>
                <a:tab pos="5741585" algn="l"/>
                <a:tab pos="6152336" algn="l"/>
                <a:tab pos="6554158" algn="l"/>
                <a:tab pos="6955979" algn="l"/>
                <a:tab pos="7375660" algn="l"/>
                <a:tab pos="7777481" algn="l"/>
                <a:tab pos="8179303" algn="l"/>
                <a:tab pos="8188232" algn="l"/>
              </a:tabLst>
              <a:defRPr sz="1400"/>
            </a:pPr>
            <a:r>
              <a:rPr sz="984" dirty="0">
                <a:solidFill>
                  <a:srgbClr val="AA7942"/>
                </a:solidFill>
                <a:uFill>
                  <a:solidFill>
                    <a:srgbClr val="AA7942"/>
                  </a:solidFill>
                </a:uFill>
                <a:latin typeface="宋体"/>
                <a:ea typeface="宋体"/>
                <a:cs typeface="宋体"/>
                <a:sym typeface="宋体"/>
              </a:rPr>
              <a:t>地址：理科二号楼</a:t>
            </a:r>
            <a:r>
              <a:rPr sz="984" dirty="0">
                <a:solidFill>
                  <a:srgbClr val="AA7942"/>
                </a:solidFill>
                <a:uFill>
                  <a:solidFill>
                    <a:srgbClr val="AA7942"/>
                  </a:solidFill>
                </a:uFill>
                <a:latin typeface="Arial"/>
                <a:ea typeface="Arial"/>
                <a:cs typeface="Arial"/>
                <a:sym typeface="Arial"/>
              </a:rPr>
              <a:t>2901  </a:t>
            </a:r>
            <a:r>
              <a:rPr sz="984" dirty="0">
                <a:solidFill>
                  <a:srgbClr val="AA7942"/>
                </a:solidFill>
                <a:uFill>
                  <a:solidFill>
                    <a:srgbClr val="AA7942"/>
                  </a:solidFill>
                </a:uFill>
                <a:latin typeface="宋体"/>
                <a:ea typeface="宋体"/>
                <a:cs typeface="宋体"/>
                <a:sym typeface="宋体"/>
              </a:rPr>
              <a:t>电话：</a:t>
            </a:r>
            <a:r>
              <a:rPr sz="984" dirty="0">
                <a:solidFill>
                  <a:srgbClr val="AA7942"/>
                </a:solidFill>
                <a:uFill>
                  <a:solidFill>
                    <a:srgbClr val="AA7942"/>
                  </a:solidFill>
                </a:uFill>
                <a:latin typeface="Arial"/>
                <a:ea typeface="Arial"/>
                <a:cs typeface="Arial"/>
                <a:sym typeface="Arial"/>
              </a:rPr>
              <a:t>6275 1134               </a:t>
            </a:r>
            <a:r>
              <a:rPr sz="984" dirty="0">
                <a:solidFill>
                  <a:srgbClr val="AA7942"/>
                </a:solidFill>
                <a:uFill>
                  <a:solidFill>
                    <a:srgbClr val="AA7942"/>
                  </a:solidFill>
                </a:uFill>
                <a:latin typeface="宋体"/>
                <a:ea typeface="宋体"/>
                <a:cs typeface="宋体"/>
                <a:sym typeface="宋体"/>
              </a:rPr>
              <a:t>地址：朗润园科维理楼</a:t>
            </a:r>
            <a:r>
              <a:rPr sz="984" dirty="0">
                <a:solidFill>
                  <a:srgbClr val="AA7942"/>
                </a:solidFill>
                <a:uFill>
                  <a:solidFill>
                    <a:srgbClr val="AA7942"/>
                  </a:solidFill>
                </a:uFill>
                <a:latin typeface="Arial"/>
                <a:ea typeface="Arial"/>
                <a:cs typeface="Arial"/>
                <a:sym typeface="Arial"/>
              </a:rPr>
              <a:t>  </a:t>
            </a:r>
            <a:r>
              <a:rPr sz="984" dirty="0">
                <a:solidFill>
                  <a:srgbClr val="AA7942"/>
                </a:solidFill>
                <a:uFill>
                  <a:solidFill>
                    <a:srgbClr val="AA7942"/>
                  </a:solidFill>
                </a:uFill>
                <a:latin typeface="宋体"/>
                <a:ea typeface="宋体"/>
                <a:cs typeface="宋体"/>
                <a:sym typeface="宋体"/>
              </a:rPr>
              <a:t>电话：</a:t>
            </a:r>
            <a:r>
              <a:rPr sz="984" dirty="0">
                <a:solidFill>
                  <a:srgbClr val="AA7942"/>
                </a:solidFill>
                <a:uFill>
                  <a:solidFill>
                    <a:srgbClr val="AA7942"/>
                  </a:solidFill>
                </a:uFill>
                <a:latin typeface="Arial"/>
                <a:ea typeface="Arial"/>
                <a:cs typeface="Arial"/>
                <a:sym typeface="Arial"/>
              </a:rPr>
              <a:t>6275 6692</a:t>
            </a:r>
          </a:p>
          <a:p>
            <a:pPr marL="35560" marR="35560">
              <a:buFont typeface="Arial"/>
              <a:tabLst>
                <a:tab pos="35717" algn="l"/>
                <a:tab pos="437539" algn="l"/>
                <a:tab pos="848290" algn="l"/>
                <a:tab pos="1259041" algn="l"/>
                <a:tab pos="1660863" algn="l"/>
                <a:tab pos="2071614" algn="l"/>
                <a:tab pos="2473435" algn="l"/>
                <a:tab pos="2893116" algn="l"/>
                <a:tab pos="3294938" algn="l"/>
                <a:tab pos="3696759" algn="l"/>
                <a:tab pos="4116440" algn="l"/>
                <a:tab pos="4518261" algn="l"/>
                <a:tab pos="4920083" algn="l"/>
                <a:tab pos="5330834" algn="l"/>
                <a:tab pos="5741585" algn="l"/>
                <a:tab pos="6152336" algn="l"/>
                <a:tab pos="6554158" algn="l"/>
                <a:tab pos="6955979" algn="l"/>
                <a:tab pos="7375660" algn="l"/>
                <a:tab pos="7777481" algn="l"/>
                <a:tab pos="8179303" algn="l"/>
                <a:tab pos="8188232" algn="l"/>
              </a:tabLst>
              <a:defRPr sz="1400">
                <a:solidFill>
                  <a:srgbClr val="AA7942"/>
                </a:solidFill>
                <a:uFill>
                  <a:solidFill>
                    <a:srgbClr val="AA7942"/>
                  </a:solidFill>
                </a:uFill>
              </a:defRPr>
            </a:pPr>
            <a:r>
              <a:rPr sz="984" u="sng" dirty="0">
                <a:latin typeface="Arial"/>
                <a:ea typeface="Arial"/>
                <a:cs typeface="Arial"/>
                <a:sym typeface="Arial"/>
                <a:hlinkClick r:id="rId2"/>
              </a:rPr>
              <a:t>http://vega.bac.pku.edu.cn/astro/astro.htm</a:t>
            </a:r>
            <a:r>
              <a:rPr sz="984" dirty="0">
                <a:latin typeface="Arial"/>
                <a:ea typeface="Arial"/>
                <a:cs typeface="Arial"/>
                <a:sym typeface="Arial"/>
              </a:rPr>
              <a:t>              </a:t>
            </a:r>
            <a:r>
              <a:rPr sz="984" u="sng" dirty="0">
                <a:latin typeface="Arial"/>
                <a:ea typeface="Arial"/>
                <a:cs typeface="Arial"/>
                <a:sym typeface="Arial"/>
                <a:hlinkClick r:id="rId3"/>
              </a:rPr>
              <a:t>http://kiaa.pku.edu.cn/</a:t>
            </a:r>
          </a:p>
        </p:txBody>
      </p:sp>
      <p:pic>
        <p:nvPicPr>
          <p:cNvPr id="794" name="image.png"/>
          <p:cNvPicPr>
            <a:picLocks/>
          </p:cNvPicPr>
          <p:nvPr/>
        </p:nvPicPr>
        <p:blipFill>
          <a:blip r:embed="rId4">
            <a:extLst/>
          </a:blip>
          <a:stretch>
            <a:fillRect/>
          </a:stretch>
        </p:blipFill>
        <p:spPr>
          <a:xfrm>
            <a:off x="7456289" y="5997600"/>
            <a:ext cx="803672" cy="803673"/>
          </a:xfrm>
          <a:prstGeom prst="rect">
            <a:avLst/>
          </a:prstGeom>
        </p:spPr>
      </p:pic>
      <p:pic>
        <p:nvPicPr>
          <p:cNvPr id="795" name="CAS LOGO.gif"/>
          <p:cNvPicPr>
            <a:picLocks noChangeAspect="1"/>
          </p:cNvPicPr>
          <p:nvPr/>
        </p:nvPicPr>
        <p:blipFill>
          <a:blip r:embed="rId5">
            <a:extLst/>
          </a:blip>
          <a:stretch>
            <a:fillRect/>
          </a:stretch>
        </p:blipFill>
        <p:spPr>
          <a:xfrm>
            <a:off x="8295680" y="5989370"/>
            <a:ext cx="806400" cy="818951"/>
          </a:xfrm>
          <a:prstGeom prst="rect">
            <a:avLst/>
          </a:prstGeom>
        </p:spPr>
      </p:pic>
      <p:pic>
        <p:nvPicPr>
          <p:cNvPr id="796" name="TKF logo orig med neg cmyk.gif"/>
          <p:cNvPicPr>
            <a:picLocks noChangeAspect="1"/>
          </p:cNvPicPr>
          <p:nvPr/>
        </p:nvPicPr>
        <p:blipFill>
          <a:blip r:embed="rId6">
            <a:extLst/>
          </a:blip>
          <a:stretch>
            <a:fillRect/>
          </a:stretch>
        </p:blipFill>
        <p:spPr>
          <a:xfrm>
            <a:off x="875109" y="6000083"/>
            <a:ext cx="806400" cy="773677"/>
          </a:xfrm>
          <a:prstGeom prst="rect">
            <a:avLst/>
          </a:prstGeom>
        </p:spPr>
      </p:pic>
      <p:sp>
        <p:nvSpPr>
          <p:cNvPr id="797" name="Shape 797"/>
          <p:cNvSpPr/>
          <p:nvPr/>
        </p:nvSpPr>
        <p:spPr>
          <a:xfrm>
            <a:off x="99735" y="1112349"/>
            <a:ext cx="9003323" cy="5681910"/>
          </a:xfrm>
          <a:prstGeom prst="rect">
            <a:avLst/>
          </a:prstGeom>
          <a:solidFill>
            <a:srgbClr val="FFFFFF"/>
          </a:solidFill>
          <a:ln w="12700">
            <a:miter lim="400000"/>
          </a:ln>
        </p:spPr>
        <p:txBody>
          <a:bodyPr lIns="32146" rIns="32146"/>
          <a:lstStyle/>
          <a:p>
            <a:pPr defTabSz="642915">
              <a:defRPr>
                <a:uFillTx/>
              </a:defRPr>
            </a:pPr>
            <a:endParaRPr sz="1266"/>
          </a:p>
        </p:txBody>
      </p:sp>
      <p:sp>
        <p:nvSpPr>
          <p:cNvPr id="798" name="Shape 798"/>
          <p:cNvSpPr>
            <a:spLocks noGrp="1"/>
          </p:cNvSpPr>
          <p:nvPr>
            <p:ph type="ctrTitle"/>
          </p:nvPr>
        </p:nvSpPr>
        <p:spPr>
          <a:xfrm>
            <a:off x="471081" y="204751"/>
            <a:ext cx="8206357" cy="451036"/>
          </a:xfrm>
          <a:prstGeom prst="rect">
            <a:avLst/>
          </a:prstGeom>
        </p:spPr>
        <p:txBody>
          <a:bodyPr vert="horz" lIns="35719" tIns="35719" rIns="35719" bIns="35719" rtlCol="0" anchor="ctr">
            <a:normAutofit fontScale="90000"/>
          </a:bodyPr>
          <a:lstStyle>
            <a:lvl1pPr defTabSz="584200">
              <a:lnSpc>
                <a:spcPct val="100000"/>
              </a:lnSpc>
              <a:defRPr sz="3200">
                <a:uFillTx/>
              </a:defRPr>
            </a:lvl1pPr>
          </a:lstStyle>
          <a:p>
            <a:r>
              <a:rPr b="1" dirty="0"/>
              <a:t>LAMOST spectroscopy of globular clusters in M31/M33</a:t>
            </a:r>
          </a:p>
        </p:txBody>
      </p:sp>
      <p:sp>
        <p:nvSpPr>
          <p:cNvPr id="799" name="Shape 799"/>
          <p:cNvSpPr/>
          <p:nvPr/>
        </p:nvSpPr>
        <p:spPr>
          <a:xfrm>
            <a:off x="4124876" y="641319"/>
            <a:ext cx="4940974" cy="288477"/>
          </a:xfrm>
          <a:prstGeom prst="rect">
            <a:avLst/>
          </a:prstGeom>
          <a:ln w="12700">
            <a:miter lim="400000"/>
          </a:ln>
          <a:extLst>
            <a:ext uri="{C572A759-6A51-4108-AA02-DFA0A04FC94B}">
              <ma14:wrappingTextBoxFlag xmlns:ma14="http://schemas.microsoft.com/office/mac/drawingml/2011/main" xmlns="" val="1"/>
            </a:ext>
          </a:extLst>
        </p:spPr>
        <p:txBody>
          <a:bodyPr wrap="square" lIns="35719" tIns="35719" rIns="35719" bIns="35719" anchor="ctr">
            <a:spAutoFit/>
          </a:bodyPr>
          <a:lstStyle>
            <a:lvl1pPr marL="0" marR="0" defTabSz="584200">
              <a:lnSpc>
                <a:spcPct val="100000"/>
              </a:lnSpc>
              <a:defRPr sz="1600">
                <a:solidFill>
                  <a:schemeClr val="accent5"/>
                </a:solidFill>
                <a:uFillTx/>
                <a:latin typeface="Gill Sans SemiBold"/>
                <a:ea typeface="Gill Sans SemiBold"/>
                <a:cs typeface="Gill Sans SemiBold"/>
                <a:sym typeface="Gill Sans SemiBold"/>
              </a:defRPr>
            </a:lvl1pPr>
          </a:lstStyle>
          <a:p>
            <a:r>
              <a:rPr sz="1406" dirty="0">
                <a:solidFill>
                  <a:srgbClr val="FF0000"/>
                </a:solidFill>
              </a:rPr>
              <a:t>Chen et al. 2015, RAA, 15, 1392; Chen et al.</a:t>
            </a:r>
            <a:r>
              <a:rPr lang="en-US" altLang="zh-CN" sz="1406" dirty="0">
                <a:solidFill>
                  <a:srgbClr val="FF0000"/>
                </a:solidFill>
              </a:rPr>
              <a:t>,</a:t>
            </a:r>
            <a:r>
              <a:rPr sz="1406" dirty="0">
                <a:solidFill>
                  <a:srgbClr val="FF0000"/>
                </a:solidFill>
              </a:rPr>
              <a:t> </a:t>
            </a:r>
            <a:r>
              <a:rPr lang="en-US" sz="1406" dirty="0">
                <a:solidFill>
                  <a:srgbClr val="FF0000"/>
                </a:solidFill>
              </a:rPr>
              <a:t>2016, AJ</a:t>
            </a:r>
            <a:r>
              <a:rPr lang="en-US" altLang="zh-CN" sz="1406" dirty="0">
                <a:solidFill>
                  <a:srgbClr val="FF0000"/>
                </a:solidFill>
              </a:rPr>
              <a:t>,</a:t>
            </a:r>
            <a:r>
              <a:rPr lang="zh-CN" altLang="en-US" sz="1406" dirty="0">
                <a:solidFill>
                  <a:srgbClr val="FF0000"/>
                </a:solidFill>
              </a:rPr>
              <a:t> </a:t>
            </a:r>
            <a:r>
              <a:rPr lang="en-US" altLang="zh-CN" sz="1406" dirty="0">
                <a:solidFill>
                  <a:srgbClr val="FF0000"/>
                </a:solidFill>
              </a:rPr>
              <a:t>152,</a:t>
            </a:r>
            <a:r>
              <a:rPr lang="zh-CN" altLang="en-US" sz="1406" dirty="0">
                <a:solidFill>
                  <a:srgbClr val="FF0000"/>
                </a:solidFill>
              </a:rPr>
              <a:t> </a:t>
            </a:r>
            <a:r>
              <a:rPr lang="en-US" altLang="zh-CN" sz="1406" dirty="0">
                <a:solidFill>
                  <a:srgbClr val="FF0000"/>
                </a:solidFill>
              </a:rPr>
              <a:t>45</a:t>
            </a:r>
            <a:r>
              <a:rPr lang="zh-CN" altLang="en-US" sz="1406" dirty="0">
                <a:solidFill>
                  <a:srgbClr val="FF0000"/>
                </a:solidFill>
              </a:rPr>
              <a:t>  </a:t>
            </a:r>
            <a:endParaRPr sz="1406" dirty="0">
              <a:solidFill>
                <a:srgbClr val="FF0000"/>
              </a:solidFill>
            </a:endParaRPr>
          </a:p>
        </p:txBody>
      </p:sp>
      <p:sp>
        <p:nvSpPr>
          <p:cNvPr id="800" name="Shape 800"/>
          <p:cNvSpPr/>
          <p:nvPr/>
        </p:nvSpPr>
        <p:spPr>
          <a:xfrm>
            <a:off x="285354" y="3938542"/>
            <a:ext cx="3839522" cy="591509"/>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35719" tIns="35719" rIns="35719" bIns="35719" anchor="ctr">
            <a:spAutoFit/>
          </a:bodyPr>
          <a:lstStyle/>
          <a:p>
            <a:pPr defTabSz="321457">
              <a:defRPr sz="1600">
                <a:uFillTx/>
                <a:latin typeface="Gill Sans SemiBold"/>
                <a:ea typeface="Gill Sans SemiBold"/>
                <a:cs typeface="Gill Sans SemiBold"/>
                <a:sym typeface="Gill Sans SemiBold"/>
              </a:defRPr>
            </a:pPr>
            <a:r>
              <a:rPr sz="1125" dirty="0"/>
              <a:t>    New</a:t>
            </a:r>
            <a:r>
              <a:rPr lang="en-US" sz="1125" dirty="0"/>
              <a:t>ly</a:t>
            </a:r>
            <a:r>
              <a:rPr sz="1125" dirty="0"/>
              <a:t> identified GC candidates</a:t>
            </a:r>
          </a:p>
          <a:p>
            <a:pPr defTabSz="321457">
              <a:defRPr sz="1600">
                <a:solidFill>
                  <a:srgbClr val="FF2600"/>
                </a:solidFill>
                <a:uFillTx/>
                <a:latin typeface="Gill Sans SemiBold"/>
                <a:ea typeface="Gill Sans SemiBold"/>
                <a:cs typeface="Gill Sans SemiBold"/>
                <a:sym typeface="Gill Sans SemiBold"/>
              </a:defRPr>
            </a:pPr>
            <a:r>
              <a:rPr sz="1125" dirty="0"/>
              <a:t>    Newly identified GCs</a:t>
            </a:r>
          </a:p>
          <a:p>
            <a:pPr defTabSz="321457">
              <a:defRPr sz="1600">
                <a:uFillTx/>
                <a:latin typeface="Gill Sans SemiBold"/>
                <a:ea typeface="Gill Sans SemiBold"/>
                <a:cs typeface="Gill Sans SemiBold"/>
                <a:sym typeface="Gill Sans SemiBold"/>
              </a:defRPr>
            </a:pPr>
            <a:r>
              <a:rPr sz="1125" dirty="0"/>
              <a:t>    Background: PAndAS stellar metallicity (Ibata et al. 2014)</a:t>
            </a:r>
          </a:p>
        </p:txBody>
      </p:sp>
      <p:pic>
        <p:nvPicPr>
          <p:cNvPr id="801" name="屏幕快照 2015-12-03 17.43.29.png"/>
          <p:cNvPicPr>
            <a:picLocks noChangeAspect="1"/>
          </p:cNvPicPr>
          <p:nvPr/>
        </p:nvPicPr>
        <p:blipFill>
          <a:blip r:embed="rId7">
            <a:extLst/>
          </a:blip>
          <a:stretch>
            <a:fillRect/>
          </a:stretch>
        </p:blipFill>
        <p:spPr>
          <a:xfrm>
            <a:off x="253531" y="1118979"/>
            <a:ext cx="3387288" cy="2841790"/>
          </a:xfrm>
          <a:prstGeom prst="rect">
            <a:avLst/>
          </a:prstGeom>
          <a:ln w="12700">
            <a:miter lim="400000"/>
          </a:ln>
        </p:spPr>
      </p:pic>
      <p:pic>
        <p:nvPicPr>
          <p:cNvPr id="2" name="图片 1" descr="Screen Shot 2016-10-16 at 11.17.46 AM.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477786" y="2468459"/>
            <a:ext cx="4551775" cy="4325800"/>
          </a:xfrm>
          <a:prstGeom prst="rect">
            <a:avLst/>
          </a:prstGeom>
        </p:spPr>
      </p:pic>
      <p:sp>
        <p:nvSpPr>
          <p:cNvPr id="16" name="Shape 772"/>
          <p:cNvSpPr/>
          <p:nvPr/>
        </p:nvSpPr>
        <p:spPr>
          <a:xfrm>
            <a:off x="3938829" y="1203168"/>
            <a:ext cx="4920733" cy="1153842"/>
          </a:xfrm>
          <a:prstGeom prst="rect">
            <a:avLst/>
          </a:prstGeom>
          <a:ln w="12700">
            <a:miter lim="400000"/>
          </a:ln>
          <a:extLst>
            <a:ext uri="{C572A759-6A51-4108-AA02-DFA0A04FC94B}">
              <ma14:wrappingTextBoxFlag xmlns:ma14="http://schemas.microsoft.com/office/mac/drawingml/2011/main" xmlns="" val="1"/>
            </a:ext>
          </a:extLst>
        </p:spPr>
        <p:txBody>
          <a:bodyPr wrap="square" lIns="35719" tIns="35719" rIns="35719" bIns="35719" anchor="ctr">
            <a:spAutoFit/>
          </a:bodyPr>
          <a:lstStyle/>
          <a:p>
            <a:pPr marL="277959" indent="-241093">
              <a:buSzPct val="45000"/>
              <a:buFont typeface="Wingdings" charset="2"/>
              <a:buChar char="l"/>
              <a:defRPr sz="2000">
                <a:latin typeface="Gill Sans SemiBold"/>
                <a:ea typeface="Gill Sans SemiBold"/>
                <a:cs typeface="Gill Sans SemiBold"/>
                <a:sym typeface="Gill Sans SemiBold"/>
              </a:defRPr>
            </a:pPr>
            <a:r>
              <a:rPr lang="en-US" sz="1406" dirty="0"/>
              <a:t>By June 2014, 1977 M31/M33 GCs and candidates have been targeted with LAMOST, collecting 4738 spectra</a:t>
            </a:r>
            <a:r>
              <a:rPr lang="en-US" altLang="zh-CN" sz="1406" dirty="0"/>
              <a:t>.</a:t>
            </a:r>
            <a:endParaRPr lang="en-US" sz="1406" dirty="0"/>
          </a:p>
          <a:p>
            <a:pPr marL="277959" indent="-241093">
              <a:buSzPct val="45000"/>
              <a:buFont typeface="Wingdings" charset="2"/>
              <a:buChar char="l"/>
              <a:defRPr sz="2000">
                <a:latin typeface="Gill Sans SemiBold"/>
                <a:ea typeface="Gill Sans SemiBold"/>
                <a:cs typeface="Gill Sans SemiBold"/>
                <a:sym typeface="Gill Sans SemiBold"/>
              </a:defRPr>
            </a:pPr>
            <a:r>
              <a:rPr lang="en-US" sz="1406" dirty="0"/>
              <a:t>5 new GCs have been identified. </a:t>
            </a:r>
          </a:p>
          <a:p>
            <a:pPr marL="277959" indent="-241093">
              <a:buSzPct val="45000"/>
              <a:buFont typeface="Wingdings" charset="2"/>
              <a:buChar char="l"/>
              <a:defRPr sz="2000">
                <a:latin typeface="Gill Sans SemiBold"/>
                <a:ea typeface="Gill Sans SemiBold"/>
                <a:cs typeface="Gill Sans SemiBold"/>
                <a:sym typeface="Gill Sans SemiBold"/>
              </a:defRPr>
            </a:pPr>
            <a:r>
              <a:rPr lang="en-US" sz="1406" dirty="0"/>
              <a:t>23 new GC candidates identified and 4 candidates from the literature confirmed</a:t>
            </a:r>
          </a:p>
        </p:txBody>
      </p:sp>
      <p:sp>
        <p:nvSpPr>
          <p:cNvPr id="17" name="Shape 771"/>
          <p:cNvSpPr/>
          <p:nvPr/>
        </p:nvSpPr>
        <p:spPr>
          <a:xfrm>
            <a:off x="278540" y="4581111"/>
            <a:ext cx="4195790" cy="2019207"/>
          </a:xfrm>
          <a:prstGeom prst="rect">
            <a:avLst/>
          </a:prstGeom>
          <a:ln w="12700">
            <a:miter lim="400000"/>
          </a:ln>
          <a:extLst>
            <a:ext uri="{C572A759-6A51-4108-AA02-DFA0A04FC94B}">
              <ma14:wrappingTextBoxFlag xmlns:ma14="http://schemas.microsoft.com/office/mac/drawingml/2011/main" xmlns="" val="1"/>
            </a:ext>
          </a:extLst>
        </p:spPr>
        <p:txBody>
          <a:bodyPr wrap="square" lIns="35719" tIns="35719" rIns="35719" bIns="35719" anchor="ctr">
            <a:spAutoFit/>
          </a:bodyPr>
          <a:lstStyle/>
          <a:p>
            <a:pPr>
              <a:defRPr sz="2000">
                <a:latin typeface="Gill Sans SemiBold"/>
                <a:ea typeface="Gill Sans SemiBold"/>
                <a:cs typeface="Gill Sans SemiBold"/>
                <a:sym typeface="Gill Sans SemiBold"/>
              </a:defRPr>
            </a:pPr>
            <a:r>
              <a:rPr lang="en-US" sz="1406" dirty="0"/>
              <a:t>We have selected </a:t>
            </a:r>
            <a:r>
              <a:rPr lang="zh-CN" altLang="en-US" sz="1406" dirty="0"/>
              <a:t> </a:t>
            </a:r>
            <a:r>
              <a:rPr lang="en-US" altLang="zh-CN" sz="1406" dirty="0"/>
              <a:t>a</a:t>
            </a:r>
            <a:r>
              <a:rPr lang="zh-CN" altLang="en-US" sz="1406" dirty="0"/>
              <a:t> </a:t>
            </a:r>
            <a:r>
              <a:rPr lang="en-US" altLang="zh-CN" sz="1406" dirty="0"/>
              <a:t>sample</a:t>
            </a:r>
            <a:r>
              <a:rPr lang="zh-CN" altLang="en-US" sz="1406" dirty="0"/>
              <a:t> </a:t>
            </a:r>
            <a:r>
              <a:rPr lang="en-US" altLang="zh-CN" sz="1406" dirty="0"/>
              <a:t>of</a:t>
            </a:r>
            <a:r>
              <a:rPr lang="zh-CN" altLang="en-US" sz="1406" dirty="0"/>
              <a:t> </a:t>
            </a:r>
            <a:r>
              <a:rPr lang="en-US" sz="1406" dirty="0"/>
              <a:t>306 massive star clusters observed with LAMOST and determined their values of </a:t>
            </a:r>
            <a:r>
              <a:rPr lang="en-US" sz="1406" dirty="0" err="1"/>
              <a:t>metallicity</a:t>
            </a:r>
            <a:r>
              <a:rPr lang="en-US" sz="1406" dirty="0"/>
              <a:t>, age, and mass. We</a:t>
            </a:r>
            <a:r>
              <a:rPr lang="zh-CN" altLang="en-US" sz="1406" dirty="0"/>
              <a:t> </a:t>
            </a:r>
            <a:r>
              <a:rPr lang="en-US" altLang="zh-CN" sz="1406" dirty="0"/>
              <a:t>find</a:t>
            </a:r>
            <a:r>
              <a:rPr lang="zh-CN" altLang="en-US" sz="1406" dirty="0"/>
              <a:t> </a:t>
            </a:r>
            <a:r>
              <a:rPr lang="en-US" altLang="zh-CN" sz="1406" dirty="0"/>
              <a:t>that</a:t>
            </a:r>
            <a:r>
              <a:rPr lang="zh-CN" altLang="en-US" sz="1406" dirty="0"/>
              <a:t> </a:t>
            </a:r>
            <a:r>
              <a:rPr lang="en-US" altLang="zh-CN" sz="1406" dirty="0"/>
              <a:t>old clusters richer than [Fe/H]</a:t>
            </a:r>
            <a:r>
              <a:rPr lang="zh-CN" altLang="en-US" sz="1406" dirty="0"/>
              <a:t> </a:t>
            </a:r>
            <a:r>
              <a:rPr lang="en-US" altLang="zh-CN" sz="1406" dirty="0"/>
              <a:t>~</a:t>
            </a:r>
            <a:r>
              <a:rPr lang="zh-CN" altLang="en-US" sz="1406" dirty="0"/>
              <a:t> </a:t>
            </a:r>
            <a:r>
              <a:rPr lang="en-US" altLang="zh-CN" sz="1406" dirty="0"/>
              <a:t>−0.7</a:t>
            </a:r>
            <a:r>
              <a:rPr lang="zh-CN" altLang="en-US" sz="1406" dirty="0"/>
              <a:t> </a:t>
            </a:r>
            <a:r>
              <a:rPr lang="en-US" altLang="zh-CN" sz="1406" dirty="0" err="1"/>
              <a:t>dex</a:t>
            </a:r>
            <a:r>
              <a:rPr lang="zh-CN" altLang="en-US" sz="1406" dirty="0"/>
              <a:t> </a:t>
            </a:r>
            <a:r>
              <a:rPr lang="en-US" altLang="zh-CN" sz="1406" dirty="0"/>
              <a:t>have a wide range of ages. Those poorer than [Fe/H] ~</a:t>
            </a:r>
            <a:r>
              <a:rPr lang="zh-CN" altLang="en-US" sz="1406" dirty="0"/>
              <a:t> </a:t>
            </a:r>
            <a:r>
              <a:rPr lang="en-US" altLang="zh-CN" sz="1406" dirty="0"/>
              <a:t>−0.7 </a:t>
            </a:r>
            <a:r>
              <a:rPr lang="en-US" altLang="zh-CN" sz="1406" dirty="0" err="1"/>
              <a:t>dex</a:t>
            </a:r>
            <a:r>
              <a:rPr lang="en-US" altLang="zh-CN" sz="1406" dirty="0"/>
              <a:t> seem to be composed of two sub-groups, as previously found for Galactic globular clusters:</a:t>
            </a:r>
            <a:r>
              <a:rPr lang="zh-CN" altLang="en-US" sz="1406" dirty="0"/>
              <a:t> </a:t>
            </a:r>
            <a:r>
              <a:rPr lang="en-US" altLang="zh-CN" sz="1406" dirty="0"/>
              <a:t>one of the oldest ages with all values of </a:t>
            </a:r>
            <a:r>
              <a:rPr lang="en-US" altLang="zh-CN" sz="1406" dirty="0" err="1"/>
              <a:t>metallicity</a:t>
            </a:r>
            <a:r>
              <a:rPr lang="en-US" altLang="zh-CN" sz="1406" dirty="0"/>
              <a:t> down to −2 </a:t>
            </a:r>
            <a:r>
              <a:rPr lang="en-US" altLang="zh-CN" sz="1406" dirty="0" err="1"/>
              <a:t>dex</a:t>
            </a:r>
            <a:r>
              <a:rPr lang="en-US" altLang="zh-CN" sz="1406" dirty="0"/>
              <a:t> and another with </a:t>
            </a:r>
            <a:r>
              <a:rPr lang="en-US" altLang="zh-CN" sz="1406" dirty="0" err="1"/>
              <a:t>metallicity</a:t>
            </a:r>
            <a:r>
              <a:rPr lang="en-US" altLang="zh-CN" sz="1406" dirty="0"/>
              <a:t> increasing with decreasing</a:t>
            </a:r>
            <a:r>
              <a:rPr lang="zh-CN" altLang="en-US" sz="1406" dirty="0"/>
              <a:t> </a:t>
            </a:r>
            <a:r>
              <a:rPr lang="en-US" altLang="zh-CN" sz="1406" dirty="0"/>
              <a:t>age.</a:t>
            </a:r>
            <a:endParaRPr lang="en-US" sz="1406" dirty="0"/>
          </a:p>
        </p:txBody>
      </p:sp>
    </p:spTree>
    <p:extLst>
      <p:ext uri="{BB962C8B-B14F-4D97-AF65-F5344CB8AC3E}">
        <p14:creationId xmlns:p14="http://schemas.microsoft.com/office/powerpoint/2010/main" val="3500723985"/>
      </p:ext>
    </p:extLst>
  </p:cSld>
  <p:clrMapOvr>
    <a:masterClrMapping/>
  </p:clrMapOvr>
  <p:transition spd="slow"/>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3" name="image.png"/>
          <p:cNvPicPr>
            <a:picLocks/>
          </p:cNvPicPr>
          <p:nvPr/>
        </p:nvPicPr>
        <p:blipFill>
          <a:blip r:embed="rId2">
            <a:extLst/>
          </a:blip>
          <a:stretch>
            <a:fillRect/>
          </a:stretch>
        </p:blipFill>
        <p:spPr>
          <a:xfrm>
            <a:off x="7456289" y="5997600"/>
            <a:ext cx="803672" cy="803673"/>
          </a:xfrm>
          <a:prstGeom prst="rect">
            <a:avLst/>
          </a:prstGeom>
        </p:spPr>
      </p:pic>
      <p:pic>
        <p:nvPicPr>
          <p:cNvPr id="764" name="CAS LOGO.gif"/>
          <p:cNvPicPr>
            <a:picLocks noChangeAspect="1"/>
          </p:cNvPicPr>
          <p:nvPr/>
        </p:nvPicPr>
        <p:blipFill>
          <a:blip r:embed="rId3">
            <a:extLst/>
          </a:blip>
          <a:stretch>
            <a:fillRect/>
          </a:stretch>
        </p:blipFill>
        <p:spPr>
          <a:xfrm>
            <a:off x="8295680" y="5989370"/>
            <a:ext cx="806400" cy="818951"/>
          </a:xfrm>
          <a:prstGeom prst="rect">
            <a:avLst/>
          </a:prstGeom>
        </p:spPr>
      </p:pic>
      <p:pic>
        <p:nvPicPr>
          <p:cNvPr id="766" name="pasted-image.pdf"/>
          <p:cNvPicPr>
            <a:picLocks noChangeAspect="1"/>
          </p:cNvPicPr>
          <p:nvPr/>
        </p:nvPicPr>
        <p:blipFill>
          <a:blip r:embed="rId4">
            <a:extLst/>
          </a:blip>
          <a:stretch>
            <a:fillRect/>
          </a:stretch>
        </p:blipFill>
        <p:spPr>
          <a:xfrm>
            <a:off x="4068351" y="2891885"/>
            <a:ext cx="5091524" cy="3955646"/>
          </a:xfrm>
          <a:prstGeom prst="rect">
            <a:avLst/>
          </a:prstGeom>
          <a:ln w="12700">
            <a:miter lim="400000"/>
          </a:ln>
        </p:spPr>
      </p:pic>
      <p:pic>
        <p:nvPicPr>
          <p:cNvPr id="767" name="屏幕快照 2015-02-11 上午9.33.17.png"/>
          <p:cNvPicPr>
            <a:picLocks noChangeAspect="1"/>
          </p:cNvPicPr>
          <p:nvPr/>
        </p:nvPicPr>
        <p:blipFill>
          <a:blip r:embed="rId5">
            <a:extLst/>
          </a:blip>
          <a:stretch>
            <a:fillRect/>
          </a:stretch>
        </p:blipFill>
        <p:spPr>
          <a:xfrm>
            <a:off x="212507" y="693812"/>
            <a:ext cx="3856510" cy="2898465"/>
          </a:xfrm>
          <a:prstGeom prst="rect">
            <a:avLst/>
          </a:prstGeom>
          <a:ln w="12700">
            <a:miter lim="400000"/>
          </a:ln>
        </p:spPr>
      </p:pic>
      <p:pic>
        <p:nvPicPr>
          <p:cNvPr id="768" name="pasted-image.pdf"/>
          <p:cNvPicPr>
            <a:picLocks noChangeAspect="1"/>
          </p:cNvPicPr>
          <p:nvPr/>
        </p:nvPicPr>
        <p:blipFill>
          <a:blip r:embed="rId6">
            <a:extLst/>
          </a:blip>
          <a:stretch>
            <a:fillRect/>
          </a:stretch>
        </p:blipFill>
        <p:spPr>
          <a:xfrm>
            <a:off x="4418151" y="693812"/>
            <a:ext cx="1428751" cy="1428751"/>
          </a:xfrm>
          <a:prstGeom prst="rect">
            <a:avLst/>
          </a:prstGeom>
          <a:ln w="12700">
            <a:miter lim="400000"/>
          </a:ln>
        </p:spPr>
      </p:pic>
      <p:sp>
        <p:nvSpPr>
          <p:cNvPr id="769" name="Shape 769"/>
          <p:cNvSpPr/>
          <p:nvPr/>
        </p:nvSpPr>
        <p:spPr>
          <a:xfrm flipV="1">
            <a:off x="2369652" y="716050"/>
            <a:ext cx="2060819" cy="664755"/>
          </a:xfrm>
          <a:prstGeom prst="line">
            <a:avLst/>
          </a:prstGeom>
          <a:ln w="25400">
            <a:solidFill>
              <a:schemeClr val="accent2"/>
            </a:solidFill>
            <a:miter lim="400000"/>
            <a:tailEnd type="triangle"/>
          </a:ln>
        </p:spPr>
        <p:txBody>
          <a:bodyPr lIns="35719" tIns="35719" rIns="35719" bIns="35719" anchor="ctr"/>
          <a:lstStyle/>
          <a:p>
            <a:endParaRPr sz="1266"/>
          </a:p>
        </p:txBody>
      </p:sp>
      <p:sp>
        <p:nvSpPr>
          <p:cNvPr id="770" name="Shape 770"/>
          <p:cNvSpPr/>
          <p:nvPr/>
        </p:nvSpPr>
        <p:spPr>
          <a:xfrm>
            <a:off x="2595993" y="1668427"/>
            <a:ext cx="1863456" cy="442316"/>
          </a:xfrm>
          <a:prstGeom prst="line">
            <a:avLst/>
          </a:prstGeom>
          <a:ln w="25400">
            <a:solidFill>
              <a:schemeClr val="accent2"/>
            </a:solidFill>
            <a:miter lim="400000"/>
            <a:tailEnd type="triangle"/>
          </a:ln>
        </p:spPr>
        <p:txBody>
          <a:bodyPr lIns="35719" tIns="35719" rIns="35719" bIns="35719" anchor="ctr"/>
          <a:lstStyle/>
          <a:p>
            <a:endParaRPr sz="1266"/>
          </a:p>
        </p:txBody>
      </p:sp>
      <p:sp>
        <p:nvSpPr>
          <p:cNvPr id="771" name="Shape 771"/>
          <p:cNvSpPr/>
          <p:nvPr/>
        </p:nvSpPr>
        <p:spPr>
          <a:xfrm>
            <a:off x="5870642" y="636533"/>
            <a:ext cx="3188322" cy="1543308"/>
          </a:xfrm>
          <a:prstGeom prst="rect">
            <a:avLst/>
          </a:prstGeom>
          <a:ln w="12700">
            <a:miter lim="400000"/>
          </a:ln>
          <a:extLst>
            <a:ext uri="{C572A759-6A51-4108-AA02-DFA0A04FC94B}">
              <ma14:wrappingTextBoxFlag xmlns:ma14="http://schemas.microsoft.com/office/mac/drawingml/2011/main" xmlns="" val="1"/>
            </a:ext>
          </a:extLst>
        </p:spPr>
        <p:txBody>
          <a:bodyPr lIns="35719" tIns="35719" rIns="35719" bIns="35719" anchor="ctr">
            <a:spAutoFit/>
          </a:bodyPr>
          <a:lstStyle/>
          <a:p>
            <a:pPr>
              <a:defRPr sz="2000">
                <a:latin typeface="Gill Sans SemiBold"/>
                <a:ea typeface="Gill Sans SemiBold"/>
                <a:cs typeface="Gill Sans SemiBold"/>
                <a:sym typeface="Gill Sans SemiBold"/>
              </a:defRPr>
            </a:pPr>
            <a:r>
              <a:rPr sz="1406"/>
              <a:t>1, M33 structure; </a:t>
            </a:r>
          </a:p>
          <a:p>
            <a:pPr>
              <a:defRPr sz="2000">
                <a:latin typeface="Gill Sans SemiBold"/>
                <a:ea typeface="Gill Sans SemiBold"/>
                <a:cs typeface="Gill Sans SemiBold"/>
                <a:sym typeface="Gill Sans SemiBold"/>
              </a:defRPr>
            </a:pPr>
            <a:r>
              <a:rPr sz="1406"/>
              <a:t>2, 125-kpc stream (stream A); </a:t>
            </a:r>
          </a:p>
          <a:p>
            <a:pPr>
              <a:defRPr sz="2000">
                <a:latin typeface="Gill Sans SemiBold"/>
                <a:ea typeface="Gill Sans SemiBold"/>
                <a:cs typeface="Gill Sans SemiBold"/>
                <a:sym typeface="Gill Sans SemiBold"/>
              </a:defRPr>
            </a:pPr>
            <a:r>
              <a:rPr sz="1406"/>
              <a:t>3, stream C; 4, eastern arc (stream D);</a:t>
            </a:r>
          </a:p>
          <a:p>
            <a:pPr>
              <a:defRPr sz="2000">
                <a:latin typeface="Gill Sans SemiBold"/>
                <a:ea typeface="Gill Sans SemiBold"/>
                <a:cs typeface="Gill Sans SemiBold"/>
                <a:sym typeface="Gill Sans SemiBold"/>
              </a:defRPr>
            </a:pPr>
            <a:r>
              <a:rPr sz="1406"/>
              <a:t>5, giant stellar stream; </a:t>
            </a:r>
          </a:p>
          <a:p>
            <a:pPr>
              <a:defRPr sz="2000">
                <a:latin typeface="Gill Sans SemiBold"/>
                <a:ea typeface="Gill Sans SemiBold"/>
                <a:cs typeface="Gill Sans SemiBold"/>
                <a:sym typeface="Gill Sans SemiBold"/>
              </a:defRPr>
            </a:pPr>
            <a:r>
              <a:rPr sz="1406"/>
              <a:t>6, northwest minor-axis stream; </a:t>
            </a:r>
          </a:p>
          <a:p>
            <a:pPr>
              <a:defRPr sz="2000">
                <a:latin typeface="Gill Sans SemiBold"/>
                <a:ea typeface="Gill Sans SemiBold"/>
                <a:cs typeface="Gill Sans SemiBold"/>
                <a:sym typeface="Gill Sans SemiBold"/>
              </a:defRPr>
            </a:pPr>
            <a:r>
              <a:rPr sz="1406"/>
              <a:t>7, southwest cloud</a:t>
            </a:r>
          </a:p>
          <a:p>
            <a:pPr>
              <a:defRPr sz="1600">
                <a:solidFill>
                  <a:schemeClr val="accent5"/>
                </a:solidFill>
                <a:latin typeface="Gill Sans SemiBold"/>
                <a:ea typeface="Gill Sans SemiBold"/>
                <a:cs typeface="Gill Sans SemiBold"/>
                <a:sym typeface="Gill Sans SemiBold"/>
              </a:defRPr>
            </a:pPr>
            <a:r>
              <a:rPr sz="1125"/>
              <a:t>(McConnachie et al. 2009)</a:t>
            </a:r>
          </a:p>
        </p:txBody>
      </p:sp>
      <p:sp>
        <p:nvSpPr>
          <p:cNvPr id="772" name="Shape 772"/>
          <p:cNvSpPr/>
          <p:nvPr/>
        </p:nvSpPr>
        <p:spPr>
          <a:xfrm>
            <a:off x="131214" y="3701090"/>
            <a:ext cx="3918482" cy="2408673"/>
          </a:xfrm>
          <a:prstGeom prst="rect">
            <a:avLst/>
          </a:prstGeom>
          <a:ln w="12700">
            <a:miter lim="400000"/>
          </a:ln>
          <a:extLst>
            <a:ext uri="{C572A759-6A51-4108-AA02-DFA0A04FC94B}">
              <ma14:wrappingTextBoxFlag xmlns:ma14="http://schemas.microsoft.com/office/mac/drawingml/2011/main" xmlns="" val="1"/>
            </a:ext>
          </a:extLst>
        </p:spPr>
        <p:txBody>
          <a:bodyPr lIns="35719" tIns="35719" rIns="35719" bIns="35719" anchor="ctr">
            <a:spAutoFit/>
          </a:bodyPr>
          <a:lstStyle/>
          <a:p>
            <a:pPr marL="210493" indent="-173626">
              <a:buSzPct val="45000"/>
              <a:buBlip>
                <a:blip r:embed="rId7"/>
              </a:buBlip>
              <a:defRPr sz="2000">
                <a:latin typeface="Gill Sans SemiBold"/>
                <a:ea typeface="Gill Sans SemiBold"/>
                <a:cs typeface="Gill Sans SemiBold"/>
                <a:sym typeface="Gill Sans SemiBold"/>
              </a:defRPr>
            </a:pPr>
            <a:r>
              <a:rPr sz="1406" dirty="0">
                <a:solidFill>
                  <a:schemeClr val="accent5"/>
                </a:solidFill>
              </a:rPr>
              <a:t>Kinematics and chemistry</a:t>
            </a:r>
            <a:r>
              <a:rPr sz="1406" dirty="0"/>
              <a:t> of the intergalactic/interstellar medium</a:t>
            </a:r>
          </a:p>
          <a:p>
            <a:pPr marL="210493" indent="-173626">
              <a:buSzPct val="45000"/>
              <a:buBlip>
                <a:blip r:embed="rId7"/>
              </a:buBlip>
              <a:defRPr sz="2000">
                <a:latin typeface="Gill Sans SemiBold"/>
                <a:ea typeface="Gill Sans SemiBold"/>
                <a:cs typeface="Gill Sans SemiBold"/>
                <a:sym typeface="Gill Sans SemiBold"/>
              </a:defRPr>
            </a:pPr>
            <a:r>
              <a:rPr sz="1406" dirty="0">
                <a:solidFill>
                  <a:schemeClr val="accent5"/>
                </a:solidFill>
              </a:rPr>
              <a:t>Proper motions</a:t>
            </a:r>
            <a:r>
              <a:rPr sz="1406" dirty="0"/>
              <a:t> of M31/M33 </a:t>
            </a:r>
          </a:p>
          <a:p>
            <a:pPr>
              <a:defRPr sz="2000">
                <a:latin typeface="Gill Sans SemiBold"/>
                <a:ea typeface="Gill Sans SemiBold"/>
                <a:cs typeface="Gill Sans SemiBold"/>
                <a:sym typeface="Gill Sans SemiBold"/>
              </a:defRPr>
            </a:pPr>
            <a:endParaRPr sz="1406" dirty="0"/>
          </a:p>
          <a:p>
            <a:pPr>
              <a:defRPr sz="2000">
                <a:latin typeface="Gill Sans SemiBold"/>
                <a:ea typeface="Gill Sans SemiBold"/>
                <a:cs typeface="Gill Sans SemiBold"/>
                <a:sym typeface="Gill Sans SemiBold"/>
              </a:defRPr>
            </a:pPr>
            <a:r>
              <a:rPr sz="1406" dirty="0"/>
              <a:t>QSOs in the vicinity fields of M31/M33 </a:t>
            </a:r>
          </a:p>
          <a:p>
            <a:pPr>
              <a:defRPr sz="2000">
                <a:latin typeface="Gill Sans SemiBold"/>
                <a:ea typeface="Gill Sans SemiBold"/>
                <a:cs typeface="Gill Sans SemiBold"/>
                <a:sym typeface="Gill Sans SemiBold"/>
              </a:defRPr>
            </a:pPr>
            <a:endParaRPr sz="1406" dirty="0"/>
          </a:p>
          <a:p>
            <a:pPr marL="210493" indent="-173626">
              <a:buSzPct val="45000"/>
              <a:buBlip>
                <a:blip r:embed="rId7"/>
              </a:buBlip>
              <a:defRPr sz="2000">
                <a:latin typeface="Gill Sans SemiBold"/>
                <a:ea typeface="Gill Sans SemiBold"/>
                <a:cs typeface="Gill Sans SemiBold"/>
                <a:sym typeface="Gill Sans SemiBold"/>
              </a:defRPr>
            </a:pPr>
            <a:r>
              <a:rPr sz="1406" dirty="0"/>
              <a:t>NED: 155</a:t>
            </a:r>
          </a:p>
          <a:p>
            <a:pPr marL="210493" indent="-173626">
              <a:buSzPct val="45000"/>
              <a:buBlip>
                <a:blip r:embed="rId7"/>
              </a:buBlip>
              <a:defRPr sz="2000">
                <a:latin typeface="Gill Sans SemiBold"/>
                <a:ea typeface="Gill Sans SemiBold"/>
                <a:cs typeface="Gill Sans SemiBold"/>
                <a:sym typeface="Gill Sans SemiBold"/>
              </a:defRPr>
            </a:pPr>
            <a:r>
              <a:rPr sz="1406" dirty="0"/>
              <a:t>SDSS: 75</a:t>
            </a:r>
          </a:p>
          <a:p>
            <a:pPr marL="210493" indent="-173626">
              <a:buSzPct val="45000"/>
              <a:buBlip>
                <a:blip r:embed="rId7"/>
              </a:buBlip>
              <a:defRPr sz="2000">
                <a:latin typeface="Gill Sans SemiBold"/>
                <a:ea typeface="Gill Sans SemiBold"/>
                <a:cs typeface="Gill Sans SemiBold"/>
                <a:sym typeface="Gill Sans SemiBold"/>
              </a:defRPr>
            </a:pPr>
            <a:r>
              <a:rPr sz="1406" dirty="0"/>
              <a:t>LAMOST: 1908 </a:t>
            </a:r>
            <a:r>
              <a:rPr sz="1125" dirty="0">
                <a:solidFill>
                  <a:schemeClr val="accent5"/>
                </a:solidFill>
              </a:rPr>
              <a:t>(Huo et al. 2010, 2013</a:t>
            </a:r>
            <a:r>
              <a:rPr lang="en-US" sz="1125" dirty="0">
                <a:solidFill>
                  <a:schemeClr val="accent5"/>
                </a:solidFill>
              </a:rPr>
              <a:t>, 2015</a:t>
            </a:r>
            <a:r>
              <a:rPr sz="1125" dirty="0">
                <a:solidFill>
                  <a:schemeClr val="accent5"/>
                </a:solidFill>
              </a:rPr>
              <a:t>)</a:t>
            </a:r>
            <a:endParaRPr sz="1125" dirty="0"/>
          </a:p>
          <a:p>
            <a:pPr>
              <a:defRPr sz="2000">
                <a:latin typeface="Gill Sans SemiBold"/>
                <a:ea typeface="Gill Sans SemiBold"/>
                <a:cs typeface="Gill Sans SemiBold"/>
                <a:sym typeface="Gill Sans SemiBold"/>
              </a:defRPr>
            </a:pPr>
            <a:endParaRPr sz="1125" dirty="0"/>
          </a:p>
          <a:p>
            <a:pPr>
              <a:defRPr sz="2000">
                <a:latin typeface="Gill Sans SemiBold"/>
                <a:ea typeface="Gill Sans SemiBold"/>
                <a:cs typeface="Gill Sans SemiBold"/>
                <a:sym typeface="Gill Sans SemiBold"/>
              </a:defRPr>
            </a:pPr>
            <a:r>
              <a:rPr sz="1406" dirty="0">
                <a:solidFill>
                  <a:srgbClr val="FF0000"/>
                </a:solidFill>
              </a:rPr>
              <a:t>246/108/49 brighter than 18.0/17.5/17.0 in i mag</a:t>
            </a:r>
          </a:p>
        </p:txBody>
      </p:sp>
      <p:sp>
        <p:nvSpPr>
          <p:cNvPr id="773" name="Shape 773"/>
          <p:cNvSpPr>
            <a:spLocks noGrp="1"/>
          </p:cNvSpPr>
          <p:nvPr>
            <p:ph type="ctrTitle"/>
          </p:nvPr>
        </p:nvSpPr>
        <p:spPr>
          <a:xfrm>
            <a:off x="443174" y="190373"/>
            <a:ext cx="8206357" cy="392010"/>
          </a:xfrm>
          <a:prstGeom prst="rect">
            <a:avLst/>
          </a:prstGeom>
        </p:spPr>
        <p:txBody>
          <a:bodyPr vert="horz" lIns="35719" tIns="35719" rIns="35719" bIns="35719" rtlCol="0" anchor="ctr">
            <a:normAutofit fontScale="90000"/>
          </a:bodyPr>
          <a:lstStyle>
            <a:lvl1pPr defTabSz="584200">
              <a:lnSpc>
                <a:spcPct val="100000"/>
              </a:lnSpc>
              <a:defRPr sz="3200">
                <a:uFillTx/>
              </a:defRPr>
            </a:lvl1pPr>
          </a:lstStyle>
          <a:p>
            <a:r>
              <a:rPr b="1" dirty="0"/>
              <a:t>Background QSOs in the vicinity fields of M31/M33</a:t>
            </a:r>
          </a:p>
        </p:txBody>
      </p:sp>
      <p:sp>
        <p:nvSpPr>
          <p:cNvPr id="774" name="Shape 774"/>
          <p:cNvSpPr/>
          <p:nvPr/>
        </p:nvSpPr>
        <p:spPr>
          <a:xfrm>
            <a:off x="3037519" y="2745844"/>
            <a:ext cx="532198" cy="245260"/>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1600" b="1">
                <a:solidFill>
                  <a:schemeClr val="accent5"/>
                </a:solidFill>
                <a:latin typeface="+mn-lt"/>
                <a:ea typeface="+mn-ea"/>
                <a:cs typeface="+mn-cs"/>
                <a:sym typeface="Gill Sans"/>
              </a:defRPr>
            </a:lvl1pPr>
          </a:lstStyle>
          <a:p>
            <a:r>
              <a:rPr sz="1125"/>
              <a:t>150 kpc</a:t>
            </a:r>
          </a:p>
        </p:txBody>
      </p:sp>
      <p:sp>
        <p:nvSpPr>
          <p:cNvPr id="775" name="Shape 775"/>
          <p:cNvSpPr/>
          <p:nvPr/>
        </p:nvSpPr>
        <p:spPr>
          <a:xfrm>
            <a:off x="856827" y="3306370"/>
            <a:ext cx="458460" cy="245260"/>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1600" b="1">
                <a:solidFill>
                  <a:schemeClr val="accent5"/>
                </a:solidFill>
                <a:latin typeface="+mn-lt"/>
                <a:ea typeface="+mn-ea"/>
                <a:cs typeface="+mn-cs"/>
                <a:sym typeface="Gill Sans"/>
              </a:defRPr>
            </a:lvl1pPr>
          </a:lstStyle>
          <a:p>
            <a:r>
              <a:rPr sz="1125"/>
              <a:t>50 kpc</a:t>
            </a:r>
          </a:p>
        </p:txBody>
      </p:sp>
      <p:sp>
        <p:nvSpPr>
          <p:cNvPr id="776" name="Shape 776"/>
          <p:cNvSpPr/>
          <p:nvPr/>
        </p:nvSpPr>
        <p:spPr>
          <a:xfrm>
            <a:off x="7522687" y="4070999"/>
            <a:ext cx="346250" cy="245260"/>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1600" b="1">
                <a:solidFill>
                  <a:srgbClr val="FF40FF"/>
                </a:solidFill>
                <a:latin typeface="+mn-lt"/>
                <a:ea typeface="+mn-ea"/>
                <a:cs typeface="+mn-cs"/>
                <a:sym typeface="Gill Sans"/>
              </a:defRPr>
            </a:lvl1pPr>
          </a:lstStyle>
          <a:p>
            <a:r>
              <a:rPr sz="1125"/>
              <a:t>M31</a:t>
            </a:r>
          </a:p>
        </p:txBody>
      </p:sp>
      <p:sp>
        <p:nvSpPr>
          <p:cNvPr id="777" name="Shape 777"/>
          <p:cNvSpPr/>
          <p:nvPr/>
        </p:nvSpPr>
        <p:spPr>
          <a:xfrm>
            <a:off x="6180279" y="5342128"/>
            <a:ext cx="346250" cy="245260"/>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1600" b="1">
                <a:solidFill>
                  <a:srgbClr val="FF40FF"/>
                </a:solidFill>
                <a:latin typeface="+mn-lt"/>
                <a:ea typeface="+mn-ea"/>
                <a:cs typeface="+mn-cs"/>
                <a:sym typeface="Gill Sans"/>
              </a:defRPr>
            </a:lvl1pPr>
          </a:lstStyle>
          <a:p>
            <a:r>
              <a:rPr sz="1125"/>
              <a:t>M33</a:t>
            </a:r>
          </a:p>
        </p:txBody>
      </p:sp>
    </p:spTree>
    <p:extLst>
      <p:ext uri="{BB962C8B-B14F-4D97-AF65-F5344CB8AC3E}">
        <p14:creationId xmlns:p14="http://schemas.microsoft.com/office/powerpoint/2010/main" val="2732581464"/>
      </p:ext>
    </p:extLst>
  </p:cSld>
  <p:clrMapOvr>
    <a:masterClrMapping/>
  </p:clrMapOvr>
  <p:transition spd="slow"/>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3688" y="981075"/>
            <a:ext cx="8523287" cy="43053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2708" name="Text Box 4"/>
          <p:cNvSpPr txBox="1">
            <a:spLocks noChangeArrowheads="1"/>
          </p:cNvSpPr>
          <p:nvPr/>
        </p:nvSpPr>
        <p:spPr bwMode="auto">
          <a:xfrm>
            <a:off x="6553200" y="6356350"/>
            <a:ext cx="2133600" cy="365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defTabSz="449263">
              <a:buFont typeface="Arial" panose="020B0604020202020204" pitchFamily="34" charset="0"/>
              <a:tabLst>
                <a:tab pos="449263" algn="l"/>
                <a:tab pos="898525" algn="l"/>
                <a:tab pos="1347788" algn="l"/>
                <a:tab pos="1797050" algn="l"/>
              </a:tabLst>
              <a:defRPr>
                <a:solidFill>
                  <a:schemeClr val="tx1"/>
                </a:solidFill>
                <a:latin typeface="Arial" panose="020B0604020202020204" pitchFamily="34" charset="0"/>
                <a:ea typeface="宋体" panose="02010600030101010101" pitchFamily="2" charset="-122"/>
              </a:defRPr>
            </a:lvl1pPr>
            <a:lvl2pPr marL="742950" indent="-285750" defTabSz="449263">
              <a:buFont typeface="Arial" panose="020B0604020202020204" pitchFamily="34" charset="0"/>
              <a:tabLst>
                <a:tab pos="449263" algn="l"/>
                <a:tab pos="898525" algn="l"/>
                <a:tab pos="1347788" algn="l"/>
                <a:tab pos="1797050" algn="l"/>
              </a:tabLst>
              <a:defRPr>
                <a:solidFill>
                  <a:schemeClr val="tx1"/>
                </a:solidFill>
                <a:latin typeface="Arial" panose="020B0604020202020204" pitchFamily="34" charset="0"/>
                <a:ea typeface="宋体" panose="02010600030101010101" pitchFamily="2" charset="-122"/>
              </a:defRPr>
            </a:lvl2pPr>
            <a:lvl3pPr marL="1143000" indent="-228600" defTabSz="449263">
              <a:buFont typeface="Arial" panose="020B0604020202020204" pitchFamily="34" charset="0"/>
              <a:tabLst>
                <a:tab pos="449263" algn="l"/>
                <a:tab pos="898525" algn="l"/>
                <a:tab pos="1347788" algn="l"/>
                <a:tab pos="1797050" algn="l"/>
              </a:tabLst>
              <a:defRPr>
                <a:solidFill>
                  <a:schemeClr val="tx1"/>
                </a:solidFill>
                <a:latin typeface="Arial" panose="020B0604020202020204" pitchFamily="34" charset="0"/>
                <a:ea typeface="宋体" panose="02010600030101010101" pitchFamily="2" charset="-122"/>
              </a:defRPr>
            </a:lvl3pPr>
            <a:lvl4pPr marL="1600200" indent="-228600" defTabSz="449263">
              <a:buFont typeface="Arial" panose="020B0604020202020204" pitchFamily="34" charset="0"/>
              <a:tabLst>
                <a:tab pos="449263" algn="l"/>
                <a:tab pos="898525" algn="l"/>
                <a:tab pos="1347788" algn="l"/>
                <a:tab pos="1797050" algn="l"/>
              </a:tabLst>
              <a:defRPr>
                <a:solidFill>
                  <a:schemeClr val="tx1"/>
                </a:solidFill>
                <a:latin typeface="Arial" panose="020B0604020202020204" pitchFamily="34" charset="0"/>
                <a:ea typeface="宋体" panose="02010600030101010101" pitchFamily="2" charset="-122"/>
              </a:defRPr>
            </a:lvl4pPr>
            <a:lvl5pPr marL="2057400" indent="-228600" defTabSz="449263">
              <a:buFont typeface="Arial" panose="020B0604020202020204" pitchFamily="34" charset="0"/>
              <a:tabLst>
                <a:tab pos="449263" algn="l"/>
                <a:tab pos="898525" algn="l"/>
                <a:tab pos="1347788" algn="l"/>
                <a:tab pos="1797050" algn="l"/>
              </a:tabLst>
              <a:defRPr>
                <a:solidFill>
                  <a:schemeClr val="tx1"/>
                </a:solidFill>
                <a:latin typeface="Arial" panose="020B0604020202020204" pitchFamily="34" charset="0"/>
                <a:ea typeface="宋体" panose="02010600030101010101" pitchFamily="2" charset="-122"/>
              </a:defRPr>
            </a:lvl5pPr>
            <a:lvl6pPr marL="2514600" indent="-228600" defTabSz="449263" eaLnBrk="0" fontAlgn="base" hangingPunct="0">
              <a:spcBef>
                <a:spcPct val="0"/>
              </a:spcBef>
              <a:spcAft>
                <a:spcPct val="0"/>
              </a:spcAft>
              <a:buFont typeface="Arial" panose="020B0604020202020204" pitchFamily="34" charset="0"/>
              <a:tabLst>
                <a:tab pos="449263" algn="l"/>
                <a:tab pos="898525" algn="l"/>
                <a:tab pos="1347788" algn="l"/>
                <a:tab pos="1797050" algn="l"/>
              </a:tabLst>
              <a:defRPr>
                <a:solidFill>
                  <a:schemeClr val="tx1"/>
                </a:solidFill>
                <a:latin typeface="Arial" panose="020B0604020202020204" pitchFamily="34" charset="0"/>
                <a:ea typeface="宋体" panose="02010600030101010101" pitchFamily="2" charset="-122"/>
              </a:defRPr>
            </a:lvl6pPr>
            <a:lvl7pPr marL="2971800" indent="-228600" defTabSz="449263" eaLnBrk="0" fontAlgn="base" hangingPunct="0">
              <a:spcBef>
                <a:spcPct val="0"/>
              </a:spcBef>
              <a:spcAft>
                <a:spcPct val="0"/>
              </a:spcAft>
              <a:buFont typeface="Arial" panose="020B0604020202020204" pitchFamily="34" charset="0"/>
              <a:tabLst>
                <a:tab pos="449263" algn="l"/>
                <a:tab pos="898525" algn="l"/>
                <a:tab pos="1347788" algn="l"/>
                <a:tab pos="1797050" algn="l"/>
              </a:tabLst>
              <a:defRPr>
                <a:solidFill>
                  <a:schemeClr val="tx1"/>
                </a:solidFill>
                <a:latin typeface="Arial" panose="020B0604020202020204" pitchFamily="34" charset="0"/>
                <a:ea typeface="宋体" panose="02010600030101010101" pitchFamily="2" charset="-122"/>
              </a:defRPr>
            </a:lvl7pPr>
            <a:lvl8pPr marL="3429000" indent="-228600" defTabSz="449263" eaLnBrk="0" fontAlgn="base" hangingPunct="0">
              <a:spcBef>
                <a:spcPct val="0"/>
              </a:spcBef>
              <a:spcAft>
                <a:spcPct val="0"/>
              </a:spcAft>
              <a:buFont typeface="Arial" panose="020B0604020202020204" pitchFamily="34" charset="0"/>
              <a:tabLst>
                <a:tab pos="449263" algn="l"/>
                <a:tab pos="898525" algn="l"/>
                <a:tab pos="1347788" algn="l"/>
                <a:tab pos="1797050" algn="l"/>
              </a:tabLst>
              <a:defRPr>
                <a:solidFill>
                  <a:schemeClr val="tx1"/>
                </a:solidFill>
                <a:latin typeface="Arial" panose="020B0604020202020204" pitchFamily="34" charset="0"/>
                <a:ea typeface="宋体" panose="02010600030101010101" pitchFamily="2" charset="-122"/>
              </a:defRPr>
            </a:lvl8pPr>
            <a:lvl9pPr marL="3886200" indent="-228600" defTabSz="449263" eaLnBrk="0" fontAlgn="base" hangingPunct="0">
              <a:spcBef>
                <a:spcPct val="0"/>
              </a:spcBef>
              <a:spcAft>
                <a:spcPct val="0"/>
              </a:spcAft>
              <a:buFont typeface="Arial" panose="020B0604020202020204" pitchFamily="34" charset="0"/>
              <a:tabLst>
                <a:tab pos="449263" algn="l"/>
                <a:tab pos="898525" algn="l"/>
                <a:tab pos="1347788" algn="l"/>
                <a:tab pos="1797050" algn="l"/>
              </a:tabLst>
              <a:defRPr>
                <a:solidFill>
                  <a:schemeClr val="tx1"/>
                </a:solidFill>
                <a:latin typeface="Arial" panose="020B0604020202020204" pitchFamily="34" charset="0"/>
                <a:ea typeface="宋体" panose="02010600030101010101" pitchFamily="2" charset="-122"/>
              </a:defRPr>
            </a:lvl9pPr>
          </a:lstStyle>
          <a:p>
            <a:pPr algn="r" eaLnBrk="1" hangingPunct="1">
              <a:buClr>
                <a:srgbClr val="000000"/>
              </a:buClr>
              <a:buSzPct val="100000"/>
              <a:buFont typeface="Times New Roman" panose="02020603050405020304" pitchFamily="18" charset="0"/>
              <a:buNone/>
            </a:pPr>
            <a:fld id="{9A41D0C7-F873-4253-89DB-A1CDF089046C}" type="slidenum">
              <a:rPr lang="en-US" altLang="zh-CN" sz="1200">
                <a:solidFill>
                  <a:srgbClr val="8B8B8B"/>
                </a:solidFill>
                <a:latin typeface="Calibri" panose="020F0502020204030204" pitchFamily="34" charset="0"/>
              </a:rPr>
              <a:pPr algn="r" eaLnBrk="1" hangingPunct="1">
                <a:buClr>
                  <a:srgbClr val="000000"/>
                </a:buClr>
                <a:buSzPct val="100000"/>
                <a:buFont typeface="Times New Roman" panose="02020603050405020304" pitchFamily="18" charset="0"/>
                <a:buNone/>
              </a:pPr>
              <a:t>99</a:t>
            </a:fld>
            <a:endParaRPr lang="en-US" altLang="zh-CN" sz="1200">
              <a:solidFill>
                <a:srgbClr val="8B8B8B"/>
              </a:solidFill>
              <a:latin typeface="Calibri" panose="020F0502020204030204" pitchFamily="34" charset="0"/>
            </a:endParaRPr>
          </a:p>
        </p:txBody>
      </p:sp>
      <p:sp>
        <p:nvSpPr>
          <p:cNvPr id="72709" name="Rectangle 5"/>
          <p:cNvSpPr>
            <a:spLocks noChangeArrowheads="1"/>
          </p:cNvSpPr>
          <p:nvPr/>
        </p:nvSpPr>
        <p:spPr bwMode="auto">
          <a:xfrm>
            <a:off x="1763713" y="6165850"/>
            <a:ext cx="2244725" cy="350838"/>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a:lnSpc>
                <a:spcPct val="94000"/>
              </a:lnSpc>
              <a:buClr>
                <a:srgbClr val="000000"/>
              </a:buClr>
              <a:buSzPct val="100000"/>
              <a:buFont typeface="Times New Roman" panose="02020603050405020304" pitchFamily="18" charset="0"/>
              <a:buNone/>
            </a:pPr>
            <a:r>
              <a:rPr lang="en-US" altLang="zh-CN" i="1">
                <a:solidFill>
                  <a:schemeClr val="accent2"/>
                </a:solidFill>
              </a:rPr>
              <a:t>Dong et al. 2016 in prep.</a:t>
            </a:r>
          </a:p>
        </p:txBody>
      </p:sp>
      <p:pic>
        <p:nvPicPr>
          <p:cNvPr id="72710" name="Content Placeholder 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3429000"/>
            <a:ext cx="45720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11" name="TextBox 7"/>
          <p:cNvSpPr txBox="1">
            <a:spLocks noChangeArrowheads="1"/>
          </p:cNvSpPr>
          <p:nvPr/>
        </p:nvSpPr>
        <p:spPr bwMode="auto">
          <a:xfrm>
            <a:off x="107950" y="4724400"/>
            <a:ext cx="4017963"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defTabSz="45720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defTabSz="4572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defTabSz="4572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defTabSz="4572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defTabSz="4572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defTabSz="4572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defTabSz="4572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defTabSz="4572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buFontTx/>
              <a:buNone/>
            </a:pPr>
            <a:r>
              <a:rPr lang="en-US" altLang="zh-CN" sz="2400" b="1">
                <a:solidFill>
                  <a:srgbClr val="000090"/>
                </a:solidFill>
              </a:rPr>
              <a:t>20374 quasars observed </a:t>
            </a:r>
          </a:p>
          <a:p>
            <a:pPr eaLnBrk="1" hangingPunct="1">
              <a:buFontTx/>
              <a:buNone/>
            </a:pPr>
            <a:r>
              <a:rPr lang="en-US" altLang="zh-CN" sz="2400" b="1">
                <a:solidFill>
                  <a:srgbClr val="000090"/>
                </a:solidFill>
              </a:rPr>
              <a:t>&gt;8176 new quasars </a:t>
            </a:r>
          </a:p>
          <a:p>
            <a:pPr eaLnBrk="1" hangingPunct="1">
              <a:buFontTx/>
              <a:buNone/>
            </a:pPr>
            <a:r>
              <a:rPr lang="en-US" altLang="zh-CN" sz="2400" b="1">
                <a:solidFill>
                  <a:srgbClr val="FF0000"/>
                </a:solidFill>
              </a:rPr>
              <a:t>(994 in M31/M33)</a:t>
            </a:r>
          </a:p>
        </p:txBody>
      </p:sp>
      <p:sp>
        <p:nvSpPr>
          <p:cNvPr id="72712" name="Rectangle 9"/>
          <p:cNvSpPr>
            <a:spLocks noRot="1" noChangeArrowheads="1"/>
          </p:cNvSpPr>
          <p:nvPr/>
        </p:nvSpPr>
        <p:spPr bwMode="auto">
          <a:xfrm>
            <a:off x="0" y="0"/>
            <a:ext cx="9144000" cy="476250"/>
          </a:xfrm>
          <a:prstGeom prst="rect">
            <a:avLst/>
          </a:prstGeom>
          <a:solidFill>
            <a:srgbClr val="CCECFF"/>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alpha val="68999"/>
                    </a:schemeClr>
                  </a:outerShdw>
                </a:effectLst>
              </a14:hiddenEffects>
            </a:ext>
          </a:extLst>
        </p:spPr>
        <p:txBody>
          <a:bodyPr anchor="ctr"/>
          <a:lstStyle>
            <a:lvl1pPr algn="just">
              <a:spcBef>
                <a:spcPct val="20000"/>
              </a:spcBef>
              <a:buClr>
                <a:srgbClr val="FF6600"/>
              </a:buClr>
              <a:buChar char="•"/>
              <a:defRPr sz="2800" b="1">
                <a:solidFill>
                  <a:srgbClr val="0000CC"/>
                </a:solidFill>
                <a:latin typeface="Times New Roman" panose="02020603050405020304" pitchFamily="18" charset="0"/>
                <a:ea typeface="黑体" panose="02010609060101010101" pitchFamily="49" charset="-122"/>
              </a:defRPr>
            </a:lvl1pPr>
            <a:lvl2pPr marL="742950" indent="-285750" algn="just">
              <a:spcBef>
                <a:spcPct val="20000"/>
              </a:spcBef>
              <a:buClr>
                <a:srgbClr val="FF6600"/>
              </a:buClr>
              <a:buChar char="•"/>
              <a:defRPr sz="2400" b="1">
                <a:solidFill>
                  <a:srgbClr val="0033CC"/>
                </a:solidFill>
                <a:latin typeface="Times New Roman" panose="02020603050405020304" pitchFamily="18" charset="0"/>
                <a:ea typeface="华文隶书" panose="02010800040101010101" pitchFamily="2" charset="-122"/>
              </a:defRPr>
            </a:lvl2pPr>
            <a:lvl3pPr marL="1143000" indent="-228600" algn="just">
              <a:spcBef>
                <a:spcPct val="20000"/>
              </a:spcBef>
              <a:buClr>
                <a:srgbClr val="FF6600"/>
              </a:buClr>
              <a:buChar char="•"/>
              <a:defRPr sz="2200">
                <a:solidFill>
                  <a:srgbClr val="0000CC"/>
                </a:solidFill>
                <a:latin typeface="Times New Roman" panose="02020603050405020304" pitchFamily="18" charset="0"/>
                <a:ea typeface="黑体" panose="02010609060101010101" pitchFamily="49" charset="-122"/>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hlink"/>
              </a:buClr>
              <a:buSzPct val="100000"/>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hlink"/>
              </a:buClr>
              <a:buSzPct val="100000"/>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hlink"/>
              </a:buClr>
              <a:buSzPct val="100000"/>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hlink"/>
              </a:buClr>
              <a:buSzPct val="100000"/>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hlink"/>
              </a:buClr>
              <a:buSzPct val="100000"/>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9pPr>
          </a:lstStyle>
          <a:p>
            <a:pPr algn="ctr" eaLnBrk="1" hangingPunct="1">
              <a:spcBef>
                <a:spcPct val="0"/>
              </a:spcBef>
              <a:buClrTx/>
              <a:buFontTx/>
              <a:buNone/>
            </a:pPr>
            <a:r>
              <a:rPr lang="en-US" altLang="en-US" sz="2400" b="0">
                <a:solidFill>
                  <a:schemeClr val="tx1"/>
                </a:solidFill>
                <a:latin typeface="Arial Black" panose="020B0A04020102020204" pitchFamily="34" charset="0"/>
                <a:ea typeface="宋体" panose="02010600030101010101" pitchFamily="2" charset="-122"/>
              </a:rPr>
              <a:t>LAMOST quasars：DR1-3 </a:t>
            </a:r>
            <a:endParaRPr lang="zh-CN" altLang="en-US" sz="2400" b="0">
              <a:solidFill>
                <a:schemeClr val="tx1"/>
              </a:solidFill>
              <a:latin typeface="Arial Black" panose="020B0A04020102020204" pitchFamily="34" charset="0"/>
              <a:ea typeface="宋体" panose="02010600030101010101" pitchFamily="2" charset="-122"/>
            </a:endParaRPr>
          </a:p>
        </p:txBody>
      </p:sp>
    </p:spTree>
    <p:extLst>
      <p:ext uri="{BB962C8B-B14F-4D97-AF65-F5344CB8AC3E}">
        <p14:creationId xmlns:p14="http://schemas.microsoft.com/office/powerpoint/2010/main" val="223946781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主题​​">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
    <a:dk1>
      <a:srgbClr val="4E5B6F"/>
    </a:dk1>
    <a:lt1>
      <a:srgbClr val="FFFFFF"/>
    </a:lt1>
    <a:dk2>
      <a:srgbClr val="000000"/>
    </a:dk2>
    <a:lt2>
      <a:srgbClr val="D6EC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themeOverride>
</file>

<file path=docProps/app.xml><?xml version="1.0" encoding="utf-8"?>
<Properties xmlns="http://schemas.openxmlformats.org/officeDocument/2006/extended-properties" xmlns:vt="http://schemas.openxmlformats.org/officeDocument/2006/docPropsVTypes">
  <Template>Office Theme</Template>
  <TotalTime>463</TotalTime>
  <Words>7044</Words>
  <Application>Microsoft Office PowerPoint</Application>
  <PresentationFormat>全屏显示(4:3)</PresentationFormat>
  <Paragraphs>784</Paragraphs>
  <Slides>106</Slides>
  <Notes>19</Notes>
  <HiddenSlides>0</HiddenSlides>
  <MMClips>0</MMClips>
  <ScaleCrop>false</ScaleCrop>
  <HeadingPairs>
    <vt:vector size="6" baseType="variant">
      <vt:variant>
        <vt:lpstr>已用的字体</vt:lpstr>
      </vt:variant>
      <vt:variant>
        <vt:i4>34</vt:i4>
      </vt:variant>
      <vt:variant>
        <vt:lpstr>主题</vt:lpstr>
      </vt:variant>
      <vt:variant>
        <vt:i4>1</vt:i4>
      </vt:variant>
      <vt:variant>
        <vt:lpstr>幻灯片标题</vt:lpstr>
      </vt:variant>
      <vt:variant>
        <vt:i4>106</vt:i4>
      </vt:variant>
    </vt:vector>
  </HeadingPairs>
  <TitlesOfParts>
    <vt:vector size="141" baseType="lpstr">
      <vt:lpstr>Gill Sans</vt:lpstr>
      <vt:lpstr>Gill Sans SemiBold</vt:lpstr>
      <vt:lpstr>Gulim</vt:lpstr>
      <vt:lpstr>Heiti SC Medium</vt:lpstr>
      <vt:lpstr>Liberation Serif</vt:lpstr>
      <vt:lpstr>Lucida Grande</vt:lpstr>
      <vt:lpstr>MS PGothic</vt:lpstr>
      <vt:lpstr>MS PGothic</vt:lpstr>
      <vt:lpstr>Songti SC Regular</vt:lpstr>
      <vt:lpstr>游ゴシック</vt:lpstr>
      <vt:lpstr>Zapf Dingbats</vt:lpstr>
      <vt:lpstr>等线</vt:lpstr>
      <vt:lpstr>等线 Light</vt:lpstr>
      <vt:lpstr>黑体</vt:lpstr>
      <vt:lpstr>华文楷体</vt:lpstr>
      <vt:lpstr>华文细黑</vt:lpstr>
      <vt:lpstr>华文新魏</vt:lpstr>
      <vt:lpstr>楷体</vt:lpstr>
      <vt:lpstr>隶书</vt:lpstr>
      <vt:lpstr>宋体</vt:lpstr>
      <vt:lpstr>Arial</vt:lpstr>
      <vt:lpstr>Arial Black</vt:lpstr>
      <vt:lpstr>Bell MT</vt:lpstr>
      <vt:lpstr>Calibri</vt:lpstr>
      <vt:lpstr>Calibri Light</vt:lpstr>
      <vt:lpstr>Consolas</vt:lpstr>
      <vt:lpstr>Garamond</vt:lpstr>
      <vt:lpstr>Gill Sans MT</vt:lpstr>
      <vt:lpstr>Helvetica</vt:lpstr>
      <vt:lpstr>Symbol</vt:lpstr>
      <vt:lpstr>Tahoma</vt:lpstr>
      <vt:lpstr>Times New Roman</vt:lpstr>
      <vt:lpstr>Verdana</vt:lpstr>
      <vt:lpstr>Wingdings</vt:lpstr>
      <vt:lpstr>Office 主题​​</vt:lpstr>
      <vt:lpstr>Spectroscopic survey of LAMOST</vt:lpstr>
      <vt:lpstr>Structure of LAMOST</vt:lpstr>
      <vt:lpstr>Innovations in LAMOST </vt:lpstr>
      <vt:lpstr>MB 6.1m      </vt:lpstr>
      <vt:lpstr>PowerPoint 演示文稿</vt:lpstr>
      <vt:lpstr>PowerPoint 演示文稿</vt:lpstr>
      <vt:lpstr>PowerPoint 演示文稿</vt:lpstr>
      <vt:lpstr>Image quality of LAMOST</vt:lpstr>
      <vt:lpstr>国际评估专家、欧南台主动光学专家、极大光学望远镜E-ELT光学部主任 Lothar Noethe 博士</vt:lpstr>
      <vt:lpstr>At 3.2 degree FOV </vt:lpstr>
      <vt:lpstr>Instruments</vt:lpstr>
      <vt:lpstr>Fiber positioning units</vt:lpstr>
      <vt:lpstr>4000 fiber positioning units</vt:lpstr>
      <vt:lpstr>PowerPoint 演示文稿</vt:lpstr>
      <vt:lpstr>Positioning accuracy of 4000 fibers in coordinate of focal plane</vt:lpstr>
      <vt:lpstr>PowerPoint 演示文稿</vt:lpstr>
      <vt:lpstr>PowerPoint 演示文稿</vt:lpstr>
      <vt:lpstr>PowerPoint 演示文稿</vt:lpstr>
      <vt:lpstr>Spectra of stars</vt:lpstr>
      <vt:lpstr>PowerPoint 演示文稿</vt:lpstr>
      <vt:lpstr>运行状况</vt:lpstr>
      <vt:lpstr>PowerPoint 演示文稿</vt:lpstr>
      <vt:lpstr>LAMOST通光效率</vt:lpstr>
      <vt:lpstr>Survey progress and data products</vt:lpstr>
      <vt:lpstr>Flux calibration: spectral accuracy</vt:lpstr>
      <vt:lpstr>LAMOST Spectrograph Response Curves</vt:lpstr>
      <vt:lpstr>PowerPoint 演示文稿</vt:lpstr>
      <vt:lpstr>PowerPoint 演示文稿</vt:lpstr>
      <vt:lpstr> </vt:lpstr>
      <vt:lpstr>LAMOST 巡天数据正式融入 CDS VizieR 系统  </vt:lpstr>
      <vt:lpstr>LAMOST&amp;SDSS早期科研产出</vt:lpstr>
      <vt:lpstr>LAMOST&amp;SDSS科研产出</vt:lpstr>
      <vt:lpstr>LAMOST Sciences</vt:lpstr>
      <vt:lpstr>PowerPoint 演示文稿</vt:lpstr>
      <vt:lpstr>PowerPoint 演示文稿</vt:lpstr>
      <vt:lpstr>LAMOST Experiment for Galactic Understanding and Exploration (LEGUE) Science goals (2012)  LEGUE RAA mini-volume</vt:lpstr>
      <vt:lpstr>Dynamics of the Milky Way</vt:lpstr>
      <vt:lpstr>PowerPoint 演示文稿</vt:lpstr>
      <vt:lpstr>Mass of the Milky Way</vt:lpstr>
      <vt:lpstr>PowerPoint 演示文稿</vt:lpstr>
      <vt:lpstr>Dark matter mass density in the solar neighborhood</vt:lpstr>
      <vt:lpstr>PowerPoint 演示文稿</vt:lpstr>
      <vt:lpstr>PowerPoint 演示文稿</vt:lpstr>
      <vt:lpstr>Composition, kinematics of stellar populations </vt:lpstr>
      <vt:lpstr>PowerPoint 演示文稿</vt:lpstr>
      <vt:lpstr>PowerPoint 演示文稿</vt:lpstr>
      <vt:lpstr>研究本地旋臂附近恒星速度场</vt:lpstr>
      <vt:lpstr>Age-dependent metallicity gradients</vt:lpstr>
      <vt:lpstr>Structure and evolution of the Galaxy</vt:lpstr>
      <vt:lpstr>Formation of the Galaxy</vt:lpstr>
      <vt:lpstr>PowerPoint 演示文稿</vt:lpstr>
      <vt:lpstr>PowerPoint 演示文稿</vt:lpstr>
      <vt:lpstr>PowerPoint 演示文稿</vt:lpstr>
      <vt:lpstr>发现新的星流候选体</vt:lpstr>
      <vt:lpstr>PowerPoint 演示文稿</vt:lpstr>
      <vt:lpstr>LAMOST发现的贫金属星</vt:lpstr>
      <vt:lpstr>PowerPoint 演示文稿</vt:lpstr>
      <vt:lpstr>Shape of the outer disk</vt:lpstr>
      <vt:lpstr>银盘——发现大了25%</vt:lpstr>
      <vt:lpstr>银盘边界</vt:lpstr>
      <vt:lpstr>PowerPoint 演示文稿</vt:lpstr>
      <vt:lpstr>PowerPoint 演示文稿</vt:lpstr>
      <vt:lpstr>PowerPoint 演示文稿</vt:lpstr>
      <vt:lpstr>PowerPoint 演示文稿</vt:lpstr>
      <vt:lpstr>PowerPoint 演示文稿</vt:lpstr>
      <vt:lpstr>银晕结构——密度分布</vt:lpstr>
      <vt:lpstr>银晕结构</vt:lpstr>
      <vt:lpstr>Mass profile from K-giants</vt:lpstr>
      <vt:lpstr>PowerPoint 演示文稿</vt:lpstr>
      <vt:lpstr>Age of halo</vt:lpstr>
      <vt:lpstr>The study of the Galactic (sub)structures</vt:lpstr>
      <vt:lpstr>PowerPoint 演示文稿</vt:lpstr>
      <vt:lpstr>Chemical evolution of the Galactic disc</vt:lpstr>
      <vt:lpstr>Empirical extinction law from millions of LAMOST spectra</vt:lpstr>
      <vt:lpstr>3D extinction map from millions of LAMOST spectra</vt:lpstr>
      <vt:lpstr>DIBs detected in SDSS and LAMOST spectra</vt:lpstr>
      <vt:lpstr>Demography of DIBs with millions of LAMOST spectra</vt:lpstr>
      <vt:lpstr>Staller physics</vt:lpstr>
      <vt:lpstr>PowerPoint 演示文稿</vt:lpstr>
      <vt:lpstr>Carbon stars from LAMOST DR2 data</vt:lpstr>
      <vt:lpstr>Hot Subdwarf Stars Observed in LAMOST DR1</vt:lpstr>
      <vt:lpstr>“再次”发现两颗超高速星</vt:lpstr>
      <vt:lpstr>超级耀斑具有增强的磁场活动特征</vt:lpstr>
      <vt:lpstr>揭秘太阳系的“身世”——系外行星轨道偏心率</vt:lpstr>
      <vt:lpstr>Li超丰贫金属星</vt:lpstr>
      <vt:lpstr>发现米拉变星候选体</vt:lpstr>
      <vt:lpstr>发现四颗新DA型脉动白矮星</vt:lpstr>
      <vt:lpstr>Kinematics of SNR S147 based on LAMOST data</vt:lpstr>
      <vt:lpstr>Discovery of an “S147 dust cloud”</vt:lpstr>
      <vt:lpstr>LAMOST Extra-GAlactic Survey (LEGAS) : initial plan</vt:lpstr>
      <vt:lpstr>New L-S galaxy pair sample</vt:lpstr>
      <vt:lpstr>Multi system</vt:lpstr>
      <vt:lpstr>Discovery of an isolated galaxy triplet  (Feng et al. 2016)</vt:lpstr>
      <vt:lpstr>Two complete fields</vt:lpstr>
      <vt:lpstr>Special galaxies/multi-wavelength study</vt:lpstr>
      <vt:lpstr>Deep spectroscopy of PNs in M31</vt:lpstr>
      <vt:lpstr>LAMOST spectroscopy of globular clusters in M31/M33</vt:lpstr>
      <vt:lpstr>Background QSOs in the vicinity fields of M31/M33</vt:lpstr>
      <vt:lpstr>PowerPoint 演示文稿</vt:lpstr>
      <vt:lpstr>Quasars in DR4 (on going)</vt:lpstr>
      <vt:lpstr>Summary</vt:lpstr>
      <vt:lpstr>LAMOST中分辨率光谱巡天</vt:lpstr>
      <vt:lpstr>LAMOST中分辨率光谱巡天</vt:lpstr>
      <vt:lpstr>LAMOST光谱巡天路线图</vt:lpstr>
      <vt:lpstr>Thank You！</vt:lpstr>
      <vt:lpstr>LAMOST Galactic Spectroscopic Surveys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Scientific impact of the LAMOST regular surveys</dc:title>
  <dc:creator>Zhao Yongheng</dc:creator>
  <cp:lastModifiedBy>Zhao Yongheng</cp:lastModifiedBy>
  <cp:revision>87</cp:revision>
  <dcterms:created xsi:type="dcterms:W3CDTF">2017-07-27T05:41:18Z</dcterms:created>
  <dcterms:modified xsi:type="dcterms:W3CDTF">2017-11-29T01:43:05Z</dcterms:modified>
</cp:coreProperties>
</file>