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94" r:id="rId1"/>
  </p:sldMasterIdLst>
  <p:notesMasterIdLst>
    <p:notesMasterId r:id="rId26"/>
  </p:notesMasterIdLst>
  <p:sldIdLst>
    <p:sldId id="1711" r:id="rId2"/>
    <p:sldId id="1713" r:id="rId3"/>
    <p:sldId id="1714" r:id="rId4"/>
    <p:sldId id="1701" r:id="rId5"/>
    <p:sldId id="1732" r:id="rId6"/>
    <p:sldId id="1733" r:id="rId7"/>
    <p:sldId id="1734" r:id="rId8"/>
    <p:sldId id="1745" r:id="rId9"/>
    <p:sldId id="1735" r:id="rId10"/>
    <p:sldId id="1717" r:id="rId11"/>
    <p:sldId id="1736" r:id="rId12"/>
    <p:sldId id="1723" r:id="rId13"/>
    <p:sldId id="1724" r:id="rId14"/>
    <p:sldId id="1725" r:id="rId15"/>
    <p:sldId id="1729" r:id="rId16"/>
    <p:sldId id="1730" r:id="rId17"/>
    <p:sldId id="1731" r:id="rId18"/>
    <p:sldId id="1742" r:id="rId19"/>
    <p:sldId id="1743" r:id="rId20"/>
    <p:sldId id="1744" r:id="rId21"/>
    <p:sldId id="1741" r:id="rId22"/>
    <p:sldId id="1737" r:id="rId23"/>
    <p:sldId id="1726" r:id="rId24"/>
    <p:sldId id="1720" r:id="rId25"/>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006600"/>
    <a:srgbClr val="003300"/>
    <a:srgbClr val="663300"/>
    <a:srgbClr val="003366"/>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89159" autoAdjust="0"/>
  </p:normalViewPr>
  <p:slideViewPr>
    <p:cSldViewPr>
      <p:cViewPr varScale="1">
        <p:scale>
          <a:sx n="98" d="100"/>
          <a:sy n="98" d="100"/>
        </p:scale>
        <p:origin x="-1000" y="-1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3DD29-39AC-4F92-B6F4-6850F4554CD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zh-CN" altLang="en-US"/>
        </a:p>
      </dgm:t>
    </dgm:pt>
    <dgm:pt modelId="{A5C2C46A-3793-465F-A6F7-CCAA231C5756}">
      <dgm:prSet phldrT="[文本]"/>
      <dgm:spPr/>
      <dgm:t>
        <a:bodyPr/>
        <a:lstStyle/>
        <a:p>
          <a:r>
            <a:rPr lang="zh-CN" altLang="en-US" dirty="0" smtClean="0">
              <a:latin typeface="微软雅黑" panose="020B0503020204020204" pitchFamily="34" charset="-122"/>
              <a:ea typeface="微软雅黑" panose="020B0503020204020204" pitchFamily="34" charset="-122"/>
            </a:rPr>
            <a:t>国家</a:t>
          </a:r>
          <a:r>
            <a:rPr lang="zh-CN" dirty="0" smtClean="0">
              <a:latin typeface="微软雅黑" panose="020B0503020204020204" pitchFamily="34" charset="-122"/>
              <a:ea typeface="微软雅黑" panose="020B0503020204020204" pitchFamily="34" charset="-122"/>
            </a:rPr>
            <a:t>天文台</a:t>
          </a:r>
          <a:r>
            <a:rPr lang="zh-CN" altLang="en-US" dirty="0" smtClean="0">
              <a:latin typeface="微软雅黑" panose="020B0503020204020204" pitchFamily="34" charset="-122"/>
              <a:ea typeface="微软雅黑" panose="020B0503020204020204" pitchFamily="34" charset="-122"/>
            </a:rPr>
            <a:t>科技资源整体</a:t>
          </a:r>
          <a:r>
            <a:rPr lang="zh-CN" dirty="0" smtClean="0">
              <a:latin typeface="微软雅黑" panose="020B0503020204020204" pitchFamily="34" charset="-122"/>
              <a:ea typeface="微软雅黑" panose="020B0503020204020204" pitchFamily="34" charset="-122"/>
            </a:rPr>
            <a:t>上云</a:t>
          </a:r>
          <a:endParaRPr lang="zh-CN" altLang="en-US" dirty="0">
            <a:latin typeface="微软雅黑" panose="020B0503020204020204" pitchFamily="34" charset="-122"/>
            <a:ea typeface="微软雅黑" panose="020B0503020204020204" pitchFamily="34" charset="-122"/>
          </a:endParaRPr>
        </a:p>
      </dgm:t>
    </dgm:pt>
    <dgm:pt modelId="{8D02C37E-D93D-4EAA-ADA0-4EAF464D0BD7}" type="parTrans" cxnId="{A14CD671-BE8B-48D2-8072-B9A1FCB19206}">
      <dgm:prSet/>
      <dgm:spPr/>
      <dgm:t>
        <a:bodyPr/>
        <a:lstStyle/>
        <a:p>
          <a:endParaRPr lang="zh-CN" altLang="en-US">
            <a:latin typeface="微软雅黑" panose="020B0503020204020204" pitchFamily="34" charset="-122"/>
            <a:ea typeface="微软雅黑" panose="020B0503020204020204" pitchFamily="34" charset="-122"/>
          </a:endParaRPr>
        </a:p>
      </dgm:t>
    </dgm:pt>
    <dgm:pt modelId="{EF8CBBD8-A882-4B05-8839-91DBEC88E6D5}" type="sibTrans" cxnId="{A14CD671-BE8B-48D2-8072-B9A1FCB19206}">
      <dgm:prSet/>
      <dgm:spPr/>
      <dgm:t>
        <a:bodyPr/>
        <a:lstStyle/>
        <a:p>
          <a:endParaRPr lang="zh-CN" altLang="en-US">
            <a:latin typeface="微软雅黑" panose="020B0503020204020204" pitchFamily="34" charset="-122"/>
            <a:ea typeface="微软雅黑" panose="020B0503020204020204" pitchFamily="34" charset="-122"/>
          </a:endParaRPr>
        </a:p>
      </dgm:t>
    </dgm:pt>
    <dgm:pt modelId="{CA6F8D5C-CA8A-4171-A7D2-1DFCF87BEBC0}">
      <dgm:prSet phldrT="[文本]"/>
      <dgm:spPr/>
      <dgm:t>
        <a:bodyPr/>
        <a:lstStyle/>
        <a:p>
          <a:r>
            <a:rPr lang="zh-CN" dirty="0" smtClean="0">
              <a:latin typeface="微软雅黑" panose="020B0503020204020204" pitchFamily="34" charset="-122"/>
              <a:ea typeface="微软雅黑" panose="020B0503020204020204" pitchFamily="34" charset="-122"/>
            </a:rPr>
            <a:t>中国虚拟天文台</a:t>
          </a:r>
          <a:r>
            <a:rPr lang="zh-CN" altLang="en-US" dirty="0" smtClean="0">
              <a:latin typeface="微软雅黑" panose="020B0503020204020204" pitchFamily="34" charset="-122"/>
              <a:ea typeface="微软雅黑" panose="020B0503020204020204" pitchFamily="34" charset="-122"/>
            </a:rPr>
            <a:t>及在线</a:t>
          </a:r>
          <a:r>
            <a:rPr lang="zh-CN" dirty="0" smtClean="0">
              <a:latin typeface="微软雅黑" panose="020B0503020204020204" pitchFamily="34" charset="-122"/>
              <a:ea typeface="微软雅黑" panose="020B0503020204020204" pitchFamily="34" charset="-122"/>
            </a:rPr>
            <a:t>数据上云</a:t>
          </a:r>
          <a:endParaRPr lang="zh-CN" altLang="en-US" dirty="0">
            <a:latin typeface="微软雅黑" panose="020B0503020204020204" pitchFamily="34" charset="-122"/>
            <a:ea typeface="微软雅黑" panose="020B0503020204020204" pitchFamily="34" charset="-122"/>
          </a:endParaRPr>
        </a:p>
      </dgm:t>
    </dgm:pt>
    <dgm:pt modelId="{A64C0010-DC07-4BD3-BEAD-B65296B0DCE7}" type="parTrans" cxnId="{F8399833-76D0-48ED-BD47-A57911A5B2D7}">
      <dgm:prSet/>
      <dgm:spPr/>
      <dgm:t>
        <a:bodyPr/>
        <a:lstStyle/>
        <a:p>
          <a:endParaRPr lang="zh-CN" altLang="en-US">
            <a:latin typeface="微软雅黑" panose="020B0503020204020204" pitchFamily="34" charset="-122"/>
            <a:ea typeface="微软雅黑" panose="020B0503020204020204" pitchFamily="34" charset="-122"/>
          </a:endParaRPr>
        </a:p>
      </dgm:t>
    </dgm:pt>
    <dgm:pt modelId="{0026E5D7-D05B-45C3-BD75-0F7F3F76C4A0}" type="sibTrans" cxnId="{F8399833-76D0-48ED-BD47-A57911A5B2D7}">
      <dgm:prSet/>
      <dgm:spPr/>
      <dgm:t>
        <a:bodyPr/>
        <a:lstStyle/>
        <a:p>
          <a:endParaRPr lang="zh-CN" altLang="en-US">
            <a:latin typeface="微软雅黑" panose="020B0503020204020204" pitchFamily="34" charset="-122"/>
            <a:ea typeface="微软雅黑" panose="020B0503020204020204" pitchFamily="34" charset="-122"/>
          </a:endParaRPr>
        </a:p>
      </dgm:t>
    </dgm:pt>
    <dgm:pt modelId="{81F0AC95-6CF0-4976-A598-A86E97AEA96B}">
      <dgm:prSet phldrT="[文本]"/>
      <dgm:spPr/>
      <dgm:t>
        <a:bodyPr/>
        <a:lstStyle/>
        <a:p>
          <a:r>
            <a:rPr lang="zh-CN" altLang="en-US" dirty="0" smtClean="0">
              <a:latin typeface="微软雅黑" panose="020B0503020204020204" pitchFamily="34" charset="-122"/>
              <a:ea typeface="微软雅黑" panose="020B0503020204020204" pitchFamily="34" charset="-122"/>
            </a:rPr>
            <a:t>郭守敬</a:t>
          </a:r>
          <a:r>
            <a:rPr lang="zh-CN" dirty="0" smtClean="0">
              <a:latin typeface="微软雅黑" panose="020B0503020204020204" pitchFamily="34" charset="-122"/>
              <a:ea typeface="微软雅黑" panose="020B0503020204020204" pitchFamily="34" charset="-122"/>
            </a:rPr>
            <a:t>望远镜数据上云</a:t>
          </a:r>
          <a:endParaRPr lang="zh-CN" altLang="en-US" dirty="0">
            <a:latin typeface="微软雅黑" panose="020B0503020204020204" pitchFamily="34" charset="-122"/>
            <a:ea typeface="微软雅黑" panose="020B0503020204020204" pitchFamily="34" charset="-122"/>
          </a:endParaRPr>
        </a:p>
      </dgm:t>
    </dgm:pt>
    <dgm:pt modelId="{71C2FC25-3104-43A4-837E-9048363EEE6B}" type="parTrans" cxnId="{F9839280-10C3-4240-9BC5-F7194237FF1D}">
      <dgm:prSet/>
      <dgm:spPr/>
      <dgm:t>
        <a:bodyPr/>
        <a:lstStyle/>
        <a:p>
          <a:endParaRPr lang="zh-CN" altLang="en-US">
            <a:latin typeface="微软雅黑" panose="020B0503020204020204" pitchFamily="34" charset="-122"/>
            <a:ea typeface="微软雅黑" panose="020B0503020204020204" pitchFamily="34" charset="-122"/>
          </a:endParaRPr>
        </a:p>
      </dgm:t>
    </dgm:pt>
    <dgm:pt modelId="{C40CB76C-A04D-42F9-ACF8-9D2B81A27FC3}" type="sibTrans" cxnId="{F9839280-10C3-4240-9BC5-F7194237FF1D}">
      <dgm:prSet/>
      <dgm:spPr/>
      <dgm:t>
        <a:bodyPr/>
        <a:lstStyle/>
        <a:p>
          <a:endParaRPr lang="zh-CN" altLang="en-US">
            <a:latin typeface="微软雅黑" panose="020B0503020204020204" pitchFamily="34" charset="-122"/>
            <a:ea typeface="微软雅黑" panose="020B0503020204020204" pitchFamily="34" charset="-122"/>
          </a:endParaRPr>
        </a:p>
      </dgm:t>
    </dgm:pt>
    <dgm:pt modelId="{61394D88-8320-4265-8878-7F824DAF3454}">
      <dgm:prSet phldrT="[文本]"/>
      <dgm:spPr/>
      <dgm:t>
        <a:bodyPr/>
        <a:lstStyle/>
        <a:p>
          <a:r>
            <a:rPr lang="en-US" dirty="0" smtClean="0">
              <a:latin typeface="微软雅黑" panose="020B0503020204020204" pitchFamily="34" charset="-122"/>
              <a:ea typeface="微软雅黑" panose="020B0503020204020204" pitchFamily="34" charset="-122"/>
            </a:rPr>
            <a:t>FAST</a:t>
          </a:r>
          <a:r>
            <a:rPr lang="zh-CN" dirty="0" smtClean="0">
              <a:latin typeface="微软雅黑" panose="020B0503020204020204" pitchFamily="34" charset="-122"/>
              <a:ea typeface="微软雅黑" panose="020B0503020204020204" pitchFamily="34" charset="-122"/>
            </a:rPr>
            <a:t>射电望远镜数据上云</a:t>
          </a:r>
          <a:endParaRPr lang="zh-CN" altLang="en-US" dirty="0">
            <a:latin typeface="微软雅黑" panose="020B0503020204020204" pitchFamily="34" charset="-122"/>
            <a:ea typeface="微软雅黑" panose="020B0503020204020204" pitchFamily="34" charset="-122"/>
          </a:endParaRPr>
        </a:p>
      </dgm:t>
    </dgm:pt>
    <dgm:pt modelId="{2920B3AF-551E-4E01-BD90-D24A939A8A83}" type="parTrans" cxnId="{146D8135-DA11-455A-B0C9-C424A692A5DC}">
      <dgm:prSet/>
      <dgm:spPr/>
      <dgm:t>
        <a:bodyPr/>
        <a:lstStyle/>
        <a:p>
          <a:endParaRPr lang="zh-CN" altLang="en-US">
            <a:latin typeface="微软雅黑" panose="020B0503020204020204" pitchFamily="34" charset="-122"/>
            <a:ea typeface="微软雅黑" panose="020B0503020204020204" pitchFamily="34" charset="-122"/>
          </a:endParaRPr>
        </a:p>
      </dgm:t>
    </dgm:pt>
    <dgm:pt modelId="{6EDCCE9D-3BD6-4AD1-9E80-A24D8E5838B6}" type="sibTrans" cxnId="{146D8135-DA11-455A-B0C9-C424A692A5DC}">
      <dgm:prSet/>
      <dgm:spPr/>
      <dgm:t>
        <a:bodyPr/>
        <a:lstStyle/>
        <a:p>
          <a:endParaRPr lang="zh-CN" altLang="en-US">
            <a:latin typeface="微软雅黑" panose="020B0503020204020204" pitchFamily="34" charset="-122"/>
            <a:ea typeface="微软雅黑" panose="020B0503020204020204" pitchFamily="34" charset="-122"/>
          </a:endParaRPr>
        </a:p>
      </dgm:t>
    </dgm:pt>
    <dgm:pt modelId="{E543D1F8-C166-4418-8D31-2746E3A20204}">
      <dgm:prSet phldrT="[文本]"/>
      <dgm:spPr/>
      <dgm:t>
        <a:bodyPr/>
        <a:lstStyle/>
        <a:p>
          <a:r>
            <a:rPr lang="zh-CN" dirty="0" smtClean="0">
              <a:latin typeface="微软雅黑" panose="020B0503020204020204" pitchFamily="34" charset="-122"/>
              <a:ea typeface="微软雅黑" panose="020B0503020204020204" pitchFamily="34" charset="-122"/>
            </a:rPr>
            <a:t>国家天文台</a:t>
          </a:r>
          <a:r>
            <a:rPr lang="zh-CN" altLang="en-US" dirty="0" smtClean="0">
              <a:latin typeface="微软雅黑" panose="020B0503020204020204" pitchFamily="34" charset="-122"/>
              <a:ea typeface="微软雅黑" panose="020B0503020204020204" pitchFamily="34" charset="-122"/>
            </a:rPr>
            <a:t>其他</a:t>
          </a:r>
          <a:r>
            <a:rPr lang="zh-CN" dirty="0" smtClean="0">
              <a:latin typeface="微软雅黑" panose="020B0503020204020204" pitchFamily="34" charset="-122"/>
              <a:ea typeface="微软雅黑" panose="020B0503020204020204" pitchFamily="34" charset="-122"/>
            </a:rPr>
            <a:t>科技资源</a:t>
          </a:r>
          <a:r>
            <a:rPr lang="zh-CN" altLang="en-US" dirty="0" smtClean="0">
              <a:latin typeface="微软雅黑" panose="020B0503020204020204" pitchFamily="34" charset="-122"/>
              <a:ea typeface="微软雅黑" panose="020B0503020204020204" pitchFamily="34" charset="-122"/>
            </a:rPr>
            <a:t>陆续</a:t>
          </a:r>
          <a:r>
            <a:rPr lang="zh-CN" dirty="0" smtClean="0">
              <a:latin typeface="微软雅黑" panose="020B0503020204020204" pitchFamily="34" charset="-122"/>
              <a:ea typeface="微软雅黑" panose="020B0503020204020204" pitchFamily="34" charset="-122"/>
            </a:rPr>
            <a:t>上云</a:t>
          </a:r>
          <a:endParaRPr lang="zh-CN" altLang="en-US" dirty="0">
            <a:latin typeface="微软雅黑" panose="020B0503020204020204" pitchFamily="34" charset="-122"/>
            <a:ea typeface="微软雅黑" panose="020B0503020204020204" pitchFamily="34" charset="-122"/>
          </a:endParaRPr>
        </a:p>
      </dgm:t>
    </dgm:pt>
    <dgm:pt modelId="{86C6E0FD-ABFC-44F7-8821-C35C38D1D18E}" type="parTrans" cxnId="{1E8ECD13-F2CC-412F-B53B-5679A4C85799}">
      <dgm:prSet/>
      <dgm:spPr/>
      <dgm:t>
        <a:bodyPr/>
        <a:lstStyle/>
        <a:p>
          <a:endParaRPr lang="zh-CN" altLang="en-US">
            <a:latin typeface="微软雅黑" panose="020B0503020204020204" pitchFamily="34" charset="-122"/>
            <a:ea typeface="微软雅黑" panose="020B0503020204020204" pitchFamily="34" charset="-122"/>
          </a:endParaRPr>
        </a:p>
      </dgm:t>
    </dgm:pt>
    <dgm:pt modelId="{01E17ACA-2F81-41FE-9EAE-50F6AB4C242C}" type="sibTrans" cxnId="{1E8ECD13-F2CC-412F-B53B-5679A4C85799}">
      <dgm:prSet/>
      <dgm:spPr/>
      <dgm:t>
        <a:bodyPr/>
        <a:lstStyle/>
        <a:p>
          <a:endParaRPr lang="zh-CN" altLang="en-US">
            <a:latin typeface="微软雅黑" panose="020B0503020204020204" pitchFamily="34" charset="-122"/>
            <a:ea typeface="微软雅黑" panose="020B0503020204020204" pitchFamily="34" charset="-122"/>
          </a:endParaRPr>
        </a:p>
      </dgm:t>
    </dgm:pt>
    <dgm:pt modelId="{AB757E7E-6121-40F2-8BC2-9DF477FB6841}">
      <dgm:prSet phldrT="[文本]"/>
      <dgm:spPr/>
      <dgm:t>
        <a:bodyPr/>
        <a:lstStyle/>
        <a:p>
          <a:r>
            <a:rPr lang="zh-CN" dirty="0" smtClean="0">
              <a:latin typeface="微软雅黑" panose="020B0503020204020204" pitchFamily="34" charset="-122"/>
              <a:ea typeface="微软雅黑" panose="020B0503020204020204" pitchFamily="34" charset="-122"/>
            </a:rPr>
            <a:t>远程天文观测和特色科普教育</a:t>
          </a:r>
          <a:endParaRPr lang="zh-CN" altLang="en-US" dirty="0">
            <a:latin typeface="微软雅黑" panose="020B0503020204020204" pitchFamily="34" charset="-122"/>
            <a:ea typeface="微软雅黑" panose="020B0503020204020204" pitchFamily="34" charset="-122"/>
          </a:endParaRPr>
        </a:p>
      </dgm:t>
    </dgm:pt>
    <dgm:pt modelId="{F6C856EA-6D65-4CD7-9237-0B61B2F88588}" type="parTrans" cxnId="{935DD4B7-2E18-49B7-B6DF-2DD92910A17D}">
      <dgm:prSet/>
      <dgm:spPr/>
      <dgm:t>
        <a:bodyPr/>
        <a:lstStyle/>
        <a:p>
          <a:endParaRPr lang="zh-CN" altLang="en-US">
            <a:latin typeface="微软雅黑" panose="020B0503020204020204" pitchFamily="34" charset="-122"/>
            <a:ea typeface="微软雅黑" panose="020B0503020204020204" pitchFamily="34" charset="-122"/>
          </a:endParaRPr>
        </a:p>
      </dgm:t>
    </dgm:pt>
    <dgm:pt modelId="{C6C95E56-846E-4204-BE67-484A9F818E8C}" type="sibTrans" cxnId="{935DD4B7-2E18-49B7-B6DF-2DD92910A17D}">
      <dgm:prSet/>
      <dgm:spPr/>
      <dgm:t>
        <a:bodyPr/>
        <a:lstStyle/>
        <a:p>
          <a:endParaRPr lang="zh-CN" altLang="en-US">
            <a:latin typeface="微软雅黑" panose="020B0503020204020204" pitchFamily="34" charset="-122"/>
            <a:ea typeface="微软雅黑" panose="020B0503020204020204" pitchFamily="34" charset="-122"/>
          </a:endParaRPr>
        </a:p>
      </dgm:t>
    </dgm:pt>
    <dgm:pt modelId="{82B1A7C5-B796-4A8E-B933-5B94795C70BF}" type="pres">
      <dgm:prSet presAssocID="{F723DD29-39AC-4F92-B6F4-6850F4554CD7}" presName="Name0" presStyleCnt="0">
        <dgm:presLayoutVars>
          <dgm:chMax val="1"/>
          <dgm:dir/>
          <dgm:animLvl val="ctr"/>
          <dgm:resizeHandles val="exact"/>
        </dgm:presLayoutVars>
      </dgm:prSet>
      <dgm:spPr/>
      <dgm:t>
        <a:bodyPr/>
        <a:lstStyle/>
        <a:p>
          <a:endParaRPr lang="zh-CN" altLang="en-US"/>
        </a:p>
      </dgm:t>
    </dgm:pt>
    <dgm:pt modelId="{C609B79D-C8B0-44F2-B593-49C4D281B078}" type="pres">
      <dgm:prSet presAssocID="{A5C2C46A-3793-465F-A6F7-CCAA231C5756}" presName="centerShape" presStyleLbl="node0" presStyleIdx="0" presStyleCnt="1"/>
      <dgm:spPr/>
      <dgm:t>
        <a:bodyPr/>
        <a:lstStyle/>
        <a:p>
          <a:endParaRPr lang="zh-CN" altLang="en-US"/>
        </a:p>
      </dgm:t>
    </dgm:pt>
    <dgm:pt modelId="{4B0CCF6A-4354-4449-BB89-DDA6F713F869}" type="pres">
      <dgm:prSet presAssocID="{CA6F8D5C-CA8A-4171-A7D2-1DFCF87BEBC0}" presName="node" presStyleLbl="node1" presStyleIdx="0" presStyleCnt="5">
        <dgm:presLayoutVars>
          <dgm:bulletEnabled val="1"/>
        </dgm:presLayoutVars>
      </dgm:prSet>
      <dgm:spPr/>
      <dgm:t>
        <a:bodyPr/>
        <a:lstStyle/>
        <a:p>
          <a:endParaRPr lang="zh-CN" altLang="en-US"/>
        </a:p>
      </dgm:t>
    </dgm:pt>
    <dgm:pt modelId="{6D7F4C08-FABB-4D77-B451-29DB8537D9EE}" type="pres">
      <dgm:prSet presAssocID="{CA6F8D5C-CA8A-4171-A7D2-1DFCF87BEBC0}" presName="dummy" presStyleCnt="0"/>
      <dgm:spPr/>
    </dgm:pt>
    <dgm:pt modelId="{D93DC735-98DF-416C-8327-EAC8F5E889AB}" type="pres">
      <dgm:prSet presAssocID="{0026E5D7-D05B-45C3-BD75-0F7F3F76C4A0}" presName="sibTrans" presStyleLbl="sibTrans2D1" presStyleIdx="0" presStyleCnt="5"/>
      <dgm:spPr/>
      <dgm:t>
        <a:bodyPr/>
        <a:lstStyle/>
        <a:p>
          <a:endParaRPr lang="zh-CN" altLang="en-US"/>
        </a:p>
      </dgm:t>
    </dgm:pt>
    <dgm:pt modelId="{09C896ED-D043-45C9-AF9B-EBC8285EDCF7}" type="pres">
      <dgm:prSet presAssocID="{81F0AC95-6CF0-4976-A598-A86E97AEA96B}" presName="node" presStyleLbl="node1" presStyleIdx="1" presStyleCnt="5">
        <dgm:presLayoutVars>
          <dgm:bulletEnabled val="1"/>
        </dgm:presLayoutVars>
      </dgm:prSet>
      <dgm:spPr/>
      <dgm:t>
        <a:bodyPr/>
        <a:lstStyle/>
        <a:p>
          <a:endParaRPr lang="zh-CN" altLang="en-US"/>
        </a:p>
      </dgm:t>
    </dgm:pt>
    <dgm:pt modelId="{8A026376-2F40-4C38-BE09-039E0DB3E3CA}" type="pres">
      <dgm:prSet presAssocID="{81F0AC95-6CF0-4976-A598-A86E97AEA96B}" presName="dummy" presStyleCnt="0"/>
      <dgm:spPr/>
    </dgm:pt>
    <dgm:pt modelId="{DCDCE91E-4AE7-4D3D-95F7-67585AB2EC96}" type="pres">
      <dgm:prSet presAssocID="{C40CB76C-A04D-42F9-ACF8-9D2B81A27FC3}" presName="sibTrans" presStyleLbl="sibTrans2D1" presStyleIdx="1" presStyleCnt="5"/>
      <dgm:spPr/>
      <dgm:t>
        <a:bodyPr/>
        <a:lstStyle/>
        <a:p>
          <a:endParaRPr lang="zh-CN" altLang="en-US"/>
        </a:p>
      </dgm:t>
    </dgm:pt>
    <dgm:pt modelId="{DFB34BB3-D8F4-425E-9E61-B868761BB6E1}" type="pres">
      <dgm:prSet presAssocID="{61394D88-8320-4265-8878-7F824DAF3454}" presName="node" presStyleLbl="node1" presStyleIdx="2" presStyleCnt="5">
        <dgm:presLayoutVars>
          <dgm:bulletEnabled val="1"/>
        </dgm:presLayoutVars>
      </dgm:prSet>
      <dgm:spPr/>
      <dgm:t>
        <a:bodyPr/>
        <a:lstStyle/>
        <a:p>
          <a:endParaRPr lang="zh-CN" altLang="en-US"/>
        </a:p>
      </dgm:t>
    </dgm:pt>
    <dgm:pt modelId="{0C4DE596-CB45-4D6F-814A-50CAB48F606A}" type="pres">
      <dgm:prSet presAssocID="{61394D88-8320-4265-8878-7F824DAF3454}" presName="dummy" presStyleCnt="0"/>
      <dgm:spPr/>
    </dgm:pt>
    <dgm:pt modelId="{F9372D07-FF17-45C7-BA1E-6176B0770A1A}" type="pres">
      <dgm:prSet presAssocID="{6EDCCE9D-3BD6-4AD1-9E80-A24D8E5838B6}" presName="sibTrans" presStyleLbl="sibTrans2D1" presStyleIdx="2" presStyleCnt="5"/>
      <dgm:spPr/>
      <dgm:t>
        <a:bodyPr/>
        <a:lstStyle/>
        <a:p>
          <a:endParaRPr lang="zh-CN" altLang="en-US"/>
        </a:p>
      </dgm:t>
    </dgm:pt>
    <dgm:pt modelId="{5F714CB5-2F95-44DA-AC9D-BEA1B5AC9242}" type="pres">
      <dgm:prSet presAssocID="{E543D1F8-C166-4418-8D31-2746E3A20204}" presName="node" presStyleLbl="node1" presStyleIdx="3" presStyleCnt="5">
        <dgm:presLayoutVars>
          <dgm:bulletEnabled val="1"/>
        </dgm:presLayoutVars>
      </dgm:prSet>
      <dgm:spPr/>
      <dgm:t>
        <a:bodyPr/>
        <a:lstStyle/>
        <a:p>
          <a:endParaRPr lang="zh-CN" altLang="en-US"/>
        </a:p>
      </dgm:t>
    </dgm:pt>
    <dgm:pt modelId="{F57A8654-F33B-483B-BC09-9735D875BBF2}" type="pres">
      <dgm:prSet presAssocID="{E543D1F8-C166-4418-8D31-2746E3A20204}" presName="dummy" presStyleCnt="0"/>
      <dgm:spPr/>
    </dgm:pt>
    <dgm:pt modelId="{0C960278-4ECB-48D9-94C5-7030A237E7FB}" type="pres">
      <dgm:prSet presAssocID="{01E17ACA-2F81-41FE-9EAE-50F6AB4C242C}" presName="sibTrans" presStyleLbl="sibTrans2D1" presStyleIdx="3" presStyleCnt="5"/>
      <dgm:spPr/>
      <dgm:t>
        <a:bodyPr/>
        <a:lstStyle/>
        <a:p>
          <a:endParaRPr lang="zh-CN" altLang="en-US"/>
        </a:p>
      </dgm:t>
    </dgm:pt>
    <dgm:pt modelId="{F9ADFB17-0D48-4043-8B6A-B0620B0B1D75}" type="pres">
      <dgm:prSet presAssocID="{AB757E7E-6121-40F2-8BC2-9DF477FB6841}" presName="node" presStyleLbl="node1" presStyleIdx="4" presStyleCnt="5">
        <dgm:presLayoutVars>
          <dgm:bulletEnabled val="1"/>
        </dgm:presLayoutVars>
      </dgm:prSet>
      <dgm:spPr/>
      <dgm:t>
        <a:bodyPr/>
        <a:lstStyle/>
        <a:p>
          <a:endParaRPr lang="zh-CN" altLang="en-US"/>
        </a:p>
      </dgm:t>
    </dgm:pt>
    <dgm:pt modelId="{0EA5C140-4474-4E7D-821A-944694FCD58D}" type="pres">
      <dgm:prSet presAssocID="{AB757E7E-6121-40F2-8BC2-9DF477FB6841}" presName="dummy" presStyleCnt="0"/>
      <dgm:spPr/>
    </dgm:pt>
    <dgm:pt modelId="{A16CD4B0-16B3-4B0F-8F1D-32216197E83E}" type="pres">
      <dgm:prSet presAssocID="{C6C95E56-846E-4204-BE67-484A9F818E8C}" presName="sibTrans" presStyleLbl="sibTrans2D1" presStyleIdx="4" presStyleCnt="5"/>
      <dgm:spPr/>
      <dgm:t>
        <a:bodyPr/>
        <a:lstStyle/>
        <a:p>
          <a:endParaRPr lang="zh-CN" altLang="en-US"/>
        </a:p>
      </dgm:t>
    </dgm:pt>
  </dgm:ptLst>
  <dgm:cxnLst>
    <dgm:cxn modelId="{E2C54C61-3377-42D7-9885-867EC9B7E72E}" type="presOf" srcId="{6EDCCE9D-3BD6-4AD1-9E80-A24D8E5838B6}" destId="{F9372D07-FF17-45C7-BA1E-6176B0770A1A}" srcOrd="0" destOrd="0" presId="urn:microsoft.com/office/officeart/2005/8/layout/radial6"/>
    <dgm:cxn modelId="{E256E040-A306-4ED5-B984-453E161BC0EF}" type="presOf" srcId="{81F0AC95-6CF0-4976-A598-A86E97AEA96B}" destId="{09C896ED-D043-45C9-AF9B-EBC8285EDCF7}" srcOrd="0" destOrd="0" presId="urn:microsoft.com/office/officeart/2005/8/layout/radial6"/>
    <dgm:cxn modelId="{928A5FCE-B95F-4277-BB60-2665CD3810B2}" type="presOf" srcId="{61394D88-8320-4265-8878-7F824DAF3454}" destId="{DFB34BB3-D8F4-425E-9E61-B868761BB6E1}" srcOrd="0" destOrd="0" presId="urn:microsoft.com/office/officeart/2005/8/layout/radial6"/>
    <dgm:cxn modelId="{F9839280-10C3-4240-9BC5-F7194237FF1D}" srcId="{A5C2C46A-3793-465F-A6F7-CCAA231C5756}" destId="{81F0AC95-6CF0-4976-A598-A86E97AEA96B}" srcOrd="1" destOrd="0" parTransId="{71C2FC25-3104-43A4-837E-9048363EEE6B}" sibTransId="{C40CB76C-A04D-42F9-ACF8-9D2B81A27FC3}"/>
    <dgm:cxn modelId="{640FBA7F-EF44-4EFF-96F8-6704C300F2D3}" type="presOf" srcId="{CA6F8D5C-CA8A-4171-A7D2-1DFCF87BEBC0}" destId="{4B0CCF6A-4354-4449-BB89-DDA6F713F869}" srcOrd="0" destOrd="0" presId="urn:microsoft.com/office/officeart/2005/8/layout/radial6"/>
    <dgm:cxn modelId="{B3811C1E-A2D0-4129-89BA-DA65ED8D0A08}" type="presOf" srcId="{01E17ACA-2F81-41FE-9EAE-50F6AB4C242C}" destId="{0C960278-4ECB-48D9-94C5-7030A237E7FB}" srcOrd="0" destOrd="0" presId="urn:microsoft.com/office/officeart/2005/8/layout/radial6"/>
    <dgm:cxn modelId="{FCC752BC-EA8B-4179-8E36-8032ACE8CCCA}" type="presOf" srcId="{AB757E7E-6121-40F2-8BC2-9DF477FB6841}" destId="{F9ADFB17-0D48-4043-8B6A-B0620B0B1D75}" srcOrd="0" destOrd="0" presId="urn:microsoft.com/office/officeart/2005/8/layout/radial6"/>
    <dgm:cxn modelId="{82D89AC3-2B95-4D64-9994-92708889556D}" type="presOf" srcId="{0026E5D7-D05B-45C3-BD75-0F7F3F76C4A0}" destId="{D93DC735-98DF-416C-8327-EAC8F5E889AB}" srcOrd="0" destOrd="0" presId="urn:microsoft.com/office/officeart/2005/8/layout/radial6"/>
    <dgm:cxn modelId="{F8399833-76D0-48ED-BD47-A57911A5B2D7}" srcId="{A5C2C46A-3793-465F-A6F7-CCAA231C5756}" destId="{CA6F8D5C-CA8A-4171-A7D2-1DFCF87BEBC0}" srcOrd="0" destOrd="0" parTransId="{A64C0010-DC07-4BD3-BEAD-B65296B0DCE7}" sibTransId="{0026E5D7-D05B-45C3-BD75-0F7F3F76C4A0}"/>
    <dgm:cxn modelId="{8A2442F4-447A-4FB6-A9A6-D1CF50CC6720}" type="presOf" srcId="{A5C2C46A-3793-465F-A6F7-CCAA231C5756}" destId="{C609B79D-C8B0-44F2-B593-49C4D281B078}" srcOrd="0" destOrd="0" presId="urn:microsoft.com/office/officeart/2005/8/layout/radial6"/>
    <dgm:cxn modelId="{6D79F3CC-4A91-469F-BF6E-D851C14F50A7}" type="presOf" srcId="{C6C95E56-846E-4204-BE67-484A9F818E8C}" destId="{A16CD4B0-16B3-4B0F-8F1D-32216197E83E}" srcOrd="0" destOrd="0" presId="urn:microsoft.com/office/officeart/2005/8/layout/radial6"/>
    <dgm:cxn modelId="{B7250289-8DB4-4A61-931A-813DF6B72D28}" type="presOf" srcId="{E543D1F8-C166-4418-8D31-2746E3A20204}" destId="{5F714CB5-2F95-44DA-AC9D-BEA1B5AC9242}" srcOrd="0" destOrd="0" presId="urn:microsoft.com/office/officeart/2005/8/layout/radial6"/>
    <dgm:cxn modelId="{1E8ECD13-F2CC-412F-B53B-5679A4C85799}" srcId="{A5C2C46A-3793-465F-A6F7-CCAA231C5756}" destId="{E543D1F8-C166-4418-8D31-2746E3A20204}" srcOrd="3" destOrd="0" parTransId="{86C6E0FD-ABFC-44F7-8821-C35C38D1D18E}" sibTransId="{01E17ACA-2F81-41FE-9EAE-50F6AB4C242C}"/>
    <dgm:cxn modelId="{146D8135-DA11-455A-B0C9-C424A692A5DC}" srcId="{A5C2C46A-3793-465F-A6F7-CCAA231C5756}" destId="{61394D88-8320-4265-8878-7F824DAF3454}" srcOrd="2" destOrd="0" parTransId="{2920B3AF-551E-4E01-BD90-D24A939A8A83}" sibTransId="{6EDCCE9D-3BD6-4AD1-9E80-A24D8E5838B6}"/>
    <dgm:cxn modelId="{935DD4B7-2E18-49B7-B6DF-2DD92910A17D}" srcId="{A5C2C46A-3793-465F-A6F7-CCAA231C5756}" destId="{AB757E7E-6121-40F2-8BC2-9DF477FB6841}" srcOrd="4" destOrd="0" parTransId="{F6C856EA-6D65-4CD7-9237-0B61B2F88588}" sibTransId="{C6C95E56-846E-4204-BE67-484A9F818E8C}"/>
    <dgm:cxn modelId="{229AA30F-179F-4B84-AD0E-BA52F6351EBB}" type="presOf" srcId="{F723DD29-39AC-4F92-B6F4-6850F4554CD7}" destId="{82B1A7C5-B796-4A8E-B933-5B94795C70BF}" srcOrd="0" destOrd="0" presId="urn:microsoft.com/office/officeart/2005/8/layout/radial6"/>
    <dgm:cxn modelId="{A14CD671-BE8B-48D2-8072-B9A1FCB19206}" srcId="{F723DD29-39AC-4F92-B6F4-6850F4554CD7}" destId="{A5C2C46A-3793-465F-A6F7-CCAA231C5756}" srcOrd="0" destOrd="0" parTransId="{8D02C37E-D93D-4EAA-ADA0-4EAF464D0BD7}" sibTransId="{EF8CBBD8-A882-4B05-8839-91DBEC88E6D5}"/>
    <dgm:cxn modelId="{883D3E65-B155-4CBF-BCBE-9C2716DA3734}" type="presOf" srcId="{C40CB76C-A04D-42F9-ACF8-9D2B81A27FC3}" destId="{DCDCE91E-4AE7-4D3D-95F7-67585AB2EC96}" srcOrd="0" destOrd="0" presId="urn:microsoft.com/office/officeart/2005/8/layout/radial6"/>
    <dgm:cxn modelId="{28C6084C-5D76-4FFA-8687-08EE6011A272}" type="presParOf" srcId="{82B1A7C5-B796-4A8E-B933-5B94795C70BF}" destId="{C609B79D-C8B0-44F2-B593-49C4D281B078}" srcOrd="0" destOrd="0" presId="urn:microsoft.com/office/officeart/2005/8/layout/radial6"/>
    <dgm:cxn modelId="{E3D1DE07-73EA-4BB4-ACE3-BEBAACE589F0}" type="presParOf" srcId="{82B1A7C5-B796-4A8E-B933-5B94795C70BF}" destId="{4B0CCF6A-4354-4449-BB89-DDA6F713F869}" srcOrd="1" destOrd="0" presId="urn:microsoft.com/office/officeart/2005/8/layout/radial6"/>
    <dgm:cxn modelId="{7DF00539-18A6-499E-9C3C-43E507CB2487}" type="presParOf" srcId="{82B1A7C5-B796-4A8E-B933-5B94795C70BF}" destId="{6D7F4C08-FABB-4D77-B451-29DB8537D9EE}" srcOrd="2" destOrd="0" presId="urn:microsoft.com/office/officeart/2005/8/layout/radial6"/>
    <dgm:cxn modelId="{CFD29B3F-CCD2-41BF-B526-3C52968DFDAD}" type="presParOf" srcId="{82B1A7C5-B796-4A8E-B933-5B94795C70BF}" destId="{D93DC735-98DF-416C-8327-EAC8F5E889AB}" srcOrd="3" destOrd="0" presId="urn:microsoft.com/office/officeart/2005/8/layout/radial6"/>
    <dgm:cxn modelId="{D69AFD20-737B-46C1-8600-222F28CF00A5}" type="presParOf" srcId="{82B1A7C5-B796-4A8E-B933-5B94795C70BF}" destId="{09C896ED-D043-45C9-AF9B-EBC8285EDCF7}" srcOrd="4" destOrd="0" presId="urn:microsoft.com/office/officeart/2005/8/layout/radial6"/>
    <dgm:cxn modelId="{D4963098-BC66-4096-9F02-53953DB7C13A}" type="presParOf" srcId="{82B1A7C5-B796-4A8E-B933-5B94795C70BF}" destId="{8A026376-2F40-4C38-BE09-039E0DB3E3CA}" srcOrd="5" destOrd="0" presId="urn:microsoft.com/office/officeart/2005/8/layout/radial6"/>
    <dgm:cxn modelId="{1B20673D-E2EC-4649-A83E-561467B8AF2D}" type="presParOf" srcId="{82B1A7C5-B796-4A8E-B933-5B94795C70BF}" destId="{DCDCE91E-4AE7-4D3D-95F7-67585AB2EC96}" srcOrd="6" destOrd="0" presId="urn:microsoft.com/office/officeart/2005/8/layout/radial6"/>
    <dgm:cxn modelId="{7EB62E0C-EC46-407C-8EE6-4B85C39C4E86}" type="presParOf" srcId="{82B1A7C5-B796-4A8E-B933-5B94795C70BF}" destId="{DFB34BB3-D8F4-425E-9E61-B868761BB6E1}" srcOrd="7" destOrd="0" presId="urn:microsoft.com/office/officeart/2005/8/layout/radial6"/>
    <dgm:cxn modelId="{A85B82A5-1BC4-4392-8C00-2DD33DEE90A7}" type="presParOf" srcId="{82B1A7C5-B796-4A8E-B933-5B94795C70BF}" destId="{0C4DE596-CB45-4D6F-814A-50CAB48F606A}" srcOrd="8" destOrd="0" presId="urn:microsoft.com/office/officeart/2005/8/layout/radial6"/>
    <dgm:cxn modelId="{ECA26992-F9D7-4E44-907E-3F1C383E994B}" type="presParOf" srcId="{82B1A7C5-B796-4A8E-B933-5B94795C70BF}" destId="{F9372D07-FF17-45C7-BA1E-6176B0770A1A}" srcOrd="9" destOrd="0" presId="urn:microsoft.com/office/officeart/2005/8/layout/radial6"/>
    <dgm:cxn modelId="{EFCF8BDF-3264-42C1-B990-4003EFA6FBFE}" type="presParOf" srcId="{82B1A7C5-B796-4A8E-B933-5B94795C70BF}" destId="{5F714CB5-2F95-44DA-AC9D-BEA1B5AC9242}" srcOrd="10" destOrd="0" presId="urn:microsoft.com/office/officeart/2005/8/layout/radial6"/>
    <dgm:cxn modelId="{C1A606CD-FA2E-407A-802E-4C82987CBFE5}" type="presParOf" srcId="{82B1A7C5-B796-4A8E-B933-5B94795C70BF}" destId="{F57A8654-F33B-483B-BC09-9735D875BBF2}" srcOrd="11" destOrd="0" presId="urn:microsoft.com/office/officeart/2005/8/layout/radial6"/>
    <dgm:cxn modelId="{AD264B29-FA63-45AD-9DA2-3BE5C6956D17}" type="presParOf" srcId="{82B1A7C5-B796-4A8E-B933-5B94795C70BF}" destId="{0C960278-4ECB-48D9-94C5-7030A237E7FB}" srcOrd="12" destOrd="0" presId="urn:microsoft.com/office/officeart/2005/8/layout/radial6"/>
    <dgm:cxn modelId="{EB242E1B-65C9-43C5-B5A6-03ACF6F5DCAD}" type="presParOf" srcId="{82B1A7C5-B796-4A8E-B933-5B94795C70BF}" destId="{F9ADFB17-0D48-4043-8B6A-B0620B0B1D75}" srcOrd="13" destOrd="0" presId="urn:microsoft.com/office/officeart/2005/8/layout/radial6"/>
    <dgm:cxn modelId="{664B5041-7B9D-47D4-BDC0-C5DD46313E73}" type="presParOf" srcId="{82B1A7C5-B796-4A8E-B933-5B94795C70BF}" destId="{0EA5C140-4474-4E7D-821A-944694FCD58D}" srcOrd="14" destOrd="0" presId="urn:microsoft.com/office/officeart/2005/8/layout/radial6"/>
    <dgm:cxn modelId="{64F68294-918F-4539-BC3F-E6A12134A2CD}" type="presParOf" srcId="{82B1A7C5-B796-4A8E-B933-5B94795C70BF}" destId="{A16CD4B0-16B3-4B0F-8F1D-32216197E83E}"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6048D3-0966-457C-9224-3C77CB69282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zh-CN" altLang="en-US"/>
        </a:p>
      </dgm:t>
    </dgm:pt>
    <dgm:pt modelId="{030FD615-7511-49D9-9547-4776D255D6BA}">
      <dgm:prSet phldrT="[文本]"/>
      <dgm:spPr/>
      <dgm:t>
        <a:bodyPr/>
        <a:lstStyle/>
        <a:p>
          <a:r>
            <a:rPr lang="zh-CN" b="1" dirty="0" smtClean="0">
              <a:latin typeface="微软雅黑" panose="020B0503020204020204" pitchFamily="34" charset="-122"/>
              <a:ea typeface="微软雅黑" panose="020B0503020204020204" pitchFamily="34" charset="-122"/>
            </a:rPr>
            <a:t>天文大数据联合研究中心</a:t>
          </a:r>
          <a:endParaRPr lang="zh-CN" altLang="en-US" dirty="0">
            <a:latin typeface="微软雅黑" panose="020B0503020204020204" pitchFamily="34" charset="-122"/>
            <a:ea typeface="微软雅黑" panose="020B0503020204020204" pitchFamily="34" charset="-122"/>
          </a:endParaRPr>
        </a:p>
      </dgm:t>
    </dgm:pt>
    <dgm:pt modelId="{854E60F2-EBD2-4A10-99D1-9DEFCE715FD4}" type="parTrans" cxnId="{CA47180E-F40F-43B9-ACA1-7863B14EA601}">
      <dgm:prSet/>
      <dgm:spPr/>
      <dgm:t>
        <a:bodyPr/>
        <a:lstStyle/>
        <a:p>
          <a:endParaRPr lang="zh-CN" altLang="en-US"/>
        </a:p>
      </dgm:t>
    </dgm:pt>
    <dgm:pt modelId="{2D53CDC6-2410-4C8C-B9A1-C2F7B827C7A1}" type="sibTrans" cxnId="{CA47180E-F40F-43B9-ACA1-7863B14EA601}">
      <dgm:prSet/>
      <dgm:spPr/>
      <dgm:t>
        <a:bodyPr/>
        <a:lstStyle/>
        <a:p>
          <a:endParaRPr lang="zh-CN" altLang="en-US"/>
        </a:p>
      </dgm:t>
    </dgm:pt>
    <dgm:pt modelId="{3C76FCC9-7C9F-4E88-BB2B-1B563C9FB0FE}">
      <dgm:prSet phldrT="[文本]" custT="1"/>
      <dgm:spPr/>
      <dgm:t>
        <a:bodyPr/>
        <a:lstStyle/>
        <a:p>
          <a:r>
            <a:rPr lang="zh-CN" altLang="en-US" sz="1600" dirty="0" smtClean="0">
              <a:latin typeface="微软雅黑" panose="020B0503020204020204" pitchFamily="34" charset="-122"/>
              <a:ea typeface="微软雅黑" panose="020B0503020204020204" pitchFamily="34" charset="-122"/>
            </a:rPr>
            <a:t>共同组建团队，合力驱动。</a:t>
          </a:r>
          <a:endParaRPr lang="zh-CN" altLang="en-US" sz="1600" dirty="0">
            <a:latin typeface="微软雅黑" panose="020B0503020204020204" pitchFamily="34" charset="-122"/>
            <a:ea typeface="微软雅黑" panose="020B0503020204020204" pitchFamily="34" charset="-122"/>
          </a:endParaRPr>
        </a:p>
      </dgm:t>
    </dgm:pt>
    <dgm:pt modelId="{38953970-25E5-4CBD-BE77-BEC39C0F3011}" type="parTrans" cxnId="{4132A09F-2A3F-4BA3-B8D4-ED5033674574}">
      <dgm:prSet/>
      <dgm:spPr/>
      <dgm:t>
        <a:bodyPr/>
        <a:lstStyle/>
        <a:p>
          <a:endParaRPr lang="zh-CN" altLang="en-US"/>
        </a:p>
      </dgm:t>
    </dgm:pt>
    <dgm:pt modelId="{5758B505-12A9-40B7-80CA-B0778767A9FA}" type="sibTrans" cxnId="{4132A09F-2A3F-4BA3-B8D4-ED5033674574}">
      <dgm:prSet/>
      <dgm:spPr/>
      <dgm:t>
        <a:bodyPr/>
        <a:lstStyle/>
        <a:p>
          <a:endParaRPr lang="zh-CN" altLang="en-US"/>
        </a:p>
      </dgm:t>
    </dgm:pt>
    <dgm:pt modelId="{E2256824-8981-49BF-8633-CB912BBBA9D2}">
      <dgm:prSet phldrT="[文本]" custT="1"/>
      <dgm:spPr/>
      <dgm:t>
        <a:bodyPr/>
        <a:lstStyle/>
        <a:p>
          <a:r>
            <a:rPr lang="zh-CN" altLang="en-US" sz="1600" dirty="0" smtClean="0">
              <a:latin typeface="微软雅黑" panose="020B0503020204020204" pitchFamily="34" charset="-122"/>
              <a:ea typeface="微软雅黑" panose="020B0503020204020204" pitchFamily="34" charset="-122"/>
            </a:rPr>
            <a:t>前沿研究与应用合作</a:t>
          </a:r>
          <a:endParaRPr lang="zh-CN" altLang="en-US" sz="1600" dirty="0">
            <a:latin typeface="微软雅黑" panose="020B0503020204020204" pitchFamily="34" charset="-122"/>
            <a:ea typeface="微软雅黑" panose="020B0503020204020204" pitchFamily="34" charset="-122"/>
          </a:endParaRPr>
        </a:p>
      </dgm:t>
    </dgm:pt>
    <dgm:pt modelId="{E4F47066-6670-4C1A-ACE5-B60EDFE4E55B}" type="parTrans" cxnId="{326B84D1-AA80-4EAA-9184-05C8DF5E491A}">
      <dgm:prSet/>
      <dgm:spPr/>
      <dgm:t>
        <a:bodyPr/>
        <a:lstStyle/>
        <a:p>
          <a:endParaRPr lang="zh-CN" altLang="en-US"/>
        </a:p>
      </dgm:t>
    </dgm:pt>
    <dgm:pt modelId="{BD62AE71-5986-46BF-8C37-F0043EA1EE1B}" type="sibTrans" cxnId="{326B84D1-AA80-4EAA-9184-05C8DF5E491A}">
      <dgm:prSet/>
      <dgm:spPr/>
      <dgm:t>
        <a:bodyPr/>
        <a:lstStyle/>
        <a:p>
          <a:endParaRPr lang="zh-CN" altLang="en-US"/>
        </a:p>
      </dgm:t>
    </dgm:pt>
    <dgm:pt modelId="{A61AB3C0-E595-4BA9-84BA-18D30CCDF698}">
      <dgm:prSet phldrT="[文本]" custT="1"/>
      <dgm:spPr/>
      <dgm:t>
        <a:bodyPr/>
        <a:lstStyle/>
        <a:p>
          <a:r>
            <a:rPr lang="zh-CN" sz="1600" dirty="0" smtClean="0">
              <a:latin typeface="微软雅黑" panose="020B0503020204020204" pitchFamily="34" charset="-122"/>
              <a:ea typeface="微软雅黑" panose="020B0503020204020204" pitchFamily="34" charset="-122"/>
            </a:rPr>
            <a:t>课题</a:t>
          </a:r>
          <a:r>
            <a:rPr lang="zh-CN" altLang="en-US" sz="1600" dirty="0" smtClean="0">
              <a:latin typeface="微软雅黑" panose="020B0503020204020204" pitchFamily="34" charset="-122"/>
              <a:ea typeface="微软雅黑" panose="020B0503020204020204" pitchFamily="34" charset="-122"/>
            </a:rPr>
            <a:t>和人才培养</a:t>
          </a:r>
          <a:endParaRPr lang="zh-CN" altLang="en-US" sz="1600" dirty="0">
            <a:latin typeface="微软雅黑" panose="020B0503020204020204" pitchFamily="34" charset="-122"/>
            <a:ea typeface="微软雅黑" panose="020B0503020204020204" pitchFamily="34" charset="-122"/>
          </a:endParaRPr>
        </a:p>
      </dgm:t>
    </dgm:pt>
    <dgm:pt modelId="{8A8B4A30-BFEA-467E-AF60-ED02608B0E1E}" type="parTrans" cxnId="{6F3FD373-FFC4-45A6-8122-056B137BA33A}">
      <dgm:prSet/>
      <dgm:spPr/>
      <dgm:t>
        <a:bodyPr/>
        <a:lstStyle/>
        <a:p>
          <a:endParaRPr lang="zh-CN" altLang="en-US"/>
        </a:p>
      </dgm:t>
    </dgm:pt>
    <dgm:pt modelId="{3AC8267B-A35E-49D4-B166-27E2D45EF8F0}" type="sibTrans" cxnId="{6F3FD373-FFC4-45A6-8122-056B137BA33A}">
      <dgm:prSet/>
      <dgm:spPr/>
      <dgm:t>
        <a:bodyPr/>
        <a:lstStyle/>
        <a:p>
          <a:endParaRPr lang="zh-CN" altLang="en-US"/>
        </a:p>
      </dgm:t>
    </dgm:pt>
    <dgm:pt modelId="{72AF3989-DA09-4A4E-BD1E-AF787B6C8ABF}" type="pres">
      <dgm:prSet presAssocID="{3E6048D3-0966-457C-9224-3C77CB69282D}" presName="Name0" presStyleCnt="0">
        <dgm:presLayoutVars>
          <dgm:chMax val="1"/>
          <dgm:dir/>
          <dgm:animLvl val="ctr"/>
          <dgm:resizeHandles val="exact"/>
        </dgm:presLayoutVars>
      </dgm:prSet>
      <dgm:spPr/>
      <dgm:t>
        <a:bodyPr/>
        <a:lstStyle/>
        <a:p>
          <a:endParaRPr lang="zh-CN" altLang="en-US"/>
        </a:p>
      </dgm:t>
    </dgm:pt>
    <dgm:pt modelId="{27BB7B3F-B9B8-4A56-91AD-70F5812E1B43}" type="pres">
      <dgm:prSet presAssocID="{030FD615-7511-49D9-9547-4776D255D6BA}" presName="centerShape" presStyleLbl="node0" presStyleIdx="0" presStyleCnt="1"/>
      <dgm:spPr/>
      <dgm:t>
        <a:bodyPr/>
        <a:lstStyle/>
        <a:p>
          <a:endParaRPr lang="zh-CN" altLang="en-US"/>
        </a:p>
      </dgm:t>
    </dgm:pt>
    <dgm:pt modelId="{AE5F9C01-0C16-4A78-B5F8-35C136300896}" type="pres">
      <dgm:prSet presAssocID="{3C76FCC9-7C9F-4E88-BB2B-1B563C9FB0FE}" presName="node" presStyleLbl="node1" presStyleIdx="0" presStyleCnt="3">
        <dgm:presLayoutVars>
          <dgm:bulletEnabled val="1"/>
        </dgm:presLayoutVars>
      </dgm:prSet>
      <dgm:spPr/>
      <dgm:t>
        <a:bodyPr/>
        <a:lstStyle/>
        <a:p>
          <a:endParaRPr lang="zh-CN" altLang="en-US"/>
        </a:p>
      </dgm:t>
    </dgm:pt>
    <dgm:pt modelId="{6139F702-3148-40C1-A2D2-A873C4D830EC}" type="pres">
      <dgm:prSet presAssocID="{3C76FCC9-7C9F-4E88-BB2B-1B563C9FB0FE}" presName="dummy" presStyleCnt="0"/>
      <dgm:spPr/>
    </dgm:pt>
    <dgm:pt modelId="{2929BB93-2DB0-4500-92A1-613417102BEE}" type="pres">
      <dgm:prSet presAssocID="{5758B505-12A9-40B7-80CA-B0778767A9FA}" presName="sibTrans" presStyleLbl="sibTrans2D1" presStyleIdx="0" presStyleCnt="3"/>
      <dgm:spPr/>
      <dgm:t>
        <a:bodyPr/>
        <a:lstStyle/>
        <a:p>
          <a:endParaRPr lang="zh-CN" altLang="en-US"/>
        </a:p>
      </dgm:t>
    </dgm:pt>
    <dgm:pt modelId="{87EDABB3-EBE5-4D12-8C6C-89E731426494}" type="pres">
      <dgm:prSet presAssocID="{E2256824-8981-49BF-8633-CB912BBBA9D2}" presName="node" presStyleLbl="node1" presStyleIdx="1" presStyleCnt="3">
        <dgm:presLayoutVars>
          <dgm:bulletEnabled val="1"/>
        </dgm:presLayoutVars>
      </dgm:prSet>
      <dgm:spPr/>
      <dgm:t>
        <a:bodyPr/>
        <a:lstStyle/>
        <a:p>
          <a:endParaRPr lang="zh-CN" altLang="en-US"/>
        </a:p>
      </dgm:t>
    </dgm:pt>
    <dgm:pt modelId="{64213AFE-8D4E-4EE3-BFB9-11D4B29A8581}" type="pres">
      <dgm:prSet presAssocID="{E2256824-8981-49BF-8633-CB912BBBA9D2}" presName="dummy" presStyleCnt="0"/>
      <dgm:spPr/>
    </dgm:pt>
    <dgm:pt modelId="{4BF8274F-BBFC-42AE-AEBB-E9C4D33413A7}" type="pres">
      <dgm:prSet presAssocID="{BD62AE71-5986-46BF-8C37-F0043EA1EE1B}" presName="sibTrans" presStyleLbl="sibTrans2D1" presStyleIdx="1" presStyleCnt="3"/>
      <dgm:spPr/>
      <dgm:t>
        <a:bodyPr/>
        <a:lstStyle/>
        <a:p>
          <a:endParaRPr lang="zh-CN" altLang="en-US"/>
        </a:p>
      </dgm:t>
    </dgm:pt>
    <dgm:pt modelId="{1F732EF1-FBC5-4D92-B8C0-8F093A20E795}" type="pres">
      <dgm:prSet presAssocID="{A61AB3C0-E595-4BA9-84BA-18D30CCDF698}" presName="node" presStyleLbl="node1" presStyleIdx="2" presStyleCnt="3">
        <dgm:presLayoutVars>
          <dgm:bulletEnabled val="1"/>
        </dgm:presLayoutVars>
      </dgm:prSet>
      <dgm:spPr/>
      <dgm:t>
        <a:bodyPr/>
        <a:lstStyle/>
        <a:p>
          <a:endParaRPr lang="zh-CN" altLang="en-US"/>
        </a:p>
      </dgm:t>
    </dgm:pt>
    <dgm:pt modelId="{4B2E4ED5-87C2-4B47-B51A-5748D9DD37C4}" type="pres">
      <dgm:prSet presAssocID="{A61AB3C0-E595-4BA9-84BA-18D30CCDF698}" presName="dummy" presStyleCnt="0"/>
      <dgm:spPr/>
    </dgm:pt>
    <dgm:pt modelId="{A282FD39-70AB-4CE9-8F6D-4D10141317FD}" type="pres">
      <dgm:prSet presAssocID="{3AC8267B-A35E-49D4-B166-27E2D45EF8F0}" presName="sibTrans" presStyleLbl="sibTrans2D1" presStyleIdx="2" presStyleCnt="3"/>
      <dgm:spPr/>
      <dgm:t>
        <a:bodyPr/>
        <a:lstStyle/>
        <a:p>
          <a:endParaRPr lang="zh-CN" altLang="en-US"/>
        </a:p>
      </dgm:t>
    </dgm:pt>
  </dgm:ptLst>
  <dgm:cxnLst>
    <dgm:cxn modelId="{BDDF1310-91C1-4433-8795-1C64A779A614}" type="presOf" srcId="{A61AB3C0-E595-4BA9-84BA-18D30CCDF698}" destId="{1F732EF1-FBC5-4D92-B8C0-8F093A20E795}" srcOrd="0" destOrd="0" presId="urn:microsoft.com/office/officeart/2005/8/layout/radial6"/>
    <dgm:cxn modelId="{6F3FD373-FFC4-45A6-8122-056B137BA33A}" srcId="{030FD615-7511-49D9-9547-4776D255D6BA}" destId="{A61AB3C0-E595-4BA9-84BA-18D30CCDF698}" srcOrd="2" destOrd="0" parTransId="{8A8B4A30-BFEA-467E-AF60-ED02608B0E1E}" sibTransId="{3AC8267B-A35E-49D4-B166-27E2D45EF8F0}"/>
    <dgm:cxn modelId="{599C7BAC-E560-4FEE-9296-F248C5F13C39}" type="presOf" srcId="{3AC8267B-A35E-49D4-B166-27E2D45EF8F0}" destId="{A282FD39-70AB-4CE9-8F6D-4D10141317FD}" srcOrd="0" destOrd="0" presId="urn:microsoft.com/office/officeart/2005/8/layout/radial6"/>
    <dgm:cxn modelId="{CA47180E-F40F-43B9-ACA1-7863B14EA601}" srcId="{3E6048D3-0966-457C-9224-3C77CB69282D}" destId="{030FD615-7511-49D9-9547-4776D255D6BA}" srcOrd="0" destOrd="0" parTransId="{854E60F2-EBD2-4A10-99D1-9DEFCE715FD4}" sibTransId="{2D53CDC6-2410-4C8C-B9A1-C2F7B827C7A1}"/>
    <dgm:cxn modelId="{D7EE272B-BB7A-4B05-AD7F-F4F98F7DBFE7}" type="presOf" srcId="{3C76FCC9-7C9F-4E88-BB2B-1B563C9FB0FE}" destId="{AE5F9C01-0C16-4A78-B5F8-35C136300896}" srcOrd="0" destOrd="0" presId="urn:microsoft.com/office/officeart/2005/8/layout/radial6"/>
    <dgm:cxn modelId="{326B84D1-AA80-4EAA-9184-05C8DF5E491A}" srcId="{030FD615-7511-49D9-9547-4776D255D6BA}" destId="{E2256824-8981-49BF-8633-CB912BBBA9D2}" srcOrd="1" destOrd="0" parTransId="{E4F47066-6670-4C1A-ACE5-B60EDFE4E55B}" sibTransId="{BD62AE71-5986-46BF-8C37-F0043EA1EE1B}"/>
    <dgm:cxn modelId="{195072A7-931C-478D-81AB-451901AA9E8E}" type="presOf" srcId="{BD62AE71-5986-46BF-8C37-F0043EA1EE1B}" destId="{4BF8274F-BBFC-42AE-AEBB-E9C4D33413A7}" srcOrd="0" destOrd="0" presId="urn:microsoft.com/office/officeart/2005/8/layout/radial6"/>
    <dgm:cxn modelId="{B9EA72EC-C913-4BBC-A33B-3F596B2EC782}" type="presOf" srcId="{3E6048D3-0966-457C-9224-3C77CB69282D}" destId="{72AF3989-DA09-4A4E-BD1E-AF787B6C8ABF}" srcOrd="0" destOrd="0" presId="urn:microsoft.com/office/officeart/2005/8/layout/radial6"/>
    <dgm:cxn modelId="{7A5EFEC3-9A88-4C05-8576-95FE48A3AD63}" type="presOf" srcId="{E2256824-8981-49BF-8633-CB912BBBA9D2}" destId="{87EDABB3-EBE5-4D12-8C6C-89E731426494}" srcOrd="0" destOrd="0" presId="urn:microsoft.com/office/officeart/2005/8/layout/radial6"/>
    <dgm:cxn modelId="{182C886B-EF64-4208-A260-8AD000AE5129}" type="presOf" srcId="{030FD615-7511-49D9-9547-4776D255D6BA}" destId="{27BB7B3F-B9B8-4A56-91AD-70F5812E1B43}" srcOrd="0" destOrd="0" presId="urn:microsoft.com/office/officeart/2005/8/layout/radial6"/>
    <dgm:cxn modelId="{4132A09F-2A3F-4BA3-B8D4-ED5033674574}" srcId="{030FD615-7511-49D9-9547-4776D255D6BA}" destId="{3C76FCC9-7C9F-4E88-BB2B-1B563C9FB0FE}" srcOrd="0" destOrd="0" parTransId="{38953970-25E5-4CBD-BE77-BEC39C0F3011}" sibTransId="{5758B505-12A9-40B7-80CA-B0778767A9FA}"/>
    <dgm:cxn modelId="{747B20EC-9542-4F38-99AA-D5C3A5658748}" type="presOf" srcId="{5758B505-12A9-40B7-80CA-B0778767A9FA}" destId="{2929BB93-2DB0-4500-92A1-613417102BEE}" srcOrd="0" destOrd="0" presId="urn:microsoft.com/office/officeart/2005/8/layout/radial6"/>
    <dgm:cxn modelId="{42C8A1A2-75E2-4594-9DCF-41B430E95123}" type="presParOf" srcId="{72AF3989-DA09-4A4E-BD1E-AF787B6C8ABF}" destId="{27BB7B3F-B9B8-4A56-91AD-70F5812E1B43}" srcOrd="0" destOrd="0" presId="urn:microsoft.com/office/officeart/2005/8/layout/radial6"/>
    <dgm:cxn modelId="{58DC5C8C-BB1A-49E2-8418-207ACD175528}" type="presParOf" srcId="{72AF3989-DA09-4A4E-BD1E-AF787B6C8ABF}" destId="{AE5F9C01-0C16-4A78-B5F8-35C136300896}" srcOrd="1" destOrd="0" presId="urn:microsoft.com/office/officeart/2005/8/layout/radial6"/>
    <dgm:cxn modelId="{11662131-976D-4970-BE39-6221F4217E23}" type="presParOf" srcId="{72AF3989-DA09-4A4E-BD1E-AF787B6C8ABF}" destId="{6139F702-3148-40C1-A2D2-A873C4D830EC}" srcOrd="2" destOrd="0" presId="urn:microsoft.com/office/officeart/2005/8/layout/radial6"/>
    <dgm:cxn modelId="{1D6EC6A6-3674-4D7C-AFDF-B5E4DA74753F}" type="presParOf" srcId="{72AF3989-DA09-4A4E-BD1E-AF787B6C8ABF}" destId="{2929BB93-2DB0-4500-92A1-613417102BEE}" srcOrd="3" destOrd="0" presId="urn:microsoft.com/office/officeart/2005/8/layout/radial6"/>
    <dgm:cxn modelId="{9BDA00A7-7458-4089-8A9C-F68A43B60E0A}" type="presParOf" srcId="{72AF3989-DA09-4A4E-BD1E-AF787B6C8ABF}" destId="{87EDABB3-EBE5-4D12-8C6C-89E731426494}" srcOrd="4" destOrd="0" presId="urn:microsoft.com/office/officeart/2005/8/layout/radial6"/>
    <dgm:cxn modelId="{9917AAF6-DEB5-4E0E-87AC-86C5FBA31D01}" type="presParOf" srcId="{72AF3989-DA09-4A4E-BD1E-AF787B6C8ABF}" destId="{64213AFE-8D4E-4EE3-BFB9-11D4B29A8581}" srcOrd="5" destOrd="0" presId="urn:microsoft.com/office/officeart/2005/8/layout/radial6"/>
    <dgm:cxn modelId="{5A270492-AE16-4789-AA6F-9B7A307FC0E7}" type="presParOf" srcId="{72AF3989-DA09-4A4E-BD1E-AF787B6C8ABF}" destId="{4BF8274F-BBFC-42AE-AEBB-E9C4D33413A7}" srcOrd="6" destOrd="0" presId="urn:microsoft.com/office/officeart/2005/8/layout/radial6"/>
    <dgm:cxn modelId="{DACAC581-9432-48AE-8F39-59C332EEEABE}" type="presParOf" srcId="{72AF3989-DA09-4A4E-BD1E-AF787B6C8ABF}" destId="{1F732EF1-FBC5-4D92-B8C0-8F093A20E795}" srcOrd="7" destOrd="0" presId="urn:microsoft.com/office/officeart/2005/8/layout/radial6"/>
    <dgm:cxn modelId="{D0892317-39F9-412D-8875-8F16EED7C56A}" type="presParOf" srcId="{72AF3989-DA09-4A4E-BD1E-AF787B6C8ABF}" destId="{4B2E4ED5-87C2-4B47-B51A-5748D9DD37C4}" srcOrd="8" destOrd="0" presId="urn:microsoft.com/office/officeart/2005/8/layout/radial6"/>
    <dgm:cxn modelId="{2656748D-8D22-429A-B1B8-2474AED4DF64}" type="presParOf" srcId="{72AF3989-DA09-4A4E-BD1E-AF787B6C8ABF}" destId="{A282FD39-70AB-4CE9-8F6D-4D10141317FD}"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9862C9-322A-4C4C-8C84-0FC02AD51AE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zh-CN" altLang="en-US"/>
        </a:p>
      </dgm:t>
    </dgm:pt>
    <dgm:pt modelId="{4D817E2F-125F-4303-9D4F-75036FD1B5A6}">
      <dgm:prSet phldrT="[文本]" custT="1"/>
      <dgm:spPr/>
      <dgm:t>
        <a:bodyPr/>
        <a:lstStyle/>
        <a:p>
          <a:r>
            <a:rPr lang="zh-CN" altLang="en-US" sz="2000" dirty="0" smtClean="0">
              <a:latin typeface="微软雅黑"/>
              <a:ea typeface="微软雅黑"/>
              <a:cs typeface="微软雅黑"/>
            </a:rPr>
            <a:t>一、科研</a:t>
          </a:r>
          <a:endParaRPr lang="zh-CN" altLang="en-US" sz="2000" dirty="0">
            <a:solidFill>
              <a:srgbClr val="FFFF00"/>
            </a:solidFill>
            <a:latin typeface="微软雅黑"/>
            <a:ea typeface="微软雅黑"/>
            <a:cs typeface="微软雅黑"/>
          </a:endParaRPr>
        </a:p>
      </dgm:t>
    </dgm:pt>
    <dgm:pt modelId="{4D29CBCF-AEFA-4C40-A54A-21953C743C35}" type="parTrans" cxnId="{B265DB17-C084-4012-BD01-84189744B34C}">
      <dgm:prSet/>
      <dgm:spPr/>
      <dgm:t>
        <a:bodyPr/>
        <a:lstStyle/>
        <a:p>
          <a:endParaRPr lang="zh-CN" altLang="en-US">
            <a:latin typeface="微软雅黑"/>
            <a:ea typeface="微软雅黑"/>
            <a:cs typeface="微软雅黑"/>
          </a:endParaRPr>
        </a:p>
      </dgm:t>
    </dgm:pt>
    <dgm:pt modelId="{1FD9CF35-8546-4B48-8143-4E1F5E5B3684}" type="sibTrans" cxnId="{B265DB17-C084-4012-BD01-84189744B34C}">
      <dgm:prSet/>
      <dgm:spPr/>
      <dgm:t>
        <a:bodyPr/>
        <a:lstStyle/>
        <a:p>
          <a:endParaRPr lang="zh-CN" altLang="en-US">
            <a:latin typeface="微软雅黑"/>
            <a:ea typeface="微软雅黑"/>
            <a:cs typeface="微软雅黑"/>
          </a:endParaRPr>
        </a:p>
      </dgm:t>
    </dgm:pt>
    <dgm:pt modelId="{D05B11C9-0B12-498E-BDCC-D0B0066792BD}">
      <dgm:prSet phldrT="[文本]" custT="1"/>
      <dgm:spPr/>
      <dgm:t>
        <a:bodyPr/>
        <a:lstStyle/>
        <a:p>
          <a:r>
            <a:rPr lang="zh-CN" altLang="en-US" sz="1600" dirty="0" smtClean="0">
              <a:latin typeface="微软雅黑"/>
              <a:ea typeface="微软雅黑"/>
              <a:cs typeface="微软雅黑"/>
            </a:rPr>
            <a:t>科研合作</a:t>
          </a:r>
          <a:r>
            <a:rPr lang="zh-CN" altLang="en-US" sz="1600" dirty="0" smtClean="0">
              <a:latin typeface="微软雅黑"/>
              <a:ea typeface="微软雅黑"/>
              <a:cs typeface="微软雅黑"/>
            </a:rPr>
            <a:t>深化</a:t>
          </a:r>
          <a:r>
            <a:rPr lang="zh-CN" altLang="en-US" sz="1600" dirty="0" smtClean="0">
              <a:latin typeface="微软雅黑"/>
              <a:ea typeface="微软雅黑"/>
              <a:cs typeface="微软雅黑"/>
            </a:rPr>
            <a:t>，</a:t>
          </a:r>
          <a:r>
            <a:rPr lang="zh-CN" altLang="en-US" sz="1600" dirty="0" smtClean="0">
              <a:latin typeface="微软雅黑"/>
              <a:ea typeface="微软雅黑"/>
              <a:cs typeface="微软雅黑"/>
            </a:rPr>
            <a:t>充分发挥云计算价值</a:t>
          </a:r>
          <a:endParaRPr lang="zh-CN" altLang="en-US" sz="1600" dirty="0">
            <a:latin typeface="微软雅黑"/>
            <a:ea typeface="微软雅黑"/>
            <a:cs typeface="微软雅黑"/>
          </a:endParaRPr>
        </a:p>
      </dgm:t>
    </dgm:pt>
    <dgm:pt modelId="{B1ED09AC-700C-4210-A87B-5644C11A1930}" type="parTrans" cxnId="{73AABF56-F43D-4AB7-B6B2-9D79AF7F1F91}">
      <dgm:prSet/>
      <dgm:spPr/>
      <dgm:t>
        <a:bodyPr/>
        <a:lstStyle/>
        <a:p>
          <a:endParaRPr lang="zh-CN" altLang="en-US">
            <a:latin typeface="微软雅黑"/>
            <a:ea typeface="微软雅黑"/>
            <a:cs typeface="微软雅黑"/>
          </a:endParaRPr>
        </a:p>
      </dgm:t>
    </dgm:pt>
    <dgm:pt modelId="{F830DF93-9B48-4072-B047-03E6BC77DFD4}" type="sibTrans" cxnId="{73AABF56-F43D-4AB7-B6B2-9D79AF7F1F91}">
      <dgm:prSet/>
      <dgm:spPr/>
      <dgm:t>
        <a:bodyPr/>
        <a:lstStyle/>
        <a:p>
          <a:endParaRPr lang="zh-CN" altLang="en-US">
            <a:latin typeface="微软雅黑"/>
            <a:ea typeface="微软雅黑"/>
            <a:cs typeface="微软雅黑"/>
          </a:endParaRPr>
        </a:p>
      </dgm:t>
    </dgm:pt>
    <dgm:pt modelId="{F3842354-4CFB-4F10-BAD3-DA329269E162}">
      <dgm:prSet phldrT="[文本]" custT="1"/>
      <dgm:spPr/>
      <dgm:t>
        <a:bodyPr/>
        <a:lstStyle/>
        <a:p>
          <a:r>
            <a:rPr lang="zh-CN" altLang="en-US" sz="2000" dirty="0" smtClean="0">
              <a:latin typeface="微软雅黑"/>
              <a:ea typeface="微软雅黑"/>
              <a:cs typeface="微软雅黑"/>
            </a:rPr>
            <a:t>二、科普</a:t>
          </a:r>
          <a:endParaRPr lang="zh-CN" altLang="en-US" sz="2000" dirty="0">
            <a:solidFill>
              <a:srgbClr val="FFFF00"/>
            </a:solidFill>
            <a:latin typeface="微软雅黑"/>
            <a:ea typeface="微软雅黑"/>
            <a:cs typeface="微软雅黑"/>
          </a:endParaRPr>
        </a:p>
      </dgm:t>
    </dgm:pt>
    <dgm:pt modelId="{C93CBEDA-8B24-4580-9DC6-FF667B0ED4DA}" type="parTrans" cxnId="{231CC85E-5142-4B36-A7F5-BA247595DD17}">
      <dgm:prSet/>
      <dgm:spPr/>
      <dgm:t>
        <a:bodyPr/>
        <a:lstStyle/>
        <a:p>
          <a:endParaRPr lang="zh-CN" altLang="en-US">
            <a:latin typeface="微软雅黑"/>
            <a:ea typeface="微软雅黑"/>
            <a:cs typeface="微软雅黑"/>
          </a:endParaRPr>
        </a:p>
      </dgm:t>
    </dgm:pt>
    <dgm:pt modelId="{6344DECB-45E7-4987-BD3A-6BA1AB1A28AE}" type="sibTrans" cxnId="{231CC85E-5142-4B36-A7F5-BA247595DD17}">
      <dgm:prSet/>
      <dgm:spPr/>
      <dgm:t>
        <a:bodyPr/>
        <a:lstStyle/>
        <a:p>
          <a:endParaRPr lang="zh-CN" altLang="en-US">
            <a:latin typeface="微软雅黑"/>
            <a:ea typeface="微软雅黑"/>
            <a:cs typeface="微软雅黑"/>
          </a:endParaRPr>
        </a:p>
      </dgm:t>
    </dgm:pt>
    <dgm:pt modelId="{B811E92A-D6D6-470A-B989-FA9CAFDA4927}">
      <dgm:prSet phldrT="[文本]" custT="1"/>
      <dgm:spPr/>
      <dgm:t>
        <a:bodyPr/>
        <a:lstStyle/>
        <a:p>
          <a:r>
            <a:rPr lang="zh-CN" altLang="en-US" sz="1600" dirty="0" smtClean="0">
              <a:latin typeface="微软雅黑"/>
              <a:ea typeface="微软雅黑"/>
              <a:cs typeface="微软雅黑"/>
            </a:rPr>
            <a:t>探索更多科普推广方式，激发大众探索星空奥秘</a:t>
          </a:r>
          <a:endParaRPr lang="zh-CN" altLang="en-US" sz="1600" dirty="0">
            <a:latin typeface="微软雅黑"/>
            <a:ea typeface="微软雅黑"/>
            <a:cs typeface="微软雅黑"/>
          </a:endParaRPr>
        </a:p>
      </dgm:t>
    </dgm:pt>
    <dgm:pt modelId="{FEAA2BEF-80DE-4E86-8773-AE96DE67D9CA}" type="parTrans" cxnId="{B8FD9FAD-17A5-4B3D-B48A-CD19A50E81E9}">
      <dgm:prSet/>
      <dgm:spPr/>
      <dgm:t>
        <a:bodyPr/>
        <a:lstStyle/>
        <a:p>
          <a:endParaRPr lang="zh-CN" altLang="en-US">
            <a:latin typeface="微软雅黑"/>
            <a:ea typeface="微软雅黑"/>
            <a:cs typeface="微软雅黑"/>
          </a:endParaRPr>
        </a:p>
      </dgm:t>
    </dgm:pt>
    <dgm:pt modelId="{77E199AB-D389-4E5E-9397-7214F4207A43}" type="sibTrans" cxnId="{B8FD9FAD-17A5-4B3D-B48A-CD19A50E81E9}">
      <dgm:prSet/>
      <dgm:spPr/>
      <dgm:t>
        <a:bodyPr/>
        <a:lstStyle/>
        <a:p>
          <a:endParaRPr lang="zh-CN" altLang="en-US">
            <a:latin typeface="微软雅黑"/>
            <a:ea typeface="微软雅黑"/>
            <a:cs typeface="微软雅黑"/>
          </a:endParaRPr>
        </a:p>
      </dgm:t>
    </dgm:pt>
    <dgm:pt modelId="{98FC0252-3C14-46F1-B711-106ADF97DD01}">
      <dgm:prSet phldrT="[文本]" custT="1"/>
      <dgm:spPr/>
      <dgm:t>
        <a:bodyPr/>
        <a:lstStyle/>
        <a:p>
          <a:r>
            <a:rPr lang="zh-CN" altLang="en-US" sz="2000" dirty="0" smtClean="0">
              <a:latin typeface="微软雅黑"/>
              <a:ea typeface="微软雅黑"/>
              <a:cs typeface="微软雅黑"/>
            </a:rPr>
            <a:t>三、应用上云</a:t>
          </a:r>
          <a:endParaRPr lang="zh-CN" altLang="en-US" sz="2000" dirty="0">
            <a:solidFill>
              <a:srgbClr val="FFFF00"/>
            </a:solidFill>
            <a:latin typeface="微软雅黑"/>
            <a:ea typeface="微软雅黑"/>
            <a:cs typeface="微软雅黑"/>
          </a:endParaRPr>
        </a:p>
      </dgm:t>
    </dgm:pt>
    <dgm:pt modelId="{B39E6DC4-4A8B-46E5-98D8-9F4DB223F42A}" type="parTrans" cxnId="{BDFE47FE-0E02-4757-A3D6-7D9E06B95BA9}">
      <dgm:prSet/>
      <dgm:spPr/>
      <dgm:t>
        <a:bodyPr/>
        <a:lstStyle/>
        <a:p>
          <a:endParaRPr lang="zh-CN" altLang="en-US">
            <a:latin typeface="微软雅黑"/>
            <a:ea typeface="微软雅黑"/>
            <a:cs typeface="微软雅黑"/>
          </a:endParaRPr>
        </a:p>
      </dgm:t>
    </dgm:pt>
    <dgm:pt modelId="{2C3BE338-268B-45D6-9303-DF345279AB79}" type="sibTrans" cxnId="{BDFE47FE-0E02-4757-A3D6-7D9E06B95BA9}">
      <dgm:prSet/>
      <dgm:spPr/>
      <dgm:t>
        <a:bodyPr/>
        <a:lstStyle/>
        <a:p>
          <a:endParaRPr lang="zh-CN" altLang="en-US">
            <a:latin typeface="微软雅黑"/>
            <a:ea typeface="微软雅黑"/>
            <a:cs typeface="微软雅黑"/>
          </a:endParaRPr>
        </a:p>
      </dgm:t>
    </dgm:pt>
    <dgm:pt modelId="{E1E7E12A-BBC9-4E9D-A0E4-74E373CA17CA}">
      <dgm:prSet phldrT="[文本]" custT="1"/>
      <dgm:spPr/>
      <dgm:t>
        <a:bodyPr/>
        <a:lstStyle/>
        <a:p>
          <a:r>
            <a:rPr lang="zh-CN" altLang="en-US" sz="1600" dirty="0" smtClean="0">
              <a:latin typeface="微软雅黑"/>
              <a:ea typeface="微软雅黑"/>
              <a:cs typeface="微软雅黑"/>
            </a:rPr>
            <a:t>继续推动数据上云</a:t>
          </a:r>
          <a:endParaRPr lang="zh-CN" altLang="en-US" sz="1600" dirty="0">
            <a:latin typeface="微软雅黑"/>
            <a:ea typeface="微软雅黑"/>
            <a:cs typeface="微软雅黑"/>
          </a:endParaRPr>
        </a:p>
      </dgm:t>
    </dgm:pt>
    <dgm:pt modelId="{B25D04DA-009F-420C-BFEB-B87F8582AD3A}" type="parTrans" cxnId="{0B523D48-52C5-4780-A4B9-E8D1381E6304}">
      <dgm:prSet/>
      <dgm:spPr/>
      <dgm:t>
        <a:bodyPr/>
        <a:lstStyle/>
        <a:p>
          <a:endParaRPr lang="zh-CN" altLang="en-US">
            <a:latin typeface="微软雅黑"/>
            <a:ea typeface="微软雅黑"/>
            <a:cs typeface="微软雅黑"/>
          </a:endParaRPr>
        </a:p>
      </dgm:t>
    </dgm:pt>
    <dgm:pt modelId="{F9082E04-CB6F-4655-8C10-662756847F38}" type="sibTrans" cxnId="{0B523D48-52C5-4780-A4B9-E8D1381E6304}">
      <dgm:prSet/>
      <dgm:spPr/>
      <dgm:t>
        <a:bodyPr/>
        <a:lstStyle/>
        <a:p>
          <a:endParaRPr lang="zh-CN" altLang="en-US">
            <a:latin typeface="微软雅黑"/>
            <a:ea typeface="微软雅黑"/>
            <a:cs typeface="微软雅黑"/>
          </a:endParaRPr>
        </a:p>
      </dgm:t>
    </dgm:pt>
    <dgm:pt modelId="{A74CFB01-D248-43E2-9FA4-7E53DCD93C00}">
      <dgm:prSet phldrT="[文本]" custT="1"/>
      <dgm:spPr/>
      <dgm:t>
        <a:bodyPr/>
        <a:lstStyle/>
        <a:p>
          <a:r>
            <a:rPr lang="zh-CN" altLang="en-US" sz="2000" dirty="0" smtClean="0">
              <a:latin typeface="微软雅黑"/>
              <a:ea typeface="微软雅黑"/>
              <a:cs typeface="微软雅黑"/>
            </a:rPr>
            <a:t>四、重大工程支持</a:t>
          </a:r>
          <a:endParaRPr lang="zh-CN" altLang="en-US" sz="2000" dirty="0">
            <a:solidFill>
              <a:srgbClr val="FFFF00"/>
            </a:solidFill>
            <a:latin typeface="微软雅黑"/>
            <a:ea typeface="微软雅黑"/>
            <a:cs typeface="微软雅黑"/>
          </a:endParaRPr>
        </a:p>
      </dgm:t>
    </dgm:pt>
    <dgm:pt modelId="{513F3F8F-208C-41C1-8D4A-3759DD04DC5E}" type="parTrans" cxnId="{0A4819D1-6D2D-4646-B975-5192B11079F7}">
      <dgm:prSet/>
      <dgm:spPr/>
      <dgm:t>
        <a:bodyPr/>
        <a:lstStyle/>
        <a:p>
          <a:endParaRPr lang="zh-CN" altLang="en-US">
            <a:latin typeface="微软雅黑"/>
            <a:ea typeface="微软雅黑"/>
            <a:cs typeface="微软雅黑"/>
          </a:endParaRPr>
        </a:p>
      </dgm:t>
    </dgm:pt>
    <dgm:pt modelId="{14E71450-95A5-469F-9552-A555CE8FFD81}" type="sibTrans" cxnId="{0A4819D1-6D2D-4646-B975-5192B11079F7}">
      <dgm:prSet/>
      <dgm:spPr/>
      <dgm:t>
        <a:bodyPr/>
        <a:lstStyle/>
        <a:p>
          <a:endParaRPr lang="zh-CN" altLang="en-US">
            <a:latin typeface="微软雅黑"/>
            <a:ea typeface="微软雅黑"/>
            <a:cs typeface="微软雅黑"/>
          </a:endParaRPr>
        </a:p>
      </dgm:t>
    </dgm:pt>
    <dgm:pt modelId="{069D8B1A-3801-4010-BC5F-736941CC4AD6}">
      <dgm:prSet phldrT="[文本]" custT="1"/>
      <dgm:spPr/>
      <dgm:t>
        <a:bodyPr/>
        <a:lstStyle/>
        <a:p>
          <a:r>
            <a:rPr lang="en-US" altLang="zh-CN" sz="1600" dirty="0" smtClean="0">
              <a:latin typeface="微软雅黑"/>
              <a:ea typeface="微软雅黑"/>
              <a:cs typeface="微软雅黑"/>
            </a:rPr>
            <a:t>FAST</a:t>
          </a:r>
          <a:r>
            <a:rPr lang="zh-CN" altLang="en-US" sz="1600" dirty="0" smtClean="0">
              <a:latin typeface="微软雅黑"/>
              <a:ea typeface="微软雅黑"/>
              <a:cs typeface="微软雅黑"/>
            </a:rPr>
            <a:t>数据上云</a:t>
          </a:r>
          <a:endParaRPr lang="zh-CN" altLang="en-US" sz="1600" dirty="0">
            <a:latin typeface="微软雅黑"/>
            <a:ea typeface="微软雅黑"/>
            <a:cs typeface="微软雅黑"/>
          </a:endParaRPr>
        </a:p>
      </dgm:t>
    </dgm:pt>
    <dgm:pt modelId="{5437975E-2A0E-4816-9483-D1CDAE68A55C}" type="parTrans" cxnId="{91BC12C5-FBCF-46A5-830B-6FB967CEDF21}">
      <dgm:prSet/>
      <dgm:spPr/>
      <dgm:t>
        <a:bodyPr/>
        <a:lstStyle/>
        <a:p>
          <a:endParaRPr lang="zh-CN" altLang="en-US">
            <a:latin typeface="微软雅黑"/>
            <a:ea typeface="微软雅黑"/>
            <a:cs typeface="微软雅黑"/>
          </a:endParaRPr>
        </a:p>
      </dgm:t>
    </dgm:pt>
    <dgm:pt modelId="{51A5C0BC-EE1B-45C6-B433-968FD7209CA8}" type="sibTrans" cxnId="{91BC12C5-FBCF-46A5-830B-6FB967CEDF21}">
      <dgm:prSet/>
      <dgm:spPr/>
      <dgm:t>
        <a:bodyPr/>
        <a:lstStyle/>
        <a:p>
          <a:endParaRPr lang="zh-CN" altLang="en-US">
            <a:latin typeface="微软雅黑"/>
            <a:ea typeface="微软雅黑"/>
            <a:cs typeface="微软雅黑"/>
          </a:endParaRPr>
        </a:p>
      </dgm:t>
    </dgm:pt>
    <dgm:pt modelId="{43F976F9-9E1D-4E3C-9C69-93746597ECE4}">
      <dgm:prSet custT="1"/>
      <dgm:spPr/>
      <dgm:t>
        <a:bodyPr/>
        <a:lstStyle/>
        <a:p>
          <a:r>
            <a:rPr lang="zh-CN" altLang="en-US" sz="1600" dirty="0" smtClean="0">
              <a:latin typeface="微软雅黑"/>
              <a:ea typeface="微软雅黑"/>
              <a:cs typeface="微软雅黑"/>
            </a:rPr>
            <a:t>沉淀成果，推广应用</a:t>
          </a:r>
          <a:endParaRPr lang="zh-CN" altLang="en-US" sz="1600" dirty="0">
            <a:latin typeface="微软雅黑"/>
            <a:ea typeface="微软雅黑"/>
            <a:cs typeface="微软雅黑"/>
          </a:endParaRPr>
        </a:p>
      </dgm:t>
    </dgm:pt>
    <dgm:pt modelId="{B64FE685-F919-4F2A-8A27-4B6B6175E575}" type="parTrans" cxnId="{EA668C48-57B0-4281-9C47-4B7F0F71C42A}">
      <dgm:prSet/>
      <dgm:spPr/>
      <dgm:t>
        <a:bodyPr/>
        <a:lstStyle/>
        <a:p>
          <a:endParaRPr lang="zh-CN" altLang="en-US">
            <a:latin typeface="微软雅黑"/>
            <a:ea typeface="微软雅黑"/>
            <a:cs typeface="微软雅黑"/>
          </a:endParaRPr>
        </a:p>
      </dgm:t>
    </dgm:pt>
    <dgm:pt modelId="{9634F9F0-A20F-43AF-AD0C-891A15820F83}" type="sibTrans" cxnId="{EA668C48-57B0-4281-9C47-4B7F0F71C42A}">
      <dgm:prSet/>
      <dgm:spPr/>
      <dgm:t>
        <a:bodyPr/>
        <a:lstStyle/>
        <a:p>
          <a:endParaRPr lang="zh-CN" altLang="en-US">
            <a:latin typeface="微软雅黑"/>
            <a:ea typeface="微软雅黑"/>
            <a:cs typeface="微软雅黑"/>
          </a:endParaRPr>
        </a:p>
      </dgm:t>
    </dgm:pt>
    <dgm:pt modelId="{ED4BFB1F-D215-4AB3-BD83-868174FAD88B}">
      <dgm:prSet custT="1"/>
      <dgm:spPr/>
      <dgm:t>
        <a:bodyPr/>
        <a:lstStyle/>
        <a:p>
          <a:r>
            <a:rPr lang="zh-CN" altLang="en-US" sz="1600" dirty="0" smtClean="0">
              <a:latin typeface="微软雅黑"/>
              <a:ea typeface="微软雅黑"/>
              <a:cs typeface="微软雅黑"/>
            </a:rPr>
            <a:t>海量存储快速上云解决方案</a:t>
          </a:r>
          <a:endParaRPr lang="zh-CN" altLang="en-US" sz="1600" dirty="0">
            <a:latin typeface="微软雅黑"/>
            <a:ea typeface="微软雅黑"/>
            <a:cs typeface="微软雅黑"/>
          </a:endParaRPr>
        </a:p>
      </dgm:t>
    </dgm:pt>
    <dgm:pt modelId="{E5C5A934-F343-4E99-9455-574E971F69C8}" type="parTrans" cxnId="{3CE7E258-7EB0-4AA5-B6E1-5F4CD2A8D8A3}">
      <dgm:prSet/>
      <dgm:spPr/>
      <dgm:t>
        <a:bodyPr/>
        <a:lstStyle/>
        <a:p>
          <a:endParaRPr lang="zh-CN" altLang="en-US">
            <a:latin typeface="微软雅黑"/>
            <a:ea typeface="微软雅黑"/>
            <a:cs typeface="微软雅黑"/>
          </a:endParaRPr>
        </a:p>
      </dgm:t>
    </dgm:pt>
    <dgm:pt modelId="{20F5FFEF-3D63-48FE-AA4F-BA4E12BFC40D}" type="sibTrans" cxnId="{3CE7E258-7EB0-4AA5-B6E1-5F4CD2A8D8A3}">
      <dgm:prSet/>
      <dgm:spPr/>
      <dgm:t>
        <a:bodyPr/>
        <a:lstStyle/>
        <a:p>
          <a:endParaRPr lang="zh-CN" altLang="en-US">
            <a:latin typeface="微软雅黑"/>
            <a:ea typeface="微软雅黑"/>
            <a:cs typeface="微软雅黑"/>
          </a:endParaRPr>
        </a:p>
      </dgm:t>
    </dgm:pt>
    <dgm:pt modelId="{38E547E1-FED1-7E4F-8E5A-4F44F36AE3B7}">
      <dgm:prSet phldrT="[文本]" custT="1"/>
      <dgm:spPr/>
      <dgm:t>
        <a:bodyPr/>
        <a:lstStyle/>
        <a:p>
          <a:r>
            <a:rPr lang="zh-CN" altLang="en-US" sz="1600" dirty="0" smtClean="0">
              <a:latin typeface="微软雅黑"/>
              <a:ea typeface="微软雅黑"/>
              <a:cs typeface="微软雅黑"/>
            </a:rPr>
            <a:t>策划天池大赛</a:t>
          </a:r>
          <a:endParaRPr lang="zh-CN" altLang="en-US" sz="1600" dirty="0">
            <a:latin typeface="微软雅黑"/>
            <a:ea typeface="微软雅黑"/>
            <a:cs typeface="微软雅黑"/>
          </a:endParaRPr>
        </a:p>
      </dgm:t>
    </dgm:pt>
    <dgm:pt modelId="{0147FC84-3F79-AE47-94E5-6860378F5C86}" type="parTrans" cxnId="{8FC01F72-7BAB-5741-B6DB-6FAC7E427CEC}">
      <dgm:prSet/>
      <dgm:spPr/>
      <dgm:t>
        <a:bodyPr/>
        <a:lstStyle/>
        <a:p>
          <a:endParaRPr lang="zh-CN" altLang="en-US">
            <a:latin typeface="微软雅黑"/>
            <a:ea typeface="微软雅黑"/>
            <a:cs typeface="微软雅黑"/>
          </a:endParaRPr>
        </a:p>
      </dgm:t>
    </dgm:pt>
    <dgm:pt modelId="{EF613063-8260-5B4D-9E05-2951D3B97B7D}" type="sibTrans" cxnId="{8FC01F72-7BAB-5741-B6DB-6FAC7E427CEC}">
      <dgm:prSet/>
      <dgm:spPr/>
      <dgm:t>
        <a:bodyPr/>
        <a:lstStyle/>
        <a:p>
          <a:endParaRPr lang="zh-CN" altLang="en-US">
            <a:latin typeface="微软雅黑"/>
            <a:ea typeface="微软雅黑"/>
            <a:cs typeface="微软雅黑"/>
          </a:endParaRPr>
        </a:p>
      </dgm:t>
    </dgm:pt>
    <dgm:pt modelId="{3ECCA918-42FE-8D4E-B19B-F24D24157665}">
      <dgm:prSet phldrT="[文本]" custT="1"/>
      <dgm:spPr/>
      <dgm:t>
        <a:bodyPr/>
        <a:lstStyle/>
        <a:p>
          <a:r>
            <a:rPr lang="zh-CN" altLang="en-US" sz="1600" dirty="0" smtClean="0">
              <a:latin typeface="微软雅黑"/>
              <a:ea typeface="微软雅黑"/>
              <a:cs typeface="微软雅黑"/>
            </a:rPr>
            <a:t>教育培训和教材系列继续推动</a:t>
          </a:r>
          <a:endParaRPr lang="zh-CN" altLang="en-US" sz="1600" dirty="0">
            <a:latin typeface="微软雅黑"/>
            <a:ea typeface="微软雅黑"/>
            <a:cs typeface="微软雅黑"/>
          </a:endParaRPr>
        </a:p>
      </dgm:t>
    </dgm:pt>
    <dgm:pt modelId="{86956F15-0F2A-1845-8FC6-7B822F639599}" type="parTrans" cxnId="{4B455CB9-915A-084A-AE32-288BF3F544BF}">
      <dgm:prSet/>
      <dgm:spPr/>
      <dgm:t>
        <a:bodyPr/>
        <a:lstStyle/>
        <a:p>
          <a:endParaRPr lang="zh-CN" altLang="en-US"/>
        </a:p>
      </dgm:t>
    </dgm:pt>
    <dgm:pt modelId="{FC628B50-836C-3C43-9E8D-49BB9BF25484}" type="sibTrans" cxnId="{4B455CB9-915A-084A-AE32-288BF3F544BF}">
      <dgm:prSet/>
      <dgm:spPr/>
      <dgm:t>
        <a:bodyPr/>
        <a:lstStyle/>
        <a:p>
          <a:endParaRPr lang="zh-CN" altLang="en-US"/>
        </a:p>
      </dgm:t>
    </dgm:pt>
    <dgm:pt modelId="{7E301082-09C1-5F40-B9EB-90589AB60B4B}">
      <dgm:prSet phldrT="[文本]" custT="1"/>
      <dgm:spPr/>
      <dgm:t>
        <a:bodyPr/>
        <a:lstStyle/>
        <a:p>
          <a:r>
            <a:rPr lang="zh-CN" altLang="en-US" sz="1600" dirty="0" smtClean="0">
              <a:latin typeface="微软雅黑"/>
              <a:ea typeface="微软雅黑"/>
              <a:cs typeface="微软雅黑"/>
            </a:rPr>
            <a:t>开放课题推进和参与</a:t>
          </a:r>
          <a:endParaRPr lang="zh-CN" altLang="en-US" sz="1600" dirty="0">
            <a:latin typeface="微软雅黑"/>
            <a:ea typeface="微软雅黑"/>
            <a:cs typeface="微软雅黑"/>
          </a:endParaRPr>
        </a:p>
      </dgm:t>
    </dgm:pt>
    <dgm:pt modelId="{3C321DB7-CF19-2D41-91E0-DF4E6337A568}" type="parTrans" cxnId="{86E6542E-C886-B440-85C1-761F861485E8}">
      <dgm:prSet/>
      <dgm:spPr/>
      <dgm:t>
        <a:bodyPr/>
        <a:lstStyle/>
        <a:p>
          <a:endParaRPr lang="zh-CN" altLang="en-US"/>
        </a:p>
      </dgm:t>
    </dgm:pt>
    <dgm:pt modelId="{D591F551-CF0A-A744-8A1D-F78226E0CA62}" type="sibTrans" cxnId="{86E6542E-C886-B440-85C1-761F861485E8}">
      <dgm:prSet/>
      <dgm:spPr/>
      <dgm:t>
        <a:bodyPr/>
        <a:lstStyle/>
        <a:p>
          <a:endParaRPr lang="zh-CN" altLang="en-US"/>
        </a:p>
      </dgm:t>
    </dgm:pt>
    <dgm:pt modelId="{22A1B215-A25D-1D43-A5C8-0ECCDCD0F935}">
      <dgm:prSet phldrT="[文本]" custT="1"/>
      <dgm:spPr/>
      <dgm:t>
        <a:bodyPr/>
        <a:lstStyle/>
        <a:p>
          <a:r>
            <a:rPr lang="zh-CN" altLang="en-US" sz="1600" dirty="0" smtClean="0">
              <a:latin typeface="微软雅黑"/>
              <a:ea typeface="微软雅黑"/>
              <a:cs typeface="微软雅黑"/>
            </a:rPr>
            <a:t>冠名博士后联合培养</a:t>
          </a:r>
          <a:endParaRPr lang="zh-CN" altLang="en-US" sz="1600" dirty="0">
            <a:latin typeface="微软雅黑"/>
            <a:ea typeface="微软雅黑"/>
            <a:cs typeface="微软雅黑"/>
          </a:endParaRPr>
        </a:p>
      </dgm:t>
    </dgm:pt>
    <dgm:pt modelId="{1104413B-DCEF-874A-8F84-11F9B3933E3E}" type="parTrans" cxnId="{52723F5A-6F59-9A4D-B3D2-D32AB7DDDB31}">
      <dgm:prSet/>
      <dgm:spPr/>
      <dgm:t>
        <a:bodyPr/>
        <a:lstStyle/>
        <a:p>
          <a:endParaRPr lang="zh-CN" altLang="en-US"/>
        </a:p>
      </dgm:t>
    </dgm:pt>
    <dgm:pt modelId="{CC0306BD-EC63-294C-9D11-AA84D034DFC1}" type="sibTrans" cxnId="{52723F5A-6F59-9A4D-B3D2-D32AB7DDDB31}">
      <dgm:prSet/>
      <dgm:spPr/>
      <dgm:t>
        <a:bodyPr/>
        <a:lstStyle/>
        <a:p>
          <a:endParaRPr lang="zh-CN" altLang="en-US"/>
        </a:p>
      </dgm:t>
    </dgm:pt>
    <dgm:pt modelId="{F0B13CFE-784E-294B-9B3F-AA0E4F5BD706}">
      <dgm:prSet phldrT="[文本]" custT="1"/>
      <dgm:spPr/>
      <dgm:t>
        <a:bodyPr/>
        <a:lstStyle/>
        <a:p>
          <a:r>
            <a:rPr lang="zh-CN" altLang="en-US" sz="1600" dirty="0" smtClean="0">
              <a:latin typeface="微软雅黑"/>
              <a:ea typeface="微软雅黑"/>
              <a:cs typeface="微软雅黑"/>
            </a:rPr>
            <a:t>发挥全球化资源优势，扩展</a:t>
          </a:r>
          <a:r>
            <a:rPr lang="en-US" altLang="zh-CN" sz="1600" dirty="0" smtClean="0">
              <a:latin typeface="微软雅黑"/>
              <a:ea typeface="微软雅黑"/>
              <a:cs typeface="微软雅黑"/>
            </a:rPr>
            <a:t>China-VO</a:t>
          </a:r>
          <a:r>
            <a:rPr lang="zh-CN" altLang="en-US" sz="1600" dirty="0" smtClean="0">
              <a:latin typeface="微软雅黑"/>
              <a:ea typeface="微软雅黑"/>
              <a:cs typeface="微软雅黑"/>
            </a:rPr>
            <a:t>的影响力</a:t>
          </a:r>
          <a:endParaRPr lang="zh-CN" altLang="en-US" sz="1600" dirty="0">
            <a:latin typeface="微软雅黑"/>
            <a:ea typeface="微软雅黑"/>
            <a:cs typeface="微软雅黑"/>
          </a:endParaRPr>
        </a:p>
      </dgm:t>
    </dgm:pt>
    <dgm:pt modelId="{FC171C32-8DB7-6540-83D6-303C56997832}" type="parTrans" cxnId="{A2A23A48-30AC-3E47-BA4B-6C959A85E004}">
      <dgm:prSet/>
      <dgm:spPr/>
      <dgm:t>
        <a:bodyPr/>
        <a:lstStyle/>
        <a:p>
          <a:endParaRPr lang="zh-CN" altLang="en-US"/>
        </a:p>
      </dgm:t>
    </dgm:pt>
    <dgm:pt modelId="{F0CECB00-547C-7D47-8A53-09C65E3DE4E4}" type="sibTrans" cxnId="{A2A23A48-30AC-3E47-BA4B-6C959A85E004}">
      <dgm:prSet/>
      <dgm:spPr/>
      <dgm:t>
        <a:bodyPr/>
        <a:lstStyle/>
        <a:p>
          <a:endParaRPr lang="zh-CN" altLang="en-US"/>
        </a:p>
      </dgm:t>
    </dgm:pt>
    <dgm:pt modelId="{969C7C28-DCA7-AF49-BEF9-62DBF2739AB3}">
      <dgm:prSet phldrT="[文本]" custT="1"/>
      <dgm:spPr/>
      <dgm:t>
        <a:bodyPr/>
        <a:lstStyle/>
        <a:p>
          <a:r>
            <a:rPr lang="zh-CN" altLang="en-US" sz="1600" dirty="0" smtClean="0">
              <a:latin typeface="微软雅黑"/>
              <a:ea typeface="微软雅黑"/>
              <a:cs typeface="微软雅黑"/>
            </a:rPr>
            <a:t>重大事件的资源和技术支持</a:t>
          </a:r>
          <a:endParaRPr lang="zh-CN" altLang="en-US" sz="1600" dirty="0">
            <a:latin typeface="微软雅黑"/>
            <a:ea typeface="微软雅黑"/>
            <a:cs typeface="微软雅黑"/>
          </a:endParaRPr>
        </a:p>
      </dgm:t>
    </dgm:pt>
    <dgm:pt modelId="{9D9F3927-C6A8-1045-9345-3353EB750D7D}" type="parTrans" cxnId="{6E59E966-12E7-8F46-AF60-8887B1D78BDA}">
      <dgm:prSet/>
      <dgm:spPr/>
      <dgm:t>
        <a:bodyPr/>
        <a:lstStyle/>
        <a:p>
          <a:endParaRPr lang="zh-CN" altLang="en-US"/>
        </a:p>
      </dgm:t>
    </dgm:pt>
    <dgm:pt modelId="{7857FBAE-64E1-8B45-B868-829A8CA177F9}" type="sibTrans" cxnId="{6E59E966-12E7-8F46-AF60-8887B1D78BDA}">
      <dgm:prSet/>
      <dgm:spPr/>
      <dgm:t>
        <a:bodyPr/>
        <a:lstStyle/>
        <a:p>
          <a:endParaRPr lang="zh-CN" altLang="en-US"/>
        </a:p>
      </dgm:t>
    </dgm:pt>
    <dgm:pt modelId="{640E3C18-F3F1-1D47-8B84-3756286E4B10}">
      <dgm:prSet phldrT="[文本]" custT="1"/>
      <dgm:spPr/>
      <dgm:t>
        <a:bodyPr/>
        <a:lstStyle/>
        <a:p>
          <a:endParaRPr lang="zh-CN" altLang="en-US" sz="1600" dirty="0">
            <a:latin typeface="微软雅黑"/>
            <a:ea typeface="微软雅黑"/>
            <a:cs typeface="微软雅黑"/>
          </a:endParaRPr>
        </a:p>
      </dgm:t>
    </dgm:pt>
    <dgm:pt modelId="{865A888B-7D89-C54F-9BF0-23197C42DFA6}" type="parTrans" cxnId="{7ABD5C79-6AC0-D146-A2CE-39EFD7392D2D}">
      <dgm:prSet/>
      <dgm:spPr/>
      <dgm:t>
        <a:bodyPr/>
        <a:lstStyle/>
        <a:p>
          <a:endParaRPr lang="zh-CN" altLang="en-US"/>
        </a:p>
      </dgm:t>
    </dgm:pt>
    <dgm:pt modelId="{B0E08CFC-9C8F-1E48-999F-9FAF0AE86668}" type="sibTrans" cxnId="{7ABD5C79-6AC0-D146-A2CE-39EFD7392D2D}">
      <dgm:prSet/>
      <dgm:spPr/>
      <dgm:t>
        <a:bodyPr/>
        <a:lstStyle/>
        <a:p>
          <a:endParaRPr lang="zh-CN" altLang="en-US"/>
        </a:p>
      </dgm:t>
    </dgm:pt>
    <dgm:pt modelId="{74E807FB-7048-4D41-9FD4-26E8AF1C08CD}">
      <dgm:prSet phldrT="[文本]" custT="1"/>
      <dgm:spPr/>
      <dgm:t>
        <a:bodyPr/>
        <a:lstStyle/>
        <a:p>
          <a:endParaRPr lang="zh-CN" altLang="en-US" sz="1600" dirty="0">
            <a:latin typeface="微软雅黑"/>
            <a:ea typeface="微软雅黑"/>
            <a:cs typeface="微软雅黑"/>
          </a:endParaRPr>
        </a:p>
      </dgm:t>
    </dgm:pt>
    <dgm:pt modelId="{B7F8B365-C742-3842-8780-1ACF7479FDFE}" type="parTrans" cxnId="{BB7F3F9E-94EF-1943-8DC0-D9767243F152}">
      <dgm:prSet/>
      <dgm:spPr/>
      <dgm:t>
        <a:bodyPr/>
        <a:lstStyle/>
        <a:p>
          <a:endParaRPr lang="zh-CN" altLang="en-US"/>
        </a:p>
      </dgm:t>
    </dgm:pt>
    <dgm:pt modelId="{AD66B3B7-E5D2-9440-8F9A-3BFD016A8895}" type="sibTrans" cxnId="{BB7F3F9E-94EF-1943-8DC0-D9767243F152}">
      <dgm:prSet/>
      <dgm:spPr/>
      <dgm:t>
        <a:bodyPr/>
        <a:lstStyle/>
        <a:p>
          <a:endParaRPr lang="zh-CN" altLang="en-US"/>
        </a:p>
      </dgm:t>
    </dgm:pt>
    <dgm:pt modelId="{B87DF792-59BB-E545-85ED-69B4E9FA9E83}">
      <dgm:prSet phldrT="[文本]" custT="1"/>
      <dgm:spPr/>
      <dgm:t>
        <a:bodyPr/>
        <a:lstStyle/>
        <a:p>
          <a:endParaRPr lang="zh-CN" altLang="en-US" sz="1600" dirty="0">
            <a:latin typeface="微软雅黑"/>
            <a:ea typeface="微软雅黑"/>
            <a:cs typeface="微软雅黑"/>
          </a:endParaRPr>
        </a:p>
      </dgm:t>
    </dgm:pt>
    <dgm:pt modelId="{BA42C16E-3E8A-344E-BCE0-048BDA4ECD0E}" type="parTrans" cxnId="{18FC9D36-FAB4-9943-A5F8-965A47E6EE53}">
      <dgm:prSet/>
      <dgm:spPr/>
      <dgm:t>
        <a:bodyPr/>
        <a:lstStyle/>
        <a:p>
          <a:endParaRPr lang="zh-CN" altLang="en-US"/>
        </a:p>
      </dgm:t>
    </dgm:pt>
    <dgm:pt modelId="{50F21F87-FDDA-B149-A906-CEED0CF93676}" type="sibTrans" cxnId="{18FC9D36-FAB4-9943-A5F8-965A47E6EE53}">
      <dgm:prSet/>
      <dgm:spPr/>
      <dgm:t>
        <a:bodyPr/>
        <a:lstStyle/>
        <a:p>
          <a:endParaRPr lang="zh-CN" altLang="en-US"/>
        </a:p>
      </dgm:t>
    </dgm:pt>
    <dgm:pt modelId="{A030C130-F690-0D4F-8FE2-4D0F51B69375}">
      <dgm:prSet phldrT="[文本]" custT="1"/>
      <dgm:spPr/>
      <dgm:t>
        <a:bodyPr/>
        <a:lstStyle/>
        <a:p>
          <a:endParaRPr lang="zh-CN" altLang="en-US" sz="1600" dirty="0">
            <a:latin typeface="微软雅黑"/>
            <a:ea typeface="微软雅黑"/>
            <a:cs typeface="微软雅黑"/>
          </a:endParaRPr>
        </a:p>
      </dgm:t>
    </dgm:pt>
    <dgm:pt modelId="{9142CBB1-0982-2E45-A673-8780F6317A0A}" type="parTrans" cxnId="{938EA448-D388-6E4F-BCD9-B90F442D537D}">
      <dgm:prSet/>
      <dgm:spPr/>
      <dgm:t>
        <a:bodyPr/>
        <a:lstStyle/>
        <a:p>
          <a:endParaRPr lang="zh-CN" altLang="en-US"/>
        </a:p>
      </dgm:t>
    </dgm:pt>
    <dgm:pt modelId="{D24901B8-2F74-B94C-804F-CBBBD3297E42}" type="sibTrans" cxnId="{938EA448-D388-6E4F-BCD9-B90F442D537D}">
      <dgm:prSet/>
      <dgm:spPr/>
      <dgm:t>
        <a:bodyPr/>
        <a:lstStyle/>
        <a:p>
          <a:endParaRPr lang="zh-CN" altLang="en-US"/>
        </a:p>
      </dgm:t>
    </dgm:pt>
    <dgm:pt modelId="{E9BAB85E-AD12-AA42-8007-3C9B30E1B214}">
      <dgm:prSet phldrT="[文本]" custT="1"/>
      <dgm:spPr/>
      <dgm:t>
        <a:bodyPr/>
        <a:lstStyle/>
        <a:p>
          <a:endParaRPr lang="zh-CN" altLang="en-US" sz="1600" dirty="0">
            <a:latin typeface="微软雅黑"/>
            <a:ea typeface="微软雅黑"/>
            <a:cs typeface="微软雅黑"/>
          </a:endParaRPr>
        </a:p>
      </dgm:t>
    </dgm:pt>
    <dgm:pt modelId="{FF47BACF-E024-4E4D-B069-6BA7DDE3B955}" type="parTrans" cxnId="{83FEE21F-D2D2-154D-A7DD-18802AB549F0}">
      <dgm:prSet/>
      <dgm:spPr/>
      <dgm:t>
        <a:bodyPr/>
        <a:lstStyle/>
        <a:p>
          <a:endParaRPr lang="zh-CN" altLang="en-US"/>
        </a:p>
      </dgm:t>
    </dgm:pt>
    <dgm:pt modelId="{3BC74216-4D0A-9F4C-B2E2-2E658E985032}" type="sibTrans" cxnId="{83FEE21F-D2D2-154D-A7DD-18802AB549F0}">
      <dgm:prSet/>
      <dgm:spPr/>
      <dgm:t>
        <a:bodyPr/>
        <a:lstStyle/>
        <a:p>
          <a:endParaRPr lang="zh-CN" altLang="en-US"/>
        </a:p>
      </dgm:t>
    </dgm:pt>
    <dgm:pt modelId="{E3FDB8BE-48B5-F944-AB33-58098FD248FD}">
      <dgm:prSet phldrT="[文本]" custT="1"/>
      <dgm:spPr/>
      <dgm:t>
        <a:bodyPr/>
        <a:lstStyle/>
        <a:p>
          <a:endParaRPr lang="zh-CN" altLang="en-US" sz="1600" dirty="0">
            <a:latin typeface="微软雅黑"/>
            <a:ea typeface="微软雅黑"/>
            <a:cs typeface="微软雅黑"/>
          </a:endParaRPr>
        </a:p>
      </dgm:t>
    </dgm:pt>
    <dgm:pt modelId="{E6C500E6-26AD-EB4D-A6B2-EA17974F153A}" type="parTrans" cxnId="{BE43D9CF-75F8-784A-9434-9BE8EFB81BC7}">
      <dgm:prSet/>
      <dgm:spPr/>
      <dgm:t>
        <a:bodyPr/>
        <a:lstStyle/>
        <a:p>
          <a:endParaRPr lang="zh-CN" altLang="en-US"/>
        </a:p>
      </dgm:t>
    </dgm:pt>
    <dgm:pt modelId="{90B06F07-2DC8-C143-97C5-47A8248F3875}" type="sibTrans" cxnId="{BE43D9CF-75F8-784A-9434-9BE8EFB81BC7}">
      <dgm:prSet/>
      <dgm:spPr/>
      <dgm:t>
        <a:bodyPr/>
        <a:lstStyle/>
        <a:p>
          <a:endParaRPr lang="zh-CN" altLang="en-US"/>
        </a:p>
      </dgm:t>
    </dgm:pt>
    <dgm:pt modelId="{1B3A2144-984C-6F45-8E74-04474620D4AB}">
      <dgm:prSet phldrT="[文本]" custT="1"/>
      <dgm:spPr/>
      <dgm:t>
        <a:bodyPr/>
        <a:lstStyle/>
        <a:p>
          <a:endParaRPr lang="zh-CN" altLang="en-US" sz="1600" dirty="0">
            <a:latin typeface="微软雅黑"/>
            <a:ea typeface="微软雅黑"/>
            <a:cs typeface="微软雅黑"/>
          </a:endParaRPr>
        </a:p>
      </dgm:t>
    </dgm:pt>
    <dgm:pt modelId="{37802332-6FD1-224B-84A1-BDD213DF76AA}" type="parTrans" cxnId="{5DF3FFF2-F66C-B14D-91D7-CD430053DEB4}">
      <dgm:prSet/>
      <dgm:spPr/>
      <dgm:t>
        <a:bodyPr/>
        <a:lstStyle/>
        <a:p>
          <a:endParaRPr lang="zh-CN" altLang="en-US"/>
        </a:p>
      </dgm:t>
    </dgm:pt>
    <dgm:pt modelId="{3838492E-160D-FB4D-B919-E5F6DCB0D29E}" type="sibTrans" cxnId="{5DF3FFF2-F66C-B14D-91D7-CD430053DEB4}">
      <dgm:prSet/>
      <dgm:spPr/>
      <dgm:t>
        <a:bodyPr/>
        <a:lstStyle/>
        <a:p>
          <a:endParaRPr lang="zh-CN" altLang="en-US"/>
        </a:p>
      </dgm:t>
    </dgm:pt>
    <dgm:pt modelId="{2F6B0A1F-E34F-5640-8B77-59E78B5FD003}">
      <dgm:prSet phldrT="[文本]" custT="1"/>
      <dgm:spPr/>
      <dgm:t>
        <a:bodyPr/>
        <a:lstStyle/>
        <a:p>
          <a:endParaRPr lang="zh-CN" altLang="en-US" sz="1600" dirty="0">
            <a:latin typeface="微软雅黑"/>
            <a:ea typeface="微软雅黑"/>
            <a:cs typeface="微软雅黑"/>
          </a:endParaRPr>
        </a:p>
      </dgm:t>
    </dgm:pt>
    <dgm:pt modelId="{8123138B-FCB8-4B42-BA77-71C30E527105}" type="parTrans" cxnId="{68774595-AAD6-CA41-8600-8F6BEFBB60C4}">
      <dgm:prSet/>
      <dgm:spPr/>
      <dgm:t>
        <a:bodyPr/>
        <a:lstStyle/>
        <a:p>
          <a:endParaRPr lang="zh-CN" altLang="en-US"/>
        </a:p>
      </dgm:t>
    </dgm:pt>
    <dgm:pt modelId="{7091AB57-3352-0D4D-8CFC-021F516F03A5}" type="sibTrans" cxnId="{68774595-AAD6-CA41-8600-8F6BEFBB60C4}">
      <dgm:prSet/>
      <dgm:spPr/>
      <dgm:t>
        <a:bodyPr/>
        <a:lstStyle/>
        <a:p>
          <a:endParaRPr lang="zh-CN" altLang="en-US"/>
        </a:p>
      </dgm:t>
    </dgm:pt>
    <dgm:pt modelId="{0C1E6FE5-EBCF-1A44-89B4-06C5DE6ACCA0}">
      <dgm:prSet custT="1"/>
      <dgm:spPr/>
      <dgm:t>
        <a:bodyPr/>
        <a:lstStyle/>
        <a:p>
          <a:endParaRPr lang="zh-CN" altLang="en-US" sz="1600" dirty="0">
            <a:latin typeface="微软雅黑"/>
            <a:ea typeface="微软雅黑"/>
            <a:cs typeface="微软雅黑"/>
          </a:endParaRPr>
        </a:p>
      </dgm:t>
    </dgm:pt>
    <dgm:pt modelId="{8B4E18F1-942C-DC4B-958E-CA78B701CA11}" type="parTrans" cxnId="{64CD5AD1-6BB8-5740-8319-910CAEB8E4E1}">
      <dgm:prSet/>
      <dgm:spPr/>
      <dgm:t>
        <a:bodyPr/>
        <a:lstStyle/>
        <a:p>
          <a:endParaRPr lang="zh-CN" altLang="en-US"/>
        </a:p>
      </dgm:t>
    </dgm:pt>
    <dgm:pt modelId="{67D33EA8-EF7C-AD48-95D0-D8E28904623B}" type="sibTrans" cxnId="{64CD5AD1-6BB8-5740-8319-910CAEB8E4E1}">
      <dgm:prSet/>
      <dgm:spPr/>
      <dgm:t>
        <a:bodyPr/>
        <a:lstStyle/>
        <a:p>
          <a:endParaRPr lang="zh-CN" altLang="en-US"/>
        </a:p>
      </dgm:t>
    </dgm:pt>
    <dgm:pt modelId="{9522290C-0AB0-344E-B147-1339B1524028}">
      <dgm:prSet phldrT="[文本]" custT="1"/>
      <dgm:spPr/>
      <dgm:t>
        <a:bodyPr/>
        <a:lstStyle/>
        <a:p>
          <a:endParaRPr lang="zh-CN" altLang="en-US" sz="1600" dirty="0">
            <a:latin typeface="微软雅黑"/>
            <a:ea typeface="微软雅黑"/>
            <a:cs typeface="微软雅黑"/>
          </a:endParaRPr>
        </a:p>
      </dgm:t>
    </dgm:pt>
    <dgm:pt modelId="{CC2CCF82-A7C4-7342-9799-C7E0184639D7}" type="parTrans" cxnId="{17D3F613-D63F-634E-B6C2-9A50561211CD}">
      <dgm:prSet/>
      <dgm:spPr/>
      <dgm:t>
        <a:bodyPr/>
        <a:lstStyle/>
        <a:p>
          <a:endParaRPr lang="zh-CN" altLang="en-US"/>
        </a:p>
      </dgm:t>
    </dgm:pt>
    <dgm:pt modelId="{4AB80FC6-7885-004A-951A-BF409C2E9444}" type="sibTrans" cxnId="{17D3F613-D63F-634E-B6C2-9A50561211CD}">
      <dgm:prSet/>
      <dgm:spPr/>
      <dgm:t>
        <a:bodyPr/>
        <a:lstStyle/>
        <a:p>
          <a:endParaRPr lang="zh-CN" altLang="en-US"/>
        </a:p>
      </dgm:t>
    </dgm:pt>
    <dgm:pt modelId="{C366490F-5069-7E4E-9BD7-35D00354FEE6}">
      <dgm:prSet phldrT="[文本]" custT="1"/>
      <dgm:spPr/>
      <dgm:t>
        <a:bodyPr/>
        <a:lstStyle/>
        <a:p>
          <a:endParaRPr lang="zh-CN" altLang="en-US" sz="1600" dirty="0">
            <a:latin typeface="微软雅黑"/>
            <a:ea typeface="微软雅黑"/>
            <a:cs typeface="微软雅黑"/>
          </a:endParaRPr>
        </a:p>
      </dgm:t>
    </dgm:pt>
    <dgm:pt modelId="{3B73D0CD-CD11-E943-84A5-CD55F9F3987C}" type="parTrans" cxnId="{2F6051D9-F706-3441-924A-02AF119E6ED9}">
      <dgm:prSet/>
      <dgm:spPr/>
      <dgm:t>
        <a:bodyPr/>
        <a:lstStyle/>
        <a:p>
          <a:endParaRPr lang="zh-CN" altLang="en-US"/>
        </a:p>
      </dgm:t>
    </dgm:pt>
    <dgm:pt modelId="{F7284CAE-50BC-0047-8634-31E70DE4DC5F}" type="sibTrans" cxnId="{2F6051D9-F706-3441-924A-02AF119E6ED9}">
      <dgm:prSet/>
      <dgm:spPr/>
      <dgm:t>
        <a:bodyPr/>
        <a:lstStyle/>
        <a:p>
          <a:endParaRPr lang="zh-CN" altLang="en-US"/>
        </a:p>
      </dgm:t>
    </dgm:pt>
    <dgm:pt modelId="{8B1E5310-E55B-1E45-A2DF-E0AA587449C4}">
      <dgm:prSet custT="1"/>
      <dgm:spPr/>
      <dgm:t>
        <a:bodyPr/>
        <a:lstStyle/>
        <a:p>
          <a:endParaRPr lang="zh-CN" altLang="en-US" sz="1600" dirty="0">
            <a:latin typeface="微软雅黑"/>
            <a:ea typeface="微软雅黑"/>
            <a:cs typeface="微软雅黑"/>
          </a:endParaRPr>
        </a:p>
      </dgm:t>
    </dgm:pt>
    <dgm:pt modelId="{A6BE38F2-B830-0645-8D79-F7DBC376F482}" type="parTrans" cxnId="{45238BBE-72B9-F047-802B-C21F98588502}">
      <dgm:prSet/>
      <dgm:spPr/>
      <dgm:t>
        <a:bodyPr/>
        <a:lstStyle/>
        <a:p>
          <a:endParaRPr lang="zh-CN" altLang="en-US"/>
        </a:p>
      </dgm:t>
    </dgm:pt>
    <dgm:pt modelId="{97411B65-4AED-7449-A4DD-33EC90751E78}" type="sibTrans" cxnId="{45238BBE-72B9-F047-802B-C21F98588502}">
      <dgm:prSet/>
      <dgm:spPr/>
      <dgm:t>
        <a:bodyPr/>
        <a:lstStyle/>
        <a:p>
          <a:endParaRPr lang="zh-CN" altLang="en-US"/>
        </a:p>
      </dgm:t>
    </dgm:pt>
    <dgm:pt modelId="{ACCB834F-33C1-410C-8A74-153EE9D8522D}" type="pres">
      <dgm:prSet presAssocID="{149862C9-322A-4C4C-8C84-0FC02AD51AE1}" presName="Name0" presStyleCnt="0">
        <dgm:presLayoutVars>
          <dgm:dir/>
          <dgm:resizeHandles val="exact"/>
        </dgm:presLayoutVars>
      </dgm:prSet>
      <dgm:spPr/>
      <dgm:t>
        <a:bodyPr/>
        <a:lstStyle/>
        <a:p>
          <a:endParaRPr lang="zh-CN" altLang="en-US"/>
        </a:p>
      </dgm:t>
    </dgm:pt>
    <dgm:pt modelId="{B117D912-131E-4626-8D72-3162C53249AA}" type="pres">
      <dgm:prSet presAssocID="{4D817E2F-125F-4303-9D4F-75036FD1B5A6}" presName="node" presStyleLbl="node1" presStyleIdx="0" presStyleCnt="4">
        <dgm:presLayoutVars>
          <dgm:bulletEnabled val="1"/>
        </dgm:presLayoutVars>
      </dgm:prSet>
      <dgm:spPr/>
      <dgm:t>
        <a:bodyPr/>
        <a:lstStyle/>
        <a:p>
          <a:endParaRPr lang="zh-CN" altLang="en-US"/>
        </a:p>
      </dgm:t>
    </dgm:pt>
    <dgm:pt modelId="{4F099031-7E82-4F8B-8D80-F442CBFFED03}" type="pres">
      <dgm:prSet presAssocID="{1FD9CF35-8546-4B48-8143-4E1F5E5B3684}" presName="sibTrans" presStyleCnt="0"/>
      <dgm:spPr/>
    </dgm:pt>
    <dgm:pt modelId="{BED546E5-E15A-4191-8551-DAB827F2856A}" type="pres">
      <dgm:prSet presAssocID="{F3842354-4CFB-4F10-BAD3-DA329269E162}" presName="node" presStyleLbl="node1" presStyleIdx="1" presStyleCnt="4">
        <dgm:presLayoutVars>
          <dgm:bulletEnabled val="1"/>
        </dgm:presLayoutVars>
      </dgm:prSet>
      <dgm:spPr/>
      <dgm:t>
        <a:bodyPr/>
        <a:lstStyle/>
        <a:p>
          <a:endParaRPr lang="zh-CN" altLang="en-US"/>
        </a:p>
      </dgm:t>
    </dgm:pt>
    <dgm:pt modelId="{BAC0FDE8-9F57-4059-96A6-B9D8EBD98C40}" type="pres">
      <dgm:prSet presAssocID="{6344DECB-45E7-4987-BD3A-6BA1AB1A28AE}" presName="sibTrans" presStyleCnt="0"/>
      <dgm:spPr/>
    </dgm:pt>
    <dgm:pt modelId="{2F55E78E-415D-4996-B29B-BD42F3472199}" type="pres">
      <dgm:prSet presAssocID="{98FC0252-3C14-46F1-B711-106ADF97DD01}" presName="node" presStyleLbl="node1" presStyleIdx="2" presStyleCnt="4">
        <dgm:presLayoutVars>
          <dgm:bulletEnabled val="1"/>
        </dgm:presLayoutVars>
      </dgm:prSet>
      <dgm:spPr/>
      <dgm:t>
        <a:bodyPr/>
        <a:lstStyle/>
        <a:p>
          <a:endParaRPr lang="zh-CN" altLang="en-US"/>
        </a:p>
      </dgm:t>
    </dgm:pt>
    <dgm:pt modelId="{295ACF7E-BF2B-4D3E-9A47-31E7855C1325}" type="pres">
      <dgm:prSet presAssocID="{2C3BE338-268B-45D6-9303-DF345279AB79}" presName="sibTrans" presStyleCnt="0"/>
      <dgm:spPr/>
    </dgm:pt>
    <dgm:pt modelId="{0544C6DA-74CF-4281-966C-06C07518A39E}" type="pres">
      <dgm:prSet presAssocID="{A74CFB01-D248-43E2-9FA4-7E53DCD93C00}" presName="node" presStyleLbl="node1" presStyleIdx="3" presStyleCnt="4">
        <dgm:presLayoutVars>
          <dgm:bulletEnabled val="1"/>
        </dgm:presLayoutVars>
      </dgm:prSet>
      <dgm:spPr/>
      <dgm:t>
        <a:bodyPr/>
        <a:lstStyle/>
        <a:p>
          <a:endParaRPr lang="zh-CN" altLang="en-US"/>
        </a:p>
      </dgm:t>
    </dgm:pt>
  </dgm:ptLst>
  <dgm:cxnLst>
    <dgm:cxn modelId="{73AABF56-F43D-4AB7-B6B2-9D79AF7F1F91}" srcId="{4D817E2F-125F-4303-9D4F-75036FD1B5A6}" destId="{D05B11C9-0B12-498E-BDCC-D0B0066792BD}" srcOrd="1" destOrd="0" parTransId="{B1ED09AC-700C-4210-A87B-5644C11A1930}" sibTransId="{F830DF93-9B48-4072-B047-03E6BC77DFD4}"/>
    <dgm:cxn modelId="{83FEE21F-D2D2-154D-A7DD-18802AB549F0}" srcId="{F3842354-4CFB-4F10-BAD3-DA329269E162}" destId="{E9BAB85E-AD12-AA42-8007-3C9B30E1B214}" srcOrd="0" destOrd="0" parTransId="{FF47BACF-E024-4E4D-B069-6BA7DDE3B955}" sibTransId="{3BC74216-4D0A-9F4C-B2E2-2E658E985032}"/>
    <dgm:cxn modelId="{91BC12C5-FBCF-46A5-830B-6FB967CEDF21}" srcId="{A74CFB01-D248-43E2-9FA4-7E53DCD93C00}" destId="{069D8B1A-3801-4010-BC5F-736941CC4AD6}" srcOrd="1" destOrd="0" parTransId="{5437975E-2A0E-4816-9483-D1CDAE68A55C}" sibTransId="{51A5C0BC-EE1B-45C6-B433-968FD7209CA8}"/>
    <dgm:cxn modelId="{791AFB08-1DA8-6844-8847-477B833566B6}" type="presOf" srcId="{2F6B0A1F-E34F-5640-8B77-59E78B5FD003}" destId="{2F55E78E-415D-4996-B29B-BD42F3472199}" srcOrd="0" destOrd="3" presId="urn:microsoft.com/office/officeart/2005/8/layout/hList6"/>
    <dgm:cxn modelId="{7ABD5C79-6AC0-D146-A2CE-39EFD7392D2D}" srcId="{4D817E2F-125F-4303-9D4F-75036FD1B5A6}" destId="{640E3C18-F3F1-1D47-8B84-3756286E4B10}" srcOrd="2" destOrd="0" parTransId="{865A888B-7D89-C54F-9BF0-23197C42DFA6}" sibTransId="{B0E08CFC-9C8F-1E48-999F-9FAF0AE86668}"/>
    <dgm:cxn modelId="{F7DEBFE7-3736-884E-B969-D66FF8A67C18}" type="presOf" srcId="{F0B13CFE-784E-294B-9B3F-AA0E4F5BD706}" destId="{2F55E78E-415D-4996-B29B-BD42F3472199}" srcOrd="0" destOrd="4" presId="urn:microsoft.com/office/officeart/2005/8/layout/hList6"/>
    <dgm:cxn modelId="{5DF3FFF2-F66C-B14D-91D7-CD430053DEB4}" srcId="{98FC0252-3C14-46F1-B711-106ADF97DD01}" destId="{1B3A2144-984C-6F45-8E74-04474620D4AB}" srcOrd="0" destOrd="0" parTransId="{37802332-6FD1-224B-84A1-BDD213DF76AA}" sibTransId="{3838492E-160D-FB4D-B919-E5F6DCB0D29E}"/>
    <dgm:cxn modelId="{3985D46C-CCA4-734B-B2A3-BD4F9C32CBDF}" type="presOf" srcId="{7E301082-09C1-5F40-B9EB-90589AB60B4B}" destId="{B117D912-131E-4626-8D72-3162C53249AA}" srcOrd="0" destOrd="4" presId="urn:microsoft.com/office/officeart/2005/8/layout/hList6"/>
    <dgm:cxn modelId="{18FC9D36-FAB4-9943-A5F8-965A47E6EE53}" srcId="{4D817E2F-125F-4303-9D4F-75036FD1B5A6}" destId="{B87DF792-59BB-E545-85ED-69B4E9FA9E83}" srcOrd="6" destOrd="0" parTransId="{BA42C16E-3E8A-344E-BCE0-048BDA4ECD0E}" sibTransId="{50F21F87-FDDA-B149-A906-CEED0CF93676}"/>
    <dgm:cxn modelId="{5D930088-5E3C-4D2F-8428-E101D6B7E9FD}" type="presOf" srcId="{E1E7E12A-BBC9-4E9D-A0E4-74E373CA17CA}" destId="{2F55E78E-415D-4996-B29B-BD42F3472199}" srcOrd="0" destOrd="2" presId="urn:microsoft.com/office/officeart/2005/8/layout/hList6"/>
    <dgm:cxn modelId="{72D4EDF9-252B-460F-ADBD-5EBDE8492C44}" type="presOf" srcId="{069D8B1A-3801-4010-BC5F-736941CC4AD6}" destId="{0544C6DA-74CF-4281-966C-06C07518A39E}" srcOrd="0" destOrd="2" presId="urn:microsoft.com/office/officeart/2005/8/layout/hList6"/>
    <dgm:cxn modelId="{6E59E966-12E7-8F46-AF60-8887B1D78BDA}" srcId="{A74CFB01-D248-43E2-9FA4-7E53DCD93C00}" destId="{969C7C28-DCA7-AF49-BEF9-62DBF2739AB3}" srcOrd="3" destOrd="0" parTransId="{9D9F3927-C6A8-1045-9345-3353EB750D7D}" sibTransId="{7857FBAE-64E1-8B45-B868-829A8CA177F9}"/>
    <dgm:cxn modelId="{5769FFE7-C4AC-434A-B217-C35B4A59C6A2}" type="presOf" srcId="{98FC0252-3C14-46F1-B711-106ADF97DD01}" destId="{2F55E78E-415D-4996-B29B-BD42F3472199}" srcOrd="0" destOrd="0" presId="urn:microsoft.com/office/officeart/2005/8/layout/hList6"/>
    <dgm:cxn modelId="{52723F5A-6F59-9A4D-B3D2-D32AB7DDDB31}" srcId="{4D817E2F-125F-4303-9D4F-75036FD1B5A6}" destId="{22A1B215-A25D-1D43-A5C8-0ECCDCD0F935}" srcOrd="5" destOrd="0" parTransId="{1104413B-DCEF-874A-8F84-11F9B3933E3E}" sibTransId="{CC0306BD-EC63-294C-9D11-AA84D034DFC1}"/>
    <dgm:cxn modelId="{231CC85E-5142-4B36-A7F5-BA247595DD17}" srcId="{149862C9-322A-4C4C-8C84-0FC02AD51AE1}" destId="{F3842354-4CFB-4F10-BAD3-DA329269E162}" srcOrd="1" destOrd="0" parTransId="{C93CBEDA-8B24-4580-9DC6-FF667B0ED4DA}" sibTransId="{6344DECB-45E7-4987-BD3A-6BA1AB1A28AE}"/>
    <dgm:cxn modelId="{832F6A03-5544-EA4A-B557-18B655BEAEB9}" type="presOf" srcId="{C366490F-5069-7E4E-9BD7-35D00354FEE6}" destId="{0544C6DA-74CF-4281-966C-06C07518A39E}" srcOrd="0" destOrd="3" presId="urn:microsoft.com/office/officeart/2005/8/layout/hList6"/>
    <dgm:cxn modelId="{60BFA34A-26D7-D643-99A6-2E3DE9143F25}" type="presOf" srcId="{A030C130-F690-0D4F-8FE2-4D0F51B69375}" destId="{B117D912-131E-4626-8D72-3162C53249AA}" srcOrd="0" destOrd="1" presId="urn:microsoft.com/office/officeart/2005/8/layout/hList6"/>
    <dgm:cxn modelId="{EA668C48-57B0-4281-9C47-4B7F0F71C42A}" srcId="{A74CFB01-D248-43E2-9FA4-7E53DCD93C00}" destId="{43F976F9-9E1D-4E3C-9C69-93746597ECE4}" srcOrd="5" destOrd="0" parTransId="{B64FE685-F919-4F2A-8A27-4B6B6175E575}" sibTransId="{9634F9F0-A20F-43AF-AD0C-891A15820F83}"/>
    <dgm:cxn modelId="{0E9A1764-6BD3-0C47-9A6C-BDFC9033AD9F}" type="presOf" srcId="{22A1B215-A25D-1D43-A5C8-0ECCDCD0F935}" destId="{B117D912-131E-4626-8D72-3162C53249AA}" srcOrd="0" destOrd="6" presId="urn:microsoft.com/office/officeart/2005/8/layout/hList6"/>
    <dgm:cxn modelId="{0A4819D1-6D2D-4646-B975-5192B11079F7}" srcId="{149862C9-322A-4C4C-8C84-0FC02AD51AE1}" destId="{A74CFB01-D248-43E2-9FA4-7E53DCD93C00}" srcOrd="3" destOrd="0" parTransId="{513F3F8F-208C-41C1-8D4A-3759DD04DC5E}" sibTransId="{14E71450-95A5-469F-9552-A555CE8FFD81}"/>
    <dgm:cxn modelId="{FB9E1087-47CA-4E45-83F9-7C3DE0D656F8}" type="presOf" srcId="{ED4BFB1F-D215-4AB3-BD83-868174FAD88B}" destId="{2F55E78E-415D-4996-B29B-BD42F3472199}" srcOrd="0" destOrd="6" presId="urn:microsoft.com/office/officeart/2005/8/layout/hList6"/>
    <dgm:cxn modelId="{8FC01F72-7BAB-5741-B6DB-6FAC7E427CEC}" srcId="{4D817E2F-125F-4303-9D4F-75036FD1B5A6}" destId="{38E547E1-FED1-7E4F-8E5A-4F44F36AE3B7}" srcOrd="7" destOrd="0" parTransId="{0147FC84-3F79-AE47-94E5-6860378F5C86}" sibTransId="{EF613063-8260-5B4D-9E05-2951D3B97B7D}"/>
    <dgm:cxn modelId="{A2A23A48-30AC-3E47-BA4B-6C959A85E004}" srcId="{98FC0252-3C14-46F1-B711-106ADF97DD01}" destId="{F0B13CFE-784E-294B-9B3F-AA0E4F5BD706}" srcOrd="3" destOrd="0" parTransId="{FC171C32-8DB7-6540-83D6-303C56997832}" sibTransId="{F0CECB00-547C-7D47-8A53-09C65E3DE4E4}"/>
    <dgm:cxn modelId="{087541F8-F540-4D62-9539-33D5A4C0E892}" type="presOf" srcId="{43F976F9-9E1D-4E3C-9C69-93746597ECE4}" destId="{0544C6DA-74CF-4281-966C-06C07518A39E}" srcOrd="0" destOrd="6" presId="urn:microsoft.com/office/officeart/2005/8/layout/hList6"/>
    <dgm:cxn modelId="{04C32C55-DB03-D742-8CB4-752875CEC165}" type="presOf" srcId="{9522290C-0AB0-344E-B147-1339B1524028}" destId="{0544C6DA-74CF-4281-966C-06C07518A39E}" srcOrd="0" destOrd="1" presId="urn:microsoft.com/office/officeart/2005/8/layout/hList6"/>
    <dgm:cxn modelId="{BE43D9CF-75F8-784A-9434-9BE8EFB81BC7}" srcId="{F3842354-4CFB-4F10-BAD3-DA329269E162}" destId="{E3FDB8BE-48B5-F944-AB33-58098FD248FD}" srcOrd="2" destOrd="0" parTransId="{E6C500E6-26AD-EB4D-A6B2-EA17974F153A}" sibTransId="{90B06F07-2DC8-C143-97C5-47A8248F3875}"/>
    <dgm:cxn modelId="{8207F1D1-41C7-5641-9BEF-A60F49D8F829}" type="presOf" srcId="{1B3A2144-984C-6F45-8E74-04474620D4AB}" destId="{2F55E78E-415D-4996-B29B-BD42F3472199}" srcOrd="0" destOrd="1" presId="urn:microsoft.com/office/officeart/2005/8/layout/hList6"/>
    <dgm:cxn modelId="{0B523D48-52C5-4780-A4B9-E8D1381E6304}" srcId="{98FC0252-3C14-46F1-B711-106ADF97DD01}" destId="{E1E7E12A-BBC9-4E9D-A0E4-74E373CA17CA}" srcOrd="1" destOrd="0" parTransId="{B25D04DA-009F-420C-BFEB-B87F8582AD3A}" sibTransId="{F9082E04-CB6F-4655-8C10-662756847F38}"/>
    <dgm:cxn modelId="{938EA448-D388-6E4F-BCD9-B90F442D537D}" srcId="{4D817E2F-125F-4303-9D4F-75036FD1B5A6}" destId="{A030C130-F690-0D4F-8FE2-4D0F51B69375}" srcOrd="0" destOrd="0" parTransId="{9142CBB1-0982-2E45-A673-8780F6317A0A}" sibTransId="{D24901B8-2F74-B94C-804F-CBBBD3297E42}"/>
    <dgm:cxn modelId="{7A1F9B2A-A707-464E-B501-4AA6B0C29E57}" type="presOf" srcId="{3ECCA918-42FE-8D4E-B19B-F24D24157665}" destId="{BED546E5-E15A-4191-8551-DAB827F2856A}" srcOrd="0" destOrd="4" presId="urn:microsoft.com/office/officeart/2005/8/layout/hList6"/>
    <dgm:cxn modelId="{CF66DEB9-BC39-485A-B412-5173EB3DA5F2}" type="presOf" srcId="{B811E92A-D6D6-470A-B989-FA9CAFDA4927}" destId="{BED546E5-E15A-4191-8551-DAB827F2856A}" srcOrd="0" destOrd="2" presId="urn:microsoft.com/office/officeart/2005/8/layout/hList6"/>
    <dgm:cxn modelId="{AABC32A8-23B5-A049-B92E-9887AA47AE90}" type="presOf" srcId="{38E547E1-FED1-7E4F-8E5A-4F44F36AE3B7}" destId="{B117D912-131E-4626-8D72-3162C53249AA}" srcOrd="0" destOrd="8" presId="urn:microsoft.com/office/officeart/2005/8/layout/hList6"/>
    <dgm:cxn modelId="{4B455CB9-915A-084A-AE32-288BF3F544BF}" srcId="{F3842354-4CFB-4F10-BAD3-DA329269E162}" destId="{3ECCA918-42FE-8D4E-B19B-F24D24157665}" srcOrd="3" destOrd="0" parTransId="{86956F15-0F2A-1845-8FC6-7B822F639599}" sibTransId="{FC628B50-836C-3C43-9E8D-49BB9BF25484}"/>
    <dgm:cxn modelId="{BB7F3F9E-94EF-1943-8DC0-D9767243F152}" srcId="{4D817E2F-125F-4303-9D4F-75036FD1B5A6}" destId="{74E807FB-7048-4D41-9FD4-26E8AF1C08CD}" srcOrd="4" destOrd="0" parTransId="{B7F8B365-C742-3842-8780-1ACF7479FDFE}" sibTransId="{AD66B3B7-E5D2-9440-8F9A-3BFD016A8895}"/>
    <dgm:cxn modelId="{81B1FC05-F6ED-4746-99F6-DCF894D6B94A}" type="presOf" srcId="{74E807FB-7048-4D41-9FD4-26E8AF1C08CD}" destId="{B117D912-131E-4626-8D72-3162C53249AA}" srcOrd="0" destOrd="5" presId="urn:microsoft.com/office/officeart/2005/8/layout/hList6"/>
    <dgm:cxn modelId="{2F6051D9-F706-3441-924A-02AF119E6ED9}" srcId="{A74CFB01-D248-43E2-9FA4-7E53DCD93C00}" destId="{C366490F-5069-7E4E-9BD7-35D00354FEE6}" srcOrd="2" destOrd="0" parTransId="{3B73D0CD-CD11-E943-84A5-CD55F9F3987C}" sibTransId="{F7284CAE-50BC-0047-8634-31E70DE4DC5F}"/>
    <dgm:cxn modelId="{E47F5FAD-FA4C-40D9-856C-3F44201BA810}" type="presOf" srcId="{149862C9-322A-4C4C-8C84-0FC02AD51AE1}" destId="{ACCB834F-33C1-410C-8A74-153EE9D8522D}" srcOrd="0" destOrd="0" presId="urn:microsoft.com/office/officeart/2005/8/layout/hList6"/>
    <dgm:cxn modelId="{B265DB17-C084-4012-BD01-84189744B34C}" srcId="{149862C9-322A-4C4C-8C84-0FC02AD51AE1}" destId="{4D817E2F-125F-4303-9D4F-75036FD1B5A6}" srcOrd="0" destOrd="0" parTransId="{4D29CBCF-AEFA-4C40-A54A-21953C743C35}" sibTransId="{1FD9CF35-8546-4B48-8143-4E1F5E5B3684}"/>
    <dgm:cxn modelId="{E864178B-4EBD-B243-8FBA-1289EA986ACB}" type="presOf" srcId="{0C1E6FE5-EBCF-1A44-89B4-06C5DE6ACCA0}" destId="{2F55E78E-415D-4996-B29B-BD42F3472199}" srcOrd="0" destOrd="5" presId="urn:microsoft.com/office/officeart/2005/8/layout/hList6"/>
    <dgm:cxn modelId="{CA7649AD-78FC-4DED-89AB-4D692C523D38}" type="presOf" srcId="{4D817E2F-125F-4303-9D4F-75036FD1B5A6}" destId="{B117D912-131E-4626-8D72-3162C53249AA}" srcOrd="0" destOrd="0" presId="urn:microsoft.com/office/officeart/2005/8/layout/hList6"/>
    <dgm:cxn modelId="{E756FA42-37B3-4F59-800C-B14E1D0F080D}" type="presOf" srcId="{F3842354-4CFB-4F10-BAD3-DA329269E162}" destId="{BED546E5-E15A-4191-8551-DAB827F2856A}" srcOrd="0" destOrd="0" presId="urn:microsoft.com/office/officeart/2005/8/layout/hList6"/>
    <dgm:cxn modelId="{BDFE47FE-0E02-4757-A3D6-7D9E06B95BA9}" srcId="{149862C9-322A-4C4C-8C84-0FC02AD51AE1}" destId="{98FC0252-3C14-46F1-B711-106ADF97DD01}" srcOrd="2" destOrd="0" parTransId="{B39E6DC4-4A8B-46E5-98D8-9F4DB223F42A}" sibTransId="{2C3BE338-268B-45D6-9303-DF345279AB79}"/>
    <dgm:cxn modelId="{45238BBE-72B9-F047-802B-C21F98588502}" srcId="{A74CFB01-D248-43E2-9FA4-7E53DCD93C00}" destId="{8B1E5310-E55B-1E45-A2DF-E0AA587449C4}" srcOrd="4" destOrd="0" parTransId="{A6BE38F2-B830-0645-8D79-F7DBC376F482}" sibTransId="{97411B65-4AED-7449-A4DD-33EC90751E78}"/>
    <dgm:cxn modelId="{86E6542E-C886-B440-85C1-761F861485E8}" srcId="{4D817E2F-125F-4303-9D4F-75036FD1B5A6}" destId="{7E301082-09C1-5F40-B9EB-90589AB60B4B}" srcOrd="3" destOrd="0" parTransId="{3C321DB7-CF19-2D41-91E0-DF4E6337A568}" sibTransId="{D591F551-CF0A-A744-8A1D-F78226E0CA62}"/>
    <dgm:cxn modelId="{ACA9AB6B-15F5-45ED-87D0-E11074E2C62E}" type="presOf" srcId="{D05B11C9-0B12-498E-BDCC-D0B0066792BD}" destId="{B117D912-131E-4626-8D72-3162C53249AA}" srcOrd="0" destOrd="2" presId="urn:microsoft.com/office/officeart/2005/8/layout/hList6"/>
    <dgm:cxn modelId="{B8FD9FAD-17A5-4B3D-B48A-CD19A50E81E9}" srcId="{F3842354-4CFB-4F10-BAD3-DA329269E162}" destId="{B811E92A-D6D6-470A-B989-FA9CAFDA4927}" srcOrd="1" destOrd="0" parTransId="{FEAA2BEF-80DE-4E86-8773-AE96DE67D9CA}" sibTransId="{77E199AB-D389-4E5E-9397-7214F4207A43}"/>
    <dgm:cxn modelId="{BE67479C-C019-0B40-B461-CBADD66518B7}" type="presOf" srcId="{640E3C18-F3F1-1D47-8B84-3756286E4B10}" destId="{B117D912-131E-4626-8D72-3162C53249AA}" srcOrd="0" destOrd="3" presId="urn:microsoft.com/office/officeart/2005/8/layout/hList6"/>
    <dgm:cxn modelId="{B4F7D9CC-4251-A84B-9058-D20B9E107EE3}" type="presOf" srcId="{B87DF792-59BB-E545-85ED-69B4E9FA9E83}" destId="{B117D912-131E-4626-8D72-3162C53249AA}" srcOrd="0" destOrd="7" presId="urn:microsoft.com/office/officeart/2005/8/layout/hList6"/>
    <dgm:cxn modelId="{9843C2EA-1ECE-3344-9797-17E7D569E45D}" type="presOf" srcId="{E9BAB85E-AD12-AA42-8007-3C9B30E1B214}" destId="{BED546E5-E15A-4191-8551-DAB827F2856A}" srcOrd="0" destOrd="1" presId="urn:microsoft.com/office/officeart/2005/8/layout/hList6"/>
    <dgm:cxn modelId="{64CD5AD1-6BB8-5740-8319-910CAEB8E4E1}" srcId="{98FC0252-3C14-46F1-B711-106ADF97DD01}" destId="{0C1E6FE5-EBCF-1A44-89B4-06C5DE6ACCA0}" srcOrd="4" destOrd="0" parTransId="{8B4E18F1-942C-DC4B-958E-CA78B701CA11}" sibTransId="{67D33EA8-EF7C-AD48-95D0-D8E28904623B}"/>
    <dgm:cxn modelId="{47D27932-5CB7-9342-BF49-AC2F2BE31E1E}" type="presOf" srcId="{969C7C28-DCA7-AF49-BEF9-62DBF2739AB3}" destId="{0544C6DA-74CF-4281-966C-06C07518A39E}" srcOrd="0" destOrd="4" presId="urn:microsoft.com/office/officeart/2005/8/layout/hList6"/>
    <dgm:cxn modelId="{68774595-AAD6-CA41-8600-8F6BEFBB60C4}" srcId="{98FC0252-3C14-46F1-B711-106ADF97DD01}" destId="{2F6B0A1F-E34F-5640-8B77-59E78B5FD003}" srcOrd="2" destOrd="0" parTransId="{8123138B-FCB8-4B42-BA77-71C30E527105}" sibTransId="{7091AB57-3352-0D4D-8CFC-021F516F03A5}"/>
    <dgm:cxn modelId="{3CE7E258-7EB0-4AA5-B6E1-5F4CD2A8D8A3}" srcId="{98FC0252-3C14-46F1-B711-106ADF97DD01}" destId="{ED4BFB1F-D215-4AB3-BD83-868174FAD88B}" srcOrd="5" destOrd="0" parTransId="{E5C5A934-F343-4E99-9455-574E971F69C8}" sibTransId="{20F5FFEF-3D63-48FE-AA4F-BA4E12BFC40D}"/>
    <dgm:cxn modelId="{43779A86-E3B9-2A42-BFF7-4EB37E237187}" type="presOf" srcId="{E3FDB8BE-48B5-F944-AB33-58098FD248FD}" destId="{BED546E5-E15A-4191-8551-DAB827F2856A}" srcOrd="0" destOrd="3" presId="urn:microsoft.com/office/officeart/2005/8/layout/hList6"/>
    <dgm:cxn modelId="{4EF34BB2-0A46-D14F-AF59-89528BBFAC0D}" type="presOf" srcId="{8B1E5310-E55B-1E45-A2DF-E0AA587449C4}" destId="{0544C6DA-74CF-4281-966C-06C07518A39E}" srcOrd="0" destOrd="5" presId="urn:microsoft.com/office/officeart/2005/8/layout/hList6"/>
    <dgm:cxn modelId="{763F7502-BB11-4A0D-8FF7-6D4922CB2187}" type="presOf" srcId="{A74CFB01-D248-43E2-9FA4-7E53DCD93C00}" destId="{0544C6DA-74CF-4281-966C-06C07518A39E}" srcOrd="0" destOrd="0" presId="urn:microsoft.com/office/officeart/2005/8/layout/hList6"/>
    <dgm:cxn modelId="{17D3F613-D63F-634E-B6C2-9A50561211CD}" srcId="{A74CFB01-D248-43E2-9FA4-7E53DCD93C00}" destId="{9522290C-0AB0-344E-B147-1339B1524028}" srcOrd="0" destOrd="0" parTransId="{CC2CCF82-A7C4-7342-9799-C7E0184639D7}" sibTransId="{4AB80FC6-7885-004A-951A-BF409C2E9444}"/>
    <dgm:cxn modelId="{58EE87E7-60CA-4E43-BA76-990AC45CD170}" type="presParOf" srcId="{ACCB834F-33C1-410C-8A74-153EE9D8522D}" destId="{B117D912-131E-4626-8D72-3162C53249AA}" srcOrd="0" destOrd="0" presId="urn:microsoft.com/office/officeart/2005/8/layout/hList6"/>
    <dgm:cxn modelId="{0347E3BF-ED07-4112-94F4-8F76F5BF7587}" type="presParOf" srcId="{ACCB834F-33C1-410C-8A74-153EE9D8522D}" destId="{4F099031-7E82-4F8B-8D80-F442CBFFED03}" srcOrd="1" destOrd="0" presId="urn:microsoft.com/office/officeart/2005/8/layout/hList6"/>
    <dgm:cxn modelId="{36D32392-AB54-443B-B0C4-1840FE55E244}" type="presParOf" srcId="{ACCB834F-33C1-410C-8A74-153EE9D8522D}" destId="{BED546E5-E15A-4191-8551-DAB827F2856A}" srcOrd="2" destOrd="0" presId="urn:microsoft.com/office/officeart/2005/8/layout/hList6"/>
    <dgm:cxn modelId="{2BD7C236-36CE-4DA3-B7AD-A60BCF0A13F2}" type="presParOf" srcId="{ACCB834F-33C1-410C-8A74-153EE9D8522D}" destId="{BAC0FDE8-9F57-4059-96A6-B9D8EBD98C40}" srcOrd="3" destOrd="0" presId="urn:microsoft.com/office/officeart/2005/8/layout/hList6"/>
    <dgm:cxn modelId="{43112359-85ED-4D91-B8C1-A0722FBB737F}" type="presParOf" srcId="{ACCB834F-33C1-410C-8A74-153EE9D8522D}" destId="{2F55E78E-415D-4996-B29B-BD42F3472199}" srcOrd="4" destOrd="0" presId="urn:microsoft.com/office/officeart/2005/8/layout/hList6"/>
    <dgm:cxn modelId="{9A706654-04BD-4913-B521-3F9FA21210AB}" type="presParOf" srcId="{ACCB834F-33C1-410C-8A74-153EE9D8522D}" destId="{295ACF7E-BF2B-4D3E-9A47-31E7855C1325}" srcOrd="5" destOrd="0" presId="urn:microsoft.com/office/officeart/2005/8/layout/hList6"/>
    <dgm:cxn modelId="{89FAE106-734E-4C69-897B-EF3795694FCD}" type="presParOf" srcId="{ACCB834F-33C1-410C-8A74-153EE9D8522D}" destId="{0544C6DA-74CF-4281-966C-06C07518A39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CD4B0-16B3-4B0F-8F1D-32216197E83E}">
      <dsp:nvSpPr>
        <dsp:cNvPr id="0" name=""/>
        <dsp:cNvSpPr/>
      </dsp:nvSpPr>
      <dsp:spPr>
        <a:xfrm>
          <a:off x="2024588" y="632805"/>
          <a:ext cx="4222839" cy="4222839"/>
        </a:xfrm>
        <a:prstGeom prst="blockArc">
          <a:avLst>
            <a:gd name="adj1" fmla="val 1188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960278-4ECB-48D9-94C5-7030A237E7FB}">
      <dsp:nvSpPr>
        <dsp:cNvPr id="0" name=""/>
        <dsp:cNvSpPr/>
      </dsp:nvSpPr>
      <dsp:spPr>
        <a:xfrm>
          <a:off x="2024588" y="632805"/>
          <a:ext cx="4222839" cy="4222839"/>
        </a:xfrm>
        <a:prstGeom prst="blockArc">
          <a:avLst>
            <a:gd name="adj1" fmla="val 7560000"/>
            <a:gd name="adj2" fmla="val 1188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372D07-FF17-45C7-BA1E-6176B0770A1A}">
      <dsp:nvSpPr>
        <dsp:cNvPr id="0" name=""/>
        <dsp:cNvSpPr/>
      </dsp:nvSpPr>
      <dsp:spPr>
        <a:xfrm>
          <a:off x="2024588" y="632805"/>
          <a:ext cx="4222839" cy="4222839"/>
        </a:xfrm>
        <a:prstGeom prst="blockArc">
          <a:avLst>
            <a:gd name="adj1" fmla="val 3240000"/>
            <a:gd name="adj2" fmla="val 756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DCE91E-4AE7-4D3D-95F7-67585AB2EC96}">
      <dsp:nvSpPr>
        <dsp:cNvPr id="0" name=""/>
        <dsp:cNvSpPr/>
      </dsp:nvSpPr>
      <dsp:spPr>
        <a:xfrm>
          <a:off x="2024588" y="632805"/>
          <a:ext cx="4222839" cy="4222839"/>
        </a:xfrm>
        <a:prstGeom prst="blockArc">
          <a:avLst>
            <a:gd name="adj1" fmla="val 20520000"/>
            <a:gd name="adj2" fmla="val 324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3DC735-98DF-416C-8327-EAC8F5E889AB}">
      <dsp:nvSpPr>
        <dsp:cNvPr id="0" name=""/>
        <dsp:cNvSpPr/>
      </dsp:nvSpPr>
      <dsp:spPr>
        <a:xfrm>
          <a:off x="2024588" y="632805"/>
          <a:ext cx="4222839" cy="4222839"/>
        </a:xfrm>
        <a:prstGeom prst="blockArc">
          <a:avLst>
            <a:gd name="adj1" fmla="val 16200000"/>
            <a:gd name="adj2" fmla="val 2052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09B79D-C8B0-44F2-B593-49C4D281B078}">
      <dsp:nvSpPr>
        <dsp:cNvPr id="0" name=""/>
        <dsp:cNvSpPr/>
      </dsp:nvSpPr>
      <dsp:spPr>
        <a:xfrm>
          <a:off x="3164611" y="1772829"/>
          <a:ext cx="1942792" cy="19427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latin typeface="微软雅黑" panose="020B0503020204020204" pitchFamily="34" charset="-122"/>
              <a:ea typeface="微软雅黑" panose="020B0503020204020204" pitchFamily="34" charset="-122"/>
            </a:rPr>
            <a:t>国家</a:t>
          </a:r>
          <a:r>
            <a:rPr lang="zh-CN" sz="2300" kern="1200" dirty="0" smtClean="0">
              <a:latin typeface="微软雅黑" panose="020B0503020204020204" pitchFamily="34" charset="-122"/>
              <a:ea typeface="微软雅黑" panose="020B0503020204020204" pitchFamily="34" charset="-122"/>
            </a:rPr>
            <a:t>天文台</a:t>
          </a:r>
          <a:r>
            <a:rPr lang="zh-CN" altLang="en-US" sz="2300" kern="1200" dirty="0" smtClean="0">
              <a:latin typeface="微软雅黑" panose="020B0503020204020204" pitchFamily="34" charset="-122"/>
              <a:ea typeface="微软雅黑" panose="020B0503020204020204" pitchFamily="34" charset="-122"/>
            </a:rPr>
            <a:t>科技资源整体</a:t>
          </a:r>
          <a:r>
            <a:rPr lang="zh-CN" sz="2300" kern="1200" dirty="0" smtClean="0">
              <a:latin typeface="微软雅黑" panose="020B0503020204020204" pitchFamily="34" charset="-122"/>
              <a:ea typeface="微软雅黑" panose="020B0503020204020204" pitchFamily="34" charset="-122"/>
            </a:rPr>
            <a:t>上云</a:t>
          </a:r>
          <a:endParaRPr lang="zh-CN" altLang="en-US" sz="2300" kern="1200" dirty="0">
            <a:latin typeface="微软雅黑" panose="020B0503020204020204" pitchFamily="34" charset="-122"/>
            <a:ea typeface="微软雅黑" panose="020B0503020204020204" pitchFamily="34" charset="-122"/>
          </a:endParaRPr>
        </a:p>
      </dsp:txBody>
      <dsp:txXfrm>
        <a:off x="3449126" y="2057344"/>
        <a:ext cx="1373762" cy="1373762"/>
      </dsp:txXfrm>
    </dsp:sp>
    <dsp:sp modelId="{4B0CCF6A-4354-4449-BB89-DDA6F713F869}">
      <dsp:nvSpPr>
        <dsp:cNvPr id="0" name=""/>
        <dsp:cNvSpPr/>
      </dsp:nvSpPr>
      <dsp:spPr>
        <a:xfrm>
          <a:off x="3456030" y="1786"/>
          <a:ext cx="1359954" cy="13599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sz="1600" kern="1200" dirty="0" smtClean="0">
              <a:latin typeface="微软雅黑" panose="020B0503020204020204" pitchFamily="34" charset="-122"/>
              <a:ea typeface="微软雅黑" panose="020B0503020204020204" pitchFamily="34" charset="-122"/>
            </a:rPr>
            <a:t>中国虚拟天文台</a:t>
          </a:r>
          <a:r>
            <a:rPr lang="zh-CN" altLang="en-US" sz="1600" kern="1200" dirty="0" smtClean="0">
              <a:latin typeface="微软雅黑" panose="020B0503020204020204" pitchFamily="34" charset="-122"/>
              <a:ea typeface="微软雅黑" panose="020B0503020204020204" pitchFamily="34" charset="-122"/>
            </a:rPr>
            <a:t>及在线</a:t>
          </a:r>
          <a:r>
            <a:rPr lang="zh-CN" sz="1600" kern="1200" dirty="0" smtClean="0">
              <a:latin typeface="微软雅黑" panose="020B0503020204020204" pitchFamily="34" charset="-122"/>
              <a:ea typeface="微软雅黑" panose="020B0503020204020204" pitchFamily="34" charset="-122"/>
            </a:rPr>
            <a:t>数据上云</a:t>
          </a:r>
          <a:endParaRPr lang="zh-CN" altLang="en-US" sz="1600" kern="1200" dirty="0">
            <a:latin typeface="微软雅黑" panose="020B0503020204020204" pitchFamily="34" charset="-122"/>
            <a:ea typeface="微软雅黑" panose="020B0503020204020204" pitchFamily="34" charset="-122"/>
          </a:endParaRPr>
        </a:p>
      </dsp:txBody>
      <dsp:txXfrm>
        <a:off x="3655191" y="200947"/>
        <a:ext cx="961632" cy="961632"/>
      </dsp:txXfrm>
    </dsp:sp>
    <dsp:sp modelId="{09C896ED-D043-45C9-AF9B-EBC8285EDCF7}">
      <dsp:nvSpPr>
        <dsp:cNvPr id="0" name=""/>
        <dsp:cNvSpPr/>
      </dsp:nvSpPr>
      <dsp:spPr>
        <a:xfrm>
          <a:off x="5417547" y="1426912"/>
          <a:ext cx="1359954" cy="13599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郭守敬</a:t>
          </a:r>
          <a:r>
            <a:rPr lang="zh-CN" sz="1600" kern="1200" dirty="0" smtClean="0">
              <a:latin typeface="微软雅黑" panose="020B0503020204020204" pitchFamily="34" charset="-122"/>
              <a:ea typeface="微软雅黑" panose="020B0503020204020204" pitchFamily="34" charset="-122"/>
            </a:rPr>
            <a:t>望远镜数据上云</a:t>
          </a:r>
          <a:endParaRPr lang="zh-CN" altLang="en-US" sz="1600" kern="1200" dirty="0">
            <a:latin typeface="微软雅黑" panose="020B0503020204020204" pitchFamily="34" charset="-122"/>
            <a:ea typeface="微软雅黑" panose="020B0503020204020204" pitchFamily="34" charset="-122"/>
          </a:endParaRPr>
        </a:p>
      </dsp:txBody>
      <dsp:txXfrm>
        <a:off x="5616708" y="1626073"/>
        <a:ext cx="961632" cy="961632"/>
      </dsp:txXfrm>
    </dsp:sp>
    <dsp:sp modelId="{DFB34BB3-D8F4-425E-9E61-B868761BB6E1}">
      <dsp:nvSpPr>
        <dsp:cNvPr id="0" name=""/>
        <dsp:cNvSpPr/>
      </dsp:nvSpPr>
      <dsp:spPr>
        <a:xfrm>
          <a:off x="4668314" y="3732814"/>
          <a:ext cx="1359954" cy="13599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微软雅黑" panose="020B0503020204020204" pitchFamily="34" charset="-122"/>
              <a:ea typeface="微软雅黑" panose="020B0503020204020204" pitchFamily="34" charset="-122"/>
            </a:rPr>
            <a:t>FAST</a:t>
          </a:r>
          <a:r>
            <a:rPr lang="zh-CN" sz="1600" kern="1200" dirty="0" smtClean="0">
              <a:latin typeface="微软雅黑" panose="020B0503020204020204" pitchFamily="34" charset="-122"/>
              <a:ea typeface="微软雅黑" panose="020B0503020204020204" pitchFamily="34" charset="-122"/>
            </a:rPr>
            <a:t>射电望远镜数据上云</a:t>
          </a:r>
          <a:endParaRPr lang="zh-CN" altLang="en-US" sz="1600" kern="1200" dirty="0">
            <a:latin typeface="微软雅黑" panose="020B0503020204020204" pitchFamily="34" charset="-122"/>
            <a:ea typeface="微软雅黑" panose="020B0503020204020204" pitchFamily="34" charset="-122"/>
          </a:endParaRPr>
        </a:p>
      </dsp:txBody>
      <dsp:txXfrm>
        <a:off x="4867475" y="3931975"/>
        <a:ext cx="961632" cy="961632"/>
      </dsp:txXfrm>
    </dsp:sp>
    <dsp:sp modelId="{5F714CB5-2F95-44DA-AC9D-BEA1B5AC9242}">
      <dsp:nvSpPr>
        <dsp:cNvPr id="0" name=""/>
        <dsp:cNvSpPr/>
      </dsp:nvSpPr>
      <dsp:spPr>
        <a:xfrm>
          <a:off x="2243746" y="3732814"/>
          <a:ext cx="1359954" cy="13599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sz="1600" kern="1200" dirty="0" smtClean="0">
              <a:latin typeface="微软雅黑" panose="020B0503020204020204" pitchFamily="34" charset="-122"/>
              <a:ea typeface="微软雅黑" panose="020B0503020204020204" pitchFamily="34" charset="-122"/>
            </a:rPr>
            <a:t>国家天文台</a:t>
          </a:r>
          <a:r>
            <a:rPr lang="zh-CN" altLang="en-US" sz="1600" kern="1200" dirty="0" smtClean="0">
              <a:latin typeface="微软雅黑" panose="020B0503020204020204" pitchFamily="34" charset="-122"/>
              <a:ea typeface="微软雅黑" panose="020B0503020204020204" pitchFamily="34" charset="-122"/>
            </a:rPr>
            <a:t>其他</a:t>
          </a:r>
          <a:r>
            <a:rPr lang="zh-CN" sz="1600" kern="1200" dirty="0" smtClean="0">
              <a:latin typeface="微软雅黑" panose="020B0503020204020204" pitchFamily="34" charset="-122"/>
              <a:ea typeface="微软雅黑" panose="020B0503020204020204" pitchFamily="34" charset="-122"/>
            </a:rPr>
            <a:t>科技资源</a:t>
          </a:r>
          <a:r>
            <a:rPr lang="zh-CN" altLang="en-US" sz="1600" kern="1200" dirty="0" smtClean="0">
              <a:latin typeface="微软雅黑" panose="020B0503020204020204" pitchFamily="34" charset="-122"/>
              <a:ea typeface="微软雅黑" panose="020B0503020204020204" pitchFamily="34" charset="-122"/>
            </a:rPr>
            <a:t>陆续</a:t>
          </a:r>
          <a:r>
            <a:rPr lang="zh-CN" sz="1600" kern="1200" dirty="0" smtClean="0">
              <a:latin typeface="微软雅黑" panose="020B0503020204020204" pitchFamily="34" charset="-122"/>
              <a:ea typeface="微软雅黑" panose="020B0503020204020204" pitchFamily="34" charset="-122"/>
            </a:rPr>
            <a:t>上云</a:t>
          </a:r>
          <a:endParaRPr lang="zh-CN" altLang="en-US" sz="1600" kern="1200" dirty="0">
            <a:latin typeface="微软雅黑" panose="020B0503020204020204" pitchFamily="34" charset="-122"/>
            <a:ea typeface="微软雅黑" panose="020B0503020204020204" pitchFamily="34" charset="-122"/>
          </a:endParaRPr>
        </a:p>
      </dsp:txBody>
      <dsp:txXfrm>
        <a:off x="2442907" y="3931975"/>
        <a:ext cx="961632" cy="961632"/>
      </dsp:txXfrm>
    </dsp:sp>
    <dsp:sp modelId="{F9ADFB17-0D48-4043-8B6A-B0620B0B1D75}">
      <dsp:nvSpPr>
        <dsp:cNvPr id="0" name=""/>
        <dsp:cNvSpPr/>
      </dsp:nvSpPr>
      <dsp:spPr>
        <a:xfrm>
          <a:off x="1494513" y="1426912"/>
          <a:ext cx="1359954" cy="13599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sz="1600" kern="1200" dirty="0" smtClean="0">
              <a:latin typeface="微软雅黑" panose="020B0503020204020204" pitchFamily="34" charset="-122"/>
              <a:ea typeface="微软雅黑" panose="020B0503020204020204" pitchFamily="34" charset="-122"/>
            </a:rPr>
            <a:t>远程天文观测和特色科普教育</a:t>
          </a:r>
          <a:endParaRPr lang="zh-CN" altLang="en-US" sz="1600" kern="1200" dirty="0">
            <a:latin typeface="微软雅黑" panose="020B0503020204020204" pitchFamily="34" charset="-122"/>
            <a:ea typeface="微软雅黑" panose="020B0503020204020204" pitchFamily="34" charset="-122"/>
          </a:endParaRPr>
        </a:p>
      </dsp:txBody>
      <dsp:txXfrm>
        <a:off x="1693674" y="1626073"/>
        <a:ext cx="961632" cy="961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2FD39-70AB-4CE9-8F6D-4D10141317FD}">
      <dsp:nvSpPr>
        <dsp:cNvPr id="0" name=""/>
        <dsp:cNvSpPr/>
      </dsp:nvSpPr>
      <dsp:spPr>
        <a:xfrm>
          <a:off x="1833742" y="668065"/>
          <a:ext cx="4460515" cy="4460515"/>
        </a:xfrm>
        <a:prstGeom prst="blockArc">
          <a:avLst>
            <a:gd name="adj1" fmla="val 900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F8274F-BBFC-42AE-AEBB-E9C4D33413A7}">
      <dsp:nvSpPr>
        <dsp:cNvPr id="0" name=""/>
        <dsp:cNvSpPr/>
      </dsp:nvSpPr>
      <dsp:spPr>
        <a:xfrm>
          <a:off x="1833742" y="668065"/>
          <a:ext cx="4460515" cy="4460515"/>
        </a:xfrm>
        <a:prstGeom prst="blockArc">
          <a:avLst>
            <a:gd name="adj1" fmla="val 1800000"/>
            <a:gd name="adj2" fmla="val 90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29BB93-2DB0-4500-92A1-613417102BEE}">
      <dsp:nvSpPr>
        <dsp:cNvPr id="0" name=""/>
        <dsp:cNvSpPr/>
      </dsp:nvSpPr>
      <dsp:spPr>
        <a:xfrm>
          <a:off x="1833742" y="668065"/>
          <a:ext cx="4460515" cy="4460515"/>
        </a:xfrm>
        <a:prstGeom prst="blockArc">
          <a:avLst>
            <a:gd name="adj1" fmla="val 16200000"/>
            <a:gd name="adj2" fmla="val 18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BB7B3F-B9B8-4A56-91AD-70F5812E1B43}">
      <dsp:nvSpPr>
        <dsp:cNvPr id="0" name=""/>
        <dsp:cNvSpPr/>
      </dsp:nvSpPr>
      <dsp:spPr>
        <a:xfrm>
          <a:off x="3038078" y="1872401"/>
          <a:ext cx="2051843" cy="20518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zh-CN" sz="2700" b="1" kern="1200" dirty="0" smtClean="0">
              <a:latin typeface="微软雅黑" panose="020B0503020204020204" pitchFamily="34" charset="-122"/>
              <a:ea typeface="微软雅黑" panose="020B0503020204020204" pitchFamily="34" charset="-122"/>
            </a:rPr>
            <a:t>天文大数据联合研究中心</a:t>
          </a:r>
          <a:endParaRPr lang="zh-CN" altLang="en-US" sz="2700" kern="1200" dirty="0">
            <a:latin typeface="微软雅黑" panose="020B0503020204020204" pitchFamily="34" charset="-122"/>
            <a:ea typeface="微软雅黑" panose="020B0503020204020204" pitchFamily="34" charset="-122"/>
          </a:endParaRPr>
        </a:p>
      </dsp:txBody>
      <dsp:txXfrm>
        <a:off x="3338563" y="2172886"/>
        <a:ext cx="1450873" cy="1450873"/>
      </dsp:txXfrm>
    </dsp:sp>
    <dsp:sp modelId="{AE5F9C01-0C16-4A78-B5F8-35C136300896}">
      <dsp:nvSpPr>
        <dsp:cNvPr id="0" name=""/>
        <dsp:cNvSpPr/>
      </dsp:nvSpPr>
      <dsp:spPr>
        <a:xfrm>
          <a:off x="3345854" y="1626"/>
          <a:ext cx="1436290" cy="14362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共同组建团队，合力驱动。</a:t>
          </a:r>
          <a:endParaRPr lang="zh-CN" altLang="en-US" sz="1600" kern="1200" dirty="0">
            <a:latin typeface="微软雅黑" panose="020B0503020204020204" pitchFamily="34" charset="-122"/>
            <a:ea typeface="微软雅黑" panose="020B0503020204020204" pitchFamily="34" charset="-122"/>
          </a:endParaRPr>
        </a:p>
      </dsp:txBody>
      <dsp:txXfrm>
        <a:off x="3556194" y="211966"/>
        <a:ext cx="1015610" cy="1015610"/>
      </dsp:txXfrm>
    </dsp:sp>
    <dsp:sp modelId="{87EDABB3-EBE5-4D12-8C6C-89E731426494}">
      <dsp:nvSpPr>
        <dsp:cNvPr id="0" name=""/>
        <dsp:cNvSpPr/>
      </dsp:nvSpPr>
      <dsp:spPr>
        <a:xfrm>
          <a:off x="5232535" y="3269453"/>
          <a:ext cx="1436290" cy="14362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anose="020B0503020204020204" pitchFamily="34" charset="-122"/>
              <a:ea typeface="微软雅黑" panose="020B0503020204020204" pitchFamily="34" charset="-122"/>
            </a:rPr>
            <a:t>前沿研究与应用合作</a:t>
          </a:r>
          <a:endParaRPr lang="zh-CN" altLang="en-US" sz="1600" kern="1200" dirty="0">
            <a:latin typeface="微软雅黑" panose="020B0503020204020204" pitchFamily="34" charset="-122"/>
            <a:ea typeface="微软雅黑" panose="020B0503020204020204" pitchFamily="34" charset="-122"/>
          </a:endParaRPr>
        </a:p>
      </dsp:txBody>
      <dsp:txXfrm>
        <a:off x="5442875" y="3479793"/>
        <a:ext cx="1015610" cy="1015610"/>
      </dsp:txXfrm>
    </dsp:sp>
    <dsp:sp modelId="{1F732EF1-FBC5-4D92-B8C0-8F093A20E795}">
      <dsp:nvSpPr>
        <dsp:cNvPr id="0" name=""/>
        <dsp:cNvSpPr/>
      </dsp:nvSpPr>
      <dsp:spPr>
        <a:xfrm>
          <a:off x="1459173" y="3269453"/>
          <a:ext cx="1436290" cy="14362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sz="1600" kern="1200" dirty="0" smtClean="0">
              <a:latin typeface="微软雅黑" panose="020B0503020204020204" pitchFamily="34" charset="-122"/>
              <a:ea typeface="微软雅黑" panose="020B0503020204020204" pitchFamily="34" charset="-122"/>
            </a:rPr>
            <a:t>课题</a:t>
          </a:r>
          <a:r>
            <a:rPr lang="zh-CN" altLang="en-US" sz="1600" kern="1200" dirty="0" smtClean="0">
              <a:latin typeface="微软雅黑" panose="020B0503020204020204" pitchFamily="34" charset="-122"/>
              <a:ea typeface="微软雅黑" panose="020B0503020204020204" pitchFamily="34" charset="-122"/>
            </a:rPr>
            <a:t>和人才培养</a:t>
          </a:r>
          <a:endParaRPr lang="zh-CN" altLang="en-US" sz="1600" kern="1200" dirty="0">
            <a:latin typeface="微软雅黑" panose="020B0503020204020204" pitchFamily="34" charset="-122"/>
            <a:ea typeface="微软雅黑" panose="020B0503020204020204" pitchFamily="34" charset="-122"/>
          </a:endParaRPr>
        </a:p>
      </dsp:txBody>
      <dsp:txXfrm>
        <a:off x="1669513" y="3479793"/>
        <a:ext cx="1015610" cy="1015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7D912-131E-4626-8D72-3162C53249AA}">
      <dsp:nvSpPr>
        <dsp:cNvPr id="0" name=""/>
        <dsp:cNvSpPr/>
      </dsp:nvSpPr>
      <dsp:spPr>
        <a:xfrm rot="16200000">
          <a:off x="-1188834" y="1191542"/>
          <a:ext cx="5040560" cy="265747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zh-CN" altLang="en-US" sz="2000" kern="1200" dirty="0" smtClean="0">
              <a:latin typeface="微软雅黑"/>
              <a:ea typeface="微软雅黑"/>
              <a:cs typeface="微软雅黑"/>
            </a:rPr>
            <a:t>一、科研</a:t>
          </a:r>
          <a:endParaRPr lang="zh-CN" altLang="en-US" sz="2000" kern="1200" dirty="0">
            <a:solidFill>
              <a:srgbClr val="FFFF00"/>
            </a:solidFill>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科研合作</a:t>
          </a:r>
          <a:r>
            <a:rPr lang="zh-CN" altLang="en-US" sz="1600" kern="1200" dirty="0" smtClean="0">
              <a:latin typeface="微软雅黑"/>
              <a:ea typeface="微软雅黑"/>
              <a:cs typeface="微软雅黑"/>
            </a:rPr>
            <a:t>深化</a:t>
          </a:r>
          <a:r>
            <a:rPr lang="zh-CN" altLang="en-US" sz="1600" kern="1200" dirty="0" smtClean="0">
              <a:latin typeface="微软雅黑"/>
              <a:ea typeface="微软雅黑"/>
              <a:cs typeface="微软雅黑"/>
            </a:rPr>
            <a:t>，</a:t>
          </a:r>
          <a:r>
            <a:rPr lang="zh-CN" altLang="en-US" sz="1600" kern="1200" dirty="0" smtClean="0">
              <a:latin typeface="微软雅黑"/>
              <a:ea typeface="微软雅黑"/>
              <a:cs typeface="微软雅黑"/>
            </a:rPr>
            <a:t>充分发挥云计算价值</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开放课题推进和参与</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冠名博士后联合培养</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策划天池大赛</a:t>
          </a:r>
          <a:endParaRPr lang="zh-CN" altLang="en-US" sz="1600" kern="1200" dirty="0">
            <a:latin typeface="微软雅黑"/>
            <a:ea typeface="微软雅黑"/>
            <a:cs typeface="微软雅黑"/>
          </a:endParaRPr>
        </a:p>
      </dsp:txBody>
      <dsp:txXfrm rot="5400000">
        <a:off x="2709" y="1008111"/>
        <a:ext cx="2657474" cy="3024336"/>
      </dsp:txXfrm>
    </dsp:sp>
    <dsp:sp modelId="{BED546E5-E15A-4191-8551-DAB827F2856A}">
      <dsp:nvSpPr>
        <dsp:cNvPr id="0" name=""/>
        <dsp:cNvSpPr/>
      </dsp:nvSpPr>
      <dsp:spPr>
        <a:xfrm rot="16200000">
          <a:off x="1667951" y="1191542"/>
          <a:ext cx="5040560" cy="265747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zh-CN" altLang="en-US" sz="2000" kern="1200" dirty="0" smtClean="0">
              <a:latin typeface="微软雅黑"/>
              <a:ea typeface="微软雅黑"/>
              <a:cs typeface="微软雅黑"/>
            </a:rPr>
            <a:t>二、科普</a:t>
          </a:r>
          <a:endParaRPr lang="zh-CN" altLang="en-US" sz="2000" kern="1200" dirty="0">
            <a:solidFill>
              <a:srgbClr val="FFFF00"/>
            </a:solidFill>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探索更多科普推广方式，激发大众探索星空奥秘</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教育培训和教材系列继续推动</a:t>
          </a:r>
          <a:endParaRPr lang="zh-CN" altLang="en-US" sz="1600" kern="1200" dirty="0">
            <a:latin typeface="微软雅黑"/>
            <a:ea typeface="微软雅黑"/>
            <a:cs typeface="微软雅黑"/>
          </a:endParaRPr>
        </a:p>
      </dsp:txBody>
      <dsp:txXfrm rot="5400000">
        <a:off x="2859494" y="1008111"/>
        <a:ext cx="2657474" cy="3024336"/>
      </dsp:txXfrm>
    </dsp:sp>
    <dsp:sp modelId="{2F55E78E-415D-4996-B29B-BD42F3472199}">
      <dsp:nvSpPr>
        <dsp:cNvPr id="0" name=""/>
        <dsp:cNvSpPr/>
      </dsp:nvSpPr>
      <dsp:spPr>
        <a:xfrm rot="16200000">
          <a:off x="4524736" y="1191542"/>
          <a:ext cx="5040560" cy="265747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zh-CN" altLang="en-US" sz="2000" kern="1200" dirty="0" smtClean="0">
              <a:latin typeface="微软雅黑"/>
              <a:ea typeface="微软雅黑"/>
              <a:cs typeface="微软雅黑"/>
            </a:rPr>
            <a:t>三、应用上云</a:t>
          </a:r>
          <a:endParaRPr lang="zh-CN" altLang="en-US" sz="2000" kern="1200" dirty="0">
            <a:solidFill>
              <a:srgbClr val="FFFF00"/>
            </a:solidFill>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继续推动数据上云</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发挥全球化资源优势，扩展</a:t>
          </a:r>
          <a:r>
            <a:rPr lang="en-US" altLang="zh-CN" sz="1600" kern="1200" dirty="0" smtClean="0">
              <a:latin typeface="微软雅黑"/>
              <a:ea typeface="微软雅黑"/>
              <a:cs typeface="微软雅黑"/>
            </a:rPr>
            <a:t>China-VO</a:t>
          </a:r>
          <a:r>
            <a:rPr lang="zh-CN" altLang="en-US" sz="1600" kern="1200" dirty="0" smtClean="0">
              <a:latin typeface="微软雅黑"/>
              <a:ea typeface="微软雅黑"/>
              <a:cs typeface="微软雅黑"/>
            </a:rPr>
            <a:t>的影响力</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海量存储快速上云解决方案</a:t>
          </a:r>
          <a:endParaRPr lang="zh-CN" altLang="en-US" sz="1600" kern="1200" dirty="0">
            <a:latin typeface="微软雅黑"/>
            <a:ea typeface="微软雅黑"/>
            <a:cs typeface="微软雅黑"/>
          </a:endParaRPr>
        </a:p>
      </dsp:txBody>
      <dsp:txXfrm rot="5400000">
        <a:off x="5716279" y="1008111"/>
        <a:ext cx="2657474" cy="3024336"/>
      </dsp:txXfrm>
    </dsp:sp>
    <dsp:sp modelId="{0544C6DA-74CF-4281-966C-06C07518A39E}">
      <dsp:nvSpPr>
        <dsp:cNvPr id="0" name=""/>
        <dsp:cNvSpPr/>
      </dsp:nvSpPr>
      <dsp:spPr>
        <a:xfrm rot="16200000">
          <a:off x="7381522" y="1191542"/>
          <a:ext cx="5040560" cy="265747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zh-CN" altLang="en-US" sz="2000" kern="1200" dirty="0" smtClean="0">
              <a:latin typeface="微软雅黑"/>
              <a:ea typeface="微软雅黑"/>
              <a:cs typeface="微软雅黑"/>
            </a:rPr>
            <a:t>四、重大工程支持</a:t>
          </a:r>
          <a:endParaRPr lang="zh-CN" altLang="en-US" sz="2000" kern="1200" dirty="0">
            <a:solidFill>
              <a:srgbClr val="FFFF00"/>
            </a:solidFill>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en-US" altLang="zh-CN" sz="1600" kern="1200" dirty="0" smtClean="0">
              <a:latin typeface="微软雅黑"/>
              <a:ea typeface="微软雅黑"/>
              <a:cs typeface="微软雅黑"/>
            </a:rPr>
            <a:t>FAST</a:t>
          </a:r>
          <a:r>
            <a:rPr lang="zh-CN" altLang="en-US" sz="1600" kern="1200" dirty="0" smtClean="0">
              <a:latin typeface="微软雅黑"/>
              <a:ea typeface="微软雅黑"/>
              <a:cs typeface="微软雅黑"/>
            </a:rPr>
            <a:t>数据上云</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重大事件的资源和技术支持</a:t>
          </a: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endParaRPr lang="zh-CN" altLang="en-US" sz="1600" kern="1200" dirty="0">
            <a:latin typeface="微软雅黑"/>
            <a:ea typeface="微软雅黑"/>
            <a:cs typeface="微软雅黑"/>
          </a:endParaRPr>
        </a:p>
        <a:p>
          <a:pPr marL="171450" lvl="1" indent="-171450" algn="l" defTabSz="711200">
            <a:lnSpc>
              <a:spcPct val="90000"/>
            </a:lnSpc>
            <a:spcBef>
              <a:spcPct val="0"/>
            </a:spcBef>
            <a:spcAft>
              <a:spcPct val="15000"/>
            </a:spcAft>
            <a:buChar char="••"/>
          </a:pPr>
          <a:r>
            <a:rPr lang="zh-CN" altLang="en-US" sz="1600" kern="1200" dirty="0" smtClean="0">
              <a:latin typeface="微软雅黑"/>
              <a:ea typeface="微软雅黑"/>
              <a:cs typeface="微软雅黑"/>
            </a:rPr>
            <a:t>沉淀成果，推广应用</a:t>
          </a:r>
          <a:endParaRPr lang="zh-CN" altLang="en-US" sz="1600" kern="1200" dirty="0">
            <a:latin typeface="微软雅黑"/>
            <a:ea typeface="微软雅黑"/>
            <a:cs typeface="微软雅黑"/>
          </a:endParaRPr>
        </a:p>
      </dsp:txBody>
      <dsp:txXfrm rot="5400000">
        <a:off x="8573065" y="1008111"/>
        <a:ext cx="2657474" cy="302433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a:t>
            </a:fld>
            <a:endParaRPr lang="en-US" altLang="zh-CN"/>
          </a:p>
        </p:txBody>
      </p:sp>
    </p:spTree>
    <p:extLst>
      <p:ext uri="{BB962C8B-B14F-4D97-AF65-F5344CB8AC3E}">
        <p14:creationId xmlns:p14="http://schemas.microsoft.com/office/powerpoint/2010/main" val="232229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614A2BB4-76FB-45C9-8C01-704ECD4F6255}" type="slidenum">
              <a:rPr lang="zh-CN" altLang="en-US" smtClean="0"/>
              <a:pPr>
                <a:defRPr/>
              </a:pPr>
              <a:t>14</a:t>
            </a:fld>
            <a:endParaRPr lang="en-US" altLang="zh-CN"/>
          </a:p>
        </p:txBody>
      </p:sp>
    </p:spTree>
    <p:extLst>
      <p:ext uri="{BB962C8B-B14F-4D97-AF65-F5344CB8AC3E}">
        <p14:creationId xmlns:p14="http://schemas.microsoft.com/office/powerpoint/2010/main" val="90817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solidFill>
            <a:schemeClr val="tx2"/>
          </a:solidFill>
        </p:spPr>
        <p:txBody>
          <a:bodyPr/>
          <a:lstStyle>
            <a:lvl1pPr>
              <a:defRPr baseline="0">
                <a:solidFill>
                  <a:schemeClr val="bg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1B9ADFC0-F271-4984-99D5-D4944B519EB7}"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298" y="443834"/>
            <a:ext cx="1057656" cy="64008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2384" y="258988"/>
            <a:ext cx="2137791" cy="1009772"/>
          </a:xfrm>
          <a:prstGeom prst="rect">
            <a:avLst/>
          </a:prstGeom>
        </p:spPr>
      </p:pic>
    </p:spTree>
    <p:extLst>
      <p:ext uri="{BB962C8B-B14F-4D97-AF65-F5344CB8AC3E}">
        <p14:creationId xmlns:p14="http://schemas.microsoft.com/office/powerpoint/2010/main" val="22626632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30A2A35-57FE-4C61-B1A5-4EA56A53E781}"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C4EDC09-28C1-4196-B71E-2CCC59FF06E8}"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251575"/>
            <a:ext cx="2844800" cy="476250"/>
          </a:xfrm>
        </p:spPr>
        <p:txBody>
          <a:bodyPr/>
          <a:lstStyle>
            <a:lvl1pPr>
              <a:defRPr/>
            </a:lvl1pPr>
          </a:lstStyle>
          <a:p>
            <a:fld id="{FE33DF13-BA40-4F45-9821-5A424465C8B7}" type="datetime1">
              <a:rPr lang="zh-CN" altLang="en-US" smtClean="0"/>
              <a:t>17/11/30</a:t>
            </a:fld>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r>
              <a:rPr lang="zh-CN" altLang="en-US" smtClean="0"/>
              <a:t>两岸三院信息技术与应用研讨会，</a:t>
            </a:r>
            <a:r>
              <a:rPr lang="en-US" altLang="zh-CN" smtClean="0"/>
              <a:t>2016.04.18-21</a:t>
            </a:r>
            <a:r>
              <a:rPr lang="zh-CN" altLang="en-US" smtClean="0"/>
              <a:t>，台北</a:t>
            </a:r>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5240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5240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6576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fld id="{E1E236F0-F35E-4D43-B103-10FF1B948A09}" type="datetime1">
              <a:rPr lang="zh-CN" altLang="en-US" smtClean="0"/>
              <a:t>17/11/30</a:t>
            </a:fld>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r>
              <a:rPr lang="zh-CN" altLang="en-US" smtClean="0"/>
              <a:t>两岸三院信息技术与应用研讨会，</a:t>
            </a:r>
            <a:r>
              <a:rPr lang="en-US" altLang="zh-CN" smtClean="0"/>
              <a:t>2016.04.18-21</a:t>
            </a:r>
            <a:r>
              <a:rPr lang="zh-CN" altLang="en-US" smtClean="0"/>
              <a:t>，台北</a:t>
            </a: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lvl1pPr>
              <a:defRPr baseline="0">
                <a:solidFill>
                  <a:schemeClr val="bg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3392" y="1628800"/>
            <a:ext cx="10369152" cy="4525963"/>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a:defRPr/>
            </a:pPr>
            <a:fld id="{620FDE9F-6E92-4ACC-9C16-8B763FA7891E}" type="datetime1">
              <a:rPr lang="zh-CN" altLang="en-US" smtClean="0">
                <a:solidFill>
                  <a:prstClr val="black">
                    <a:tint val="75000"/>
                  </a:prstClr>
                </a:solidFill>
              </a:rPr>
              <a:pPr>
                <a:defRPr/>
              </a:pPr>
              <a:t>17/11/30</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a:defRPr/>
            </a:pPr>
            <a:fld id="{57CAB3AD-80B6-4776-8E50-4A9BCF96797F}"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2E8CD08B-DA25-46D3-89B3-08F3A48C7F02}"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a:defRPr/>
            </a:pPr>
            <a:fld id="{CCFF8C2A-5131-4CD3-A23B-A2B536C93C1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969A634-85AF-4D34-BF0D-1075D64A936D}"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9C4F2597-2E54-4683-BEF3-9E3439877B00}"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937A9E6-792B-4541-A4BA-DA40166B25EF}"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60A6505-59FC-407E-94D5-DC976D2B88C2}"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0EFE766-5461-4939-9206-382FFD925AF6}"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C79D9FCB-984D-4793-8D05-7CB714FD2D00}" type="datetime1">
              <a:rPr lang="zh-CN" altLang="en-US" smtClean="0">
                <a:solidFill>
                  <a:prstClr val="black">
                    <a:tint val="75000"/>
                  </a:prstClr>
                </a:solidFill>
              </a:rPr>
              <a:t>17/11/30</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r>
              <a:rPr lang="zh-CN" altLang="en-US" smtClean="0">
                <a:solidFill>
                  <a:prstClr val="black">
                    <a:tint val="75000"/>
                  </a:prstClr>
                </a:solidFill>
              </a:rPr>
              <a:t>两岸三院信息技术与应用研讨会，</a:t>
            </a:r>
            <a:r>
              <a:rPr lang="en-US" altLang="zh-CN" smtClean="0">
                <a:solidFill>
                  <a:prstClr val="black">
                    <a:tint val="75000"/>
                  </a:prstClr>
                </a:solidFill>
              </a:rPr>
              <a:t>2016.04.18-21</a:t>
            </a:r>
            <a:r>
              <a:rPr lang="zh-CN" altLang="en-US" smtClean="0">
                <a:solidFill>
                  <a:prstClr val="black">
                    <a:tint val="75000"/>
                  </a:prstClr>
                </a:solidFill>
              </a:rPr>
              <a:t>，台北</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hyperlink" Target="..%5C..%5Ctrailers%5CFAST%20%E5%AE%A3%E4%BC%A0%E7%89%87.mov" TargetMode="External"/><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tif"/><Relationship Id="rId4" Type="http://schemas.openxmlformats.org/officeDocument/2006/relationships/image" Target="../media/image30.tif"/><Relationship Id="rId5" Type="http://schemas.openxmlformats.org/officeDocument/2006/relationships/image" Target="../media/image31.tif"/><Relationship Id="rId6" Type="http://schemas.openxmlformats.org/officeDocument/2006/relationships/image" Target="../media/image32.tif"/><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8.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917376" y="2130426"/>
            <a:ext cx="10363200" cy="1470025"/>
          </a:xfrm>
        </p:spPr>
        <p:txBody>
          <a:bodyPr/>
          <a:lstStyle/>
          <a:p>
            <a:r>
              <a:rPr lang="zh-CN" altLang="en-US" sz="4800" dirty="0" smtClean="0"/>
              <a:t>国台</a:t>
            </a:r>
            <a:r>
              <a:rPr lang="en-US" altLang="zh-CN" sz="4800" dirty="0" smtClean="0"/>
              <a:t>-</a:t>
            </a:r>
            <a:r>
              <a:rPr lang="zh-CN" altLang="en-US" sz="4800" dirty="0" smtClean="0"/>
              <a:t>阿里云合作一周年回顾与展望</a:t>
            </a:r>
            <a:endParaRPr lang="en-US" altLang="zh-CN" sz="4800"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3863752" y="4437112"/>
            <a:ext cx="4536504" cy="504056"/>
          </a:xfrm>
        </p:spPr>
        <p:txBody>
          <a:bodyPr/>
          <a:lstStyle/>
          <a:p>
            <a:pPr algn="l"/>
            <a:r>
              <a:rPr lang="zh-CN" altLang="en-US" sz="2400" dirty="0" smtClean="0">
                <a:latin typeface="微软雅黑" panose="020B0503020204020204" pitchFamily="34" charset="-122"/>
                <a:ea typeface="微软雅黑" panose="020B0503020204020204" pitchFamily="34" charset="-122"/>
              </a:rPr>
              <a:t>张   戈</a:t>
            </a:r>
            <a:r>
              <a:rPr lang="zh-CN" altLang="en-US" sz="2400" dirty="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阿里云政务云技术总监</a:t>
            </a:r>
            <a:endParaRPr lang="en-US" altLang="zh-CN" sz="24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487255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主要合作内容</a:t>
            </a:r>
            <a:endParaRPr lang="zh-CN" altLang="en-US" dirty="0"/>
          </a:p>
        </p:txBody>
      </p:sp>
      <p:sp>
        <p:nvSpPr>
          <p:cNvPr id="3" name="内容占位符 2"/>
          <p:cNvSpPr>
            <a:spLocks noGrp="1"/>
          </p:cNvSpPr>
          <p:nvPr>
            <p:ph idx="1"/>
          </p:nvPr>
        </p:nvSpPr>
        <p:spPr/>
        <p:txBody>
          <a:bodyPr/>
          <a:lstStyle/>
          <a:p>
            <a:r>
              <a:rPr lang="zh-CN" altLang="en-US" dirty="0"/>
              <a:t>国家天文台科技资源整体上</a:t>
            </a:r>
            <a:r>
              <a:rPr lang="zh-CN" altLang="en-US" dirty="0" smtClean="0"/>
              <a:t>云</a:t>
            </a:r>
            <a:endParaRPr lang="en-US" altLang="zh-CN" dirty="0" smtClean="0"/>
          </a:p>
          <a:p>
            <a:pPr lvl="1"/>
            <a:r>
              <a:rPr lang="zh-CN" altLang="zh-CN" dirty="0"/>
              <a:t>中国虚拟天文台（</a:t>
            </a:r>
            <a:r>
              <a:rPr lang="en-US" altLang="zh-CN" dirty="0"/>
              <a:t>China-VO</a:t>
            </a:r>
            <a:r>
              <a:rPr lang="zh-CN" altLang="zh-CN" dirty="0"/>
              <a:t>）和</a:t>
            </a:r>
            <a:r>
              <a:rPr lang="en-US" altLang="zh-CN" dirty="0"/>
              <a:t>LAMOST</a:t>
            </a:r>
            <a:r>
              <a:rPr lang="zh-CN" altLang="zh-CN" dirty="0"/>
              <a:t>望远镜数据上</a:t>
            </a:r>
            <a:r>
              <a:rPr lang="zh-CN" altLang="zh-CN" dirty="0" smtClean="0"/>
              <a:t>云</a:t>
            </a:r>
            <a:endParaRPr lang="en-US" altLang="zh-CN" dirty="0" smtClean="0"/>
          </a:p>
          <a:p>
            <a:pPr lvl="1"/>
            <a:r>
              <a:rPr lang="en-US" altLang="zh-CN" dirty="0"/>
              <a:t>FAST</a:t>
            </a:r>
            <a:r>
              <a:rPr lang="zh-CN" altLang="zh-CN" dirty="0"/>
              <a:t>射电望远镜数据上</a:t>
            </a:r>
            <a:r>
              <a:rPr lang="zh-CN" altLang="zh-CN" dirty="0" smtClean="0"/>
              <a:t>云</a:t>
            </a:r>
            <a:endParaRPr lang="en-US" altLang="zh-CN" dirty="0" smtClean="0"/>
          </a:p>
          <a:p>
            <a:pPr lvl="1"/>
            <a:r>
              <a:rPr lang="zh-CN" altLang="zh-CN" dirty="0"/>
              <a:t>国家天文台科技资源整体上</a:t>
            </a:r>
            <a:r>
              <a:rPr lang="zh-CN" altLang="zh-CN" dirty="0" smtClean="0"/>
              <a:t>云</a:t>
            </a:r>
            <a:endParaRPr lang="en-US" altLang="zh-CN" dirty="0" smtClean="0"/>
          </a:p>
          <a:p>
            <a:pPr lvl="1"/>
            <a:r>
              <a:rPr lang="zh-CN" altLang="zh-CN" dirty="0"/>
              <a:t>远程天文观测和特色科普</a:t>
            </a:r>
            <a:r>
              <a:rPr lang="zh-CN" altLang="zh-CN" dirty="0" smtClean="0"/>
              <a:t>教育</a:t>
            </a:r>
            <a:endParaRPr lang="en-US" altLang="zh-CN" dirty="0" smtClean="0"/>
          </a:p>
          <a:p>
            <a:endParaRPr lang="en-US" altLang="zh-CN" dirty="0" smtClean="0"/>
          </a:p>
          <a:p>
            <a:r>
              <a:rPr lang="zh-CN" altLang="en-US" dirty="0" smtClean="0">
                <a:solidFill>
                  <a:srgbClr val="000000"/>
                </a:solidFill>
              </a:rPr>
              <a:t>建立</a:t>
            </a:r>
            <a:r>
              <a:rPr lang="zh-CN" altLang="en-US" dirty="0">
                <a:solidFill>
                  <a:srgbClr val="000000"/>
                </a:solidFill>
              </a:rPr>
              <a:t>国家天文台</a:t>
            </a:r>
            <a:r>
              <a:rPr lang="en-US" altLang="zh-CN" dirty="0">
                <a:solidFill>
                  <a:srgbClr val="000000"/>
                </a:solidFill>
              </a:rPr>
              <a:t>-</a:t>
            </a:r>
            <a:r>
              <a:rPr lang="zh-CN" altLang="en-US" dirty="0">
                <a:solidFill>
                  <a:srgbClr val="000000"/>
                </a:solidFill>
              </a:rPr>
              <a:t>阿里云天文大数据联合</a:t>
            </a:r>
            <a:r>
              <a:rPr lang="zh-CN" altLang="en-US" dirty="0" smtClean="0">
                <a:solidFill>
                  <a:srgbClr val="000000"/>
                </a:solidFill>
              </a:rPr>
              <a:t>研究中心</a:t>
            </a:r>
            <a:endParaRPr lang="en-US" altLang="zh-CN" dirty="0" smtClean="0">
              <a:solidFill>
                <a:srgbClr val="000000"/>
              </a:solidFill>
            </a:endParaRPr>
          </a:p>
          <a:p>
            <a:endParaRPr lang="en-US" altLang="zh-CN" dirty="0"/>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1590" y="2708920"/>
            <a:ext cx="3581923" cy="2204864"/>
          </a:xfrm>
          <a:prstGeom prst="rect">
            <a:avLst/>
          </a:prstGeom>
        </p:spPr>
      </p:pic>
      <p:grpSp>
        <p:nvGrpSpPr>
          <p:cNvPr id="10" name="组合 9"/>
          <p:cNvGrpSpPr/>
          <p:nvPr/>
        </p:nvGrpSpPr>
        <p:grpSpPr>
          <a:xfrm>
            <a:off x="274484" y="5512621"/>
            <a:ext cx="11643031" cy="1325190"/>
            <a:chOff x="509274" y="5369719"/>
            <a:chExt cx="11643031" cy="1325190"/>
          </a:xfrm>
        </p:grpSpPr>
        <p:pic>
          <p:nvPicPr>
            <p:cNvPr id="4" name="Picture 5" descr="081016_lamost_0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74" y="5380729"/>
              <a:ext cx="1970211" cy="13141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图片 4">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9616" y="5373216"/>
              <a:ext cx="1762257" cy="1321693"/>
            </a:xfrm>
            <a:prstGeom prst="rect">
              <a:avLst/>
            </a:prstGeom>
            <a:noFill/>
            <a:ln>
              <a:noFill/>
            </a:ln>
          </p:spPr>
        </p:pic>
        <p:pic>
          <p:nvPicPr>
            <p:cNvPr id="7" name="Picture 7" descr="hxmt-background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7791" y="5380729"/>
              <a:ext cx="1648305" cy="128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descr="ast3-2008051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2014" y="5369719"/>
              <a:ext cx="1532454" cy="1289950"/>
            </a:xfrm>
            <a:prstGeom prst="rect">
              <a:avLst/>
            </a:prstGeom>
            <a:noFill/>
            <a:ln>
              <a:noFill/>
            </a:ln>
            <a:extLst/>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0386" y="5380730"/>
              <a:ext cx="4101919" cy="1289950"/>
            </a:xfrm>
            <a:prstGeom prst="rect">
              <a:avLst/>
            </a:prstGeom>
          </p:spPr>
        </p:pic>
      </p:grpSp>
    </p:spTree>
    <p:extLst>
      <p:ext uri="{BB962C8B-B14F-4D97-AF65-F5344CB8AC3E}">
        <p14:creationId xmlns:p14="http://schemas.microsoft.com/office/powerpoint/2010/main" val="361086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联合</a:t>
            </a:r>
            <a:r>
              <a:rPr lang="zh-CN" altLang="en-US" dirty="0" smtClean="0"/>
              <a:t>研究中心</a:t>
            </a:r>
            <a:endParaRPr lang="zh-CN" altLang="en-US" dirty="0"/>
          </a:p>
        </p:txBody>
      </p:sp>
      <p:pic>
        <p:nvPicPr>
          <p:cNvPr id="4" name="内容占位符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7854" y="1600200"/>
            <a:ext cx="4328292" cy="4525963"/>
          </a:xfrm>
        </p:spPr>
      </p:pic>
      <p:sp>
        <p:nvSpPr>
          <p:cNvPr id="5" name="内容占位符 4"/>
          <p:cNvSpPr>
            <a:spLocks noGrp="1"/>
          </p:cNvSpPr>
          <p:nvPr>
            <p:ph sz="half" idx="2"/>
          </p:nvPr>
        </p:nvSpPr>
        <p:spPr/>
        <p:txBody>
          <a:bodyPr/>
          <a:lstStyle/>
          <a:p>
            <a:r>
              <a:rPr lang="zh-CN" altLang="en-US" dirty="0" smtClean="0"/>
              <a:t>参照国家重点实验室模式运作</a:t>
            </a:r>
            <a:endParaRPr lang="en-US" altLang="zh-CN" dirty="0" smtClean="0"/>
          </a:p>
          <a:p>
            <a:pPr lvl="1"/>
            <a:r>
              <a:rPr lang="zh-CN" altLang="en-US" dirty="0" smtClean="0"/>
              <a:t>开放课题</a:t>
            </a:r>
            <a:endParaRPr lang="en-US" altLang="zh-CN" dirty="0" smtClean="0"/>
          </a:p>
          <a:p>
            <a:pPr lvl="1"/>
            <a:r>
              <a:rPr lang="zh-CN" altLang="en-US" dirty="0"/>
              <a:t>冠</a:t>
            </a:r>
            <a:r>
              <a:rPr lang="zh-CN" altLang="en-US" dirty="0" smtClean="0"/>
              <a:t>名博士后</a:t>
            </a:r>
            <a:endParaRPr lang="en-US" altLang="zh-CN" dirty="0" smtClean="0"/>
          </a:p>
          <a:p>
            <a:endParaRPr lang="en-US" altLang="zh-CN" dirty="0" smtClean="0"/>
          </a:p>
          <a:p>
            <a:r>
              <a:rPr lang="zh-CN" altLang="en-US" dirty="0" smtClean="0"/>
              <a:t>围绕“天文大数据”这个核心，科学研究、技术发展、能力建设、科普教育同步推进</a:t>
            </a:r>
            <a:endParaRPr lang="zh-CN" altLang="en-US" dirty="0"/>
          </a:p>
        </p:txBody>
      </p:sp>
    </p:spTree>
    <p:extLst>
      <p:ext uri="{BB962C8B-B14F-4D97-AF65-F5344CB8AC3E}">
        <p14:creationId xmlns:p14="http://schemas.microsoft.com/office/powerpoint/2010/main" val="6339510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b="1" dirty="0"/>
              <a:t>合作</a:t>
            </a:r>
            <a:r>
              <a:rPr lang="zh-CN" altLang="zh-CN" b="1" dirty="0" smtClean="0"/>
              <a:t>内容</a:t>
            </a:r>
            <a:r>
              <a:rPr lang="zh-CN" altLang="en-US" b="1" dirty="0" smtClean="0"/>
              <a:t>（一）</a:t>
            </a:r>
            <a:endParaRPr lang="zh-CN" altLang="en-US" dirty="0"/>
          </a:p>
        </p:txBody>
      </p:sp>
      <p:graphicFrame>
        <p:nvGraphicFramePr>
          <p:cNvPr id="5" name="图示 4"/>
          <p:cNvGraphicFramePr/>
          <p:nvPr>
            <p:extLst/>
          </p:nvPr>
        </p:nvGraphicFramePr>
        <p:xfrm>
          <a:off x="1847528" y="1556792"/>
          <a:ext cx="8272016" cy="5130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圆角矩形标注 5"/>
          <p:cNvSpPr/>
          <p:nvPr/>
        </p:nvSpPr>
        <p:spPr>
          <a:xfrm>
            <a:off x="120705" y="5700333"/>
            <a:ext cx="3528392" cy="738664"/>
          </a:xfrm>
          <a:prstGeom prst="wedgeRoundRectCallout">
            <a:avLst>
              <a:gd name="adj1" fmla="val 60613"/>
              <a:gd name="adj2" fmla="val 560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20705" y="5805264"/>
            <a:ext cx="3528392" cy="523220"/>
          </a:xfrm>
          <a:prstGeom prst="rect">
            <a:avLst/>
          </a:prstGeom>
          <a:noFill/>
        </p:spPr>
        <p:txBody>
          <a:bodyPr wrap="square" rtlCol="0">
            <a:spAutoFit/>
          </a:bodyPr>
          <a:lstStyle/>
          <a:p>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国家</a:t>
            </a:r>
            <a:r>
              <a:rPr lang="zh-CN" altLang="zh-CN" sz="1400" dirty="0">
                <a:latin typeface="微软雅黑" panose="020B0503020204020204" pitchFamily="34" charset="-122"/>
                <a:ea typeface="微软雅黑" panose="020B0503020204020204" pitchFamily="34" charset="-122"/>
              </a:rPr>
              <a:t>天文台具备上云条件的其他天文观测</a:t>
            </a:r>
            <a:r>
              <a:rPr lang="zh-CN" altLang="zh-CN" sz="1400" dirty="0" smtClean="0">
                <a:latin typeface="微软雅黑" panose="020B0503020204020204" pitchFamily="34" charset="-122"/>
                <a:ea typeface="微软雅黑" panose="020B0503020204020204" pitchFamily="34" charset="-122"/>
              </a:rPr>
              <a:t>项目，</a:t>
            </a:r>
            <a:r>
              <a:rPr lang="zh-CN" altLang="zh-CN" sz="1400" dirty="0">
                <a:latin typeface="微软雅黑" panose="020B0503020204020204" pitchFamily="34" charset="-122"/>
                <a:ea typeface="微软雅黑" panose="020B0503020204020204" pitchFamily="34" charset="-122"/>
              </a:rPr>
              <a:t>它们的数据产品将逐步上</a:t>
            </a:r>
            <a:r>
              <a:rPr lang="zh-CN" altLang="zh-CN" sz="1400" dirty="0" smtClean="0">
                <a:latin typeface="微软雅黑" panose="020B0503020204020204" pitchFamily="34" charset="-122"/>
                <a:ea typeface="微软雅黑" panose="020B0503020204020204" pitchFamily="34" charset="-122"/>
              </a:rPr>
              <a:t>云</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9" name="圆角矩形标注 8"/>
          <p:cNvSpPr/>
          <p:nvPr/>
        </p:nvSpPr>
        <p:spPr>
          <a:xfrm>
            <a:off x="9048328" y="3389915"/>
            <a:ext cx="3143672" cy="738664"/>
          </a:xfrm>
          <a:prstGeom prst="wedgeRoundRectCallout">
            <a:avLst>
              <a:gd name="adj1" fmla="val -62135"/>
              <a:gd name="adj2" fmla="val -8370"/>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9048328" y="3356992"/>
            <a:ext cx="3143672" cy="738664"/>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郭守敬望远镜的数据</a:t>
            </a:r>
            <a:r>
              <a:rPr lang="zh-CN" altLang="zh-CN" sz="1400" dirty="0" smtClean="0">
                <a:latin typeface="微软雅黑" panose="020B0503020204020204" pitchFamily="34" charset="-122"/>
                <a:ea typeface="微软雅黑" panose="020B0503020204020204" pitchFamily="34" charset="-122"/>
              </a:rPr>
              <a:t>全部</a:t>
            </a:r>
            <a:r>
              <a:rPr lang="zh-CN" altLang="zh-CN" sz="1400" dirty="0">
                <a:latin typeface="微软雅黑" panose="020B0503020204020204" pitchFamily="34" charset="-122"/>
                <a:ea typeface="微软雅黑" panose="020B0503020204020204" pitchFamily="34" charset="-122"/>
              </a:rPr>
              <a:t>上云</a:t>
            </a:r>
            <a:r>
              <a:rPr lang="zh-CN"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并</a:t>
            </a:r>
            <a:r>
              <a:rPr lang="zh-CN" altLang="zh-CN" sz="1400" dirty="0" smtClean="0">
                <a:latin typeface="微软雅黑" panose="020B0503020204020204" pitchFamily="34" charset="-122"/>
                <a:ea typeface="微软雅黑" panose="020B0503020204020204" pitchFamily="34" charset="-122"/>
              </a:rPr>
              <a:t>将</a:t>
            </a:r>
            <a:r>
              <a:rPr lang="en-US" altLang="zh-CN" sz="1400" dirty="0" smtClean="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批</a:t>
            </a:r>
            <a:r>
              <a:rPr lang="zh-CN" altLang="en-US" sz="1400" dirty="0" smtClean="0">
                <a:latin typeface="微软雅黑" panose="020B0503020204020204" pitchFamily="34" charset="-122"/>
                <a:ea typeface="微软雅黑" panose="020B0503020204020204" pitchFamily="34" charset="-122"/>
              </a:rPr>
              <a:t>郭守敬望远镜</a:t>
            </a:r>
            <a:r>
              <a:rPr lang="zh-CN" altLang="zh-CN" sz="1400" dirty="0" smtClean="0">
                <a:latin typeface="微软雅黑" panose="020B0503020204020204" pitchFamily="34" charset="-122"/>
                <a:ea typeface="微软雅黑" panose="020B0503020204020204" pitchFamily="34" charset="-122"/>
              </a:rPr>
              <a:t>产品</a:t>
            </a:r>
            <a:r>
              <a:rPr lang="zh-CN" altLang="zh-CN" sz="1400" dirty="0">
                <a:latin typeface="微软雅黑" panose="020B0503020204020204" pitchFamily="34" charset="-122"/>
                <a:ea typeface="微软雅黑" panose="020B0503020204020204" pitchFamily="34" charset="-122"/>
              </a:rPr>
              <a:t>数据的发布页面上</a:t>
            </a:r>
            <a:r>
              <a:rPr lang="zh-CN" altLang="zh-CN" sz="1400" dirty="0" smtClean="0">
                <a:latin typeface="微软雅黑" panose="020B0503020204020204" pitchFamily="34" charset="-122"/>
                <a:ea typeface="微软雅黑" panose="020B0503020204020204" pitchFamily="34" charset="-122"/>
              </a:rPr>
              <a:t>云</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1" name="圆角矩形标注 10"/>
          <p:cNvSpPr/>
          <p:nvPr/>
        </p:nvSpPr>
        <p:spPr>
          <a:xfrm>
            <a:off x="8352928" y="5517232"/>
            <a:ext cx="3143672" cy="738664"/>
          </a:xfrm>
          <a:prstGeom prst="wedgeRoundRectCallout">
            <a:avLst>
              <a:gd name="adj1" fmla="val -62135"/>
              <a:gd name="adj2" fmla="val -10504"/>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8352928" y="5642084"/>
            <a:ext cx="3143672" cy="523220"/>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       FAST</a:t>
            </a:r>
            <a:r>
              <a:rPr lang="zh-CN" altLang="zh-CN" sz="1400" dirty="0">
                <a:latin typeface="微软雅黑" panose="020B0503020204020204" pitchFamily="34" charset="-122"/>
                <a:ea typeface="微软雅黑" panose="020B0503020204020204" pitchFamily="34" charset="-122"/>
              </a:rPr>
              <a:t>射电望远镜开始正式天文观测后，观测数据将及时上云。</a:t>
            </a:r>
            <a:endParaRPr lang="zh-CN" altLang="en-US" sz="1400" dirty="0">
              <a:latin typeface="微软雅黑" panose="020B0503020204020204" pitchFamily="34" charset="-122"/>
              <a:ea typeface="微软雅黑" panose="020B0503020204020204" pitchFamily="34" charset="-122"/>
            </a:endParaRPr>
          </a:p>
        </p:txBody>
      </p:sp>
      <p:sp>
        <p:nvSpPr>
          <p:cNvPr id="15" name="圆角矩形标注 14"/>
          <p:cNvSpPr/>
          <p:nvPr/>
        </p:nvSpPr>
        <p:spPr>
          <a:xfrm>
            <a:off x="7752184" y="1696445"/>
            <a:ext cx="3936776" cy="738664"/>
          </a:xfrm>
          <a:prstGeom prst="wedgeRoundRectCallout">
            <a:avLst>
              <a:gd name="adj1" fmla="val -77347"/>
              <a:gd name="adj2" fmla="val -6375"/>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7896200" y="1700808"/>
            <a:ext cx="3792760" cy="738664"/>
          </a:xfrm>
          <a:prstGeom prst="rect">
            <a:avLst/>
          </a:prstGeom>
          <a:noFill/>
        </p:spPr>
        <p:txBody>
          <a:bodyPr wrap="square" rtlCol="0">
            <a:spAutoFit/>
          </a:bodyPr>
          <a:lstStyle/>
          <a:p>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现有</a:t>
            </a:r>
            <a:r>
              <a:rPr lang="en-US" altLang="zh-CN" sz="1400" dirty="0" smtClean="0">
                <a:latin typeface="微软雅黑" panose="020B0503020204020204" pitchFamily="34" charset="-122"/>
                <a:ea typeface="微软雅黑" panose="020B0503020204020204" pitchFamily="34" charset="-122"/>
              </a:rPr>
              <a:t>China-VO</a:t>
            </a:r>
            <a:r>
              <a:rPr lang="zh-CN" altLang="zh-CN" sz="1400" dirty="0" smtClean="0">
                <a:latin typeface="微软雅黑" panose="020B0503020204020204" pitchFamily="34" charset="-122"/>
                <a:ea typeface="微软雅黑" panose="020B0503020204020204" pitchFamily="34" charset="-122"/>
              </a:rPr>
              <a:t>应用系统的迁移、现有线上应用数据的迁移，以及部分系统和接口的升级改造工作。</a:t>
            </a:r>
            <a:endParaRPr lang="zh-CN" altLang="en-US" sz="1400" dirty="0">
              <a:latin typeface="微软雅黑" panose="020B0503020204020204" pitchFamily="34" charset="-122"/>
              <a:ea typeface="微软雅黑" panose="020B0503020204020204" pitchFamily="34" charset="-122"/>
            </a:endParaRPr>
          </a:p>
        </p:txBody>
      </p:sp>
      <p:sp>
        <p:nvSpPr>
          <p:cNvPr id="17" name="圆角矩形标注 16"/>
          <p:cNvSpPr/>
          <p:nvPr/>
        </p:nvSpPr>
        <p:spPr>
          <a:xfrm>
            <a:off x="95208" y="3212976"/>
            <a:ext cx="2976456" cy="882680"/>
          </a:xfrm>
          <a:prstGeom prst="wedgeRoundRectCallout">
            <a:avLst>
              <a:gd name="adj1" fmla="val 57468"/>
              <a:gd name="adj2" fmla="val 16277"/>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95208" y="3317907"/>
            <a:ext cx="2976456" cy="738664"/>
          </a:xfrm>
          <a:prstGeom prst="rect">
            <a:avLst/>
          </a:prstGeom>
          <a:noFill/>
        </p:spPr>
        <p:txBody>
          <a:bodyPr wrap="square" rtlCol="0">
            <a:spAutoFit/>
          </a:bodyPr>
          <a:lstStyle/>
          <a:p>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推进</a:t>
            </a:r>
            <a:r>
              <a:rPr lang="zh-CN" altLang="zh-CN" sz="1400" dirty="0">
                <a:latin typeface="微软雅黑" panose="020B0503020204020204" pitchFamily="34" charset="-122"/>
                <a:ea typeface="微软雅黑" panose="020B0503020204020204" pitchFamily="34" charset="-122"/>
              </a:rPr>
              <a:t>公众远程天文观测网络和天象直播平台的</a:t>
            </a:r>
            <a:r>
              <a:rPr lang="zh-CN" altLang="zh-CN" sz="1400" dirty="0" smtClean="0">
                <a:latin typeface="微软雅黑" panose="020B0503020204020204" pitchFamily="34" charset="-122"/>
                <a:ea typeface="微软雅黑" panose="020B0503020204020204" pitchFamily="34" charset="-122"/>
              </a:rPr>
              <a:t>建设</a:t>
            </a:r>
            <a:r>
              <a:rPr lang="zh-CN" altLang="en-US" sz="1400" dirty="0" smtClean="0">
                <a:latin typeface="微软雅黑" panose="020B0503020204020204" pitchFamily="34" charset="-122"/>
                <a:ea typeface="微软雅黑" panose="020B0503020204020204" pitchFamily="34" charset="-122"/>
              </a:rPr>
              <a:t>以及数据驱动的天文科普教育。</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413534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b="1" dirty="0"/>
              <a:t>合作</a:t>
            </a:r>
            <a:r>
              <a:rPr lang="zh-CN" altLang="zh-CN" b="1" dirty="0" smtClean="0"/>
              <a:t>内容</a:t>
            </a:r>
            <a:r>
              <a:rPr lang="zh-CN" altLang="en-US" b="1" dirty="0" smtClean="0"/>
              <a:t>（二）</a:t>
            </a:r>
            <a:endParaRPr lang="zh-CN" altLang="en-US" dirty="0"/>
          </a:p>
        </p:txBody>
      </p:sp>
      <p:graphicFrame>
        <p:nvGraphicFramePr>
          <p:cNvPr id="4" name="图示 3"/>
          <p:cNvGraphicFramePr/>
          <p:nvPr>
            <p:extLst/>
          </p:nvPr>
        </p:nvGraphicFramePr>
        <p:xfrm>
          <a:off x="2063552" y="146671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圆角矩形标注 18"/>
          <p:cNvSpPr/>
          <p:nvPr/>
        </p:nvSpPr>
        <p:spPr>
          <a:xfrm>
            <a:off x="7752184" y="1696445"/>
            <a:ext cx="3936776" cy="738664"/>
          </a:xfrm>
          <a:prstGeom prst="wedgeRoundRectCallout">
            <a:avLst>
              <a:gd name="adj1" fmla="val -70758"/>
              <a:gd name="adj2" fmla="val -837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7896200" y="1700808"/>
            <a:ext cx="3792760" cy="738664"/>
          </a:xfrm>
          <a:prstGeom prst="rect">
            <a:avLst/>
          </a:prstGeom>
          <a:noFill/>
        </p:spPr>
        <p:txBody>
          <a:bodyPr wrap="square" rtlCol="0">
            <a:spAutoFit/>
          </a:bodyPr>
          <a:lstStyle/>
          <a:p>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设立</a:t>
            </a:r>
            <a:r>
              <a:rPr lang="zh-CN" altLang="zh-CN" sz="1400" dirty="0">
                <a:latin typeface="微软雅黑" panose="020B0503020204020204" pitchFamily="34" charset="-122"/>
                <a:ea typeface="微软雅黑" panose="020B0503020204020204" pitchFamily="34" charset="-122"/>
              </a:rPr>
              <a:t>科学技术指导委员会、联合主任，以及科学研究组、技术发展组、平台数据组、科普教育组等工作组。</a:t>
            </a:r>
            <a:endParaRPr lang="zh-CN" altLang="en-US" sz="1400" dirty="0">
              <a:latin typeface="微软雅黑" panose="020B0503020204020204" pitchFamily="34" charset="-122"/>
              <a:ea typeface="微软雅黑" panose="020B0503020204020204" pitchFamily="34" charset="-122"/>
            </a:endParaRPr>
          </a:p>
        </p:txBody>
      </p:sp>
      <p:sp>
        <p:nvSpPr>
          <p:cNvPr id="21" name="圆角矩形标注 20"/>
          <p:cNvSpPr/>
          <p:nvPr/>
        </p:nvSpPr>
        <p:spPr>
          <a:xfrm>
            <a:off x="9264352" y="5085184"/>
            <a:ext cx="2565271" cy="1438419"/>
          </a:xfrm>
          <a:prstGeom prst="wedgeRoundRectCallout">
            <a:avLst>
              <a:gd name="adj1" fmla="val -70758"/>
              <a:gd name="adj2" fmla="val -837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9408368" y="5140349"/>
            <a:ext cx="2471428" cy="1384995"/>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        启动天文学和现代计算科学（云计算、大数据和智能科学）的跨界研究，以学科交叉成果的产出和应用，推动天文学的研究发展和知识普及</a:t>
            </a:r>
            <a:r>
              <a:rPr lang="zh-CN" altLang="zh-CN" sz="1400" dirty="0" smtClean="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p:txBody>
      </p:sp>
      <p:sp>
        <p:nvSpPr>
          <p:cNvPr id="23" name="圆角矩形标注 22"/>
          <p:cNvSpPr/>
          <p:nvPr/>
        </p:nvSpPr>
        <p:spPr>
          <a:xfrm>
            <a:off x="407368" y="4876998"/>
            <a:ext cx="2783632" cy="738664"/>
          </a:xfrm>
          <a:prstGeom prst="wedgeRoundRectCallout">
            <a:avLst>
              <a:gd name="adj1" fmla="val 62294"/>
              <a:gd name="adj2" fmla="val 1611"/>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07368" y="4869160"/>
            <a:ext cx="2783632" cy="738664"/>
          </a:xfrm>
          <a:prstGeom prst="rect">
            <a:avLst/>
          </a:prstGeom>
          <a:noFill/>
        </p:spPr>
        <p:txBody>
          <a:bodyPr wrap="square" rtlCol="0">
            <a:spAutoFit/>
          </a:bodyPr>
          <a:lstStyle/>
          <a:p>
            <a:r>
              <a:rPr lang="en-US" altLang="zh-CN" sz="1400" dirty="0" smtClean="0">
                <a:latin typeface="微软雅黑" panose="020B0503020204020204" pitchFamily="34" charset="-122"/>
                <a:ea typeface="微软雅黑" panose="020B0503020204020204" pitchFamily="34" charset="-122"/>
              </a:rPr>
              <a:t>       </a:t>
            </a:r>
            <a:r>
              <a:rPr lang="zh-CN" altLang="zh-CN" sz="1400" dirty="0" smtClean="0">
                <a:latin typeface="微软雅黑" panose="020B0503020204020204" pitchFamily="34" charset="-122"/>
                <a:ea typeface="微软雅黑" panose="020B0503020204020204" pitchFamily="34" charset="-122"/>
              </a:rPr>
              <a:t>每年</a:t>
            </a:r>
            <a:r>
              <a:rPr lang="zh-CN" altLang="zh-CN" sz="1400" dirty="0">
                <a:latin typeface="微软雅黑" panose="020B0503020204020204" pitchFamily="34" charset="-122"/>
                <a:ea typeface="微软雅黑" panose="020B0503020204020204" pitchFamily="34" charset="-122"/>
              </a:rPr>
              <a:t>支持</a:t>
            </a:r>
            <a:r>
              <a:rPr lang="en-US" altLang="zh-CN" sz="1400" dirty="0">
                <a:latin typeface="微软雅黑" panose="020B0503020204020204" pitchFamily="34" charset="-122"/>
                <a:ea typeface="微软雅黑" panose="020B0503020204020204" pitchFamily="34" charset="-122"/>
              </a:rPr>
              <a:t>3-5</a:t>
            </a:r>
            <a:r>
              <a:rPr lang="zh-CN" altLang="zh-CN" sz="1400" dirty="0">
                <a:latin typeface="微软雅黑" panose="020B0503020204020204" pitchFamily="34" charset="-122"/>
                <a:ea typeface="微软雅黑" panose="020B0503020204020204" pitchFamily="34" charset="-122"/>
              </a:rPr>
              <a:t>个天文大数据相关的开放研究课题，同时招</a:t>
            </a:r>
            <a:r>
              <a:rPr lang="zh-CN" altLang="zh-CN" sz="1400" dirty="0" smtClean="0">
                <a:latin typeface="微软雅黑" panose="020B0503020204020204" pitchFamily="34" charset="-122"/>
                <a:ea typeface="微软雅黑" panose="020B0503020204020204" pitchFamily="34" charset="-122"/>
              </a:rPr>
              <a:t>收</a:t>
            </a:r>
            <a:r>
              <a:rPr lang="zh-CN" altLang="zh-CN" sz="1400" dirty="0">
                <a:latin typeface="微软雅黑" panose="020B0503020204020204" pitchFamily="34" charset="-122"/>
                <a:ea typeface="微软雅黑" panose="020B0503020204020204" pitchFamily="34" charset="-122"/>
              </a:rPr>
              <a:t>2</a:t>
            </a:r>
            <a:r>
              <a:rPr lang="en-US" altLang="zh-CN" sz="1400" dirty="0" smtClean="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5</a:t>
            </a:r>
            <a:r>
              <a:rPr lang="zh-CN" altLang="zh-CN" sz="1400" dirty="0">
                <a:latin typeface="微软雅黑" panose="020B0503020204020204" pitchFamily="34" charset="-122"/>
                <a:ea typeface="微软雅黑" panose="020B0503020204020204" pitchFamily="34" charset="-122"/>
              </a:rPr>
              <a:t>个冠名博士后。</a:t>
            </a:r>
          </a:p>
        </p:txBody>
      </p:sp>
    </p:spTree>
    <p:extLst>
      <p:ext uri="{BB962C8B-B14F-4D97-AF65-F5344CB8AC3E}">
        <p14:creationId xmlns:p14="http://schemas.microsoft.com/office/powerpoint/2010/main" val="24791693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当前工作进展</a:t>
            </a:r>
            <a:endParaRPr lang="zh-CN" altLang="en-US" dirty="0"/>
          </a:p>
        </p:txBody>
      </p:sp>
      <p:sp>
        <p:nvSpPr>
          <p:cNvPr id="6" name="Line 5"/>
          <p:cNvSpPr>
            <a:spLocks noChangeShapeType="1"/>
          </p:cNvSpPr>
          <p:nvPr/>
        </p:nvSpPr>
        <p:spPr bwMode="auto">
          <a:xfrm>
            <a:off x="755650" y="6461225"/>
            <a:ext cx="11172998"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endParaRPr lang="zh-CN" altLang="en-US"/>
          </a:p>
        </p:txBody>
      </p:sp>
      <p:sp>
        <p:nvSpPr>
          <p:cNvPr id="7" name="Line 6"/>
          <p:cNvSpPr>
            <a:spLocks noChangeShapeType="1"/>
          </p:cNvSpPr>
          <p:nvPr/>
        </p:nvSpPr>
        <p:spPr bwMode="auto">
          <a:xfrm flipH="1" flipV="1">
            <a:off x="755650" y="1454250"/>
            <a:ext cx="9525" cy="5018087"/>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endParaRPr lang="zh-CN" altLang="en-US"/>
          </a:p>
        </p:txBody>
      </p:sp>
      <p:sp>
        <p:nvSpPr>
          <p:cNvPr id="9" name="Text Box 8"/>
          <p:cNvSpPr txBox="1">
            <a:spLocks noChangeArrowheads="1"/>
          </p:cNvSpPr>
          <p:nvPr/>
        </p:nvSpPr>
        <p:spPr bwMode="auto">
          <a:xfrm>
            <a:off x="176510" y="3068960"/>
            <a:ext cx="461665" cy="2160240"/>
          </a:xfrm>
          <a:prstGeom prst="rect">
            <a:avLst/>
          </a:prstGeom>
          <a:solidFill>
            <a:srgbClr val="66CCFF"/>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eaVert" wrap="square">
            <a:spAutoFit/>
          </a:bodyPr>
          <a:lstStyle/>
          <a:p>
            <a:pPr algn="ctr">
              <a:spcBef>
                <a:spcPct val="50000"/>
              </a:spcBef>
            </a:pPr>
            <a:r>
              <a:rPr kumimoji="1" lang="zh-CN" altLang="en-US" sz="1800" dirty="0" smtClean="0">
                <a:latin typeface="微软雅黑" panose="020B0503020204020204" pitchFamily="34" charset="-122"/>
                <a:ea typeface="微软雅黑" panose="020B0503020204020204" pitchFamily="34" charset="-122"/>
                <a:cs typeface="Arial" charset="0"/>
              </a:rPr>
              <a:t>联合研究中心</a:t>
            </a:r>
            <a:r>
              <a:rPr kumimoji="1" lang="en-US" altLang="zh-CN" sz="1800" dirty="0" smtClean="0">
                <a:latin typeface="微软雅黑" panose="020B0503020204020204" pitchFamily="34" charset="-122"/>
                <a:ea typeface="微软雅黑" panose="020B0503020204020204" pitchFamily="34" charset="-122"/>
                <a:cs typeface="Arial" charset="0"/>
              </a:rPr>
              <a:t> </a:t>
            </a:r>
            <a:endParaRPr kumimoji="1" lang="zh-CN" altLang="en-US" sz="1800" dirty="0">
              <a:solidFill>
                <a:schemeClr val="tx1"/>
              </a:solidFill>
              <a:latin typeface="微软雅黑" panose="020B0503020204020204" pitchFamily="34" charset="-122"/>
              <a:ea typeface="微软雅黑" panose="020B0503020204020204" pitchFamily="34" charset="-122"/>
              <a:cs typeface="Arial" charset="0"/>
            </a:endParaRPr>
          </a:p>
        </p:txBody>
      </p:sp>
      <p:sp>
        <p:nvSpPr>
          <p:cNvPr id="11" name="Line 10"/>
          <p:cNvSpPr>
            <a:spLocks noChangeShapeType="1"/>
          </p:cNvSpPr>
          <p:nvPr/>
        </p:nvSpPr>
        <p:spPr bwMode="auto">
          <a:xfrm>
            <a:off x="179388" y="5373216"/>
            <a:ext cx="11677252" cy="0"/>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endParaRPr lang="zh-CN" altLang="en-US"/>
          </a:p>
        </p:txBody>
      </p:sp>
      <p:sp>
        <p:nvSpPr>
          <p:cNvPr id="12" name="Line 11"/>
          <p:cNvSpPr>
            <a:spLocks noChangeShapeType="1"/>
          </p:cNvSpPr>
          <p:nvPr/>
        </p:nvSpPr>
        <p:spPr bwMode="auto">
          <a:xfrm>
            <a:off x="179388" y="2996952"/>
            <a:ext cx="11749260" cy="0"/>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p>
            <a:endParaRPr lang="zh-CN" altLang="en-US"/>
          </a:p>
        </p:txBody>
      </p:sp>
      <p:sp>
        <p:nvSpPr>
          <p:cNvPr id="27" name="Text Box 26"/>
          <p:cNvSpPr txBox="1">
            <a:spLocks noChangeArrowheads="1"/>
          </p:cNvSpPr>
          <p:nvPr/>
        </p:nvSpPr>
        <p:spPr bwMode="auto">
          <a:xfrm>
            <a:off x="1919536" y="6534250"/>
            <a:ext cx="2232025" cy="30480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spcBef>
                <a:spcPct val="50000"/>
              </a:spcBef>
            </a:pPr>
            <a:r>
              <a:rPr kumimoji="1" lang="en-US" altLang="zh-CN" sz="1400" dirty="0" smtClean="0">
                <a:solidFill>
                  <a:schemeClr val="tx1"/>
                </a:solidFill>
                <a:latin typeface="华文细黑" pitchFamily="2" charset="-122"/>
                <a:ea typeface="华文细黑" pitchFamily="2" charset="-122"/>
                <a:cs typeface="Arial" charset="0"/>
              </a:rPr>
              <a:t>2017.4</a:t>
            </a:r>
            <a:endParaRPr kumimoji="1" lang="zh-CN" altLang="en-US" sz="1400" dirty="0">
              <a:solidFill>
                <a:schemeClr val="tx1"/>
              </a:solidFill>
              <a:latin typeface="华文细黑" pitchFamily="2" charset="-122"/>
              <a:ea typeface="华文细黑" pitchFamily="2" charset="-122"/>
              <a:cs typeface="Arial" charset="0"/>
            </a:endParaRPr>
          </a:p>
        </p:txBody>
      </p:sp>
      <p:sp>
        <p:nvSpPr>
          <p:cNvPr id="28" name="Text Box 27"/>
          <p:cNvSpPr txBox="1">
            <a:spLocks noChangeArrowheads="1"/>
          </p:cNvSpPr>
          <p:nvPr/>
        </p:nvSpPr>
        <p:spPr bwMode="auto">
          <a:xfrm>
            <a:off x="10128994" y="6534250"/>
            <a:ext cx="1871662" cy="30480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spcBef>
                <a:spcPct val="50000"/>
              </a:spcBef>
            </a:pPr>
            <a:r>
              <a:rPr kumimoji="1" lang="en-US" altLang="zh-CN" sz="1400" dirty="0" smtClean="0">
                <a:latin typeface="华文细黑" pitchFamily="2" charset="-122"/>
                <a:ea typeface="华文细黑" pitchFamily="2" charset="-122"/>
                <a:cs typeface="Arial" charset="0"/>
              </a:rPr>
              <a:t>2017.12</a:t>
            </a:r>
            <a:endParaRPr kumimoji="1" lang="zh-CN" altLang="en-US" sz="1400" dirty="0">
              <a:solidFill>
                <a:schemeClr val="tx1"/>
              </a:solidFill>
              <a:latin typeface="华文细黑" pitchFamily="2" charset="-122"/>
              <a:ea typeface="华文细黑" pitchFamily="2" charset="-122"/>
              <a:cs typeface="Arial" charset="0"/>
            </a:endParaRPr>
          </a:p>
        </p:txBody>
      </p:sp>
      <p:sp>
        <p:nvSpPr>
          <p:cNvPr id="61" name="Text Box 8"/>
          <p:cNvSpPr txBox="1">
            <a:spLocks noChangeArrowheads="1"/>
          </p:cNvSpPr>
          <p:nvPr/>
        </p:nvSpPr>
        <p:spPr bwMode="auto">
          <a:xfrm>
            <a:off x="179388" y="1556792"/>
            <a:ext cx="461665" cy="1374875"/>
          </a:xfrm>
          <a:prstGeom prst="rect">
            <a:avLst/>
          </a:prstGeom>
          <a:solidFill>
            <a:srgbClr val="66CCFF"/>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eaVert" wrap="square">
            <a:spAutoFit/>
          </a:bodyPr>
          <a:lstStyle/>
          <a:p>
            <a:pPr algn="ctr">
              <a:spcBef>
                <a:spcPct val="50000"/>
              </a:spcBef>
            </a:pPr>
            <a:r>
              <a:rPr kumimoji="1" lang="zh-CN" altLang="en-US" sz="1800" dirty="0" smtClean="0">
                <a:latin typeface="微软雅黑" panose="020B0503020204020204" pitchFamily="34" charset="-122"/>
                <a:ea typeface="微软雅黑" panose="020B0503020204020204" pitchFamily="34" charset="-122"/>
                <a:cs typeface="Arial" charset="0"/>
              </a:rPr>
              <a:t>科普活动</a:t>
            </a:r>
            <a:endParaRPr kumimoji="1" lang="zh-CN" altLang="en-US" sz="1800" dirty="0">
              <a:solidFill>
                <a:schemeClr val="tx1"/>
              </a:solidFill>
              <a:latin typeface="微软雅黑" panose="020B0503020204020204" pitchFamily="34" charset="-122"/>
              <a:ea typeface="微软雅黑" panose="020B0503020204020204" pitchFamily="34" charset="-122"/>
              <a:cs typeface="Arial" charset="0"/>
            </a:endParaRPr>
          </a:p>
        </p:txBody>
      </p:sp>
      <p:sp>
        <p:nvSpPr>
          <p:cNvPr id="62" name="Text Box 8"/>
          <p:cNvSpPr txBox="1">
            <a:spLocks noChangeArrowheads="1"/>
          </p:cNvSpPr>
          <p:nvPr/>
        </p:nvSpPr>
        <p:spPr bwMode="auto">
          <a:xfrm>
            <a:off x="176509" y="5589240"/>
            <a:ext cx="461665" cy="821504"/>
          </a:xfrm>
          <a:prstGeom prst="rect">
            <a:avLst/>
          </a:prstGeom>
          <a:solidFill>
            <a:srgbClr val="66CCFF"/>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eaVert" wrap="square">
            <a:spAutoFit/>
          </a:bodyPr>
          <a:lstStyle/>
          <a:p>
            <a:pPr algn="ctr">
              <a:spcBef>
                <a:spcPct val="50000"/>
              </a:spcBef>
            </a:pPr>
            <a:r>
              <a:rPr kumimoji="1" lang="zh-CN" altLang="en-US" sz="1800" dirty="0" smtClean="0">
                <a:solidFill>
                  <a:schemeClr val="tx1"/>
                </a:solidFill>
                <a:latin typeface="微软雅黑" panose="020B0503020204020204" pitchFamily="34" charset="-122"/>
                <a:ea typeface="微软雅黑" panose="020B0503020204020204" pitchFamily="34" charset="-122"/>
                <a:cs typeface="Arial" charset="0"/>
              </a:rPr>
              <a:t>上云</a:t>
            </a:r>
            <a:endParaRPr kumimoji="1" lang="zh-CN" altLang="en-US" sz="1800" dirty="0">
              <a:solidFill>
                <a:schemeClr val="tx1"/>
              </a:solidFill>
              <a:latin typeface="微软雅黑" panose="020B0503020204020204" pitchFamily="34" charset="-122"/>
              <a:ea typeface="微软雅黑" panose="020B0503020204020204" pitchFamily="34" charset="-122"/>
              <a:cs typeface="Arial" charset="0"/>
            </a:endParaRPr>
          </a:p>
        </p:txBody>
      </p:sp>
      <p:sp>
        <p:nvSpPr>
          <p:cNvPr id="65" name="Text Box 26"/>
          <p:cNvSpPr txBox="1">
            <a:spLocks noChangeArrowheads="1"/>
          </p:cNvSpPr>
          <p:nvPr/>
        </p:nvSpPr>
        <p:spPr bwMode="auto">
          <a:xfrm>
            <a:off x="-384720" y="6525344"/>
            <a:ext cx="2232025" cy="30480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spcBef>
                <a:spcPct val="50000"/>
              </a:spcBef>
            </a:pPr>
            <a:r>
              <a:rPr kumimoji="1" lang="en-US" altLang="zh-CN" sz="1400" dirty="0" smtClean="0">
                <a:solidFill>
                  <a:schemeClr val="tx1"/>
                </a:solidFill>
                <a:latin typeface="华文细黑" pitchFamily="2" charset="-122"/>
                <a:ea typeface="华文细黑" pitchFamily="2" charset="-122"/>
                <a:cs typeface="Arial" charset="0"/>
              </a:rPr>
              <a:t>2016.11</a:t>
            </a:r>
            <a:endParaRPr kumimoji="1" lang="zh-CN" altLang="en-US" sz="1400" dirty="0">
              <a:solidFill>
                <a:schemeClr val="tx1"/>
              </a:solidFill>
              <a:latin typeface="华文细黑" pitchFamily="2" charset="-122"/>
              <a:ea typeface="华文细黑" pitchFamily="2" charset="-122"/>
              <a:cs typeface="Arial" charset="0"/>
            </a:endParaRPr>
          </a:p>
        </p:txBody>
      </p:sp>
      <p:sp>
        <p:nvSpPr>
          <p:cNvPr id="67" name="圆角矩形 66"/>
          <p:cNvSpPr/>
          <p:nvPr/>
        </p:nvSpPr>
        <p:spPr>
          <a:xfrm>
            <a:off x="911424" y="3140968"/>
            <a:ext cx="1512168" cy="20882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400" dirty="0">
                <a:latin typeface="微软雅黑" panose="020B0503020204020204" pitchFamily="34" charset="-122"/>
                <a:ea typeface="微软雅黑" panose="020B0503020204020204" pitchFamily="34" charset="-122"/>
              </a:rPr>
              <a:t>天文联合基金重点项目“面向时域天文学的虚拟天文台核心能力建设与科学应用”</a:t>
            </a:r>
          </a:p>
        </p:txBody>
      </p:sp>
      <p:sp>
        <p:nvSpPr>
          <p:cNvPr id="68" name="圆角矩形 67"/>
          <p:cNvSpPr/>
          <p:nvPr/>
        </p:nvSpPr>
        <p:spPr>
          <a:xfrm>
            <a:off x="911424" y="5445224"/>
            <a:ext cx="1080120" cy="93610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altLang="zh-CN" sz="1050" dirty="0" smtClean="0">
                <a:latin typeface="微软雅黑" panose="020B0503020204020204" pitchFamily="34" charset="-122"/>
                <a:ea typeface="微软雅黑" panose="020B0503020204020204" pitchFamily="34" charset="-122"/>
              </a:rPr>
              <a:t>LAMOST</a:t>
            </a:r>
            <a:r>
              <a:rPr lang="zh-CN" altLang="en-US" sz="1050" dirty="0" smtClean="0">
                <a:latin typeface="微软雅黑" panose="020B0503020204020204" pitchFamily="34" charset="-122"/>
                <a:ea typeface="微软雅黑" panose="020B0503020204020204" pitchFamily="34" charset="-122"/>
              </a:rPr>
              <a:t>上云</a:t>
            </a:r>
            <a:endParaRPr lang="en-US" altLang="zh-CN" sz="1050" dirty="0" smtClean="0">
              <a:latin typeface="微软雅黑" panose="020B0503020204020204" pitchFamily="34" charset="-122"/>
              <a:ea typeface="微软雅黑" panose="020B0503020204020204" pitchFamily="34" charset="-122"/>
            </a:endParaRPr>
          </a:p>
          <a:p>
            <a:r>
              <a:rPr lang="zh-CN" altLang="en-US" sz="1050" dirty="0">
                <a:latin typeface="微软雅黑" panose="020B0503020204020204" pitchFamily="34" charset="-122"/>
                <a:ea typeface="微软雅黑" panose="020B0503020204020204" pitchFamily="34" charset="-122"/>
              </a:rPr>
              <a:t>采用超大规模分布式存储技术。</a:t>
            </a:r>
          </a:p>
        </p:txBody>
      </p:sp>
      <p:sp>
        <p:nvSpPr>
          <p:cNvPr id="71" name="圆角矩形 70"/>
          <p:cNvSpPr/>
          <p:nvPr/>
        </p:nvSpPr>
        <p:spPr>
          <a:xfrm>
            <a:off x="2495600" y="4005064"/>
            <a:ext cx="1008112" cy="122413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b="1" dirty="0" smtClean="0">
                <a:latin typeface="微软雅黑" panose="020B0503020204020204" pitchFamily="34" charset="-122"/>
                <a:ea typeface="微软雅黑" panose="020B0503020204020204" pitchFamily="34" charset="-122"/>
              </a:rPr>
              <a:t>基于云上数据的科学计算提速</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72" name="圆角矩形 71"/>
          <p:cNvSpPr/>
          <p:nvPr/>
        </p:nvSpPr>
        <p:spPr>
          <a:xfrm>
            <a:off x="3575720" y="4005064"/>
            <a:ext cx="1872208" cy="122413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dirty="0" smtClean="0">
                <a:latin typeface="微软雅黑" panose="020B0503020204020204" pitchFamily="34" charset="-122"/>
                <a:ea typeface="微软雅黑" panose="020B0503020204020204" pitchFamily="34" charset="-122"/>
              </a:rPr>
              <a:t>刘继峰团组：基于</a:t>
            </a:r>
            <a:r>
              <a:rPr lang="en-US" altLang="zh-CN" sz="1200" dirty="0" err="1" smtClean="0">
                <a:latin typeface="微软雅黑" panose="020B0503020204020204" pitchFamily="34" charset="-122"/>
                <a:ea typeface="微软雅黑" panose="020B0503020204020204" pitchFamily="34" charset="-122"/>
              </a:rPr>
              <a:t>docker</a:t>
            </a:r>
            <a:r>
              <a:rPr lang="zh-CN" altLang="en-US" sz="1200" dirty="0" smtClean="0">
                <a:latin typeface="微软雅黑" panose="020B0503020204020204" pitchFamily="34" charset="-122"/>
                <a:ea typeface="微软雅黑" panose="020B0503020204020204" pitchFamily="34" charset="-122"/>
              </a:rPr>
              <a:t>化技术，实现对大规模计算对高度并行化处理。</a:t>
            </a:r>
            <a:endParaRPr lang="zh-CN" altLang="en-US" sz="1200" dirty="0">
              <a:latin typeface="微软雅黑" panose="020B0503020204020204" pitchFamily="34" charset="-122"/>
              <a:ea typeface="微软雅黑" panose="020B0503020204020204" pitchFamily="34" charset="-122"/>
            </a:endParaRPr>
          </a:p>
        </p:txBody>
      </p:sp>
      <p:sp>
        <p:nvSpPr>
          <p:cNvPr id="73" name="圆角矩形 72"/>
          <p:cNvSpPr/>
          <p:nvPr/>
        </p:nvSpPr>
        <p:spPr>
          <a:xfrm>
            <a:off x="5591944" y="4005064"/>
            <a:ext cx="3384376" cy="122413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dirty="0">
                <a:latin typeface="微软雅黑" panose="020B0503020204020204" pitchFamily="34" charset="-122"/>
                <a:ea typeface="微软雅黑" panose="020B0503020204020204" pitchFamily="34" charset="-122"/>
              </a:rPr>
              <a:t>北京</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亚利桑那巡天（</a:t>
            </a:r>
            <a:r>
              <a:rPr lang="en-US" altLang="zh-CN" sz="1200" dirty="0">
                <a:latin typeface="微软雅黑" panose="020B0503020204020204" pitchFamily="34" charset="-122"/>
                <a:ea typeface="微软雅黑" panose="020B0503020204020204" pitchFamily="34" charset="-122"/>
              </a:rPr>
              <a:t>BASS</a:t>
            </a: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团组：一个月内完成</a:t>
            </a:r>
            <a:r>
              <a:rPr lang="en-US" altLang="zh-CN" sz="1200" dirty="0">
                <a:latin typeface="微软雅黑" panose="020B0503020204020204" pitchFamily="34" charset="-122"/>
                <a:ea typeface="微软雅黑" panose="020B0503020204020204" pitchFamily="34" charset="-122"/>
              </a:rPr>
              <a:t>BASS</a:t>
            </a:r>
            <a:r>
              <a:rPr lang="zh-CN" altLang="en-US" sz="1200" dirty="0">
                <a:latin typeface="微软雅黑" panose="020B0503020204020204" pitchFamily="34" charset="-122"/>
                <a:ea typeface="微软雅黑" panose="020B0503020204020204" pitchFamily="34" charset="-122"/>
              </a:rPr>
              <a:t>巡天所有的数据处理。这些处理包括：图像合并，探测天体目标，天体形态和星等测量，星表合并以及天图导览等</a:t>
            </a:r>
          </a:p>
        </p:txBody>
      </p:sp>
      <p:sp>
        <p:nvSpPr>
          <p:cNvPr id="74" name="圆角矩形 73"/>
          <p:cNvSpPr/>
          <p:nvPr/>
        </p:nvSpPr>
        <p:spPr>
          <a:xfrm>
            <a:off x="9048328" y="4005063"/>
            <a:ext cx="2736304" cy="122413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dirty="0" smtClean="0">
                <a:latin typeface="微软雅黑" panose="020B0503020204020204" pitchFamily="34" charset="-122"/>
                <a:ea typeface="微软雅黑" panose="020B0503020204020204" pitchFamily="34" charset="-122"/>
              </a:rPr>
              <a:t>赵青：一个</a:t>
            </a:r>
            <a:r>
              <a:rPr lang="zh-CN" altLang="en-US" sz="1200" dirty="0">
                <a:latin typeface="微软雅黑" panose="020B0503020204020204" pitchFamily="34" charset="-122"/>
                <a:ea typeface="微软雅黑" panose="020B0503020204020204" pitchFamily="34" charset="-122"/>
              </a:rPr>
              <a:t>月内完成</a:t>
            </a:r>
            <a:r>
              <a:rPr lang="en-US" altLang="zh-CN" sz="1200" dirty="0">
                <a:latin typeface="微软雅黑" panose="020B0503020204020204" pitchFamily="34" charset="-122"/>
                <a:ea typeface="微软雅黑" panose="020B0503020204020204" pitchFamily="34" charset="-122"/>
              </a:rPr>
              <a:t>BASS</a:t>
            </a:r>
            <a:r>
              <a:rPr lang="zh-CN" altLang="en-US" sz="1200" dirty="0">
                <a:latin typeface="微软雅黑" panose="020B0503020204020204" pitchFamily="34" charset="-122"/>
                <a:ea typeface="微软雅黑" panose="020B0503020204020204" pitchFamily="34" charset="-122"/>
              </a:rPr>
              <a:t>巡天所有的数据处理。这些处理包括：图像合并，探测天体目标，天体形态和星等测量，星表合并以及天图导览等。</a:t>
            </a:r>
          </a:p>
        </p:txBody>
      </p:sp>
      <p:sp>
        <p:nvSpPr>
          <p:cNvPr id="75" name="圆角矩形 74"/>
          <p:cNvSpPr/>
          <p:nvPr/>
        </p:nvSpPr>
        <p:spPr>
          <a:xfrm>
            <a:off x="2063553" y="5445224"/>
            <a:ext cx="1224135" cy="93610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b="1" dirty="0">
                <a:latin typeface="微软雅黑" panose="020B0503020204020204" pitchFamily="34" charset="-122"/>
                <a:ea typeface="微软雅黑" panose="020B0503020204020204" pitchFamily="34" charset="-122"/>
              </a:rPr>
              <a:t>宇宙驿站天文科普网站群</a:t>
            </a:r>
            <a:r>
              <a:rPr lang="en-US" altLang="zh-CN" sz="1200" b="1" dirty="0">
                <a:latin typeface="微软雅黑" panose="020B0503020204020204" pitchFamily="34" charset="-122"/>
                <a:ea typeface="微软雅黑" panose="020B0503020204020204" pitchFamily="34" charset="-122"/>
              </a:rPr>
              <a:t>100</a:t>
            </a:r>
            <a:r>
              <a:rPr lang="zh-CN" altLang="en-US" sz="1200" b="1" dirty="0">
                <a:latin typeface="微软雅黑" panose="020B0503020204020204" pitchFamily="34" charset="-122"/>
                <a:ea typeface="微软雅黑" panose="020B0503020204020204" pitchFamily="34" charset="-122"/>
              </a:rPr>
              <a:t>多个网站集体上云</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76" name="圆角矩形 75"/>
          <p:cNvSpPr/>
          <p:nvPr/>
        </p:nvSpPr>
        <p:spPr>
          <a:xfrm>
            <a:off x="3359696" y="5445224"/>
            <a:ext cx="2232248" cy="93610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b="1" dirty="0">
                <a:latin typeface="微软雅黑" panose="020B0503020204020204" pitchFamily="34" charset="-122"/>
                <a:ea typeface="微软雅黑" panose="020B0503020204020204" pitchFamily="34" charset="-122"/>
              </a:rPr>
              <a:t>中国虚拟天文台主节点迁移到阿里云，虚拟天文台域名解析使用阿里云，虚拟天文台资源管理入口与阿里云直接集成</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77" name="圆角矩形 76"/>
          <p:cNvSpPr/>
          <p:nvPr/>
        </p:nvSpPr>
        <p:spPr>
          <a:xfrm>
            <a:off x="5663952" y="5445224"/>
            <a:ext cx="4824536" cy="93610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100" b="1" dirty="0" smtClean="0">
                <a:latin typeface="微软雅黑"/>
                <a:ea typeface="微软雅黑"/>
                <a:cs typeface="微软雅黑"/>
              </a:rPr>
              <a:t>各地天文数据上云（</a:t>
            </a:r>
            <a:r>
              <a:rPr lang="zh-CN" altLang="en-US" sz="1100" dirty="0">
                <a:latin typeface="微软雅黑"/>
                <a:ea typeface="微软雅黑"/>
                <a:cs typeface="微软雅黑"/>
              </a:rPr>
              <a:t>抚仙湖</a:t>
            </a:r>
            <a:r>
              <a:rPr lang="en-US" altLang="zh-CN" sz="1100" dirty="0">
                <a:latin typeface="微软雅黑"/>
                <a:ea typeface="微软雅黑"/>
                <a:cs typeface="微软雅黑"/>
              </a:rPr>
              <a:t>NVST</a:t>
            </a:r>
            <a:r>
              <a:rPr lang="zh-CN" altLang="en-US" sz="1100" dirty="0">
                <a:latin typeface="微软雅黑"/>
                <a:ea typeface="微软雅黑"/>
                <a:cs typeface="微软雅黑"/>
              </a:rPr>
              <a:t>望远镜数据、</a:t>
            </a:r>
            <a:r>
              <a:rPr lang="en-US" altLang="zh-CN" sz="1100" dirty="0">
                <a:latin typeface="微软雅黑"/>
                <a:ea typeface="微软雅黑"/>
                <a:cs typeface="微软雅黑"/>
              </a:rPr>
              <a:t>WWT</a:t>
            </a:r>
            <a:r>
              <a:rPr lang="zh-CN" altLang="en-US" sz="1100" dirty="0">
                <a:latin typeface="微软雅黑"/>
                <a:ea typeface="微软雅黑"/>
                <a:cs typeface="微软雅黑"/>
              </a:rPr>
              <a:t>（万维望远镜）镜像数据、太阳射电历史</a:t>
            </a:r>
            <a:r>
              <a:rPr lang="en-US" altLang="zh-CN" sz="1100" dirty="0">
                <a:latin typeface="微软雅黑"/>
                <a:ea typeface="微软雅黑"/>
                <a:cs typeface="微软雅黑"/>
              </a:rPr>
              <a:t>20</a:t>
            </a:r>
            <a:r>
              <a:rPr lang="zh-CN" altLang="en-US" sz="1100" dirty="0">
                <a:latin typeface="微软雅黑"/>
                <a:ea typeface="微软雅黑"/>
                <a:cs typeface="微软雅黑"/>
              </a:rPr>
              <a:t>年数据、超新星科研平台</a:t>
            </a:r>
            <a:r>
              <a:rPr lang="en-US" altLang="zh-CN" sz="1100" dirty="0">
                <a:latin typeface="微软雅黑"/>
                <a:ea typeface="微软雅黑"/>
                <a:cs typeface="微软雅黑"/>
              </a:rPr>
              <a:t>ASASSNIPER</a:t>
            </a:r>
            <a:r>
              <a:rPr lang="zh-CN" altLang="en-US" sz="1100" dirty="0">
                <a:latin typeface="微软雅黑"/>
                <a:ea typeface="微软雅黑"/>
                <a:cs typeface="微软雅黑"/>
              </a:rPr>
              <a:t>、丽江</a:t>
            </a:r>
            <a:r>
              <a:rPr lang="en-US" altLang="zh-CN" sz="1100" dirty="0">
                <a:latin typeface="微软雅黑"/>
                <a:ea typeface="微软雅黑"/>
                <a:cs typeface="微软雅黑"/>
              </a:rPr>
              <a:t>2.4</a:t>
            </a:r>
            <a:r>
              <a:rPr lang="zh-CN" altLang="en-US" sz="1100" dirty="0">
                <a:latin typeface="微软雅黑"/>
                <a:ea typeface="微软雅黑"/>
                <a:cs typeface="微软雅黑"/>
              </a:rPr>
              <a:t>米望远镜数据、</a:t>
            </a:r>
            <a:r>
              <a:rPr lang="en-US" altLang="zh-CN" sz="1100" dirty="0">
                <a:latin typeface="微软雅黑"/>
                <a:ea typeface="微软雅黑"/>
                <a:cs typeface="微软雅黑"/>
              </a:rPr>
              <a:t>AST3</a:t>
            </a:r>
            <a:r>
              <a:rPr lang="zh-CN" altLang="en-US" sz="1100" dirty="0">
                <a:latin typeface="微软雅黑"/>
                <a:ea typeface="微软雅黑"/>
                <a:cs typeface="微软雅黑"/>
              </a:rPr>
              <a:t>南极</a:t>
            </a:r>
            <a:r>
              <a:rPr lang="en-US" altLang="zh-CN" sz="1100" dirty="0">
                <a:latin typeface="微软雅黑"/>
                <a:ea typeface="微软雅黑"/>
                <a:cs typeface="微软雅黑"/>
              </a:rPr>
              <a:t>2012</a:t>
            </a:r>
            <a:r>
              <a:rPr lang="zh-CN" altLang="en-US" sz="1100" dirty="0">
                <a:latin typeface="微软雅黑"/>
                <a:ea typeface="微软雅黑"/>
                <a:cs typeface="微软雅黑"/>
              </a:rPr>
              <a:t>年数据、</a:t>
            </a:r>
            <a:r>
              <a:rPr lang="en-US" altLang="zh-CN" sz="1100" dirty="0">
                <a:latin typeface="微软雅黑"/>
                <a:ea typeface="微软雅黑"/>
                <a:cs typeface="微软雅黑"/>
              </a:rPr>
              <a:t>MZLS</a:t>
            </a:r>
            <a:r>
              <a:rPr lang="zh-CN" altLang="en-US" sz="1100" dirty="0">
                <a:latin typeface="微软雅黑"/>
                <a:ea typeface="微软雅黑"/>
                <a:cs typeface="微软雅黑"/>
              </a:rPr>
              <a:t>、</a:t>
            </a:r>
            <a:r>
              <a:rPr lang="en-US" altLang="zh-CN" sz="1100" dirty="0">
                <a:latin typeface="微软雅黑"/>
                <a:ea typeface="微软雅黑"/>
                <a:cs typeface="微软雅黑"/>
              </a:rPr>
              <a:t>PANSTAR&amp;WISE</a:t>
            </a:r>
            <a:r>
              <a:rPr lang="zh-CN" altLang="en-US" sz="1100" dirty="0">
                <a:latin typeface="微软雅黑"/>
                <a:ea typeface="微软雅黑"/>
                <a:cs typeface="微软雅黑"/>
              </a:rPr>
              <a:t>星表数据、云台太阳塔数据、怀柔太阳射电望远镜</a:t>
            </a:r>
            <a:r>
              <a:rPr lang="en-US" altLang="zh-CN" sz="1100" dirty="0">
                <a:latin typeface="微软雅黑"/>
                <a:ea typeface="微软雅黑"/>
                <a:cs typeface="微软雅黑"/>
              </a:rPr>
              <a:t>21</a:t>
            </a:r>
            <a:r>
              <a:rPr lang="zh-CN" altLang="en-US" sz="1100" dirty="0">
                <a:latin typeface="微软雅黑"/>
                <a:ea typeface="微软雅黑"/>
                <a:cs typeface="微软雅黑"/>
              </a:rPr>
              <a:t>年数据、全国各地其他天文数据等等</a:t>
            </a:r>
            <a:r>
              <a:rPr lang="zh-CN" altLang="en-US" sz="1100" b="1" dirty="0" smtClean="0">
                <a:latin typeface="微软雅黑"/>
                <a:ea typeface="微软雅黑"/>
                <a:cs typeface="微软雅黑"/>
              </a:rPr>
              <a:t>），</a:t>
            </a:r>
            <a:r>
              <a:rPr lang="en-US" altLang="zh-CN" sz="1100" b="1" dirty="0" smtClean="0">
                <a:latin typeface="微软雅黑"/>
                <a:ea typeface="微软雅黑"/>
                <a:cs typeface="微软雅黑"/>
              </a:rPr>
              <a:t>108TB</a:t>
            </a:r>
            <a:r>
              <a:rPr lang="zh-CN" altLang="en-US" sz="1100" dirty="0" smtClean="0">
                <a:latin typeface="微软雅黑"/>
                <a:ea typeface="微软雅黑"/>
                <a:cs typeface="微软雅黑"/>
              </a:rPr>
              <a:t>。</a:t>
            </a:r>
            <a:endParaRPr lang="zh-CN" altLang="en-US" sz="1100" dirty="0">
              <a:latin typeface="微软雅黑"/>
              <a:ea typeface="微软雅黑"/>
              <a:cs typeface="微软雅黑"/>
            </a:endParaRPr>
          </a:p>
        </p:txBody>
      </p:sp>
      <p:sp>
        <p:nvSpPr>
          <p:cNvPr id="78" name="圆角矩形 77"/>
          <p:cNvSpPr/>
          <p:nvPr/>
        </p:nvSpPr>
        <p:spPr>
          <a:xfrm>
            <a:off x="10560496" y="5445224"/>
            <a:ext cx="1224136" cy="93610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200" dirty="0" smtClean="0">
                <a:latin typeface="微软雅黑" panose="020B0503020204020204" pitchFamily="34" charset="-122"/>
                <a:ea typeface="微软雅黑" panose="020B0503020204020204" pitchFamily="34" charset="-122"/>
              </a:rPr>
              <a:t>研究虚拟天文台架构优化和海量天文数据上云方案</a:t>
            </a:r>
            <a:endParaRPr lang="zh-CN" altLang="en-US" sz="1200" dirty="0">
              <a:latin typeface="微软雅黑" panose="020B0503020204020204" pitchFamily="34" charset="-122"/>
              <a:ea typeface="微软雅黑" panose="020B0503020204020204" pitchFamily="34" charset="-122"/>
            </a:endParaRPr>
          </a:p>
        </p:txBody>
      </p:sp>
      <p:sp>
        <p:nvSpPr>
          <p:cNvPr id="29" name="Text Box 26"/>
          <p:cNvSpPr txBox="1">
            <a:spLocks noChangeArrowheads="1"/>
          </p:cNvSpPr>
          <p:nvPr/>
        </p:nvSpPr>
        <p:spPr bwMode="auto">
          <a:xfrm>
            <a:off x="5520159" y="6553200"/>
            <a:ext cx="2232025" cy="30480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spcBef>
                <a:spcPct val="50000"/>
              </a:spcBef>
            </a:pPr>
            <a:r>
              <a:rPr kumimoji="1" lang="en-US" altLang="zh-CN" sz="1400" dirty="0" smtClean="0">
                <a:solidFill>
                  <a:schemeClr val="tx1"/>
                </a:solidFill>
                <a:latin typeface="华文细黑" pitchFamily="2" charset="-122"/>
                <a:ea typeface="华文细黑" pitchFamily="2" charset="-122"/>
                <a:cs typeface="Arial" charset="0"/>
              </a:rPr>
              <a:t>2017.7</a:t>
            </a:r>
            <a:endParaRPr kumimoji="1" lang="zh-CN" altLang="en-US" sz="1400" dirty="0">
              <a:solidFill>
                <a:schemeClr val="tx1"/>
              </a:solidFill>
              <a:latin typeface="华文细黑" pitchFamily="2" charset="-122"/>
              <a:ea typeface="华文细黑" pitchFamily="2" charset="-122"/>
              <a:cs typeface="Arial" charset="0"/>
            </a:endParaRPr>
          </a:p>
        </p:txBody>
      </p:sp>
      <p:sp>
        <p:nvSpPr>
          <p:cNvPr id="30" name="Text Box 26"/>
          <p:cNvSpPr txBox="1">
            <a:spLocks noChangeArrowheads="1"/>
          </p:cNvSpPr>
          <p:nvPr/>
        </p:nvSpPr>
        <p:spPr bwMode="auto">
          <a:xfrm>
            <a:off x="8112224" y="6553200"/>
            <a:ext cx="2232025" cy="304800"/>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spcBef>
                <a:spcPct val="50000"/>
              </a:spcBef>
            </a:pPr>
            <a:r>
              <a:rPr kumimoji="1" lang="en-US" altLang="zh-CN" sz="1400" dirty="0" smtClean="0">
                <a:solidFill>
                  <a:schemeClr val="tx1"/>
                </a:solidFill>
                <a:latin typeface="华文细黑" pitchFamily="2" charset="-122"/>
                <a:ea typeface="华文细黑" pitchFamily="2" charset="-122"/>
                <a:cs typeface="Arial" charset="0"/>
              </a:rPr>
              <a:t>2017.</a:t>
            </a:r>
            <a:r>
              <a:rPr kumimoji="1" lang="zh-CN" altLang="zh-CN" sz="1400" dirty="0" smtClean="0">
                <a:latin typeface="华文细黑" pitchFamily="2" charset="-122"/>
                <a:ea typeface="华文细黑" pitchFamily="2" charset="-122"/>
                <a:cs typeface="Arial" charset="0"/>
              </a:rPr>
              <a:t>1</a:t>
            </a:r>
            <a:r>
              <a:rPr kumimoji="1" lang="en-US" altLang="zh-CN" sz="1400" dirty="0" smtClean="0">
                <a:latin typeface="华文细黑" pitchFamily="2" charset="-122"/>
                <a:ea typeface="华文细黑" pitchFamily="2" charset="-122"/>
                <a:cs typeface="Arial" charset="0"/>
              </a:rPr>
              <a:t>0</a:t>
            </a:r>
            <a:endParaRPr kumimoji="1" lang="zh-CN" altLang="en-US" sz="1400" dirty="0">
              <a:solidFill>
                <a:schemeClr val="tx1"/>
              </a:solidFill>
              <a:latin typeface="华文细黑" pitchFamily="2" charset="-122"/>
              <a:ea typeface="华文细黑" pitchFamily="2" charset="-122"/>
              <a:cs typeface="Arial" charset="0"/>
            </a:endParaRPr>
          </a:p>
        </p:txBody>
      </p:sp>
      <p:sp>
        <p:nvSpPr>
          <p:cNvPr id="31" name="圆角矩形 30"/>
          <p:cNvSpPr/>
          <p:nvPr/>
        </p:nvSpPr>
        <p:spPr>
          <a:xfrm>
            <a:off x="2639616" y="3140968"/>
            <a:ext cx="2736304"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b="1" dirty="0" smtClean="0">
                <a:latin typeface="微软雅黑" panose="020B0503020204020204" pitchFamily="34" charset="-122"/>
                <a:ea typeface="微软雅黑" panose="020B0503020204020204" pitchFamily="34" charset="-122"/>
              </a:rPr>
              <a:t>合作开放课题支持</a:t>
            </a:r>
            <a:endParaRPr lang="zh-CN" altLang="en-US" dirty="0">
              <a:latin typeface="微软雅黑" panose="020B0503020204020204" pitchFamily="34" charset="-122"/>
              <a:ea typeface="微软雅黑" panose="020B0503020204020204" pitchFamily="34" charset="-122"/>
            </a:endParaRPr>
          </a:p>
        </p:txBody>
      </p:sp>
      <p:sp>
        <p:nvSpPr>
          <p:cNvPr id="32" name="圆角矩形 31"/>
          <p:cNvSpPr/>
          <p:nvPr/>
        </p:nvSpPr>
        <p:spPr>
          <a:xfrm>
            <a:off x="5663952" y="3140968"/>
            <a:ext cx="3312368"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b="1" dirty="0" smtClean="0">
                <a:latin typeface="微软雅黑" panose="020B0503020204020204" pitchFamily="34" charset="-122"/>
                <a:ea typeface="微软雅黑" panose="020B0503020204020204" pitchFamily="34" charset="-122"/>
              </a:rPr>
              <a:t>冠名博士后联合培养</a:t>
            </a:r>
            <a:endParaRPr lang="zh-CN" altLang="en-US" dirty="0">
              <a:latin typeface="微软雅黑" panose="020B0503020204020204" pitchFamily="34" charset="-122"/>
              <a:ea typeface="微软雅黑" panose="020B0503020204020204" pitchFamily="34" charset="-122"/>
            </a:endParaRPr>
          </a:p>
        </p:txBody>
      </p:sp>
      <p:sp>
        <p:nvSpPr>
          <p:cNvPr id="33" name="圆角矩形 32"/>
          <p:cNvSpPr/>
          <p:nvPr/>
        </p:nvSpPr>
        <p:spPr>
          <a:xfrm>
            <a:off x="9048328" y="3140968"/>
            <a:ext cx="2736304"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2000" b="1" dirty="0" smtClean="0">
                <a:latin typeface="微软雅黑" panose="020B0503020204020204" pitchFamily="34" charset="-122"/>
                <a:ea typeface="微软雅黑" panose="020B0503020204020204" pitchFamily="34" charset="-122"/>
              </a:rPr>
              <a:t>天池大赛等科学活动</a:t>
            </a:r>
            <a:endParaRPr lang="zh-CN" altLang="en-US" sz="2000" dirty="0">
              <a:latin typeface="微软雅黑" panose="020B0503020204020204" pitchFamily="34" charset="-122"/>
              <a:ea typeface="微软雅黑" panose="020B0503020204020204" pitchFamily="34" charset="-122"/>
            </a:endParaRPr>
          </a:p>
        </p:txBody>
      </p:sp>
      <p:sp>
        <p:nvSpPr>
          <p:cNvPr id="34" name="圆角矩形 33"/>
          <p:cNvSpPr/>
          <p:nvPr/>
        </p:nvSpPr>
        <p:spPr>
          <a:xfrm>
            <a:off x="911424" y="1844824"/>
            <a:ext cx="2016224"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互动式数字天象厅课程体系（小学卷）</a:t>
            </a:r>
            <a:r>
              <a:rPr lang="en-US" altLang="zh-CN" sz="1200" b="1"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35" name="圆角矩形 34"/>
          <p:cNvSpPr/>
          <p:nvPr/>
        </p:nvSpPr>
        <p:spPr>
          <a:xfrm>
            <a:off x="2783632" y="1556792"/>
            <a:ext cx="2736304"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altLang="zh-CN" sz="1400" b="1" dirty="0">
                <a:latin typeface="微软雅黑" panose="020B0503020204020204" pitchFamily="34" charset="-122"/>
                <a:ea typeface="微软雅黑" panose="020B0503020204020204" pitchFamily="34" charset="-122"/>
              </a:rPr>
              <a:t>7</a:t>
            </a:r>
            <a:r>
              <a:rPr lang="zh-CN" altLang="en-US" sz="1400" b="1" dirty="0">
                <a:latin typeface="微软雅黑" panose="020B0503020204020204" pitchFamily="34" charset="-122"/>
                <a:ea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rPr>
              <a:t>20-22</a:t>
            </a:r>
            <a:r>
              <a:rPr lang="zh-CN" altLang="en-US" sz="1400" b="1" dirty="0">
                <a:latin typeface="微软雅黑" panose="020B0503020204020204" pitchFamily="34" charset="-122"/>
                <a:ea typeface="微软雅黑" panose="020B0503020204020204" pitchFamily="34" charset="-122"/>
              </a:rPr>
              <a:t>日组织</a:t>
            </a:r>
            <a:r>
              <a:rPr lang="zh-CN" altLang="en-US" sz="1400" b="1" dirty="0" smtClean="0">
                <a:latin typeface="微软雅黑" panose="020B0503020204020204" pitchFamily="34" charset="-122"/>
                <a:ea typeface="微软雅黑" panose="020B0503020204020204" pitchFamily="34" charset="-122"/>
              </a:rPr>
              <a:t>了全国科普教师培训活动</a:t>
            </a:r>
            <a:r>
              <a:rPr lang="zh-CN" altLang="zh-CN" sz="1400" b="1" dirty="0" smtClean="0">
                <a:latin typeface="微软雅黑" panose="020B0503020204020204" pitchFamily="34" charset="-122"/>
                <a:ea typeface="微软雅黑" panose="020B0503020204020204" pitchFamily="34" charset="-122"/>
              </a:rPr>
              <a:t>，</a:t>
            </a:r>
            <a:r>
              <a:rPr lang="zh-CN" altLang="en-US" sz="1400" b="1" dirty="0" smtClean="0">
                <a:latin typeface="微软雅黑" panose="020B0503020204020204" pitchFamily="34" charset="-122"/>
                <a:ea typeface="微软雅黑" panose="020B0503020204020204" pitchFamily="34" charset="-122"/>
              </a:rPr>
              <a:t>提供线上直播</a:t>
            </a:r>
            <a:endParaRPr lang="zh-CN" altLang="en-US" sz="1400" dirty="0">
              <a:latin typeface="微软雅黑" panose="020B0503020204020204" pitchFamily="34" charset="-122"/>
              <a:ea typeface="微软雅黑" panose="020B0503020204020204" pitchFamily="34" charset="-122"/>
            </a:endParaRPr>
          </a:p>
        </p:txBody>
      </p:sp>
      <p:sp>
        <p:nvSpPr>
          <p:cNvPr id="36" name="圆角矩形 35"/>
          <p:cNvSpPr/>
          <p:nvPr/>
        </p:nvSpPr>
        <p:spPr>
          <a:xfrm>
            <a:off x="3143672" y="2204864"/>
            <a:ext cx="2736304"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400" b="1" dirty="0">
                <a:latin typeface="微软雅黑" panose="020B0503020204020204" pitchFamily="34" charset="-122"/>
                <a:ea typeface="微软雅黑" panose="020B0503020204020204" pitchFamily="34" charset="-122"/>
              </a:rPr>
              <a:t>策划科普活动</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南极考察船雪龙号的星空</a:t>
            </a:r>
            <a:r>
              <a:rPr lang="zh-CN" altLang="en-US" sz="1400" b="1" dirty="0" smtClean="0">
                <a:latin typeface="微软雅黑" panose="020B0503020204020204" pitchFamily="34" charset="-122"/>
                <a:ea typeface="微软雅黑" panose="020B0503020204020204" pitchFamily="34" charset="-122"/>
              </a:rPr>
              <a:t>直播</a:t>
            </a:r>
            <a:endParaRPr lang="zh-CN" altLang="en-US" sz="1400" dirty="0">
              <a:latin typeface="微软雅黑" panose="020B0503020204020204" pitchFamily="34" charset="-122"/>
              <a:ea typeface="微软雅黑" panose="020B0503020204020204" pitchFamily="34" charset="-122"/>
            </a:endParaRPr>
          </a:p>
        </p:txBody>
      </p:sp>
      <p:sp>
        <p:nvSpPr>
          <p:cNvPr id="37" name="圆角矩形 36"/>
          <p:cNvSpPr/>
          <p:nvPr/>
        </p:nvSpPr>
        <p:spPr>
          <a:xfrm>
            <a:off x="6023992" y="1556792"/>
            <a:ext cx="3096344"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100" b="1" dirty="0">
                <a:latin typeface="微软雅黑" panose="020B0503020204020204" pitchFamily="34" charset="-122"/>
                <a:ea typeface="微软雅黑" panose="020B0503020204020204" pitchFamily="34" charset="-122"/>
              </a:rPr>
              <a:t>基于阿里云虚拟机对国科大天文学院</a:t>
            </a:r>
            <a:r>
              <a:rPr lang="en-US" altLang="zh-CN" sz="1100" b="1" dirty="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天体物理数值模拟</a:t>
            </a:r>
            <a:r>
              <a:rPr lang="en-US" altLang="zh-CN" sz="1100" b="1" dirty="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课程进行支持：外籍教师</a:t>
            </a:r>
            <a:r>
              <a:rPr lang="en-US" altLang="zh-CN" sz="1100" b="1" dirty="0">
                <a:latin typeface="微软雅黑" panose="020B0503020204020204" pitchFamily="34" charset="-122"/>
                <a:ea typeface="微软雅黑" panose="020B0503020204020204" pitchFamily="34" charset="-122"/>
              </a:rPr>
              <a:t>1</a:t>
            </a:r>
            <a:r>
              <a:rPr lang="zh-CN" altLang="en-US" sz="1100" b="1" dirty="0">
                <a:latin typeface="微软雅黑" panose="020B0503020204020204" pitchFamily="34" charset="-122"/>
                <a:ea typeface="微软雅黑" panose="020B0503020204020204" pitchFamily="34" charset="-122"/>
              </a:rPr>
              <a:t>人、助教</a:t>
            </a:r>
            <a:r>
              <a:rPr lang="en-US" altLang="zh-CN" sz="1100" b="1" dirty="0">
                <a:latin typeface="微软雅黑" panose="020B0503020204020204" pitchFamily="34" charset="-122"/>
                <a:ea typeface="微软雅黑" panose="020B0503020204020204" pitchFamily="34" charset="-122"/>
              </a:rPr>
              <a:t>1</a:t>
            </a:r>
            <a:r>
              <a:rPr lang="zh-CN" altLang="en-US" sz="1100" b="1" dirty="0">
                <a:latin typeface="微软雅黑" panose="020B0503020204020204" pitchFamily="34" charset="-122"/>
                <a:ea typeface="微软雅黑" panose="020B0503020204020204" pitchFamily="34" charset="-122"/>
              </a:rPr>
              <a:t>人、学生</a:t>
            </a:r>
            <a:r>
              <a:rPr lang="en-US" altLang="zh-CN" sz="1100" b="1" dirty="0">
                <a:latin typeface="微软雅黑" panose="020B0503020204020204" pitchFamily="34" charset="-122"/>
                <a:ea typeface="微软雅黑" panose="020B0503020204020204" pitchFamily="34" charset="-122"/>
              </a:rPr>
              <a:t>15</a:t>
            </a:r>
            <a:r>
              <a:rPr lang="zh-CN" altLang="en-US" sz="1100" b="1" dirty="0">
                <a:latin typeface="微软雅黑" panose="020B0503020204020204" pitchFamily="34" charset="-122"/>
                <a:ea typeface="微软雅黑" panose="020B0503020204020204" pitchFamily="34" charset="-122"/>
              </a:rPr>
              <a:t>人，共提供</a:t>
            </a:r>
            <a:r>
              <a:rPr lang="en-US" altLang="zh-CN" sz="1100" b="1" dirty="0">
                <a:latin typeface="微软雅黑" panose="020B0503020204020204" pitchFamily="34" charset="-122"/>
                <a:ea typeface="微软雅黑" panose="020B0503020204020204" pitchFamily="34" charset="-122"/>
              </a:rPr>
              <a:t>17</a:t>
            </a:r>
            <a:r>
              <a:rPr lang="zh-CN" altLang="en-US" sz="1100" b="1" dirty="0">
                <a:latin typeface="微软雅黑" panose="020B0503020204020204" pitchFamily="34" charset="-122"/>
                <a:ea typeface="微软雅黑" panose="020B0503020204020204" pitchFamily="34" charset="-122"/>
              </a:rPr>
              <a:t>台虚拟</a:t>
            </a:r>
            <a:r>
              <a:rPr lang="zh-CN" altLang="en-US" sz="1100" b="1" dirty="0" smtClean="0">
                <a:latin typeface="微软雅黑" panose="020B0503020204020204" pitchFamily="34" charset="-122"/>
                <a:ea typeface="微软雅黑" panose="020B0503020204020204" pitchFamily="34" charset="-122"/>
              </a:rPr>
              <a:t>机</a:t>
            </a:r>
            <a:endParaRPr lang="zh-CN" altLang="en-US" sz="1100" dirty="0">
              <a:latin typeface="微软雅黑" panose="020B0503020204020204" pitchFamily="34" charset="-122"/>
              <a:ea typeface="微软雅黑" panose="020B0503020204020204" pitchFamily="34" charset="-122"/>
            </a:endParaRPr>
          </a:p>
        </p:txBody>
      </p:sp>
      <p:sp>
        <p:nvSpPr>
          <p:cNvPr id="38" name="圆角矩形 37"/>
          <p:cNvSpPr/>
          <p:nvPr/>
        </p:nvSpPr>
        <p:spPr>
          <a:xfrm>
            <a:off x="6672064" y="2132856"/>
            <a:ext cx="2736304"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100" b="1" dirty="0">
                <a:latin typeface="微软雅黑" panose="020B0503020204020204" pitchFamily="34" charset="-122"/>
                <a:ea typeface="微软雅黑" panose="020B0503020204020204" pitchFamily="34" charset="-122"/>
              </a:rPr>
              <a:t>天文台联合阿里云和多家机构，共同推出</a:t>
            </a:r>
            <a:r>
              <a:rPr lang="en-US" altLang="zh-CN" sz="1100" b="1" dirty="0">
                <a:latin typeface="微软雅黑" panose="020B0503020204020204" pitchFamily="34" charset="-122"/>
                <a:ea typeface="微软雅黑" panose="020B0503020204020204" pitchFamily="34" charset="-122"/>
              </a:rPr>
              <a:t>4K</a:t>
            </a:r>
            <a:r>
              <a:rPr lang="zh-CN" altLang="en-US" sz="1100" b="1" dirty="0">
                <a:latin typeface="微软雅黑" panose="020B0503020204020204" pitchFamily="34" charset="-122"/>
                <a:ea typeface="微软雅黑" panose="020B0503020204020204" pitchFamily="34" charset="-122"/>
              </a:rPr>
              <a:t>球幕影片</a:t>
            </a:r>
            <a:r>
              <a:rPr lang="en-US" altLang="zh-CN" sz="1100" b="1" dirty="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宇宙魅影：搜寻暗物质</a:t>
            </a:r>
            <a:r>
              <a:rPr lang="en-US" altLang="zh-CN" sz="1100" b="1" dirty="0">
                <a:latin typeface="微软雅黑" panose="020B0503020204020204" pitchFamily="34" charset="-122"/>
                <a:ea typeface="微软雅黑" panose="020B0503020204020204" pitchFamily="34" charset="-122"/>
              </a:rPr>
              <a:t>》</a:t>
            </a:r>
            <a:r>
              <a:rPr lang="zh-CN" altLang="en-US" sz="1100" b="1" dirty="0" smtClean="0">
                <a:latin typeface="微软雅黑" panose="020B0503020204020204" pitchFamily="34" charset="-122"/>
                <a:ea typeface="微软雅黑" panose="020B0503020204020204" pitchFamily="34" charset="-122"/>
              </a:rPr>
              <a:t>中文版首发</a:t>
            </a:r>
            <a:endParaRPr lang="zh-CN" altLang="en-US" sz="1100" dirty="0">
              <a:latin typeface="微软雅黑" panose="020B0503020204020204" pitchFamily="34" charset="-122"/>
              <a:ea typeface="微软雅黑" panose="020B0503020204020204" pitchFamily="34" charset="-122"/>
            </a:endParaRPr>
          </a:p>
        </p:txBody>
      </p:sp>
      <p:sp>
        <p:nvSpPr>
          <p:cNvPr id="39" name="圆角矩形 38"/>
          <p:cNvSpPr/>
          <p:nvPr/>
        </p:nvSpPr>
        <p:spPr>
          <a:xfrm>
            <a:off x="9480376" y="1628800"/>
            <a:ext cx="1872208"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100" b="1" dirty="0">
                <a:latin typeface="微软雅黑" panose="020B0503020204020204" pitchFamily="34" charset="-122"/>
                <a:ea typeface="微软雅黑" panose="020B0503020204020204" pitchFamily="34" charset="-122"/>
              </a:rPr>
              <a:t>阿里云联合天文台，在云栖社区做了</a:t>
            </a:r>
            <a:r>
              <a:rPr lang="en-US" altLang="zh-CN" sz="1100" b="1" dirty="0">
                <a:latin typeface="微软雅黑" panose="020B0503020204020204" pitchFamily="34" charset="-122"/>
                <a:ea typeface="微软雅黑" panose="020B0503020204020204" pitchFamily="34" charset="-122"/>
              </a:rPr>
              <a:t>7.20</a:t>
            </a:r>
            <a:r>
              <a:rPr lang="zh-CN" altLang="en-US" sz="1100" b="1" dirty="0">
                <a:latin typeface="微软雅黑" panose="020B0503020204020204" pitchFamily="34" charset="-122"/>
                <a:ea typeface="微软雅黑" panose="020B0503020204020204" pitchFamily="34" charset="-122"/>
              </a:rPr>
              <a:t>阿里云月球日科普宣传活动</a:t>
            </a:r>
            <a:endParaRPr lang="zh-CN" altLang="en-US" sz="1100" dirty="0">
              <a:latin typeface="微软雅黑" panose="020B0503020204020204" pitchFamily="34" charset="-122"/>
              <a:ea typeface="微软雅黑" panose="020B0503020204020204" pitchFamily="34" charset="-122"/>
            </a:endParaRPr>
          </a:p>
        </p:txBody>
      </p:sp>
      <p:sp>
        <p:nvSpPr>
          <p:cNvPr id="40" name="圆角矩形 39"/>
          <p:cNvSpPr/>
          <p:nvPr/>
        </p:nvSpPr>
        <p:spPr>
          <a:xfrm>
            <a:off x="9840416" y="2276872"/>
            <a:ext cx="1872208" cy="50405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zh-CN" altLang="en-US" sz="1100" dirty="0"/>
              <a:t>远程天文台项目在进行中，</a:t>
            </a:r>
            <a:r>
              <a:rPr lang="zh-CN" altLang="en-US" sz="1100" dirty="0" smtClean="0"/>
              <a:t>后续会考虑产品化</a:t>
            </a:r>
            <a:endParaRPr lang="zh-CN" altLang="en-US" sz="1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99876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国家自然科学基金申请成功</a:t>
            </a:r>
            <a:endParaRPr lang="zh-CN" altLang="en-US" dirty="0"/>
          </a:p>
        </p:txBody>
      </p:sp>
      <p:sp>
        <p:nvSpPr>
          <p:cNvPr id="3" name="内容占位符 2"/>
          <p:cNvSpPr>
            <a:spLocks noGrp="1"/>
          </p:cNvSpPr>
          <p:nvPr>
            <p:ph idx="1"/>
          </p:nvPr>
        </p:nvSpPr>
        <p:spPr>
          <a:xfrm>
            <a:off x="407368" y="1630579"/>
            <a:ext cx="4752528" cy="4525963"/>
          </a:xfrm>
        </p:spPr>
        <p:txBody>
          <a:bodyPr/>
          <a:lstStyle/>
          <a:p>
            <a:pPr marL="0" indent="0">
              <a:buNone/>
            </a:pPr>
            <a:r>
              <a:rPr lang="zh-CN" altLang="en-US" sz="2400" dirty="0"/>
              <a:t>面向时域天文学的虚拟天文台核心能力建设与科学应</a:t>
            </a:r>
            <a:r>
              <a:rPr lang="zh-CN" altLang="en-US" sz="2400" dirty="0" smtClean="0"/>
              <a:t>用</a:t>
            </a:r>
            <a:endParaRPr lang="en-US" altLang="zh-CN" sz="2400" dirty="0" smtClean="0"/>
          </a:p>
          <a:p>
            <a:pPr marL="0" indent="0">
              <a:buNone/>
            </a:pPr>
            <a:r>
              <a:rPr lang="zh-CN" altLang="zh-CN" sz="1400" dirty="0" smtClean="0"/>
              <a:t>时域天</a:t>
            </a:r>
            <a:r>
              <a:rPr lang="zh-CN" altLang="zh-CN" sz="1400" dirty="0"/>
              <a:t>文学是当前天文学发展的热门领域，在</a:t>
            </a:r>
            <a:r>
              <a:rPr lang="en-US" altLang="zh-CN" sz="1400" dirty="0"/>
              <a:t>2020</a:t>
            </a:r>
            <a:r>
              <a:rPr lang="zh-CN" altLang="zh-CN" sz="1400" dirty="0"/>
              <a:t>年左右即将进入多波段、多信使科学发现的时代。时域天文学的兴起与发展在带来很多科学机遇的同时也带来很多技术挑战，最为突出的是针对海量实时数据流的数据处理、数据融合、数据挖掘、暂现源分类等。本项目从中科院两个先导项目（爱因斯坦探针卫星、多波段引力波宇宙研究）的科学需求出发，凝练出时域天文学对虚拟天文台的核心技术能力（即数据融合）的需求，这就是“多波段、多信使海量数据的高效融合”。为满足以爱因斯坦探针卫星为代表的时域天文学研究计划的需求，本项目从分布式数据存储和高性能索引方法，可信赖的多波段、多信使交叉证认方法，数据融合结果可视化呈现方法，公有云环境下数据融合系统的实现等方面开展研究，从功能和性能两方面提升虚拟天文台的能力。进而将研究成果转化为科学服务，应用于</a:t>
            </a:r>
            <a:r>
              <a:rPr lang="en-US" altLang="zh-CN" sz="1400" dirty="0"/>
              <a:t>EP</a:t>
            </a:r>
            <a:r>
              <a:rPr lang="zh-CN" altLang="zh-CN" sz="1400" dirty="0"/>
              <a:t>等重大研究计划，同时支撑</a:t>
            </a:r>
            <a:r>
              <a:rPr lang="en-US" altLang="zh-CN" sz="1400" dirty="0"/>
              <a:t>GWAC</a:t>
            </a:r>
            <a:r>
              <a:rPr lang="zh-CN" altLang="zh-CN" sz="1400" dirty="0"/>
              <a:t>、</a:t>
            </a:r>
            <a:r>
              <a:rPr lang="en-US" altLang="zh-CN" sz="1400" dirty="0"/>
              <a:t>SONG</a:t>
            </a:r>
            <a:r>
              <a:rPr lang="zh-CN" altLang="zh-CN" sz="1400" dirty="0"/>
              <a:t>等更多的时域天文学研究计划和课题。</a:t>
            </a:r>
          </a:p>
          <a:p>
            <a:pPr marL="0" indent="0">
              <a:buNone/>
            </a:pPr>
            <a:endParaRPr lang="zh-CN" altLang="en-US" sz="1400" dirty="0"/>
          </a:p>
        </p:txBody>
      </p:sp>
      <p:pic>
        <p:nvPicPr>
          <p:cNvPr id="4" name="图片 3"/>
          <p:cNvPicPr>
            <a:picLocks noChangeAspect="1"/>
          </p:cNvPicPr>
          <p:nvPr/>
        </p:nvPicPr>
        <p:blipFill>
          <a:blip r:embed="rId2"/>
          <a:stretch>
            <a:fillRect/>
          </a:stretch>
        </p:blipFill>
        <p:spPr>
          <a:xfrm>
            <a:off x="8616280" y="2060848"/>
            <a:ext cx="3327631" cy="4644903"/>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5231904" y="1616224"/>
            <a:ext cx="3384376" cy="4239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7886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虚拟天文台主节点成功上云</a:t>
            </a:r>
          </a:p>
        </p:txBody>
      </p:sp>
      <p:sp>
        <p:nvSpPr>
          <p:cNvPr id="3" name="内容占位符 2"/>
          <p:cNvSpPr>
            <a:spLocks noGrp="1"/>
          </p:cNvSpPr>
          <p:nvPr>
            <p:ph idx="1"/>
          </p:nvPr>
        </p:nvSpPr>
        <p:spPr>
          <a:xfrm>
            <a:off x="340421" y="2492897"/>
            <a:ext cx="5421820" cy="3096344"/>
          </a:xfrm>
        </p:spPr>
        <p:txBody>
          <a:bodyPr/>
          <a:lstStyle/>
          <a:p>
            <a:r>
              <a:rPr lang="en-US" altLang="zh-CN" sz="2800" dirty="0"/>
              <a:t>3</a:t>
            </a:r>
            <a:r>
              <a:rPr lang="zh-CN" altLang="en-US" sz="2800" dirty="0"/>
              <a:t>月</a:t>
            </a:r>
            <a:r>
              <a:rPr lang="en-US" altLang="zh-CN" sz="2800" dirty="0"/>
              <a:t>23</a:t>
            </a:r>
            <a:r>
              <a:rPr lang="zh-CN" altLang="en-US" sz="2800" dirty="0"/>
              <a:t>日上午，由阿里云万网负责解析的中国虚拟天文台（</a:t>
            </a:r>
            <a:r>
              <a:rPr lang="en-US" altLang="zh-CN" sz="2800" dirty="0"/>
              <a:t>China-VO</a:t>
            </a:r>
            <a:r>
              <a:rPr lang="zh-CN" altLang="en-US" sz="2800" dirty="0"/>
              <a:t>）域名的几条</a:t>
            </a:r>
            <a:r>
              <a:rPr lang="en-US" altLang="zh-CN" sz="2800" dirty="0"/>
              <a:t>A</a:t>
            </a:r>
            <a:r>
              <a:rPr lang="zh-CN" altLang="en-US" sz="2800" dirty="0"/>
              <a:t>记录进行了修改，指向到阿里云华北数据中心的主机上。</a:t>
            </a: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6301" y="1844824"/>
            <a:ext cx="5636243" cy="4380374"/>
          </a:xfrm>
          <a:prstGeom prst="rect">
            <a:avLst/>
          </a:prstGeom>
        </p:spPr>
      </p:pic>
    </p:spTree>
    <p:extLst>
      <p:ext uri="{BB962C8B-B14F-4D97-AF65-F5344CB8AC3E}">
        <p14:creationId xmlns:p14="http://schemas.microsoft.com/office/powerpoint/2010/main" val="21010980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“宇宙驿站”天文科普网站群成功上云</a:t>
            </a:r>
            <a:endParaRPr lang="zh-CN" altLang="en-US" dirty="0"/>
          </a:p>
        </p:txBody>
      </p:sp>
      <p:sp>
        <p:nvSpPr>
          <p:cNvPr id="3" name="内容占位符 2"/>
          <p:cNvSpPr>
            <a:spLocks noGrp="1"/>
          </p:cNvSpPr>
          <p:nvPr>
            <p:ph idx="1"/>
          </p:nvPr>
        </p:nvSpPr>
        <p:spPr>
          <a:xfrm>
            <a:off x="623392" y="2143397"/>
            <a:ext cx="4536504" cy="4525963"/>
          </a:xfrm>
        </p:spPr>
        <p:txBody>
          <a:bodyPr/>
          <a:lstStyle/>
          <a:p>
            <a:r>
              <a:rPr lang="en-US" altLang="zh-CN" sz="2800" dirty="0" smtClean="0"/>
              <a:t>3</a:t>
            </a:r>
            <a:r>
              <a:rPr lang="zh-CN" altLang="en-US" sz="2800" dirty="0" smtClean="0"/>
              <a:t>月底，</a:t>
            </a:r>
            <a:r>
              <a:rPr lang="zh-CN" altLang="zh-CN" sz="2800" dirty="0"/>
              <a:t>具有</a:t>
            </a:r>
            <a:r>
              <a:rPr lang="en-US" altLang="zh-CN" sz="2800" dirty="0"/>
              <a:t>15</a:t>
            </a:r>
            <a:r>
              <a:rPr lang="zh-CN" altLang="zh-CN" sz="2800" dirty="0"/>
              <a:t>年历史，先后服务过</a:t>
            </a:r>
            <a:r>
              <a:rPr lang="en-US" altLang="zh-CN" sz="2800" dirty="0"/>
              <a:t>300</a:t>
            </a:r>
            <a:r>
              <a:rPr lang="zh-CN" altLang="zh-CN" sz="2800" dirty="0"/>
              <a:t>多个天文科普网站的宇宙驿站携上百个网站成功迁移到阿里</a:t>
            </a:r>
            <a:r>
              <a:rPr lang="zh-CN" altLang="zh-CN" sz="2800" dirty="0" smtClean="0"/>
              <a:t>云</a:t>
            </a:r>
            <a:r>
              <a:rPr lang="zh-CN" altLang="en-US" sz="2800" dirty="0" smtClean="0"/>
              <a:t>。</a:t>
            </a:r>
            <a:endParaRPr lang="zh-CN" altLang="en-US" sz="2800" dirty="0"/>
          </a:p>
        </p:txBody>
      </p:sp>
      <p:pic>
        <p:nvPicPr>
          <p:cNvPr id="3074" name="Picture 2"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480" y="4653136"/>
            <a:ext cx="1471092" cy="5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a:xfrm>
            <a:off x="5231904" y="1651388"/>
            <a:ext cx="5274310" cy="4994910"/>
          </a:xfrm>
          <a:prstGeom prst="rect">
            <a:avLst/>
          </a:prstGeom>
        </p:spPr>
      </p:pic>
    </p:spTree>
    <p:extLst>
      <p:ext uri="{BB962C8B-B14F-4D97-AF65-F5344CB8AC3E}">
        <p14:creationId xmlns:p14="http://schemas.microsoft.com/office/powerpoint/2010/main" val="12236304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云上科研：北京</a:t>
            </a:r>
            <a:r>
              <a:rPr lang="en-US" altLang="zh-CN" dirty="0"/>
              <a:t>-</a:t>
            </a:r>
            <a:r>
              <a:rPr lang="zh-CN" altLang="en-US" dirty="0"/>
              <a:t>亚利桑那巡天</a:t>
            </a:r>
            <a:r>
              <a:rPr lang="en-US" altLang="zh-CN" dirty="0"/>
              <a:t>(BASS</a:t>
            </a:r>
            <a:r>
              <a:rPr lang="en-US" altLang="zh-CN" dirty="0" smtClean="0"/>
              <a:t>)</a:t>
            </a:r>
            <a:endParaRPr lang="zh-CN" altLang="en-US" dirty="0"/>
          </a:p>
        </p:txBody>
      </p:sp>
      <p:pic>
        <p:nvPicPr>
          <p:cNvPr id="7" name="Image" descr="Image"/>
          <p:cNvPicPr>
            <a:picLocks noChangeAspect="1"/>
          </p:cNvPicPr>
          <p:nvPr/>
        </p:nvPicPr>
        <p:blipFill>
          <a:blip r:embed="rId2">
            <a:extLst/>
          </a:blip>
          <a:stretch>
            <a:fillRect/>
          </a:stretch>
        </p:blipFill>
        <p:spPr>
          <a:xfrm>
            <a:off x="1206283" y="1547396"/>
            <a:ext cx="1395133" cy="1046349"/>
          </a:xfrm>
          <a:prstGeom prst="rect">
            <a:avLst/>
          </a:prstGeom>
          <a:ln w="12700">
            <a:miter lim="400000"/>
          </a:ln>
        </p:spPr>
      </p:pic>
      <p:pic>
        <p:nvPicPr>
          <p:cNvPr id="8" name="Image" descr="Image"/>
          <p:cNvPicPr>
            <a:picLocks noChangeAspect="1"/>
          </p:cNvPicPr>
          <p:nvPr/>
        </p:nvPicPr>
        <p:blipFill>
          <a:blip r:embed="rId3">
            <a:extLst/>
          </a:blip>
          <a:stretch>
            <a:fillRect/>
          </a:stretch>
        </p:blipFill>
        <p:spPr>
          <a:xfrm>
            <a:off x="2662415" y="1583115"/>
            <a:ext cx="1395133" cy="1046349"/>
          </a:xfrm>
          <a:prstGeom prst="rect">
            <a:avLst/>
          </a:prstGeom>
          <a:ln w="12700">
            <a:miter lim="400000"/>
          </a:ln>
        </p:spPr>
      </p:pic>
      <p:pic>
        <p:nvPicPr>
          <p:cNvPr id="9" name="Image" descr="Image"/>
          <p:cNvPicPr>
            <a:picLocks noChangeAspect="1"/>
          </p:cNvPicPr>
          <p:nvPr/>
        </p:nvPicPr>
        <p:blipFill>
          <a:blip r:embed="rId4">
            <a:extLst/>
          </a:blip>
          <a:stretch>
            <a:fillRect/>
          </a:stretch>
        </p:blipFill>
        <p:spPr>
          <a:xfrm>
            <a:off x="1219646" y="2988613"/>
            <a:ext cx="1517986" cy="1517986"/>
          </a:xfrm>
          <a:prstGeom prst="rect">
            <a:avLst/>
          </a:prstGeom>
          <a:ln w="12700">
            <a:miter lim="400000"/>
          </a:ln>
        </p:spPr>
      </p:pic>
      <p:pic>
        <p:nvPicPr>
          <p:cNvPr id="10" name="Image" descr="Image"/>
          <p:cNvPicPr>
            <a:picLocks noChangeAspect="1"/>
          </p:cNvPicPr>
          <p:nvPr/>
        </p:nvPicPr>
        <p:blipFill>
          <a:blip r:embed="rId5">
            <a:extLst/>
          </a:blip>
          <a:stretch>
            <a:fillRect/>
          </a:stretch>
        </p:blipFill>
        <p:spPr>
          <a:xfrm>
            <a:off x="1219646" y="5009487"/>
            <a:ext cx="1518048" cy="1518048"/>
          </a:xfrm>
          <a:prstGeom prst="rect">
            <a:avLst/>
          </a:prstGeom>
          <a:ln w="12700">
            <a:miter lim="400000"/>
          </a:ln>
        </p:spPr>
      </p:pic>
      <p:sp>
        <p:nvSpPr>
          <p:cNvPr id="11" name="望远镜圆顶"/>
          <p:cNvSpPr txBox="1"/>
          <p:nvPr/>
        </p:nvSpPr>
        <p:spPr>
          <a:xfrm>
            <a:off x="1343472" y="2592852"/>
            <a:ext cx="1111792" cy="332092"/>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lvl1pPr>
              <a:defRPr sz="1600"/>
            </a:lvl1pPr>
          </a:lstStyle>
          <a:p>
            <a:r>
              <a:rPr dirty="0">
                <a:latin typeface="微软雅黑"/>
                <a:ea typeface="微软雅黑"/>
                <a:cs typeface="微软雅黑"/>
              </a:rPr>
              <a:t>望远镜圆顶</a:t>
            </a:r>
          </a:p>
        </p:txBody>
      </p:sp>
      <p:sp>
        <p:nvSpPr>
          <p:cNvPr id="12" name="美国亚利桑那大学…"/>
          <p:cNvSpPr txBox="1"/>
          <p:nvPr/>
        </p:nvSpPr>
        <p:spPr>
          <a:xfrm>
            <a:off x="1261471" y="4509120"/>
            <a:ext cx="1522161" cy="516758"/>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p>
            <a:pPr>
              <a:defRPr sz="1600"/>
            </a:pPr>
            <a:r>
              <a:rPr sz="1400" dirty="0">
                <a:latin typeface="微软雅黑"/>
                <a:ea typeface="微软雅黑"/>
                <a:cs typeface="微软雅黑"/>
              </a:rPr>
              <a:t>美国亚利桑那大学</a:t>
            </a:r>
          </a:p>
          <a:p>
            <a:pPr>
              <a:defRPr sz="1600"/>
            </a:pPr>
            <a:r>
              <a:rPr sz="1400" dirty="0">
                <a:latin typeface="微软雅黑"/>
                <a:ea typeface="微软雅黑"/>
                <a:cs typeface="微软雅黑"/>
              </a:rPr>
              <a:t>2.3米Bok望远镜</a:t>
            </a:r>
          </a:p>
        </p:txBody>
      </p:sp>
      <p:pic>
        <p:nvPicPr>
          <p:cNvPr id="13" name="Image" descr="Image"/>
          <p:cNvPicPr>
            <a:picLocks noChangeAspect="1"/>
          </p:cNvPicPr>
          <p:nvPr/>
        </p:nvPicPr>
        <p:blipFill>
          <a:blip r:embed="rId6">
            <a:extLst/>
          </a:blip>
          <a:stretch>
            <a:fillRect/>
          </a:stretch>
        </p:blipFill>
        <p:spPr>
          <a:xfrm>
            <a:off x="4396380" y="1470397"/>
            <a:ext cx="5872930" cy="2316871"/>
          </a:xfrm>
          <a:prstGeom prst="rect">
            <a:avLst/>
          </a:prstGeom>
          <a:ln w="12700">
            <a:miter lim="400000"/>
          </a:ln>
        </p:spPr>
      </p:pic>
      <p:sp>
        <p:nvSpPr>
          <p:cNvPr id="14" name="巡天面积:   5000 平方度…"/>
          <p:cNvSpPr txBox="1"/>
          <p:nvPr/>
        </p:nvSpPr>
        <p:spPr>
          <a:xfrm>
            <a:off x="3831654" y="4365981"/>
            <a:ext cx="2907156" cy="1009200"/>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p>
            <a:pPr algn="l"/>
            <a:r>
              <a:rPr sz="2000" dirty="0">
                <a:latin typeface="微软雅黑"/>
                <a:ea typeface="微软雅黑"/>
                <a:cs typeface="微软雅黑"/>
              </a:rPr>
              <a:t>巡天面积:   5000 平方度</a:t>
            </a:r>
          </a:p>
          <a:p>
            <a:pPr algn="l"/>
            <a:r>
              <a:rPr sz="2000" dirty="0">
                <a:latin typeface="微软雅黑"/>
                <a:ea typeface="微软雅黑"/>
                <a:cs typeface="微软雅黑"/>
              </a:rPr>
              <a:t>观测内容：三个波段成像</a:t>
            </a:r>
          </a:p>
          <a:p>
            <a:pPr algn="l"/>
            <a:r>
              <a:rPr sz="2000" dirty="0">
                <a:latin typeface="微软雅黑"/>
                <a:ea typeface="微软雅黑"/>
                <a:cs typeface="微软雅黑"/>
              </a:rPr>
              <a:t>观测时段：2015-2019</a:t>
            </a:r>
          </a:p>
        </p:txBody>
      </p:sp>
      <p:sp>
        <p:nvSpPr>
          <p:cNvPr id="15" name="基于阿里云服务，存储和处理BASS巡天观测数据，…"/>
          <p:cNvSpPr txBox="1"/>
          <p:nvPr/>
        </p:nvSpPr>
        <p:spPr>
          <a:xfrm>
            <a:off x="3713641" y="5688576"/>
            <a:ext cx="8159745" cy="978423"/>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p>
            <a:pPr algn="l">
              <a:defRPr sz="3000"/>
            </a:pPr>
            <a:r>
              <a:rPr sz="2800" dirty="0">
                <a:latin typeface="微软雅黑"/>
                <a:ea typeface="微软雅黑"/>
                <a:cs typeface="微软雅黑"/>
              </a:rPr>
              <a:t>基于阿里云服务，存储和处理BASS巡天观测数据，</a:t>
            </a:r>
          </a:p>
          <a:p>
            <a:pPr algn="l">
              <a:defRPr sz="3000"/>
            </a:pPr>
            <a:r>
              <a:rPr sz="2800" dirty="0">
                <a:latin typeface="微软雅黑"/>
                <a:ea typeface="微软雅黑"/>
                <a:cs typeface="微软雅黑"/>
              </a:rPr>
              <a:t>并生成巡天第二版数据产品 （2015-2017）</a:t>
            </a:r>
          </a:p>
        </p:txBody>
      </p:sp>
      <p:pic>
        <p:nvPicPr>
          <p:cNvPr id="16" name="galaxy-interaction.png" descr="galaxy-interaction.png"/>
          <p:cNvPicPr>
            <a:picLocks noChangeAspect="1"/>
          </p:cNvPicPr>
          <p:nvPr/>
        </p:nvPicPr>
        <p:blipFill>
          <a:blip r:embed="rId7">
            <a:extLst/>
          </a:blip>
          <a:stretch>
            <a:fillRect/>
          </a:stretch>
        </p:blipFill>
        <p:spPr>
          <a:xfrm>
            <a:off x="7411801" y="4091736"/>
            <a:ext cx="3620099" cy="1557694"/>
          </a:xfrm>
          <a:prstGeom prst="rect">
            <a:avLst/>
          </a:prstGeom>
          <a:ln w="12700">
            <a:miter lim="400000"/>
          </a:ln>
        </p:spPr>
      </p:pic>
      <p:sp>
        <p:nvSpPr>
          <p:cNvPr id="17" name="观测区域(蓝色)"/>
          <p:cNvSpPr txBox="1"/>
          <p:nvPr/>
        </p:nvSpPr>
        <p:spPr>
          <a:xfrm>
            <a:off x="6337434" y="2928525"/>
            <a:ext cx="2137514" cy="455202"/>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lvl1pPr>
              <a:defRPr>
                <a:solidFill>
                  <a:srgbClr val="0433FF"/>
                </a:solidFill>
              </a:defRPr>
            </a:lvl1pPr>
          </a:lstStyle>
          <a:p>
            <a:r>
              <a:rPr dirty="0">
                <a:latin typeface="微软雅黑"/>
                <a:ea typeface="微软雅黑"/>
                <a:cs typeface="微软雅黑"/>
              </a:rPr>
              <a:t>观测区域(蓝色)</a:t>
            </a:r>
          </a:p>
        </p:txBody>
      </p:sp>
      <p:sp>
        <p:nvSpPr>
          <p:cNvPr id="18" name="三波段合成星系彩图"/>
          <p:cNvSpPr txBox="1"/>
          <p:nvPr/>
        </p:nvSpPr>
        <p:spPr>
          <a:xfrm>
            <a:off x="8096710" y="3717032"/>
            <a:ext cx="2394195" cy="393647"/>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lvl1pPr>
              <a:defRPr sz="2000"/>
            </a:lvl1pPr>
          </a:lstStyle>
          <a:p>
            <a:r>
              <a:rPr dirty="0">
                <a:latin typeface="微软雅黑"/>
                <a:ea typeface="微软雅黑"/>
                <a:cs typeface="微软雅黑"/>
              </a:rPr>
              <a:t>三波段合成星系彩图</a:t>
            </a:r>
          </a:p>
        </p:txBody>
      </p:sp>
    </p:spTree>
    <p:extLst>
      <p:ext uri="{BB962C8B-B14F-4D97-AF65-F5344CB8AC3E}">
        <p14:creationId xmlns:p14="http://schemas.microsoft.com/office/powerpoint/2010/main" val="25700236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云上数据处理</a:t>
            </a:r>
            <a:endParaRPr lang="zh-CN" altLang="en-US" dirty="0"/>
          </a:p>
        </p:txBody>
      </p:sp>
      <p:sp>
        <p:nvSpPr>
          <p:cNvPr id="19" name="原始图像"/>
          <p:cNvSpPr/>
          <p:nvPr/>
        </p:nvSpPr>
        <p:spPr>
          <a:xfrm>
            <a:off x="1023937" y="1970484"/>
            <a:ext cx="1764607" cy="446160"/>
          </a:xfrm>
          <a:prstGeom prst="roundRect">
            <a:avLst>
              <a:gd name="adj" fmla="val 30022"/>
            </a:avLst>
          </a:prstGeom>
          <a:solidFill>
            <a:schemeClr val="accent1"/>
          </a:solidFill>
          <a:ln w="12700">
            <a:miter lim="400000"/>
          </a:ln>
          <a:extLst>
            <a:ext uri="{C572A759-6A51-4108-AA02-DFA0A04FC94B}">
              <ma14:wrappingTextBoxFlag xmlns:ma14="http://schemas.microsoft.com/office/mac/drawingml/2011/main" val="1"/>
            </a:ext>
          </a:extLst>
        </p:spPr>
        <p:txBody>
          <a:bodyPr lIns="42520" tIns="42520" rIns="42520" bIns="42520" anchor="ctr"/>
          <a:lstStyle>
            <a:lvl1pPr>
              <a:defRPr sz="2200" b="0">
                <a:solidFill>
                  <a:srgbClr val="FFFFFF"/>
                </a:solidFill>
                <a:latin typeface="+mn-lt"/>
                <a:ea typeface="+mn-ea"/>
                <a:cs typeface="+mn-cs"/>
                <a:sym typeface="Helvetica Neue Medium"/>
              </a:defRPr>
            </a:lvl1pPr>
          </a:lstStyle>
          <a:p>
            <a:pPr algn="ctr"/>
            <a:r>
              <a:rPr dirty="0"/>
              <a:t>原始图像</a:t>
            </a:r>
          </a:p>
        </p:txBody>
      </p:sp>
      <p:sp>
        <p:nvSpPr>
          <p:cNvPr id="20" name="定标后图像"/>
          <p:cNvSpPr/>
          <p:nvPr/>
        </p:nvSpPr>
        <p:spPr>
          <a:xfrm>
            <a:off x="5161328" y="1970484"/>
            <a:ext cx="1855640" cy="446160"/>
          </a:xfrm>
          <a:prstGeom prst="roundRect">
            <a:avLst>
              <a:gd name="adj" fmla="val 30022"/>
            </a:avLst>
          </a:prstGeom>
          <a:solidFill>
            <a:schemeClr val="accent1"/>
          </a:solidFill>
          <a:ln w="12700">
            <a:miter lim="400000"/>
          </a:ln>
          <a:extLst>
            <a:ext uri="{C572A759-6A51-4108-AA02-DFA0A04FC94B}">
              <ma14:wrappingTextBoxFlag xmlns:ma14="http://schemas.microsoft.com/office/mac/drawingml/2011/main" val="1"/>
            </a:ext>
          </a:extLst>
        </p:spPr>
        <p:txBody>
          <a:bodyPr lIns="42520" tIns="42520" rIns="42520" bIns="42520" anchor="ctr"/>
          <a:lstStyle>
            <a:lvl1pPr>
              <a:defRPr sz="2200" b="0">
                <a:solidFill>
                  <a:srgbClr val="FFFFFF"/>
                </a:solidFill>
                <a:latin typeface="+mn-lt"/>
                <a:ea typeface="+mn-ea"/>
                <a:cs typeface="+mn-cs"/>
                <a:sym typeface="Helvetica Neue Medium"/>
              </a:defRPr>
            </a:lvl1pPr>
          </a:lstStyle>
          <a:p>
            <a:pPr algn="ctr"/>
            <a:r>
              <a:rPr dirty="0"/>
              <a:t>定标后图像</a:t>
            </a:r>
          </a:p>
        </p:txBody>
      </p:sp>
      <p:sp>
        <p:nvSpPr>
          <p:cNvPr id="21" name="合并图像"/>
          <p:cNvSpPr/>
          <p:nvPr/>
        </p:nvSpPr>
        <p:spPr>
          <a:xfrm>
            <a:off x="8967360" y="1958578"/>
            <a:ext cx="1976438" cy="469972"/>
          </a:xfrm>
          <a:prstGeom prst="roundRect">
            <a:avLst>
              <a:gd name="adj" fmla="val 28501"/>
            </a:avLst>
          </a:prstGeom>
          <a:solidFill>
            <a:schemeClr val="accent1"/>
          </a:solidFill>
          <a:ln w="12700">
            <a:miter lim="400000"/>
          </a:ln>
          <a:extLst>
            <a:ext uri="{C572A759-6A51-4108-AA02-DFA0A04FC94B}">
              <ma14:wrappingTextBoxFlag xmlns:ma14="http://schemas.microsoft.com/office/mac/drawingml/2011/main" val="1"/>
            </a:ext>
          </a:extLst>
        </p:spPr>
        <p:txBody>
          <a:bodyPr lIns="42520" tIns="42520" rIns="42520" bIns="42520" anchor="ctr"/>
          <a:lstStyle>
            <a:lvl1pPr>
              <a:defRPr sz="2200" b="0">
                <a:solidFill>
                  <a:srgbClr val="FFFFFF"/>
                </a:solidFill>
                <a:latin typeface="+mn-lt"/>
                <a:ea typeface="+mn-ea"/>
                <a:cs typeface="+mn-cs"/>
                <a:sym typeface="Helvetica Neue Medium"/>
              </a:defRPr>
            </a:lvl1pPr>
          </a:lstStyle>
          <a:p>
            <a:pPr algn="ctr"/>
            <a:r>
              <a:t>合并图像</a:t>
            </a:r>
          </a:p>
        </p:txBody>
      </p:sp>
      <p:sp>
        <p:nvSpPr>
          <p:cNvPr id="22" name="Line"/>
          <p:cNvSpPr/>
          <p:nvPr/>
        </p:nvSpPr>
        <p:spPr>
          <a:xfrm>
            <a:off x="3111500" y="2220353"/>
            <a:ext cx="1638474" cy="1"/>
          </a:xfrm>
          <a:prstGeom prst="line">
            <a:avLst/>
          </a:prstGeom>
          <a:ln w="63500">
            <a:solidFill>
              <a:schemeClr val="accent4">
                <a:hueOff val="-1081314"/>
                <a:satOff val="4338"/>
                <a:lumOff val="-8931"/>
              </a:schemeClr>
            </a:solidFill>
            <a:miter lim="400000"/>
            <a:tailEnd type="triangle"/>
          </a:ln>
        </p:spPr>
        <p:txBody>
          <a:bodyPr lIns="42520" tIns="42520" rIns="42520" bIns="42520" anchor="ctr"/>
          <a:lstStyle/>
          <a:p>
            <a:pPr>
              <a:defRPr sz="2200" b="0">
                <a:solidFill>
                  <a:srgbClr val="FFFFFF"/>
                </a:solidFill>
                <a:latin typeface="+mn-lt"/>
                <a:ea typeface="+mn-ea"/>
                <a:cs typeface="+mn-cs"/>
                <a:sym typeface="Helvetica Neue Medium"/>
              </a:defRPr>
            </a:pPr>
            <a:endParaRPr/>
          </a:p>
        </p:txBody>
      </p:sp>
      <p:sp>
        <p:nvSpPr>
          <p:cNvPr id="23" name="标准天文图像处理"/>
          <p:cNvSpPr txBox="1"/>
          <p:nvPr/>
        </p:nvSpPr>
        <p:spPr>
          <a:xfrm>
            <a:off x="3061671" y="1762298"/>
            <a:ext cx="1522161" cy="301314"/>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lvl1pPr>
              <a:defRPr>
                <a:solidFill>
                  <a:srgbClr val="FF2600"/>
                </a:solidFill>
              </a:defRPr>
            </a:lvl1pPr>
          </a:lstStyle>
          <a:p>
            <a:r>
              <a:rPr sz="1400" dirty="0">
                <a:solidFill>
                  <a:schemeClr val="tx1"/>
                </a:solidFill>
              </a:rPr>
              <a:t>标准天文图像处理</a:t>
            </a:r>
          </a:p>
        </p:txBody>
      </p:sp>
      <p:sp>
        <p:nvSpPr>
          <p:cNvPr id="24" name="合并"/>
          <p:cNvSpPr txBox="1"/>
          <p:nvPr/>
        </p:nvSpPr>
        <p:spPr>
          <a:xfrm>
            <a:off x="7597273" y="1762298"/>
            <a:ext cx="444943" cy="301314"/>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lvl1pPr>
              <a:defRPr>
                <a:solidFill>
                  <a:srgbClr val="FF2600"/>
                </a:solidFill>
              </a:defRPr>
            </a:lvl1pPr>
          </a:lstStyle>
          <a:p>
            <a:r>
              <a:rPr sz="1400" dirty="0">
                <a:solidFill>
                  <a:srgbClr val="000000"/>
                </a:solidFill>
              </a:rPr>
              <a:t>合并</a:t>
            </a:r>
          </a:p>
        </p:txBody>
      </p:sp>
      <p:sp>
        <p:nvSpPr>
          <p:cNvPr id="25" name="Line"/>
          <p:cNvSpPr/>
          <p:nvPr/>
        </p:nvSpPr>
        <p:spPr>
          <a:xfrm>
            <a:off x="7172926" y="2193564"/>
            <a:ext cx="1638474" cy="1"/>
          </a:xfrm>
          <a:prstGeom prst="line">
            <a:avLst/>
          </a:prstGeom>
          <a:ln w="63500">
            <a:solidFill>
              <a:schemeClr val="accent4">
                <a:hueOff val="-1081314"/>
                <a:satOff val="4338"/>
                <a:lumOff val="-8931"/>
              </a:schemeClr>
            </a:solidFill>
            <a:miter lim="400000"/>
            <a:tailEnd type="triangle"/>
          </a:ln>
        </p:spPr>
        <p:txBody>
          <a:bodyPr lIns="42520" tIns="42520" rIns="42520" bIns="42520" anchor="ctr"/>
          <a:lstStyle/>
          <a:p>
            <a:pPr>
              <a:defRPr sz="2200" b="0">
                <a:solidFill>
                  <a:srgbClr val="FFFFFF"/>
                </a:solidFill>
                <a:latin typeface="+mn-lt"/>
                <a:ea typeface="+mn-ea"/>
                <a:cs typeface="+mn-cs"/>
                <a:sym typeface="Helvetica Neue Medium"/>
              </a:defRPr>
            </a:pPr>
            <a:endParaRPr/>
          </a:p>
        </p:txBody>
      </p:sp>
      <p:sp>
        <p:nvSpPr>
          <p:cNvPr id="26" name="星表"/>
          <p:cNvSpPr/>
          <p:nvPr/>
        </p:nvSpPr>
        <p:spPr>
          <a:xfrm>
            <a:off x="5107781" y="3038843"/>
            <a:ext cx="1976438" cy="469972"/>
          </a:xfrm>
          <a:prstGeom prst="roundRect">
            <a:avLst>
              <a:gd name="adj" fmla="val 28501"/>
            </a:avLst>
          </a:prstGeom>
          <a:solidFill>
            <a:schemeClr val="accent1"/>
          </a:solidFill>
          <a:ln w="12700">
            <a:miter lim="400000"/>
          </a:ln>
          <a:extLst>
            <a:ext uri="{C572A759-6A51-4108-AA02-DFA0A04FC94B}">
              <ma14:wrappingTextBoxFlag xmlns:ma14="http://schemas.microsoft.com/office/mac/drawingml/2011/main" val="1"/>
            </a:ext>
          </a:extLst>
        </p:spPr>
        <p:txBody>
          <a:bodyPr lIns="42520" tIns="42520" rIns="42520" bIns="42520" anchor="ctr"/>
          <a:lstStyle>
            <a:lvl1pPr>
              <a:defRPr sz="2200" b="0">
                <a:solidFill>
                  <a:srgbClr val="FFFFFF"/>
                </a:solidFill>
                <a:latin typeface="+mn-lt"/>
                <a:ea typeface="+mn-ea"/>
                <a:cs typeface="+mn-cs"/>
                <a:sym typeface="Helvetica Neue Medium"/>
              </a:defRPr>
            </a:lvl1pPr>
          </a:lstStyle>
          <a:p>
            <a:pPr algn="ctr"/>
            <a:r>
              <a:t>星表</a:t>
            </a:r>
          </a:p>
        </p:txBody>
      </p:sp>
      <p:sp>
        <p:nvSpPr>
          <p:cNvPr id="27" name="Line"/>
          <p:cNvSpPr/>
          <p:nvPr/>
        </p:nvSpPr>
        <p:spPr>
          <a:xfrm>
            <a:off x="6096000" y="2439304"/>
            <a:ext cx="1" cy="594740"/>
          </a:xfrm>
          <a:prstGeom prst="line">
            <a:avLst/>
          </a:prstGeom>
          <a:ln w="63500">
            <a:solidFill>
              <a:schemeClr val="accent4">
                <a:hueOff val="-1081314"/>
                <a:satOff val="4338"/>
                <a:lumOff val="-8931"/>
              </a:schemeClr>
            </a:solidFill>
            <a:miter lim="400000"/>
            <a:tailEnd type="triangle"/>
          </a:ln>
        </p:spPr>
        <p:txBody>
          <a:bodyPr lIns="42520" tIns="42520" rIns="42520" bIns="42520" anchor="ctr"/>
          <a:lstStyle/>
          <a:p>
            <a:pPr>
              <a:defRPr sz="2200" b="0">
                <a:solidFill>
                  <a:srgbClr val="FFFFFF"/>
                </a:solidFill>
                <a:latin typeface="+mn-lt"/>
                <a:ea typeface="+mn-ea"/>
                <a:cs typeface="+mn-cs"/>
                <a:sym typeface="Helvetica Neue Medium"/>
              </a:defRPr>
            </a:pPr>
            <a:endParaRPr/>
          </a:p>
        </p:txBody>
      </p:sp>
      <p:sp>
        <p:nvSpPr>
          <p:cNvPr id="28" name="天体测量"/>
          <p:cNvSpPr txBox="1"/>
          <p:nvPr/>
        </p:nvSpPr>
        <p:spPr>
          <a:xfrm>
            <a:off x="5075960" y="2492896"/>
            <a:ext cx="804016" cy="301314"/>
          </a:xfrm>
          <a:prstGeom prst="rect">
            <a:avLst/>
          </a:prstGeom>
          <a:ln w="12700">
            <a:miter lim="400000"/>
          </a:ln>
          <a:extLst>
            <a:ext uri="{C572A759-6A51-4108-AA02-DFA0A04FC94B}">
              <ma14:wrappingTextBoxFlag xmlns:ma14="http://schemas.microsoft.com/office/mac/drawingml/2011/main" val="1"/>
            </a:ext>
          </a:extLst>
        </p:spPr>
        <p:txBody>
          <a:bodyPr wrap="none" lIns="42520" tIns="42520" rIns="42520" bIns="42520" anchor="ctr">
            <a:spAutoFit/>
          </a:bodyPr>
          <a:lstStyle>
            <a:lvl1pPr>
              <a:defRPr>
                <a:solidFill>
                  <a:srgbClr val="FF2600"/>
                </a:solidFill>
              </a:defRPr>
            </a:lvl1pPr>
          </a:lstStyle>
          <a:p>
            <a:r>
              <a:rPr sz="1400" dirty="0">
                <a:solidFill>
                  <a:srgbClr val="000000"/>
                </a:solidFill>
              </a:rPr>
              <a:t>天体测量</a:t>
            </a:r>
          </a:p>
        </p:txBody>
      </p:sp>
      <p:sp>
        <p:nvSpPr>
          <p:cNvPr id="29" name="阿里云服务提供：…"/>
          <p:cNvSpPr txBox="1"/>
          <p:nvPr/>
        </p:nvSpPr>
        <p:spPr>
          <a:xfrm>
            <a:off x="698717" y="3937130"/>
            <a:ext cx="10794566" cy="1932530"/>
          </a:xfrm>
          <a:prstGeom prst="rect">
            <a:avLst/>
          </a:prstGeom>
          <a:ln w="12700">
            <a:miter lim="400000"/>
          </a:ln>
          <a:extLst>
            <a:ext uri="{C572A759-6A51-4108-AA02-DFA0A04FC94B}">
              <ma14:wrappingTextBoxFlag xmlns:ma14="http://schemas.microsoft.com/office/mac/drawingml/2011/main" val="1"/>
            </a:ext>
          </a:extLst>
        </p:spPr>
        <p:txBody>
          <a:bodyPr lIns="42520" tIns="42520" rIns="42520" bIns="42520" anchor="ctr">
            <a:spAutoFit/>
          </a:bodyPr>
          <a:lstStyle/>
          <a:p>
            <a:pPr marL="372047" indent="-372047">
              <a:buSzPct val="145000"/>
              <a:buChar char="•"/>
              <a:defRPr sz="3200" b="0">
                <a:latin typeface="华文宋体"/>
                <a:ea typeface="华文宋体"/>
                <a:cs typeface="华文宋体"/>
                <a:sym typeface="华文宋体"/>
              </a:defRPr>
            </a:pPr>
            <a:r>
              <a:rPr sz="2000" dirty="0">
                <a:latin typeface="微软雅黑"/>
                <a:ea typeface="微软雅黑"/>
                <a:cs typeface="微软雅黑"/>
              </a:rPr>
              <a:t>阿里云服务提供：</a:t>
            </a:r>
          </a:p>
          <a:p>
            <a:pPr marL="744093" lvl="1" indent="-372047">
              <a:buSzPct val="145000"/>
              <a:buChar char="•"/>
              <a:defRPr sz="3200" b="0">
                <a:latin typeface="华文宋体"/>
                <a:ea typeface="华文宋体"/>
                <a:cs typeface="华文宋体"/>
                <a:sym typeface="华文宋体"/>
              </a:defRPr>
            </a:pPr>
            <a:r>
              <a:rPr sz="2000" dirty="0">
                <a:latin typeface="微软雅黑"/>
                <a:ea typeface="微软雅黑"/>
                <a:cs typeface="微软雅黑"/>
              </a:rPr>
              <a:t>数据存储和访问：原始图像、定标后图像、合并图像以及星表等，总量约为38T</a:t>
            </a:r>
          </a:p>
          <a:p>
            <a:pPr marL="744093" lvl="1" indent="-372047">
              <a:buSzPct val="145000"/>
              <a:buChar char="•"/>
              <a:defRPr sz="3200" b="0">
                <a:latin typeface="华文宋体"/>
                <a:ea typeface="华文宋体"/>
                <a:cs typeface="华文宋体"/>
                <a:sym typeface="华文宋体"/>
              </a:defRPr>
            </a:pPr>
            <a:r>
              <a:rPr sz="2000" dirty="0">
                <a:latin typeface="微软雅黑"/>
                <a:ea typeface="微软雅黑"/>
                <a:cs typeface="微软雅黑"/>
              </a:rPr>
              <a:t>计算服务：利用20台阿里云计算型服务器（32核CPU，64G内存）开展图像中天体的测量，如位置、形态、亮度等，同时生成BASS</a:t>
            </a:r>
            <a:r>
              <a:rPr sz="2000" dirty="0" smtClean="0">
                <a:latin typeface="微软雅黑"/>
                <a:ea typeface="微软雅黑"/>
                <a:cs typeface="微软雅黑"/>
              </a:rPr>
              <a:t>巡天的星空</a:t>
            </a:r>
            <a:r>
              <a:rPr lang="zh-CN" altLang="en-US" sz="2000" dirty="0" smtClean="0">
                <a:latin typeface="微软雅黑"/>
                <a:ea typeface="微软雅黑"/>
                <a:cs typeface="微软雅黑"/>
              </a:rPr>
              <a:t>导</a:t>
            </a:r>
            <a:r>
              <a:rPr sz="2000" dirty="0" smtClean="0">
                <a:latin typeface="微软雅黑"/>
                <a:ea typeface="微软雅黑"/>
                <a:cs typeface="微软雅黑"/>
              </a:rPr>
              <a:t>览</a:t>
            </a:r>
            <a:r>
              <a:rPr sz="2000" dirty="0">
                <a:latin typeface="微软雅黑"/>
                <a:ea typeface="微软雅黑"/>
                <a:cs typeface="微软雅黑"/>
              </a:rPr>
              <a:t>。</a:t>
            </a:r>
          </a:p>
          <a:p>
            <a:pPr marL="744093" lvl="1" indent="-372047">
              <a:buSzPct val="145000"/>
              <a:buChar char="•"/>
              <a:defRPr sz="3200" b="0">
                <a:latin typeface="华文宋体"/>
                <a:ea typeface="华文宋体"/>
                <a:cs typeface="华文宋体"/>
                <a:sym typeface="华文宋体"/>
              </a:defRPr>
            </a:pPr>
            <a:r>
              <a:rPr sz="2000" dirty="0">
                <a:latin typeface="微软雅黑"/>
                <a:ea typeface="微软雅黑"/>
                <a:cs typeface="微软雅黑"/>
              </a:rPr>
              <a:t>相对BASS巡天项目组的服务器（64</a:t>
            </a:r>
            <a:r>
              <a:rPr sz="2000" dirty="0" smtClean="0">
                <a:latin typeface="微软雅黑"/>
                <a:ea typeface="微软雅黑"/>
                <a:cs typeface="微软雅黑"/>
              </a:rPr>
              <a:t>核</a:t>
            </a:r>
            <a:r>
              <a:rPr lang="zh-CN" altLang="en-US" sz="2000" dirty="0" smtClean="0">
                <a:latin typeface="微软雅黑"/>
                <a:ea typeface="微软雅黑"/>
                <a:cs typeface="微软雅黑"/>
              </a:rPr>
              <a:t>，</a:t>
            </a:r>
            <a:r>
              <a:rPr sz="2000" dirty="0" smtClean="0">
                <a:latin typeface="微软雅黑"/>
                <a:ea typeface="微软雅黑"/>
                <a:cs typeface="微软雅黑"/>
              </a:rPr>
              <a:t>200G</a:t>
            </a:r>
            <a:r>
              <a:rPr sz="2000" dirty="0">
                <a:latin typeface="微软雅黑"/>
                <a:ea typeface="微软雅黑"/>
                <a:cs typeface="微软雅黑"/>
              </a:rPr>
              <a:t>内存</a:t>
            </a:r>
            <a:r>
              <a:rPr sz="2000" dirty="0" smtClean="0">
                <a:latin typeface="微软雅黑"/>
                <a:ea typeface="微软雅黑"/>
                <a:cs typeface="微软雅黑"/>
              </a:rPr>
              <a:t>），</a:t>
            </a:r>
            <a:r>
              <a:rPr lang="zh-CN" altLang="en-US" sz="2000" dirty="0" smtClean="0">
                <a:latin typeface="微软雅黑"/>
                <a:ea typeface="微软雅黑"/>
                <a:cs typeface="微软雅黑"/>
              </a:rPr>
              <a:t>我们使用了阿里云</a:t>
            </a:r>
            <a:r>
              <a:rPr lang="en-US" altLang="zh-CN" sz="2000" dirty="0" smtClean="0">
                <a:latin typeface="微软雅黑"/>
                <a:ea typeface="微软雅黑"/>
                <a:cs typeface="微软雅黑"/>
              </a:rPr>
              <a:t>20</a:t>
            </a:r>
            <a:r>
              <a:rPr lang="zh-CN" altLang="en-US" sz="2000" dirty="0" smtClean="0">
                <a:latin typeface="微软雅黑"/>
                <a:ea typeface="微软雅黑"/>
                <a:cs typeface="微软雅黑"/>
              </a:rPr>
              <a:t>台服务器来进行并发的计算。</a:t>
            </a:r>
            <a:r>
              <a:rPr sz="2000" b="1" dirty="0" smtClean="0">
                <a:latin typeface="微软雅黑"/>
                <a:ea typeface="微软雅黑"/>
                <a:cs typeface="微软雅黑"/>
              </a:rPr>
              <a:t>生成数据产品的周期将由原来的半年时间缩短到</a:t>
            </a:r>
            <a:r>
              <a:rPr sz="2000" b="1" dirty="0">
                <a:latin typeface="微软雅黑"/>
                <a:ea typeface="微软雅黑"/>
                <a:cs typeface="微软雅黑"/>
              </a:rPr>
              <a:t>20天。</a:t>
            </a:r>
          </a:p>
        </p:txBody>
      </p:sp>
      <p:sp>
        <p:nvSpPr>
          <p:cNvPr id="30" name="Line"/>
          <p:cNvSpPr/>
          <p:nvPr/>
        </p:nvSpPr>
        <p:spPr>
          <a:xfrm flipV="1">
            <a:off x="9703748" y="2440205"/>
            <a:ext cx="1" cy="248970"/>
          </a:xfrm>
          <a:prstGeom prst="line">
            <a:avLst/>
          </a:prstGeom>
          <a:ln w="63500">
            <a:solidFill>
              <a:schemeClr val="accent4">
                <a:hueOff val="-1081314"/>
                <a:satOff val="4338"/>
                <a:lumOff val="-8931"/>
              </a:schemeClr>
            </a:solidFill>
            <a:miter lim="400000"/>
          </a:ln>
        </p:spPr>
        <p:txBody>
          <a:bodyPr lIns="42520" tIns="42520" rIns="42520" bIns="42520" anchor="ctr"/>
          <a:lstStyle/>
          <a:p>
            <a:pPr>
              <a:defRPr sz="2200" b="0">
                <a:solidFill>
                  <a:srgbClr val="FFFFFF"/>
                </a:solidFill>
                <a:latin typeface="+mn-lt"/>
                <a:ea typeface="+mn-ea"/>
                <a:cs typeface="+mn-cs"/>
                <a:sym typeface="Helvetica Neue Medium"/>
              </a:defRPr>
            </a:pPr>
            <a:endParaRPr/>
          </a:p>
        </p:txBody>
      </p:sp>
      <p:sp>
        <p:nvSpPr>
          <p:cNvPr id="31" name="Line"/>
          <p:cNvSpPr/>
          <p:nvPr/>
        </p:nvSpPr>
        <p:spPr>
          <a:xfrm flipH="1" flipV="1">
            <a:off x="6150149" y="2683640"/>
            <a:ext cx="3572868" cy="3350"/>
          </a:xfrm>
          <a:prstGeom prst="line">
            <a:avLst/>
          </a:prstGeom>
          <a:ln w="63500">
            <a:solidFill>
              <a:schemeClr val="accent4">
                <a:hueOff val="-1081314"/>
                <a:satOff val="4338"/>
                <a:lumOff val="-8931"/>
              </a:schemeClr>
            </a:solidFill>
            <a:miter lim="400000"/>
            <a:tailEnd type="triangle"/>
          </a:ln>
        </p:spPr>
        <p:txBody>
          <a:bodyPr lIns="42520" tIns="42520" rIns="42520" bIns="42520" anchor="ct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20781587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zh-CN" altLang="en-US" dirty="0"/>
              <a:t>历程</a:t>
            </a:r>
            <a:r>
              <a:rPr lang="zh-CN" altLang="en-US" dirty="0" smtClean="0"/>
              <a:t>回顾</a:t>
            </a:r>
            <a:endParaRPr lang="en-US" altLang="zh-CN" dirty="0" smtClean="0"/>
          </a:p>
          <a:p>
            <a:endParaRPr lang="en-US" altLang="zh-CN" dirty="0" smtClean="0"/>
          </a:p>
          <a:p>
            <a:r>
              <a:rPr lang="zh-CN" altLang="en-US" dirty="0" smtClean="0"/>
              <a:t>主要合作内容及进展</a:t>
            </a:r>
            <a:endParaRPr lang="en-US" altLang="zh-CN" dirty="0" smtClean="0"/>
          </a:p>
          <a:p>
            <a:endParaRPr lang="en-US" altLang="zh-CN" dirty="0" smtClean="0"/>
          </a:p>
          <a:p>
            <a:r>
              <a:rPr lang="zh-CN" altLang="en-US" dirty="0" smtClean="0"/>
              <a:t>下一步工作展望</a:t>
            </a:r>
            <a:endParaRPr lang="zh-CN" altLang="en-US" dirty="0"/>
          </a:p>
        </p:txBody>
      </p:sp>
    </p:spTree>
    <p:extLst>
      <p:ext uri="{BB962C8B-B14F-4D97-AF65-F5344CB8AC3E}">
        <p14:creationId xmlns:p14="http://schemas.microsoft.com/office/powerpoint/2010/main" val="24075928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8696" y="274638"/>
            <a:ext cx="12025336" cy="1143000"/>
          </a:xfrm>
        </p:spPr>
        <p:txBody>
          <a:bodyPr/>
          <a:lstStyle/>
          <a:p>
            <a:r>
              <a:rPr lang="zh-CN" altLang="en-US" sz="3600" dirty="0" smtClean="0"/>
              <a:t>云上科研</a:t>
            </a:r>
            <a:r>
              <a:rPr lang="zh-CN" altLang="zh-CN" sz="3600" dirty="0" smtClean="0"/>
              <a:t>：</a:t>
            </a:r>
            <a:r>
              <a:rPr lang="en-US" altLang="zh-CN" sz="3600" dirty="0" err="1"/>
              <a:t>Docker</a:t>
            </a:r>
            <a:r>
              <a:rPr lang="en-US" altLang="zh-CN" sz="3600" dirty="0"/>
              <a:t> </a:t>
            </a:r>
            <a:r>
              <a:rPr lang="zh-CN" altLang="en-US" sz="3600" dirty="0"/>
              <a:t>集群处理 </a:t>
            </a:r>
            <a:r>
              <a:rPr lang="en-US" altLang="zh-CN" sz="3600" dirty="0" err="1"/>
              <a:t>Kepler</a:t>
            </a:r>
            <a:r>
              <a:rPr lang="zh-CN" altLang="en-US" sz="3600" dirty="0"/>
              <a:t> </a:t>
            </a:r>
            <a:r>
              <a:rPr lang="en-US" altLang="zh-CN" sz="3600" dirty="0"/>
              <a:t>light curve STFT</a:t>
            </a:r>
            <a:endParaRPr lang="zh-CN" altLang="en-US" sz="3600" dirty="0"/>
          </a:p>
        </p:txBody>
      </p:sp>
      <p:sp>
        <p:nvSpPr>
          <p:cNvPr id="19" name="内容占位符 2">
            <a:extLst>
              <a:ext uri="{FF2B5EF4-FFF2-40B4-BE49-F238E27FC236}">
                <a16:creationId xmlns:a16="http://schemas.microsoft.com/office/drawing/2014/main" xmlns="" id="{907A968C-5785-4000-96E2-6C369187910B}"/>
              </a:ext>
            </a:extLst>
          </p:cNvPr>
          <p:cNvSpPr>
            <a:spLocks noGrp="1"/>
          </p:cNvSpPr>
          <p:nvPr>
            <p:ph idx="1"/>
          </p:nvPr>
        </p:nvSpPr>
        <p:spPr>
          <a:xfrm>
            <a:off x="623392" y="1927373"/>
            <a:ext cx="10369152" cy="4525963"/>
          </a:xfrm>
        </p:spPr>
        <p:txBody>
          <a:bodyPr/>
          <a:lstStyle/>
          <a:p>
            <a:r>
              <a:rPr lang="zh-CN" altLang="en-US" sz="2400" dirty="0"/>
              <a:t>短时傅里叶（</a:t>
            </a:r>
            <a:r>
              <a:rPr lang="en-US" altLang="zh-CN" sz="2400" dirty="0"/>
              <a:t>STFT</a:t>
            </a:r>
            <a:r>
              <a:rPr lang="zh-CN" altLang="en-US" sz="2400" dirty="0"/>
              <a:t>）计算可以对光变曲线的频域数据进行时序的研究，为寻找瞬变源、星震模式分析等工作打下数据基础</a:t>
            </a:r>
            <a:r>
              <a:rPr lang="zh-CN" altLang="en-US" sz="2400" dirty="0" smtClean="0"/>
              <a:t>。</a:t>
            </a:r>
            <a:endParaRPr lang="en-US" altLang="zh-CN" sz="2400" dirty="0" smtClean="0"/>
          </a:p>
          <a:p>
            <a:endParaRPr lang="en-US" altLang="zh-CN" sz="2400" dirty="0"/>
          </a:p>
          <a:p>
            <a:r>
              <a:rPr lang="zh-CN" altLang="en-US" sz="2400" dirty="0"/>
              <a:t>用阿里云</a:t>
            </a:r>
            <a:r>
              <a:rPr lang="en-US" altLang="zh-CN" sz="2400" dirty="0"/>
              <a:t>Docker</a:t>
            </a:r>
            <a:r>
              <a:rPr lang="zh-CN" altLang="en-US" sz="2400" dirty="0"/>
              <a:t>集群计算</a:t>
            </a:r>
            <a:r>
              <a:rPr lang="en-US" altLang="zh-CN" sz="2400" dirty="0"/>
              <a:t>Kepler</a:t>
            </a:r>
            <a:r>
              <a:rPr lang="zh-CN" altLang="en-US" sz="2400" dirty="0"/>
              <a:t>卫星全部光变曲线的短时傅里叶变换（</a:t>
            </a:r>
            <a:r>
              <a:rPr lang="en-US" altLang="zh-CN" sz="2400" dirty="0"/>
              <a:t>STFT</a:t>
            </a:r>
            <a:r>
              <a:rPr lang="zh-CN" altLang="en-US" sz="2400" dirty="0"/>
              <a:t>）数据（约</a:t>
            </a:r>
            <a:r>
              <a:rPr lang="en-US" altLang="zh-CN" sz="2400" dirty="0"/>
              <a:t>10TB</a:t>
            </a:r>
            <a:r>
              <a:rPr lang="zh-CN" altLang="en-US" sz="2400" dirty="0"/>
              <a:t>），涉及较高的</a:t>
            </a:r>
            <a:r>
              <a:rPr lang="en-US" altLang="zh-CN" sz="2400" dirty="0"/>
              <a:t>CPU</a:t>
            </a:r>
            <a:r>
              <a:rPr lang="zh-CN" altLang="en-US" sz="2400" dirty="0"/>
              <a:t>消耗和大量的</a:t>
            </a:r>
            <a:r>
              <a:rPr lang="en-US" altLang="zh-CN" sz="2400" dirty="0"/>
              <a:t>I/O</a:t>
            </a:r>
            <a:r>
              <a:rPr lang="zh-CN" altLang="en-US" sz="2400" dirty="0"/>
              <a:t>消耗。</a:t>
            </a:r>
            <a:endParaRPr lang="en-US" altLang="zh-CN" sz="2400" dirty="0"/>
          </a:p>
        </p:txBody>
      </p:sp>
      <p:pic>
        <p:nvPicPr>
          <p:cNvPr id="20" name="图片 19">
            <a:extLst>
              <a:ext uri="{FF2B5EF4-FFF2-40B4-BE49-F238E27FC236}">
                <a16:creationId xmlns:a16="http://schemas.microsoft.com/office/drawing/2014/main" xmlns="" id="{D2357748-316F-48F4-866F-77694DEBB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70" y="4625588"/>
            <a:ext cx="2737272" cy="1539716"/>
          </a:xfrm>
          <a:prstGeom prst="rect">
            <a:avLst/>
          </a:prstGeom>
        </p:spPr>
      </p:pic>
      <p:pic>
        <p:nvPicPr>
          <p:cNvPr id="21" name="图片 20">
            <a:extLst>
              <a:ext uri="{FF2B5EF4-FFF2-40B4-BE49-F238E27FC236}">
                <a16:creationId xmlns:a16="http://schemas.microsoft.com/office/drawing/2014/main" xmlns="" id="{C72197D1-44C4-4764-AB20-AE84299BA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728" y="4625588"/>
            <a:ext cx="2737272" cy="1539716"/>
          </a:xfrm>
          <a:prstGeom prst="rect">
            <a:avLst/>
          </a:prstGeom>
        </p:spPr>
      </p:pic>
      <p:pic>
        <p:nvPicPr>
          <p:cNvPr id="22" name="图片 21">
            <a:extLst>
              <a:ext uri="{FF2B5EF4-FFF2-40B4-BE49-F238E27FC236}">
                <a16:creationId xmlns:a16="http://schemas.microsoft.com/office/drawing/2014/main" xmlns="" id="{862EFE07-A547-4C1D-87B3-C9BAF6901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087" y="4625588"/>
            <a:ext cx="2737272" cy="1539716"/>
          </a:xfrm>
          <a:prstGeom prst="rect">
            <a:avLst/>
          </a:prstGeom>
        </p:spPr>
      </p:pic>
      <p:pic>
        <p:nvPicPr>
          <p:cNvPr id="23" name="图片 22">
            <a:extLst>
              <a:ext uri="{FF2B5EF4-FFF2-40B4-BE49-F238E27FC236}">
                <a16:creationId xmlns:a16="http://schemas.microsoft.com/office/drawing/2014/main" xmlns="" id="{81588973-DA9D-448D-B81B-16A9C91B9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445" y="4625588"/>
            <a:ext cx="2737272" cy="1539716"/>
          </a:xfrm>
          <a:prstGeom prst="rect">
            <a:avLst/>
          </a:prstGeom>
        </p:spPr>
      </p:pic>
    </p:spTree>
    <p:extLst>
      <p:ext uri="{BB962C8B-B14F-4D97-AF65-F5344CB8AC3E}">
        <p14:creationId xmlns:p14="http://schemas.microsoft.com/office/powerpoint/2010/main" val="24564425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2487A3-907D-4244-8CE2-F5EC0E8B8499}"/>
              </a:ext>
            </a:extLst>
          </p:cNvPr>
          <p:cNvSpPr>
            <a:spLocks noGrp="1"/>
          </p:cNvSpPr>
          <p:nvPr>
            <p:ph type="title"/>
          </p:nvPr>
        </p:nvSpPr>
        <p:spPr/>
        <p:txBody>
          <a:bodyPr>
            <a:normAutofit/>
          </a:bodyPr>
          <a:lstStyle/>
          <a:p>
            <a:r>
              <a:rPr lang="zh-CN" altLang="en-US" dirty="0"/>
              <a:t>与之前的本地服务器运行效率比较</a:t>
            </a:r>
          </a:p>
        </p:txBody>
      </p:sp>
      <p:sp>
        <p:nvSpPr>
          <p:cNvPr id="3" name="内容占位符 2">
            <a:extLst>
              <a:ext uri="{FF2B5EF4-FFF2-40B4-BE49-F238E27FC236}">
                <a16:creationId xmlns:a16="http://schemas.microsoft.com/office/drawing/2014/main" xmlns="" id="{D3A17CE4-A1EB-454E-8854-6F1C58457FDD}"/>
              </a:ext>
            </a:extLst>
          </p:cNvPr>
          <p:cNvSpPr>
            <a:spLocks noGrp="1"/>
          </p:cNvSpPr>
          <p:nvPr>
            <p:ph idx="1"/>
          </p:nvPr>
        </p:nvSpPr>
        <p:spPr>
          <a:xfrm>
            <a:off x="623392" y="2143397"/>
            <a:ext cx="10369152" cy="4525963"/>
          </a:xfrm>
        </p:spPr>
        <p:txBody>
          <a:bodyPr/>
          <a:lstStyle/>
          <a:p>
            <a:r>
              <a:rPr lang="zh-CN" altLang="en-US" sz="2400" dirty="0"/>
              <a:t>本地服务器（</a:t>
            </a:r>
            <a:r>
              <a:rPr lang="en-US" altLang="zh-CN" sz="2400" dirty="0"/>
              <a:t>16</a:t>
            </a:r>
            <a:r>
              <a:rPr lang="zh-CN" altLang="en-US" sz="2400" dirty="0"/>
              <a:t>核</a:t>
            </a:r>
            <a:r>
              <a:rPr lang="en-US" altLang="zh-CN" sz="2400" dirty="0"/>
              <a:t>CPU</a:t>
            </a:r>
            <a:r>
              <a:rPr lang="zh-CN" altLang="en-US" sz="2400" dirty="0"/>
              <a:t>，</a:t>
            </a:r>
            <a:r>
              <a:rPr lang="en-US" altLang="zh-CN" sz="2400" dirty="0"/>
              <a:t>32GB</a:t>
            </a:r>
            <a:r>
              <a:rPr lang="zh-CN" altLang="en-US" sz="2400" dirty="0"/>
              <a:t>内存，</a:t>
            </a:r>
            <a:r>
              <a:rPr lang="en-US" altLang="zh-CN" sz="2400" dirty="0"/>
              <a:t>RAID5</a:t>
            </a:r>
            <a:r>
              <a:rPr lang="zh-CN" altLang="en-US" sz="2400" dirty="0"/>
              <a:t>硬盘）耗时大约一个星期</a:t>
            </a:r>
            <a:r>
              <a:rPr lang="zh-CN" altLang="en-US" sz="2400" dirty="0" smtClean="0"/>
              <a:t>。</a:t>
            </a:r>
            <a:endParaRPr lang="en-US" altLang="zh-CN" sz="2400" dirty="0" smtClean="0"/>
          </a:p>
          <a:p>
            <a:endParaRPr lang="en-US" altLang="zh-CN" sz="2400" dirty="0"/>
          </a:p>
          <a:p>
            <a:r>
              <a:rPr lang="zh-CN" altLang="en-US" sz="2400" dirty="0"/>
              <a:t>数据位于阿里云</a:t>
            </a:r>
            <a:r>
              <a:rPr lang="en-US" altLang="zh-CN" sz="2400" dirty="0"/>
              <a:t>OSS</a:t>
            </a:r>
            <a:r>
              <a:rPr lang="zh-CN" altLang="en-US" sz="2400" dirty="0"/>
              <a:t>，通过阿里云的</a:t>
            </a:r>
            <a:r>
              <a:rPr lang="en-US" altLang="zh-CN" sz="2400" dirty="0"/>
              <a:t>Docker</a:t>
            </a:r>
            <a:r>
              <a:rPr lang="zh-CN" altLang="en-US" sz="2400" dirty="0"/>
              <a:t>集群，</a:t>
            </a:r>
            <a:r>
              <a:rPr lang="en-US" altLang="zh-CN" sz="2400" dirty="0"/>
              <a:t>13</a:t>
            </a:r>
            <a:r>
              <a:rPr lang="zh-CN" altLang="en-US" sz="2400" dirty="0"/>
              <a:t>个节点，单节点</a:t>
            </a:r>
            <a:r>
              <a:rPr lang="en-US" altLang="zh-CN" sz="2400" dirty="0"/>
              <a:t>4</a:t>
            </a:r>
            <a:r>
              <a:rPr lang="zh-CN" altLang="en-US" sz="2400" dirty="0"/>
              <a:t>核</a:t>
            </a:r>
            <a:r>
              <a:rPr lang="en-US" altLang="zh-CN" sz="2400" dirty="0"/>
              <a:t>16GB</a:t>
            </a:r>
            <a:r>
              <a:rPr lang="zh-CN" altLang="en-US" sz="2400" dirty="0"/>
              <a:t>内存，运行</a:t>
            </a:r>
            <a:r>
              <a:rPr lang="en-US" altLang="zh-CN" sz="2400" dirty="0"/>
              <a:t>100</a:t>
            </a:r>
            <a:r>
              <a:rPr lang="zh-CN" altLang="en-US" sz="2400" dirty="0"/>
              <a:t>个</a:t>
            </a:r>
            <a:r>
              <a:rPr lang="en-US" altLang="zh-CN" sz="2400" dirty="0"/>
              <a:t>MATLAB</a:t>
            </a:r>
            <a:r>
              <a:rPr lang="zh-CN" altLang="en-US" sz="2400" dirty="0" smtClean="0"/>
              <a:t>容器，</a:t>
            </a:r>
            <a:r>
              <a:rPr lang="zh-CN" altLang="en-US" sz="2400" dirty="0"/>
              <a:t>耗时</a:t>
            </a:r>
            <a:r>
              <a:rPr lang="en-US" altLang="zh-CN" sz="2400" dirty="0"/>
              <a:t>8</a:t>
            </a:r>
            <a:r>
              <a:rPr lang="zh-CN" altLang="en-US" sz="2400" dirty="0" smtClean="0"/>
              <a:t>小时完成数据处理</a:t>
            </a:r>
            <a:r>
              <a:rPr lang="zh-CN" altLang="en-US" sz="2400" dirty="0" smtClean="0"/>
              <a:t>。</a:t>
            </a:r>
            <a:r>
              <a:rPr lang="zh-CN" altLang="en-US" sz="2400" dirty="0" smtClean="0"/>
              <a:t>运</a:t>
            </a:r>
            <a:r>
              <a:rPr lang="zh-CN" altLang="en-US" sz="2400" dirty="0"/>
              <a:t>行</a:t>
            </a:r>
            <a:r>
              <a:rPr lang="en-US" altLang="zh-CN" sz="2400" dirty="0"/>
              <a:t>200</a:t>
            </a:r>
            <a:r>
              <a:rPr lang="zh-CN" altLang="en-US" sz="2400" dirty="0"/>
              <a:t>个</a:t>
            </a:r>
            <a:r>
              <a:rPr lang="en-US" altLang="zh-CN" sz="2400" dirty="0"/>
              <a:t>MATLAB</a:t>
            </a:r>
            <a:r>
              <a:rPr lang="zh-CN" altLang="en-US" sz="2400" dirty="0"/>
              <a:t>容器，耗时</a:t>
            </a:r>
            <a:r>
              <a:rPr lang="en-US" altLang="zh-CN" sz="2400" dirty="0" smtClean="0"/>
              <a:t>13</a:t>
            </a:r>
            <a:r>
              <a:rPr lang="zh-CN" altLang="en-US" sz="2400" dirty="0"/>
              <a:t>小时完成绘图，效率提升了一个量级</a:t>
            </a:r>
            <a:r>
              <a:rPr lang="zh-CN" altLang="en-US" sz="2400" dirty="0" smtClean="0"/>
              <a:t>。</a:t>
            </a:r>
            <a:endParaRPr lang="en-US" altLang="zh-CN" sz="2400" dirty="0" smtClean="0"/>
          </a:p>
          <a:p>
            <a:endParaRPr lang="zh-CN" altLang="en-US" sz="2400" dirty="0"/>
          </a:p>
          <a:p>
            <a:r>
              <a:rPr lang="zh-CN" altLang="en-US" sz="2400" dirty="0"/>
              <a:t>结论：通过大量数目的</a:t>
            </a:r>
            <a:r>
              <a:rPr lang="en-US" altLang="zh-CN" sz="2400" dirty="0"/>
              <a:t>docker</a:t>
            </a:r>
            <a:r>
              <a:rPr lang="zh-CN" altLang="en-US" sz="2400" dirty="0"/>
              <a:t>容器来实现高并发的</a:t>
            </a:r>
            <a:r>
              <a:rPr lang="en-US" altLang="zh-CN" sz="2400" dirty="0"/>
              <a:t>I/O</a:t>
            </a:r>
            <a:r>
              <a:rPr lang="zh-CN" altLang="en-US" sz="2400" dirty="0"/>
              <a:t>读写，实现超过传统单服务器的</a:t>
            </a:r>
            <a:r>
              <a:rPr lang="en-US" altLang="zh-CN" sz="2400" dirty="0"/>
              <a:t>I/O</a:t>
            </a:r>
            <a:r>
              <a:rPr lang="zh-CN" altLang="en-US" sz="2400" dirty="0"/>
              <a:t>性能，从而提高数据处</a:t>
            </a:r>
            <a:r>
              <a:rPr lang="zh-CN" altLang="en-US" sz="2400" dirty="0" smtClean="0"/>
              <a:t>理的效率</a:t>
            </a:r>
            <a:r>
              <a:rPr lang="zh-CN" altLang="en-US" sz="2400" dirty="0" smtClean="0"/>
              <a:t>。</a:t>
            </a:r>
            <a:endParaRPr lang="en-US" altLang="zh-CN" sz="2400" dirty="0"/>
          </a:p>
          <a:p>
            <a:endParaRPr lang="zh-CN" altLang="en-US" sz="2400" dirty="0"/>
          </a:p>
        </p:txBody>
      </p:sp>
    </p:spTree>
    <p:extLst>
      <p:ext uri="{BB962C8B-B14F-4D97-AF65-F5344CB8AC3E}">
        <p14:creationId xmlns:p14="http://schemas.microsoft.com/office/powerpoint/2010/main" val="2074159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zh-CN" altLang="en-US" dirty="0"/>
              <a:t>历程</a:t>
            </a:r>
            <a:r>
              <a:rPr lang="zh-CN" altLang="en-US" dirty="0" smtClean="0"/>
              <a:t>回顾</a:t>
            </a:r>
            <a:endParaRPr lang="en-US" altLang="zh-CN" dirty="0" smtClean="0"/>
          </a:p>
          <a:p>
            <a:endParaRPr lang="en-US" altLang="zh-CN" dirty="0" smtClean="0"/>
          </a:p>
          <a:p>
            <a:r>
              <a:rPr lang="zh-CN" altLang="en-US" dirty="0" smtClean="0"/>
              <a:t>主要合作内容及进展</a:t>
            </a:r>
            <a:endParaRPr lang="en-US" altLang="zh-CN" dirty="0" smtClean="0"/>
          </a:p>
          <a:p>
            <a:endParaRPr lang="en-US" altLang="zh-CN" dirty="0" smtClean="0"/>
          </a:p>
          <a:p>
            <a:r>
              <a:rPr lang="zh-CN" altLang="en-US" dirty="0" smtClean="0"/>
              <a:t>下一步工作展望</a:t>
            </a:r>
            <a:endParaRPr lang="zh-CN" altLang="en-US" dirty="0"/>
          </a:p>
        </p:txBody>
      </p:sp>
    </p:spTree>
    <p:extLst>
      <p:ext uri="{BB962C8B-B14F-4D97-AF65-F5344CB8AC3E}">
        <p14:creationId xmlns:p14="http://schemas.microsoft.com/office/powerpoint/2010/main" val="30761287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767256" y="211576"/>
            <a:ext cx="10972800" cy="1143000"/>
          </a:xfrm>
        </p:spPr>
        <p:txBody>
          <a:bodyPr/>
          <a:lstStyle/>
          <a:p>
            <a:r>
              <a:rPr lang="zh-CN" altLang="en-US" dirty="0" smtClean="0"/>
              <a:t>下一步工作展望</a:t>
            </a:r>
            <a:endParaRPr lang="zh-CN" altLang="en-US" dirty="0"/>
          </a:p>
        </p:txBody>
      </p:sp>
      <p:graphicFrame>
        <p:nvGraphicFramePr>
          <p:cNvPr id="8" name="图示 7"/>
          <p:cNvGraphicFramePr/>
          <p:nvPr>
            <p:extLst>
              <p:ext uri="{D42A27DB-BD31-4B8C-83A1-F6EECF244321}">
                <p14:modId xmlns:p14="http://schemas.microsoft.com/office/powerpoint/2010/main" val="4214703080"/>
              </p:ext>
            </p:extLst>
          </p:nvPr>
        </p:nvGraphicFramePr>
        <p:xfrm>
          <a:off x="407368" y="1628800"/>
          <a:ext cx="11233248"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5648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合作共赢</a:t>
            </a:r>
            <a:endParaRPr lang="zh-CN" altLang="en-US" dirty="0"/>
          </a:p>
        </p:txBody>
      </p:sp>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528048" y="3321887"/>
            <a:ext cx="3803253" cy="69855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shake hand 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78209">
            <a:off x="4677045" y="3262992"/>
            <a:ext cx="1286879" cy="108249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735" y="3106787"/>
            <a:ext cx="1865135" cy="1128756"/>
          </a:xfrm>
          <a:prstGeom prst="rect">
            <a:avLst/>
          </a:prstGeom>
        </p:spPr>
      </p:pic>
    </p:spTree>
    <p:extLst>
      <p:ext uri="{BB962C8B-B14F-4D97-AF65-F5344CB8AC3E}">
        <p14:creationId xmlns:p14="http://schemas.microsoft.com/office/powerpoint/2010/main" val="29865636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合作历程</a:t>
            </a:r>
            <a:endParaRPr lang="zh-CN" altLang="en-US" dirty="0"/>
          </a:p>
        </p:txBody>
      </p:sp>
      <p:sp>
        <p:nvSpPr>
          <p:cNvPr id="3" name="内容占位符 2"/>
          <p:cNvSpPr>
            <a:spLocks noGrp="1"/>
          </p:cNvSpPr>
          <p:nvPr>
            <p:ph idx="1"/>
          </p:nvPr>
        </p:nvSpPr>
        <p:spPr>
          <a:xfrm>
            <a:off x="623392" y="1567333"/>
            <a:ext cx="6480720" cy="4525963"/>
          </a:xfrm>
        </p:spPr>
        <p:txBody>
          <a:bodyPr/>
          <a:lstStyle/>
          <a:p>
            <a:r>
              <a:rPr lang="en-US" altLang="zh-CN" sz="1800" dirty="0" smtClean="0"/>
              <a:t>2016</a:t>
            </a:r>
            <a:r>
              <a:rPr lang="zh-CN" altLang="en-US" sz="1800" dirty="0" smtClean="0"/>
              <a:t>年</a:t>
            </a:r>
            <a:r>
              <a:rPr lang="en-US" altLang="zh-CN" sz="1800" dirty="0" smtClean="0"/>
              <a:t>7</a:t>
            </a:r>
            <a:r>
              <a:rPr lang="zh-CN" altLang="en-US" sz="1800" dirty="0" smtClean="0"/>
              <a:t>月青年天文论坛期间，王坚博士在威海与赵刚书记的会面，</a:t>
            </a:r>
            <a:r>
              <a:rPr lang="zh-CN" altLang="en-US" sz="1800" dirty="0" smtClean="0"/>
              <a:t>为合作埋下种子</a:t>
            </a:r>
            <a:endParaRPr lang="en-US" altLang="zh-CN" sz="1800" dirty="0" smtClean="0"/>
          </a:p>
          <a:p>
            <a:endParaRPr lang="en-US" altLang="zh-CN" sz="1800" dirty="0" smtClean="0"/>
          </a:p>
          <a:p>
            <a:r>
              <a:rPr lang="en-US" altLang="zh-CN" sz="1800" dirty="0" smtClean="0"/>
              <a:t>2016</a:t>
            </a:r>
            <a:r>
              <a:rPr lang="zh-CN" altLang="en-US" sz="1800" dirty="0" smtClean="0"/>
              <a:t>年</a:t>
            </a:r>
            <a:r>
              <a:rPr lang="en-US" altLang="zh-CN" sz="1800" dirty="0" smtClean="0"/>
              <a:t>9</a:t>
            </a:r>
            <a:r>
              <a:rPr lang="zh-CN" altLang="en-US" sz="1800" dirty="0" smtClean="0"/>
              <a:t>月</a:t>
            </a:r>
            <a:r>
              <a:rPr lang="en-US" altLang="zh-CN" sz="1800" dirty="0" smtClean="0"/>
              <a:t>21-22</a:t>
            </a:r>
            <a:r>
              <a:rPr lang="zh-CN" altLang="en-US" sz="1800" dirty="0" smtClean="0"/>
              <a:t>日，赵书记、</a:t>
            </a:r>
            <a:r>
              <a:rPr lang="zh-CN" altLang="en-US" sz="1800" dirty="0" smtClean="0"/>
              <a:t>郝台率领国家天文台代表团回访阿里杭州总部</a:t>
            </a:r>
            <a:endParaRPr lang="en-US" altLang="zh-CN" sz="1800" dirty="0" smtClean="0"/>
          </a:p>
          <a:p>
            <a:endParaRPr lang="en-US" altLang="zh-CN" sz="1800" dirty="0" smtClean="0"/>
          </a:p>
          <a:p>
            <a:r>
              <a:rPr lang="en-US" altLang="zh-CN" sz="1800" dirty="0" smtClean="0"/>
              <a:t>2016</a:t>
            </a:r>
            <a:r>
              <a:rPr lang="zh-CN" altLang="en-US" sz="1800" dirty="0" smtClean="0"/>
              <a:t>年</a:t>
            </a:r>
            <a:r>
              <a:rPr lang="en-US" altLang="zh-CN" sz="1800" dirty="0" smtClean="0"/>
              <a:t>10</a:t>
            </a:r>
            <a:r>
              <a:rPr lang="zh-CN" altLang="en-US" sz="1800" dirty="0" smtClean="0"/>
              <a:t>月</a:t>
            </a:r>
            <a:r>
              <a:rPr lang="en-US" altLang="zh-CN" sz="1800" dirty="0" smtClean="0"/>
              <a:t>12-13</a:t>
            </a:r>
            <a:r>
              <a:rPr lang="zh-CN" altLang="en-US" sz="1800" dirty="0" smtClean="0"/>
              <a:t>日，严台、郝台一行出席云栖大会并宣布双方的战略合作关系</a:t>
            </a:r>
            <a:endParaRPr lang="zh-CN" altLang="en-US" sz="18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6200" y="1552263"/>
            <a:ext cx="3347864" cy="2510898"/>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4178249"/>
            <a:ext cx="3347864" cy="251089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419" y="4163428"/>
            <a:ext cx="3347864" cy="251089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023" y="4127724"/>
            <a:ext cx="2732116" cy="2546602"/>
          </a:xfrm>
          <a:prstGeom prst="rect">
            <a:avLst/>
          </a:prstGeom>
        </p:spPr>
      </p:pic>
    </p:spTree>
    <p:extLst>
      <p:ext uri="{BB962C8B-B14F-4D97-AF65-F5344CB8AC3E}">
        <p14:creationId xmlns:p14="http://schemas.microsoft.com/office/powerpoint/2010/main" val="2639412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359" y="260648"/>
            <a:ext cx="10655351" cy="1143000"/>
          </a:xfrm>
        </p:spPr>
        <p:txBody>
          <a:bodyPr/>
          <a:lstStyle/>
          <a:p>
            <a:pPr algn="l"/>
            <a:r>
              <a:rPr lang="zh-CN" altLang="en-US" dirty="0" smtClean="0"/>
              <a:t>云栖大会</a:t>
            </a:r>
            <a:r>
              <a:rPr lang="en-US" altLang="zh-CN" dirty="0" smtClean="0"/>
              <a:t>2016</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96400" y="-99392"/>
            <a:ext cx="1656184" cy="706638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14" y="1805696"/>
            <a:ext cx="4320480" cy="287744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704" y="4320866"/>
            <a:ext cx="3638712" cy="242338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9936" y="1763688"/>
            <a:ext cx="3607480" cy="2402582"/>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6"/>
          <a:stretch>
            <a:fillRect/>
          </a:stretch>
        </p:blipFill>
        <p:spPr>
          <a:xfrm>
            <a:off x="713073" y="4941168"/>
            <a:ext cx="4035561" cy="1436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6761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月</a:t>
            </a:r>
            <a:r>
              <a:rPr lang="en-US" altLang="zh-CN" dirty="0" smtClean="0"/>
              <a:t>22</a:t>
            </a:r>
            <a:r>
              <a:rPr lang="zh-CN" altLang="en-US" dirty="0" smtClean="0"/>
              <a:t>日，联合中心揭牌</a:t>
            </a:r>
            <a:endParaRPr lang="zh-CN" altLang="en-US" dirty="0"/>
          </a:p>
        </p:txBody>
      </p:sp>
      <p:sp>
        <p:nvSpPr>
          <p:cNvPr id="3" name="内容占位符 2"/>
          <p:cNvSpPr>
            <a:spLocks noGrp="1"/>
          </p:cNvSpPr>
          <p:nvPr>
            <p:ph idx="1"/>
          </p:nvPr>
        </p:nvSpPr>
        <p:spPr/>
        <p:txBody>
          <a:bodyPr/>
          <a:lstStyle/>
          <a:p>
            <a:endParaRPr lang="zh-CN" altLang="en-US"/>
          </a:p>
        </p:txBody>
      </p:sp>
      <p:pic>
        <p:nvPicPr>
          <p:cNvPr id="2050" name="Picture 2" descr="http://astrocloud.china-vo.org/s/2017/20170122/qiany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1628800"/>
            <a:ext cx="5256584" cy="3515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astrocloud.china-vo.org/s/2017/20170122/jiep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320" y="3266524"/>
            <a:ext cx="5375920" cy="339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6986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4</a:t>
            </a:r>
            <a:r>
              <a:rPr lang="zh-CN" altLang="en-US" dirty="0" smtClean="0"/>
              <a:t>月</a:t>
            </a:r>
            <a:r>
              <a:rPr lang="en-US" altLang="zh-CN" dirty="0" smtClean="0"/>
              <a:t>26</a:t>
            </a:r>
            <a:r>
              <a:rPr lang="zh-CN" altLang="en-US" dirty="0" smtClean="0"/>
              <a:t>日，科学技术指导委员会</a:t>
            </a:r>
            <a:endParaRPr lang="zh-CN" altLang="en-US" dirty="0"/>
          </a:p>
        </p:txBody>
      </p:sp>
      <p:pic>
        <p:nvPicPr>
          <p:cNvPr id="6" name="图片 5" descr="IMG_984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7888" y="1556792"/>
            <a:ext cx="6912768" cy="5184576"/>
          </a:xfrm>
          <a:prstGeom prst="rect">
            <a:avLst/>
          </a:prstGeom>
        </p:spPr>
      </p:pic>
      <p:sp>
        <p:nvSpPr>
          <p:cNvPr id="9" name="内容占位符 2"/>
          <p:cNvSpPr>
            <a:spLocks noGrp="1"/>
          </p:cNvSpPr>
          <p:nvPr>
            <p:ph idx="1"/>
          </p:nvPr>
        </p:nvSpPr>
        <p:spPr>
          <a:xfrm>
            <a:off x="623392" y="1999381"/>
            <a:ext cx="4176464" cy="4525963"/>
          </a:xfrm>
        </p:spPr>
        <p:txBody>
          <a:bodyPr/>
          <a:lstStyle/>
          <a:p>
            <a:r>
              <a:rPr lang="en-US" altLang="zh-CN" sz="2000" dirty="0" smtClean="0"/>
              <a:t>2017</a:t>
            </a:r>
            <a:r>
              <a:rPr lang="zh-CN" altLang="en-US" sz="2000" dirty="0" smtClean="0"/>
              <a:t>年</a:t>
            </a:r>
            <a:r>
              <a:rPr lang="zh-CN" altLang="zh-CN" sz="2000" dirty="0" smtClean="0"/>
              <a:t>4</a:t>
            </a:r>
            <a:r>
              <a:rPr lang="zh-CN" altLang="en-US" sz="2000" dirty="0" smtClean="0"/>
              <a:t>月</a:t>
            </a:r>
            <a:r>
              <a:rPr lang="en-US" altLang="zh-CN" sz="2000" dirty="0" smtClean="0"/>
              <a:t>26</a:t>
            </a:r>
            <a:r>
              <a:rPr lang="zh-CN" altLang="en-US" sz="2000" dirty="0" smtClean="0"/>
              <a:t>日，在南京云栖大会上，联合研究中心科学技术指导委员会</a:t>
            </a:r>
            <a:r>
              <a:rPr lang="zh-CN" altLang="en-US" sz="2000" dirty="0" smtClean="0"/>
              <a:t>成立</a:t>
            </a:r>
            <a:endParaRPr lang="en-US" altLang="zh-CN" sz="2000" dirty="0" smtClean="0"/>
          </a:p>
          <a:p>
            <a:endParaRPr lang="en-US" altLang="zh-CN" sz="2000" dirty="0" smtClean="0"/>
          </a:p>
          <a:p>
            <a:r>
              <a:rPr lang="zh-CN" altLang="en-US" sz="2000" dirty="0" smtClean="0"/>
              <a:t>同日，举行了特聘专家聘任仪式</a:t>
            </a:r>
            <a:r>
              <a:rPr lang="zh-CN" altLang="en-US" sz="2000" dirty="0" smtClean="0"/>
              <a:t>。</a:t>
            </a:r>
            <a:endParaRPr lang="en-US" altLang="zh-CN" sz="2000" dirty="0" smtClean="0"/>
          </a:p>
          <a:p>
            <a:endParaRPr lang="en-US" altLang="zh-CN" sz="2000" dirty="0" smtClean="0"/>
          </a:p>
          <a:p>
            <a:r>
              <a:rPr lang="zh-CN" altLang="en-US" sz="2000" dirty="0" smtClean="0"/>
              <a:t>同日下午，举行了联合研究中心第一次全体工作会议。</a:t>
            </a:r>
            <a:endParaRPr lang="zh-CN" altLang="en-US" sz="2000" dirty="0"/>
          </a:p>
        </p:txBody>
      </p:sp>
    </p:spTree>
    <p:extLst>
      <p:ext uri="{BB962C8B-B14F-4D97-AF65-F5344CB8AC3E}">
        <p14:creationId xmlns:p14="http://schemas.microsoft.com/office/powerpoint/2010/main" val="15057262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科学技术指导委员会</a:t>
            </a:r>
            <a:endParaRPr lang="zh-CN" altLang="en-US" dirty="0"/>
          </a:p>
        </p:txBody>
      </p:sp>
      <p:graphicFrame>
        <p:nvGraphicFramePr>
          <p:cNvPr id="5" name="内容占位符 4"/>
          <p:cNvGraphicFramePr>
            <a:graphicFrameLocks noGrp="1"/>
          </p:cNvGraphicFramePr>
          <p:nvPr>
            <p:ph sz="half" idx="1"/>
            <p:extLst>
              <p:ext uri="{D42A27DB-BD31-4B8C-83A1-F6EECF244321}">
                <p14:modId xmlns:p14="http://schemas.microsoft.com/office/powerpoint/2010/main" val="1865784946"/>
              </p:ext>
            </p:extLst>
          </p:nvPr>
        </p:nvGraphicFramePr>
        <p:xfrm>
          <a:off x="479376" y="1988840"/>
          <a:ext cx="5400600" cy="2971800"/>
        </p:xfrm>
        <a:graphic>
          <a:graphicData uri="http://schemas.openxmlformats.org/drawingml/2006/table">
            <a:tbl>
              <a:tblPr firstRow="1" firstCol="1" bandRow="1">
                <a:tableStyleId>{5C22544A-7EE6-4342-B048-85BDC9FD1C3A}</a:tableStyleId>
              </a:tblPr>
              <a:tblGrid>
                <a:gridCol w="1080120"/>
                <a:gridCol w="4320480"/>
              </a:tblGrid>
              <a:tr h="196470">
                <a:tc>
                  <a:txBody>
                    <a:bodyPr/>
                    <a:lstStyle/>
                    <a:p>
                      <a:pPr indent="355600" algn="l">
                        <a:lnSpc>
                          <a:spcPct val="150000"/>
                        </a:lnSpc>
                        <a:spcAft>
                          <a:spcPts val="0"/>
                        </a:spcAft>
                      </a:pPr>
                      <a:r>
                        <a:rPr lang="zh-CN" altLang="en-US" sz="1300" kern="100" dirty="0" smtClean="0">
                          <a:effectLst/>
                        </a:rPr>
                        <a:t>王坚</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阿里巴巴</a:t>
                      </a:r>
                      <a:r>
                        <a:rPr lang="zh-CN" sz="1300" kern="100" dirty="0" smtClean="0">
                          <a:effectLst/>
                        </a:rPr>
                        <a:t>集团</a:t>
                      </a:r>
                      <a:r>
                        <a:rPr lang="zh-CN" altLang="en-US" sz="1300" kern="100" dirty="0" smtClean="0">
                          <a:effectLst/>
                        </a:rPr>
                        <a:t>技术委员会主席</a:t>
                      </a:r>
                      <a:r>
                        <a:rPr lang="zh-CN" sz="1300" kern="100" dirty="0" smtClean="0">
                          <a:effectLst/>
                        </a:rPr>
                        <a:t>，</a:t>
                      </a:r>
                      <a:r>
                        <a:rPr lang="zh-CN" altLang="zh-CN" sz="1300" kern="100" dirty="0" smtClean="0">
                          <a:effectLst/>
                        </a:rPr>
                        <a:t>科技指导委员会委员</a:t>
                      </a:r>
                      <a:r>
                        <a:rPr lang="zh-CN" altLang="en-US" sz="1300" kern="100" dirty="0" smtClean="0">
                          <a:effectLst/>
                        </a:rPr>
                        <a:t>主席</a:t>
                      </a:r>
                      <a:endParaRPr lang="zh-CN" altLang="zh-CN" sz="1000" kern="100" dirty="0">
                        <a:effectLst/>
                        <a:latin typeface="Calibri" panose="020F0502020204030204" pitchFamily="34" charset="0"/>
                        <a:ea typeface="+mn-ea"/>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张云杨</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阿里云数据库高级专家，科技指导委员会委员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张</a:t>
                      </a:r>
                      <a:r>
                        <a:rPr lang="en-US" sz="1300" kern="100" dirty="0">
                          <a:effectLst/>
                        </a:rPr>
                        <a:t>  </a:t>
                      </a:r>
                      <a:r>
                        <a:rPr lang="zh-CN" sz="1300" kern="100" dirty="0">
                          <a:effectLst/>
                        </a:rPr>
                        <a:t>戈</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阿里云政务云技术总监，科技指导委员会委员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楼燕华</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阿里云网络技术高级专家，科技指导委员会委员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许呙兢</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阿里云存储技术高级专家，科技指导委员会委员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宋  宽</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阿里云大数据算法高级专家，科技指导委员会委员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苏建东</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阿里云安全技术高级专家，科技指导委员会委员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金建明</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a:effectLst/>
                        </a:rPr>
                        <a:t>阿里云技术服务总监，科技指导委员会委员</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刘英飞</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a:effectLst/>
                        </a:rPr>
                        <a:t>阿里云高级架构师，科技指导委员会委员</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dirty="0">
                          <a:effectLst/>
                        </a:rPr>
                        <a:t>邹</a:t>
                      </a:r>
                      <a:r>
                        <a:rPr lang="en-US" sz="1300" kern="100" dirty="0">
                          <a:effectLst/>
                        </a:rPr>
                        <a:t>  </a:t>
                      </a:r>
                      <a:r>
                        <a:rPr lang="zh-CN" sz="1300" kern="100" dirty="0">
                          <a:effectLst/>
                        </a:rPr>
                        <a:t>娟</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阿里云高级架构师，科技指导委员会委员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bl>
          </a:graphicData>
        </a:graphic>
      </p:graphicFrame>
      <p:graphicFrame>
        <p:nvGraphicFramePr>
          <p:cNvPr id="6" name="内容占位符 5"/>
          <p:cNvGraphicFramePr>
            <a:graphicFrameLocks noGrp="1"/>
          </p:cNvGraphicFramePr>
          <p:nvPr>
            <p:ph sz="half" idx="2"/>
            <p:extLst>
              <p:ext uri="{D42A27DB-BD31-4B8C-83A1-F6EECF244321}">
                <p14:modId xmlns:p14="http://schemas.microsoft.com/office/powerpoint/2010/main" val="2807378537"/>
              </p:ext>
            </p:extLst>
          </p:nvPr>
        </p:nvGraphicFramePr>
        <p:xfrm>
          <a:off x="6023992" y="1988840"/>
          <a:ext cx="5384800" cy="4256280"/>
        </p:xfrm>
        <a:graphic>
          <a:graphicData uri="http://schemas.openxmlformats.org/drawingml/2006/table">
            <a:tbl>
              <a:tblPr firstRow="1" firstCol="1" bandRow="1">
                <a:tableStyleId>{5C22544A-7EE6-4342-B048-85BDC9FD1C3A}</a:tableStyleId>
              </a:tblPr>
              <a:tblGrid>
                <a:gridCol w="1193439"/>
                <a:gridCol w="4191361"/>
              </a:tblGrid>
              <a:tr h="196470">
                <a:tc>
                  <a:txBody>
                    <a:bodyPr/>
                    <a:lstStyle/>
                    <a:p>
                      <a:pPr indent="355600" algn="l">
                        <a:lnSpc>
                          <a:spcPct val="150000"/>
                        </a:lnSpc>
                        <a:spcAft>
                          <a:spcPts val="0"/>
                        </a:spcAft>
                      </a:pPr>
                      <a:r>
                        <a:rPr lang="zh-CN" sz="1300" kern="100" dirty="0" smtClean="0">
                          <a:effectLst/>
                        </a:rPr>
                        <a:t>赵</a:t>
                      </a:r>
                      <a:r>
                        <a:rPr lang="en-US" sz="1300" kern="100" dirty="0" smtClean="0">
                          <a:effectLst/>
                        </a:rPr>
                        <a:t>  </a:t>
                      </a:r>
                      <a:r>
                        <a:rPr lang="zh-CN" sz="1300" kern="100" dirty="0">
                          <a:effectLst/>
                        </a:rPr>
                        <a:t>刚</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国家天文台副台长，科技指导委员会</a:t>
                      </a:r>
                      <a:r>
                        <a:rPr lang="zh-CN" sz="1300" kern="100" dirty="0" smtClean="0">
                          <a:effectLst/>
                        </a:rPr>
                        <a:t>主席</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a:effectLst/>
                        </a:rPr>
                        <a:t>郝晋新</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国家天文台副台长，科技指导委员会委员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392940">
                <a:tc>
                  <a:txBody>
                    <a:bodyPr/>
                    <a:lstStyle/>
                    <a:p>
                      <a:pPr indent="355600" algn="l">
                        <a:lnSpc>
                          <a:spcPct val="150000"/>
                        </a:lnSpc>
                        <a:spcAft>
                          <a:spcPts val="0"/>
                        </a:spcAft>
                      </a:pPr>
                      <a:r>
                        <a:rPr lang="zh-CN" sz="1300" kern="100" dirty="0">
                          <a:effectLst/>
                        </a:rPr>
                        <a:t>盘</a:t>
                      </a:r>
                      <a:r>
                        <a:rPr lang="en-US" sz="1300" kern="100" dirty="0">
                          <a:effectLst/>
                        </a:rPr>
                        <a:t>  </a:t>
                      </a:r>
                      <a:r>
                        <a:rPr lang="zh-CN" sz="1300" kern="100" dirty="0">
                          <a:effectLst/>
                        </a:rPr>
                        <a:t>军</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国家天文台基础科研部主任，科技指导委员会</a:t>
                      </a:r>
                      <a:r>
                        <a:rPr lang="zh-CN" sz="1300" kern="100" dirty="0" smtClean="0">
                          <a:effectLst/>
                        </a:rPr>
                        <a:t>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392940">
                <a:tc>
                  <a:txBody>
                    <a:bodyPr/>
                    <a:lstStyle/>
                    <a:p>
                      <a:pPr indent="355600" algn="l">
                        <a:lnSpc>
                          <a:spcPct val="150000"/>
                        </a:lnSpc>
                        <a:spcAft>
                          <a:spcPts val="0"/>
                        </a:spcAft>
                      </a:pPr>
                      <a:r>
                        <a:rPr lang="zh-CN" sz="1300" kern="100">
                          <a:effectLst/>
                        </a:rPr>
                        <a:t>赵永恒</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国家天文台郭守敬望远镜运行和发展中心常务副主任，科技指导委员会委员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392940">
                <a:tc>
                  <a:txBody>
                    <a:bodyPr/>
                    <a:lstStyle/>
                    <a:p>
                      <a:pPr indent="355600" algn="l">
                        <a:lnSpc>
                          <a:spcPct val="150000"/>
                        </a:lnSpc>
                        <a:spcAft>
                          <a:spcPts val="0"/>
                        </a:spcAft>
                      </a:pPr>
                      <a:r>
                        <a:rPr lang="zh-CN" sz="1300" kern="100">
                          <a:effectLst/>
                        </a:rPr>
                        <a:t>颜毅华</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国家天文台明安图观测基地主任，太阳物理学家，科技指导委员会委员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392940">
                <a:tc>
                  <a:txBody>
                    <a:bodyPr/>
                    <a:lstStyle/>
                    <a:p>
                      <a:pPr indent="355600" algn="l">
                        <a:lnSpc>
                          <a:spcPct val="150000"/>
                        </a:lnSpc>
                        <a:spcAft>
                          <a:spcPts val="0"/>
                        </a:spcAft>
                      </a:pPr>
                      <a:r>
                        <a:rPr lang="zh-CN" sz="1300" kern="100">
                          <a:effectLst/>
                        </a:rPr>
                        <a:t>姜晓军</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a:effectLst/>
                        </a:rPr>
                        <a:t>国家天文台兴隆观测基地主任，光学天文学家，科技指导委员会委员</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392940">
                <a:tc>
                  <a:txBody>
                    <a:bodyPr/>
                    <a:lstStyle/>
                    <a:p>
                      <a:pPr indent="355600" algn="l">
                        <a:lnSpc>
                          <a:spcPct val="150000"/>
                        </a:lnSpc>
                        <a:spcAft>
                          <a:spcPts val="0"/>
                        </a:spcAft>
                      </a:pPr>
                      <a:r>
                        <a:rPr lang="zh-CN" sz="1300" kern="100">
                          <a:effectLst/>
                        </a:rPr>
                        <a:t>朱</a:t>
                      </a:r>
                      <a:r>
                        <a:rPr lang="en-US" sz="1300" kern="100">
                          <a:effectLst/>
                        </a:rPr>
                        <a:t>  </a:t>
                      </a:r>
                      <a:r>
                        <a:rPr lang="zh-CN" sz="1300" kern="100">
                          <a:effectLst/>
                        </a:rPr>
                        <a:t>明</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a:t>
                      </a:r>
                      <a:r>
                        <a:rPr lang="en-US" sz="1300" kern="100" dirty="0">
                          <a:effectLst/>
                        </a:rPr>
                        <a:t>FAST</a:t>
                      </a:r>
                      <a:r>
                        <a:rPr lang="zh-CN" sz="1300" kern="100" dirty="0">
                          <a:effectLst/>
                        </a:rPr>
                        <a:t>科学部主任，射电天文学家，科技指导委员会</a:t>
                      </a:r>
                      <a:r>
                        <a:rPr lang="zh-CN" sz="1300" kern="100" dirty="0" smtClean="0">
                          <a:effectLst/>
                        </a:rPr>
                        <a:t>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392940">
                <a:tc>
                  <a:txBody>
                    <a:bodyPr/>
                    <a:lstStyle/>
                    <a:p>
                      <a:pPr indent="355600" algn="l">
                        <a:lnSpc>
                          <a:spcPct val="150000"/>
                        </a:lnSpc>
                        <a:spcAft>
                          <a:spcPts val="0"/>
                        </a:spcAft>
                      </a:pPr>
                      <a:r>
                        <a:rPr lang="zh-CN" sz="1300" kern="100">
                          <a:effectLst/>
                        </a:rPr>
                        <a:t>高</a:t>
                      </a:r>
                      <a:r>
                        <a:rPr lang="en-US" sz="1300" kern="100">
                          <a:effectLst/>
                        </a:rPr>
                        <a:t>  </a:t>
                      </a:r>
                      <a:r>
                        <a:rPr lang="zh-CN" sz="1300" kern="100">
                          <a:effectLst/>
                        </a:rPr>
                        <a:t>亮</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国家天文台计算宇宙学研究团组首席科学家，科技指导委员会委员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r h="196470">
                <a:tc>
                  <a:txBody>
                    <a:bodyPr/>
                    <a:lstStyle/>
                    <a:p>
                      <a:pPr indent="355600" algn="l">
                        <a:lnSpc>
                          <a:spcPct val="150000"/>
                        </a:lnSpc>
                        <a:spcAft>
                          <a:spcPts val="0"/>
                        </a:spcAft>
                      </a:pPr>
                      <a:r>
                        <a:rPr lang="zh-CN" sz="1300" kern="100">
                          <a:effectLst/>
                        </a:rPr>
                        <a:t>崔辰州</a:t>
                      </a:r>
                      <a:endParaRPr lang="zh-CN" sz="1000" kern="10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c>
                  <a:txBody>
                    <a:bodyPr/>
                    <a:lstStyle/>
                    <a:p>
                      <a:pPr algn="l">
                        <a:lnSpc>
                          <a:spcPct val="150000"/>
                        </a:lnSpc>
                        <a:spcAft>
                          <a:spcPts val="0"/>
                        </a:spcAft>
                      </a:pPr>
                      <a:r>
                        <a:rPr lang="zh-CN" sz="1300" kern="100" dirty="0">
                          <a:effectLst/>
                        </a:rPr>
                        <a:t>中心主任，科技指导委员会委员</a:t>
                      </a:r>
                      <a:endParaRPr lang="zh-CN" sz="1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3151" marR="63151" marT="0" marB="0"/>
                </a:tc>
              </a:tr>
            </a:tbl>
          </a:graphicData>
        </a:graphic>
      </p:graphicFrame>
      <p:sp>
        <p:nvSpPr>
          <p:cNvPr id="7" name="文本框 6"/>
          <p:cNvSpPr txBox="1"/>
          <p:nvPr/>
        </p:nvSpPr>
        <p:spPr>
          <a:xfrm>
            <a:off x="1933181" y="5301208"/>
            <a:ext cx="2492990"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zh-CN" altLang="en-US" sz="1800" dirty="0" smtClean="0"/>
              <a:t>秘书长：崔辰州、张戈</a:t>
            </a:r>
            <a:endParaRPr lang="zh-CN" altLang="en-US" sz="1800" dirty="0"/>
          </a:p>
        </p:txBody>
      </p:sp>
    </p:spTree>
    <p:extLst>
      <p:ext uri="{BB962C8B-B14F-4D97-AF65-F5344CB8AC3E}">
        <p14:creationId xmlns:p14="http://schemas.microsoft.com/office/powerpoint/2010/main" val="2111122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开放课题和冠名博士后工作</a:t>
            </a:r>
            <a:endParaRPr lang="zh-CN" altLang="en-US" dirty="0"/>
          </a:p>
        </p:txBody>
      </p:sp>
      <p:graphicFrame>
        <p:nvGraphicFramePr>
          <p:cNvPr id="4" name="内容占位符 3"/>
          <p:cNvGraphicFramePr>
            <a:graphicFrameLocks noGrp="1"/>
          </p:cNvGraphicFramePr>
          <p:nvPr>
            <p:ph sz="half" idx="1"/>
            <p:extLst>
              <p:ext uri="{D42A27DB-BD31-4B8C-83A1-F6EECF244321}">
                <p14:modId xmlns:p14="http://schemas.microsoft.com/office/powerpoint/2010/main" val="3112802198"/>
              </p:ext>
            </p:extLst>
          </p:nvPr>
        </p:nvGraphicFramePr>
        <p:xfrm>
          <a:off x="911424" y="1596404"/>
          <a:ext cx="10297144" cy="3672410"/>
        </p:xfrm>
        <a:graphic>
          <a:graphicData uri="http://schemas.openxmlformats.org/drawingml/2006/table">
            <a:tbl>
              <a:tblPr firstRow="1" bandRow="1">
                <a:tableStyleId>{5C22544A-7EE6-4342-B048-85BDC9FD1C3A}</a:tableStyleId>
              </a:tblPr>
              <a:tblGrid>
                <a:gridCol w="772436"/>
                <a:gridCol w="9524708"/>
              </a:tblGrid>
              <a:tr h="524630">
                <a:tc>
                  <a:txBody>
                    <a:bodyPr/>
                    <a:lstStyle/>
                    <a:p>
                      <a:r>
                        <a:rPr lang="zh-CN" altLang="en-US" sz="2000" dirty="0" smtClean="0">
                          <a:latin typeface="微软雅黑"/>
                          <a:ea typeface="微软雅黑"/>
                          <a:cs typeface="微软雅黑"/>
                        </a:rPr>
                        <a:t>编号</a:t>
                      </a:r>
                      <a:endParaRPr lang="zh-CN" altLang="en-US" sz="2000" dirty="0">
                        <a:latin typeface="微软雅黑"/>
                        <a:ea typeface="微软雅黑"/>
                        <a:cs typeface="微软雅黑"/>
                      </a:endParaRPr>
                    </a:p>
                  </a:txBody>
                  <a:tcPr/>
                </a:tc>
                <a:tc>
                  <a:txBody>
                    <a:bodyPr/>
                    <a:lstStyle/>
                    <a:p>
                      <a:r>
                        <a:rPr lang="zh-CN" altLang="en-US" sz="2000" dirty="0" smtClean="0">
                          <a:latin typeface="微软雅黑"/>
                          <a:ea typeface="微软雅黑"/>
                          <a:cs typeface="微软雅黑"/>
                        </a:rPr>
                        <a:t>开放课题</a:t>
                      </a:r>
                      <a:r>
                        <a:rPr lang="zh-CN" altLang="en-US" sz="2000" dirty="0" smtClean="0">
                          <a:latin typeface="微软雅黑"/>
                          <a:ea typeface="微软雅黑"/>
                          <a:cs typeface="微软雅黑"/>
                        </a:rPr>
                        <a:t>名称</a:t>
                      </a:r>
                      <a:r>
                        <a:rPr lang="zh-CN" altLang="en-US" sz="2000" dirty="0" smtClean="0">
                          <a:latin typeface="微软雅黑"/>
                          <a:ea typeface="微软雅黑"/>
                          <a:cs typeface="微软雅黑"/>
                        </a:rPr>
                        <a:t>（</a:t>
                      </a:r>
                      <a:r>
                        <a:rPr lang="en-US" altLang="zh-CN" sz="2000" dirty="0" smtClean="0">
                          <a:latin typeface="微软雅黑"/>
                          <a:ea typeface="微软雅黑"/>
                          <a:cs typeface="微软雅黑"/>
                        </a:rPr>
                        <a:t>11</a:t>
                      </a:r>
                      <a:r>
                        <a:rPr lang="zh-CN" altLang="en-US" sz="2000" dirty="0" smtClean="0">
                          <a:latin typeface="微软雅黑"/>
                          <a:ea typeface="微软雅黑"/>
                          <a:cs typeface="微软雅黑"/>
                        </a:rPr>
                        <a:t>月</a:t>
                      </a:r>
                      <a:r>
                        <a:rPr lang="en-US" altLang="zh-CN" sz="2000" dirty="0" smtClean="0">
                          <a:latin typeface="微软雅黑"/>
                          <a:ea typeface="微软雅黑"/>
                          <a:cs typeface="微软雅黑"/>
                        </a:rPr>
                        <a:t>27</a:t>
                      </a:r>
                      <a:r>
                        <a:rPr lang="zh-CN" altLang="en-US" sz="2000" dirty="0" smtClean="0">
                          <a:latin typeface="微软雅黑"/>
                          <a:ea typeface="微软雅黑"/>
                          <a:cs typeface="微软雅黑"/>
                        </a:rPr>
                        <a:t>日）</a:t>
                      </a:r>
                      <a:endParaRPr lang="zh-CN" altLang="en-US" sz="2000" dirty="0">
                        <a:latin typeface="微软雅黑"/>
                        <a:ea typeface="微软雅黑"/>
                        <a:cs typeface="微软雅黑"/>
                      </a:endParaRPr>
                    </a:p>
                  </a:txBody>
                  <a:tcPr/>
                </a:tc>
              </a:tr>
              <a:tr h="524630">
                <a:tc>
                  <a:txBody>
                    <a:bodyPr/>
                    <a:lstStyle/>
                    <a:p>
                      <a:r>
                        <a:rPr lang="en-US" altLang="zh-CN" sz="2000" dirty="0" smtClean="0">
                          <a:latin typeface="微软雅黑"/>
                          <a:ea typeface="微软雅黑"/>
                          <a:cs typeface="微软雅黑"/>
                        </a:rPr>
                        <a:t>1</a:t>
                      </a:r>
                      <a:endParaRPr lang="zh-CN" altLang="en-US" sz="2000" dirty="0">
                        <a:latin typeface="微软雅黑"/>
                        <a:ea typeface="微软雅黑"/>
                        <a:cs typeface="微软雅黑"/>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a:ea typeface="微软雅黑"/>
                          <a:cs typeface="微软雅黑"/>
                        </a:rPr>
                        <a:t>云计算加速脉冲星计时阵引力波探测</a:t>
                      </a:r>
                      <a:endParaRPr lang="zh-CN" altLang="en-US" sz="2000" dirty="0">
                        <a:latin typeface="微软雅黑"/>
                        <a:ea typeface="微软雅黑"/>
                        <a:cs typeface="微软雅黑"/>
                      </a:endParaRPr>
                    </a:p>
                  </a:txBody>
                  <a:tcPr/>
                </a:tc>
              </a:tr>
              <a:tr h="524630">
                <a:tc>
                  <a:txBody>
                    <a:bodyPr/>
                    <a:lstStyle/>
                    <a:p>
                      <a:r>
                        <a:rPr lang="en-US" altLang="zh-CN" sz="2000" dirty="0" smtClean="0">
                          <a:latin typeface="微软雅黑"/>
                          <a:ea typeface="微软雅黑"/>
                          <a:cs typeface="微软雅黑"/>
                        </a:rPr>
                        <a:t>2</a:t>
                      </a:r>
                      <a:endParaRPr lang="zh-CN" altLang="en-US" sz="2000" dirty="0">
                        <a:latin typeface="微软雅黑"/>
                        <a:ea typeface="微软雅黑"/>
                        <a:cs typeface="微软雅黑"/>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a:ea typeface="微软雅黑"/>
                          <a:cs typeface="微软雅黑"/>
                        </a:rPr>
                        <a:t>基于 </a:t>
                      </a:r>
                      <a:r>
                        <a:rPr lang="en-US" altLang="zh-CN" sz="2000" dirty="0" smtClean="0">
                          <a:latin typeface="微软雅黑"/>
                          <a:ea typeface="微软雅黑"/>
                          <a:cs typeface="微软雅黑"/>
                        </a:rPr>
                        <a:t>LAMOST </a:t>
                      </a:r>
                      <a:r>
                        <a:rPr lang="zh-CN" altLang="en-US" sz="2000" dirty="0" smtClean="0">
                          <a:latin typeface="微软雅黑"/>
                          <a:ea typeface="微软雅黑"/>
                          <a:cs typeface="微软雅黑"/>
                        </a:rPr>
                        <a:t>中分辨率巡天数据确定海量恒星近二十种元素的丰度</a:t>
                      </a:r>
                      <a:endParaRPr lang="zh-CN" altLang="en-US" sz="2000" dirty="0">
                        <a:latin typeface="微软雅黑"/>
                        <a:ea typeface="微软雅黑"/>
                        <a:cs typeface="微软雅黑"/>
                      </a:endParaRPr>
                    </a:p>
                  </a:txBody>
                  <a:tcPr/>
                </a:tc>
              </a:tr>
              <a:tr h="524630">
                <a:tc>
                  <a:txBody>
                    <a:bodyPr/>
                    <a:lstStyle/>
                    <a:p>
                      <a:r>
                        <a:rPr lang="en-US" altLang="zh-CN" sz="2000" dirty="0" smtClean="0">
                          <a:latin typeface="微软雅黑"/>
                          <a:ea typeface="微软雅黑"/>
                          <a:cs typeface="微软雅黑"/>
                        </a:rPr>
                        <a:t>3</a:t>
                      </a:r>
                      <a:endParaRPr lang="zh-CN" altLang="en-US" sz="2000" dirty="0">
                        <a:latin typeface="微软雅黑"/>
                        <a:ea typeface="微软雅黑"/>
                        <a:cs typeface="微软雅黑"/>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a:ea typeface="微软雅黑"/>
                          <a:cs typeface="微软雅黑"/>
                        </a:rPr>
                        <a:t>黑洞吸积的风与喷流的广义相对论磁流体力学数值模拟</a:t>
                      </a:r>
                      <a:endParaRPr lang="zh-CN" altLang="en-US" sz="2000" dirty="0">
                        <a:latin typeface="微软雅黑"/>
                        <a:ea typeface="微软雅黑"/>
                        <a:cs typeface="微软雅黑"/>
                      </a:endParaRPr>
                    </a:p>
                  </a:txBody>
                  <a:tcPr/>
                </a:tc>
              </a:tr>
              <a:tr h="524630">
                <a:tc>
                  <a:txBody>
                    <a:bodyPr/>
                    <a:lstStyle/>
                    <a:p>
                      <a:r>
                        <a:rPr lang="en-US" altLang="zh-CN" sz="2000" dirty="0" smtClean="0">
                          <a:latin typeface="微软雅黑"/>
                          <a:ea typeface="微软雅黑"/>
                          <a:cs typeface="微软雅黑"/>
                        </a:rPr>
                        <a:t>4</a:t>
                      </a:r>
                      <a:endParaRPr lang="zh-CN" altLang="en-US" sz="2000" dirty="0">
                        <a:latin typeface="微软雅黑"/>
                        <a:ea typeface="微软雅黑"/>
                        <a:cs typeface="微软雅黑"/>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微软雅黑"/>
                          <a:ea typeface="微软雅黑"/>
                          <a:cs typeface="微软雅黑"/>
                        </a:rPr>
                        <a:t>基于</a:t>
                      </a:r>
                      <a:r>
                        <a:rPr lang="en-US" altLang="zh-TW" sz="2000" dirty="0" smtClean="0">
                          <a:latin typeface="微软雅黑"/>
                          <a:ea typeface="微软雅黑"/>
                          <a:cs typeface="微软雅黑"/>
                        </a:rPr>
                        <a:t>LAMOST </a:t>
                      </a:r>
                      <a:r>
                        <a:rPr lang="zh-TW" altLang="en-US" sz="2000" dirty="0" smtClean="0">
                          <a:latin typeface="微软雅黑"/>
                          <a:ea typeface="微软雅黑"/>
                          <a:cs typeface="微软雅黑"/>
                        </a:rPr>
                        <a:t>和</a:t>
                      </a:r>
                      <a:r>
                        <a:rPr lang="en-US" altLang="zh-TW" sz="2000" dirty="0" smtClean="0">
                          <a:latin typeface="微软雅黑"/>
                          <a:ea typeface="微软雅黑"/>
                          <a:cs typeface="微软雅黑"/>
                        </a:rPr>
                        <a:t>GAIA </a:t>
                      </a:r>
                      <a:r>
                        <a:rPr lang="zh-TW" altLang="en-US" sz="2000" dirty="0" smtClean="0">
                          <a:latin typeface="微软雅黑"/>
                          <a:ea typeface="微软雅黑"/>
                          <a:cs typeface="微软雅黑"/>
                        </a:rPr>
                        <a:t>的移动星群研究</a:t>
                      </a:r>
                      <a:endParaRPr lang="zh-CN" altLang="en-US" sz="2000" dirty="0">
                        <a:latin typeface="微软雅黑"/>
                        <a:ea typeface="微软雅黑"/>
                        <a:cs typeface="微软雅黑"/>
                      </a:endParaRPr>
                    </a:p>
                  </a:txBody>
                  <a:tcPr/>
                </a:tc>
              </a:tr>
              <a:tr h="524630">
                <a:tc>
                  <a:txBody>
                    <a:bodyPr/>
                    <a:lstStyle/>
                    <a:p>
                      <a:r>
                        <a:rPr lang="en-US" altLang="zh-CN" sz="2000" dirty="0" smtClean="0">
                          <a:latin typeface="微软雅黑"/>
                          <a:ea typeface="微软雅黑"/>
                          <a:cs typeface="微软雅黑"/>
                        </a:rPr>
                        <a:t>5</a:t>
                      </a:r>
                      <a:endParaRPr lang="zh-CN" altLang="en-US" sz="2000" dirty="0">
                        <a:latin typeface="微软雅黑"/>
                        <a:ea typeface="微软雅黑"/>
                        <a:cs typeface="微软雅黑"/>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a:ea typeface="微软雅黑"/>
                          <a:cs typeface="微软雅黑"/>
                        </a:rPr>
                        <a:t>云环境下射电干涉阵海量数据处理框架关键技术研究</a:t>
                      </a:r>
                      <a:endParaRPr lang="zh-CN" altLang="en-US" sz="2000" dirty="0">
                        <a:latin typeface="微软雅黑"/>
                        <a:ea typeface="微软雅黑"/>
                        <a:cs typeface="微软雅黑"/>
                      </a:endParaRPr>
                    </a:p>
                  </a:txBody>
                  <a:tcPr/>
                </a:tc>
              </a:tr>
              <a:tr h="524630">
                <a:tc>
                  <a:txBody>
                    <a:bodyPr/>
                    <a:lstStyle/>
                    <a:p>
                      <a:r>
                        <a:rPr lang="en-US" altLang="zh-CN" sz="2000" dirty="0" smtClean="0">
                          <a:latin typeface="微软雅黑"/>
                          <a:ea typeface="微软雅黑"/>
                          <a:cs typeface="微软雅黑"/>
                        </a:rPr>
                        <a:t>6</a:t>
                      </a:r>
                      <a:endParaRPr lang="zh-CN" altLang="en-US" sz="2000" dirty="0">
                        <a:latin typeface="微软雅黑"/>
                        <a:ea typeface="微软雅黑"/>
                        <a:cs typeface="微软雅黑"/>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a:ea typeface="微软雅黑"/>
                          <a:cs typeface="微软雅黑"/>
                        </a:rPr>
                        <a:t>基于天文大数据研究类太阳恒星磁场活动特征</a:t>
                      </a:r>
                      <a:endParaRPr lang="zh-CN" altLang="en-US" sz="2000" dirty="0">
                        <a:latin typeface="微软雅黑"/>
                        <a:ea typeface="微软雅黑"/>
                        <a:cs typeface="微软雅黑"/>
                      </a:endParaRPr>
                    </a:p>
                  </a:txBody>
                  <a:tcPr/>
                </a:tc>
              </a:tr>
            </a:tbl>
          </a:graphicData>
        </a:graphic>
      </p:graphicFrame>
      <p:sp>
        <p:nvSpPr>
          <p:cNvPr id="9" name="文本框 8"/>
          <p:cNvSpPr txBox="1"/>
          <p:nvPr/>
        </p:nvSpPr>
        <p:spPr>
          <a:xfrm>
            <a:off x="839416" y="5445224"/>
            <a:ext cx="10873208" cy="1015663"/>
          </a:xfrm>
          <a:prstGeom prst="rect">
            <a:avLst/>
          </a:prstGeom>
          <a:noFill/>
        </p:spPr>
        <p:txBody>
          <a:bodyPr wrap="square" rtlCol="0">
            <a:spAutoFit/>
          </a:bodyPr>
          <a:lstStyle/>
          <a:p>
            <a:r>
              <a:rPr lang="zh-CN" altLang="en-US" sz="2000" dirty="0" smtClean="0">
                <a:latin typeface="微软雅黑"/>
                <a:ea typeface="微软雅黑"/>
                <a:cs typeface="微软雅黑"/>
              </a:rPr>
              <a:t>同日</a:t>
            </a:r>
            <a:r>
              <a:rPr lang="zh-CN" altLang="en-US" sz="2000" dirty="0" smtClean="0">
                <a:latin typeface="微软雅黑"/>
                <a:ea typeface="微软雅黑"/>
                <a:cs typeface="微软雅黑"/>
              </a:rPr>
              <a:t>，</a:t>
            </a:r>
            <a:r>
              <a:rPr lang="zh-CN" altLang="en-US" sz="2000" dirty="0" smtClean="0">
                <a:latin typeface="微软雅黑"/>
                <a:ea typeface="微软雅黑"/>
                <a:cs typeface="微软雅黑"/>
              </a:rPr>
              <a:t>“</a:t>
            </a:r>
            <a:r>
              <a:rPr lang="zh-CN" altLang="en-US" sz="2000" dirty="0">
                <a:latin typeface="微软雅黑"/>
                <a:ea typeface="微软雅黑"/>
                <a:cs typeface="微软雅黑"/>
              </a:rPr>
              <a:t>国家天文台</a:t>
            </a:r>
            <a:r>
              <a:rPr lang="en-US" altLang="zh-CN" sz="2000" dirty="0">
                <a:latin typeface="微软雅黑"/>
                <a:ea typeface="微软雅黑"/>
                <a:cs typeface="微软雅黑"/>
              </a:rPr>
              <a:t>-</a:t>
            </a:r>
            <a:r>
              <a:rPr lang="zh-CN" altLang="en-US" sz="2000" dirty="0">
                <a:latin typeface="微软雅黑"/>
                <a:ea typeface="微软雅黑"/>
                <a:cs typeface="微软雅黑"/>
              </a:rPr>
              <a:t>阿里云天文大数据联合研究中心冠名博士后”评审结果也同时揭晓，毕业于</a:t>
            </a:r>
            <a:r>
              <a:rPr lang="en-US" altLang="zh-CN" sz="2000" dirty="0">
                <a:latin typeface="微软雅黑"/>
                <a:ea typeface="微软雅黑"/>
                <a:cs typeface="微软雅黑"/>
              </a:rPr>
              <a:t>Turku</a:t>
            </a:r>
            <a:r>
              <a:rPr lang="zh-CN" altLang="en-US" sz="2000" dirty="0">
                <a:latin typeface="微软雅黑"/>
                <a:ea typeface="微软雅黑"/>
                <a:cs typeface="微软雅黑"/>
              </a:rPr>
              <a:t>大学物理与天文学系的</a:t>
            </a:r>
            <a:r>
              <a:rPr lang="en-US" altLang="zh-CN" sz="2000" dirty="0">
                <a:latin typeface="微软雅黑"/>
                <a:ea typeface="微软雅黑"/>
                <a:cs typeface="微软雅黑"/>
              </a:rPr>
              <a:t>Sarah Ann Bird</a:t>
            </a:r>
            <a:r>
              <a:rPr lang="zh-CN" altLang="en-US" sz="2000" dirty="0">
                <a:latin typeface="微软雅黑"/>
                <a:ea typeface="微软雅黑"/>
                <a:cs typeface="微软雅黑"/>
              </a:rPr>
              <a:t>博士以及毕业于中国科学院紫金山天文台的常江博士将在本计划资助下开展博士后研究工作。</a:t>
            </a:r>
            <a:endParaRPr kumimoji="1" lang="zh-CN" altLang="en-US" sz="2000" dirty="0">
              <a:latin typeface="微软雅黑"/>
              <a:ea typeface="微软雅黑"/>
              <a:cs typeface="微软雅黑"/>
            </a:endParaRPr>
          </a:p>
        </p:txBody>
      </p:sp>
    </p:spTree>
    <p:extLst>
      <p:ext uri="{BB962C8B-B14F-4D97-AF65-F5344CB8AC3E}">
        <p14:creationId xmlns:p14="http://schemas.microsoft.com/office/powerpoint/2010/main" val="31221751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zh-CN" altLang="en-US" dirty="0"/>
              <a:t>历程</a:t>
            </a:r>
            <a:r>
              <a:rPr lang="zh-CN" altLang="en-US" dirty="0" smtClean="0"/>
              <a:t>回顾</a:t>
            </a:r>
            <a:endParaRPr lang="en-US" altLang="zh-CN" dirty="0" smtClean="0"/>
          </a:p>
          <a:p>
            <a:endParaRPr lang="en-US" altLang="zh-CN" dirty="0" smtClean="0"/>
          </a:p>
          <a:p>
            <a:r>
              <a:rPr lang="zh-CN" altLang="en-US" dirty="0" smtClean="0"/>
              <a:t>主要合作内容及进展</a:t>
            </a:r>
            <a:endParaRPr lang="en-US" altLang="zh-CN" dirty="0" smtClean="0"/>
          </a:p>
          <a:p>
            <a:endParaRPr lang="en-US" altLang="zh-CN" dirty="0" smtClean="0"/>
          </a:p>
          <a:p>
            <a:r>
              <a:rPr lang="zh-CN" altLang="en-US" dirty="0" smtClean="0"/>
              <a:t>下一步工作展望</a:t>
            </a:r>
            <a:endParaRPr lang="zh-CN" altLang="en-US" dirty="0"/>
          </a:p>
        </p:txBody>
      </p:sp>
    </p:spTree>
    <p:extLst>
      <p:ext uri="{BB962C8B-B14F-4D97-AF65-F5344CB8AC3E}">
        <p14:creationId xmlns:p14="http://schemas.microsoft.com/office/powerpoint/2010/main" val="26665245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10543</TotalTime>
  <Words>1340</Words>
  <Application>Microsoft Macintosh PowerPoint</Application>
  <PresentationFormat>自定义</PresentationFormat>
  <Paragraphs>214</Paragraphs>
  <Slides>24</Slides>
  <Notes>2</Notes>
  <HiddenSlides>0</HiddenSlides>
  <MMClips>0</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Office 主题</vt:lpstr>
      <vt:lpstr>国台-阿里云合作一周年回顾与展望</vt:lpstr>
      <vt:lpstr>提纲</vt:lpstr>
      <vt:lpstr>合作历程</vt:lpstr>
      <vt:lpstr>云栖大会2016</vt:lpstr>
      <vt:lpstr>1月22日，联合中心揭牌</vt:lpstr>
      <vt:lpstr>4月26日，科学技术指导委员会</vt:lpstr>
      <vt:lpstr>科学技术指导委员会</vt:lpstr>
      <vt:lpstr>开放课题和冠名博士后工作</vt:lpstr>
      <vt:lpstr>提纲</vt:lpstr>
      <vt:lpstr>主要合作内容</vt:lpstr>
      <vt:lpstr>联合研究中心</vt:lpstr>
      <vt:lpstr>合作内容（一）</vt:lpstr>
      <vt:lpstr>合作内容（二）</vt:lpstr>
      <vt:lpstr>当前工作进展</vt:lpstr>
      <vt:lpstr>国家自然科学基金申请成功</vt:lpstr>
      <vt:lpstr>虚拟天文台主节点成功上云</vt:lpstr>
      <vt:lpstr>“宇宙驿站”天文科普网站群成功上云</vt:lpstr>
      <vt:lpstr>云上科研：北京-亚利桑那巡天(BASS)</vt:lpstr>
      <vt:lpstr>云上数据处理</vt:lpstr>
      <vt:lpstr>云上科研：Docker 集群处理 Kepler light curve STFT</vt:lpstr>
      <vt:lpstr>与之前的本地服务器运行效率比较</vt:lpstr>
      <vt:lpstr>提纲</vt:lpstr>
      <vt:lpstr>下一步工作展望</vt:lpstr>
      <vt:lpstr>合作共赢</vt:lpstr>
    </vt:vector>
  </TitlesOfParts>
  <Company>STScI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zg zg</cp:lastModifiedBy>
  <cp:revision>1322</cp:revision>
  <dcterms:created xsi:type="dcterms:W3CDTF">2003-08-08T17:14:50Z</dcterms:created>
  <dcterms:modified xsi:type="dcterms:W3CDTF">2017-11-30T01:52:15Z</dcterms:modified>
</cp:coreProperties>
</file>