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5" r:id="rId5"/>
    <p:sldId id="281" r:id="rId6"/>
    <p:sldId id="273" r:id="rId7"/>
    <p:sldId id="290" r:id="rId8"/>
    <p:sldId id="316" r:id="rId9"/>
    <p:sldId id="317" r:id="rId10"/>
    <p:sldId id="312" r:id="rId11"/>
    <p:sldId id="313" r:id="rId12"/>
    <p:sldId id="318" r:id="rId13"/>
    <p:sldId id="319" r:id="rId14"/>
    <p:sldId id="320" r:id="rId15"/>
    <p:sldId id="314"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20" autoAdjust="0"/>
  </p:normalViewPr>
  <p:slideViewPr>
    <p:cSldViewPr snapToGrid="0">
      <p:cViewPr varScale="1">
        <p:scale>
          <a:sx n="69" d="100"/>
          <a:sy n="69" d="100"/>
        </p:scale>
        <p:origin x="756" y="5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13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r>
              <a:rPr lang="zh-CN" altLang="en-US" smtClean="0"/>
              <a:t>中国科学院大学  云南天文台 研究生开题报告</a:t>
            </a:r>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0EA5F0D-C1DC-412F-A146-DDB3A74B588F}" type="datetimeFigureOut">
              <a:rPr lang="en-US" altLang="zh-CN"/>
              <a:pPr/>
              <a:t>12/1/2017</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BAE14B8-3CC9-472D-9BC5-A84D80684DE2}" type="slidenum">
              <a:rPr lang="zh-CN"/>
              <a:pPr/>
              <a:t>‹#›</a:t>
            </a:fld>
            <a:endParaRPr lang="zh-CN"/>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r>
              <a:rPr lang="zh-CN" altLang="en-US" smtClean="0"/>
              <a:t>中国科学院大学  云南天文台 研究生开题报告</a:t>
            </a:r>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8CDE508-72C8-4AB5-AA9C-1584D31690E0}" type="datetimeFigureOut">
              <a:rPr lang="zh-CN" altLang="en-US"/>
              <a:pPr/>
              <a:t>2017/12/1</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FB667E1-E601-4AAF-B95C-B25720D70A60}" type="slidenum">
              <a:rPr/>
              <a:pPr/>
              <a:t>‹#›</a:t>
            </a:fld>
            <a:endParaRPr lang="zh-CN"/>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矩形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zh-CN"/>
            </a:pPr>
            <a:endParaRPr kumimoji="0" lang="zh-CN" sz="1800" b="0" i="0" u="none" strike="noStrike" kern="0" cap="none" spc="0" normalizeH="0" baseline="0">
              <a:ln>
                <a:noFill/>
              </a:ln>
              <a:solidFill>
                <a:prstClr val="white"/>
              </a:solidFill>
              <a:effectLst/>
              <a:uLnTx/>
              <a:uFillTx/>
              <a:latin typeface="Euphemia"/>
              <a:ea typeface="+mn-ea"/>
              <a:cs typeface="+mn-cs"/>
            </a:endParaRPr>
          </a:p>
        </p:txBody>
      </p:sp>
      <p:sp>
        <p:nvSpPr>
          <p:cNvPr id="6" name="矩形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p>
        </p:txBody>
      </p:sp>
      <p:sp>
        <p:nvSpPr>
          <p:cNvPr id="2" name="标题 1"/>
          <p:cNvSpPr>
            <a:spLocks noGrp="1"/>
          </p:cNvSpPr>
          <p:nvPr>
            <p:ph type="ctrTitle"/>
          </p:nvPr>
        </p:nvSpPr>
        <p:spPr>
          <a:xfrm>
            <a:off x="1523999" y="4800600"/>
            <a:ext cx="9144002" cy="1143000"/>
          </a:xfrm>
        </p:spPr>
        <p:txBody>
          <a:bodyPr anchor="b">
            <a:normAutofit/>
          </a:bodyPr>
          <a:lstStyle>
            <a:lvl1pPr algn="ctr" latinLnBrk="0">
              <a:defRPr lang="zh-CN" sz="48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1522413" y="5943600"/>
            <a:ext cx="9144002" cy="762000"/>
          </a:xfrm>
        </p:spPr>
        <p:txBody>
          <a:bodyPr>
            <a:normAutofit/>
          </a:bodyPr>
          <a:lstStyle>
            <a:lvl1pPr marL="0" indent="0" algn="ctr" latinLnBrk="0">
              <a:spcBef>
                <a:spcPts val="0"/>
              </a:spcBef>
              <a:buNone/>
              <a:defRPr lang="zh-CN" sz="2000" cap="none" baseline="0">
                <a:solidFill>
                  <a:schemeClr val="bg1"/>
                </a:solidFill>
              </a:defRPr>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smtClean="0"/>
              <a:t>单击此处编辑母版副标题样式</a:t>
            </a:r>
            <a:endParaRPr lang="zh-CN"/>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备用内容与题注">
    <p:spTree>
      <p:nvGrpSpPr>
        <p:cNvPr id="1" name=""/>
        <p:cNvGrpSpPr/>
        <p:nvPr/>
      </p:nvGrpSpPr>
      <p:grpSpPr>
        <a:xfrm>
          <a:off x="0" y="0"/>
          <a:ext cx="0" cy="0"/>
          <a:chOff x="0" y="0"/>
          <a:chExt cx="0" cy="0"/>
        </a:xfrm>
      </p:grpSpPr>
      <p:sp>
        <p:nvSpPr>
          <p:cNvPr id="8" name="矩形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zh-CN"/>
            </a:pPr>
            <a:endParaRPr kumimoji="0" lang="zh-CN" sz="1800" b="0" i="0" u="none" strike="noStrike" kern="0" cap="none" spc="0" normalizeH="0" baseline="0">
              <a:ln>
                <a:noFill/>
              </a:ln>
              <a:solidFill>
                <a:prstClr val="white"/>
              </a:solidFill>
              <a:effectLst/>
              <a:uLnTx/>
              <a:uFillTx/>
              <a:latin typeface="Euphemia"/>
              <a:ea typeface="+mn-ea"/>
              <a:cs typeface="+mn-cs"/>
            </a:endParaRPr>
          </a:p>
        </p:txBody>
      </p:sp>
      <p:sp>
        <p:nvSpPr>
          <p:cNvPr id="2" name="标题 1"/>
          <p:cNvSpPr>
            <a:spLocks noGrp="1"/>
          </p:cNvSpPr>
          <p:nvPr>
            <p:ph type="title"/>
          </p:nvPr>
        </p:nvSpPr>
        <p:spPr>
          <a:xfrm>
            <a:off x="760412" y="2362200"/>
            <a:ext cx="3200400" cy="1990725"/>
          </a:xfrm>
        </p:spPr>
        <p:txBody>
          <a:bodyPr anchor="b">
            <a:normAutofit/>
          </a:bodyPr>
          <a:lstStyle>
            <a:lvl1pPr latinLnBrk="0">
              <a:defRPr lang="zh-CN" sz="3400" b="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5362892" y="685800"/>
            <a:ext cx="6370320" cy="54864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zh-CN" sz="1600">
                <a:solidFill>
                  <a:schemeClr val="bg1"/>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latinLnBrk="0">
              <a:defRPr lang="zh-CN">
                <a:solidFill>
                  <a:schemeClr val="tx2"/>
                </a:solidFill>
              </a:defRPr>
            </a:lvl1pPr>
          </a:lstStyle>
          <a:p>
            <a:r>
              <a:rPr lang="en-US" altLang="zh-CN" smtClean="0"/>
              <a:t>2012/8/27</a:t>
            </a:r>
            <a:endParaRPr lang="zh-CN"/>
          </a:p>
        </p:txBody>
      </p:sp>
      <p:sp>
        <p:nvSpPr>
          <p:cNvPr id="6" name="页脚占位符 5"/>
          <p:cNvSpPr>
            <a:spLocks noGrp="1"/>
          </p:cNvSpPr>
          <p:nvPr>
            <p:ph type="ftr" sz="quarter" idx="11"/>
          </p:nvPr>
        </p:nvSpPr>
        <p:spPr/>
        <p:txBody>
          <a:bodyPr/>
          <a:lstStyle/>
          <a:p>
            <a:r>
              <a:rPr lang="zh-CN" altLang="en-US" smtClean="0"/>
              <a:t>射电干涉成像数据处理研讨会         </a:t>
            </a:r>
            <a:endParaRPr lang="zh-CN"/>
          </a:p>
        </p:txBody>
      </p:sp>
      <p:sp>
        <p:nvSpPr>
          <p:cNvPr id="7" name="幻灯片编号占位符 6"/>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pPr/>
              <a:t>‹#›</a:t>
            </a:fld>
            <a:endParaRPr lang="zh-CN"/>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题注">
    <p:spTree>
      <p:nvGrpSpPr>
        <p:cNvPr id="1" name=""/>
        <p:cNvGrpSpPr/>
        <p:nvPr/>
      </p:nvGrpSpPr>
      <p:grpSpPr>
        <a:xfrm>
          <a:off x="0" y="0"/>
          <a:ext cx="0" cy="0"/>
          <a:chOff x="0" y="0"/>
          <a:chExt cx="0" cy="0"/>
        </a:xfrm>
      </p:grpSpPr>
      <p:sp>
        <p:nvSpPr>
          <p:cNvPr id="8" name="矩形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lang="zh-CN"/>
            </a:pPr>
            <a:endParaRPr kumimoji="0" lang="zh-CN" sz="1800" b="0" i="0" u="none" strike="noStrike" kern="0" cap="none" spc="0" normalizeH="0" baseline="0">
              <a:ln>
                <a:noFill/>
              </a:ln>
              <a:solidFill>
                <a:prstClr val="white"/>
              </a:solidFill>
              <a:effectLst/>
              <a:uLnTx/>
              <a:uFillTx/>
              <a:latin typeface="Euphemia"/>
              <a:ea typeface="+mn-ea"/>
              <a:cs typeface="+mn-cs"/>
            </a:endParaRPr>
          </a:p>
        </p:txBody>
      </p:sp>
      <p:sp>
        <p:nvSpPr>
          <p:cNvPr id="2" name="标题 1"/>
          <p:cNvSpPr>
            <a:spLocks noGrp="1"/>
          </p:cNvSpPr>
          <p:nvPr>
            <p:ph type="title"/>
          </p:nvPr>
        </p:nvSpPr>
        <p:spPr>
          <a:xfrm>
            <a:off x="7923214" y="2362200"/>
            <a:ext cx="3200400" cy="1993392"/>
          </a:xfrm>
        </p:spPr>
        <p:txBody>
          <a:bodyPr anchor="b">
            <a:normAutofit/>
          </a:bodyPr>
          <a:lstStyle>
            <a:lvl1pPr latinLnBrk="0">
              <a:defRPr lang="zh-CN" sz="3400" b="0">
                <a:solidFill>
                  <a:schemeClr val="bg1"/>
                </a:solidFill>
              </a:defRPr>
            </a:lvl1pPr>
          </a:lstStyle>
          <a:p>
            <a:r>
              <a:rPr lang="zh-CN" altLang="en-US" smtClean="0"/>
              <a:t>单击此处编辑母版标题样式</a:t>
            </a:r>
            <a:endParaRPr lang="zh-CN"/>
          </a:p>
        </p:txBody>
      </p:sp>
      <p:sp>
        <p:nvSpPr>
          <p:cNvPr id="3" name="图片占位符 2"/>
          <p:cNvSpPr>
            <a:spLocks noGrp="1"/>
          </p:cNvSpPr>
          <p:nvPr>
            <p:ph type="pic" idx="1"/>
          </p:nvPr>
        </p:nvSpPr>
        <p:spPr>
          <a:xfrm>
            <a:off x="0" y="0"/>
            <a:ext cx="7315200" cy="6858000"/>
          </a:xfrm>
          <a:solidFill>
            <a:schemeClr val="bg2">
              <a:lumMod val="90000"/>
            </a:schemeClr>
          </a:solidFill>
        </p:spPr>
        <p:txBody>
          <a:bodyPr/>
          <a:lstStyle>
            <a:lvl1pPr marL="0" indent="0" algn="ctr" latinLnBrk="0">
              <a:buNone/>
              <a:defRPr lang="zh-CN" sz="3200">
                <a:solidFill>
                  <a:schemeClr val="tx2"/>
                </a:solidFill>
              </a:defRPr>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7923214" y="4355592"/>
            <a:ext cx="3200400" cy="1644614"/>
          </a:xfrm>
        </p:spPr>
        <p:txBody>
          <a:bodyPr>
            <a:normAutofit/>
          </a:bodyPr>
          <a:lstStyle>
            <a:lvl1pPr marL="0" indent="0" latinLnBrk="0">
              <a:spcBef>
                <a:spcPts val="1200"/>
              </a:spcBef>
              <a:buNone/>
              <a:defRPr lang="zh-CN" sz="1600">
                <a:solidFill>
                  <a:schemeClr val="bg1"/>
                </a:solidFill>
              </a:defRPr>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2012/8/27</a:t>
            </a:r>
            <a:endParaRPr lang="zh-CN"/>
          </a:p>
        </p:txBody>
      </p:sp>
      <p:sp>
        <p:nvSpPr>
          <p:cNvPr id="6" name="页脚占位符 5"/>
          <p:cNvSpPr>
            <a:spLocks noGrp="1"/>
          </p:cNvSpPr>
          <p:nvPr>
            <p:ph type="ftr" sz="quarter" idx="11"/>
          </p:nvPr>
        </p:nvSpPr>
        <p:spPr/>
        <p:txBody>
          <a:bodyPr/>
          <a:lstStyle/>
          <a:p>
            <a:r>
              <a:rPr lang="zh-CN" altLang="en-US" smtClean="0"/>
              <a:t>射电干涉成像数据处理研讨会         </a:t>
            </a:r>
            <a:endParaRPr lang="zh-CN"/>
          </a:p>
        </p:txBody>
      </p:sp>
      <p:sp>
        <p:nvSpPr>
          <p:cNvPr id="7" name="幻灯片编号占位符 6"/>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r>
              <a:rPr lang="en-US" altLang="zh-CN" smtClean="0"/>
              <a:t>2012/8/27</a:t>
            </a:r>
            <a:endParaRPr lang="zh-CN"/>
          </a:p>
        </p:txBody>
      </p:sp>
      <p:sp>
        <p:nvSpPr>
          <p:cNvPr id="5" name="页脚占位符 4"/>
          <p:cNvSpPr>
            <a:spLocks noGrp="1"/>
          </p:cNvSpPr>
          <p:nvPr>
            <p:ph type="ftr" sz="quarter" idx="11"/>
          </p:nvPr>
        </p:nvSpPr>
        <p:spPr/>
        <p:txBody>
          <a:bodyPr/>
          <a:lstStyle/>
          <a:p>
            <a:r>
              <a:rPr lang="zh-CN" altLang="en-US" smtClean="0"/>
              <a:t>射电干涉成像数据处理研讨会         </a:t>
            </a:r>
            <a:endParaRPr lang="zh-CN"/>
          </a:p>
        </p:txBody>
      </p:sp>
      <p:sp>
        <p:nvSpPr>
          <p:cNvPr id="6" name="幻灯片编号占位符 5"/>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274638"/>
            <a:ext cx="2628900" cy="5897562"/>
          </a:xfrm>
        </p:spPr>
        <p:txBody>
          <a:bodyPr vert="eaVert"/>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0" y="274638"/>
            <a:ext cx="77343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r>
              <a:rPr lang="en-US" altLang="zh-CN" smtClean="0"/>
              <a:t>2012/8/27</a:t>
            </a:r>
            <a:endParaRPr lang="zh-CN"/>
          </a:p>
        </p:txBody>
      </p:sp>
      <p:sp>
        <p:nvSpPr>
          <p:cNvPr id="5" name="页脚占位符 4"/>
          <p:cNvSpPr>
            <a:spLocks noGrp="1"/>
          </p:cNvSpPr>
          <p:nvPr>
            <p:ph type="ftr" sz="quarter" idx="11"/>
          </p:nvPr>
        </p:nvSpPr>
        <p:spPr/>
        <p:txBody>
          <a:bodyPr/>
          <a:lstStyle/>
          <a:p>
            <a:r>
              <a:rPr lang="zh-CN" altLang="en-US" smtClean="0"/>
              <a:t>射电干涉成像数据处理研讨会         </a:t>
            </a:r>
            <a:endParaRPr lang="zh-CN"/>
          </a:p>
        </p:txBody>
      </p:sp>
      <p:sp>
        <p:nvSpPr>
          <p:cNvPr id="6" name="幻灯片编号占位符 5"/>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idx="1"/>
          </p:nvPr>
        </p:nvSpPr>
        <p:spPr/>
        <p:txBody>
          <a:bodyPr/>
          <a:lstStyle>
            <a:lvl6pPr latinLnBrk="0">
              <a:defRPr lang="zh-CN"/>
            </a:lvl6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r>
              <a:rPr lang="en-US" altLang="zh-CN" smtClean="0"/>
              <a:t>2012/8/27</a:t>
            </a:r>
            <a:endParaRPr lang="zh-CN"/>
          </a:p>
        </p:txBody>
      </p:sp>
      <p:sp>
        <p:nvSpPr>
          <p:cNvPr id="5" name="页脚占位符 4"/>
          <p:cNvSpPr>
            <a:spLocks noGrp="1"/>
          </p:cNvSpPr>
          <p:nvPr>
            <p:ph type="ftr" sz="quarter" idx="11"/>
          </p:nvPr>
        </p:nvSpPr>
        <p:spPr/>
        <p:txBody>
          <a:bodyPr/>
          <a:lstStyle/>
          <a:p>
            <a:r>
              <a:rPr lang="zh-CN" altLang="en-US" smtClean="0"/>
              <a:t>射电干涉成像数据处理研讨会         </a:t>
            </a:r>
            <a:endParaRPr lang="zh-CN"/>
          </a:p>
        </p:txBody>
      </p:sp>
      <p:sp>
        <p:nvSpPr>
          <p:cNvPr id="6" name="幻灯片编号占位符 5"/>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zh-CN" b="0" i="0" u="none" strike="noStrike" kern="0" cap="none" spc="0" normalizeH="0" baseline="0">
              <a:ln>
                <a:noFill/>
              </a:ln>
              <a:solidFill>
                <a:prstClr val="white"/>
              </a:solidFill>
              <a:effectLst/>
              <a:uLnTx/>
              <a:uFillTx/>
              <a:latin typeface="Euphemia"/>
            </a:endParaRPr>
          </a:p>
        </p:txBody>
      </p:sp>
      <p:sp>
        <p:nvSpPr>
          <p:cNvPr id="8" name="矩形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p>
        </p:txBody>
      </p:sp>
      <p:sp>
        <p:nvSpPr>
          <p:cNvPr id="2" name="标题 1"/>
          <p:cNvSpPr>
            <a:spLocks noGrp="1"/>
          </p:cNvSpPr>
          <p:nvPr>
            <p:ph type="title"/>
          </p:nvPr>
        </p:nvSpPr>
        <p:spPr>
          <a:xfrm>
            <a:off x="1524000" y="1143000"/>
            <a:ext cx="9144000" cy="2667000"/>
          </a:xfrm>
        </p:spPr>
        <p:txBody>
          <a:bodyPr anchor="b">
            <a:normAutofit/>
          </a:bodyPr>
          <a:lstStyle>
            <a:lvl1pPr algn="ctr" latinLnBrk="0">
              <a:defRPr lang="zh-CN" sz="5200" b="0"/>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4000" y="3810000"/>
            <a:ext cx="9144000" cy="1143000"/>
          </a:xfrm>
        </p:spPr>
        <p:txBody>
          <a:bodyPr anchor="t">
            <a:normAutofit/>
          </a:bodyPr>
          <a:lstStyle>
            <a:lvl1pPr marL="0" indent="0" algn="ctr" latinLnBrk="0">
              <a:spcBef>
                <a:spcPts val="0"/>
              </a:spcBef>
              <a:buNone/>
              <a:defRPr lang="zh-CN" sz="2400" cap="none" baseline="0">
                <a:solidFill>
                  <a:schemeClr val="tx2"/>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2012/8/27</a:t>
            </a:r>
            <a:endParaRPr lang="zh-CN"/>
          </a:p>
        </p:txBody>
      </p:sp>
      <p:sp>
        <p:nvSpPr>
          <p:cNvPr id="5" name="页脚占位符 4"/>
          <p:cNvSpPr>
            <a:spLocks noGrp="1"/>
          </p:cNvSpPr>
          <p:nvPr>
            <p:ph type="ftr" sz="quarter" idx="11"/>
          </p:nvPr>
        </p:nvSpPr>
        <p:spPr/>
        <p:txBody>
          <a:bodyPr/>
          <a:lstStyle/>
          <a:p>
            <a:r>
              <a:rPr lang="zh-CN" altLang="en-US" smtClean="0"/>
              <a:t>射电干涉成像数据处理研讨会         </a:t>
            </a:r>
            <a:endParaRPr lang="zh-CN"/>
          </a:p>
        </p:txBody>
      </p:sp>
      <p:sp>
        <p:nvSpPr>
          <p:cNvPr id="6" name="幻灯片编号占位符 5"/>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备用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1143000"/>
            <a:ext cx="9144000" cy="2667000"/>
          </a:xfrm>
        </p:spPr>
        <p:txBody>
          <a:bodyPr anchor="b">
            <a:normAutofit/>
          </a:bodyPr>
          <a:lstStyle>
            <a:lvl1pPr algn="ctr" latinLnBrk="0">
              <a:defRPr lang="zh-CN" sz="5200" b="0">
                <a:solidFill>
                  <a:schemeClr val="tx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1522413" y="3810000"/>
            <a:ext cx="9144000" cy="1143000"/>
          </a:xfrm>
        </p:spPr>
        <p:txBody>
          <a:bodyPr anchor="t">
            <a:normAutofit/>
          </a:bodyPr>
          <a:lstStyle>
            <a:lvl1pPr marL="0" indent="0" algn="ctr" latinLnBrk="0">
              <a:spcBef>
                <a:spcPts val="0"/>
              </a:spcBef>
              <a:buNone/>
              <a:defRPr lang="zh-CN" sz="2400" cap="none" baseline="0">
                <a:solidFill>
                  <a:schemeClr val="tx1"/>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latinLnBrk="0">
              <a:defRPr lang="zh-CN">
                <a:solidFill>
                  <a:schemeClr val="tx2"/>
                </a:solidFill>
              </a:defRPr>
            </a:lvl1pPr>
          </a:lstStyle>
          <a:p>
            <a:r>
              <a:rPr lang="en-US" altLang="zh-CN" smtClean="0"/>
              <a:t>2012/8/27</a:t>
            </a:r>
            <a:endParaRPr lang="zh-CN"/>
          </a:p>
        </p:txBody>
      </p:sp>
      <p:sp>
        <p:nvSpPr>
          <p:cNvPr id="5" name="页脚占位符 4"/>
          <p:cNvSpPr>
            <a:spLocks noGrp="1"/>
          </p:cNvSpPr>
          <p:nvPr>
            <p:ph type="ftr" sz="quarter" idx="11"/>
          </p:nvPr>
        </p:nvSpPr>
        <p:spPr/>
        <p:txBody>
          <a:bodyPr/>
          <a:lstStyle>
            <a:lvl1pPr latinLnBrk="0">
              <a:defRPr lang="zh-CN">
                <a:solidFill>
                  <a:schemeClr val="tx2"/>
                </a:solidFill>
              </a:defRPr>
            </a:lvl1pPr>
          </a:lstStyle>
          <a:p>
            <a:r>
              <a:rPr lang="zh-CN" altLang="en-US" smtClean="0"/>
              <a:t>射电干涉成像数据处理研讨会         </a:t>
            </a:r>
            <a:endParaRPr lang="zh-CN"/>
          </a:p>
        </p:txBody>
      </p:sp>
      <p:sp>
        <p:nvSpPr>
          <p:cNvPr id="6" name="幻灯片编号占位符 5"/>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pPr/>
              <a:t>‹#›</a:t>
            </a:fld>
            <a:endParaRPr lang="zh-CN"/>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内容占位符 2"/>
          <p:cNvSpPr>
            <a:spLocks noGrp="1"/>
          </p:cNvSpPr>
          <p:nvPr>
            <p:ph sz="half" idx="1"/>
          </p:nvPr>
        </p:nvSpPr>
        <p:spPr>
          <a:xfrm>
            <a:off x="134112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内容占位符 3"/>
          <p:cNvSpPr>
            <a:spLocks noGrp="1"/>
          </p:cNvSpPr>
          <p:nvPr>
            <p:ph sz="half" idx="2"/>
          </p:nvPr>
        </p:nvSpPr>
        <p:spPr>
          <a:xfrm>
            <a:off x="6278880" y="1901952"/>
            <a:ext cx="457200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日期占位符 4"/>
          <p:cNvSpPr>
            <a:spLocks noGrp="1"/>
          </p:cNvSpPr>
          <p:nvPr>
            <p:ph type="dt" sz="half" idx="10"/>
          </p:nvPr>
        </p:nvSpPr>
        <p:spPr/>
        <p:txBody>
          <a:bodyPr/>
          <a:lstStyle/>
          <a:p>
            <a:r>
              <a:rPr lang="en-US" altLang="zh-CN" smtClean="0"/>
              <a:t>2012/8/27</a:t>
            </a:r>
            <a:endParaRPr lang="zh-CN"/>
          </a:p>
        </p:txBody>
      </p:sp>
      <p:sp>
        <p:nvSpPr>
          <p:cNvPr id="6" name="页脚占位符 5"/>
          <p:cNvSpPr>
            <a:spLocks noGrp="1"/>
          </p:cNvSpPr>
          <p:nvPr>
            <p:ph type="ftr" sz="quarter" idx="11"/>
          </p:nvPr>
        </p:nvSpPr>
        <p:spPr/>
        <p:txBody>
          <a:bodyPr/>
          <a:lstStyle/>
          <a:p>
            <a:r>
              <a:rPr lang="zh-CN" altLang="en-US" smtClean="0"/>
              <a:t>射电干涉成像数据处理研讨会         </a:t>
            </a:r>
            <a:endParaRPr lang="zh-CN"/>
          </a:p>
        </p:txBody>
      </p:sp>
      <p:sp>
        <p:nvSpPr>
          <p:cNvPr id="7" name="幻灯片编号占位符 6"/>
          <p:cNvSpPr>
            <a:spLocks noGrp="1"/>
          </p:cNvSpPr>
          <p:nvPr>
            <p:ph type="sldNum" sz="quarter" idx="12"/>
          </p:nvPr>
        </p:nvSpPr>
        <p:spPr/>
        <p:txBody>
          <a:bodyPr/>
          <a:lstStyle/>
          <a:p>
            <a:fld id="{A0ECE5F2-81AA-4605-B028-6FBA391056AF}" type="slidenum">
              <a:rPr/>
              <a:pPr/>
              <a:t>‹#›</a:t>
            </a:fld>
            <a:endParaRPr lang="zh-CN"/>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341120" y="466344"/>
            <a:ext cx="9509760" cy="1234440"/>
          </a:xfrm>
        </p:spPr>
        <p:txBody>
          <a:bodyPr/>
          <a:lstStyle/>
          <a:p>
            <a:r>
              <a:rPr lang="zh-CN" altLang="en-US" smtClean="0"/>
              <a:t>单击此处编辑母版标题样式</a:t>
            </a:r>
            <a:endParaRPr lang="zh-CN"/>
          </a:p>
        </p:txBody>
      </p:sp>
      <p:sp>
        <p:nvSpPr>
          <p:cNvPr id="3" name="文本占位符 2"/>
          <p:cNvSpPr>
            <a:spLocks noGrp="1"/>
          </p:cNvSpPr>
          <p:nvPr>
            <p:ph type="body" idx="1"/>
          </p:nvPr>
        </p:nvSpPr>
        <p:spPr>
          <a:xfrm>
            <a:off x="1341120" y="1837464"/>
            <a:ext cx="4572000" cy="766588"/>
          </a:xfrm>
        </p:spPr>
        <p:txBody>
          <a:bodyPr anchor="ctr">
            <a:normAutofit/>
          </a:bodyP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341120" y="2740732"/>
            <a:ext cx="4572000" cy="3288847"/>
          </a:xfrm>
        </p:spPr>
        <p:txBody>
          <a:bodyPr>
            <a:normAutofit/>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文本占位符 4"/>
          <p:cNvSpPr>
            <a:spLocks noGrp="1"/>
          </p:cNvSpPr>
          <p:nvPr>
            <p:ph type="body" sz="quarter" idx="3"/>
          </p:nvPr>
        </p:nvSpPr>
        <p:spPr>
          <a:xfrm>
            <a:off x="6278880" y="1837464"/>
            <a:ext cx="4572000" cy="766588"/>
          </a:xfrm>
        </p:spPr>
        <p:txBody>
          <a:bodyPr anchor="ctr">
            <a:normAutofit/>
          </a:bodyPr>
          <a:lstStyle>
            <a:lvl1pPr marL="0" indent="0" latinLnBrk="0">
              <a:spcBef>
                <a:spcPts val="0"/>
              </a:spcBef>
              <a:buNone/>
              <a:defRPr lang="zh-CN" sz="2200" b="0" cap="none"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278880" y="2740732"/>
            <a:ext cx="4572000" cy="3288847"/>
          </a:xfrm>
        </p:spPr>
        <p:txBody>
          <a:bodyPr>
            <a:normAutofit/>
          </a:bodyPr>
          <a:lstStyle>
            <a:lvl1pPr latinLnBrk="0">
              <a:defRPr lang="zh-CN" sz="1800"/>
            </a:lvl1pPr>
            <a:lvl2pPr latinLnBrk="0">
              <a:defRPr lang="zh-CN" sz="1600"/>
            </a:lvl2pPr>
            <a:lvl3pPr latinLnBrk="0">
              <a:defRPr lang="zh-CN" sz="1400"/>
            </a:lvl3pPr>
            <a:lvl4pPr latinLnBrk="0">
              <a:defRPr lang="zh-CN" sz="1200"/>
            </a:lvl4pPr>
            <a:lvl5pPr latinLnBrk="0">
              <a:defRPr lang="zh-CN" sz="1200"/>
            </a:lvl5pPr>
            <a:lvl6pPr latinLnBrk="0">
              <a:defRPr lang="zh-CN" sz="1200"/>
            </a:lvl6pPr>
            <a:lvl7pPr latinLnBrk="0">
              <a:defRPr lang="zh-CN" sz="1200"/>
            </a:lvl7pPr>
            <a:lvl8pPr latinLnBrk="0">
              <a:defRPr lang="zh-CN" sz="1200"/>
            </a:lvl8pPr>
            <a:lvl9pPr latinLnBrk="0">
              <a:defRPr lang="zh-CN"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7" name="日期占位符 6"/>
          <p:cNvSpPr>
            <a:spLocks noGrp="1"/>
          </p:cNvSpPr>
          <p:nvPr>
            <p:ph type="dt" sz="half" idx="10"/>
          </p:nvPr>
        </p:nvSpPr>
        <p:spPr/>
        <p:txBody>
          <a:bodyPr/>
          <a:lstStyle/>
          <a:p>
            <a:r>
              <a:rPr lang="en-US" altLang="zh-CN" smtClean="0"/>
              <a:t>2012/8/27</a:t>
            </a:r>
            <a:endParaRPr lang="zh-CN"/>
          </a:p>
        </p:txBody>
      </p:sp>
      <p:sp>
        <p:nvSpPr>
          <p:cNvPr id="8" name="页脚占位符 7"/>
          <p:cNvSpPr>
            <a:spLocks noGrp="1"/>
          </p:cNvSpPr>
          <p:nvPr>
            <p:ph type="ftr" sz="quarter" idx="11"/>
          </p:nvPr>
        </p:nvSpPr>
        <p:spPr/>
        <p:txBody>
          <a:bodyPr/>
          <a:lstStyle/>
          <a:p>
            <a:r>
              <a:rPr lang="zh-CN" altLang="en-US" smtClean="0"/>
              <a:t>射电干涉成像数据处理研讨会         </a:t>
            </a:r>
            <a:endParaRPr lang="zh-CN"/>
          </a:p>
        </p:txBody>
      </p:sp>
      <p:sp>
        <p:nvSpPr>
          <p:cNvPr id="9" name="幻灯片编号占位符 8"/>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r>
              <a:rPr lang="en-US" altLang="zh-CN" smtClean="0"/>
              <a:t>2012/8/27</a:t>
            </a:r>
            <a:endParaRPr lang="zh-CN"/>
          </a:p>
        </p:txBody>
      </p:sp>
      <p:sp>
        <p:nvSpPr>
          <p:cNvPr id="4" name="页脚占位符 3"/>
          <p:cNvSpPr>
            <a:spLocks noGrp="1"/>
          </p:cNvSpPr>
          <p:nvPr>
            <p:ph type="ftr" sz="quarter" idx="11"/>
          </p:nvPr>
        </p:nvSpPr>
        <p:spPr/>
        <p:txBody>
          <a:bodyPr/>
          <a:lstStyle/>
          <a:p>
            <a:r>
              <a:rPr lang="zh-CN" altLang="en-US" smtClean="0"/>
              <a:t>射电干涉成像数据处理研讨会         </a:t>
            </a:r>
            <a:endParaRPr lang="zh-CN"/>
          </a:p>
        </p:txBody>
      </p:sp>
      <p:sp>
        <p:nvSpPr>
          <p:cNvPr id="5" name="幻灯片编号占位符 4"/>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latinLnBrk="0">
              <a:defRPr lang="zh-CN">
                <a:solidFill>
                  <a:schemeClr val="tx2"/>
                </a:solidFill>
              </a:defRPr>
            </a:lvl1pPr>
          </a:lstStyle>
          <a:p>
            <a:r>
              <a:rPr lang="en-US" altLang="zh-CN" smtClean="0"/>
              <a:t>2012/8/27</a:t>
            </a:r>
            <a:endParaRPr lang="zh-CN"/>
          </a:p>
        </p:txBody>
      </p:sp>
      <p:sp>
        <p:nvSpPr>
          <p:cNvPr id="3" name="页脚占位符 2"/>
          <p:cNvSpPr>
            <a:spLocks noGrp="1"/>
          </p:cNvSpPr>
          <p:nvPr>
            <p:ph type="ftr" sz="quarter" idx="11"/>
          </p:nvPr>
        </p:nvSpPr>
        <p:spPr/>
        <p:txBody>
          <a:bodyPr/>
          <a:lstStyle>
            <a:lvl1pPr latinLnBrk="0">
              <a:defRPr lang="zh-CN">
                <a:solidFill>
                  <a:schemeClr val="tx2"/>
                </a:solidFill>
              </a:defRPr>
            </a:lvl1pPr>
          </a:lstStyle>
          <a:p>
            <a:pPr algn="ctr"/>
            <a:r>
              <a:rPr lang="zh-CN" altLang="en-US" smtClean="0"/>
              <a:t>射电干涉成像数据处理研讨会         </a:t>
            </a:r>
            <a:endParaRPr lang="zh-CN" altLang="en-US" dirty="0"/>
          </a:p>
        </p:txBody>
      </p:sp>
      <p:sp>
        <p:nvSpPr>
          <p:cNvPr id="4" name="幻灯片编号占位符 3"/>
          <p:cNvSpPr>
            <a:spLocks noGrp="1"/>
          </p:cNvSpPr>
          <p:nvPr>
            <p:ph type="sldNum" sz="quarter" idx="12"/>
          </p:nvPr>
        </p:nvSpPr>
        <p:spPr/>
        <p:txBody>
          <a:bodyPr/>
          <a:lstStyle>
            <a:lvl1pPr latinLnBrk="0">
              <a:defRPr lang="zh-CN">
                <a:solidFill>
                  <a:schemeClr val="tx2"/>
                </a:solidFill>
              </a:defRPr>
            </a:lvl1pPr>
          </a:lstStyle>
          <a:p>
            <a:fld id="{CA8D9AD5-F248-4919-864A-CFD76CC027D6}" type="slidenum">
              <a:rPr/>
              <a:pPr/>
              <a:t>‹#›</a:t>
            </a:fld>
            <a:endParaRPr lang="zh-CN"/>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760412" y="2362200"/>
            <a:ext cx="3200400" cy="1990725"/>
          </a:xfrm>
        </p:spPr>
        <p:txBody>
          <a:bodyPr anchor="b">
            <a:normAutofit/>
          </a:bodyPr>
          <a:lstStyle>
            <a:lvl1pPr latinLnBrk="0">
              <a:defRPr lang="zh-CN" sz="3400" b="0"/>
            </a:lvl1pPr>
          </a:lstStyle>
          <a:p>
            <a:r>
              <a:rPr lang="zh-CN" altLang="en-US" smtClean="0"/>
              <a:t>单击此处编辑母版标题样式</a:t>
            </a:r>
            <a:endParaRPr lang="zh-CN"/>
          </a:p>
        </p:txBody>
      </p:sp>
      <p:sp>
        <p:nvSpPr>
          <p:cNvPr id="3" name="内容占位符 2"/>
          <p:cNvSpPr>
            <a:spLocks noGrp="1"/>
          </p:cNvSpPr>
          <p:nvPr>
            <p:ph idx="1"/>
          </p:nvPr>
        </p:nvSpPr>
        <p:spPr>
          <a:xfrm>
            <a:off x="4494212" y="685800"/>
            <a:ext cx="7239001" cy="5486400"/>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文本占位符 3"/>
          <p:cNvSpPr>
            <a:spLocks noGrp="1"/>
          </p:cNvSpPr>
          <p:nvPr>
            <p:ph type="body" sz="half" idx="2"/>
          </p:nvPr>
        </p:nvSpPr>
        <p:spPr>
          <a:xfrm>
            <a:off x="760412" y="4367308"/>
            <a:ext cx="3200400" cy="1622012"/>
          </a:xfr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2012/8/27</a:t>
            </a:r>
            <a:endParaRPr lang="zh-CN"/>
          </a:p>
        </p:txBody>
      </p:sp>
      <p:sp>
        <p:nvSpPr>
          <p:cNvPr id="6" name="页脚占位符 5"/>
          <p:cNvSpPr>
            <a:spLocks noGrp="1"/>
          </p:cNvSpPr>
          <p:nvPr>
            <p:ph type="ftr" sz="quarter" idx="11"/>
          </p:nvPr>
        </p:nvSpPr>
        <p:spPr/>
        <p:txBody>
          <a:bodyPr/>
          <a:lstStyle/>
          <a:p>
            <a:r>
              <a:rPr lang="zh-CN" altLang="en-US" smtClean="0"/>
              <a:t>射电干涉成像数据处理研讨会         </a:t>
            </a:r>
            <a:endParaRPr lang="zh-CN"/>
          </a:p>
        </p:txBody>
      </p:sp>
      <p:sp>
        <p:nvSpPr>
          <p:cNvPr id="7" name="幻灯片编号占位符 6"/>
          <p:cNvSpPr>
            <a:spLocks noGrp="1"/>
          </p:cNvSpPr>
          <p:nvPr>
            <p:ph type="sldNum" sz="quarter" idx="12"/>
          </p:nvPr>
        </p:nvSpPr>
        <p:spPr/>
        <p:txBody>
          <a:bodyPr/>
          <a:lstStyle/>
          <a:p>
            <a:fld id="{CA8D9AD5-F248-4919-864A-CFD76CC027D6}" type="slidenum">
              <a:rPr/>
              <a:pPr/>
              <a:t>‹#›</a:t>
            </a:fld>
            <a:endParaRPr lang="zh-CN"/>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zh-CN" b="0" i="0" u="none" strike="noStrike" kern="0" cap="none" spc="0" normalizeH="0" baseline="0">
              <a:ln>
                <a:noFill/>
              </a:ln>
              <a:solidFill>
                <a:prstClr val="white"/>
              </a:solidFill>
              <a:effectLst/>
              <a:uLnTx/>
              <a:uFillTx/>
              <a:latin typeface="Microsoft YaHei" panose="020B0503020204020204" pitchFamily="34" charset="-122"/>
              <a:ea typeface="Microsoft YaHei" panose="020B0503020204020204" pitchFamily="34" charset="-122"/>
            </a:endParaRPr>
          </a:p>
        </p:txBody>
      </p:sp>
      <p:sp>
        <p:nvSpPr>
          <p:cNvPr id="8" name="矩形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atin typeface="Microsoft YaHei" panose="020B0503020204020204" pitchFamily="34" charset="-122"/>
              <a:ea typeface="Microsoft YaHei" panose="020B0503020204020204" pitchFamily="34" charset="-122"/>
            </a:endParaRPr>
          </a:p>
        </p:txBody>
      </p:sp>
      <p:sp>
        <p:nvSpPr>
          <p:cNvPr id="2" name="标题占位符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zh-CN"/>
              <a:t>单击此处编辑母版标题样式</a:t>
            </a:r>
          </a:p>
        </p:txBody>
      </p:sp>
      <p:sp>
        <p:nvSpPr>
          <p:cNvPr id="3" name="文本占位符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a:p>
            <a:pPr lvl="5"/>
            <a:r>
              <a:rPr lang="zh-CN"/>
              <a:t>第六级</a:t>
            </a:r>
          </a:p>
          <a:p>
            <a:pPr lvl="6"/>
            <a:r>
              <a:rPr lang="zh-CN"/>
              <a:t>第七级</a:t>
            </a:r>
          </a:p>
          <a:p>
            <a:pPr lvl="7"/>
            <a:r>
              <a:rPr lang="zh-CN"/>
              <a:t>第八级</a:t>
            </a:r>
          </a:p>
          <a:p>
            <a:pPr lvl="8"/>
            <a:r>
              <a:rPr lang="zh-CN"/>
              <a:t>第九级</a:t>
            </a:r>
          </a:p>
        </p:txBody>
      </p:sp>
      <p:sp>
        <p:nvSpPr>
          <p:cNvPr id="4" name="日期占位符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latinLnBrk="0">
              <a:defRPr lang="zh-CN" sz="800">
                <a:solidFill>
                  <a:schemeClr val="bg2"/>
                </a:solidFill>
                <a:latin typeface="Microsoft YaHei" panose="020B0503020204020204" pitchFamily="34" charset="-122"/>
                <a:ea typeface="Microsoft YaHei" panose="020B0503020204020204" pitchFamily="34" charset="-122"/>
              </a:defRPr>
            </a:lvl1pPr>
          </a:lstStyle>
          <a:p>
            <a:r>
              <a:rPr lang="en-US" altLang="zh-CN" smtClean="0"/>
              <a:t>2012/8/27</a:t>
            </a:r>
            <a:endParaRPr lang="zh-CN" altLang="en-US"/>
          </a:p>
        </p:txBody>
      </p:sp>
      <p:sp>
        <p:nvSpPr>
          <p:cNvPr id="5" name="页脚占位符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latinLnBrk="0">
              <a:defRPr lang="zh-CN" sz="800" cap="all" baseline="0">
                <a:solidFill>
                  <a:schemeClr val="bg2"/>
                </a:solidFill>
                <a:latin typeface="Microsoft YaHei" panose="020B0503020204020204" pitchFamily="34" charset="-122"/>
                <a:ea typeface="Microsoft YaHei" panose="020B0503020204020204" pitchFamily="34" charset="-122"/>
              </a:defRPr>
            </a:lvl1pPr>
          </a:lstStyle>
          <a:p>
            <a:r>
              <a:rPr lang="zh-CN" altLang="en-US" smtClean="0"/>
              <a:t>射电干涉成像数据处理研讨会         </a:t>
            </a:r>
            <a:endParaRPr lang="zh-CN" altLang="en-US"/>
          </a:p>
        </p:txBody>
      </p:sp>
      <p:sp>
        <p:nvSpPr>
          <p:cNvPr id="6" name="幻灯片编号占位符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latinLnBrk="0">
              <a:defRPr lang="zh-CN" sz="800">
                <a:solidFill>
                  <a:schemeClr val="bg2"/>
                </a:solidFill>
                <a:latin typeface="Microsoft YaHei" panose="020B0503020204020204" pitchFamily="34" charset="-122"/>
                <a:ea typeface="Microsoft YaHei" panose="020B0503020204020204" pitchFamily="34" charset="-122"/>
              </a:defRPr>
            </a:lvl1pPr>
          </a:lstStyle>
          <a:p>
            <a:fld id="{CA8D9AD5-F248-4919-864A-CFD76CC027D6}" type="slidenum">
              <a:rPr lang="en-US" altLang="zh-CN" smtClean="0"/>
              <a:pPr/>
              <a:t>‹#›</a:t>
            </a:fld>
            <a:endParaRPr lang="en-US" altLang="zh-CN"/>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indent="0" algn="l" defTabSz="914400" rtl="0" eaLnBrk="1" latinLnBrk="0" hangingPunct="1">
        <a:lnSpc>
          <a:spcPct val="90000"/>
        </a:lnSpc>
        <a:spcBef>
          <a:spcPct val="0"/>
        </a:spcBef>
        <a:buFont typeface="Arial" pitchFamily="34" charset="0"/>
        <a:buNone/>
        <a:defRPr lang="zh-CN" sz="3400" kern="1200">
          <a:solidFill>
            <a:schemeClr val="tx2">
              <a:lumMod val="75000"/>
            </a:schemeClr>
          </a:solidFill>
          <a:latin typeface="Microsoft YaHei" panose="020B0503020204020204" pitchFamily="34" charset="-122"/>
          <a:ea typeface="Microsoft YaHei" panose="020B0503020204020204" pitchFamily="34" charset="-122"/>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lang="zh-CN" sz="2000" kern="1200">
          <a:solidFill>
            <a:schemeClr val="tx2"/>
          </a:solidFill>
          <a:latin typeface="Microsoft YaHei" panose="020B0503020204020204" pitchFamily="34" charset="-122"/>
          <a:ea typeface="Microsoft YaHei" panose="020B0503020204020204" pitchFamily="34" charset="-122"/>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lang="zh-CN" sz="1800" kern="1200">
          <a:solidFill>
            <a:schemeClr val="tx2"/>
          </a:solidFill>
          <a:latin typeface="Microsoft YaHei" panose="020B0503020204020204" pitchFamily="34" charset="-122"/>
          <a:ea typeface="Microsoft YaHei" panose="020B0503020204020204" pitchFamily="34" charset="-122"/>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lang="zh-CN" sz="1600" kern="1200">
          <a:solidFill>
            <a:schemeClr val="tx2"/>
          </a:solidFill>
          <a:latin typeface="Microsoft YaHei" panose="020B0503020204020204" pitchFamily="34" charset="-122"/>
          <a:ea typeface="Microsoft YaHei" panose="020B0503020204020204" pitchFamily="34" charset="-122"/>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lang="zh-CN" sz="1400" kern="1200">
          <a:solidFill>
            <a:schemeClr val="tx2"/>
          </a:solidFill>
          <a:latin typeface="Microsoft YaHei" panose="020B0503020204020204" pitchFamily="34" charset="-122"/>
          <a:ea typeface="Microsoft YaHei" panose="020B0503020204020204" pitchFamily="34" charset="-122"/>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lang="zh-CN" sz="1400" kern="1200">
          <a:solidFill>
            <a:schemeClr val="tx2"/>
          </a:solidFill>
          <a:latin typeface="Microsoft YaHei" panose="020B0503020204020204" pitchFamily="34" charset="-122"/>
          <a:ea typeface="Microsoft YaHei" panose="020B0503020204020204" pitchFamily="34" charset="-122"/>
          <a:cs typeface="+mn-cs"/>
        </a:defRPr>
      </a:lvl5pPr>
      <a:lvl6pPr marL="1874520" indent="-228600" algn="l" defTabSz="914400" rtl="0" eaLnBrk="1" latinLnBrk="0" hangingPunct="1">
        <a:lnSpc>
          <a:spcPct val="90000"/>
        </a:lnSpc>
        <a:spcBef>
          <a:spcPts val="800"/>
        </a:spcBef>
        <a:buSzPct val="80000"/>
        <a:buFont typeface="Wingdings" pitchFamily="2" charset="2"/>
        <a:buChar char="§"/>
        <a:defRPr lang="zh-CN" sz="1400" kern="1200">
          <a:solidFill>
            <a:schemeClr val="tx2"/>
          </a:solidFill>
          <a:latin typeface="Microsoft YaHei" panose="020B0503020204020204" pitchFamily="34" charset="-122"/>
          <a:ea typeface="Microsoft YaHei" panose="020B0503020204020204" pitchFamily="34" charset="-122"/>
          <a:cs typeface="+mn-cs"/>
        </a:defRPr>
      </a:lvl6pPr>
      <a:lvl7pPr marL="2194560" indent="-228600" algn="l" defTabSz="914400" rtl="0" eaLnBrk="1" latinLnBrk="0" hangingPunct="1">
        <a:lnSpc>
          <a:spcPct val="90000"/>
        </a:lnSpc>
        <a:spcBef>
          <a:spcPts val="800"/>
        </a:spcBef>
        <a:buSzPct val="80000"/>
        <a:buFont typeface="Wingdings" pitchFamily="2" charset="2"/>
        <a:buChar char="§"/>
        <a:defRPr lang="zh-CN" sz="1400" kern="1200" baseline="0">
          <a:solidFill>
            <a:schemeClr val="tx2"/>
          </a:solidFill>
          <a:latin typeface="Microsoft YaHei" panose="020B0503020204020204" pitchFamily="34" charset="-122"/>
          <a:ea typeface="Microsoft YaHei" panose="020B0503020204020204" pitchFamily="34" charset="-122"/>
          <a:cs typeface="+mn-cs"/>
        </a:defRPr>
      </a:lvl7pPr>
      <a:lvl8pPr marL="2514600" indent="-228600" algn="l" defTabSz="914400" rtl="0" eaLnBrk="1" latinLnBrk="0" hangingPunct="1">
        <a:lnSpc>
          <a:spcPct val="90000"/>
        </a:lnSpc>
        <a:spcBef>
          <a:spcPts val="800"/>
        </a:spcBef>
        <a:buSzPct val="80000"/>
        <a:buFont typeface="Wingdings" pitchFamily="2" charset="2"/>
        <a:buChar char="§"/>
        <a:defRPr lang="zh-CN" sz="1400" kern="1200" baseline="0">
          <a:solidFill>
            <a:schemeClr val="tx2"/>
          </a:solidFill>
          <a:latin typeface="Microsoft YaHei" panose="020B0503020204020204" pitchFamily="34" charset="-122"/>
          <a:ea typeface="Microsoft YaHei" panose="020B0503020204020204" pitchFamily="34" charset="-122"/>
          <a:cs typeface="+mn-cs"/>
        </a:defRPr>
      </a:lvl8pPr>
      <a:lvl9pPr marL="2834640" indent="-228600" algn="l" defTabSz="914400" rtl="0" eaLnBrk="1" latinLnBrk="0" hangingPunct="1">
        <a:lnSpc>
          <a:spcPct val="90000"/>
        </a:lnSpc>
        <a:spcBef>
          <a:spcPts val="800"/>
        </a:spcBef>
        <a:buSzPct val="80000"/>
        <a:buFont typeface="Wingdings" pitchFamily="2" charset="2"/>
        <a:buChar char="§"/>
        <a:defRPr lang="zh-CN" sz="1400" kern="1200" baseline="0">
          <a:solidFill>
            <a:schemeClr val="tx2"/>
          </a:solidFill>
          <a:latin typeface="Microsoft YaHei" panose="020B0503020204020204" pitchFamily="34" charset="-122"/>
          <a:ea typeface="Microsoft YaHei" panose="020B0503020204020204" pitchFamily="34" charset="-122"/>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1.bin"/><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10"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wmf"/><Relationship Id="rId10" Type="http://schemas.openxmlformats.org/officeDocument/2006/relationships/image" Target="../media/image16.png"/><Relationship Id="rId4" Type="http://schemas.openxmlformats.org/officeDocument/2006/relationships/oleObject" Target="../embeddings/oleObject5.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783307" y="870045"/>
            <a:ext cx="9144002" cy="1143000"/>
          </a:xfrm>
        </p:spPr>
        <p:txBody>
          <a:bodyPr>
            <a:normAutofit fontScale="90000"/>
          </a:bodyPr>
          <a:lstStyle/>
          <a:p>
            <a:r>
              <a:rPr lang="en-US" altLang="zh-CN" dirty="0" smtClean="0">
                <a:solidFill>
                  <a:schemeClr val="tx1"/>
                </a:solidFill>
              </a:rPr>
              <a:t>SKA </a:t>
            </a:r>
            <a:r>
              <a:rPr lang="zh-CN" altLang="en-US" dirty="0" smtClean="0">
                <a:solidFill>
                  <a:schemeClr val="tx1"/>
                </a:solidFill>
              </a:rPr>
              <a:t>宽视场</a:t>
            </a:r>
            <a:r>
              <a:rPr lang="zh-CN" altLang="en-US" dirty="0" smtClean="0">
                <a:solidFill>
                  <a:schemeClr val="tx1"/>
                </a:solidFill>
              </a:rPr>
              <a:t>成像</a:t>
            </a:r>
            <a:r>
              <a:rPr lang="en-US" altLang="zh-CN" dirty="0" smtClean="0">
                <a:solidFill>
                  <a:schemeClr val="tx1"/>
                </a:solidFill>
              </a:rPr>
              <a:t/>
            </a:r>
            <a:br>
              <a:rPr lang="en-US" altLang="zh-CN" dirty="0" smtClean="0">
                <a:solidFill>
                  <a:schemeClr val="tx1"/>
                </a:solidFill>
              </a:rPr>
            </a:br>
            <a:r>
              <a:rPr lang="en-US" altLang="zh-CN" dirty="0" smtClean="0">
                <a:solidFill>
                  <a:schemeClr val="tx1"/>
                </a:solidFill>
              </a:rPr>
              <a:t>——</a:t>
            </a:r>
            <a:r>
              <a:rPr lang="zh-CN" altLang="en-US" dirty="0" smtClean="0">
                <a:solidFill>
                  <a:schemeClr val="tx1"/>
                </a:solidFill>
              </a:rPr>
              <a:t>非共面基线问题</a:t>
            </a:r>
            <a:endParaRPr lang="zh-CN" dirty="0">
              <a:solidFill>
                <a:schemeClr val="tx1"/>
              </a:solidFill>
            </a:endParaRPr>
          </a:p>
        </p:txBody>
      </p:sp>
      <p:sp>
        <p:nvSpPr>
          <p:cNvPr id="4" name="副标题 3"/>
          <p:cNvSpPr>
            <a:spLocks noGrp="1"/>
          </p:cNvSpPr>
          <p:nvPr>
            <p:ph type="subTitle" idx="1"/>
          </p:nvPr>
        </p:nvSpPr>
        <p:spPr>
          <a:xfrm>
            <a:off x="1420510" y="4846320"/>
            <a:ext cx="9144002" cy="2011679"/>
          </a:xfrm>
        </p:spPr>
        <p:txBody>
          <a:bodyPr>
            <a:normAutofit fontScale="92500" lnSpcReduction="10000"/>
          </a:bodyPr>
          <a:lstStyle/>
          <a:p>
            <a:endParaRPr lang="en-US" altLang="zh-CN" dirty="0" smtClean="0"/>
          </a:p>
          <a:p>
            <a:r>
              <a:rPr lang="zh-CN" altLang="en-US" dirty="0" smtClean="0">
                <a:solidFill>
                  <a:schemeClr val="tx2">
                    <a:lumMod val="75000"/>
                  </a:schemeClr>
                </a:solidFill>
              </a:rPr>
              <a:t>报告人：杨秋萍</a:t>
            </a:r>
            <a:endParaRPr lang="en-US" altLang="zh-CN" dirty="0" smtClean="0">
              <a:solidFill>
                <a:schemeClr val="tx2">
                  <a:lumMod val="75000"/>
                </a:schemeClr>
              </a:solidFill>
            </a:endParaRPr>
          </a:p>
          <a:p>
            <a:endParaRPr lang="en-US" altLang="zh-CN" dirty="0" smtClean="0">
              <a:solidFill>
                <a:schemeClr val="tx2">
                  <a:lumMod val="75000"/>
                </a:schemeClr>
              </a:solidFill>
            </a:endParaRPr>
          </a:p>
          <a:p>
            <a:r>
              <a:rPr lang="zh-CN" altLang="en-US" dirty="0" smtClean="0">
                <a:solidFill>
                  <a:schemeClr val="tx2">
                    <a:lumMod val="75000"/>
                  </a:schemeClr>
                </a:solidFill>
              </a:rPr>
              <a:t>昆明理工大学   云南天文台</a:t>
            </a:r>
            <a:endParaRPr lang="en-US" altLang="zh-CN" dirty="0" smtClean="0">
              <a:solidFill>
                <a:schemeClr val="tx2">
                  <a:lumMod val="75000"/>
                </a:schemeClr>
              </a:solidFill>
            </a:endParaRPr>
          </a:p>
          <a:p>
            <a:endParaRPr lang="en-US" altLang="zh-CN" dirty="0" smtClean="0">
              <a:solidFill>
                <a:schemeClr val="tx2">
                  <a:lumMod val="75000"/>
                </a:schemeClr>
              </a:solidFill>
            </a:endParaRPr>
          </a:p>
          <a:p>
            <a:r>
              <a:rPr lang="zh-CN" altLang="en-US" dirty="0" smtClean="0">
                <a:solidFill>
                  <a:schemeClr val="tx2">
                    <a:lumMod val="75000"/>
                  </a:schemeClr>
                </a:solidFill>
              </a:rPr>
              <a:t>导师：王锋 </a:t>
            </a:r>
            <a:endParaRPr lang="en-US" altLang="zh-CN" dirty="0" smtClean="0">
              <a:solidFill>
                <a:schemeClr val="tx2">
                  <a:lumMod val="75000"/>
                </a:schemeClr>
              </a:solidFill>
            </a:endParaRPr>
          </a:p>
          <a:p>
            <a:endParaRPr lang="en-US" altLang="zh-CN" dirty="0" smtClean="0">
              <a:solidFill>
                <a:schemeClr val="tx2">
                  <a:lumMod val="75000"/>
                </a:schemeClr>
              </a:solidFill>
            </a:endParaRPr>
          </a:p>
          <a:p>
            <a:r>
              <a:rPr lang="zh-CN" altLang="en-US" dirty="0" smtClean="0">
                <a:solidFill>
                  <a:schemeClr val="tx2">
                    <a:lumMod val="75000"/>
                  </a:schemeClr>
                </a:solidFill>
              </a:rPr>
              <a:t>中国</a:t>
            </a:r>
            <a:r>
              <a:rPr lang="zh-CN" altLang="en-US" dirty="0">
                <a:solidFill>
                  <a:schemeClr val="tx2">
                    <a:lumMod val="75000"/>
                  </a:schemeClr>
                </a:solidFill>
              </a:rPr>
              <a:t>虚拟天文台与天文信息学</a:t>
            </a:r>
            <a:r>
              <a:rPr lang="en-US" altLang="zh-CN" dirty="0">
                <a:solidFill>
                  <a:schemeClr val="tx2">
                    <a:lumMod val="75000"/>
                  </a:schemeClr>
                </a:solidFill>
              </a:rPr>
              <a:t>2017</a:t>
            </a:r>
            <a:r>
              <a:rPr lang="zh-CN" altLang="en-US" dirty="0">
                <a:solidFill>
                  <a:schemeClr val="tx2">
                    <a:lumMod val="75000"/>
                  </a:schemeClr>
                </a:solidFill>
              </a:rPr>
              <a:t>年学术</a:t>
            </a:r>
            <a:r>
              <a:rPr lang="zh-CN" altLang="en-US" dirty="0" smtClean="0">
                <a:solidFill>
                  <a:schemeClr val="tx2">
                    <a:lumMod val="75000"/>
                  </a:schemeClr>
                </a:solidFill>
              </a:rPr>
              <a:t>年会         大理</a:t>
            </a:r>
            <a:r>
              <a:rPr lang="zh-CN" altLang="en-US" dirty="0" smtClean="0">
                <a:solidFill>
                  <a:schemeClr val="tx2">
                    <a:lumMod val="75000"/>
                  </a:schemeClr>
                </a:solidFill>
              </a:rPr>
              <a:t>    </a:t>
            </a:r>
            <a:endParaRPr lang="en-US" altLang="zh-CN" dirty="0" smtClean="0">
              <a:solidFill>
                <a:schemeClr val="tx2">
                  <a:lumMod val="75000"/>
                </a:schemeClr>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解决方案</a:t>
            </a:r>
            <a:endParaRPr lang="zh-CN" dirty="0">
              <a:latin typeface="微软雅黑" pitchFamily="34" charset="-122"/>
              <a:ea typeface="微软雅黑" pitchFamily="34" charset="-122"/>
            </a:endParaRPr>
          </a:p>
        </p:txBody>
      </p:sp>
      <p:sp>
        <p:nvSpPr>
          <p:cNvPr id="14" name="内容占位符 13"/>
          <p:cNvSpPr>
            <a:spLocks noGrp="1"/>
          </p:cNvSpPr>
          <p:nvPr>
            <p:ph idx="1"/>
          </p:nvPr>
        </p:nvSpPr>
        <p:spPr>
          <a:xfrm>
            <a:off x="1341120" y="1833713"/>
            <a:ext cx="9509760" cy="4127627"/>
          </a:xfrm>
        </p:spPr>
        <p:txBody>
          <a:bodyPr/>
          <a:lstStyle/>
          <a:p>
            <a:r>
              <a:rPr lang="en-US" altLang="zh-CN" sz="2400" dirty="0" smtClean="0">
                <a:latin typeface="宋体" pitchFamily="2" charset="-122"/>
                <a:ea typeface="宋体" pitchFamily="2" charset="-122"/>
              </a:rPr>
              <a:t>W Projection</a:t>
            </a:r>
            <a:r>
              <a:rPr lang="zh-CN" altLang="en-US" sz="2400" dirty="0" smtClean="0">
                <a:latin typeface="宋体" pitchFamily="2" charset="-122"/>
                <a:ea typeface="宋体" pitchFamily="2" charset="-122"/>
              </a:rPr>
              <a:t>算法</a:t>
            </a:r>
            <a:endParaRPr lang="en-US" altLang="zh-CN" sz="2400" dirty="0" smtClean="0">
              <a:latin typeface="宋体" pitchFamily="2" charset="-122"/>
              <a:ea typeface="宋体" pitchFamily="2" charset="-122"/>
            </a:endParaRPr>
          </a:p>
          <a:p>
            <a:pPr marL="0" indent="0">
              <a:lnSpc>
                <a:spcPct val="150000"/>
              </a:lnSpc>
              <a:buNone/>
            </a:pPr>
            <a:r>
              <a:rPr lang="zh-CN" altLang="en-US" dirty="0" smtClean="0">
                <a:latin typeface="宋体" pitchFamily="2" charset="-122"/>
                <a:ea typeface="宋体" pitchFamily="2" charset="-122"/>
              </a:rPr>
              <a:t>    </a:t>
            </a:r>
            <a:r>
              <a:rPr lang="en-US" altLang="zh-CN" dirty="0" smtClean="0">
                <a:latin typeface="宋体" pitchFamily="2" charset="-122"/>
                <a:ea typeface="宋体" pitchFamily="2" charset="-122"/>
              </a:rPr>
              <a:t>W Projection </a:t>
            </a:r>
            <a:r>
              <a:rPr lang="zh-CN" altLang="en-US" dirty="0" smtClean="0">
                <a:latin typeface="宋体" pitchFamily="2" charset="-122"/>
                <a:ea typeface="宋体" pitchFamily="2" charset="-122"/>
              </a:rPr>
              <a:t>算法的核心思想是将可见度数据从</a:t>
            </a:r>
            <a:r>
              <a:rPr lang="zh-CN" altLang="en-US" dirty="0" smtClean="0">
                <a:latin typeface="Times New Roman" pitchFamily="18" charset="0"/>
                <a:ea typeface="宋体" pitchFamily="2" charset="-122"/>
                <a:cs typeface="Times New Roman" pitchFamily="18" charset="0"/>
              </a:rPr>
              <a:t>（</a:t>
            </a:r>
            <a:r>
              <a:rPr lang="en-US" altLang="zh-CN" i="1" dirty="0" err="1" smtClean="0">
                <a:latin typeface="Times New Roman" pitchFamily="18" charset="0"/>
                <a:ea typeface="宋体" pitchFamily="2" charset="-122"/>
                <a:cs typeface="Times New Roman" pitchFamily="18" charset="0"/>
              </a:rPr>
              <a:t>u,v,w</a:t>
            </a:r>
            <a:r>
              <a:rPr lang="zh-CN" altLang="en-US" dirty="0" smtClean="0">
                <a:latin typeface="Times New Roman" pitchFamily="18" charset="0"/>
                <a:ea typeface="宋体" pitchFamily="2" charset="-122"/>
                <a:cs typeface="Times New Roman" pitchFamily="18" charset="0"/>
              </a:rPr>
              <a:t>）</a:t>
            </a:r>
            <a:r>
              <a:rPr lang="zh-CN" altLang="en-US" dirty="0" smtClean="0">
                <a:latin typeface="宋体" pitchFamily="2" charset="-122"/>
                <a:ea typeface="宋体" pitchFamily="2" charset="-122"/>
              </a:rPr>
              <a:t>映射到（</a:t>
            </a:r>
            <a:r>
              <a:rPr lang="en-US" altLang="zh-CN" i="1" dirty="0" err="1" smtClean="0">
                <a:latin typeface="Times New Roman" pitchFamily="18" charset="0"/>
                <a:ea typeface="宋体" pitchFamily="2" charset="-122"/>
                <a:cs typeface="Times New Roman" pitchFamily="18" charset="0"/>
              </a:rPr>
              <a:t>u,v,w</a:t>
            </a:r>
            <a:r>
              <a:rPr lang="en-US" altLang="zh-CN" i="1" dirty="0" smtClean="0">
                <a:latin typeface="Times New Roman" pitchFamily="18" charset="0"/>
                <a:ea typeface="宋体" pitchFamily="2" charset="-122"/>
                <a:cs typeface="Times New Roman" pitchFamily="18" charset="0"/>
              </a:rPr>
              <a:t>=0</a:t>
            </a:r>
            <a:r>
              <a:rPr lang="zh-CN" altLang="en-US" dirty="0" smtClean="0">
                <a:latin typeface="宋体" pitchFamily="2" charset="-122"/>
                <a:ea typeface="宋体" pitchFamily="2" charset="-122"/>
              </a:rPr>
              <a:t>），这样可以避免</a:t>
            </a:r>
            <a:r>
              <a:rPr lang="en-US" altLang="zh-CN" i="1" dirty="0" smtClean="0">
                <a:latin typeface="Times New Roman" pitchFamily="18" charset="0"/>
                <a:ea typeface="宋体" pitchFamily="2" charset="-122"/>
                <a:cs typeface="Times New Roman" pitchFamily="18" charset="0"/>
              </a:rPr>
              <a:t>w</a:t>
            </a:r>
            <a:r>
              <a:rPr lang="zh-CN" altLang="en-US" dirty="0" smtClean="0">
                <a:latin typeface="宋体" pitchFamily="2" charset="-122"/>
                <a:ea typeface="宋体" pitchFamily="2" charset="-122"/>
              </a:rPr>
              <a:t>项。</a:t>
            </a:r>
            <a:endParaRPr lang="en-US" altLang="zh-CN" dirty="0" smtClean="0">
              <a:latin typeface="宋体" pitchFamily="2" charset="-122"/>
              <a:ea typeface="宋体" pitchFamily="2" charset="-122"/>
            </a:endParaRPr>
          </a:p>
          <a:p>
            <a:pPr marL="0" indent="0">
              <a:lnSpc>
                <a:spcPct val="150000"/>
              </a:lnSpc>
              <a:buNone/>
            </a:pPr>
            <a:endParaRPr lang="en-US" altLang="zh-CN"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2466" name="Object 2"/>
          <p:cNvGraphicFramePr>
            <a:graphicFrameLocks noChangeAspect="1"/>
          </p:cNvGraphicFramePr>
          <p:nvPr>
            <p:extLst>
              <p:ext uri="{D42A27DB-BD31-4B8C-83A1-F6EECF244321}">
                <p14:modId xmlns:p14="http://schemas.microsoft.com/office/powerpoint/2010/main" val="407016443"/>
              </p:ext>
            </p:extLst>
          </p:nvPr>
        </p:nvGraphicFramePr>
        <p:xfrm>
          <a:off x="476015" y="3612456"/>
          <a:ext cx="6443589" cy="2026375"/>
        </p:xfrm>
        <a:graphic>
          <a:graphicData uri="http://schemas.openxmlformats.org/presentationml/2006/ole">
            <mc:AlternateContent xmlns:mc="http://schemas.openxmlformats.org/markup-compatibility/2006">
              <mc:Choice xmlns:v="urn:schemas-microsoft-com:vml" Requires="v">
                <p:oleObj spid="_x0000_s62502" name="公式" r:id="rId4" imgW="3111480" imgH="977760" progId="Equation.3">
                  <p:embed/>
                </p:oleObj>
              </mc:Choice>
              <mc:Fallback>
                <p:oleObj name="公式" r:id="rId4" imgW="3111480" imgH="9777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15" y="3612456"/>
                        <a:ext cx="6443589" cy="2026375"/>
                      </a:xfrm>
                      <a:prstGeom prst="rect">
                        <a:avLst/>
                      </a:prstGeom>
                      <a:noFill/>
                    </p:spPr>
                  </p:pic>
                </p:oleObj>
              </mc:Fallback>
            </mc:AlternateContent>
          </a:graphicData>
        </a:graphic>
      </p:graphicFrame>
      <p:sp>
        <p:nvSpPr>
          <p:cNvPr id="8" name="文本框 7"/>
          <p:cNvSpPr txBox="1"/>
          <p:nvPr/>
        </p:nvSpPr>
        <p:spPr>
          <a:xfrm>
            <a:off x="8500872" y="4213993"/>
            <a:ext cx="3573194" cy="646331"/>
          </a:xfrm>
          <a:prstGeom prst="rect">
            <a:avLst/>
          </a:prstGeom>
          <a:noFill/>
          <a:ln>
            <a:solidFill>
              <a:schemeClr val="tx1"/>
            </a:solidFill>
          </a:ln>
        </p:spPr>
        <p:txBody>
          <a:bodyPr wrap="square" rtlCol="0">
            <a:spAutoFit/>
          </a:bodyPr>
          <a:lstStyle/>
          <a:p>
            <a:r>
              <a:rPr lang="zh-CN" altLang="en-US" dirty="0" smtClean="0"/>
              <a:t>使用</a:t>
            </a:r>
            <a:r>
              <a:rPr lang="en-US" altLang="zh-CN" dirty="0" smtClean="0"/>
              <a:t>W-projection </a:t>
            </a:r>
            <a:r>
              <a:rPr lang="zh-CN" altLang="en-US" dirty="0" smtClean="0"/>
              <a:t>函数将各个（</a:t>
            </a:r>
            <a:r>
              <a:rPr lang="en-US" altLang="zh-CN" dirty="0" err="1" smtClean="0"/>
              <a:t>u,v,w</a:t>
            </a:r>
            <a:r>
              <a:rPr lang="en-US" altLang="zh-CN" dirty="0" smtClean="0"/>
              <a:t>)</a:t>
            </a:r>
            <a:r>
              <a:rPr lang="zh-CN" altLang="en-US" dirty="0" smtClean="0"/>
              <a:t>点投影到（</a:t>
            </a:r>
            <a:r>
              <a:rPr lang="en-US" altLang="zh-CN" dirty="0" err="1" smtClean="0"/>
              <a:t>u,v,w</a:t>
            </a:r>
            <a:r>
              <a:rPr lang="en-US" altLang="zh-CN" dirty="0" smtClean="0"/>
              <a:t>=0</a:t>
            </a:r>
            <a:r>
              <a:rPr lang="zh-CN" altLang="en-US" dirty="0" smtClean="0"/>
              <a:t>）平面</a:t>
            </a:r>
            <a:endParaRPr lang="zh-CN" altLang="en-US" dirty="0"/>
          </a:p>
        </p:txBody>
      </p:sp>
      <p:sp>
        <p:nvSpPr>
          <p:cNvPr id="9" name="文本框 8"/>
          <p:cNvSpPr txBox="1"/>
          <p:nvPr/>
        </p:nvSpPr>
        <p:spPr>
          <a:xfrm>
            <a:off x="8500872" y="5191526"/>
            <a:ext cx="3573194" cy="369332"/>
          </a:xfrm>
          <a:prstGeom prst="rect">
            <a:avLst/>
          </a:prstGeom>
          <a:noFill/>
          <a:ln>
            <a:solidFill>
              <a:schemeClr val="tx1"/>
            </a:solidFill>
          </a:ln>
        </p:spPr>
        <p:txBody>
          <a:bodyPr wrap="square" rtlCol="0">
            <a:spAutoFit/>
          </a:bodyPr>
          <a:lstStyle/>
          <a:p>
            <a:pPr algn="ctr"/>
            <a:r>
              <a:rPr lang="zh-CN" altLang="en-US" dirty="0" smtClean="0"/>
              <a:t>二维傅里叶变换</a:t>
            </a:r>
            <a:endParaRPr lang="zh-CN" altLang="en-US" dirty="0"/>
          </a:p>
        </p:txBody>
      </p:sp>
      <p:sp>
        <p:nvSpPr>
          <p:cNvPr id="10" name="文本框 9"/>
          <p:cNvSpPr txBox="1"/>
          <p:nvPr/>
        </p:nvSpPr>
        <p:spPr>
          <a:xfrm>
            <a:off x="8500872" y="5902358"/>
            <a:ext cx="3573194" cy="369332"/>
          </a:xfrm>
          <a:prstGeom prst="rect">
            <a:avLst/>
          </a:prstGeom>
          <a:noFill/>
          <a:ln>
            <a:solidFill>
              <a:schemeClr val="tx1"/>
            </a:solidFill>
          </a:ln>
        </p:spPr>
        <p:txBody>
          <a:bodyPr wrap="square" rtlCol="0">
            <a:spAutoFit/>
          </a:bodyPr>
          <a:lstStyle/>
          <a:p>
            <a:pPr algn="ctr"/>
            <a:r>
              <a:rPr lang="zh-CN" altLang="en-US" dirty="0" smtClean="0"/>
              <a:t>退卷积</a:t>
            </a:r>
            <a:endParaRPr lang="zh-CN" altLang="en-US" dirty="0"/>
          </a:p>
        </p:txBody>
      </p:sp>
      <p:sp>
        <p:nvSpPr>
          <p:cNvPr id="11"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mc:AlternateContent xmlns:mc="http://schemas.openxmlformats.org/markup-compatibility/2006" xmlns:a14="http://schemas.microsoft.com/office/drawing/2010/main">
        <mc:Choice Requires="a14">
          <p:sp>
            <p:nvSpPr>
              <p:cNvPr id="2" name="矩形 1"/>
              <p:cNvSpPr/>
              <p:nvPr/>
            </p:nvSpPr>
            <p:spPr>
              <a:xfrm>
                <a:off x="4586068" y="4213993"/>
                <a:ext cx="3590584"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𝐺</m:t>
                      </m:r>
                      <m:d>
                        <m:dPr>
                          <m:ctrlPr>
                            <a:rPr lang="zh-CN" altLang="en-US" i="1">
                              <a:latin typeface="Cambria Math" panose="02040503050406030204" pitchFamily="18" charset="0"/>
                            </a:rPr>
                          </m:ctrlPr>
                        </m:dPr>
                        <m:e>
                          <m:r>
                            <a:rPr lang="zh-CN" altLang="en-US" i="1">
                              <a:latin typeface="Cambria Math" panose="02040503050406030204" pitchFamily="18" charset="0"/>
                            </a:rPr>
                            <m:t>𝑙</m:t>
                          </m:r>
                          <m:r>
                            <a:rPr lang="zh-CN" altLang="en-US" i="0">
                              <a:latin typeface="Cambria Math" panose="02040503050406030204" pitchFamily="18" charset="0"/>
                            </a:rPr>
                            <m:t>,</m:t>
                          </m:r>
                          <m:r>
                            <a:rPr lang="zh-CN" altLang="en-US" i="1">
                              <a:latin typeface="Cambria Math" panose="02040503050406030204" pitchFamily="18" charset="0"/>
                            </a:rPr>
                            <m:t>𝑚</m:t>
                          </m:r>
                          <m:r>
                            <a:rPr lang="zh-CN" altLang="en-US" i="0">
                              <a:latin typeface="Cambria Math" panose="02040503050406030204" pitchFamily="18" charset="0"/>
                            </a:rPr>
                            <m:t>.</m:t>
                          </m:r>
                          <m:r>
                            <a:rPr lang="zh-CN" altLang="en-US" i="1">
                              <a:latin typeface="Cambria Math" panose="02040503050406030204" pitchFamily="18" charset="0"/>
                            </a:rPr>
                            <m:t>𝑤</m:t>
                          </m:r>
                        </m:e>
                      </m:d>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𝑒</m:t>
                          </m:r>
                        </m:e>
                        <m:sup>
                          <m:r>
                            <a:rPr lang="zh-CN" altLang="en-US" i="1">
                              <a:latin typeface="Cambria Math" panose="02040503050406030204" pitchFamily="18" charset="0"/>
                            </a:rPr>
                            <m:t>𝜋</m:t>
                          </m:r>
                          <m:r>
                            <a:rPr lang="zh-CN" altLang="en-US" i="1">
                              <a:latin typeface="Cambria Math" panose="02040503050406030204" pitchFamily="18" charset="0"/>
                            </a:rPr>
                            <m:t>𝑖</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𝑤</m:t>
                              </m:r>
                              <m:d>
                                <m:dPr>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𝑙</m:t>
                                      </m:r>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𝑚</m:t>
                                      </m:r>
                                    </m:e>
                                    <m:sup>
                                      <m:r>
                                        <a:rPr lang="zh-CN" altLang="en-US" i="0">
                                          <a:latin typeface="Cambria Math" panose="02040503050406030204" pitchFamily="18" charset="0"/>
                                        </a:rPr>
                                        <m:t>2</m:t>
                                      </m:r>
                                    </m:sup>
                                  </m:sSup>
                                </m:e>
                              </m:d>
                            </m:e>
                          </m:d>
                        </m:sup>
                      </m:sSup>
                    </m:oMath>
                  </m:oMathPara>
                </a14:m>
                <a:endParaRPr lang="zh-CN" altLang="en-US" dirty="0"/>
              </a:p>
            </p:txBody>
          </p:sp>
        </mc:Choice>
        <mc:Fallback xmlns="">
          <p:sp>
            <p:nvSpPr>
              <p:cNvPr id="2" name="矩形 1"/>
              <p:cNvSpPr>
                <a:spLocks noRot="1" noChangeAspect="1" noMove="1" noResize="1" noEditPoints="1" noAdjustHandles="1" noChangeArrowheads="1" noChangeShapeType="1" noTextEdit="1"/>
              </p:cNvSpPr>
              <p:nvPr/>
            </p:nvSpPr>
            <p:spPr>
              <a:xfrm>
                <a:off x="4586068" y="4213993"/>
                <a:ext cx="3590584" cy="41165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4920996" y="4529464"/>
                <a:ext cx="2941446" cy="661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𝐺</m:t>
                          </m:r>
                        </m:e>
                      </m:acc>
                      <m:d>
                        <m:dPr>
                          <m:ctrlPr>
                            <a:rPr lang="zh-CN" altLang="en-US" i="1">
                              <a:latin typeface="Cambria Math" panose="02040503050406030204" pitchFamily="18" charset="0"/>
                            </a:rPr>
                          </m:ctrlPr>
                        </m:dPr>
                        <m:e>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𝑣</m:t>
                          </m:r>
                          <m:r>
                            <a:rPr lang="zh-CN" altLang="en-US" i="0">
                              <a:latin typeface="Cambria Math" panose="02040503050406030204" pitchFamily="18" charset="0"/>
                            </a:rPr>
                            <m:t>,</m:t>
                          </m:r>
                          <m:r>
                            <a:rPr lang="zh-CN" altLang="en-US" i="1">
                              <a:latin typeface="Cambria Math" panose="02040503050406030204" pitchFamily="18" charset="0"/>
                            </a:rPr>
                            <m:t>𝑤</m:t>
                          </m:r>
                        </m:e>
                      </m:d>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𝑖</m:t>
                          </m:r>
                        </m:num>
                        <m:den>
                          <m:r>
                            <a:rPr lang="zh-CN" altLang="en-US" i="1">
                              <a:latin typeface="Cambria Math" panose="02040503050406030204" pitchFamily="18" charset="0"/>
                            </a:rPr>
                            <m:t>𝑤</m:t>
                          </m:r>
                        </m:den>
                      </m:f>
                      <m:sSup>
                        <m:sSupPr>
                          <m:ctrlPr>
                            <a:rPr lang="zh-CN" altLang="en-US" i="1">
                              <a:latin typeface="Cambria Math" panose="02040503050406030204" pitchFamily="18" charset="0"/>
                            </a:rPr>
                          </m:ctrlPr>
                        </m:sSupPr>
                        <m:e>
                          <m:r>
                            <a:rPr lang="zh-CN" altLang="en-US" i="1">
                              <a:latin typeface="Cambria Math" panose="02040503050406030204" pitchFamily="18" charset="0"/>
                            </a:rPr>
                            <m:t>𝑒</m:t>
                          </m:r>
                        </m:e>
                        <m:sup>
                          <m:r>
                            <a:rPr lang="zh-CN" altLang="en-US" i="0">
                              <a:latin typeface="Cambria Math" panose="02040503050406030204" pitchFamily="18" charset="0"/>
                            </a:rPr>
                            <m:t>−</m:t>
                          </m:r>
                          <m:r>
                            <a:rPr lang="zh-CN" altLang="en-US" i="1">
                              <a:latin typeface="Cambria Math" panose="02040503050406030204" pitchFamily="18" charset="0"/>
                            </a:rPr>
                            <m:t>𝜋</m:t>
                          </m:r>
                          <m:r>
                            <a:rPr lang="zh-CN" altLang="en-US" i="1">
                              <a:latin typeface="Cambria Math" panose="02040503050406030204" pitchFamily="18" charset="0"/>
                            </a:rPr>
                            <m:t>𝑖</m:t>
                          </m:r>
                          <m:d>
                            <m:dPr>
                              <m:begChr m:val="["/>
                              <m:endChr m:val="]"/>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d>
                                    <m:dPr>
                                      <m:ctrlPr>
                                        <a:rPr lang="zh-CN" altLang="en-US" i="1">
                                          <a:latin typeface="Cambria Math" panose="02040503050406030204" pitchFamily="18" charset="0"/>
                                        </a:rPr>
                                      </m:ctrlPr>
                                    </m:dPr>
                                    <m:e>
                                      <m:sSup>
                                        <m:sSupPr>
                                          <m:ctrlPr>
                                            <a:rPr lang="zh-CN" altLang="en-US" i="1">
                                              <a:latin typeface="Cambria Math" panose="02040503050406030204" pitchFamily="18" charset="0"/>
                                            </a:rPr>
                                          </m:ctrlPr>
                                        </m:sSupPr>
                                        <m:e>
                                          <m:r>
                                            <a:rPr lang="zh-CN" altLang="en-US" i="1">
                                              <a:latin typeface="Cambria Math" panose="02040503050406030204" pitchFamily="18" charset="0"/>
                                            </a:rPr>
                                            <m:t>𝑢</m:t>
                                          </m:r>
                                        </m:e>
                                        <m:sup>
                                          <m:r>
                                            <a:rPr lang="zh-CN" altLang="en-US" i="0">
                                              <a:latin typeface="Cambria Math" panose="02040503050406030204" pitchFamily="18" charset="0"/>
                                            </a:rPr>
                                            <m:t>2</m:t>
                                          </m:r>
                                        </m:sup>
                                      </m:sSup>
                                      <m:r>
                                        <a:rPr lang="zh-CN" altLang="en-US" i="0">
                                          <a:latin typeface="Cambria Math" panose="02040503050406030204" pitchFamily="18" charset="0"/>
                                        </a:rPr>
                                        <m:t>+</m:t>
                                      </m:r>
                                      <m:sSup>
                                        <m:sSupPr>
                                          <m:ctrlPr>
                                            <a:rPr lang="zh-CN" altLang="en-US" i="1">
                                              <a:latin typeface="Cambria Math" panose="02040503050406030204" pitchFamily="18" charset="0"/>
                                            </a:rPr>
                                          </m:ctrlPr>
                                        </m:sSupPr>
                                        <m:e>
                                          <m:r>
                                            <a:rPr lang="zh-CN" altLang="en-US" i="1">
                                              <a:latin typeface="Cambria Math" panose="02040503050406030204" pitchFamily="18" charset="0"/>
                                            </a:rPr>
                                            <m:t>𝑣</m:t>
                                          </m:r>
                                        </m:e>
                                        <m:sup>
                                          <m:r>
                                            <a:rPr lang="zh-CN" altLang="en-US" i="0">
                                              <a:latin typeface="Cambria Math" panose="02040503050406030204" pitchFamily="18" charset="0"/>
                                            </a:rPr>
                                            <m:t>2</m:t>
                                          </m:r>
                                        </m:sup>
                                      </m:sSup>
                                    </m:e>
                                  </m:d>
                                </m:num>
                                <m:den>
                                  <m:r>
                                    <a:rPr lang="zh-CN" altLang="en-US" i="0">
                                      <a:latin typeface="Cambria Math" panose="02040503050406030204" pitchFamily="18" charset="0"/>
                                    </a:rPr>
                                    <m:t>2</m:t>
                                  </m:r>
                                </m:den>
                              </m:f>
                            </m:e>
                          </m:d>
                        </m:sup>
                      </m:sSup>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4920996" y="4529464"/>
                <a:ext cx="2941446" cy="661720"/>
              </a:xfrm>
              <a:prstGeom prst="rect">
                <a:avLst/>
              </a:prstGeom>
              <a:blipFill>
                <a:blip r:embed="rId7"/>
                <a:stretch>
                  <a:fillRect/>
                </a:stretch>
              </a:blipFill>
            </p:spPr>
            <p:txBody>
              <a:bodyPr/>
              <a:lstStyle/>
              <a:p>
                <a:r>
                  <a:rPr lang="zh-CN" altLang="en-US">
                    <a:noFill/>
                  </a:rPr>
                  <a:t> </a:t>
                </a:r>
              </a:p>
            </p:txBody>
          </p:sp>
        </mc:Fallback>
      </mc:AlternateContent>
      <p:sp>
        <p:nvSpPr>
          <p:cNvPr id="15"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解决方案</a:t>
            </a:r>
            <a:endParaRPr lang="zh-CN" dirty="0">
              <a:latin typeface="微软雅黑" pitchFamily="34" charset="-122"/>
              <a:ea typeface="微软雅黑" pitchFamily="34"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1"/>
          </p:cNvGraphicFramePr>
          <p:nvPr>
            <p:extLst>
              <p:ext uri="{D42A27DB-BD31-4B8C-83A1-F6EECF244321}">
                <p14:modId xmlns:p14="http://schemas.microsoft.com/office/powerpoint/2010/main" val="1080945340"/>
              </p:ext>
            </p:extLst>
          </p:nvPr>
        </p:nvGraphicFramePr>
        <p:xfrm>
          <a:off x="2317602" y="1573629"/>
          <a:ext cx="7121556" cy="4404359"/>
        </p:xfrm>
        <a:graphic>
          <a:graphicData uri="http://schemas.openxmlformats.org/drawingml/2006/table">
            <a:tbl>
              <a:tblPr/>
              <a:tblGrid>
                <a:gridCol w="1540614">
                  <a:extLst>
                    <a:ext uri="{9D8B030D-6E8A-4147-A177-3AD203B41FA5}">
                      <a16:colId xmlns:a16="http://schemas.microsoft.com/office/drawing/2014/main" val="20000"/>
                    </a:ext>
                  </a:extLst>
                </a:gridCol>
                <a:gridCol w="5580942">
                  <a:extLst>
                    <a:ext uri="{9D8B030D-6E8A-4147-A177-3AD203B41FA5}">
                      <a16:colId xmlns:a16="http://schemas.microsoft.com/office/drawing/2014/main" val="20001"/>
                    </a:ext>
                  </a:extLst>
                </a:gridCol>
              </a:tblGrid>
              <a:tr h="400396">
                <a:tc>
                  <a:txBody>
                    <a:bodyPr/>
                    <a:lstStyle/>
                    <a:p>
                      <a:pPr algn="ctr">
                        <a:lnSpc>
                          <a:spcPct val="150000"/>
                        </a:lnSpc>
                        <a:spcAft>
                          <a:spcPts val="0"/>
                        </a:spcAft>
                      </a:pPr>
                      <a:r>
                        <a:rPr lang="zh-CN" sz="1600" kern="100" dirty="0">
                          <a:latin typeface="Times New Roman"/>
                          <a:ea typeface="宋体"/>
                        </a:rPr>
                        <a:t>方法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50000"/>
                        </a:lnSpc>
                        <a:spcAft>
                          <a:spcPts val="0"/>
                        </a:spcAft>
                      </a:pPr>
                      <a:r>
                        <a:rPr lang="zh-CN" sz="1600" kern="100" dirty="0">
                          <a:solidFill>
                            <a:schemeClr val="tx1"/>
                          </a:solidFill>
                          <a:latin typeface="Times New Roman"/>
                          <a:ea typeface="宋体"/>
                          <a:cs typeface="+mn-cs"/>
                        </a:rPr>
                        <a:t>工作原理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396">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Faceting</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latin typeface="Times New Roman"/>
                          <a:ea typeface="宋体"/>
                        </a:rPr>
                        <a:t>将天空分为</a:t>
                      </a:r>
                      <a:r>
                        <a:rPr lang="en-US" sz="1600" kern="100" dirty="0">
                          <a:latin typeface="Times New Roman"/>
                          <a:ea typeface="宋体"/>
                        </a:rPr>
                        <a:t>2</a:t>
                      </a:r>
                      <a:r>
                        <a:rPr lang="zh-CN" sz="1600" kern="100" dirty="0">
                          <a:latin typeface="Times New Roman"/>
                          <a:ea typeface="宋体"/>
                        </a:rPr>
                        <a:t>维傅里叶变换有效的小区块进行处理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396">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W stacking</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a:latin typeface="Times New Roman"/>
                          <a:ea typeface="宋体"/>
                        </a:rPr>
                        <a:t>通过在图像空间进行相乘来使用依赖</a:t>
                      </a:r>
                      <a:r>
                        <a:rPr lang="en-US" sz="1600" kern="100">
                          <a:latin typeface="Times New Roman"/>
                          <a:ea typeface="宋体"/>
                        </a:rPr>
                        <a:t>w</a:t>
                      </a:r>
                      <a:r>
                        <a:rPr lang="zh-CN" sz="1600" kern="100">
                          <a:latin typeface="Times New Roman"/>
                          <a:ea typeface="宋体"/>
                        </a:rPr>
                        <a:t>的相位屏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396">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W projection</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a:latin typeface="Times New Roman"/>
                          <a:ea typeface="宋体"/>
                        </a:rPr>
                        <a:t>通过在傅里叶空间进行卷积来使用依赖</a:t>
                      </a:r>
                      <a:r>
                        <a:rPr lang="en-US" sz="1600" kern="100">
                          <a:latin typeface="Times New Roman"/>
                          <a:ea typeface="宋体"/>
                        </a:rPr>
                        <a:t>w</a:t>
                      </a:r>
                      <a:r>
                        <a:rPr lang="zh-CN" sz="1600" kern="100">
                          <a:latin typeface="Times New Roman"/>
                          <a:ea typeface="宋体"/>
                        </a:rPr>
                        <a:t>的相位屏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0793">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Snapshot imaging</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latin typeface="Times New Roman"/>
                          <a:ea typeface="宋体"/>
                        </a:rPr>
                        <a:t>将数据分成时间块，这样</a:t>
                      </a:r>
                      <a:r>
                        <a:rPr lang="en-US" sz="1600" kern="100" dirty="0">
                          <a:latin typeface="Times New Roman"/>
                          <a:ea typeface="宋体"/>
                        </a:rPr>
                        <a:t>w</a:t>
                      </a:r>
                      <a:r>
                        <a:rPr lang="zh-CN" sz="1600" kern="100" dirty="0">
                          <a:latin typeface="Times New Roman"/>
                          <a:ea typeface="宋体"/>
                        </a:rPr>
                        <a:t>项在</a:t>
                      </a:r>
                      <a:r>
                        <a:rPr lang="en-US" sz="1600" kern="100" dirty="0" err="1">
                          <a:latin typeface="Times New Roman"/>
                          <a:ea typeface="宋体"/>
                        </a:rPr>
                        <a:t>u,v</a:t>
                      </a:r>
                      <a:r>
                        <a:rPr lang="en-US" sz="1600" kern="100" dirty="0">
                          <a:latin typeface="Times New Roman"/>
                          <a:ea typeface="宋体"/>
                        </a:rPr>
                        <a:t> </a:t>
                      </a:r>
                      <a:r>
                        <a:rPr lang="zh-CN" sz="1600" kern="100" dirty="0">
                          <a:latin typeface="Times New Roman"/>
                          <a:ea typeface="宋体"/>
                        </a:rPr>
                        <a:t>中就是线性的，插入相同的图像平面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0396">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A projection</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latin typeface="Times New Roman"/>
                          <a:ea typeface="宋体"/>
                        </a:rPr>
                        <a:t>在傅里叶空间进行卷积来使用天线波束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0793">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AW projection</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latin typeface="Times New Roman"/>
                          <a:ea typeface="宋体"/>
                        </a:rPr>
                        <a:t>在傅里叶空间进行卷积来使用天线波束和相位屏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0793">
                <a:tc>
                  <a:txBody>
                    <a:bodyPr/>
                    <a:lstStyle/>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A projection</a:t>
                      </a:r>
                      <a:endParaRPr lang="zh-CN" sz="1600" kern="100" dirty="0">
                        <a:solidFill>
                          <a:schemeClr val="tx1"/>
                        </a:solidFill>
                        <a:latin typeface="Times New Roman"/>
                        <a:ea typeface="宋体"/>
                        <a:cs typeface="+mn-cs"/>
                      </a:endParaRPr>
                    </a:p>
                    <a:p>
                      <a:pPr marL="0" algn="ctr" defTabSz="914400" rtl="0" eaLnBrk="1" latinLnBrk="0" hangingPunct="1">
                        <a:lnSpc>
                          <a:spcPct val="150000"/>
                        </a:lnSpc>
                        <a:spcAft>
                          <a:spcPts val="0"/>
                        </a:spcAft>
                      </a:pPr>
                      <a:r>
                        <a:rPr lang="en-US" sz="1600" kern="100" dirty="0">
                          <a:solidFill>
                            <a:schemeClr val="tx1"/>
                          </a:solidFill>
                          <a:latin typeface="Times New Roman"/>
                          <a:ea typeface="宋体"/>
                          <a:cs typeface="+mn-cs"/>
                        </a:rPr>
                        <a:t>/W stack</a:t>
                      </a:r>
                      <a:endParaRPr lang="zh-CN" sz="1600" kern="100" dirty="0">
                        <a:solidFill>
                          <a:schemeClr val="tx1"/>
                        </a:solidFill>
                        <a:latin typeface="Times New Roman"/>
                        <a:ea typeface="宋体"/>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zh-CN" sz="1600" kern="100" dirty="0">
                          <a:latin typeface="Times New Roman"/>
                          <a:ea typeface="宋体"/>
                        </a:rPr>
                        <a:t>傅里叶空间中图像或天线波束的相位屏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10"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未来的工作</a:t>
            </a:r>
            <a:endParaRPr lang="zh-CN" dirty="0">
              <a:latin typeface="微软雅黑" pitchFamily="34" charset="-122"/>
              <a:ea typeface="微软雅黑" pitchFamily="34" charset="-122"/>
            </a:endParaRPr>
          </a:p>
        </p:txBody>
      </p:sp>
      <p:sp>
        <p:nvSpPr>
          <p:cNvPr id="14" name="内容占位符 13"/>
          <p:cNvSpPr>
            <a:spLocks noGrp="1"/>
          </p:cNvSpPr>
          <p:nvPr>
            <p:ph idx="1"/>
          </p:nvPr>
        </p:nvSpPr>
        <p:spPr>
          <a:xfrm>
            <a:off x="1341120" y="1833713"/>
            <a:ext cx="9509760" cy="4127627"/>
          </a:xfrm>
        </p:spPr>
        <p:txBody>
          <a:bodyPr/>
          <a:lstStyle/>
          <a:p>
            <a:pPr marL="0" indent="0">
              <a:lnSpc>
                <a:spcPct val="150000"/>
              </a:lnSpc>
              <a:buNone/>
            </a:pPr>
            <a:r>
              <a:rPr lang="zh-CN" altLang="en-US" dirty="0" smtClean="0">
                <a:latin typeface="宋体" pitchFamily="2" charset="-122"/>
                <a:ea typeface="宋体" pitchFamily="2" charset="-122"/>
              </a:rPr>
              <a:t>     </a:t>
            </a:r>
            <a:endParaRPr lang="en-US" altLang="zh-CN"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341120" y="2163991"/>
            <a:ext cx="8815754" cy="1477328"/>
          </a:xfrm>
          <a:prstGeom prst="rect">
            <a:avLst/>
          </a:prstGeom>
          <a:noFill/>
        </p:spPr>
        <p:txBody>
          <a:bodyPr wrap="square" rtlCol="0">
            <a:spAutoFit/>
          </a:bodyPr>
          <a:lstStyle/>
          <a:p>
            <a:r>
              <a:rPr lang="en-US" altLang="zh-CN" sz="2400" dirty="0">
                <a:solidFill>
                  <a:schemeClr val="tx2"/>
                </a:solidFill>
                <a:latin typeface="宋体" pitchFamily="2" charset="-122"/>
                <a:ea typeface="宋体" pitchFamily="2" charset="-122"/>
              </a:rPr>
              <a:t>Facet</a:t>
            </a:r>
            <a:r>
              <a:rPr lang="zh-CN" altLang="en-US" sz="2400" dirty="0" smtClean="0">
                <a:solidFill>
                  <a:schemeClr val="tx2"/>
                </a:solidFill>
                <a:latin typeface="宋体" pitchFamily="2" charset="-122"/>
                <a:ea typeface="宋体" pitchFamily="2" charset="-122"/>
              </a:rPr>
              <a:t>、</a:t>
            </a:r>
            <a:r>
              <a:rPr lang="en-US" altLang="zh-CN" sz="2400" dirty="0" smtClean="0">
                <a:solidFill>
                  <a:schemeClr val="tx2"/>
                </a:solidFill>
                <a:latin typeface="宋体" pitchFamily="2" charset="-122"/>
                <a:ea typeface="宋体" pitchFamily="2" charset="-122"/>
              </a:rPr>
              <a:t>W projection</a:t>
            </a:r>
            <a:r>
              <a:rPr lang="zh-CN" altLang="en-US" sz="2400" dirty="0" smtClean="0">
                <a:solidFill>
                  <a:schemeClr val="tx2"/>
                </a:solidFill>
                <a:latin typeface="宋体" pitchFamily="2" charset="-122"/>
                <a:ea typeface="宋体" pitchFamily="2" charset="-122"/>
              </a:rPr>
              <a:t>等成像</a:t>
            </a:r>
            <a:r>
              <a:rPr lang="zh-CN" altLang="en-US" sz="2400" dirty="0">
                <a:solidFill>
                  <a:schemeClr val="tx2"/>
                </a:solidFill>
                <a:latin typeface="宋体" pitchFamily="2" charset="-122"/>
                <a:ea typeface="宋体" pitchFamily="2" charset="-122"/>
              </a:rPr>
              <a:t>算法</a:t>
            </a:r>
            <a:r>
              <a:rPr lang="zh-CN" altLang="en-US" sz="2400" dirty="0" smtClean="0">
                <a:solidFill>
                  <a:schemeClr val="tx2"/>
                </a:solidFill>
                <a:latin typeface="宋体" pitchFamily="2" charset="-122"/>
                <a:ea typeface="宋体" pitchFamily="2" charset="-122"/>
              </a:rPr>
              <a:t>实现</a:t>
            </a:r>
            <a:endParaRPr lang="en-US" altLang="zh-CN" sz="2400" dirty="0" smtClean="0">
              <a:solidFill>
                <a:schemeClr val="tx2"/>
              </a:solidFill>
              <a:latin typeface="宋体" pitchFamily="2" charset="-122"/>
              <a:ea typeface="宋体" pitchFamily="2" charset="-122"/>
            </a:endParaRPr>
          </a:p>
          <a:p>
            <a:endParaRPr lang="en-US" altLang="zh-CN" sz="2400" dirty="0">
              <a:solidFill>
                <a:schemeClr val="tx2"/>
              </a:solidFill>
              <a:latin typeface="宋体" pitchFamily="2" charset="-122"/>
              <a:ea typeface="宋体" pitchFamily="2" charset="-122"/>
            </a:endParaRPr>
          </a:p>
          <a:p>
            <a:r>
              <a:rPr lang="zh-CN" altLang="en-US" sz="2400" dirty="0">
                <a:solidFill>
                  <a:schemeClr val="tx2"/>
                </a:solidFill>
                <a:latin typeface="宋体" pitchFamily="2" charset="-122"/>
                <a:ea typeface="宋体" pitchFamily="2" charset="-122"/>
              </a:rPr>
              <a:t>算法的并行处理及效率分析</a:t>
            </a:r>
            <a:endParaRPr lang="en-US" altLang="zh-CN" sz="2400" dirty="0">
              <a:solidFill>
                <a:schemeClr val="tx2"/>
              </a:solidFill>
              <a:latin typeface="宋体" pitchFamily="2" charset="-122"/>
              <a:ea typeface="宋体" pitchFamily="2" charset="-122"/>
            </a:endParaRPr>
          </a:p>
          <a:p>
            <a:endParaRPr lang="zh-CN" altLang="en-US" dirty="0"/>
          </a:p>
        </p:txBody>
      </p:sp>
      <p:sp>
        <p:nvSpPr>
          <p:cNvPr id="10"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8"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谢谢！</a:t>
            </a:r>
            <a:endParaRPr lang="zh-CN" dirty="0"/>
          </a:p>
        </p:txBody>
      </p:sp>
      <p:pic>
        <p:nvPicPr>
          <p:cNvPr id="14" name="图片占位符 13" descr="front_002.jpg"/>
          <p:cNvPicPr>
            <a:picLocks noGrp="1" noChangeAspect="1"/>
          </p:cNvPicPr>
          <p:nvPr>
            <p:ph type="pic" idx="1"/>
          </p:nvPr>
        </p:nvPicPr>
        <p:blipFill>
          <a:blip r:embed="rId2" cstate="print"/>
          <a:srcRect l="9952" r="9952"/>
          <a:stretch>
            <a:fillRect/>
          </a:stretch>
        </p:blipFill>
        <p:spPr/>
      </p:pic>
      <p:sp>
        <p:nvSpPr>
          <p:cNvPr id="5"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KA1_night_highres.full.jpg"/>
          <p:cNvPicPr>
            <a:picLocks noChangeAspect="1"/>
          </p:cNvPicPr>
          <p:nvPr/>
        </p:nvPicPr>
        <p:blipFill>
          <a:blip r:embed="rId2" cstate="print"/>
          <a:stretch>
            <a:fillRect/>
          </a:stretch>
        </p:blipFill>
        <p:spPr>
          <a:xfrm>
            <a:off x="0" y="0"/>
            <a:ext cx="12192000" cy="6858000"/>
          </a:xfrm>
          <a:prstGeom prst="rect">
            <a:avLst/>
          </a:prstGeom>
        </p:spPr>
      </p:pic>
      <p:sp>
        <p:nvSpPr>
          <p:cNvPr id="9" name="内容占位符 8"/>
          <p:cNvSpPr>
            <a:spLocks noGrp="1"/>
          </p:cNvSpPr>
          <p:nvPr>
            <p:ph sz="half" idx="2"/>
          </p:nvPr>
        </p:nvSpPr>
        <p:spPr>
          <a:xfrm>
            <a:off x="731521" y="396240"/>
            <a:ext cx="10691222" cy="5913120"/>
          </a:xfrm>
        </p:spPr>
        <p:txBody>
          <a:bodyPr>
            <a:normAutofit/>
          </a:bodyPr>
          <a:lstStyle/>
          <a:p>
            <a:pPr marL="0" indent="0">
              <a:lnSpc>
                <a:spcPct val="150000"/>
              </a:lnSpc>
              <a:spcBef>
                <a:spcPts val="0"/>
              </a:spcBef>
              <a:buNone/>
            </a:pPr>
            <a:r>
              <a:rPr lang="en-US" altLang="zh-CN" dirty="0" smtClean="0"/>
              <a:t>         </a:t>
            </a:r>
          </a:p>
          <a:p>
            <a:pPr marL="0" indent="0">
              <a:lnSpc>
                <a:spcPct val="150000"/>
              </a:lnSpc>
              <a:spcBef>
                <a:spcPts val="0"/>
              </a:spcBef>
              <a:buNone/>
            </a:pPr>
            <a:r>
              <a:rPr lang="en-US" altLang="zh-CN" sz="2400" dirty="0" smtClean="0">
                <a:solidFill>
                  <a:schemeClr val="bg1">
                    <a:lumMod val="95000"/>
                  </a:schemeClr>
                </a:solidFill>
                <a:latin typeface="微软雅黑" pitchFamily="34" charset="-122"/>
                <a:ea typeface="微软雅黑" pitchFamily="34" charset="-122"/>
              </a:rPr>
              <a:t>       </a:t>
            </a:r>
          </a:p>
          <a:p>
            <a:pPr marL="0" indent="0">
              <a:lnSpc>
                <a:spcPct val="150000"/>
              </a:lnSpc>
              <a:spcBef>
                <a:spcPts val="0"/>
              </a:spcBef>
              <a:buNone/>
            </a:pPr>
            <a:r>
              <a:rPr lang="en-US" altLang="zh-CN" sz="2400" dirty="0" smtClean="0">
                <a:solidFill>
                  <a:schemeClr val="bg1">
                    <a:lumMod val="95000"/>
                  </a:schemeClr>
                </a:solidFill>
                <a:latin typeface="微软雅黑" pitchFamily="34" charset="-122"/>
                <a:ea typeface="微软雅黑" pitchFamily="34" charset="-122"/>
              </a:rPr>
              <a:t>       </a:t>
            </a:r>
            <a:r>
              <a:rPr lang="zh-CN" altLang="zh-CN" sz="2400" dirty="0" smtClean="0">
                <a:solidFill>
                  <a:schemeClr val="bg1">
                    <a:lumMod val="95000"/>
                  </a:schemeClr>
                </a:solidFill>
                <a:latin typeface="微软雅黑" pitchFamily="34" charset="-122"/>
                <a:ea typeface="微软雅黑" pitchFamily="34" charset="-122"/>
              </a:rPr>
              <a:t>平方公里阵（</a:t>
            </a:r>
            <a:r>
              <a:rPr lang="en-US" altLang="zh-CN" sz="2400" dirty="0" smtClean="0">
                <a:solidFill>
                  <a:schemeClr val="bg1">
                    <a:lumMod val="95000"/>
                  </a:schemeClr>
                </a:solidFill>
                <a:latin typeface="微软雅黑" pitchFamily="34" charset="-122"/>
                <a:ea typeface="微软雅黑" pitchFamily="34" charset="-122"/>
              </a:rPr>
              <a:t>Square Kilometer Array - SKA</a:t>
            </a:r>
            <a:r>
              <a:rPr lang="zh-CN" altLang="zh-CN" sz="2400" dirty="0" smtClean="0">
                <a:solidFill>
                  <a:schemeClr val="bg1">
                    <a:lumMod val="95000"/>
                  </a:schemeClr>
                </a:solidFill>
                <a:latin typeface="微软雅黑" pitchFamily="34" charset="-122"/>
                <a:ea typeface="微软雅黑" pitchFamily="34" charset="-122"/>
              </a:rPr>
              <a:t>）是国际上即将建造的最大综合孔径射电望远镜，由全球超过十个国家计划合资建造，建在澳大利亚、南非及非洲南部</a:t>
            </a:r>
            <a:r>
              <a:rPr lang="en-US" altLang="zh-CN" sz="2400" dirty="0" smtClean="0">
                <a:solidFill>
                  <a:schemeClr val="bg1">
                    <a:lumMod val="95000"/>
                  </a:schemeClr>
                </a:solidFill>
                <a:latin typeface="微软雅黑" pitchFamily="34" charset="-122"/>
                <a:ea typeface="微软雅黑" pitchFamily="34" charset="-122"/>
              </a:rPr>
              <a:t>8</a:t>
            </a:r>
            <a:r>
              <a:rPr lang="zh-CN" altLang="zh-CN" sz="2400" dirty="0" smtClean="0">
                <a:solidFill>
                  <a:schemeClr val="bg1">
                    <a:lumMod val="95000"/>
                  </a:schemeClr>
                </a:solidFill>
                <a:latin typeface="微软雅黑" pitchFamily="34" charset="-122"/>
                <a:ea typeface="微软雅黑" pitchFamily="34" charset="-122"/>
              </a:rPr>
              <a:t>个国家的无线电宁静区，分布在</a:t>
            </a:r>
            <a:r>
              <a:rPr lang="en-US" altLang="zh-CN" sz="2400" dirty="0" smtClean="0">
                <a:solidFill>
                  <a:schemeClr val="bg1">
                    <a:lumMod val="95000"/>
                  </a:schemeClr>
                </a:solidFill>
                <a:latin typeface="微软雅黑" pitchFamily="34" charset="-122"/>
                <a:ea typeface="微软雅黑" pitchFamily="34" charset="-122"/>
              </a:rPr>
              <a:t>3000</a:t>
            </a:r>
            <a:r>
              <a:rPr lang="zh-CN" altLang="zh-CN" sz="2400" dirty="0" smtClean="0">
                <a:solidFill>
                  <a:schemeClr val="bg1">
                    <a:lumMod val="95000"/>
                  </a:schemeClr>
                </a:solidFill>
                <a:latin typeface="微软雅黑" pitchFamily="34" charset="-122"/>
                <a:ea typeface="微软雅黑" pitchFamily="34" charset="-122"/>
              </a:rPr>
              <a:t>公里的范围。</a:t>
            </a:r>
            <a:r>
              <a:rPr lang="en-US" altLang="zh-CN" sz="2400" dirty="0" smtClean="0">
                <a:solidFill>
                  <a:schemeClr val="bg1">
                    <a:lumMod val="95000"/>
                  </a:schemeClr>
                </a:solidFill>
                <a:latin typeface="微软雅黑" pitchFamily="34" charset="-122"/>
                <a:ea typeface="微软雅黑" pitchFamily="34" charset="-122"/>
              </a:rPr>
              <a:t>SKA</a:t>
            </a:r>
            <a:r>
              <a:rPr lang="zh-CN" altLang="zh-CN" sz="2400" dirty="0" smtClean="0">
                <a:solidFill>
                  <a:schemeClr val="bg1">
                    <a:lumMod val="95000"/>
                  </a:schemeClr>
                </a:solidFill>
                <a:latin typeface="微软雅黑" pitchFamily="34" charset="-122"/>
                <a:ea typeface="微软雅黑" pitchFamily="34" charset="-122"/>
              </a:rPr>
              <a:t>作为下一代的射电望远镜，以大视场、多波束、高动态、高分辨和大数据为核心概念</a:t>
            </a:r>
            <a:r>
              <a:rPr lang="zh-CN" altLang="en-US" sz="2400" dirty="0" smtClean="0">
                <a:solidFill>
                  <a:schemeClr val="bg1">
                    <a:lumMod val="95000"/>
                  </a:schemeClr>
                </a:solidFill>
                <a:latin typeface="微软雅黑" pitchFamily="34" charset="-122"/>
                <a:ea typeface="微软雅黑" pitchFamily="34" charset="-122"/>
              </a:rPr>
              <a:t>，</a:t>
            </a:r>
            <a:r>
              <a:rPr lang="zh-CN" altLang="zh-CN" sz="2400" dirty="0" smtClean="0">
                <a:solidFill>
                  <a:schemeClr val="bg1">
                    <a:lumMod val="95000"/>
                  </a:schemeClr>
                </a:solidFill>
                <a:latin typeface="微软雅黑" pitchFamily="34" charset="-122"/>
                <a:ea typeface="微软雅黑" pitchFamily="34" charset="-122"/>
              </a:rPr>
              <a:t>将颠覆射电天文学的传统研究手段，给天文学研究带来革命性和全新的理念。</a:t>
            </a:r>
            <a:endParaRPr lang="en-US" altLang="zh-CN" sz="2400" dirty="0">
              <a:solidFill>
                <a:schemeClr val="bg1">
                  <a:lumMod val="95000"/>
                </a:schemeClr>
              </a:solidFill>
              <a:latin typeface="微软雅黑" pitchFamily="34" charset="-122"/>
              <a:ea typeface="微软雅黑" pitchFamily="34" charset="-122"/>
            </a:endParaRPr>
          </a:p>
          <a:p>
            <a:pPr marL="0" indent="0">
              <a:lnSpc>
                <a:spcPct val="150000"/>
              </a:lnSpc>
              <a:spcBef>
                <a:spcPts val="0"/>
              </a:spcBef>
              <a:buNone/>
            </a:pPr>
            <a:r>
              <a:rPr lang="en-US" altLang="zh-CN" sz="2400" dirty="0" smtClean="0">
                <a:solidFill>
                  <a:schemeClr val="bg1">
                    <a:lumMod val="95000"/>
                  </a:schemeClr>
                </a:solidFill>
                <a:latin typeface="微软雅黑" pitchFamily="34" charset="-122"/>
                <a:ea typeface="微软雅黑" pitchFamily="34" charset="-122"/>
              </a:rPr>
              <a:t>       </a:t>
            </a:r>
          </a:p>
        </p:txBody>
      </p:sp>
      <p:sp>
        <p:nvSpPr>
          <p:cNvPr id="3" name="页脚占位符 2"/>
          <p:cNvSpPr>
            <a:spLocks noGrp="1"/>
          </p:cNvSpPr>
          <p:nvPr>
            <p:ph type="ftr" sz="quarter" idx="11"/>
          </p:nvPr>
        </p:nvSpPr>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3414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26606" y="264160"/>
            <a:ext cx="9509760" cy="1233424"/>
          </a:xfrm>
        </p:spPr>
        <p:txBody>
          <a:bodyPr/>
          <a:lstStyle/>
          <a:p>
            <a:r>
              <a:rPr lang="en-US" altLang="zh-CN" dirty="0" smtClean="0">
                <a:latin typeface="宋体" pitchFamily="2" charset="-122"/>
                <a:ea typeface="宋体" pitchFamily="2" charset="-122"/>
              </a:rPr>
              <a:t>SKA </a:t>
            </a:r>
            <a:r>
              <a:rPr lang="zh-CN" altLang="en-US" dirty="0" smtClean="0">
                <a:latin typeface="宋体" pitchFamily="2" charset="-122"/>
                <a:ea typeface="宋体" pitchFamily="2" charset="-122"/>
              </a:rPr>
              <a:t>宽视场成像</a:t>
            </a:r>
            <a:r>
              <a:rPr lang="en-US" altLang="zh-CN" dirty="0" smtClean="0">
                <a:latin typeface="宋体" pitchFamily="2" charset="-122"/>
                <a:ea typeface="宋体" pitchFamily="2" charset="-122"/>
              </a:rPr>
              <a:t/>
            </a:r>
            <a:br>
              <a:rPr lang="en-US" altLang="zh-CN" dirty="0" smtClean="0">
                <a:latin typeface="宋体" pitchFamily="2" charset="-122"/>
                <a:ea typeface="宋体" pitchFamily="2" charset="-122"/>
              </a:rPr>
            </a:b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非共面基线问题</a:t>
            </a:r>
            <a:endParaRPr lang="zh-CN" dirty="0">
              <a:latin typeface="宋体" pitchFamily="2" charset="-122"/>
              <a:ea typeface="宋体" pitchFamily="2" charset="-122"/>
            </a:endParaRPr>
          </a:p>
        </p:txBody>
      </p:sp>
      <p:sp>
        <p:nvSpPr>
          <p:cNvPr id="14" name="内容占位符 13"/>
          <p:cNvSpPr>
            <a:spLocks noGrp="1"/>
          </p:cNvSpPr>
          <p:nvPr>
            <p:ph idx="1"/>
          </p:nvPr>
        </p:nvSpPr>
        <p:spPr/>
        <p:txBody>
          <a:bodyPr>
            <a:normAutofit/>
          </a:bodyPr>
          <a:lstStyle/>
          <a:p>
            <a:endParaRPr lang="en-US" altLang="zh-CN" sz="2400" dirty="0" smtClean="0">
              <a:hlinkClick r:id="rId3" action="ppaction://hlinksldjump"/>
            </a:endParaRPr>
          </a:p>
          <a:p>
            <a:r>
              <a:rPr lang="zh-CN" altLang="en-US" sz="2400" dirty="0" smtClean="0">
                <a:hlinkClick r:id="rId3" action="ppaction://hlinksldjump"/>
              </a:rPr>
              <a:t>问题的出现</a:t>
            </a:r>
            <a:endParaRPr lang="en-US" altLang="zh-CN" sz="2400" dirty="0"/>
          </a:p>
          <a:p>
            <a:r>
              <a:rPr lang="zh-CN" altLang="en-US" sz="2400" dirty="0" smtClean="0">
                <a:hlinkClick r:id="rId4" action="ppaction://hlinksldjump"/>
              </a:rPr>
              <a:t>解决方案</a:t>
            </a:r>
            <a:endParaRPr lang="en-US" altLang="zh-CN" sz="2400" dirty="0" smtClean="0"/>
          </a:p>
          <a:p>
            <a:r>
              <a:rPr lang="zh-CN" altLang="en-US" sz="2400" dirty="0" smtClean="0">
                <a:hlinkClick r:id="" action="ppaction://noaction"/>
              </a:rPr>
              <a:t>未来的工作</a:t>
            </a:r>
            <a:endParaRPr lang="zh-CN" sz="2400" dirty="0"/>
          </a:p>
        </p:txBody>
      </p:sp>
      <p:sp>
        <p:nvSpPr>
          <p:cNvPr id="4" name="页脚占位符 3"/>
          <p:cNvSpPr>
            <a:spLocks noGrp="1"/>
          </p:cNvSpPr>
          <p:nvPr>
            <p:ph type="ftr" sz="quarter" idx="11"/>
          </p:nvPr>
        </p:nvSpPr>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pic>
        <p:nvPicPr>
          <p:cNvPr id="5" name="图片 4" descr="SKA1_SA_closeup_midres-6.jpg"/>
          <p:cNvPicPr>
            <a:picLocks noChangeAspect="1"/>
          </p:cNvPicPr>
          <p:nvPr/>
        </p:nvPicPr>
        <p:blipFill>
          <a:blip r:embed="rId5" cstate="print"/>
          <a:stretch>
            <a:fillRect/>
          </a:stretch>
        </p:blipFill>
        <p:spPr>
          <a:xfrm>
            <a:off x="6644640" y="792480"/>
            <a:ext cx="5547360" cy="5547360"/>
          </a:xfrm>
          <a:prstGeom prst="rect">
            <a:avLst/>
          </a:prstGeom>
        </p:spPr>
      </p:pic>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标题 12"/>
          <p:cNvSpPr>
            <a:spLocks noGrp="1"/>
          </p:cNvSpPr>
          <p:nvPr>
            <p:ph type="title"/>
          </p:nvPr>
        </p:nvSpPr>
        <p:spPr>
          <a:xfrm>
            <a:off x="714564" y="421736"/>
            <a:ext cx="5443812" cy="909214"/>
          </a:xfrm>
        </p:spPr>
        <p:txBody>
          <a:bodyPr/>
          <a:lstStyle/>
          <a:p>
            <a:r>
              <a:rPr lang="zh-CN" altLang="en-US" dirty="0" smtClean="0">
                <a:latin typeface="微软雅黑" pitchFamily="34" charset="-122"/>
                <a:ea typeface="微软雅黑" pitchFamily="34" charset="-122"/>
              </a:rPr>
              <a:t>宽视场成像非共面基线问题</a:t>
            </a:r>
            <a:endParaRPr lang="zh-CN" dirty="0">
              <a:latin typeface="微软雅黑" pitchFamily="34" charset="-122"/>
              <a:ea typeface="微软雅黑" pitchFamily="34" charset="-122"/>
            </a:endParaRPr>
          </a:p>
        </p:txBody>
      </p:sp>
      <p:grpSp>
        <p:nvGrpSpPr>
          <p:cNvPr id="8" name="组合 7"/>
          <p:cNvGrpSpPr/>
          <p:nvPr/>
        </p:nvGrpSpPr>
        <p:grpSpPr>
          <a:xfrm>
            <a:off x="4736552" y="563883"/>
            <a:ext cx="8986755" cy="7538438"/>
            <a:chOff x="1019745" y="106072"/>
            <a:chExt cx="8986755" cy="7538438"/>
          </a:xfrm>
        </p:grpSpPr>
        <p:sp>
          <p:nvSpPr>
            <p:cNvPr id="9" name="任意多边形 8"/>
            <p:cNvSpPr/>
            <p:nvPr/>
          </p:nvSpPr>
          <p:spPr>
            <a:xfrm rot="5400000">
              <a:off x="4260723" y="684569"/>
              <a:ext cx="371166" cy="289964"/>
            </a:xfrm>
            <a:custGeom>
              <a:avLst/>
              <a:gdLst>
                <a:gd name="connsiteX0" fmla="*/ 245335 w 1249547"/>
                <a:gd name="connsiteY0" fmla="*/ 939680 h 1340826"/>
                <a:gd name="connsiteX1" fmla="*/ 1216006 w 1249547"/>
                <a:gd name="connsiteY1" fmla="*/ 1319508 h 1340826"/>
                <a:gd name="connsiteX2" fmla="*/ 934652 w 1249547"/>
                <a:gd name="connsiteY2" fmla="*/ 348837 h 1340826"/>
                <a:gd name="connsiteX3" fmla="*/ 48388 w 1249547"/>
                <a:gd name="connsiteY3" fmla="*/ 25280 h 1340826"/>
                <a:gd name="connsiteX4" fmla="*/ 245335 w 1249547"/>
                <a:gd name="connsiteY4" fmla="*/ 939680 h 134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7" h="1340826">
                  <a:moveTo>
                    <a:pt x="245335" y="939680"/>
                  </a:moveTo>
                  <a:cubicBezTo>
                    <a:pt x="439938" y="1155385"/>
                    <a:pt x="1101120" y="1417982"/>
                    <a:pt x="1216006" y="1319508"/>
                  </a:cubicBezTo>
                  <a:cubicBezTo>
                    <a:pt x="1330892" y="1221034"/>
                    <a:pt x="1129255" y="564542"/>
                    <a:pt x="934652" y="348837"/>
                  </a:cubicBezTo>
                  <a:cubicBezTo>
                    <a:pt x="740049" y="133132"/>
                    <a:pt x="170308" y="-73194"/>
                    <a:pt x="48388" y="25280"/>
                  </a:cubicBezTo>
                  <a:cubicBezTo>
                    <a:pt x="-73532" y="123754"/>
                    <a:pt x="50732" y="723975"/>
                    <a:pt x="245335" y="93968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5577840" y="5316585"/>
              <a:ext cx="2560320" cy="26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5744981" y="4164037"/>
              <a:ext cx="1669917" cy="1899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5760107" y="3730736"/>
              <a:ext cx="601985" cy="1579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rot="20506703">
              <a:off x="7036341" y="3998279"/>
              <a:ext cx="587828" cy="893117"/>
              <a:chOff x="7982571" y="2678921"/>
              <a:chExt cx="587828" cy="893117"/>
            </a:xfrm>
          </p:grpSpPr>
          <p:sp>
            <p:nvSpPr>
              <p:cNvPr id="35" name="弧形 34"/>
              <p:cNvSpPr/>
              <p:nvPr/>
            </p:nvSpPr>
            <p:spPr>
              <a:xfrm rot="7922552">
                <a:off x="8015227" y="2646265"/>
                <a:ext cx="522515" cy="5878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p:nvCxnSpPr>
            <p:spPr>
              <a:xfrm>
                <a:off x="8276484" y="3080825"/>
                <a:ext cx="14069" cy="49121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p:nvPr/>
          </p:nvCxnSpPr>
          <p:spPr>
            <a:xfrm flipV="1">
              <a:off x="6714308" y="4861076"/>
              <a:ext cx="809897" cy="13063"/>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119256" y="4880753"/>
              <a:ext cx="404949" cy="4619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rot="7922552">
              <a:off x="6074944" y="4626796"/>
              <a:ext cx="522515" cy="587828"/>
              <a:chOff x="9392193" y="1933303"/>
              <a:chExt cx="522515" cy="587828"/>
            </a:xfrm>
          </p:grpSpPr>
          <p:sp>
            <p:nvSpPr>
              <p:cNvPr id="33" name="弧形 32"/>
              <p:cNvSpPr/>
              <p:nvPr/>
            </p:nvSpPr>
            <p:spPr>
              <a:xfrm>
                <a:off x="9392193" y="1933303"/>
                <a:ext cx="522515" cy="58782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4" name="直接连接符 33"/>
              <p:cNvCxnSpPr/>
              <p:nvPr/>
            </p:nvCxnSpPr>
            <p:spPr>
              <a:xfrm flipV="1">
                <a:off x="9718766" y="1933303"/>
                <a:ext cx="195942" cy="18288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 name="直接箭头连接符 17"/>
            <p:cNvCxnSpPr/>
            <p:nvPr/>
          </p:nvCxnSpPr>
          <p:spPr>
            <a:xfrm flipV="1">
              <a:off x="6377218" y="4626537"/>
              <a:ext cx="1022554" cy="716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270368" y="4626537"/>
              <a:ext cx="1129405" cy="4154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弧形 19"/>
            <p:cNvSpPr/>
            <p:nvPr/>
          </p:nvSpPr>
          <p:spPr>
            <a:xfrm rot="16487867">
              <a:off x="3204259" y="55192"/>
              <a:ext cx="6751361" cy="6853121"/>
            </a:xfrm>
            <a:prstGeom prst="arc">
              <a:avLst>
                <a:gd name="adj1" fmla="val 16623942"/>
                <a:gd name="adj2" fmla="val 21100996"/>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1" name="直接连接符 20"/>
            <p:cNvCxnSpPr/>
            <p:nvPr/>
          </p:nvCxnSpPr>
          <p:spPr>
            <a:xfrm>
              <a:off x="4446306" y="829551"/>
              <a:ext cx="843146" cy="1899581"/>
            </a:xfrm>
            <a:prstGeom prst="line">
              <a:avLst/>
            </a:prstGeom>
          </p:spPr>
          <p:style>
            <a:lnRef idx="1">
              <a:schemeClr val="accent1"/>
            </a:lnRef>
            <a:fillRef idx="0">
              <a:schemeClr val="accent1"/>
            </a:fillRef>
            <a:effectRef idx="0">
              <a:schemeClr val="accent1"/>
            </a:effectRef>
            <a:fontRef idx="minor">
              <a:schemeClr val="tx1"/>
            </a:fontRef>
          </p:style>
        </p:cxnSp>
        <p:sp>
          <p:nvSpPr>
            <p:cNvPr id="22" name="任意多边形 21"/>
            <p:cNvSpPr/>
            <p:nvPr/>
          </p:nvSpPr>
          <p:spPr>
            <a:xfrm rot="5400000">
              <a:off x="4141104" y="594567"/>
              <a:ext cx="610402" cy="469969"/>
            </a:xfrm>
            <a:custGeom>
              <a:avLst/>
              <a:gdLst>
                <a:gd name="connsiteX0" fmla="*/ 245335 w 1249547"/>
                <a:gd name="connsiteY0" fmla="*/ 939680 h 1340826"/>
                <a:gd name="connsiteX1" fmla="*/ 1216006 w 1249547"/>
                <a:gd name="connsiteY1" fmla="*/ 1319508 h 1340826"/>
                <a:gd name="connsiteX2" fmla="*/ 934652 w 1249547"/>
                <a:gd name="connsiteY2" fmla="*/ 348837 h 1340826"/>
                <a:gd name="connsiteX3" fmla="*/ 48388 w 1249547"/>
                <a:gd name="connsiteY3" fmla="*/ 25280 h 1340826"/>
                <a:gd name="connsiteX4" fmla="*/ 245335 w 1249547"/>
                <a:gd name="connsiteY4" fmla="*/ 939680 h 134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7" h="1340826">
                  <a:moveTo>
                    <a:pt x="245335" y="939680"/>
                  </a:moveTo>
                  <a:cubicBezTo>
                    <a:pt x="439938" y="1155385"/>
                    <a:pt x="1101120" y="1417982"/>
                    <a:pt x="1216006" y="1319508"/>
                  </a:cubicBezTo>
                  <a:cubicBezTo>
                    <a:pt x="1330892" y="1221034"/>
                    <a:pt x="1129255" y="564542"/>
                    <a:pt x="934652" y="348837"/>
                  </a:cubicBezTo>
                  <a:cubicBezTo>
                    <a:pt x="740049" y="133132"/>
                    <a:pt x="170308" y="-73194"/>
                    <a:pt x="48388" y="25280"/>
                  </a:cubicBezTo>
                  <a:cubicBezTo>
                    <a:pt x="-73532" y="123754"/>
                    <a:pt x="50732" y="723975"/>
                    <a:pt x="245335" y="93968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5400000">
              <a:off x="3977296" y="417548"/>
              <a:ext cx="964442" cy="824006"/>
            </a:xfrm>
            <a:custGeom>
              <a:avLst/>
              <a:gdLst>
                <a:gd name="connsiteX0" fmla="*/ 245335 w 1249547"/>
                <a:gd name="connsiteY0" fmla="*/ 939680 h 1340826"/>
                <a:gd name="connsiteX1" fmla="*/ 1216006 w 1249547"/>
                <a:gd name="connsiteY1" fmla="*/ 1319508 h 1340826"/>
                <a:gd name="connsiteX2" fmla="*/ 934652 w 1249547"/>
                <a:gd name="connsiteY2" fmla="*/ 348837 h 1340826"/>
                <a:gd name="connsiteX3" fmla="*/ 48388 w 1249547"/>
                <a:gd name="connsiteY3" fmla="*/ 25280 h 1340826"/>
                <a:gd name="connsiteX4" fmla="*/ 245335 w 1249547"/>
                <a:gd name="connsiteY4" fmla="*/ 939680 h 134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7" h="1340826">
                  <a:moveTo>
                    <a:pt x="245335" y="939680"/>
                  </a:moveTo>
                  <a:cubicBezTo>
                    <a:pt x="439938" y="1155385"/>
                    <a:pt x="1101120" y="1417982"/>
                    <a:pt x="1216006" y="1319508"/>
                  </a:cubicBezTo>
                  <a:cubicBezTo>
                    <a:pt x="1330892" y="1221034"/>
                    <a:pt x="1129255" y="564542"/>
                    <a:pt x="934652" y="348837"/>
                  </a:cubicBezTo>
                  <a:cubicBezTo>
                    <a:pt x="740049" y="133132"/>
                    <a:pt x="170308" y="-73194"/>
                    <a:pt x="48388" y="25280"/>
                  </a:cubicBezTo>
                  <a:cubicBezTo>
                    <a:pt x="-73532" y="123754"/>
                    <a:pt x="50732" y="723975"/>
                    <a:pt x="245335" y="93968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3822236" y="291270"/>
              <a:ext cx="1248138" cy="1076562"/>
            </a:xfrm>
            <a:custGeom>
              <a:avLst/>
              <a:gdLst>
                <a:gd name="connsiteX0" fmla="*/ 245335 w 1249547"/>
                <a:gd name="connsiteY0" fmla="*/ 939680 h 1340826"/>
                <a:gd name="connsiteX1" fmla="*/ 1216006 w 1249547"/>
                <a:gd name="connsiteY1" fmla="*/ 1319508 h 1340826"/>
                <a:gd name="connsiteX2" fmla="*/ 934652 w 1249547"/>
                <a:gd name="connsiteY2" fmla="*/ 348837 h 1340826"/>
                <a:gd name="connsiteX3" fmla="*/ 48388 w 1249547"/>
                <a:gd name="connsiteY3" fmla="*/ 25280 h 1340826"/>
                <a:gd name="connsiteX4" fmla="*/ 245335 w 1249547"/>
                <a:gd name="connsiteY4" fmla="*/ 939680 h 134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547" h="1340826">
                  <a:moveTo>
                    <a:pt x="245335" y="939680"/>
                  </a:moveTo>
                  <a:cubicBezTo>
                    <a:pt x="439938" y="1155385"/>
                    <a:pt x="1101120" y="1417982"/>
                    <a:pt x="1216006" y="1319508"/>
                  </a:cubicBezTo>
                  <a:cubicBezTo>
                    <a:pt x="1330892" y="1221034"/>
                    <a:pt x="1129255" y="564542"/>
                    <a:pt x="934652" y="348837"/>
                  </a:cubicBezTo>
                  <a:cubicBezTo>
                    <a:pt x="740049" y="133132"/>
                    <a:pt x="170308" y="-73194"/>
                    <a:pt x="48388" y="25280"/>
                  </a:cubicBezTo>
                  <a:cubicBezTo>
                    <a:pt x="-73532" y="123754"/>
                    <a:pt x="50732" y="723975"/>
                    <a:pt x="245335" y="93968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弧形 24"/>
            <p:cNvSpPr/>
            <p:nvPr/>
          </p:nvSpPr>
          <p:spPr>
            <a:xfrm rot="17809989">
              <a:off x="1070625" y="842269"/>
              <a:ext cx="6751361" cy="6853121"/>
            </a:xfrm>
            <a:prstGeom prst="arc">
              <a:avLst>
                <a:gd name="adj1" fmla="val 18639444"/>
                <a:gd name="adj2" fmla="val 21100996"/>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 name="文本框 25"/>
                <p:cNvSpPr txBox="1"/>
                <p:nvPr/>
              </p:nvSpPr>
              <p:spPr>
                <a:xfrm>
                  <a:off x="6962286" y="5315995"/>
                  <a:ext cx="2014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𝑢</m:t>
                        </m:r>
                      </m:oMath>
                    </m:oMathPara>
                  </a14:m>
                  <a:endParaRPr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6962286" y="5315995"/>
                  <a:ext cx="201401" cy="276999"/>
                </a:xfrm>
                <a:prstGeom prst="rect">
                  <a:avLst/>
                </a:prstGeom>
                <a:blipFill>
                  <a:blip r:embed="rId4"/>
                  <a:stretch>
                    <a:fillRect l="-15152" r="-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6643306" y="4605307"/>
                  <a:ext cx="19428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𝑣</m:t>
                        </m:r>
                      </m:oMath>
                    </m:oMathPara>
                  </a14:m>
                  <a:endParaRPr lang="zh-CN" altLang="en-US" dirty="0"/>
                </a:p>
              </p:txBody>
            </p:sp>
          </mc:Choice>
          <mc:Fallback xmlns="">
            <p:sp>
              <p:nvSpPr>
                <p:cNvPr id="27" name="文本框 26"/>
                <p:cNvSpPr txBox="1">
                  <a:spLocks noRot="1" noChangeAspect="1" noMove="1" noResize="1" noEditPoints="1" noAdjustHandles="1" noChangeArrowheads="1" noChangeShapeType="1" noTextEdit="1"/>
                </p:cNvSpPr>
                <p:nvPr/>
              </p:nvSpPr>
              <p:spPr>
                <a:xfrm>
                  <a:off x="6643306" y="4605307"/>
                  <a:ext cx="194284" cy="276999"/>
                </a:xfrm>
                <a:prstGeom prst="rect">
                  <a:avLst/>
                </a:prstGeom>
                <a:blipFill>
                  <a:blip r:embed="rId5"/>
                  <a:stretch>
                    <a:fillRect l="-15625" r="-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5983106" y="4920710"/>
                  <a:ext cx="2391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𝑤</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5983106" y="4920710"/>
                  <a:ext cx="239168" cy="276999"/>
                </a:xfrm>
                <a:prstGeom prst="rect">
                  <a:avLst/>
                </a:prstGeom>
                <a:blipFill>
                  <a:blip r:embed="rId6"/>
                  <a:stretch>
                    <a:fillRect l="-12821" r="-102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4984586" y="1835502"/>
                  <a:ext cx="24077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zh-CN" sz="1600" b="0" i="1" smtClean="0">
                                <a:latin typeface="Cambria Math" panose="02040503050406030204" pitchFamily="18" charset="0"/>
                              </a:rPr>
                            </m:ctrlPr>
                          </m:sSubPr>
                          <m:e>
                            <m:r>
                              <a:rPr lang="en-US" altLang="zh-CN" sz="1600" b="0" i="1" smtClean="0">
                                <a:latin typeface="Cambria Math" panose="02040503050406030204" pitchFamily="18" charset="0"/>
                              </a:rPr>
                              <m:t>𝑠</m:t>
                            </m:r>
                          </m:e>
                          <m:sub>
                            <m:r>
                              <a:rPr lang="pt-BR" altLang="zh-CN" sz="1600" b="0" i="1" smtClean="0">
                                <a:latin typeface="Cambria Math" panose="02040503050406030204" pitchFamily="18" charset="0"/>
                              </a:rPr>
                              <m:t>0</m:t>
                            </m:r>
                          </m:sub>
                        </m:sSub>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4984586" y="1835502"/>
                  <a:ext cx="240771" cy="246221"/>
                </a:xfrm>
                <a:prstGeom prst="rect">
                  <a:avLst/>
                </a:prstGeom>
                <a:blipFill>
                  <a:blip r:embed="rId7"/>
                  <a:stretch>
                    <a:fillRect l="-7500" r="-2500" b="-121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p:cNvSpPr txBox="1"/>
                <p:nvPr/>
              </p:nvSpPr>
              <p:spPr>
                <a:xfrm>
                  <a:off x="5538186" y="996253"/>
                  <a:ext cx="1419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5538186" y="996253"/>
                  <a:ext cx="141962" cy="276999"/>
                </a:xfrm>
                <a:prstGeom prst="rect">
                  <a:avLst/>
                </a:prstGeom>
                <a:blipFill>
                  <a:blip r:embed="rId8"/>
                  <a:stretch>
                    <a:fillRect l="-39130" r="-34783" b="-88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5543579" y="208830"/>
                  <a:ext cx="260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5543579" y="208830"/>
                  <a:ext cx="260456" cy="276999"/>
                </a:xfrm>
                <a:prstGeom prst="rect">
                  <a:avLst/>
                </a:prstGeom>
                <a:blipFill>
                  <a:blip r:embed="rId9"/>
                  <a:stretch>
                    <a:fillRect l="-11628" r="-93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3488521" y="414387"/>
                  <a:ext cx="7142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3488521" y="414387"/>
                  <a:ext cx="714298" cy="276999"/>
                </a:xfrm>
                <a:prstGeom prst="rect">
                  <a:avLst/>
                </a:prstGeom>
                <a:blipFill>
                  <a:blip r:embed="rId10"/>
                  <a:stretch>
                    <a:fillRect l="-6838" t="-2174" r="-11111" b="-32609"/>
                  </a:stretch>
                </a:blipFill>
              </p:spPr>
              <p:txBody>
                <a:bodyPr/>
                <a:lstStyle/>
                <a:p>
                  <a:r>
                    <a:rPr lang="zh-CN" altLang="en-US">
                      <a:noFill/>
                    </a:rPr>
                    <a:t> </a:t>
                  </a:r>
                </a:p>
              </p:txBody>
            </p:sp>
          </mc:Fallback>
        </mc:AlternateContent>
      </p:grpSp>
      <p:sp>
        <p:nvSpPr>
          <p:cNvPr id="37" name="内容占位符 13"/>
          <p:cNvSpPr>
            <a:spLocks noGrp="1"/>
          </p:cNvSpPr>
          <p:nvPr>
            <p:ph idx="1"/>
          </p:nvPr>
        </p:nvSpPr>
        <p:spPr>
          <a:xfrm>
            <a:off x="267990" y="2275523"/>
            <a:ext cx="5667857" cy="4127627"/>
          </a:xfrm>
        </p:spPr>
        <p:txBody>
          <a:bodyPr>
            <a:normAutofit/>
          </a:bodyPr>
          <a:lstStyle/>
          <a:p>
            <a:pPr marL="92075" indent="-47625">
              <a:buNone/>
            </a:pPr>
            <a:r>
              <a:rPr lang="zh-CN" altLang="en-US" sz="2400" dirty="0" smtClean="0">
                <a:latin typeface="宋体" pitchFamily="2" charset="-122"/>
                <a:ea typeface="宋体" pitchFamily="2" charset="-122"/>
              </a:rPr>
              <a:t>    在射电干涉阵成像中，对于窄带相位跟踪的干涉仪来说，一个空间不相关的射电源的观测可以表示为一个可见度函数</a:t>
            </a:r>
            <a:r>
              <a:rPr lang="en-US" altLang="zh-CN" sz="2400" i="1" dirty="0" smtClean="0">
                <a:latin typeface="Times New Roman" pitchFamily="18" charset="0"/>
                <a:ea typeface="宋体" pitchFamily="2" charset="-122"/>
                <a:cs typeface="Times New Roman" pitchFamily="18" charset="0"/>
              </a:rPr>
              <a:t>V(</a:t>
            </a:r>
            <a:r>
              <a:rPr lang="en-US" altLang="zh-CN" sz="2400" i="1" dirty="0" err="1" smtClean="0">
                <a:latin typeface="Times New Roman" pitchFamily="18" charset="0"/>
                <a:ea typeface="宋体" pitchFamily="2" charset="-122"/>
                <a:cs typeface="Times New Roman" pitchFamily="18" charset="0"/>
              </a:rPr>
              <a:t>u,v,w</a:t>
            </a:r>
            <a:r>
              <a:rPr lang="en-US" altLang="zh-CN" sz="2400" i="1" dirty="0" smtClean="0">
                <a:latin typeface="Times New Roman" pitchFamily="18" charset="0"/>
                <a:ea typeface="宋体" pitchFamily="2" charset="-122"/>
                <a:cs typeface="Times New Roman" pitchFamily="18" charset="0"/>
              </a:rPr>
              <a:t>)</a:t>
            </a:r>
            <a:r>
              <a:rPr lang="zh-CN" altLang="en-US" sz="2400" dirty="0" smtClean="0">
                <a:latin typeface="宋体" pitchFamily="2" charset="-122"/>
                <a:ea typeface="宋体" pitchFamily="2" charset="-122"/>
              </a:rPr>
              <a:t>和空间密度（亮度）</a:t>
            </a:r>
            <a:r>
              <a:rPr lang="en-US" altLang="zh-CN" sz="2400" i="1" dirty="0" smtClean="0">
                <a:latin typeface="Times New Roman" pitchFamily="18" charset="0"/>
                <a:ea typeface="宋体" pitchFamily="2" charset="-122"/>
                <a:cs typeface="Times New Roman" pitchFamily="18" charset="0"/>
              </a:rPr>
              <a:t>I(</a:t>
            </a:r>
            <a:r>
              <a:rPr lang="en-US" altLang="zh-CN" sz="2400" i="1" dirty="0" err="1" smtClean="0">
                <a:latin typeface="Times New Roman" pitchFamily="18" charset="0"/>
                <a:ea typeface="宋体" pitchFamily="2" charset="-122"/>
                <a:cs typeface="Times New Roman" pitchFamily="18" charset="0"/>
              </a:rPr>
              <a:t>l,m</a:t>
            </a:r>
            <a:r>
              <a:rPr lang="en-US" altLang="zh-CN" sz="2400" i="1" dirty="0" smtClean="0">
                <a:latin typeface="Times New Roman" pitchFamily="18" charset="0"/>
                <a:ea typeface="宋体" pitchFamily="2" charset="-122"/>
                <a:cs typeface="Times New Roman" pitchFamily="18" charset="0"/>
              </a:rPr>
              <a:t>)</a:t>
            </a:r>
            <a:r>
              <a:rPr lang="zh-CN" altLang="en-US" sz="2400" dirty="0" smtClean="0">
                <a:latin typeface="宋体" pitchFamily="2" charset="-122"/>
                <a:ea typeface="宋体" pitchFamily="2" charset="-122"/>
              </a:rPr>
              <a:t>的关系：</a:t>
            </a:r>
            <a:endParaRPr lang="en-US" altLang="zh-CN" sz="2400" dirty="0" smtClean="0">
              <a:latin typeface="宋体" pitchFamily="2" charset="-122"/>
              <a:ea typeface="宋体" pitchFamily="2" charset="-122"/>
            </a:endParaRPr>
          </a:p>
        </p:txBody>
      </p:sp>
      <p:graphicFrame>
        <p:nvGraphicFramePr>
          <p:cNvPr id="38" name="Object 2"/>
          <p:cNvGraphicFramePr>
            <a:graphicFrameLocks noChangeAspect="1"/>
          </p:cNvGraphicFramePr>
          <p:nvPr>
            <p:extLst>
              <p:ext uri="{D42A27DB-BD31-4B8C-83A1-F6EECF244321}">
                <p14:modId xmlns:p14="http://schemas.microsoft.com/office/powerpoint/2010/main" val="1160956991"/>
              </p:ext>
            </p:extLst>
          </p:nvPr>
        </p:nvGraphicFramePr>
        <p:xfrm>
          <a:off x="116076" y="4709791"/>
          <a:ext cx="8198485" cy="1106365"/>
        </p:xfrm>
        <a:graphic>
          <a:graphicData uri="http://schemas.openxmlformats.org/presentationml/2006/ole">
            <mc:AlternateContent xmlns:mc="http://schemas.openxmlformats.org/markup-compatibility/2006">
              <mc:Choice xmlns:v="urn:schemas-microsoft-com:vml" Requires="v">
                <p:oleObj spid="_x0000_s63512" name="Equation" r:id="rId11" imgW="3200400" imgH="431640" progId="Equation.3">
                  <p:embed/>
                </p:oleObj>
              </mc:Choice>
              <mc:Fallback>
                <p:oleObj name="Equation" r:id="rId11" imgW="3200400" imgH="431640" progId="Equation.3">
                  <p:embed/>
                  <p:pic>
                    <p:nvPicPr>
                      <p:cNvPr id="57346"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076" y="4709791"/>
                        <a:ext cx="8198485" cy="1106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39"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1341120" y="1833713"/>
            <a:ext cx="9509760" cy="4127627"/>
          </a:xfrm>
        </p:spPr>
        <p:txBody>
          <a:bodyPr>
            <a:normAutofit/>
          </a:bodyPr>
          <a:lstStyle/>
          <a:p>
            <a:pPr marL="0" indent="0">
              <a:buNone/>
            </a:pPr>
            <a:r>
              <a:rPr lang="zh-CN" altLang="en-US" sz="2400" dirty="0" smtClean="0">
                <a:latin typeface="宋体" pitchFamily="2" charset="-122"/>
                <a:ea typeface="宋体" pitchFamily="2" charset="-122"/>
              </a:rPr>
              <a:t>    小视场时，天球观测目标可以看成从三维到二维一个平面</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切平面</a:t>
            </a:r>
            <a:r>
              <a:rPr lang="en-US" altLang="zh-CN" sz="2400" dirty="0" smtClean="0">
                <a:latin typeface="宋体" pitchFamily="2" charset="-122"/>
                <a:ea typeface="宋体" pitchFamily="2" charset="-122"/>
              </a:rPr>
              <a:t>)</a:t>
            </a:r>
            <a:r>
              <a:rPr lang="zh-CN" altLang="en-US" sz="2400" dirty="0" smtClean="0">
                <a:latin typeface="宋体" pitchFamily="2" charset="-122"/>
                <a:ea typeface="宋体" pitchFamily="2" charset="-122"/>
              </a:rPr>
              <a:t>的投影，在这样的情况下，             。则                   趋近于</a:t>
            </a:r>
            <a:r>
              <a:rPr lang="en-US" altLang="zh-CN" sz="2400" dirty="0" smtClean="0">
                <a:latin typeface="宋体" pitchFamily="2" charset="-122"/>
                <a:ea typeface="宋体" pitchFamily="2" charset="-122"/>
              </a:rPr>
              <a:t>0</a:t>
            </a:r>
            <a:r>
              <a:rPr lang="zh-CN" altLang="en-US" sz="2400" dirty="0" smtClean="0">
                <a:latin typeface="宋体" pitchFamily="2" charset="-122"/>
                <a:ea typeface="宋体" pitchFamily="2" charset="-122"/>
              </a:rPr>
              <a:t>，可以忽略不计。</a:t>
            </a:r>
            <a:endParaRPr lang="en-US" altLang="zh-CN" sz="2400" dirty="0" smtClean="0">
              <a:latin typeface="宋体" pitchFamily="2" charset="-122"/>
              <a:ea typeface="宋体" pitchFamily="2" charset="-122"/>
            </a:endParaRPr>
          </a:p>
        </p:txBody>
      </p:sp>
      <p:sp>
        <p:nvSpPr>
          <p:cNvPr id="5"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7346" name="Object 2"/>
          <p:cNvGraphicFramePr>
            <a:graphicFrameLocks noChangeAspect="1"/>
          </p:cNvGraphicFramePr>
          <p:nvPr>
            <p:extLst>
              <p:ext uri="{D42A27DB-BD31-4B8C-83A1-F6EECF244321}">
                <p14:modId xmlns:p14="http://schemas.microsoft.com/office/powerpoint/2010/main" val="3004205202"/>
              </p:ext>
            </p:extLst>
          </p:nvPr>
        </p:nvGraphicFramePr>
        <p:xfrm>
          <a:off x="3450492" y="3274291"/>
          <a:ext cx="4902835" cy="886913"/>
        </p:xfrm>
        <a:graphic>
          <a:graphicData uri="http://schemas.openxmlformats.org/presentationml/2006/ole">
            <mc:AlternateContent xmlns:mc="http://schemas.openxmlformats.org/markup-compatibility/2006">
              <mc:Choice xmlns:v="urn:schemas-microsoft-com:vml" Requires="v">
                <p:oleObj spid="_x0000_s58484" name="Equation" r:id="rId4" imgW="2387520" imgH="431640" progId="Equation.3">
                  <p:embed/>
                </p:oleObj>
              </mc:Choice>
              <mc:Fallback>
                <p:oleObj name="Equation" r:id="rId4" imgW="238752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492" y="3274291"/>
                        <a:ext cx="4902835" cy="886913"/>
                      </a:xfrm>
                      <a:prstGeom prst="rect">
                        <a:avLst/>
                      </a:prstGeom>
                      <a:noFill/>
                    </p:spPr>
                  </p:pic>
                </p:oleObj>
              </mc:Fallback>
            </mc:AlternateContent>
          </a:graphicData>
        </a:graphic>
      </p:graphicFrame>
      <p:graphicFrame>
        <p:nvGraphicFramePr>
          <p:cNvPr id="58371" name="Object 3"/>
          <p:cNvGraphicFramePr>
            <a:graphicFrameLocks noChangeAspect="1"/>
          </p:cNvGraphicFramePr>
          <p:nvPr/>
        </p:nvGraphicFramePr>
        <p:xfrm>
          <a:off x="5165725" y="2219008"/>
          <a:ext cx="1631950" cy="423862"/>
        </p:xfrm>
        <a:graphic>
          <a:graphicData uri="http://schemas.openxmlformats.org/presentationml/2006/ole">
            <mc:AlternateContent xmlns:mc="http://schemas.openxmlformats.org/markup-compatibility/2006">
              <mc:Choice xmlns:v="urn:schemas-microsoft-com:vml" Requires="v">
                <p:oleObj spid="_x0000_s58485" name="Equation" r:id="rId6" imgW="977760" imgH="253800" progId="Equation.3">
                  <p:embed/>
                </p:oleObj>
              </mc:Choice>
              <mc:Fallback>
                <p:oleObj name="Equation" r:id="rId6" imgW="977760" imgH="253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5725" y="2219008"/>
                        <a:ext cx="1631950"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2" name="Object 4"/>
          <p:cNvGraphicFramePr>
            <a:graphicFrameLocks noChangeAspect="1"/>
          </p:cNvGraphicFramePr>
          <p:nvPr/>
        </p:nvGraphicFramePr>
        <p:xfrm>
          <a:off x="8001635" y="2181225"/>
          <a:ext cx="2224088" cy="452438"/>
        </p:xfrm>
        <a:graphic>
          <a:graphicData uri="http://schemas.openxmlformats.org/presentationml/2006/ole">
            <mc:AlternateContent xmlns:mc="http://schemas.openxmlformats.org/markup-compatibility/2006">
              <mc:Choice xmlns:v="urn:schemas-microsoft-com:vml" Requires="v">
                <p:oleObj spid="_x0000_s58486" name="Equation" r:id="rId8" imgW="1307880" imgH="266400" progId="Equation.3">
                  <p:embed/>
                </p:oleObj>
              </mc:Choice>
              <mc:Fallback>
                <p:oleObj name="Equation" r:id="rId8" imgW="1307880" imgH="26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635" y="2181225"/>
                        <a:ext cx="2224088"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标题 12"/>
          <p:cNvSpPr txBox="1">
            <a:spLocks/>
          </p:cNvSpPr>
          <p:nvPr/>
        </p:nvSpPr>
        <p:spPr>
          <a:xfrm>
            <a:off x="714564" y="421736"/>
            <a:ext cx="5443812" cy="90921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lang="zh-CN" sz="3400" kern="1200">
                <a:solidFill>
                  <a:schemeClr val="tx2">
                    <a:lumMod val="75000"/>
                  </a:schemeClr>
                </a:solidFill>
                <a:latin typeface="Microsoft YaHei" panose="020B0503020204020204" pitchFamily="34" charset="-122"/>
                <a:ea typeface="Microsoft YaHei" panose="020B0503020204020204" pitchFamily="34" charset="-122"/>
                <a:cs typeface="+mj-cs"/>
              </a:defRPr>
            </a:lvl1pPr>
          </a:lstStyle>
          <a:p>
            <a:r>
              <a:rPr lang="zh-CN" altLang="en-US" smtClean="0">
                <a:latin typeface="微软雅黑" pitchFamily="34" charset="-122"/>
                <a:ea typeface="微软雅黑" pitchFamily="34" charset="-122"/>
              </a:rPr>
              <a:t>宽视场成像非共面基线问题</a:t>
            </a:r>
            <a:endParaRPr lang="zh-CN" altLang="en-US" dirty="0">
              <a:latin typeface="微软雅黑" pitchFamily="34" charset="-122"/>
              <a:ea typeface="微软雅黑" pitchFamily="34" charset="-122"/>
            </a:endParaRPr>
          </a:p>
        </p:txBody>
      </p:sp>
      <p:pic>
        <p:nvPicPr>
          <p:cNvPr id="3" name="图片 2"/>
          <p:cNvPicPr>
            <a:picLocks noChangeAspect="1"/>
          </p:cNvPicPr>
          <p:nvPr/>
        </p:nvPicPr>
        <p:blipFill>
          <a:blip r:embed="rId10"/>
          <a:stretch>
            <a:fillRect/>
          </a:stretch>
        </p:blipFill>
        <p:spPr>
          <a:xfrm>
            <a:off x="8787448" y="2633663"/>
            <a:ext cx="2876550" cy="3819525"/>
          </a:xfrm>
          <a:prstGeom prst="rect">
            <a:avLst/>
          </a:prstGeom>
        </p:spPr>
      </p:pic>
      <p:sp>
        <p:nvSpPr>
          <p:cNvPr id="11"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957489" y="1741611"/>
            <a:ext cx="5702618" cy="4127627"/>
          </a:xfrm>
        </p:spPr>
        <p:txBody>
          <a:bodyPr>
            <a:normAutofit/>
          </a:bodyPr>
          <a:lstStyle/>
          <a:p>
            <a:pPr marL="0" indent="0">
              <a:buNone/>
            </a:pPr>
            <a:r>
              <a:rPr lang="zh-CN" altLang="en-US" sz="2400" dirty="0" smtClean="0">
                <a:latin typeface="宋体" pitchFamily="2" charset="-122"/>
                <a:ea typeface="宋体" pitchFamily="2" charset="-122"/>
              </a:rPr>
              <a:t>    </a:t>
            </a:r>
            <a:endParaRPr lang="en-US" altLang="zh-CN" sz="2400" dirty="0" smtClean="0">
              <a:latin typeface="宋体" pitchFamily="2" charset="-122"/>
              <a:ea typeface="宋体" pitchFamily="2" charset="-122"/>
            </a:endParaRPr>
          </a:p>
          <a:p>
            <a:pPr marL="0" indent="0">
              <a:buNone/>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但是随着视场变大而                  不趋近于</a:t>
            </a:r>
            <a:r>
              <a:rPr lang="en-US" altLang="zh-CN" sz="2400" dirty="0" smtClean="0">
                <a:latin typeface="宋体" pitchFamily="2" charset="-122"/>
                <a:ea typeface="宋体" pitchFamily="2" charset="-122"/>
              </a:rPr>
              <a:t>0</a:t>
            </a:r>
            <a:r>
              <a:rPr lang="zh-CN" altLang="en-US" sz="2400" dirty="0" smtClean="0">
                <a:latin typeface="宋体" pitchFamily="2" charset="-122"/>
                <a:ea typeface="宋体" pitchFamily="2" charset="-122"/>
              </a:rPr>
              <a:t>时，二维傅里叶变换的近似就不再可用。</a:t>
            </a:r>
            <a:endParaRPr lang="en-US" altLang="zh-CN" sz="2400" dirty="0" smtClean="0">
              <a:latin typeface="宋体" pitchFamily="2" charset="-122"/>
              <a:ea typeface="宋体" pitchFamily="2" charset="-122"/>
            </a:endParaRPr>
          </a:p>
          <a:p>
            <a:pPr marL="0" indent="0">
              <a:buNone/>
            </a:pPr>
            <a:endParaRPr lang="en-US" altLang="zh-CN" sz="2400" dirty="0" smtClean="0">
              <a:latin typeface="宋体" pitchFamily="2" charset="-122"/>
              <a:ea typeface="宋体" pitchFamily="2" charset="-122"/>
            </a:endParaRPr>
          </a:p>
          <a:p>
            <a:pPr marL="0" indent="0">
              <a:buNone/>
            </a:pPr>
            <a:r>
              <a:rPr lang="zh-CN" altLang="en-US" sz="2400" dirty="0" smtClean="0">
                <a:latin typeface="宋体" pitchFamily="2" charset="-122"/>
                <a:ea typeface="宋体" pitchFamily="2" charset="-122"/>
              </a:rPr>
              <a:t>    此时                     ，其中</a:t>
            </a:r>
            <a:r>
              <a:rPr lang="en-US" altLang="zh-CN" sz="2400" i="1" dirty="0" smtClean="0">
                <a:latin typeface="Times New Roman" pitchFamily="18" charset="0"/>
                <a:ea typeface="宋体" pitchFamily="2" charset="-122"/>
                <a:cs typeface="Times New Roman" pitchFamily="18" charset="0"/>
              </a:rPr>
              <a:t>B</a:t>
            </a:r>
            <a:r>
              <a:rPr lang="zh-CN" altLang="en-US" sz="2400" dirty="0" smtClean="0">
                <a:latin typeface="宋体" pitchFamily="2" charset="-122"/>
                <a:ea typeface="宋体" pitchFamily="2" charset="-122"/>
              </a:rPr>
              <a:t>是最长基线，  是观测波长，</a:t>
            </a:r>
            <a:r>
              <a:rPr lang="en-US" altLang="zh-CN" sz="2400" i="1" dirty="0" smtClean="0">
                <a:latin typeface="Times New Roman" pitchFamily="18" charset="0"/>
                <a:ea typeface="宋体" pitchFamily="2" charset="-122"/>
                <a:cs typeface="Times New Roman" pitchFamily="18" charset="0"/>
              </a:rPr>
              <a:t>D</a:t>
            </a:r>
            <a:r>
              <a:rPr lang="zh-CN" altLang="en-US" sz="2400" dirty="0" smtClean="0">
                <a:latin typeface="宋体" pitchFamily="2" charset="-122"/>
                <a:ea typeface="宋体" pitchFamily="2" charset="-122"/>
              </a:rPr>
              <a:t>是天线直径，由于出现非共面基线（</a:t>
            </a:r>
            <a:r>
              <a:rPr lang="en-US" altLang="zh-CN" sz="2400" dirty="0" smtClean="0">
                <a:latin typeface="宋体" pitchFamily="2" charset="-122"/>
                <a:ea typeface="宋体" pitchFamily="2" charset="-122"/>
              </a:rPr>
              <a:t>non-coplanar baselines</a:t>
            </a:r>
            <a:r>
              <a:rPr lang="zh-CN" altLang="en-US" sz="2400" dirty="0" smtClean="0">
                <a:latin typeface="宋体" pitchFamily="2" charset="-122"/>
                <a:ea typeface="宋体" pitchFamily="2" charset="-122"/>
              </a:rPr>
              <a:t>）影响，当视场增大使得</a:t>
            </a:r>
            <a:r>
              <a:rPr lang="en-US" altLang="zh-CN" sz="2400" i="1" dirty="0" smtClean="0">
                <a:latin typeface="Times New Roman" pitchFamily="18" charset="0"/>
                <a:ea typeface="宋体" pitchFamily="2" charset="-122"/>
                <a:cs typeface="Times New Roman" pitchFamily="18" charset="0"/>
              </a:rPr>
              <a:t>w</a:t>
            </a:r>
            <a:r>
              <a:rPr lang="zh-CN" altLang="en-US" sz="2400" dirty="0" smtClean="0">
                <a:latin typeface="宋体" pitchFamily="2" charset="-122"/>
                <a:ea typeface="宋体" pitchFamily="2" charset="-122"/>
              </a:rPr>
              <a:t>项不能被忽视时，成像质量就会显著下降。</a:t>
            </a:r>
            <a:endParaRPr lang="en-US" altLang="zh-CN" sz="2400"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9396" name="Object 4"/>
          <p:cNvGraphicFramePr>
            <a:graphicFrameLocks noChangeAspect="1"/>
          </p:cNvGraphicFramePr>
          <p:nvPr>
            <p:extLst>
              <p:ext uri="{D42A27DB-BD31-4B8C-83A1-F6EECF244321}">
                <p14:modId xmlns:p14="http://schemas.microsoft.com/office/powerpoint/2010/main" val="976160166"/>
              </p:ext>
            </p:extLst>
          </p:nvPr>
        </p:nvGraphicFramePr>
        <p:xfrm>
          <a:off x="4436019" y="2256093"/>
          <a:ext cx="2224088" cy="452438"/>
        </p:xfrm>
        <a:graphic>
          <a:graphicData uri="http://schemas.openxmlformats.org/presentationml/2006/ole">
            <mc:AlternateContent xmlns:mc="http://schemas.openxmlformats.org/markup-compatibility/2006">
              <mc:Choice xmlns:v="urn:schemas-microsoft-com:vml" Requires="v">
                <p:oleObj spid="_x0000_s59507" name="Equation" r:id="rId4" imgW="1307880" imgH="266400" progId="Equation.3">
                  <p:embed/>
                </p:oleObj>
              </mc:Choice>
              <mc:Fallback>
                <p:oleObj name="Equation" r:id="rId4" imgW="1307880" imgH="2664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019" y="2256093"/>
                        <a:ext cx="2224088"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7" name="Object 5"/>
          <p:cNvGraphicFramePr>
            <a:graphicFrameLocks noChangeAspect="1"/>
          </p:cNvGraphicFramePr>
          <p:nvPr>
            <p:extLst>
              <p:ext uri="{D42A27DB-BD31-4B8C-83A1-F6EECF244321}">
                <p14:modId xmlns:p14="http://schemas.microsoft.com/office/powerpoint/2010/main" val="1639969579"/>
              </p:ext>
            </p:extLst>
          </p:nvPr>
        </p:nvGraphicFramePr>
        <p:xfrm>
          <a:off x="2383223" y="3853446"/>
          <a:ext cx="2851150" cy="668338"/>
        </p:xfrm>
        <a:graphic>
          <a:graphicData uri="http://schemas.openxmlformats.org/presentationml/2006/ole">
            <mc:AlternateContent xmlns:mc="http://schemas.openxmlformats.org/markup-compatibility/2006">
              <mc:Choice xmlns:v="urn:schemas-microsoft-com:vml" Requires="v">
                <p:oleObj spid="_x0000_s59508" name="Equation" r:id="rId6" imgW="1676160" imgH="393480" progId="Equation.3">
                  <p:embed/>
                </p:oleObj>
              </mc:Choice>
              <mc:Fallback>
                <p:oleObj name="Equation" r:id="rId6" imgW="1676160" imgH="39348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3223" y="3853446"/>
                        <a:ext cx="2851150"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8" name="Object 6"/>
          <p:cNvGraphicFramePr>
            <a:graphicFrameLocks noChangeAspect="1"/>
          </p:cNvGraphicFramePr>
          <p:nvPr>
            <p:extLst>
              <p:ext uri="{D42A27DB-BD31-4B8C-83A1-F6EECF244321}">
                <p14:modId xmlns:p14="http://schemas.microsoft.com/office/powerpoint/2010/main" val="461172591"/>
              </p:ext>
            </p:extLst>
          </p:nvPr>
        </p:nvGraphicFramePr>
        <p:xfrm>
          <a:off x="2879847" y="4368819"/>
          <a:ext cx="236537" cy="386715"/>
        </p:xfrm>
        <a:graphic>
          <a:graphicData uri="http://schemas.openxmlformats.org/presentationml/2006/ole">
            <mc:AlternateContent xmlns:mc="http://schemas.openxmlformats.org/markup-compatibility/2006">
              <mc:Choice xmlns:v="urn:schemas-microsoft-com:vml" Requires="v">
                <p:oleObj spid="_x0000_s59509" name="Equation" r:id="rId8" imgW="139680" imgH="177480" progId="Equation.3">
                  <p:embed/>
                </p:oleObj>
              </mc:Choice>
              <mc:Fallback>
                <p:oleObj name="Equation" r:id="rId8" imgW="139680" imgH="17748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9847" y="4368819"/>
                        <a:ext cx="236537" cy="386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图片 9"/>
          <p:cNvPicPr/>
          <p:nvPr/>
        </p:nvPicPr>
        <p:blipFill>
          <a:blip r:embed="rId10"/>
          <a:stretch>
            <a:fillRect/>
          </a:stretch>
        </p:blipFill>
        <p:spPr>
          <a:xfrm>
            <a:off x="7262114" y="2305238"/>
            <a:ext cx="4724400" cy="3000375"/>
          </a:xfrm>
          <a:prstGeom prst="rect">
            <a:avLst/>
          </a:prstGeom>
        </p:spPr>
      </p:pic>
      <p:sp>
        <p:nvSpPr>
          <p:cNvPr id="12" name="标题 12"/>
          <p:cNvSpPr>
            <a:spLocks noGrp="1"/>
          </p:cNvSpPr>
          <p:nvPr>
            <p:ph type="title"/>
          </p:nvPr>
        </p:nvSpPr>
        <p:spPr>
          <a:xfrm>
            <a:off x="714564" y="421736"/>
            <a:ext cx="5443812" cy="909214"/>
          </a:xfrm>
        </p:spPr>
        <p:txBody>
          <a:bodyPr/>
          <a:lstStyle/>
          <a:p>
            <a:r>
              <a:rPr lang="zh-CN" altLang="en-US" dirty="0" smtClean="0">
                <a:latin typeface="微软雅黑" pitchFamily="34" charset="-122"/>
                <a:ea typeface="微软雅黑" pitchFamily="34" charset="-122"/>
              </a:rPr>
              <a:t>宽视场成像非共面基线问题</a:t>
            </a:r>
            <a:endParaRPr lang="zh-CN" dirty="0">
              <a:latin typeface="微软雅黑" pitchFamily="34" charset="-122"/>
              <a:ea typeface="微软雅黑" pitchFamily="34" charset="-122"/>
            </a:endParaRPr>
          </a:p>
        </p:txBody>
      </p:sp>
      <p:sp>
        <p:nvSpPr>
          <p:cNvPr id="16"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11"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解决方案</a:t>
            </a:r>
            <a:endParaRPr lang="zh-CN" dirty="0">
              <a:latin typeface="微软雅黑" pitchFamily="34" charset="-122"/>
              <a:ea typeface="微软雅黑" pitchFamily="34" charset="-122"/>
            </a:endParaRPr>
          </a:p>
        </p:txBody>
      </p:sp>
      <p:sp>
        <p:nvSpPr>
          <p:cNvPr id="14" name="内容占位符 13"/>
          <p:cNvSpPr>
            <a:spLocks noGrp="1"/>
          </p:cNvSpPr>
          <p:nvPr>
            <p:ph idx="1"/>
          </p:nvPr>
        </p:nvSpPr>
        <p:spPr>
          <a:xfrm>
            <a:off x="1341120" y="1645921"/>
            <a:ext cx="9509760" cy="4315420"/>
          </a:xfrm>
        </p:spPr>
        <p:txBody>
          <a:bodyPr>
            <a:normAutofit lnSpcReduction="10000"/>
          </a:bodyPr>
          <a:lstStyle/>
          <a:p>
            <a:pPr>
              <a:buNone/>
            </a:pPr>
            <a:r>
              <a:rPr lang="zh-CN" altLang="en-US" sz="2400" dirty="0">
                <a:latin typeface="宋体" pitchFamily="2" charset="-122"/>
                <a:ea typeface="宋体" pitchFamily="2" charset="-122"/>
              </a:rPr>
              <a:t>非共面基线问题</a:t>
            </a:r>
            <a:r>
              <a:rPr lang="en-US" altLang="zh-CN" sz="2400" dirty="0">
                <a:latin typeface="宋体" pitchFamily="2" charset="-122"/>
                <a:ea typeface="宋体" pitchFamily="2" charset="-122"/>
              </a:rPr>
              <a:t>——w</a:t>
            </a:r>
            <a:r>
              <a:rPr lang="zh-CN" altLang="en-US" sz="2400" dirty="0">
                <a:latin typeface="宋体" pitchFamily="2" charset="-122"/>
                <a:ea typeface="宋体" pitchFamily="2" charset="-122"/>
              </a:rPr>
              <a:t>项的改正</a:t>
            </a:r>
            <a:endParaRPr lang="en-US" altLang="zh-CN" sz="2400" dirty="0">
              <a:latin typeface="宋体" pitchFamily="2" charset="-122"/>
              <a:ea typeface="宋体" pitchFamily="2" charset="-122"/>
            </a:endParaRPr>
          </a:p>
          <a:p>
            <a:pPr marL="0" indent="0">
              <a:lnSpc>
                <a:spcPct val="150000"/>
              </a:lnSpc>
              <a:buNone/>
            </a:pPr>
            <a:r>
              <a:rPr lang="en-US" altLang="zh-CN" dirty="0" smtClean="0">
                <a:latin typeface="宋体" pitchFamily="2" charset="-122"/>
                <a:ea typeface="宋体" pitchFamily="2" charset="-122"/>
              </a:rPr>
              <a:t>    </a:t>
            </a:r>
            <a:r>
              <a:rPr lang="zh-CN" altLang="zh-CN" sz="2400" dirty="0" smtClean="0">
                <a:latin typeface="宋体" pitchFamily="2" charset="-122"/>
                <a:ea typeface="宋体" pitchFamily="2" charset="-122"/>
              </a:rPr>
              <a:t>射电干涉阵所存在的非共面问题很早就有科学家开展了研究工作，</a:t>
            </a:r>
            <a:r>
              <a:rPr lang="en-US" altLang="zh-CN" sz="2400" dirty="0" smtClean="0">
                <a:latin typeface="Times New Roman" pitchFamily="18" charset="0"/>
                <a:ea typeface="宋体" pitchFamily="2" charset="-122"/>
                <a:cs typeface="Times New Roman" pitchFamily="18" charset="0"/>
              </a:rPr>
              <a:t>Cornwell</a:t>
            </a:r>
            <a:r>
              <a:rPr lang="zh-CN" altLang="zh-CN" sz="2400" dirty="0" smtClean="0">
                <a:latin typeface="宋体" pitchFamily="2" charset="-122"/>
                <a:ea typeface="宋体" pitchFamily="2" charset="-122"/>
              </a:rPr>
              <a:t>等在</a:t>
            </a:r>
            <a:r>
              <a:rPr lang="en-US" altLang="zh-CN" sz="2400" dirty="0" smtClean="0">
                <a:latin typeface="宋体" pitchFamily="2" charset="-122"/>
                <a:ea typeface="宋体" pitchFamily="2" charset="-122"/>
              </a:rPr>
              <a:t>1992</a:t>
            </a:r>
            <a:r>
              <a:rPr lang="zh-CN" altLang="zh-CN" sz="2400" dirty="0" smtClean="0">
                <a:latin typeface="宋体" pitchFamily="2" charset="-122"/>
                <a:ea typeface="宋体" pitchFamily="2" charset="-122"/>
              </a:rPr>
              <a:t>年对大视场成像中的非共面问题进行了讨论，发展和测试了两种方法，一种是基于三维傅里叶变换，另一种是基于多域的方法，将三维</a:t>
            </a:r>
            <a:r>
              <a:rPr lang="en-US" altLang="zh-CN" sz="2400" dirty="0" smtClean="0">
                <a:latin typeface="宋体" pitchFamily="2" charset="-122"/>
                <a:ea typeface="宋体" pitchFamily="2" charset="-122"/>
              </a:rPr>
              <a:t>FFT</a:t>
            </a:r>
            <a:r>
              <a:rPr lang="zh-CN" altLang="zh-CN" sz="2400" dirty="0" smtClean="0">
                <a:latin typeface="宋体" pitchFamily="2" charset="-122"/>
                <a:ea typeface="宋体" pitchFamily="2" charset="-122"/>
              </a:rPr>
              <a:t>的关系近似为若干子域</a:t>
            </a:r>
            <a:r>
              <a:rPr lang="en-US" altLang="zh-CN" sz="2400" dirty="0" smtClean="0">
                <a:latin typeface="Times New Roman" pitchFamily="18" charset="0"/>
                <a:ea typeface="宋体" pitchFamily="2" charset="-122"/>
                <a:cs typeface="Times New Roman" pitchFamily="18" charset="0"/>
              </a:rPr>
              <a:t>(Subfield</a:t>
            </a:r>
            <a:r>
              <a:rPr lang="zh-CN" altLang="zh-CN" sz="2400" dirty="0" smtClean="0">
                <a:latin typeface="宋体" pitchFamily="2" charset="-122"/>
                <a:ea typeface="宋体" pitchFamily="2" charset="-122"/>
              </a:rPr>
              <a:t>，或称</a:t>
            </a:r>
            <a:r>
              <a:rPr lang="en-US" altLang="zh-CN" sz="2400" dirty="0" smtClean="0">
                <a:latin typeface="Times New Roman" pitchFamily="18" charset="0"/>
                <a:ea typeface="宋体" pitchFamily="2" charset="-122"/>
                <a:cs typeface="Times New Roman" pitchFamily="18" charset="0"/>
              </a:rPr>
              <a:t>facet)</a:t>
            </a:r>
            <a:r>
              <a:rPr lang="zh-CN" altLang="zh-CN" sz="2400" dirty="0" smtClean="0">
                <a:latin typeface="宋体" pitchFamily="2" charset="-122"/>
                <a:ea typeface="宋体" pitchFamily="2" charset="-122"/>
              </a:rPr>
              <a:t>，使得每一子域</a:t>
            </a:r>
            <a:r>
              <a:rPr lang="zh-CN" altLang="zh-CN" sz="2400" dirty="0" smtClean="0">
                <a:latin typeface="Times New Roman" pitchFamily="18" charset="0"/>
                <a:ea typeface="宋体" pitchFamily="2" charset="-122"/>
                <a:cs typeface="Times New Roman" pitchFamily="18" charset="0"/>
              </a:rPr>
              <a:t>（</a:t>
            </a:r>
            <a:r>
              <a:rPr lang="en-US" altLang="zh-CN" sz="2400" dirty="0" smtClean="0">
                <a:latin typeface="Times New Roman" pitchFamily="18" charset="0"/>
                <a:ea typeface="宋体" pitchFamily="2" charset="-122"/>
                <a:cs typeface="Times New Roman" pitchFamily="18" charset="0"/>
              </a:rPr>
              <a:t>facet</a:t>
            </a:r>
            <a:r>
              <a:rPr lang="zh-CN" altLang="zh-CN" sz="2400" dirty="0" smtClean="0">
                <a:latin typeface="Times New Roman" pitchFamily="18" charset="0"/>
                <a:ea typeface="宋体" pitchFamily="2" charset="-122"/>
                <a:cs typeface="Times New Roman" pitchFamily="18" charset="0"/>
              </a:rPr>
              <a:t>）</a:t>
            </a:r>
            <a:r>
              <a:rPr lang="zh-CN" altLang="zh-CN" sz="2400" dirty="0" smtClean="0">
                <a:latin typeface="宋体" pitchFamily="2" charset="-122"/>
                <a:ea typeface="宋体" pitchFamily="2" charset="-122"/>
              </a:rPr>
              <a:t>可以适用于二维傅里叶变换。随后所提出的</a:t>
            </a:r>
            <a:r>
              <a:rPr lang="en-US" altLang="zh-CN" sz="2400" dirty="0" smtClean="0">
                <a:latin typeface="Times New Roman" pitchFamily="18" charset="0"/>
                <a:ea typeface="宋体" pitchFamily="2" charset="-122"/>
                <a:cs typeface="Times New Roman" pitchFamily="18" charset="0"/>
              </a:rPr>
              <a:t>W projection </a:t>
            </a:r>
            <a:r>
              <a:rPr lang="zh-CN" altLang="en-US" sz="2400" dirty="0" smtClean="0">
                <a:latin typeface="宋体" pitchFamily="2" charset="-122"/>
                <a:ea typeface="宋体" pitchFamily="2" charset="-122"/>
              </a:rPr>
              <a:t>方法，该方法的 本质就是将</a:t>
            </a:r>
            <a:r>
              <a:rPr lang="en-US" altLang="zh-CN" sz="2400" i="1" dirty="0" smtClean="0">
                <a:latin typeface="Times New Roman" pitchFamily="18" charset="0"/>
                <a:ea typeface="宋体" pitchFamily="2" charset="-122"/>
                <a:cs typeface="Times New Roman" pitchFamily="18" charset="0"/>
              </a:rPr>
              <a:t>w</a:t>
            </a:r>
            <a:r>
              <a:rPr lang="zh-CN" altLang="en-US" sz="2400" dirty="0" smtClean="0">
                <a:latin typeface="宋体" pitchFamily="2" charset="-122"/>
                <a:ea typeface="宋体" pitchFamily="2" charset="-122"/>
              </a:rPr>
              <a:t>项进行投影从而可以继续使用二维傅里叶变换，该方法的性能比</a:t>
            </a:r>
            <a:r>
              <a:rPr lang="en-US" altLang="zh-CN" sz="2400" dirty="0" smtClean="0">
                <a:latin typeface="Times New Roman" pitchFamily="18" charset="0"/>
                <a:ea typeface="宋体" pitchFamily="2" charset="-122"/>
                <a:cs typeface="Times New Roman" pitchFamily="18" charset="0"/>
              </a:rPr>
              <a:t>facet</a:t>
            </a:r>
            <a:r>
              <a:rPr lang="zh-CN" altLang="en-US" sz="2400" dirty="0" smtClean="0">
                <a:latin typeface="宋体" pitchFamily="2" charset="-122"/>
                <a:ea typeface="宋体" pitchFamily="2" charset="-122"/>
              </a:rPr>
              <a:t>的有了巨大的提高。</a:t>
            </a:r>
            <a:endParaRPr lang="en-US" altLang="zh-CN" sz="2400"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8"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解决方案</a:t>
            </a:r>
            <a:endParaRPr lang="zh-CN" dirty="0">
              <a:latin typeface="微软雅黑" pitchFamily="34" charset="-122"/>
              <a:ea typeface="微软雅黑" pitchFamily="34" charset="-122"/>
            </a:endParaRPr>
          </a:p>
        </p:txBody>
      </p:sp>
      <p:sp>
        <p:nvSpPr>
          <p:cNvPr id="14" name="内容占位符 13"/>
          <p:cNvSpPr>
            <a:spLocks noGrp="1"/>
          </p:cNvSpPr>
          <p:nvPr>
            <p:ph idx="1"/>
          </p:nvPr>
        </p:nvSpPr>
        <p:spPr>
          <a:xfrm>
            <a:off x="1341120" y="1833713"/>
            <a:ext cx="9509760" cy="4127627"/>
          </a:xfrm>
        </p:spPr>
        <p:txBody>
          <a:bodyPr/>
          <a:lstStyle/>
          <a:p>
            <a:r>
              <a:rPr lang="zh-CN" altLang="en-US" sz="2400" dirty="0" smtClean="0">
                <a:latin typeface="宋体" pitchFamily="2" charset="-122"/>
                <a:ea typeface="宋体" pitchFamily="2" charset="-122"/>
              </a:rPr>
              <a:t>三维傅里叶变换</a:t>
            </a:r>
            <a:endParaRPr lang="en-US" altLang="zh-CN" sz="2400" dirty="0" smtClean="0">
              <a:latin typeface="宋体" pitchFamily="2" charset="-122"/>
              <a:ea typeface="宋体" pitchFamily="2" charset="-122"/>
            </a:endParaRPr>
          </a:p>
          <a:p>
            <a:pPr marL="0" indent="0">
              <a:lnSpc>
                <a:spcPct val="150000"/>
              </a:lnSpc>
              <a:buNone/>
            </a:pPr>
            <a:r>
              <a:rPr lang="zh-CN" altLang="en-US" dirty="0" smtClean="0">
                <a:latin typeface="宋体" pitchFamily="2" charset="-122"/>
                <a:ea typeface="宋体" pitchFamily="2" charset="-122"/>
              </a:rPr>
              <a:t>    目标源的亮度分布和可见度函数之间的关系可以通过乘以一个相位因子      得到一个三维傅里叶变换关系：</a:t>
            </a:r>
            <a:endParaRPr lang="en-US" altLang="zh-CN"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0418" name="Object 2"/>
          <p:cNvGraphicFramePr>
            <a:graphicFrameLocks noChangeAspect="1"/>
          </p:cNvGraphicFramePr>
          <p:nvPr>
            <p:extLst>
              <p:ext uri="{D42A27DB-BD31-4B8C-83A1-F6EECF244321}">
                <p14:modId xmlns:p14="http://schemas.microsoft.com/office/powerpoint/2010/main" val="1932712543"/>
              </p:ext>
            </p:extLst>
          </p:nvPr>
        </p:nvGraphicFramePr>
        <p:xfrm>
          <a:off x="1254938" y="3452694"/>
          <a:ext cx="7834312" cy="1012767"/>
        </p:xfrm>
        <a:graphic>
          <a:graphicData uri="http://schemas.openxmlformats.org/presentationml/2006/ole">
            <mc:AlternateContent xmlns:mc="http://schemas.openxmlformats.org/markup-compatibility/2006">
              <mc:Choice xmlns:v="urn:schemas-microsoft-com:vml" Requires="v">
                <p:oleObj spid="_x0000_s60529" name="公式" r:id="rId4" imgW="3733560" imgH="482400" progId="Equation.3">
                  <p:embed/>
                </p:oleObj>
              </mc:Choice>
              <mc:Fallback>
                <p:oleObj name="公式" r:id="rId4" imgW="3733560" imgH="482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938" y="3452694"/>
                        <a:ext cx="7834312" cy="1012767"/>
                      </a:xfrm>
                      <a:prstGeom prst="rect">
                        <a:avLst/>
                      </a:prstGeom>
                      <a:noFill/>
                    </p:spPr>
                  </p:pic>
                </p:oleObj>
              </mc:Fallback>
            </mc:AlternateContent>
          </a:graphicData>
        </a:graphic>
      </p:graphicFrame>
      <p:graphicFrame>
        <p:nvGraphicFramePr>
          <p:cNvPr id="60419" name="Object 3"/>
          <p:cNvGraphicFramePr>
            <a:graphicFrameLocks noChangeAspect="1"/>
          </p:cNvGraphicFramePr>
          <p:nvPr/>
        </p:nvGraphicFramePr>
        <p:xfrm>
          <a:off x="9938703" y="2367598"/>
          <a:ext cx="976312" cy="520700"/>
        </p:xfrm>
        <a:graphic>
          <a:graphicData uri="http://schemas.openxmlformats.org/presentationml/2006/ole">
            <mc:AlternateContent xmlns:mc="http://schemas.openxmlformats.org/markup-compatibility/2006">
              <mc:Choice xmlns:v="urn:schemas-microsoft-com:vml" Requires="v">
                <p:oleObj spid="_x0000_s60530" name="Equation" r:id="rId6" imgW="380880" imgH="203040" progId="Equation.3">
                  <p:embed/>
                </p:oleObj>
              </mc:Choice>
              <mc:Fallback>
                <p:oleObj name="Equation" r:id="rId6" imgW="3808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8703" y="2367598"/>
                        <a:ext cx="976312"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0" name="Object 4"/>
          <p:cNvGraphicFramePr>
            <a:graphicFrameLocks noChangeAspect="1"/>
          </p:cNvGraphicFramePr>
          <p:nvPr>
            <p:extLst>
              <p:ext uri="{D42A27DB-BD31-4B8C-83A1-F6EECF244321}">
                <p14:modId xmlns:p14="http://schemas.microsoft.com/office/powerpoint/2010/main" val="2009303458"/>
              </p:ext>
            </p:extLst>
          </p:nvPr>
        </p:nvGraphicFramePr>
        <p:xfrm>
          <a:off x="1341120" y="4717680"/>
          <a:ext cx="4576630" cy="977033"/>
        </p:xfrm>
        <a:graphic>
          <a:graphicData uri="http://schemas.openxmlformats.org/presentationml/2006/ole">
            <mc:AlternateContent xmlns:mc="http://schemas.openxmlformats.org/markup-compatibility/2006">
              <mc:Choice xmlns:v="urn:schemas-microsoft-com:vml" Requires="v">
                <p:oleObj spid="_x0000_s60531" name="Equation" r:id="rId8" imgW="2260440" imgH="482400" progId="Equation.3">
                  <p:embed/>
                </p:oleObj>
              </mc:Choice>
              <mc:Fallback>
                <p:oleObj name="Equation" r:id="rId8" imgW="226044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1120" y="4717680"/>
                        <a:ext cx="4576630" cy="977033"/>
                      </a:xfrm>
                      <a:prstGeom prst="rect">
                        <a:avLst/>
                      </a:prstGeom>
                      <a:noFill/>
                    </p:spPr>
                  </p:pic>
                </p:oleObj>
              </mc:Fallback>
            </mc:AlternateContent>
          </a:graphicData>
        </a:graphic>
      </p:graphicFrame>
      <p:sp>
        <p:nvSpPr>
          <p:cNvPr id="10"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11"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a:xfrm>
            <a:off x="1341120" y="614149"/>
            <a:ext cx="9509760" cy="909214"/>
          </a:xfrm>
        </p:spPr>
        <p:txBody>
          <a:bodyPr/>
          <a:lstStyle/>
          <a:p>
            <a:r>
              <a:rPr lang="zh-CN" altLang="en-US" dirty="0" smtClean="0">
                <a:latin typeface="微软雅黑" pitchFamily="34" charset="-122"/>
                <a:ea typeface="微软雅黑" pitchFamily="34" charset="-122"/>
              </a:rPr>
              <a:t>解决方案</a:t>
            </a:r>
            <a:endParaRPr lang="zh-CN" dirty="0">
              <a:latin typeface="微软雅黑" pitchFamily="34" charset="-122"/>
              <a:ea typeface="微软雅黑" pitchFamily="34" charset="-122"/>
            </a:endParaRPr>
          </a:p>
        </p:txBody>
      </p:sp>
      <p:sp>
        <p:nvSpPr>
          <p:cNvPr id="14" name="内容占位符 13"/>
          <p:cNvSpPr>
            <a:spLocks noGrp="1"/>
          </p:cNvSpPr>
          <p:nvPr>
            <p:ph idx="1"/>
          </p:nvPr>
        </p:nvSpPr>
        <p:spPr>
          <a:xfrm>
            <a:off x="1341120" y="1833713"/>
            <a:ext cx="9509760" cy="4127627"/>
          </a:xfrm>
        </p:spPr>
        <p:txBody>
          <a:bodyPr/>
          <a:lstStyle/>
          <a:p>
            <a:r>
              <a:rPr lang="en-US" altLang="zh-CN" sz="2400" dirty="0" smtClean="0">
                <a:latin typeface="宋体" pitchFamily="2" charset="-122"/>
                <a:ea typeface="宋体" pitchFamily="2" charset="-122"/>
              </a:rPr>
              <a:t>Facet</a:t>
            </a:r>
            <a:r>
              <a:rPr lang="zh-CN" altLang="en-US" sz="2400" dirty="0" smtClean="0">
                <a:latin typeface="宋体" pitchFamily="2" charset="-122"/>
                <a:ea typeface="宋体" pitchFamily="2" charset="-122"/>
              </a:rPr>
              <a:t>成像算法</a:t>
            </a:r>
            <a:endParaRPr lang="en-US" altLang="zh-CN" sz="2400" dirty="0" smtClean="0">
              <a:latin typeface="宋体" pitchFamily="2" charset="-122"/>
              <a:ea typeface="宋体" pitchFamily="2" charset="-122"/>
            </a:endParaRPr>
          </a:p>
          <a:p>
            <a:pPr marL="0" indent="0">
              <a:lnSpc>
                <a:spcPct val="150000"/>
              </a:lnSpc>
              <a:buNone/>
            </a:pPr>
            <a:r>
              <a:rPr lang="zh-CN" altLang="en-US" dirty="0" smtClean="0">
                <a:latin typeface="宋体" pitchFamily="2" charset="-122"/>
                <a:ea typeface="宋体" pitchFamily="2" charset="-122"/>
              </a:rPr>
              <a:t>    由于在小视场情况下可以使用二维傅里叶变换进行成像，因此如果能够将宽视场划分为多个小区域，对每个小区域进行成像后进行有效拼接。</a:t>
            </a:r>
            <a:endParaRPr lang="en-US" altLang="zh-CN" dirty="0" smtClean="0">
              <a:latin typeface="宋体" pitchFamily="2" charset="-122"/>
              <a:ea typeface="宋体" pitchFamily="2" charset="-122"/>
            </a:endParaRPr>
          </a:p>
          <a:p>
            <a:pPr marL="0" indent="0">
              <a:lnSpc>
                <a:spcPct val="150000"/>
              </a:lnSpc>
              <a:buNone/>
            </a:pPr>
            <a:r>
              <a:rPr lang="en-US" altLang="zh-CN" dirty="0" smtClean="0">
                <a:latin typeface="宋体" pitchFamily="2" charset="-122"/>
                <a:ea typeface="宋体" pitchFamily="2" charset="-122"/>
              </a:rPr>
              <a:t>    Facet</a:t>
            </a:r>
            <a:r>
              <a:rPr lang="zh-CN" altLang="en-US" dirty="0" smtClean="0">
                <a:latin typeface="宋体" pitchFamily="2" charset="-122"/>
                <a:ea typeface="宋体" pitchFamily="2" charset="-122"/>
              </a:rPr>
              <a:t>成像算法又分为共面</a:t>
            </a:r>
            <a:r>
              <a:rPr lang="en-US" altLang="zh-CN" dirty="0" smtClean="0">
                <a:latin typeface="宋体" pitchFamily="2" charset="-122"/>
                <a:ea typeface="宋体" pitchFamily="2" charset="-122"/>
              </a:rPr>
              <a:t>facet</a:t>
            </a:r>
            <a:r>
              <a:rPr lang="zh-CN" altLang="en-US" dirty="0" smtClean="0">
                <a:latin typeface="宋体" pitchFamily="2" charset="-122"/>
                <a:ea typeface="宋体" pitchFamily="2" charset="-122"/>
              </a:rPr>
              <a:t>和非共面</a:t>
            </a:r>
            <a:r>
              <a:rPr lang="en-US" altLang="zh-CN" dirty="0" smtClean="0">
                <a:latin typeface="宋体" pitchFamily="2" charset="-122"/>
                <a:ea typeface="宋体" pitchFamily="2" charset="-122"/>
              </a:rPr>
              <a:t>facet</a:t>
            </a:r>
            <a:r>
              <a:rPr lang="zh-CN" altLang="en-US" dirty="0" smtClean="0">
                <a:latin typeface="宋体" pitchFamily="2" charset="-122"/>
                <a:ea typeface="宋体" pitchFamily="2" charset="-122"/>
              </a:rPr>
              <a:t>算法，在非共面</a:t>
            </a:r>
            <a:r>
              <a:rPr lang="en-US" altLang="zh-CN" dirty="0" smtClean="0">
                <a:latin typeface="宋体" pitchFamily="2" charset="-122"/>
                <a:ea typeface="宋体" pitchFamily="2" charset="-122"/>
              </a:rPr>
              <a:t>facet</a:t>
            </a:r>
            <a:r>
              <a:rPr lang="zh-CN" altLang="en-US" dirty="0" smtClean="0">
                <a:latin typeface="宋体" pitchFamily="2" charset="-122"/>
                <a:ea typeface="宋体" pitchFamily="2" charset="-122"/>
              </a:rPr>
              <a:t>算法中又分为图像域</a:t>
            </a:r>
            <a:r>
              <a:rPr lang="en-US" altLang="zh-CN" dirty="0" smtClean="0">
                <a:latin typeface="宋体" pitchFamily="2" charset="-122"/>
                <a:ea typeface="宋体" pitchFamily="2" charset="-122"/>
              </a:rPr>
              <a:t>Facet</a:t>
            </a:r>
            <a:r>
              <a:rPr lang="zh-CN" altLang="en-US" dirty="0" smtClean="0">
                <a:latin typeface="宋体" pitchFamily="2" charset="-122"/>
                <a:ea typeface="宋体" pitchFamily="2" charset="-122"/>
              </a:rPr>
              <a:t>成像算法和</a:t>
            </a:r>
            <a:r>
              <a:rPr lang="en-US" altLang="zh-CN" dirty="0" smtClean="0">
                <a:latin typeface="宋体" pitchFamily="2" charset="-122"/>
                <a:ea typeface="宋体" pitchFamily="2" charset="-122"/>
              </a:rPr>
              <a:t>UV</a:t>
            </a:r>
            <a:r>
              <a:rPr lang="zh-CN" altLang="en-US" dirty="0" smtClean="0">
                <a:latin typeface="宋体" pitchFamily="2" charset="-122"/>
                <a:ea typeface="宋体" pitchFamily="2" charset="-122"/>
              </a:rPr>
              <a:t>域</a:t>
            </a:r>
            <a:r>
              <a:rPr lang="en-US" altLang="zh-CN" dirty="0" smtClean="0">
                <a:latin typeface="宋体" pitchFamily="2" charset="-122"/>
                <a:ea typeface="宋体" pitchFamily="2" charset="-122"/>
              </a:rPr>
              <a:t>Facet</a:t>
            </a:r>
            <a:r>
              <a:rPr lang="zh-CN" altLang="en-US" dirty="0" smtClean="0">
                <a:latin typeface="宋体" pitchFamily="2" charset="-122"/>
                <a:ea typeface="宋体" pitchFamily="2" charset="-122"/>
              </a:rPr>
              <a:t>成像算法。</a:t>
            </a:r>
            <a:endParaRPr lang="en-US" altLang="zh-CN" dirty="0" smtClean="0">
              <a:latin typeface="宋体" pitchFamily="2" charset="-122"/>
              <a:ea typeface="宋体" pitchFamily="2" charset="-122"/>
            </a:endParaRPr>
          </a:p>
          <a:p>
            <a:pPr marL="0" indent="0">
              <a:lnSpc>
                <a:spcPct val="150000"/>
              </a:lnSpc>
              <a:buNone/>
            </a:pPr>
            <a:endParaRPr lang="en-US" altLang="zh-CN" dirty="0" smtClean="0">
              <a:latin typeface="宋体" pitchFamily="2" charset="-122"/>
              <a:ea typeface="宋体" pitchFamily="2" charset="-122"/>
            </a:endParaRPr>
          </a:p>
        </p:txBody>
      </p:sp>
      <p:cxnSp>
        <p:nvCxnSpPr>
          <p:cNvPr id="7" name="直接连接符 6"/>
          <p:cNvCxnSpPr/>
          <p:nvPr/>
        </p:nvCxnSpPr>
        <p:spPr>
          <a:xfrm flipV="1">
            <a:off x="900752" y="655093"/>
            <a:ext cx="10959152" cy="13647"/>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p:nvPr/>
        </p:nvPicPr>
        <p:blipFill>
          <a:blip r:embed="rId3"/>
          <a:stretch>
            <a:fillRect/>
          </a:stretch>
        </p:blipFill>
        <p:spPr>
          <a:xfrm>
            <a:off x="3646903" y="4746747"/>
            <a:ext cx="2000250" cy="600075"/>
          </a:xfrm>
          <a:prstGeom prst="rect">
            <a:avLst/>
          </a:prstGeom>
        </p:spPr>
      </p:pic>
      <p:sp>
        <p:nvSpPr>
          <p:cNvPr id="9" name="TextBox 4"/>
          <p:cNvSpPr txBox="1"/>
          <p:nvPr/>
        </p:nvSpPr>
        <p:spPr>
          <a:xfrm>
            <a:off x="6276109" y="163773"/>
            <a:ext cx="5570148" cy="400110"/>
          </a:xfrm>
          <a:prstGeom prst="rect">
            <a:avLst/>
          </a:prstGeom>
          <a:noFill/>
        </p:spPr>
        <p:txBody>
          <a:bodyPr wrap="square" rtlCol="0">
            <a:spAutoFit/>
          </a:bodyPr>
          <a:lstStyle/>
          <a:p>
            <a:pPr algn="r"/>
            <a:r>
              <a:rPr lang="en-US" altLang="zh-CN" sz="2000" dirty="0" smtClean="0">
                <a:latin typeface="宋体" pitchFamily="2" charset="-122"/>
                <a:ea typeface="宋体" pitchFamily="2" charset="-122"/>
              </a:rPr>
              <a:t>SKA </a:t>
            </a:r>
            <a:r>
              <a:rPr lang="zh-CN" altLang="en-US" sz="2000" dirty="0" smtClean="0">
                <a:latin typeface="宋体" pitchFamily="2" charset="-122"/>
                <a:ea typeface="宋体" pitchFamily="2" charset="-122"/>
              </a:rPr>
              <a:t>宽视场</a:t>
            </a:r>
            <a:r>
              <a:rPr lang="zh-CN" altLang="en-US" sz="2000" dirty="0" smtClean="0">
                <a:latin typeface="宋体" pitchFamily="2" charset="-122"/>
                <a:ea typeface="宋体" pitchFamily="2" charset="-122"/>
              </a:rPr>
              <a:t>成像</a:t>
            </a:r>
            <a:r>
              <a:rPr lang="en-US" altLang="zh-CN" sz="2000" dirty="0" smtClean="0">
                <a:latin typeface="宋体" pitchFamily="2" charset="-122"/>
                <a:ea typeface="宋体" pitchFamily="2" charset="-122"/>
              </a:rPr>
              <a:t>——</a:t>
            </a:r>
            <a:r>
              <a:rPr lang="zh-CN" altLang="en-US" sz="2000" dirty="0" smtClean="0">
                <a:latin typeface="宋体" pitchFamily="2" charset="-122"/>
                <a:ea typeface="宋体" pitchFamily="2" charset="-122"/>
              </a:rPr>
              <a:t>非共面基线问题</a:t>
            </a:r>
            <a:endParaRPr lang="zh-CN" altLang="en-US" sz="2000" dirty="0">
              <a:latin typeface="宋体" pitchFamily="2" charset="-122"/>
              <a:ea typeface="宋体" pitchFamily="2" charset="-122"/>
            </a:endParaRPr>
          </a:p>
        </p:txBody>
      </p:sp>
      <p:sp>
        <p:nvSpPr>
          <p:cNvPr id="10" name="页脚占位符 3"/>
          <p:cNvSpPr>
            <a:spLocks noGrp="1"/>
          </p:cNvSpPr>
          <p:nvPr>
            <p:ph type="ftr" sz="quarter" idx="11"/>
          </p:nvPr>
        </p:nvSpPr>
        <p:spPr>
          <a:xfrm>
            <a:off x="1341120" y="6601968"/>
            <a:ext cx="7159752" cy="237744"/>
          </a:xfrm>
        </p:spPr>
        <p:txBody>
          <a:bodyPr/>
          <a:lstStyle/>
          <a:p>
            <a:r>
              <a:rPr lang="zh-CN" altLang="en-US" sz="1100" dirty="0"/>
              <a:t>中国虚拟天文台与天文信息学</a:t>
            </a:r>
            <a:r>
              <a:rPr lang="en-US" altLang="zh-CN" sz="1100" dirty="0"/>
              <a:t>2017</a:t>
            </a:r>
            <a:r>
              <a:rPr lang="zh-CN" altLang="en-US" sz="1100" dirty="0"/>
              <a:t>年学术年会</a:t>
            </a:r>
            <a:endParaRPr lang="zh-CN" sz="1100" dirty="0"/>
          </a:p>
        </p:txBody>
      </p: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53">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905c3888-6285-45d0-bd76-60a9ac2d738c">此模板使用深蓝色的宽或窄镶边来强调标题和内容版式。在标题幻灯片上使用山峦和日出照片，或者将其替换为您自己的照片。此演示文稿包括示例列表、图表、表格、SmartArt 和其他版式。选择所需版式，并根据您的需求自定义。此模板采用宽屏 (16x9) 格式。
</APDescription>
    <AssetExpire xmlns="905c3888-6285-45d0-bd76-60a9ac2d738c">2029-01-01T08:00:00+00:00</AssetExpire>
    <CampaignTagsTaxHTField0 xmlns="905c3888-6285-45d0-bd76-60a9ac2d738c">
      <Terms xmlns="http://schemas.microsoft.com/office/infopath/2007/PartnerControls"/>
    </CampaignTagsTaxHTField0>
    <IntlLangReviewDate xmlns="905c3888-6285-45d0-bd76-60a9ac2d738c" xsi:nil="true"/>
    <TPFriendlyName xmlns="905c3888-6285-45d0-bd76-60a9ac2d738c" xsi:nil="true"/>
    <IntlLangReview xmlns="905c3888-6285-45d0-bd76-60a9ac2d738c">false</IntlLangReview>
    <LocLastLocAttemptVersionLookup xmlns="905c3888-6285-45d0-bd76-60a9ac2d738c">835474</LocLastLocAttemptVersionLookup>
    <PolicheckWords xmlns="905c3888-6285-45d0-bd76-60a9ac2d738c" xsi:nil="true"/>
    <SubmitterId xmlns="905c3888-6285-45d0-bd76-60a9ac2d738c" xsi:nil="true"/>
    <AcquiredFrom xmlns="905c3888-6285-45d0-bd76-60a9ac2d738c">Internal MS</AcquiredFrom>
    <EditorialStatus xmlns="905c3888-6285-45d0-bd76-60a9ac2d738c">Complete</EditorialStatus>
    <Markets xmlns="905c3888-6285-45d0-bd76-60a9ac2d738c"/>
    <OriginAsset xmlns="905c3888-6285-45d0-bd76-60a9ac2d738c" xsi:nil="true"/>
    <AssetStart xmlns="905c3888-6285-45d0-bd76-60a9ac2d738c">2012-05-11T02:03:00+00:00</AssetStart>
    <FriendlyTitle xmlns="905c3888-6285-45d0-bd76-60a9ac2d738c" xsi:nil="true"/>
    <MarketSpecific xmlns="905c3888-6285-45d0-bd76-60a9ac2d738c">false</MarketSpecific>
    <TPNamespace xmlns="905c3888-6285-45d0-bd76-60a9ac2d738c" xsi:nil="true"/>
    <PublishStatusLookup xmlns="905c3888-6285-45d0-bd76-60a9ac2d738c">
      <Value>469652</Value>
    </PublishStatusLookup>
    <APAuthor xmlns="905c3888-6285-45d0-bd76-60a9ac2d738c">
      <UserInfo>
        <DisplayName>REDMOND\v-vaddu</DisplayName>
        <AccountId>2567</AccountId>
        <AccountType/>
      </UserInfo>
    </APAuthor>
    <TPCommandLine xmlns="905c3888-6285-45d0-bd76-60a9ac2d738c" xsi:nil="true"/>
    <IntlLangReviewer xmlns="905c3888-6285-45d0-bd76-60a9ac2d738c" xsi:nil="true"/>
    <OpenTemplate xmlns="905c3888-6285-45d0-bd76-60a9ac2d738c">true</OpenTemplate>
    <CSXSubmissionDate xmlns="905c3888-6285-45d0-bd76-60a9ac2d738c" xsi:nil="true"/>
    <TaxCatchAll xmlns="905c3888-6285-45d0-bd76-60a9ac2d738c"/>
    <Manager xmlns="905c3888-6285-45d0-bd76-60a9ac2d738c" xsi:nil="true"/>
    <NumericId xmlns="905c3888-6285-45d0-bd76-60a9ac2d738c" xsi:nil="true"/>
    <ParentAssetId xmlns="905c3888-6285-45d0-bd76-60a9ac2d738c" xsi:nil="true"/>
    <OriginalSourceMarket xmlns="905c3888-6285-45d0-bd76-60a9ac2d738c">english</OriginalSourceMarket>
    <ApprovalStatus xmlns="905c3888-6285-45d0-bd76-60a9ac2d738c">InProgress</ApprovalStatus>
    <TPComponent xmlns="905c3888-6285-45d0-bd76-60a9ac2d738c" xsi:nil="true"/>
    <EditorialTags xmlns="905c3888-6285-45d0-bd76-60a9ac2d738c" xsi:nil="true"/>
    <TPExecutable xmlns="905c3888-6285-45d0-bd76-60a9ac2d738c" xsi:nil="true"/>
    <TPLaunchHelpLink xmlns="905c3888-6285-45d0-bd76-60a9ac2d738c" xsi:nil="true"/>
    <LocComments xmlns="905c3888-6285-45d0-bd76-60a9ac2d738c" xsi:nil="true"/>
    <LocRecommendedHandoff xmlns="905c3888-6285-45d0-bd76-60a9ac2d738c" xsi:nil="true"/>
    <SourceTitle xmlns="905c3888-6285-45d0-bd76-60a9ac2d738c" xsi:nil="true"/>
    <CSXUpdate xmlns="905c3888-6285-45d0-bd76-60a9ac2d738c">false</CSXUpdate>
    <IntlLocPriority xmlns="905c3888-6285-45d0-bd76-60a9ac2d738c" xsi:nil="true"/>
    <UAProjectedTotalWords xmlns="905c3888-6285-45d0-bd76-60a9ac2d738c" xsi:nil="true"/>
    <AssetType xmlns="905c3888-6285-45d0-bd76-60a9ac2d738c">TP</AssetType>
    <MachineTranslated xmlns="905c3888-6285-45d0-bd76-60a9ac2d738c">false</MachineTranslated>
    <OutputCachingOn xmlns="905c3888-6285-45d0-bd76-60a9ac2d738c">false</OutputCachingOn>
    <TemplateStatus xmlns="905c3888-6285-45d0-bd76-60a9ac2d738c">Complete</TemplateStatus>
    <IsSearchable xmlns="905c3888-6285-45d0-bd76-60a9ac2d738c">true</IsSearchable>
    <ContentItem xmlns="905c3888-6285-45d0-bd76-60a9ac2d738c" xsi:nil="true"/>
    <HandoffToMSDN xmlns="905c3888-6285-45d0-bd76-60a9ac2d738c" xsi:nil="true"/>
    <ShowIn xmlns="905c3888-6285-45d0-bd76-60a9ac2d738c">Show everywhere</ShowIn>
    <ThumbnailAssetId xmlns="905c3888-6285-45d0-bd76-60a9ac2d738c" xsi:nil="true"/>
    <UALocComments xmlns="905c3888-6285-45d0-bd76-60a9ac2d738c" xsi:nil="true"/>
    <UALocRecommendation xmlns="905c3888-6285-45d0-bd76-60a9ac2d738c">Localize</UALocRecommendation>
    <LastModifiedDateTime xmlns="905c3888-6285-45d0-bd76-60a9ac2d738c" xsi:nil="true"/>
    <LegacyData xmlns="905c3888-6285-45d0-bd76-60a9ac2d738c" xsi:nil="true"/>
    <LocManualTestRequired xmlns="905c3888-6285-45d0-bd76-60a9ac2d738c">false</LocManualTestRequired>
    <ClipArtFilename xmlns="905c3888-6285-45d0-bd76-60a9ac2d738c" xsi:nil="true"/>
    <TPApplication xmlns="905c3888-6285-45d0-bd76-60a9ac2d738c" xsi:nil="true"/>
    <CSXHash xmlns="905c3888-6285-45d0-bd76-60a9ac2d738c" xsi:nil="true"/>
    <DirectSourceMarket xmlns="905c3888-6285-45d0-bd76-60a9ac2d738c">english</DirectSourceMarket>
    <PrimaryImageGen xmlns="905c3888-6285-45d0-bd76-60a9ac2d738c">true</PrimaryImageGen>
    <PlannedPubDate xmlns="905c3888-6285-45d0-bd76-60a9ac2d738c" xsi:nil="true"/>
    <CSXSubmissionMarket xmlns="905c3888-6285-45d0-bd76-60a9ac2d738c" xsi:nil="true"/>
    <Downloads xmlns="905c3888-6285-45d0-bd76-60a9ac2d738c">0</Downloads>
    <ArtSampleDocs xmlns="905c3888-6285-45d0-bd76-60a9ac2d738c" xsi:nil="true"/>
    <TrustLevel xmlns="905c3888-6285-45d0-bd76-60a9ac2d738c">1 Microsoft Managed Content</TrustLevel>
    <BlockPublish xmlns="905c3888-6285-45d0-bd76-60a9ac2d738c">false</BlockPublish>
    <TPLaunchHelpLinkType xmlns="905c3888-6285-45d0-bd76-60a9ac2d738c">Template</TPLaunchHelpLinkType>
    <LocalizationTagsTaxHTField0 xmlns="905c3888-6285-45d0-bd76-60a9ac2d738c">
      <Terms xmlns="http://schemas.microsoft.com/office/infopath/2007/PartnerControls"/>
    </LocalizationTagsTaxHTField0>
    <BusinessGroup xmlns="905c3888-6285-45d0-bd76-60a9ac2d738c" xsi:nil="true"/>
    <Providers xmlns="905c3888-6285-45d0-bd76-60a9ac2d738c" xsi:nil="true"/>
    <TemplateTemplateType xmlns="905c3888-6285-45d0-bd76-60a9ac2d738c">PowerPoint Presentation Template</TemplateTemplateType>
    <TimesCloned xmlns="905c3888-6285-45d0-bd76-60a9ac2d738c" xsi:nil="true"/>
    <TPAppVersion xmlns="905c3888-6285-45d0-bd76-60a9ac2d738c" xsi:nil="true"/>
    <VoteCount xmlns="905c3888-6285-45d0-bd76-60a9ac2d738c" xsi:nil="true"/>
    <AverageRating xmlns="905c3888-6285-45d0-bd76-60a9ac2d738c" xsi:nil="true"/>
    <FeatureTagsTaxHTField0 xmlns="905c3888-6285-45d0-bd76-60a9ac2d738c">
      <Terms xmlns="http://schemas.microsoft.com/office/infopath/2007/PartnerControls"/>
    </FeatureTagsTaxHTField0>
    <Provider xmlns="905c3888-6285-45d0-bd76-60a9ac2d738c" xsi:nil="true"/>
    <UACurrentWords xmlns="905c3888-6285-45d0-bd76-60a9ac2d738c" xsi:nil="true"/>
    <AssetId xmlns="905c3888-6285-45d0-bd76-60a9ac2d738c">TP102895237</AssetId>
    <TPClientViewer xmlns="905c3888-6285-45d0-bd76-60a9ac2d738c" xsi:nil="true"/>
    <DSATActionTaken xmlns="905c3888-6285-45d0-bd76-60a9ac2d738c" xsi:nil="true"/>
    <APEditor xmlns="905c3888-6285-45d0-bd76-60a9ac2d738c">
      <UserInfo>
        <DisplayName/>
        <AccountId xsi:nil="true"/>
        <AccountType/>
      </UserInfo>
    </APEditor>
    <TPInstallLocation xmlns="905c3888-6285-45d0-bd76-60a9ac2d738c" xsi:nil="true"/>
    <OOCacheId xmlns="905c3888-6285-45d0-bd76-60a9ac2d738c" xsi:nil="true"/>
    <IsDeleted xmlns="905c3888-6285-45d0-bd76-60a9ac2d738c">false</IsDeleted>
    <PublishTargets xmlns="905c3888-6285-45d0-bd76-60a9ac2d738c">OfficeOnlineVNext</PublishTargets>
    <ApprovalLog xmlns="905c3888-6285-45d0-bd76-60a9ac2d738c" xsi:nil="true"/>
    <BugNumber xmlns="905c3888-6285-45d0-bd76-60a9ac2d738c" xsi:nil="true"/>
    <CrawlForDependencies xmlns="905c3888-6285-45d0-bd76-60a9ac2d738c">false</CrawlForDependencies>
    <InternalTagsTaxHTField0 xmlns="905c3888-6285-45d0-bd76-60a9ac2d738c">
      <Terms xmlns="http://schemas.microsoft.com/office/infopath/2007/PartnerControls"/>
    </InternalTagsTaxHTField0>
    <LastHandOff xmlns="905c3888-6285-45d0-bd76-60a9ac2d738c" xsi:nil="true"/>
    <Milestone xmlns="905c3888-6285-45d0-bd76-60a9ac2d738c" xsi:nil="true"/>
    <OriginalRelease xmlns="905c3888-6285-45d0-bd76-60a9ac2d738c">15</OriginalRelease>
    <RecommendationsModifier xmlns="905c3888-6285-45d0-bd76-60a9ac2d738c" xsi:nil="true"/>
    <ScenarioTagsTaxHTField0 xmlns="905c3888-6285-45d0-bd76-60a9ac2d738c">
      <Terms xmlns="http://schemas.microsoft.com/office/infopath/2007/PartnerControls"/>
    </ScenarioTagsTaxHTField0>
    <UANotes xmlns="905c3888-6285-45d0-bd76-60a9ac2d738c" xsi:nil="true"/>
    <Description0 xmlns="a0b64b53-fba7-43ca-b952-90e5e74773dd" xsi:nil="true"/>
    <Component0 xmlns="a0b64b53-fba7-43ca-b952-90e5e74773dd" xsi:nil="true"/>
    <LocMarketGroupTiers2 xmlns="905c3888-6285-45d0-bd76-60a9ac2d738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8D8B3457135D67479991424C624CBB4704002439B9162B2E88498A324BEFF3815221" ma:contentTypeVersion="55" ma:contentTypeDescription="Create a new document." ma:contentTypeScope="" ma:versionID="a7e4f43ee53fc86ae1dd6272262eb9fb">
  <xsd:schema xmlns:xsd="http://www.w3.org/2001/XMLSchema" xmlns:xs="http://www.w3.org/2001/XMLSchema" xmlns:p="http://schemas.microsoft.com/office/2006/metadata/properties" xmlns:ns2="905c3888-6285-45d0-bd76-60a9ac2d738c" xmlns:ns3="a0b64b53-fba7-43ca-b952-90e5e74773dd" targetNamespace="http://schemas.microsoft.com/office/2006/metadata/properties" ma:root="true" ma:fieldsID="12cd52f9b34cd953802493d919c383c5" ns2:_="" ns3:_="">
    <xsd:import namespace="905c3888-6285-45d0-bd76-60a9ac2d738c"/>
    <xsd:import namespace="a0b64b53-fba7-43ca-b952-90e5e74773d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c3888-6285-45d0-bd76-60a9ac2d738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2fd52ad2-63b0-4f05-b7aa-a17a1c48ca4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5FC5A58-2851-427E-95B4-AFAF1C73BA4D}" ma:internalName="CSXSubmissionMarket" ma:readOnly="false" ma:showField="MarketName" ma:web="905c3888-6285-45d0-bd76-60a9ac2d738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d402824c-da96-4981-b598-df734aacbc3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F948D4D-A57E-4E3F-87E9-0ABE9F2D748E}" ma:internalName="InProjectListLookup" ma:readOnly="true" ma:showField="InProjectLis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b8eee2a3-2d4f-4b12-b229-9e667c371718}"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F948D4D-A57E-4E3F-87E9-0ABE9F2D748E}" ma:internalName="LastCompleteVersionLookup" ma:readOnly="true" ma:showField="LastComplete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F948D4D-A57E-4E3F-87E9-0ABE9F2D748E}" ma:internalName="LastPreviewErrorLookup" ma:readOnly="true" ma:showField="LastPreviewError"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F948D4D-A57E-4E3F-87E9-0ABE9F2D748E}" ma:internalName="LastPreviewResultLookup" ma:readOnly="true" ma:showField="LastPreviewResul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F948D4D-A57E-4E3F-87E9-0ABE9F2D748E}" ma:internalName="LastPreviewAttemptDateLookup" ma:readOnly="true" ma:showField="LastPreviewAttemptDat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F948D4D-A57E-4E3F-87E9-0ABE9F2D748E}" ma:internalName="LastPreviewedByLookup" ma:readOnly="true" ma:showField="LastPreviewedBy"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F948D4D-A57E-4E3F-87E9-0ABE9F2D748E}" ma:internalName="LastPreviewTimeLookup" ma:readOnly="true" ma:showField="LastPreviewTi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F948D4D-A57E-4E3F-87E9-0ABE9F2D748E}" ma:internalName="LastPreviewVersionLookup" ma:readOnly="true" ma:showField="LastPreview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F948D4D-A57E-4E3F-87E9-0ABE9F2D748E}" ma:internalName="LastPublishErrorLookup" ma:readOnly="true" ma:showField="LastPublishError"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F948D4D-A57E-4E3F-87E9-0ABE9F2D748E}" ma:internalName="LastPublishResultLookup" ma:readOnly="true" ma:showField="LastPublishResult"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F948D4D-A57E-4E3F-87E9-0ABE9F2D748E}" ma:internalName="LastPublishAttemptDateLookup" ma:readOnly="true" ma:showField="LastPublishAttemptDat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F948D4D-A57E-4E3F-87E9-0ABE9F2D748E}" ma:internalName="LastPublishedByLookup" ma:readOnly="true" ma:showField="LastPublishedBy"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F948D4D-A57E-4E3F-87E9-0ABE9F2D748E}" ma:internalName="LastPublishTimeLookup" ma:readOnly="true" ma:showField="LastPublishTi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F948D4D-A57E-4E3F-87E9-0ABE9F2D748E}" ma:internalName="LastPublishVersionLookup" ma:readOnly="true" ma:showField="LastPublishVersion"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EFB310-8154-40EE-A736-2FF11D479763}" ma:internalName="LocLastLocAttemptVersionLookup" ma:readOnly="false" ma:showField="LastLocAttemptVersion" ma:web="905c3888-6285-45d0-bd76-60a9ac2d738c">
      <xsd:simpleType>
        <xsd:restriction base="dms:Lookup"/>
      </xsd:simpleType>
    </xsd:element>
    <xsd:element name="LocLastLocAttemptVersionTypeLookup" ma:index="72" nillable="true" ma:displayName="Loc Last Loc Attempt Version Type" ma:default="" ma:list="{B1EFB310-8154-40EE-A736-2FF11D479763}" ma:internalName="LocLastLocAttemptVersionTypeLookup" ma:readOnly="true" ma:showField="LastLocAttemptVersionType" ma:web="905c3888-6285-45d0-bd76-60a9ac2d738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EFB310-8154-40EE-A736-2FF11D479763}" ma:internalName="LocNewPublishedVersionLookup" ma:readOnly="true" ma:showField="NewPublishedVersion" ma:web="905c3888-6285-45d0-bd76-60a9ac2d738c">
      <xsd:simpleType>
        <xsd:restriction base="dms:Lookup"/>
      </xsd:simpleType>
    </xsd:element>
    <xsd:element name="LocOverallHandbackStatusLookup" ma:index="76" nillable="true" ma:displayName="Loc Overall Handback Status" ma:default="" ma:list="{B1EFB310-8154-40EE-A736-2FF11D479763}" ma:internalName="LocOverallHandbackStatusLookup" ma:readOnly="true" ma:showField="OverallHandbackStatus" ma:web="905c3888-6285-45d0-bd76-60a9ac2d738c">
      <xsd:simpleType>
        <xsd:restriction base="dms:Lookup"/>
      </xsd:simpleType>
    </xsd:element>
    <xsd:element name="LocOverallLocStatusLookup" ma:index="77" nillable="true" ma:displayName="Loc Overall Localize Status" ma:default="" ma:list="{B1EFB310-8154-40EE-A736-2FF11D479763}" ma:internalName="LocOverallLocStatusLookup" ma:readOnly="true" ma:showField="OverallLocStatus" ma:web="905c3888-6285-45d0-bd76-60a9ac2d738c">
      <xsd:simpleType>
        <xsd:restriction base="dms:Lookup"/>
      </xsd:simpleType>
    </xsd:element>
    <xsd:element name="LocOverallPreviewStatusLookup" ma:index="78" nillable="true" ma:displayName="Loc Overall Preview Status" ma:default="" ma:list="{B1EFB310-8154-40EE-A736-2FF11D479763}" ma:internalName="LocOverallPreviewStatusLookup" ma:readOnly="true" ma:showField="OverallPreviewStatus" ma:web="905c3888-6285-45d0-bd76-60a9ac2d738c">
      <xsd:simpleType>
        <xsd:restriction base="dms:Lookup"/>
      </xsd:simpleType>
    </xsd:element>
    <xsd:element name="LocOverallPublishStatusLookup" ma:index="79" nillable="true" ma:displayName="Loc Overall Publish Status" ma:default="" ma:list="{B1EFB310-8154-40EE-A736-2FF11D479763}" ma:internalName="LocOverallPublishStatusLookup" ma:readOnly="true" ma:showField="OverallPublishStatus" ma:web="905c3888-6285-45d0-bd76-60a9ac2d738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EFB310-8154-40EE-A736-2FF11D479763}" ma:internalName="LocProcessedForHandoffsLookup" ma:readOnly="true" ma:showField="ProcessedForHandoffs" ma:web="905c3888-6285-45d0-bd76-60a9ac2d738c">
      <xsd:simpleType>
        <xsd:restriction base="dms:Lookup"/>
      </xsd:simpleType>
    </xsd:element>
    <xsd:element name="LocProcessedForMarketsLookup" ma:index="82" nillable="true" ma:displayName="Loc Processed For Markets" ma:default="" ma:list="{B1EFB310-8154-40EE-A736-2FF11D479763}" ma:internalName="LocProcessedForMarketsLookup" ma:readOnly="true" ma:showField="ProcessedForMarkets" ma:web="905c3888-6285-45d0-bd76-60a9ac2d738c">
      <xsd:simpleType>
        <xsd:restriction base="dms:Lookup"/>
      </xsd:simpleType>
    </xsd:element>
    <xsd:element name="LocPublishedDependentAssetsLookup" ma:index="83" nillable="true" ma:displayName="Loc Published Dependent Assets" ma:default="" ma:list="{B1EFB310-8154-40EE-A736-2FF11D479763}" ma:internalName="LocPublishedDependentAssetsLookup" ma:readOnly="true" ma:showField="PublishedDependentAssets" ma:web="905c3888-6285-45d0-bd76-60a9ac2d738c">
      <xsd:simpleType>
        <xsd:restriction base="dms:Lookup"/>
      </xsd:simpleType>
    </xsd:element>
    <xsd:element name="LocPublishedLinkedAssetsLookup" ma:index="84" nillable="true" ma:displayName="Loc Published Linked Assets" ma:default="" ma:list="{B1EFB310-8154-40EE-A736-2FF11D479763}" ma:internalName="LocPublishedLinkedAssetsLookup" ma:readOnly="true" ma:showField="PublishedLinkedAssets" ma:web="905c3888-6285-45d0-bd76-60a9ac2d738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726a1ece-9747-4e7d-9113-bc8295fd2c1d}"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5FC5A58-2851-427E-95B4-AFAF1C73BA4D}" ma:internalName="Markets" ma:readOnly="false" ma:showField="MarketName"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F948D4D-A57E-4E3F-87E9-0ABE9F2D748E}" ma:internalName="NumOfRatingsLookup" ma:readOnly="true" ma:showField="NumOfRatings"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F948D4D-A57E-4E3F-87E9-0ABE9F2D748E}" ma:internalName="PublishStatusLookup" ma:readOnly="false" ma:showField="PublishStatus"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cba8db9d-85f8-47e4-85af-46018813972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72161567-9e55-4761-b65c-3c8149bfc4ca}" ma:internalName="TaxCatchAll" ma:showField="CatchAllData"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72161567-9e55-4761-b65c-3c8149bfc4ca}" ma:internalName="TaxCatchAllLabel" ma:readOnly="true" ma:showField="CatchAllDataLabel" ma:web="905c3888-6285-45d0-bd76-60a9ac2d738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b64b53-fba7-43ca-b952-90e5e74773d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0" ma:index="135" nillable="true" ma:displayName="Component" ma:internalName="Component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7FFC76-5C38-4A27-BB7F-88232C223BCD}">
  <ds:schemaRefs>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a0b64b53-fba7-43ca-b952-90e5e74773dd"/>
    <ds:schemaRef ds:uri="905c3888-6285-45d0-bd76-60a9ac2d738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264BA5-BE9F-44D2-9B86-8E00ED566E23}">
  <ds:schemaRefs>
    <ds:schemaRef ds:uri="http://schemas.microsoft.com/sharepoint/v3/contenttype/forms"/>
  </ds:schemaRefs>
</ds:datastoreItem>
</file>

<file path=customXml/itemProps3.xml><?xml version="1.0" encoding="utf-8"?>
<ds:datastoreItem xmlns:ds="http://schemas.openxmlformats.org/officeDocument/2006/customXml" ds:itemID="{965A6366-A3FE-4B02-A9E0-D4D4739CB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5c3888-6285-45d0-bd76-60a9ac2d738c"/>
    <ds:schemaRef ds:uri="a0b64b53-fba7-43ca-b952-90e5e74773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tf02895253</Template>
  <TotalTime>2954</TotalTime>
  <Words>1006</Words>
  <Application>Microsoft Office PowerPoint</Application>
  <PresentationFormat>宽屏</PresentationFormat>
  <Paragraphs>97</Paragraphs>
  <Slides>13</Slides>
  <Notes>11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13</vt:i4>
      </vt:variant>
    </vt:vector>
  </HeadingPairs>
  <TitlesOfParts>
    <vt:vector size="26" baseType="lpstr">
      <vt:lpstr>Euphemia</vt:lpstr>
      <vt:lpstr>华文楷体</vt:lpstr>
      <vt:lpstr>宋体</vt:lpstr>
      <vt:lpstr>Microsoft YaHei</vt:lpstr>
      <vt:lpstr>Microsoft YaHei</vt:lpstr>
      <vt:lpstr>Arial</vt:lpstr>
      <vt:lpstr>Cambria Math</vt:lpstr>
      <vt:lpstr>Corbel</vt:lpstr>
      <vt:lpstr>Times New Roman</vt:lpstr>
      <vt:lpstr>Wingdings</vt:lpstr>
      <vt:lpstr>tf02895253</vt:lpstr>
      <vt:lpstr>Equation</vt:lpstr>
      <vt:lpstr>公式</vt:lpstr>
      <vt:lpstr>SKA 宽视场成像 ——非共面基线问题</vt:lpstr>
      <vt:lpstr>PowerPoint 演示文稿</vt:lpstr>
      <vt:lpstr>SKA 宽视场成像 ——非共面基线问题</vt:lpstr>
      <vt:lpstr>宽视场成像非共面基线问题</vt:lpstr>
      <vt:lpstr>PowerPoint 演示文稿</vt:lpstr>
      <vt:lpstr>宽视场成像非共面基线问题</vt:lpstr>
      <vt:lpstr>解决方案</vt:lpstr>
      <vt:lpstr>解决方案</vt:lpstr>
      <vt:lpstr>解决方案</vt:lpstr>
      <vt:lpstr>解决方案</vt:lpstr>
      <vt:lpstr>解决方案</vt:lpstr>
      <vt:lpstr>未来的工作</vt:lpstr>
      <vt:lpstr>谢谢！</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标题版式</dc:title>
  <dc:creator>HP</dc:creator>
  <cp:lastModifiedBy>virginia</cp:lastModifiedBy>
  <cp:revision>127</cp:revision>
  <dcterms:created xsi:type="dcterms:W3CDTF">2017-03-07T00:38:34Z</dcterms:created>
  <dcterms:modified xsi:type="dcterms:W3CDTF">2017-12-01T14:56:33Z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0x0101008D8B3457135D67479991424C624CBB4704002439B9162B2E88498A324BEFF3815221</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