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23"/>
  </p:notesMasterIdLst>
  <p:sldIdLst>
    <p:sldId id="375" r:id="rId6"/>
    <p:sldId id="1108" r:id="rId7"/>
    <p:sldId id="716" r:id="rId8"/>
    <p:sldId id="819" r:id="rId9"/>
    <p:sldId id="1109" r:id="rId10"/>
    <p:sldId id="1110" r:id="rId11"/>
    <p:sldId id="821" r:id="rId12"/>
    <p:sldId id="1113" r:id="rId13"/>
    <p:sldId id="1112" r:id="rId14"/>
    <p:sldId id="1111" r:id="rId15"/>
    <p:sldId id="1114" r:id="rId16"/>
    <p:sldId id="1121" r:id="rId17"/>
    <p:sldId id="1122" r:id="rId18"/>
    <p:sldId id="1125" r:id="rId19"/>
    <p:sldId id="1124" r:id="rId20"/>
    <p:sldId id="1127" r:id="rId21"/>
    <p:sldId id="337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Times New Roman" panose="02020603050405020304" pitchFamily="2" charset="0"/>
        <a:ea typeface="华文行楷" panose="0201080004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Times New Roman" panose="02020603050405020304" pitchFamily="2" charset="0"/>
        <a:ea typeface="华文行楷" panose="0201080004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Times New Roman" panose="02020603050405020304" pitchFamily="2" charset="0"/>
        <a:ea typeface="华文行楷" panose="0201080004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Times New Roman" panose="02020603050405020304" pitchFamily="2" charset="0"/>
        <a:ea typeface="华文行楷" panose="0201080004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Times New Roman" panose="02020603050405020304" pitchFamily="2" charset="0"/>
        <a:ea typeface="华文行楷" panose="0201080004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Times New Roman" panose="02020603050405020304" pitchFamily="2" charset="0"/>
        <a:ea typeface="华文行楷" panose="0201080004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Times New Roman" panose="02020603050405020304" pitchFamily="2" charset="0"/>
        <a:ea typeface="华文行楷" panose="0201080004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Times New Roman" panose="02020603050405020304" pitchFamily="2" charset="0"/>
        <a:ea typeface="华文行楷" panose="0201080004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Times New Roman" panose="02020603050405020304" pitchFamily="2" charset="0"/>
        <a:ea typeface="华文行楷" panose="0201080004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99FF66"/>
    <a:srgbClr val="FFCCCC"/>
    <a:srgbClr val="00FF00"/>
    <a:srgbClr val="CCECFF"/>
    <a:srgbClr val="FF3300"/>
    <a:srgbClr val="EBE10F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068"/>
        <p:guide pos="2879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en-US" altLang="x-none" sz="1200" dirty="0">
              <a:ea typeface="宋体" panose="02010600030101010101" pitchFamily="2" charset="-122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endParaRPr lang="en-US" altLang="x-none" sz="1200" dirty="0">
              <a:ea typeface="宋体" panose="02010600030101010101" pitchFamily="2" charset="-122"/>
            </a:endParaRPr>
          </a:p>
        </p:txBody>
      </p:sp>
      <p:sp>
        <p:nvSpPr>
          <p:cNvPr id="17412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17413" name="Rectangle 5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741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0213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endParaRPr lang="en-US" altLang="x-none" sz="1200" dirty="0">
              <a:ea typeface="宋体" panose="02010600030101010101" pitchFamily="2" charset="-122"/>
            </a:endParaRPr>
          </a:p>
        </p:txBody>
      </p:sp>
      <p:sp>
        <p:nvSpPr>
          <p:cNvPr id="17415" name="Rectangle 7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ea typeface="宋体" panose="02010600030101010101" pitchFamily="2" charset="-122"/>
              </a:rPr>
            </a:fld>
            <a:endParaRPr lang="en-US" altLang="x-none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4" Type="http://schemas.openxmlformats.org/officeDocument/2006/relationships/theme" Target="../theme/theme3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4" Type="http://schemas.openxmlformats.org/officeDocument/2006/relationships/theme" Target="../theme/theme4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3"/>
          <p:cNvSpPr/>
          <p:nvPr/>
        </p:nvSpPr>
        <p:spPr>
          <a:xfrm>
            <a:off x="457200" y="6553200"/>
            <a:ext cx="8382000" cy="76200"/>
          </a:xfrm>
          <a:prstGeom prst="rect">
            <a:avLst/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pic>
        <p:nvPicPr>
          <p:cNvPr id="1027" name="Picture 4" descr="0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58200" y="5715000"/>
            <a:ext cx="403225" cy="857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2" charset="2"/>
        <a:buChar char="¨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2" name="Rectangle 3"/>
          <p:cNvSpPr/>
          <p:nvPr/>
        </p:nvSpPr>
        <p:spPr>
          <a:xfrm>
            <a:off x="457200" y="6553200"/>
            <a:ext cx="8382000" cy="76200"/>
          </a:xfrm>
          <a:prstGeom prst="rect">
            <a:avLst/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pic>
        <p:nvPicPr>
          <p:cNvPr id="15363" name="Picture 4" descr="0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58200" y="5715000"/>
            <a:ext cx="403225" cy="857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2" charset="2"/>
        <a:buChar char="¨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2" name="Rectangle 3"/>
          <p:cNvSpPr/>
          <p:nvPr/>
        </p:nvSpPr>
        <p:spPr>
          <a:xfrm>
            <a:off x="457200" y="6553200"/>
            <a:ext cx="8382000" cy="76200"/>
          </a:xfrm>
          <a:prstGeom prst="rect">
            <a:avLst/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pic>
        <p:nvPicPr>
          <p:cNvPr id="15363" name="Picture 4" descr="0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58200" y="5715000"/>
            <a:ext cx="403225" cy="857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2" charset="2"/>
        <a:buChar char="¨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3"/>
          <p:cNvSpPr/>
          <p:nvPr/>
        </p:nvSpPr>
        <p:spPr>
          <a:xfrm>
            <a:off x="457200" y="6553200"/>
            <a:ext cx="8382000" cy="76200"/>
          </a:xfrm>
          <a:prstGeom prst="rect">
            <a:avLst/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sz="2400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pic>
        <p:nvPicPr>
          <p:cNvPr id="1027" name="Picture 4" descr="0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58200" y="5715000"/>
            <a:ext cx="403225" cy="857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2" charset="2"/>
        <a:buChar char="¨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Times New Roman" panose="02020603050405020304" pitchFamily="2" charset="0"/>
          <a:ea typeface="华文行楷" panose="0201080004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dirty="0"/>
              <a:t>。。</a:t>
            </a:r>
            <a:endParaRPr lang="zh-CN" altLang="en-US" dirty="0"/>
          </a:p>
        </p:txBody>
      </p:sp>
      <p:pic>
        <p:nvPicPr>
          <p:cNvPr id="18435" name="Picture 4" descr="IMG_6388"/>
          <p:cNvPicPr>
            <a:picLocks noGrp="1" noChangeAspect="1"/>
          </p:cNvPicPr>
          <p:nvPr>
            <p:ph/>
          </p:nvPr>
        </p:nvPicPr>
        <p:blipFill>
          <a:blip r:embed="rId1"/>
          <a:stretch>
            <a:fillRect/>
          </a:stretch>
        </p:blipFill>
        <p:spPr>
          <a:xfrm>
            <a:off x="0" y="-8890"/>
            <a:ext cx="9398000" cy="7029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6" name="Rectangle 7"/>
          <p:cNvSpPr/>
          <p:nvPr/>
        </p:nvSpPr>
        <p:spPr>
          <a:xfrm>
            <a:off x="539750" y="1080453"/>
            <a:ext cx="8470900" cy="2122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6600" dirty="0">
                <a:solidFill>
                  <a:srgbClr val="FF0000"/>
                </a:solidFill>
                <a:latin typeface="隶书" panose="02010509060101010101" pitchFamily="1" charset="-122"/>
                <a:ea typeface="隶书" panose="02010509060101010101" pitchFamily="1" charset="-122"/>
                <a:sym typeface="+mn-ea"/>
              </a:rPr>
              <a:t>南极</a:t>
            </a:r>
            <a:r>
              <a:rPr lang="en-US" altLang="zh-CN" sz="6600" dirty="0">
                <a:solidFill>
                  <a:srgbClr val="FF0000"/>
                </a:solidFill>
                <a:latin typeface="隶书" panose="02010509060101010101" pitchFamily="1" charset="-122"/>
                <a:ea typeface="隶书" panose="02010509060101010101" pitchFamily="1" charset="-122"/>
                <a:sym typeface="+mn-ea"/>
              </a:rPr>
              <a:t>CSTAR</a:t>
            </a:r>
            <a:r>
              <a:rPr lang="zh-CN" altLang="en-US" sz="6600" dirty="0">
                <a:solidFill>
                  <a:srgbClr val="FF0000"/>
                </a:solidFill>
                <a:latin typeface="隶书" panose="02010509060101010101" pitchFamily="1" charset="-122"/>
                <a:ea typeface="隶书" panose="02010509060101010101" pitchFamily="1" charset="-122"/>
                <a:sym typeface="+mn-ea"/>
              </a:rPr>
              <a:t>望远镜远程控制优化</a:t>
            </a:r>
            <a:endParaRPr lang="zh-CN" altLang="en-US" sz="6600" dirty="0">
              <a:solidFill>
                <a:srgbClr val="FF0000"/>
              </a:solidFill>
              <a:latin typeface="隶书" panose="02010509060101010101" pitchFamily="1" charset="-122"/>
              <a:ea typeface="隶书" panose="02010509060101010101" pitchFamily="1" charset="-122"/>
            </a:endParaRPr>
          </a:p>
        </p:txBody>
      </p:sp>
      <p:sp>
        <p:nvSpPr>
          <p:cNvPr id="18437" name="Rectangle 8"/>
          <p:cNvSpPr/>
          <p:nvPr/>
        </p:nvSpPr>
        <p:spPr>
          <a:xfrm>
            <a:off x="2105025" y="4733925"/>
            <a:ext cx="5472113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EBE10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en-US" sz="3200" b="1" dirty="0">
                <a:solidFill>
                  <a:srgbClr val="FFFF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南京天文光学技术研究所</a:t>
            </a:r>
            <a:endParaRPr lang="en-US" altLang="x-none" sz="3200" b="1" dirty="0">
              <a:solidFill>
                <a:srgbClr val="FFFF66"/>
              </a:solidFill>
              <a:effectLst>
                <a:outerShdw blurRad="38100" dist="38100" dir="2700000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200" b="1" dirty="0">
                <a:solidFill>
                  <a:srgbClr val="FFFF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   徐灵哲</a:t>
            </a:r>
            <a:endParaRPr lang="zh-CN" altLang="en-US" sz="3200" b="1" dirty="0">
              <a:solidFill>
                <a:srgbClr val="FFFF66"/>
              </a:solidFill>
              <a:effectLst>
                <a:outerShdw blurRad="38100" dist="38100" dir="2700000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endParaRPr lang="zh-CN" altLang="en-US" sz="3200" b="1" dirty="0">
              <a:solidFill>
                <a:srgbClr val="FFFF66"/>
              </a:solidFill>
              <a:effectLst>
                <a:outerShdw blurRad="38100" dist="38100" dir="2700000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advTm="29843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远程控制方案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" name="Picture 1" descr="Picture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3030" y="1417955"/>
            <a:ext cx="6224270" cy="4530090"/>
          </a:xfrm>
          <a:prstGeom prst="rect">
            <a:avLst/>
          </a:prstGeom>
        </p:spPr>
      </p:pic>
    </p:spTree>
  </p:cSld>
  <p:clrMapOvr>
    <a:masterClrMapping/>
  </p:clrMapOvr>
  <p:transition advTm="970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远程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控制操作流程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流程图: 过程 1"/>
          <p:cNvSpPr/>
          <p:nvPr/>
        </p:nvSpPr>
        <p:spPr>
          <a:xfrm>
            <a:off x="1508760" y="1704975"/>
            <a:ext cx="208851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登录本地计算机</a:t>
            </a:r>
            <a:endParaRPr lang="zh-CN" altLang="en-US" sz="2000"/>
          </a:p>
        </p:txBody>
      </p:sp>
      <p:sp>
        <p:nvSpPr>
          <p:cNvPr id="3" name="流程图: 过程 2"/>
          <p:cNvSpPr/>
          <p:nvPr/>
        </p:nvSpPr>
        <p:spPr>
          <a:xfrm>
            <a:off x="1508760" y="3067050"/>
            <a:ext cx="208851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登录国台北京计算机</a:t>
            </a:r>
            <a:endParaRPr lang="zh-CN" altLang="en-US" sz="2000"/>
          </a:p>
        </p:txBody>
      </p:sp>
      <p:sp>
        <p:nvSpPr>
          <p:cNvPr id="4" name="流程图: 过程 3"/>
          <p:cNvSpPr/>
          <p:nvPr/>
        </p:nvSpPr>
        <p:spPr>
          <a:xfrm>
            <a:off x="1508760" y="4433570"/>
            <a:ext cx="208851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登录国台南极计算机</a:t>
            </a:r>
            <a:endParaRPr lang="zh-CN" altLang="en-US" sz="2000"/>
          </a:p>
        </p:txBody>
      </p:sp>
      <p:sp>
        <p:nvSpPr>
          <p:cNvPr id="5" name="流程图: 过程 4"/>
          <p:cNvSpPr/>
          <p:nvPr/>
        </p:nvSpPr>
        <p:spPr>
          <a:xfrm>
            <a:off x="5374640" y="1704975"/>
            <a:ext cx="208851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登录</a:t>
            </a:r>
            <a:r>
              <a:rPr lang="en-US" altLang="zh-CN" sz="2000"/>
              <a:t>CSTAR</a:t>
            </a:r>
            <a:r>
              <a:rPr lang="zh-CN" altLang="en-US" sz="2000"/>
              <a:t>控制</a:t>
            </a:r>
            <a:r>
              <a:rPr lang="zh-CN" altLang="en-US" sz="2000"/>
              <a:t>算机</a:t>
            </a:r>
            <a:endParaRPr lang="zh-CN" altLang="en-US" sz="2000"/>
          </a:p>
        </p:txBody>
      </p:sp>
      <p:sp>
        <p:nvSpPr>
          <p:cNvPr id="6" name="流程图: 过程 5"/>
          <p:cNvSpPr/>
          <p:nvPr/>
        </p:nvSpPr>
        <p:spPr>
          <a:xfrm>
            <a:off x="5374640" y="3067050"/>
            <a:ext cx="208851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发送命令</a:t>
            </a:r>
            <a:endParaRPr lang="zh-CN" altLang="en-US" sz="2000"/>
          </a:p>
        </p:txBody>
      </p:sp>
      <p:cxnSp>
        <p:nvCxnSpPr>
          <p:cNvPr id="7" name="直接箭头连接符 6"/>
          <p:cNvCxnSpPr>
            <a:stCxn id="2" idx="2"/>
            <a:endCxn id="3" idx="0"/>
          </p:cNvCxnSpPr>
          <p:nvPr/>
        </p:nvCxnSpPr>
        <p:spPr>
          <a:xfrm>
            <a:off x="2553335" y="2316480"/>
            <a:ext cx="0" cy="750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>
            <a:stCxn id="3" idx="2"/>
            <a:endCxn id="4" idx="0"/>
          </p:cNvCxnSpPr>
          <p:nvPr/>
        </p:nvCxnSpPr>
        <p:spPr>
          <a:xfrm>
            <a:off x="2553335" y="3678555"/>
            <a:ext cx="0" cy="755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5" idx="2"/>
            <a:endCxn id="6" idx="0"/>
          </p:cNvCxnSpPr>
          <p:nvPr/>
        </p:nvCxnSpPr>
        <p:spPr>
          <a:xfrm>
            <a:off x="6419215" y="2316480"/>
            <a:ext cx="0" cy="750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连接符 10"/>
          <p:cNvCxnSpPr/>
          <p:nvPr/>
        </p:nvCxnSpPr>
        <p:spPr>
          <a:xfrm flipV="1">
            <a:off x="3597275" y="2008505"/>
            <a:ext cx="1777365" cy="2728595"/>
          </a:xfrm>
          <a:prstGeom prst="bentConnector3">
            <a:avLst>
              <a:gd name="adj1" fmla="val 500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080260" y="2492375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>
                <a:latin typeface="+mn-ea"/>
                <a:ea typeface="+mn-ea"/>
              </a:rPr>
              <a:t>速度快</a:t>
            </a:r>
            <a:endParaRPr lang="zh-CN" altLang="en-US" sz="2000">
              <a:latin typeface="+mn-ea"/>
              <a:ea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826895" y="3856990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>
                <a:latin typeface="+mn-ea"/>
                <a:ea typeface="+mn-ea"/>
              </a:rPr>
              <a:t>将近一分钟</a:t>
            </a:r>
            <a:endParaRPr lang="en-US" altLang="zh-CN" sz="2000">
              <a:latin typeface="+mn-ea"/>
              <a:ea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759200" y="2891155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>
                <a:latin typeface="+mn-ea"/>
                <a:ea typeface="+mn-ea"/>
              </a:rPr>
              <a:t>将近一分钟</a:t>
            </a:r>
            <a:endParaRPr lang="en-US" altLang="zh-CN" sz="2000">
              <a:latin typeface="+mn-ea"/>
              <a:ea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692140" y="2492375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>
                <a:latin typeface="+mn-ea"/>
                <a:ea typeface="+mn-ea"/>
              </a:rPr>
              <a:t>将近一分钟</a:t>
            </a:r>
            <a:endParaRPr lang="en-US" altLang="zh-CN" sz="2000">
              <a:latin typeface="+mn-ea"/>
              <a:ea typeface="+mn-ea"/>
            </a:endParaRPr>
          </a:p>
        </p:txBody>
      </p:sp>
      <p:sp>
        <p:nvSpPr>
          <p:cNvPr id="18" name="流程图: 过程 17"/>
          <p:cNvSpPr/>
          <p:nvPr/>
        </p:nvSpPr>
        <p:spPr>
          <a:xfrm>
            <a:off x="5375275" y="4433570"/>
            <a:ext cx="208851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接收数据</a:t>
            </a:r>
            <a:endParaRPr lang="zh-CN" altLang="en-US" sz="2000"/>
          </a:p>
        </p:txBody>
      </p:sp>
      <p:cxnSp>
        <p:nvCxnSpPr>
          <p:cNvPr id="20" name="直接箭头连接符 19"/>
          <p:cNvCxnSpPr>
            <a:stCxn id="6" idx="2"/>
            <a:endCxn id="18" idx="0"/>
          </p:cNvCxnSpPr>
          <p:nvPr/>
        </p:nvCxnSpPr>
        <p:spPr>
          <a:xfrm>
            <a:off x="6419215" y="3678555"/>
            <a:ext cx="635" cy="755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5675630" y="3839210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>
                <a:latin typeface="+mn-ea"/>
                <a:ea typeface="+mn-ea"/>
              </a:rPr>
              <a:t>将近一分钟</a:t>
            </a:r>
            <a:endParaRPr lang="en-US" altLang="zh-CN" sz="2000">
              <a:latin typeface="+mn-ea"/>
              <a:ea typeface="+mn-ea"/>
            </a:endParaRPr>
          </a:p>
        </p:txBody>
      </p:sp>
    </p:spTree>
  </p:cSld>
  <p:clrMapOvr>
    <a:masterClrMapping/>
  </p:clrMapOvr>
  <p:transition advTm="9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1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原方式的弊端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操作繁琐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容易误操作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易断线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耗时长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传文件非常麻烦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buNone/>
            </a:pPr>
            <a:endParaRPr lang="zh-CN" altLang="en-US" sz="3600" dirty="0">
              <a:ea typeface="楷体_GB2312" pitchFamily="1" charset="-122"/>
            </a:endParaRPr>
          </a:p>
          <a:p>
            <a:pPr eaLnBrk="1" hangingPunct="1">
              <a:buNone/>
            </a:pPr>
            <a:endParaRPr lang="en-US" altLang="x-none" sz="3600" dirty="0">
              <a:ea typeface="楷体_GB2312" pitchFamily="1" charset="-122"/>
            </a:endParaRPr>
          </a:p>
        </p:txBody>
      </p:sp>
    </p:spTree>
  </p:cSld>
  <p:clrMapOvr>
    <a:masterClrMapping/>
  </p:clrMapOvr>
  <p:transition advTm="9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远程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控制改进流程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流程图: 过程 1"/>
          <p:cNvSpPr/>
          <p:nvPr/>
        </p:nvSpPr>
        <p:spPr>
          <a:xfrm>
            <a:off x="1508760" y="1353185"/>
            <a:ext cx="2088515" cy="9632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登录本地计算机（调用国台北京计算机程序）</a:t>
            </a:r>
            <a:endParaRPr lang="zh-CN" altLang="en-US" sz="2000"/>
          </a:p>
        </p:txBody>
      </p:sp>
      <p:sp>
        <p:nvSpPr>
          <p:cNvPr id="3" name="流程图: 过程 2"/>
          <p:cNvSpPr/>
          <p:nvPr/>
        </p:nvSpPr>
        <p:spPr>
          <a:xfrm>
            <a:off x="1509395" y="2917190"/>
            <a:ext cx="2088515" cy="9112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国台北京计算机（调用国台南极程序）</a:t>
            </a:r>
            <a:endParaRPr lang="zh-CN" altLang="en-US" sz="2000"/>
          </a:p>
        </p:txBody>
      </p:sp>
      <p:sp>
        <p:nvSpPr>
          <p:cNvPr id="4" name="流程图: 过程 3"/>
          <p:cNvSpPr/>
          <p:nvPr/>
        </p:nvSpPr>
        <p:spPr>
          <a:xfrm>
            <a:off x="1508760" y="4433570"/>
            <a:ext cx="2088515" cy="12122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国台南极计算机（调用国台南极</a:t>
            </a:r>
            <a:r>
              <a:rPr lang="en-US" altLang="zh-CN" sz="2000"/>
              <a:t>SOCKET</a:t>
            </a:r>
            <a:r>
              <a:rPr lang="zh-CN" altLang="en-US" sz="2000"/>
              <a:t>客户端）</a:t>
            </a:r>
            <a:endParaRPr lang="zh-CN" altLang="en-US" sz="2000"/>
          </a:p>
        </p:txBody>
      </p:sp>
      <p:sp>
        <p:nvSpPr>
          <p:cNvPr id="5" name="流程图: 过程 4"/>
          <p:cNvSpPr/>
          <p:nvPr/>
        </p:nvSpPr>
        <p:spPr>
          <a:xfrm>
            <a:off x="5374640" y="1704975"/>
            <a:ext cx="208851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发送命令到</a:t>
            </a:r>
            <a:r>
              <a:rPr lang="en-US" altLang="zh-CN" sz="2000"/>
              <a:t>CSTAR</a:t>
            </a:r>
            <a:r>
              <a:rPr lang="zh-CN" altLang="en-US" sz="2000"/>
              <a:t>控制算机</a:t>
            </a:r>
            <a:endParaRPr lang="zh-CN" altLang="en-US" sz="2000"/>
          </a:p>
        </p:txBody>
      </p:sp>
      <p:cxnSp>
        <p:nvCxnSpPr>
          <p:cNvPr id="7" name="直接箭头连接符 6"/>
          <p:cNvCxnSpPr>
            <a:stCxn id="2" idx="2"/>
            <a:endCxn id="3" idx="0"/>
          </p:cNvCxnSpPr>
          <p:nvPr/>
        </p:nvCxnSpPr>
        <p:spPr>
          <a:xfrm>
            <a:off x="2553335" y="2316480"/>
            <a:ext cx="635" cy="600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>
            <a:stCxn id="3" idx="2"/>
            <a:endCxn id="4" idx="0"/>
          </p:cNvCxnSpPr>
          <p:nvPr/>
        </p:nvCxnSpPr>
        <p:spPr>
          <a:xfrm flipH="1">
            <a:off x="2553335" y="3828415"/>
            <a:ext cx="635" cy="605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5" idx="2"/>
            <a:endCxn id="6" idx="0"/>
          </p:cNvCxnSpPr>
          <p:nvPr/>
        </p:nvCxnSpPr>
        <p:spPr>
          <a:xfrm>
            <a:off x="6419215" y="2316480"/>
            <a:ext cx="0" cy="750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连接符 10"/>
          <p:cNvCxnSpPr/>
          <p:nvPr/>
        </p:nvCxnSpPr>
        <p:spPr>
          <a:xfrm flipV="1">
            <a:off x="3597275" y="2008505"/>
            <a:ext cx="1777365" cy="2728595"/>
          </a:xfrm>
          <a:prstGeom prst="bentConnector3">
            <a:avLst>
              <a:gd name="adj1" fmla="val 500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流程图: 过程 17"/>
          <p:cNvSpPr/>
          <p:nvPr/>
        </p:nvSpPr>
        <p:spPr>
          <a:xfrm>
            <a:off x="5375275" y="3067050"/>
            <a:ext cx="2088515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返回数据到本地计算机</a:t>
            </a:r>
            <a:endParaRPr lang="zh-CN" altLang="en-US" sz="2000"/>
          </a:p>
        </p:txBody>
      </p:sp>
      <p:sp>
        <p:nvSpPr>
          <p:cNvPr id="10" name="文本框 9"/>
          <p:cNvSpPr txBox="1"/>
          <p:nvPr/>
        </p:nvSpPr>
        <p:spPr>
          <a:xfrm>
            <a:off x="742950" y="5777230"/>
            <a:ext cx="74860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altLang="zh-CN"/>
              <a:t>ssh nick@xxx.xxx.xxx.xxx "df -h"</a:t>
            </a:r>
            <a:endParaRPr altLang="zh-CN"/>
          </a:p>
        </p:txBody>
      </p:sp>
    </p:spTree>
  </p:cSld>
  <p:clrMapOvr>
    <a:masterClrMapping/>
  </p:clrMapOvr>
  <p:transition advTm="970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文件复制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流程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流程图: 过程 1"/>
          <p:cNvSpPr/>
          <p:nvPr/>
        </p:nvSpPr>
        <p:spPr>
          <a:xfrm>
            <a:off x="1508760" y="1353185"/>
            <a:ext cx="2088515" cy="9632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sym typeface="+mn-ea"/>
              </a:rPr>
              <a:t>由国台南极计算机作为主控</a:t>
            </a:r>
            <a:endParaRPr lang="zh-CN" altLang="en-US" sz="2000"/>
          </a:p>
        </p:txBody>
      </p:sp>
      <p:sp>
        <p:nvSpPr>
          <p:cNvPr id="3" name="流程图: 过程 2"/>
          <p:cNvSpPr/>
          <p:nvPr/>
        </p:nvSpPr>
        <p:spPr>
          <a:xfrm>
            <a:off x="1508760" y="2696845"/>
            <a:ext cx="2088515" cy="8039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sym typeface="+mn-ea"/>
              </a:rPr>
              <a:t>复制</a:t>
            </a:r>
            <a:r>
              <a:rPr lang="en-US" altLang="zh-CN" sz="2000">
                <a:sym typeface="+mn-ea"/>
              </a:rPr>
              <a:t>CSTAR</a:t>
            </a:r>
            <a:r>
              <a:rPr lang="zh-CN" altLang="en-US" sz="2000">
                <a:sym typeface="+mn-ea"/>
              </a:rPr>
              <a:t>文件到本地</a:t>
            </a:r>
            <a:endParaRPr lang="zh-CN" altLang="en-US" sz="2000"/>
          </a:p>
        </p:txBody>
      </p:sp>
      <p:sp>
        <p:nvSpPr>
          <p:cNvPr id="5" name="流程图: 过程 4"/>
          <p:cNvSpPr/>
          <p:nvPr/>
        </p:nvSpPr>
        <p:spPr>
          <a:xfrm>
            <a:off x="5377815" y="1529080"/>
            <a:ext cx="2088515" cy="611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/>
              <a:t>复制北京文件到本地</a:t>
            </a:r>
            <a:endParaRPr lang="zh-CN" altLang="en-US" sz="2000"/>
          </a:p>
        </p:txBody>
      </p:sp>
      <p:sp>
        <p:nvSpPr>
          <p:cNvPr id="10" name="文本框 9"/>
          <p:cNvSpPr txBox="1"/>
          <p:nvPr/>
        </p:nvSpPr>
        <p:spPr>
          <a:xfrm>
            <a:off x="829310" y="4895850"/>
            <a:ext cx="7486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altLang="zh-CN" sz="2400"/>
              <a:t>ssh nick@xxx.xxx.xxx.xxx "</a:t>
            </a:r>
            <a:endParaRPr altLang="zh-CN" sz="2400"/>
          </a:p>
          <a:p>
            <a:pPr algn="l"/>
            <a:r>
              <a:rPr altLang="zh-CN" sz="2400"/>
              <a:t>scp local_file remote_username@remote_ip:remote_folder  "</a:t>
            </a:r>
            <a:endParaRPr altLang="zh-CN" sz="2400"/>
          </a:p>
        </p:txBody>
      </p:sp>
      <p:cxnSp>
        <p:nvCxnSpPr>
          <p:cNvPr id="6" name="直接箭头连接符 5"/>
          <p:cNvCxnSpPr>
            <a:stCxn id="2" idx="2"/>
            <a:endCxn id="3" idx="0"/>
          </p:cNvCxnSpPr>
          <p:nvPr/>
        </p:nvCxnSpPr>
        <p:spPr>
          <a:xfrm>
            <a:off x="2553335" y="2316480"/>
            <a:ext cx="0" cy="380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流程图: 过程 11"/>
          <p:cNvSpPr/>
          <p:nvPr/>
        </p:nvSpPr>
        <p:spPr>
          <a:xfrm>
            <a:off x="1509395" y="3784600"/>
            <a:ext cx="2088515" cy="8039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sym typeface="+mn-ea"/>
              </a:rPr>
              <a:t>复制本地文件到北京</a:t>
            </a:r>
            <a:endParaRPr lang="zh-CN" altLang="en-US" sz="2000"/>
          </a:p>
        </p:txBody>
      </p:sp>
      <p:cxnSp>
        <p:nvCxnSpPr>
          <p:cNvPr id="14" name="直接箭头连接符 13"/>
          <p:cNvCxnSpPr>
            <a:endCxn id="12" idx="0"/>
          </p:cNvCxnSpPr>
          <p:nvPr/>
        </p:nvCxnSpPr>
        <p:spPr>
          <a:xfrm flipH="1">
            <a:off x="2553970" y="3074035"/>
            <a:ext cx="12700" cy="710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14"/>
          <p:cNvCxnSpPr>
            <a:stCxn id="12" idx="3"/>
            <a:endCxn id="5" idx="1"/>
          </p:cNvCxnSpPr>
          <p:nvPr/>
        </p:nvCxnSpPr>
        <p:spPr>
          <a:xfrm flipV="1">
            <a:off x="3597910" y="1835150"/>
            <a:ext cx="1779905" cy="2351405"/>
          </a:xfrm>
          <a:prstGeom prst="bentConnector3">
            <a:avLst>
              <a:gd name="adj1" fmla="val 500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703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本地简单的批处理方式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 descr="6{E_B0QNS$`1ZZ9M_2A@AOQ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1450" y="1417955"/>
            <a:ext cx="6676390" cy="3998595"/>
          </a:xfrm>
          <a:prstGeom prst="rect">
            <a:avLst/>
          </a:prstGeom>
        </p:spPr>
      </p:pic>
    </p:spTree>
  </p:cSld>
  <p:clrMapOvr>
    <a:masterClrMapping/>
  </p:clrMapOvr>
  <p:transition advTm="970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总结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/>
          </p:nvPr>
        </p:nvSpPr>
        <p:spPr>
          <a:xfrm>
            <a:off x="457200" y="147066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通过</a:t>
            </a:r>
            <a:r>
              <a:rPr lang="en-US" altLang="zh-CN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SSH</a:t>
            </a:r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SCP</a:t>
            </a:r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命令组合实现实现自动远程登录和文件复制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通过脚本文件，实现了功能选择，和参数传递。无需记忆和拷贝复制繁琐的命令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所有人工操作均在本地完成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提高操作效率五倍以上。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buNone/>
            </a:pPr>
            <a:endParaRPr lang="zh-CN" altLang="en-US" sz="3600" dirty="0">
              <a:ea typeface="楷体_GB2312" pitchFamily="1" charset="-122"/>
            </a:endParaRPr>
          </a:p>
          <a:p>
            <a:pPr eaLnBrk="1" hangingPunct="1">
              <a:buNone/>
            </a:pPr>
            <a:endParaRPr lang="en-US" altLang="x-none" sz="3600" dirty="0">
              <a:ea typeface="楷体_GB2312" pitchFamily="1" charset="-122"/>
            </a:endParaRPr>
          </a:p>
        </p:txBody>
      </p:sp>
    </p:spTree>
  </p:cSld>
  <p:clrMapOvr>
    <a:masterClrMapping/>
  </p:clrMapOvr>
  <p:transition advTm="9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4930" name="Picture 3" descr="John0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513" y="0"/>
            <a:ext cx="10668000" cy="7305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4931" name="Text Box 4"/>
          <p:cNvSpPr txBox="1"/>
          <p:nvPr/>
        </p:nvSpPr>
        <p:spPr>
          <a:xfrm>
            <a:off x="2052638" y="836613"/>
            <a:ext cx="5327650" cy="1096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6600" dirty="0">
                <a:solidFill>
                  <a:schemeClr val="hlin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谢 谢  </a:t>
            </a:r>
            <a:r>
              <a:rPr lang="en-US" altLang="x-none" sz="6600" dirty="0">
                <a:solidFill>
                  <a:schemeClr val="hlin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!</a:t>
            </a:r>
            <a:endParaRPr lang="en-US" altLang="x-none" sz="6600" dirty="0">
              <a:solidFill>
                <a:schemeClr val="hlin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569595" y="307023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第一代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7655" y="1450340"/>
            <a:ext cx="6254115" cy="4164965"/>
          </a:xfrm>
          <a:prstGeom prst="rect">
            <a:avLst/>
          </a:prstGeom>
        </p:spPr>
      </p:pic>
    </p:spTree>
  </p:cSld>
  <p:clrMapOvr>
    <a:masterClrMapping/>
  </p:clrMapOvr>
  <p:transition advTm="2191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第二代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endParaRPr lang="en-US" altLang="zh-CN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 descr="DSC_057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0765" y="1133475"/>
            <a:ext cx="7330440" cy="4886960"/>
          </a:xfrm>
          <a:prstGeom prst="rect">
            <a:avLst/>
          </a:prstGeom>
        </p:spPr>
      </p:pic>
    </p:spTree>
  </p:cSld>
  <p:clrMapOvr>
    <a:masterClrMapping/>
  </p:clrMapOvr>
  <p:transition advTm="2191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的发展史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中国第24次南极科考队运抵南极内陆</a:t>
            </a:r>
            <a:r>
              <a:rPr 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2008</a:t>
            </a:r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安装在最高点冰穹A的望远镜</a:t>
            </a:r>
            <a:endParaRPr sz="4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是我国首台南极望远镜</a:t>
            </a:r>
            <a:endParaRPr lang="zh-CN" sz="4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2008</a:t>
            </a:r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月传回图像</a:t>
            </a:r>
            <a:endParaRPr lang="zh-CN" altLang="en-US" sz="4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None/>
            </a:pPr>
            <a:endParaRPr lang="en-US" altLang="x-none" sz="4000" dirty="0">
              <a:ea typeface="楷体_GB2312" pitchFamily="1" charset="-122"/>
            </a:endParaRPr>
          </a:p>
        </p:txBody>
      </p:sp>
    </p:spTree>
  </p:cSld>
  <p:clrMapOvr>
    <a:masterClrMapping/>
  </p:clrMapOvr>
  <p:transition advTm="2767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的发展史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2016</a:t>
            </a:r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年初，第二代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安装在南极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DOMEA</a:t>
            </a:r>
            <a:endParaRPr lang="en-US" altLang="zh-CN" sz="4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并与当年开始传回数据</a:t>
            </a:r>
            <a:endParaRPr lang="zh-CN" altLang="en-US" sz="4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advTm="2767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的比较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925830" y="1175385"/>
          <a:ext cx="7292340" cy="5230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6170"/>
                <a:gridCol w="3646170"/>
              </a:tblGrid>
              <a:tr h="7010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>
                          <a:sym typeface="+mn-ea"/>
                        </a:rPr>
                        <a:t>1</a:t>
                      </a:r>
                      <a:r>
                        <a:rPr lang="zh-CN" altLang="en-US" sz="3200">
                          <a:sym typeface="+mn-ea"/>
                        </a:rPr>
                        <a:t>代</a:t>
                      </a:r>
                      <a:r>
                        <a:rPr lang="en-US" altLang="zh-CN" sz="3200">
                          <a:sym typeface="+mn-ea"/>
                        </a:rPr>
                        <a:t>CSTAR</a:t>
                      </a:r>
                      <a:endParaRPr lang="en-US" altLang="zh-CN" sz="32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</a:t>
                      </a:r>
                      <a:r>
                        <a:rPr lang="zh-CN" altLang="en-US" sz="3200"/>
                        <a:t>代</a:t>
                      </a:r>
                      <a:r>
                        <a:rPr lang="en-US" altLang="zh-CN" sz="3200"/>
                        <a:t>CSATR</a:t>
                      </a:r>
                      <a:endParaRPr lang="en-US" altLang="zh-CN" sz="3200"/>
                    </a:p>
                  </a:txBody>
                  <a:tcPr/>
                </a:tc>
              </a:tr>
              <a:tr h="64643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4</a:t>
                      </a:r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个小望远镜</a:t>
                      </a:r>
                      <a:endParaRPr lang="zh-CN" altLang="en-US" sz="3200" dirty="0" smtClean="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zh-CN" altLang="en-US" sz="3200">
                          <a:solidFill>
                            <a:srgbClr val="FF0000"/>
                          </a:solidFill>
                        </a:rPr>
                        <a:t>个小望远镜</a:t>
                      </a:r>
                      <a:endParaRPr lang="zh-CN" altLang="en-US" sz="3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579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焦距：</a:t>
                      </a:r>
                      <a:r>
                        <a:rPr lang="en-US" altLang="zh-CN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170mm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焦距：</a:t>
                      </a:r>
                      <a:r>
                        <a:rPr lang="en-US" altLang="zh-CN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170mm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6464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焦比：</a:t>
                      </a:r>
                      <a:r>
                        <a:rPr lang="en-US" altLang="zh-CN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1.178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焦比：</a:t>
                      </a:r>
                      <a:r>
                        <a:rPr lang="en-US" altLang="zh-CN" sz="3200" dirty="0" smtClean="0">
                          <a:solidFill>
                            <a:srgbClr val="FF0000"/>
                          </a:solidFill>
                          <a:sym typeface="+mn-ea"/>
                        </a:rPr>
                        <a:t>1.178</a:t>
                      </a:r>
                      <a:endParaRPr lang="zh-CN" altLang="en-US" sz="3200" dirty="0" smtClean="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1887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  <a:sym typeface="+mn-ea"/>
                        </a:rPr>
                        <a:t>CCD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  <a:sym typeface="+mn-ea"/>
                        </a:rPr>
                        <a:t>：</a:t>
                      </a:r>
                      <a:r>
                        <a:rPr lang="en-US" altLang="zh-CN" sz="2400" dirty="0" err="1" smtClean="0">
                          <a:solidFill>
                            <a:srgbClr val="FF0000"/>
                          </a:solidFill>
                          <a:sym typeface="+mn-ea"/>
                        </a:rPr>
                        <a:t>Andor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  <a:sym typeface="+mn-ea"/>
                        </a:rPr>
                        <a:t> 1K×1K  13µm×13µm</a:t>
                      </a:r>
                      <a:endParaRPr lang="en-US" altLang="zh-CN" sz="2400" dirty="0" smtClean="0">
                        <a:solidFill>
                          <a:srgbClr val="FF0000"/>
                        </a:solidFill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 dirty="0" smtClean="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  <a:sym typeface="+mn-ea"/>
                        </a:rPr>
                        <a:t>CCD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  <a:sym typeface="+mn-ea"/>
                        </a:rPr>
                        <a:t>：</a:t>
                      </a:r>
                      <a:r>
                        <a:rPr lang="en-US" altLang="zh-CN" sz="2400" dirty="0" err="1" smtClean="0">
                          <a:solidFill>
                            <a:srgbClr val="FF0000"/>
                          </a:solidFill>
                          <a:sym typeface="+mn-ea"/>
                        </a:rPr>
                        <a:t>Andor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  <a:sym typeface="+mn-ea"/>
                        </a:rPr>
                        <a:t> 1K×1K  13µm×13µm</a:t>
                      </a:r>
                      <a:endParaRPr lang="zh-CN" altLang="en-US" sz="2400" smtClean="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70104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>
                          <a:solidFill>
                            <a:srgbClr val="FF0000"/>
                          </a:solidFill>
                        </a:rPr>
                        <a:t>不可跟踪</a:t>
                      </a:r>
                      <a:endParaRPr lang="zh-CN" altLang="en-US" sz="3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>
                          <a:solidFill>
                            <a:srgbClr val="FF0000"/>
                          </a:solidFill>
                        </a:rPr>
                        <a:t>可跟踪</a:t>
                      </a:r>
                      <a:endParaRPr lang="zh-CN" altLang="en-US" sz="3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767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控制方案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CSTAR-II安装在小型商用赤道仪上，实现不同天区的观测。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控制箱内包括望远镜控制计算机、温控模块、电流电压检测模块、ITO加热可编程电源。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buNone/>
            </a:pPr>
            <a:endParaRPr lang="zh-CN" altLang="en-US" sz="3600" dirty="0">
              <a:ea typeface="楷体_GB2312" pitchFamily="1" charset="-122"/>
            </a:endParaRPr>
          </a:p>
          <a:p>
            <a:pPr eaLnBrk="1" hangingPunct="1">
              <a:buNone/>
            </a:pPr>
            <a:endParaRPr lang="en-US" altLang="x-none" sz="3600" dirty="0">
              <a:ea typeface="楷体_GB2312" pitchFamily="1" charset="-122"/>
            </a:endParaRPr>
          </a:p>
        </p:txBody>
      </p:sp>
    </p:spTree>
  </p:cSld>
  <p:clrMapOvr>
    <a:masterClrMapping/>
  </p:clrMapOvr>
  <p:transition advTm="970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控制方案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望远镜控制计算机控制望远镜回零、指向、跟踪等。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控制CCD采集图像。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控制温控模块对望远镜赤经轴赤纬轴加热，改变ITO加热电源电压。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endParaRPr lang="zh-CN" altLang="en-US" sz="3600" dirty="0">
              <a:ea typeface="楷体_GB2312" pitchFamily="1" charset="-122"/>
            </a:endParaRPr>
          </a:p>
          <a:p>
            <a:pPr eaLnBrk="1" hangingPunct="1">
              <a:buNone/>
            </a:pPr>
            <a:endParaRPr lang="en-US" altLang="x-none" sz="3600" dirty="0">
              <a:ea typeface="楷体_GB2312" pitchFamily="1" charset="-122"/>
            </a:endParaRPr>
          </a:p>
        </p:txBody>
      </p:sp>
    </p:spTree>
  </p:cSld>
  <p:clrMapOvr>
    <a:masterClrMapping/>
  </p:clrMapOvr>
  <p:transition advTm="970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 eaLnBrk="1" hangingPunct="1"/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二代</a:t>
            </a:r>
            <a:r>
              <a:rPr lang="en-US" altLang="zh-CN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CSTAR</a:t>
            </a:r>
            <a:r>
              <a:rPr lang="zh-CN" altLang="en-US" sz="4800" dirty="0">
                <a:solidFill>
                  <a:srgbClr val="FFFF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远程控制方案</a:t>
            </a:r>
            <a:endParaRPr lang="zh-CN" altLang="en-US" sz="4800" dirty="0">
              <a:solidFill>
                <a:srgbClr val="FFFF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通过卫星通信，发送控制指令到南极现场的卫星信号接收设备OpenPort，OpenPort与控制计算机以及其他计算机和仪器组成局域网，openport通过该局域网再将指令传送给系统控制软件。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发送命令采用的</a:t>
            </a:r>
            <a:r>
              <a:rPr lang="en-US" altLang="zh-CN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SOCKET</a:t>
            </a:r>
            <a:r>
              <a:rPr lang="zh-CN" altLang="en-US" sz="3600" dirty="0">
                <a:solidFill>
                  <a:srgbClr val="FFC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方式</a:t>
            </a:r>
            <a:endParaRPr lang="zh-CN" altLang="en-US" sz="3600" dirty="0">
              <a:solidFill>
                <a:srgbClr val="FFC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None/>
            </a:pPr>
            <a:endParaRPr lang="en-US" altLang="x-none" sz="3600" dirty="0">
              <a:ea typeface="楷体_GB2312" pitchFamily="1" charset="-122"/>
            </a:endParaRPr>
          </a:p>
        </p:txBody>
      </p:sp>
    </p:spTree>
  </p:cSld>
  <p:clrMapOvr>
    <a:masterClrMapping/>
  </p:clrMapOvr>
  <p:transition advTm="970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ARCTIC2">
  <a:themeElements>
    <a:clrScheme name="">
      <a:dk1>
        <a:srgbClr val="EAEAEA"/>
      </a:dk1>
      <a:lt1>
        <a:srgbClr val="6600FF"/>
      </a:lt1>
      <a:dk2>
        <a:srgbClr val="FFCC66"/>
      </a:dk2>
      <a:lt2>
        <a:srgbClr val="200B5B"/>
      </a:lt2>
      <a:accent1>
        <a:srgbClr val="EEB00B"/>
      </a:accent1>
      <a:accent2>
        <a:srgbClr val="6600CC"/>
      </a:accent2>
      <a:accent3>
        <a:srgbClr val="B9AAFF"/>
      </a:accent3>
      <a:accent4>
        <a:srgbClr val="CACACA"/>
      </a:accent4>
      <a:accent5>
        <a:srgbClr val="F5D4AA"/>
      </a:accent5>
      <a:accent6>
        <a:srgbClr val="5B00B7"/>
      </a:accent6>
      <a:hlink>
        <a:srgbClr val="FF33CC"/>
      </a:hlink>
      <a:folHlink>
        <a:srgbClr val="CC99FF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EAEAEA"/>
        </a:dk1>
        <a:lt1>
          <a:srgbClr val="6600FF"/>
        </a:lt1>
        <a:dk2>
          <a:srgbClr val="FFCC66"/>
        </a:dk2>
        <a:lt2>
          <a:srgbClr val="200B5B"/>
        </a:lt2>
        <a:accent1>
          <a:srgbClr val="EEB00B"/>
        </a:accent1>
        <a:accent2>
          <a:srgbClr val="6600CC"/>
        </a:accent2>
        <a:accent3>
          <a:srgbClr val="B9AAFF"/>
        </a:accent3>
        <a:accent4>
          <a:srgbClr val="CACACA"/>
        </a:accent4>
        <a:accent5>
          <a:srgbClr val="F5D4AA"/>
        </a:accent5>
        <a:accent6>
          <a:srgbClr val="5B00B7"/>
        </a:accent6>
        <a:hlink>
          <a:srgbClr val="FF33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303030"/>
        </a:accent4>
        <a:accent5>
          <a:srgbClr val="FBE8C0"/>
        </a:accent5>
        <a:accent6>
          <a:srgbClr val="E5B7B7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000000"/>
        </a:lt1>
        <a:dk2>
          <a:srgbClr val="FFCC00"/>
        </a:dk2>
        <a:lt2>
          <a:srgbClr val="3300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CDCAF"/>
        </a:accent4>
        <a:accent5>
          <a:srgbClr val="FFCAAA"/>
        </a:accent5>
        <a:accent6>
          <a:srgbClr val="2D0089"/>
        </a:accent6>
        <a:hlink>
          <a:srgbClr val="FF6633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DDDDDD"/>
        </a:dk1>
        <a:lt1>
          <a:srgbClr val="996600"/>
        </a:lt1>
        <a:dk2>
          <a:srgbClr val="FFCC66"/>
        </a:dk2>
        <a:lt2>
          <a:srgbClr val="333300"/>
        </a:lt2>
        <a:accent1>
          <a:srgbClr val="EEB00B"/>
        </a:accent1>
        <a:accent2>
          <a:srgbClr val="330099"/>
        </a:accent2>
        <a:accent3>
          <a:srgbClr val="CAB9AA"/>
        </a:accent3>
        <a:accent4>
          <a:srgbClr val="BEBEBE"/>
        </a:accent4>
        <a:accent5>
          <a:srgbClr val="F5D4AA"/>
        </a:accent5>
        <a:accent6>
          <a:srgbClr val="2D0089"/>
        </a:accent6>
        <a:hlink>
          <a:srgbClr val="FF6633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99933"/>
        </a:lt1>
        <a:dk2>
          <a:srgbClr val="FFFF66"/>
        </a:dk2>
        <a:lt2>
          <a:srgbClr val="003300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CDCAF"/>
        </a:accent4>
        <a:accent5>
          <a:srgbClr val="E2CAAA"/>
        </a:accent5>
        <a:accent6>
          <a:srgbClr val="2D0089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TARCTIC2_16">
  <a:themeElements>
    <a:clrScheme name="">
      <a:dk1>
        <a:srgbClr val="EAEAEA"/>
      </a:dk1>
      <a:lt1>
        <a:srgbClr val="6600FF"/>
      </a:lt1>
      <a:dk2>
        <a:srgbClr val="FFCC66"/>
      </a:dk2>
      <a:lt2>
        <a:srgbClr val="200B5B"/>
      </a:lt2>
      <a:accent1>
        <a:srgbClr val="EEB00B"/>
      </a:accent1>
      <a:accent2>
        <a:srgbClr val="6600CC"/>
      </a:accent2>
      <a:accent3>
        <a:srgbClr val="B9AAFF"/>
      </a:accent3>
      <a:accent4>
        <a:srgbClr val="CACACA"/>
      </a:accent4>
      <a:accent5>
        <a:srgbClr val="F5D4AA"/>
      </a:accent5>
      <a:accent6>
        <a:srgbClr val="5B00B7"/>
      </a:accent6>
      <a:hlink>
        <a:srgbClr val="FF33CC"/>
      </a:hlink>
      <a:folHlink>
        <a:srgbClr val="CC99FF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EAEAEA"/>
        </a:dk1>
        <a:lt1>
          <a:srgbClr val="6600FF"/>
        </a:lt1>
        <a:dk2>
          <a:srgbClr val="FFCC66"/>
        </a:dk2>
        <a:lt2>
          <a:srgbClr val="200B5B"/>
        </a:lt2>
        <a:accent1>
          <a:srgbClr val="EEB00B"/>
        </a:accent1>
        <a:accent2>
          <a:srgbClr val="6600CC"/>
        </a:accent2>
        <a:accent3>
          <a:srgbClr val="B9AAFF"/>
        </a:accent3>
        <a:accent4>
          <a:srgbClr val="CACACA"/>
        </a:accent4>
        <a:accent5>
          <a:srgbClr val="F5D4AA"/>
        </a:accent5>
        <a:accent6>
          <a:srgbClr val="5B00B7"/>
        </a:accent6>
        <a:hlink>
          <a:srgbClr val="FF33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303030"/>
        </a:accent4>
        <a:accent5>
          <a:srgbClr val="FBE8C0"/>
        </a:accent5>
        <a:accent6>
          <a:srgbClr val="E5B7B7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000000"/>
        </a:lt1>
        <a:dk2>
          <a:srgbClr val="FFCC00"/>
        </a:dk2>
        <a:lt2>
          <a:srgbClr val="3300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CDCAF"/>
        </a:accent4>
        <a:accent5>
          <a:srgbClr val="FFCAAA"/>
        </a:accent5>
        <a:accent6>
          <a:srgbClr val="2D0089"/>
        </a:accent6>
        <a:hlink>
          <a:srgbClr val="FF6633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DDDDDD"/>
        </a:dk1>
        <a:lt1>
          <a:srgbClr val="996600"/>
        </a:lt1>
        <a:dk2>
          <a:srgbClr val="FFCC66"/>
        </a:dk2>
        <a:lt2>
          <a:srgbClr val="333300"/>
        </a:lt2>
        <a:accent1>
          <a:srgbClr val="EEB00B"/>
        </a:accent1>
        <a:accent2>
          <a:srgbClr val="330099"/>
        </a:accent2>
        <a:accent3>
          <a:srgbClr val="CAB9AA"/>
        </a:accent3>
        <a:accent4>
          <a:srgbClr val="BEBEBE"/>
        </a:accent4>
        <a:accent5>
          <a:srgbClr val="F5D4AA"/>
        </a:accent5>
        <a:accent6>
          <a:srgbClr val="2D0089"/>
        </a:accent6>
        <a:hlink>
          <a:srgbClr val="FF6633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99933"/>
        </a:lt1>
        <a:dk2>
          <a:srgbClr val="FFFF66"/>
        </a:dk2>
        <a:lt2>
          <a:srgbClr val="003300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CDCAF"/>
        </a:accent4>
        <a:accent5>
          <a:srgbClr val="E2CAAA"/>
        </a:accent5>
        <a:accent6>
          <a:srgbClr val="2D0089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NTARCTIC2_16">
  <a:themeElements>
    <a:clrScheme name="">
      <a:dk1>
        <a:srgbClr val="EAEAEA"/>
      </a:dk1>
      <a:lt1>
        <a:srgbClr val="6600FF"/>
      </a:lt1>
      <a:dk2>
        <a:srgbClr val="FFCC66"/>
      </a:dk2>
      <a:lt2>
        <a:srgbClr val="200B5B"/>
      </a:lt2>
      <a:accent1>
        <a:srgbClr val="EEB00B"/>
      </a:accent1>
      <a:accent2>
        <a:srgbClr val="6600CC"/>
      </a:accent2>
      <a:accent3>
        <a:srgbClr val="B9AAFF"/>
      </a:accent3>
      <a:accent4>
        <a:srgbClr val="CACACA"/>
      </a:accent4>
      <a:accent5>
        <a:srgbClr val="F5D4AA"/>
      </a:accent5>
      <a:accent6>
        <a:srgbClr val="5B00B7"/>
      </a:accent6>
      <a:hlink>
        <a:srgbClr val="FF33CC"/>
      </a:hlink>
      <a:folHlink>
        <a:srgbClr val="CC99FF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EAEAEA"/>
        </a:dk1>
        <a:lt1>
          <a:srgbClr val="6600FF"/>
        </a:lt1>
        <a:dk2>
          <a:srgbClr val="FFCC66"/>
        </a:dk2>
        <a:lt2>
          <a:srgbClr val="200B5B"/>
        </a:lt2>
        <a:accent1>
          <a:srgbClr val="EEB00B"/>
        </a:accent1>
        <a:accent2>
          <a:srgbClr val="6600CC"/>
        </a:accent2>
        <a:accent3>
          <a:srgbClr val="B9AAFF"/>
        </a:accent3>
        <a:accent4>
          <a:srgbClr val="CACACA"/>
        </a:accent4>
        <a:accent5>
          <a:srgbClr val="F5D4AA"/>
        </a:accent5>
        <a:accent6>
          <a:srgbClr val="5B00B7"/>
        </a:accent6>
        <a:hlink>
          <a:srgbClr val="FF33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303030"/>
        </a:accent4>
        <a:accent5>
          <a:srgbClr val="FBE8C0"/>
        </a:accent5>
        <a:accent6>
          <a:srgbClr val="E5B7B7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000000"/>
        </a:lt1>
        <a:dk2>
          <a:srgbClr val="FFCC00"/>
        </a:dk2>
        <a:lt2>
          <a:srgbClr val="3300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CDCAF"/>
        </a:accent4>
        <a:accent5>
          <a:srgbClr val="FFCAAA"/>
        </a:accent5>
        <a:accent6>
          <a:srgbClr val="2D0089"/>
        </a:accent6>
        <a:hlink>
          <a:srgbClr val="FF6633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DDDDDD"/>
        </a:dk1>
        <a:lt1>
          <a:srgbClr val="996600"/>
        </a:lt1>
        <a:dk2>
          <a:srgbClr val="FFCC66"/>
        </a:dk2>
        <a:lt2>
          <a:srgbClr val="333300"/>
        </a:lt2>
        <a:accent1>
          <a:srgbClr val="EEB00B"/>
        </a:accent1>
        <a:accent2>
          <a:srgbClr val="330099"/>
        </a:accent2>
        <a:accent3>
          <a:srgbClr val="CAB9AA"/>
        </a:accent3>
        <a:accent4>
          <a:srgbClr val="BEBEBE"/>
        </a:accent4>
        <a:accent5>
          <a:srgbClr val="F5D4AA"/>
        </a:accent5>
        <a:accent6>
          <a:srgbClr val="2D0089"/>
        </a:accent6>
        <a:hlink>
          <a:srgbClr val="FF6633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99933"/>
        </a:lt1>
        <a:dk2>
          <a:srgbClr val="FFFF66"/>
        </a:dk2>
        <a:lt2>
          <a:srgbClr val="003300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CDCAF"/>
        </a:accent4>
        <a:accent5>
          <a:srgbClr val="E2CAAA"/>
        </a:accent5>
        <a:accent6>
          <a:srgbClr val="2D0089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ANTARCTIC2">
  <a:themeElements>
    <a:clrScheme name="">
      <a:dk1>
        <a:srgbClr val="EAEAEA"/>
      </a:dk1>
      <a:lt1>
        <a:srgbClr val="6600FF"/>
      </a:lt1>
      <a:dk2>
        <a:srgbClr val="FFCC66"/>
      </a:dk2>
      <a:lt2>
        <a:srgbClr val="200B5B"/>
      </a:lt2>
      <a:accent1>
        <a:srgbClr val="EEB00B"/>
      </a:accent1>
      <a:accent2>
        <a:srgbClr val="6600CC"/>
      </a:accent2>
      <a:accent3>
        <a:srgbClr val="B9AAFF"/>
      </a:accent3>
      <a:accent4>
        <a:srgbClr val="CACACA"/>
      </a:accent4>
      <a:accent5>
        <a:srgbClr val="F5D4AA"/>
      </a:accent5>
      <a:accent6>
        <a:srgbClr val="5B00B7"/>
      </a:accent6>
      <a:hlink>
        <a:srgbClr val="FF33CC"/>
      </a:hlink>
      <a:folHlink>
        <a:srgbClr val="CC99FF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EAEAEA"/>
        </a:dk1>
        <a:lt1>
          <a:srgbClr val="6600FF"/>
        </a:lt1>
        <a:dk2>
          <a:srgbClr val="FFCC66"/>
        </a:dk2>
        <a:lt2>
          <a:srgbClr val="200B5B"/>
        </a:lt2>
        <a:accent1>
          <a:srgbClr val="EEB00B"/>
        </a:accent1>
        <a:accent2>
          <a:srgbClr val="6600CC"/>
        </a:accent2>
        <a:accent3>
          <a:srgbClr val="B9AAFF"/>
        </a:accent3>
        <a:accent4>
          <a:srgbClr val="CACACA"/>
        </a:accent4>
        <a:accent5>
          <a:srgbClr val="F5D4AA"/>
        </a:accent5>
        <a:accent6>
          <a:srgbClr val="5B00B7"/>
        </a:accent6>
        <a:hlink>
          <a:srgbClr val="FF33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303030"/>
        </a:accent4>
        <a:accent5>
          <a:srgbClr val="FBE8C0"/>
        </a:accent5>
        <a:accent6>
          <a:srgbClr val="E5B7B7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000000"/>
        </a:lt1>
        <a:dk2>
          <a:srgbClr val="FFCC00"/>
        </a:dk2>
        <a:lt2>
          <a:srgbClr val="3300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CDCAF"/>
        </a:accent4>
        <a:accent5>
          <a:srgbClr val="FFCAAA"/>
        </a:accent5>
        <a:accent6>
          <a:srgbClr val="2D0089"/>
        </a:accent6>
        <a:hlink>
          <a:srgbClr val="FF6633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DDDDDD"/>
        </a:dk1>
        <a:lt1>
          <a:srgbClr val="996600"/>
        </a:lt1>
        <a:dk2>
          <a:srgbClr val="FFCC66"/>
        </a:dk2>
        <a:lt2>
          <a:srgbClr val="333300"/>
        </a:lt2>
        <a:accent1>
          <a:srgbClr val="EEB00B"/>
        </a:accent1>
        <a:accent2>
          <a:srgbClr val="330099"/>
        </a:accent2>
        <a:accent3>
          <a:srgbClr val="CAB9AA"/>
        </a:accent3>
        <a:accent4>
          <a:srgbClr val="BEBEBE"/>
        </a:accent4>
        <a:accent5>
          <a:srgbClr val="F5D4AA"/>
        </a:accent5>
        <a:accent6>
          <a:srgbClr val="2D0089"/>
        </a:accent6>
        <a:hlink>
          <a:srgbClr val="FF6633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99933"/>
        </a:lt1>
        <a:dk2>
          <a:srgbClr val="FFFF66"/>
        </a:dk2>
        <a:lt2>
          <a:srgbClr val="003300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CDCAF"/>
        </a:accent4>
        <a:accent5>
          <a:srgbClr val="E2CAAA"/>
        </a:accent5>
        <a:accent6>
          <a:srgbClr val="2D0089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Data\Microsoft\Templates\ANTARCTIC2.pot</Template>
  <TotalTime>0</TotalTime>
  <Words>1086</Words>
  <Application>WPS 演示</Application>
  <PresentationFormat>全屏显示(4:3)</PresentationFormat>
  <Paragraphs>148</Paragraphs>
  <Slides>17</Slides>
  <Notes>10</Notes>
  <HiddenSlides>0</HiddenSlides>
  <MMClips>4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35" baseType="lpstr">
      <vt:lpstr>Arial</vt:lpstr>
      <vt:lpstr>宋体</vt:lpstr>
      <vt:lpstr>Wingdings</vt:lpstr>
      <vt:lpstr>Times New Roman</vt:lpstr>
      <vt:lpstr>华文行楷</vt:lpstr>
      <vt:lpstr>Symbol</vt:lpstr>
      <vt:lpstr>隶书</vt:lpstr>
      <vt:lpstr>华文楷体</vt:lpstr>
      <vt:lpstr>楷体_GB2312</vt:lpstr>
      <vt:lpstr>微软雅黑</vt:lpstr>
      <vt:lpstr>Arial Unicode MS</vt:lpstr>
      <vt:lpstr>新宋体</vt:lpstr>
      <vt:lpstr>华文宋体</vt:lpstr>
      <vt:lpstr>仿宋</vt:lpstr>
      <vt:lpstr>ANTARCTIC2</vt:lpstr>
      <vt:lpstr>ANTARCTIC2_16</vt:lpstr>
      <vt:lpstr>1_ANTARCTIC2_16</vt:lpstr>
      <vt:lpstr>1_ANTARCTIC2</vt:lpstr>
      <vt:lpstr>。。</vt:lpstr>
      <vt:lpstr>第一代CSTAR</vt:lpstr>
      <vt:lpstr>第二代CSTAR</vt:lpstr>
      <vt:lpstr>CSTAR的发展史</vt:lpstr>
      <vt:lpstr>CSTAR的发展史</vt:lpstr>
      <vt:lpstr>两代CSTAR的比较</vt:lpstr>
      <vt:lpstr>二代CSTAR控制方案</vt:lpstr>
      <vt:lpstr>二代CSTAR控制方案</vt:lpstr>
      <vt:lpstr>二代CSTAR远程控制方案</vt:lpstr>
      <vt:lpstr>二代CSTAR远程控制方案</vt:lpstr>
      <vt:lpstr>二代CSTAR控制方案</vt:lpstr>
      <vt:lpstr>二代CSTAR控制方案</vt:lpstr>
      <vt:lpstr>二代CSTAR远程控制操作流程</vt:lpstr>
      <vt:lpstr>二代CSTAR远程控制改进流程</vt:lpstr>
      <vt:lpstr>原远程控制方式的弊端</vt:lpstr>
      <vt:lpstr>原方式的弊端</vt:lpstr>
      <vt:lpstr>PowerPoint 演示文稿</vt:lpstr>
    </vt:vector>
  </TitlesOfParts>
  <Company>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caa</dc:creator>
  <cp:lastModifiedBy>家有小贝</cp:lastModifiedBy>
  <cp:revision>630</cp:revision>
  <dcterms:created xsi:type="dcterms:W3CDTF">2001-08-09T06:39:00Z</dcterms:created>
  <dcterms:modified xsi:type="dcterms:W3CDTF">2017-11-24T07:41:10Z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