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127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5E4">
              <a:alpha val="31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127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254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127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pic" idx="13"/>
          </p:nvPr>
        </p:nvSpPr>
        <p:spPr>
          <a:xfrm>
            <a:off x="2351277" y="2617003"/>
            <a:ext cx="8305801" cy="6229351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1092200" y="355600"/>
            <a:ext cx="10820400" cy="11176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 spc="372" sz="6200"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092200" y="1460500"/>
            <a:ext cx="10820400" cy="7620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 - 右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787400" y="2324100"/>
            <a:ext cx="11430000" cy="6642100"/>
          </a:xfrm>
          <a:prstGeom prst="roundRect">
            <a:avLst>
              <a:gd name="adj" fmla="val 1147"/>
            </a:avLst>
          </a:prstGeom>
          <a:solidFill>
            <a:srgbClr val="FFFEFC">
              <a:alpha val="94360"/>
            </a:srgbClr>
          </a:solidFill>
          <a:ln w="254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6642100" y="25781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469900" y="1854200"/>
            <a:ext cx="12065000" cy="7315200"/>
          </a:xfrm>
          <a:prstGeom prst="roundRect">
            <a:avLst>
              <a:gd name="adj" fmla="val 0"/>
            </a:avLst>
          </a:prstGeom>
          <a:solidFill>
            <a:srgbClr val="FFFEFC">
              <a:alpha val="94360"/>
            </a:srgbClr>
          </a:solidFill>
          <a:ln w="254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092200" y="3467100"/>
            <a:ext cx="10820400" cy="28321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pic" idx="13"/>
          </p:nvPr>
        </p:nvSpPr>
        <p:spPr>
          <a:xfrm>
            <a:off x="1970277" y="800903"/>
            <a:ext cx="9067801" cy="6826758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1905000" y="8382000"/>
            <a:ext cx="9194800" cy="4699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 algn="l">
              <a:lnSpc>
                <a:spcPct val="100000"/>
              </a:lnSpc>
              <a:defRPr spc="330" sz="2200"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xfrm>
            <a:off x="1905000" y="8788400"/>
            <a:ext cx="9194800" cy="4191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pic" sz="half" idx="13"/>
          </p:nvPr>
        </p:nvSpPr>
        <p:spPr>
          <a:xfrm>
            <a:off x="7251700" y="1765300"/>
            <a:ext cx="4749800" cy="6333067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1092200" y="1638300"/>
            <a:ext cx="5270500" cy="32385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1092200" y="4864100"/>
            <a:ext cx="5270500" cy="33274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大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pic" idx="13"/>
          </p:nvPr>
        </p:nvSpPr>
        <p:spPr>
          <a:xfrm>
            <a:off x="1151127" y="851703"/>
            <a:ext cx="10693401" cy="8050603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pic" sz="half" idx="13"/>
          </p:nvPr>
        </p:nvSpPr>
        <p:spPr>
          <a:xfrm>
            <a:off x="7251700" y="2438400"/>
            <a:ext cx="4749800" cy="6333067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1092200" y="25781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 - 左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787400" y="2324100"/>
            <a:ext cx="11430000" cy="6642100"/>
          </a:xfrm>
          <a:prstGeom prst="roundRect">
            <a:avLst>
              <a:gd name="adj" fmla="val 1147"/>
            </a:avLst>
          </a:prstGeom>
          <a:solidFill>
            <a:srgbClr val="FFFEFC">
              <a:alpha val="94360"/>
            </a:srgbClr>
          </a:solidFill>
          <a:ln w="254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84" name="Shape 84"/>
          <p:cNvSpPr/>
          <p:nvPr>
            <p:ph type="body" sz="half" idx="1"/>
          </p:nvPr>
        </p:nvSpPr>
        <p:spPr>
          <a:xfrm>
            <a:off x="1092200" y="25781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092200" y="254000"/>
            <a:ext cx="10820400" cy="199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92200" y="2578100"/>
            <a:ext cx="108204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5108" y="9258300"/>
            <a:ext cx="34188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pc="96" sz="1600">
                <a:solidFill>
                  <a:srgbClr val="9292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32.png"/><Relationship Id="rId11" Type="http://schemas.openxmlformats.org/officeDocument/2006/relationships/image" Target="../media/image6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ctrTitle"/>
          </p:nvPr>
        </p:nvSpPr>
        <p:spPr>
          <a:xfrm>
            <a:off x="264715" y="6545191"/>
            <a:ext cx="12475370" cy="1168401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b="0" cap="none" spc="0" sz="3500"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The Stellar Kinematics in Our Milky Way</a:t>
            </a:r>
          </a:p>
        </p:txBody>
      </p:sp>
      <p:sp>
        <p:nvSpPr>
          <p:cNvPr id="115" name="Shape 115"/>
          <p:cNvSpPr/>
          <p:nvPr>
            <p:ph type="subTitle" sz="quarter" idx="1"/>
          </p:nvPr>
        </p:nvSpPr>
        <p:spPr>
          <a:xfrm>
            <a:off x="196850" y="8064500"/>
            <a:ext cx="12611101" cy="1117600"/>
          </a:xfrm>
          <a:prstGeom prst="rect">
            <a:avLst/>
          </a:prstGeom>
        </p:spPr>
        <p:txBody>
          <a:bodyPr/>
          <a:lstStyle/>
          <a:p>
            <a:pPr defTabSz="457200">
              <a:defRPr spc="0" sz="28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Hai-Jun Tian, CTGU/MPIA</a:t>
            </a:r>
          </a:p>
          <a:p>
            <a:pPr defTabSz="457200">
              <a:defRPr spc="0" sz="28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  Collaborators: Chao Liu, Hans-Walter Rix, etc.</a:t>
            </a:r>
          </a:p>
        </p:txBody>
      </p:sp>
      <p:pic>
        <p:nvPicPr>
          <p:cNvPr id="116" name="f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223" y="1476516"/>
            <a:ext cx="6680201" cy="4692368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</p:pic>
      <p:pic>
        <p:nvPicPr>
          <p:cNvPr id="117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3309" y="1467830"/>
            <a:ext cx="5893080" cy="4699001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 sz="3500"/>
              <a:t>OUTER DISK:</a:t>
            </a:r>
            <a:r>
              <a:t> </a:t>
            </a:r>
            <a:r>
              <a:rPr cap="all"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Radial &amp; Azimuthal Velocity</a:t>
            </a:r>
          </a:p>
        </p:txBody>
      </p:sp>
      <p:pic>
        <p:nvPicPr>
          <p:cNvPr id="2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3536" y="1599463"/>
            <a:ext cx="5257543" cy="404792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485902" y="6243554"/>
            <a:ext cx="11950701" cy="312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in R&lt;9.0kpc, both VR are negative; 0 km/s at R~9.0kpc; R&gt;9.0kpc, vr~4-8km/s</a:t>
            </a:r>
          </a:p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VR are different (up to 3km/s).</a:t>
            </a:r>
          </a:p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U-shape Vphi</a:t>
            </a:r>
          </a:p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the young population rotates faster than the old by 5 km/s.</a:t>
            </a:r>
          </a:p>
        </p:txBody>
      </p:sp>
      <p:pic>
        <p:nvPicPr>
          <p:cNvPr id="24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650" y="1619339"/>
            <a:ext cx="7238021" cy="4519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Group 246"/>
          <p:cNvGrpSpPr/>
          <p:nvPr/>
        </p:nvGrpSpPr>
        <p:grpSpPr>
          <a:xfrm>
            <a:off x="7487995" y="5650071"/>
            <a:ext cx="5340025" cy="642673"/>
            <a:chOff x="0" y="0"/>
            <a:chExt cx="5340024" cy="642672"/>
          </a:xfrm>
        </p:grpSpPr>
        <p:pic>
          <p:nvPicPr>
            <p:cNvPr id="244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340025" cy="642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77824" y="60920"/>
              <a:ext cx="520701" cy="520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 cap="all" sz="3500"/>
              <a:t>Age Variation in Warp</a:t>
            </a:r>
            <a:r>
              <a:rPr cap="all"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: Vertical Velocity</a:t>
            </a:r>
          </a:p>
        </p:txBody>
      </p:sp>
      <p:sp>
        <p:nvSpPr>
          <p:cNvPr id="249" name="Shape 249"/>
          <p:cNvSpPr/>
          <p:nvPr/>
        </p:nvSpPr>
        <p:spPr>
          <a:xfrm>
            <a:off x="6872519" y="2013336"/>
            <a:ext cx="5965362" cy="1519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3000"/>
              </a:spcBef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Warp mechanism: </a:t>
            </a:r>
            <a:r>
              <a:rPr>
                <a:solidFill>
                  <a:schemeClr val="accent5"/>
                </a:solidFill>
              </a:rPr>
              <a:t>dynamical torques</a:t>
            </a:r>
            <a:r>
              <a:t> (Shen+2006); </a:t>
            </a:r>
            <a:r>
              <a:rPr>
                <a:solidFill>
                  <a:schemeClr val="accent5"/>
                </a:solidFill>
              </a:rPr>
              <a:t>misaligned infalling gas</a:t>
            </a:r>
            <a:r>
              <a:t> (Roskar+2010)</a:t>
            </a:r>
          </a:p>
        </p:txBody>
      </p:sp>
      <p:pic>
        <p:nvPicPr>
          <p:cNvPr id="2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303" y="1909547"/>
            <a:ext cx="6780300" cy="767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9545" y="3678899"/>
            <a:ext cx="5688109" cy="485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7112381" y="8665337"/>
            <a:ext cx="5207067" cy="39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 b="1" sz="2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rPr>
              <a:t>(Liu, Tian + 2016, </a:t>
            </a:r>
            <a:r>
              <a:rPr sz="2000">
                <a:solidFill>
                  <a:srgbClr val="A6AAA9"/>
                </a:solidFill>
              </a:rPr>
              <a:t>submitted to Nature</a:t>
            </a:r>
            <a:r>
              <a:rPr b="1" sz="2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cap="all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GPS1 Proper Motion Catalog: </a:t>
            </a:r>
            <a:r>
              <a: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DATA</a:t>
            </a:r>
          </a:p>
        </p:txBody>
      </p:sp>
      <p:pic>
        <p:nvPicPr>
          <p:cNvPr id="25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3249" y="1566255"/>
            <a:ext cx="5224202" cy="811969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649519" y="2013336"/>
            <a:ext cx="6232061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GAIA (1-year, &lt;2mas)</a:t>
            </a:r>
          </a:p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PS1 (&gt;4 years, ~10mas)</a:t>
            </a:r>
          </a:p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SDSS (~10 years ago, ~25 mas)</a:t>
            </a:r>
          </a:p>
          <a:p>
            <a:pPr marL="321027" indent="-321027" algn="l">
              <a:spcBef>
                <a:spcPts val="3000"/>
              </a:spcBef>
              <a:buSzPct val="75000"/>
              <a:buChar char="-"/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2MASS (~10 years ago, ~100 mas)</a:t>
            </a:r>
          </a:p>
        </p:txBody>
      </p:sp>
      <p:sp>
        <p:nvSpPr>
          <p:cNvPr id="257" name="Shape 257"/>
          <p:cNvSpPr/>
          <p:nvPr/>
        </p:nvSpPr>
        <p:spPr>
          <a:xfrm>
            <a:off x="664334" y="6349999"/>
            <a:ext cx="62024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It is difficult to cross-calibrate sources in the different surveys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233" y="1854200"/>
            <a:ext cx="12160334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400491" y="2946399"/>
            <a:ext cx="438721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GPS(\alpha): 1.35  mas/yr</a:t>
            </a:r>
          </a:p>
        </p:txBody>
      </p:sp>
      <p:sp>
        <p:nvSpPr>
          <p:cNvPr id="261" name="Shape 261"/>
          <p:cNvSpPr/>
          <p:nvPr/>
        </p:nvSpPr>
        <p:spPr>
          <a:xfrm>
            <a:off x="1483664" y="6102350"/>
            <a:ext cx="422087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GPS(\delta): 1.21  mas/yr</a:t>
            </a:r>
          </a:p>
        </p:txBody>
      </p:sp>
      <p:sp>
        <p:nvSpPr>
          <p:cNvPr id="262" name="Shape 262"/>
          <p:cNvSpPr/>
          <p:nvPr/>
        </p:nvSpPr>
        <p:spPr>
          <a:xfrm>
            <a:off x="7437003" y="3003549"/>
            <a:ext cx="40997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GP(\alpha): 1.41  mas/yr</a:t>
            </a:r>
          </a:p>
        </p:txBody>
      </p:sp>
      <p:sp>
        <p:nvSpPr>
          <p:cNvPr id="263" name="Shape 263"/>
          <p:cNvSpPr/>
          <p:nvPr/>
        </p:nvSpPr>
        <p:spPr>
          <a:xfrm>
            <a:off x="7350001" y="6102350"/>
            <a:ext cx="40197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GP(\delta): 1.23  mas/yr</a:t>
            </a:r>
          </a:p>
        </p:txBody>
      </p:sp>
      <p:sp>
        <p:nvSpPr>
          <p:cNvPr id="264" name="Shape 264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cap="all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GPS1 Proper Motion Catalog: </a:t>
            </a:r>
            <a:r>
              <a: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result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155" y="1932467"/>
            <a:ext cx="12096491" cy="715866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1723166" y="2292349"/>
            <a:ext cx="4097468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PD(\alpha): 1.91  mas/yr</a:t>
            </a:r>
          </a:p>
        </p:txBody>
      </p:sp>
      <p:sp>
        <p:nvSpPr>
          <p:cNvPr id="268" name="Shape 268"/>
          <p:cNvSpPr/>
          <p:nvPr/>
        </p:nvSpPr>
        <p:spPr>
          <a:xfrm>
            <a:off x="1676356" y="5518149"/>
            <a:ext cx="4013288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PD(\delta): 1.71  mas/yr</a:t>
            </a:r>
          </a:p>
        </p:txBody>
      </p:sp>
      <p:sp>
        <p:nvSpPr>
          <p:cNvPr id="269" name="Shape 269"/>
          <p:cNvSpPr/>
          <p:nvPr/>
        </p:nvSpPr>
        <p:spPr>
          <a:xfrm>
            <a:off x="7235124" y="2216149"/>
            <a:ext cx="4249552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PS1(\alpha): 2.55  mas/yr</a:t>
            </a:r>
          </a:p>
        </p:txBody>
      </p:sp>
      <p:sp>
        <p:nvSpPr>
          <p:cNvPr id="270" name="Shape 270"/>
          <p:cNvSpPr/>
          <p:nvPr/>
        </p:nvSpPr>
        <p:spPr>
          <a:xfrm>
            <a:off x="7139452" y="5467349"/>
            <a:ext cx="4161496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PS1(\delta): 2.12  mas/yr</a:t>
            </a:r>
          </a:p>
        </p:txBody>
      </p:sp>
      <p:sp>
        <p:nvSpPr>
          <p:cNvPr id="271" name="Shape 271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cap="all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GPS1 Proper Motion Catalog: </a:t>
            </a:r>
            <a:r>
              <a: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result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5"/>
          <p:cNvGrpSpPr/>
          <p:nvPr/>
        </p:nvGrpSpPr>
        <p:grpSpPr>
          <a:xfrm>
            <a:off x="463550" y="5422899"/>
            <a:ext cx="12077700" cy="1397994"/>
            <a:chOff x="0" y="0"/>
            <a:chExt cx="12077699" cy="1397992"/>
          </a:xfrm>
        </p:grpSpPr>
        <p:sp>
          <p:nvSpPr>
            <p:cNvPr id="274" name="Shape 274"/>
            <p:cNvSpPr/>
            <p:nvPr/>
          </p:nvSpPr>
          <p:spPr>
            <a:xfrm>
              <a:off x="38100" y="38100"/>
              <a:ext cx="12001500" cy="1321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-- We derive the solar motion of </a:t>
              </a:r>
              <a:r>
                <a:rPr>
                  <a:solidFill>
                    <a:schemeClr val="accent5"/>
                  </a:solidFill>
                </a:rPr>
                <a:t>(U⊙, V⊙, W⊙)=(9.58, 10.52, 7.01) km/s</a:t>
              </a:r>
              <a:r>
                <a:t> with respect to the local standard of rest. </a:t>
              </a:r>
              <a:r>
                <a:rPr>
                  <a:solidFill>
                    <a:srgbClr val="000000"/>
                  </a:solidFill>
                  <a:latin typeface="Copperplate"/>
                  <a:ea typeface="Copperplate"/>
                  <a:cs typeface="Copperplate"/>
                  <a:sym typeface="Copperplate"/>
                </a:rPr>
                <a:t>(Tian + 2015);</a:t>
              </a:r>
              <a:r>
                <a:rPr>
                  <a:solidFill>
                    <a:schemeClr val="accent5"/>
                  </a:solidFill>
                  <a:latin typeface="Copperplate"/>
                  <a:ea typeface="Copperplate"/>
                  <a:cs typeface="Copperplate"/>
                  <a:sym typeface="Copperplate"/>
                </a:rPr>
                <a:t> </a:t>
              </a:r>
              <a:r>
                <a:t>The pattern speed of the bar is measured as </a:t>
              </a:r>
              <a:r>
                <a:rPr>
                  <a:solidFill>
                    <a:schemeClr val="accent5"/>
                  </a:solidFill>
                </a:rPr>
                <a:t>45 km/s/kpc</a:t>
              </a:r>
              <a:r>
                <a:t>. </a:t>
              </a:r>
              <a:r>
                <a:rPr>
                  <a:solidFill>
                    <a:srgbClr val="000000"/>
                  </a:solidFill>
                  <a:latin typeface="Copperplate"/>
                  <a:ea typeface="Copperplate"/>
                  <a:cs typeface="Copperplate"/>
                  <a:sym typeface="Copperplate"/>
                </a:rPr>
                <a:t>(Tian + 2017)</a:t>
              </a:r>
            </a:p>
          </p:txBody>
        </p:sp>
        <p:pic>
          <p:nvPicPr>
            <p:cNvPr id="273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2077701" cy="1397994"/>
            </a:xfrm>
            <a:prstGeom prst="rect">
              <a:avLst/>
            </a:prstGeom>
            <a:effectLst/>
          </p:spPr>
        </p:pic>
      </p:grpSp>
      <p:sp>
        <p:nvSpPr>
          <p:cNvPr id="276" name="Shape 276"/>
          <p:cNvSpPr/>
          <p:nvPr>
            <p:ph type="title"/>
          </p:nvPr>
        </p:nvSpPr>
        <p:spPr>
          <a:xfrm>
            <a:off x="723900" y="850900"/>
            <a:ext cx="11734800" cy="635000"/>
          </a:xfrm>
          <a:prstGeom prst="rect">
            <a:avLst/>
          </a:prstGeom>
        </p:spPr>
        <p:txBody>
          <a:bodyPr/>
          <a:lstStyle/>
          <a:p>
            <a:pPr>
              <a:defRPr b="0" spc="209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Conclusions: </a:t>
            </a:r>
            <a:r>
              <a:rPr spc="180"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Taking-Home points</a:t>
            </a:r>
          </a:p>
        </p:txBody>
      </p:sp>
      <p:grpSp>
        <p:nvGrpSpPr>
          <p:cNvPr id="279" name="Group 279"/>
          <p:cNvGrpSpPr/>
          <p:nvPr/>
        </p:nvGrpSpPr>
        <p:grpSpPr>
          <a:xfrm>
            <a:off x="450849" y="1876424"/>
            <a:ext cx="12103101" cy="3422651"/>
            <a:chOff x="0" y="0"/>
            <a:chExt cx="12103099" cy="3422650"/>
          </a:xfrm>
        </p:grpSpPr>
        <p:sp>
          <p:nvSpPr>
            <p:cNvPr id="278" name="Shape 278"/>
            <p:cNvSpPr/>
            <p:nvPr/>
          </p:nvSpPr>
          <p:spPr>
            <a:xfrm>
              <a:off x="38100" y="38100"/>
              <a:ext cx="12026900" cy="334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-- Bulk motions: </a:t>
              </a:r>
            </a:p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   - Young stars (Teff&gt;6000K) takes the </a:t>
              </a:r>
              <a:r>
                <a:rPr>
                  <a:solidFill>
                    <a:schemeClr val="accent5"/>
                  </a:solidFill>
                </a:rPr>
                <a:t>born</a:t>
              </a:r>
              <a:r>
                <a:t> informations. </a:t>
              </a:r>
              <a:r>
                <a:rPr b="1">
                  <a:solidFill>
                    <a:srgbClr val="000000"/>
                  </a:solidFill>
                  <a:latin typeface="Copperplate"/>
                  <a:ea typeface="Copperplate"/>
                  <a:cs typeface="Copperplate"/>
                  <a:sym typeface="Copperplate"/>
                </a:rPr>
                <a:t>(Tian + 2015)</a:t>
              </a:r>
            </a:p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   - VR can be explained by </a:t>
              </a:r>
              <a:r>
                <a:rPr>
                  <a:solidFill>
                    <a:schemeClr val="accent5"/>
                  </a:solidFill>
                </a:rPr>
                <a:t>Ellipticity of the disk</a:t>
              </a:r>
              <a:r>
                <a:t> induced by the rotating bar. </a:t>
              </a:r>
              <a:r>
                <a:rPr b="1">
                  <a:solidFill>
                    <a:srgbClr val="000000"/>
                  </a:solidFill>
                  <a:latin typeface="Copperplate"/>
                  <a:ea typeface="Copperplate"/>
                  <a:cs typeface="Copperplate"/>
                  <a:sym typeface="Copperplate"/>
                </a:rPr>
                <a:t>(Tian + 2017)</a:t>
              </a:r>
            </a:p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   - Vz can be explained by stellar warp, we favor the misaligned infalling gas warp mechanism. </a:t>
              </a:r>
              <a:r>
                <a:rPr b="1">
                  <a:solidFill>
                    <a:srgbClr val="000000"/>
                  </a:solidFill>
                  <a:latin typeface="Copperplate"/>
                  <a:ea typeface="Copperplate"/>
                  <a:cs typeface="Copperplate"/>
                  <a:sym typeface="Copperplate"/>
                </a:rPr>
                <a:t>(Liu, Tian + 2016)</a:t>
              </a:r>
            </a:p>
          </p:txBody>
        </p:sp>
        <p:pic>
          <p:nvPicPr>
            <p:cNvPr id="27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103101" cy="3422651"/>
            </a:xfrm>
            <a:prstGeom prst="rect">
              <a:avLst/>
            </a:prstGeom>
            <a:effectLst/>
          </p:spPr>
        </p:pic>
      </p:grpSp>
      <p:grpSp>
        <p:nvGrpSpPr>
          <p:cNvPr id="282" name="Group 282"/>
          <p:cNvGrpSpPr/>
          <p:nvPr/>
        </p:nvGrpSpPr>
        <p:grpSpPr>
          <a:xfrm>
            <a:off x="463550" y="6932016"/>
            <a:ext cx="12077700" cy="1988544"/>
            <a:chOff x="0" y="0"/>
            <a:chExt cx="12077699" cy="1988542"/>
          </a:xfrm>
        </p:grpSpPr>
        <p:sp>
          <p:nvSpPr>
            <p:cNvPr id="281" name="Shape 281"/>
            <p:cNvSpPr/>
            <p:nvPr/>
          </p:nvSpPr>
          <p:spPr>
            <a:xfrm>
              <a:off x="38099" y="38100"/>
              <a:ext cx="12001500" cy="1912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-- We construct a proper motion catalog (GPS1): </a:t>
              </a:r>
              <a:r>
                <a:rPr>
                  <a:solidFill>
                    <a:schemeClr val="accent5"/>
                  </a:solidFill>
                </a:rPr>
                <a:t>~350M stars</a:t>
              </a:r>
              <a:r>
                <a:t> across 3/4 sky region, down to mr&lt;20; The systematic error</a:t>
              </a:r>
              <a:r>
                <a:rPr>
                  <a:solidFill>
                    <a:schemeClr val="accent5"/>
                  </a:solidFill>
                </a:rPr>
                <a:t> &lt;0.3 mas/yr</a:t>
              </a:r>
              <a:r>
                <a:t> (</a:t>
              </a:r>
              <a:r>
                <a:rPr>
                  <a:solidFill>
                    <a:schemeClr val="accent5"/>
                  </a:solidFill>
                </a:rPr>
                <a:t>~10x</a:t>
              </a:r>
              <a:r>
                <a:t> better than PPMXL, UCAC4), the precision </a:t>
              </a:r>
              <a:r>
                <a:rPr>
                  <a:solidFill>
                    <a:schemeClr val="accent5"/>
                  </a:solidFill>
                </a:rPr>
                <a:t>~1.5 mas/yr</a:t>
              </a:r>
              <a:r>
                <a:t>. (</a:t>
              </a:r>
              <a:r>
                <a:rPr>
                  <a:solidFill>
                    <a:schemeClr val="accent5"/>
                  </a:solidFill>
                </a:rPr>
                <a:t>~4x</a:t>
              </a:r>
              <a:r>
                <a:t> better). </a:t>
              </a:r>
            </a:p>
            <a:p>
              <a:pPr algn="l">
                <a:spcBef>
                  <a:spcPts val="3000"/>
                </a:spcBef>
                <a:defRPr sz="2400">
                  <a:solidFill>
                    <a:srgbClr val="0056D6"/>
                  </a:solidFill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- GPS2 after Gaia DR2</a:t>
              </a:r>
            </a:p>
          </p:txBody>
        </p:sp>
        <p:pic>
          <p:nvPicPr>
            <p:cNvPr id="280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12077701" cy="19885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092200" y="254000"/>
            <a:ext cx="10820400" cy="199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defRPr cap="all" spc="354" sz="59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thanks</a:t>
            </a:r>
          </a:p>
        </p:txBody>
      </p:sp>
      <p:pic>
        <p:nvPicPr>
          <p:cNvPr id="28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4827" y="1979417"/>
            <a:ext cx="4716446" cy="632998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xfrm>
            <a:off x="1320800" y="647700"/>
            <a:ext cx="10579100" cy="787400"/>
          </a:xfrm>
          <a:prstGeom prst="rect">
            <a:avLst/>
          </a:prstGeom>
        </p:spPr>
        <p:txBody>
          <a:bodyPr/>
          <a:lstStyle>
            <a:lvl1pPr>
              <a:defRPr b="0" spc="239" sz="4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Validation of the Method</a:t>
            </a:r>
          </a:p>
        </p:txBody>
      </p:sp>
      <p:pic>
        <p:nvPicPr>
          <p:cNvPr id="2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1237" y="1474037"/>
            <a:ext cx="6018963" cy="768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1320800" y="1257300"/>
            <a:ext cx="9728200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3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Solar motion with respect to the LSR</a:t>
            </a:r>
          </a:p>
        </p:txBody>
      </p:sp>
      <p:grpSp>
        <p:nvGrpSpPr>
          <p:cNvPr id="293" name="Group 293"/>
          <p:cNvGrpSpPr/>
          <p:nvPr/>
        </p:nvGrpSpPr>
        <p:grpSpPr>
          <a:xfrm>
            <a:off x="2971800" y="3222700"/>
            <a:ext cx="2781300" cy="1247701"/>
            <a:chOff x="0" y="0"/>
            <a:chExt cx="2781300" cy="1247700"/>
          </a:xfrm>
        </p:grpSpPr>
        <p:pic>
          <p:nvPicPr>
            <p:cNvPr id="292" name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38100"/>
              <a:ext cx="2705100" cy="1171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81300" cy="1247701"/>
            </a:xfrm>
            <a:prstGeom prst="rect">
              <a:avLst/>
            </a:prstGeom>
            <a:effectLst/>
          </p:spPr>
        </p:pic>
      </p:grpSp>
      <p:sp>
        <p:nvSpPr>
          <p:cNvPr id="294" name="Shape 294"/>
          <p:cNvSpPr/>
          <p:nvPr/>
        </p:nvSpPr>
        <p:spPr>
          <a:xfrm>
            <a:off x="693118" y="2063750"/>
            <a:ext cx="11595101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stars cooler than 6000K over all |z| bins are averagely old. Since they do not show significant gradient in &lt;V&gt; it is safe to assume that they are in equilibrium.</a:t>
            </a:r>
          </a:p>
        </p:txBody>
      </p:sp>
      <p:sp>
        <p:nvSpPr>
          <p:cNvPr id="295" name="Shape 295"/>
          <p:cNvSpPr/>
          <p:nvPr/>
        </p:nvSpPr>
        <p:spPr>
          <a:xfrm>
            <a:off x="749300" y="4819650"/>
            <a:ext cx="64897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 Eq.(4.228) of Binney&amp;Tremaine(2008)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295399" y="5415820"/>
            <a:ext cx="6569949" cy="914401"/>
            <a:chOff x="0" y="0"/>
            <a:chExt cx="6569947" cy="914400"/>
          </a:xfrm>
        </p:grpSpPr>
        <p:pic>
          <p:nvPicPr>
            <p:cNvPr id="297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38100"/>
              <a:ext cx="6493748" cy="838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6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6569949" cy="914400"/>
            </a:xfrm>
            <a:prstGeom prst="rect">
              <a:avLst/>
            </a:prstGeom>
            <a:effectLst/>
          </p:spPr>
        </p:pic>
      </p:grpSp>
      <p:grpSp>
        <p:nvGrpSpPr>
          <p:cNvPr id="301" name="Group 301"/>
          <p:cNvGrpSpPr/>
          <p:nvPr/>
        </p:nvGrpSpPr>
        <p:grpSpPr>
          <a:xfrm>
            <a:off x="8623300" y="5307223"/>
            <a:ext cx="2019300" cy="1004677"/>
            <a:chOff x="0" y="0"/>
            <a:chExt cx="2019300" cy="1004676"/>
          </a:xfrm>
        </p:grpSpPr>
        <p:pic>
          <p:nvPicPr>
            <p:cNvPr id="300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00" y="38100"/>
              <a:ext cx="1943100" cy="928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019300" cy="1004677"/>
            </a:xfrm>
            <a:prstGeom prst="rect">
              <a:avLst/>
            </a:prstGeom>
            <a:effectLst/>
          </p:spPr>
        </p:pic>
      </p:grpSp>
      <p:grpSp>
        <p:nvGrpSpPr>
          <p:cNvPr id="304" name="Group 304"/>
          <p:cNvGrpSpPr/>
          <p:nvPr/>
        </p:nvGrpSpPr>
        <p:grpSpPr>
          <a:xfrm>
            <a:off x="7137400" y="3517900"/>
            <a:ext cx="3111500" cy="660400"/>
            <a:chOff x="0" y="0"/>
            <a:chExt cx="3111500" cy="660400"/>
          </a:xfrm>
        </p:grpSpPr>
        <p:pic>
          <p:nvPicPr>
            <p:cNvPr id="303" name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100" y="38100"/>
              <a:ext cx="3035300" cy="58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2" name="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111500" cy="660400"/>
            </a:xfrm>
            <a:prstGeom prst="rect">
              <a:avLst/>
            </a:prstGeom>
            <a:effectLst/>
          </p:spPr>
        </p:pic>
      </p:grpSp>
      <p:sp>
        <p:nvSpPr>
          <p:cNvPr id="305" name="Shape 305"/>
          <p:cNvSpPr/>
          <p:nvPr/>
        </p:nvSpPr>
        <p:spPr>
          <a:xfrm>
            <a:off x="1041400" y="7562850"/>
            <a:ext cx="65659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set h_R = 2.5; L~2*h_R=5.0 (kruit 1988)</a:t>
            </a:r>
          </a:p>
        </p:txBody>
      </p:sp>
      <p:grpSp>
        <p:nvGrpSpPr>
          <p:cNvPr id="308" name="Group 308"/>
          <p:cNvGrpSpPr/>
          <p:nvPr/>
        </p:nvGrpSpPr>
        <p:grpSpPr>
          <a:xfrm>
            <a:off x="8153400" y="6614583"/>
            <a:ext cx="2959100" cy="2478617"/>
            <a:chOff x="0" y="0"/>
            <a:chExt cx="2959100" cy="2478616"/>
          </a:xfrm>
        </p:grpSpPr>
        <p:pic>
          <p:nvPicPr>
            <p:cNvPr id="307" name="dropped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100" y="38100"/>
              <a:ext cx="2882900" cy="24024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6" name="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2959100" cy="2478617"/>
            </a:xfrm>
            <a:prstGeom prst="rect">
              <a:avLst/>
            </a:prstGeom>
            <a:effectLst/>
          </p:spPr>
        </p:pic>
      </p:grpSp>
      <p:sp>
        <p:nvSpPr>
          <p:cNvPr id="309" name="Shape 309"/>
          <p:cNvSpPr/>
          <p:nvPr>
            <p:ph type="title"/>
          </p:nvPr>
        </p:nvSpPr>
        <p:spPr>
          <a:xfrm>
            <a:off x="939800" y="571500"/>
            <a:ext cx="10845800" cy="660400"/>
          </a:xfrm>
          <a:prstGeom prst="rect">
            <a:avLst/>
          </a:prstGeom>
        </p:spPr>
        <p:txBody>
          <a:bodyPr/>
          <a:lstStyle>
            <a:lvl1pPr>
              <a:defRPr b="0" spc="239"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Results of the LAMOST sample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467100" y="1892300"/>
            <a:ext cx="51943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3000">
                <a:solidFill>
                  <a:srgbClr val="E3240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Validation with GCS data</a:t>
            </a:r>
          </a:p>
        </p:txBody>
      </p:sp>
      <p:sp>
        <p:nvSpPr>
          <p:cNvPr id="312" name="Shape 312"/>
          <p:cNvSpPr/>
          <p:nvPr/>
        </p:nvSpPr>
        <p:spPr>
          <a:xfrm>
            <a:off x="685800" y="2374900"/>
            <a:ext cx="115697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6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We selected a sub-sample of 3712 from the GCS dwarf stars with the criteria (5500K&lt; Teff &lt;6000K, U&lt;200km/s, V&lt;400km/s, and W&lt;200km/s)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2514600" y="3619500"/>
            <a:ext cx="7700110" cy="5499101"/>
            <a:chOff x="0" y="0"/>
            <a:chExt cx="7700109" cy="5499100"/>
          </a:xfrm>
        </p:grpSpPr>
        <p:pic>
          <p:nvPicPr>
            <p:cNvPr id="313" name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993" y="0"/>
              <a:ext cx="7652134" cy="177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775102"/>
              <a:ext cx="7692115" cy="1871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993" y="3634161"/>
              <a:ext cx="7688117" cy="18649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7" name="Shape 317"/>
          <p:cNvSpPr/>
          <p:nvPr>
            <p:ph type="title"/>
          </p:nvPr>
        </p:nvSpPr>
        <p:spPr>
          <a:xfrm>
            <a:off x="1473200" y="533400"/>
            <a:ext cx="9779000" cy="1244600"/>
          </a:xfrm>
          <a:prstGeom prst="rect">
            <a:avLst/>
          </a:prstGeom>
        </p:spPr>
        <p:txBody>
          <a:bodyPr/>
          <a:lstStyle>
            <a:lvl1pPr>
              <a:defRPr b="0" spc="239" sz="4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Validation of the Method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49" y="1943100"/>
            <a:ext cx="11214102" cy="6268989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20" name="Shape 120"/>
          <p:cNvSpPr/>
          <p:nvPr>
            <p:ph type="title"/>
          </p:nvPr>
        </p:nvSpPr>
        <p:spPr>
          <a:xfrm>
            <a:off x="1092200" y="406400"/>
            <a:ext cx="10820400" cy="14351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05" y="3400754"/>
            <a:ext cx="7583902" cy="54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506" y="5484391"/>
            <a:ext cx="8559294" cy="186548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520700" y="838200"/>
            <a:ext cx="112522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spcBef>
                <a:spcPts val="3000"/>
              </a:spcBef>
              <a:defRPr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OUTER DISK </a:t>
            </a:r>
            <a:r>
              <a: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(METHOD)</a:t>
            </a:r>
            <a:r>
              <a:rPr sz="3500"/>
              <a:t> </a:t>
            </a:r>
          </a:p>
        </p:txBody>
      </p:sp>
      <p:sp>
        <p:nvSpPr>
          <p:cNvPr id="322" name="Shape 322"/>
          <p:cNvSpPr/>
          <p:nvPr/>
        </p:nvSpPr>
        <p:spPr>
          <a:xfrm>
            <a:off x="8536305" y="1876376"/>
            <a:ext cx="3145791" cy="73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observed los Velocity in gsr</a:t>
            </a:r>
          </a:p>
        </p:txBody>
      </p:sp>
      <p:sp>
        <p:nvSpPr>
          <p:cNvPr id="323" name="Shape 323"/>
          <p:cNvSpPr/>
          <p:nvPr/>
        </p:nvSpPr>
        <p:spPr>
          <a:xfrm>
            <a:off x="8968105" y="3404202"/>
            <a:ext cx="3145791" cy="73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modeled los Velocity in GSR</a:t>
            </a:r>
          </a:p>
        </p:txBody>
      </p:sp>
      <p:sp>
        <p:nvSpPr>
          <p:cNvPr id="324" name="Shape 324"/>
          <p:cNvSpPr/>
          <p:nvPr/>
        </p:nvSpPr>
        <p:spPr>
          <a:xfrm>
            <a:off x="698500" y="7378700"/>
            <a:ext cx="50165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There are 3 free parameters:</a:t>
            </a:r>
          </a:p>
        </p:txBody>
      </p:sp>
      <p:sp>
        <p:nvSpPr>
          <p:cNvPr id="325" name="Shape 325"/>
          <p:cNvSpPr/>
          <p:nvPr/>
        </p:nvSpPr>
        <p:spPr>
          <a:xfrm>
            <a:off x="622300" y="8699500"/>
            <a:ext cx="10579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 we can obtain the best fit values by maximizing the likelihood.</a:t>
            </a:r>
          </a:p>
        </p:txBody>
      </p:sp>
      <p:sp>
        <p:nvSpPr>
          <p:cNvPr id="326" name="Shape 326"/>
          <p:cNvSpPr/>
          <p:nvPr/>
        </p:nvSpPr>
        <p:spPr>
          <a:xfrm>
            <a:off x="718812" y="4813300"/>
            <a:ext cx="4391979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Construct the Likelihood:</a:t>
            </a:r>
          </a:p>
        </p:txBody>
      </p:sp>
      <p:pic>
        <p:nvPicPr>
          <p:cNvPr id="32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0057" y="1962150"/>
            <a:ext cx="7489998" cy="574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99648" y="3400754"/>
            <a:ext cx="717550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 flipH="1" flipV="1">
            <a:off x="2916833" y="2728607"/>
            <a:ext cx="4380910" cy="3150822"/>
          </a:xfrm>
          <a:prstGeom prst="line">
            <a:avLst/>
          </a:prstGeom>
          <a:ln w="38100">
            <a:solidFill>
              <a:srgbClr val="E324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0" name="Shape 330"/>
          <p:cNvSpPr/>
          <p:nvPr/>
        </p:nvSpPr>
        <p:spPr>
          <a:xfrm flipH="1" flipV="1">
            <a:off x="7566364" y="3965452"/>
            <a:ext cx="1278918" cy="2124556"/>
          </a:xfrm>
          <a:prstGeom prst="line">
            <a:avLst/>
          </a:prstGeom>
          <a:ln w="38100">
            <a:solidFill>
              <a:srgbClr val="E324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31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8369" y="7839254"/>
            <a:ext cx="4125369" cy="796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6242997" y="7751974"/>
            <a:ext cx="2224799" cy="34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1800">
                <a:solidFill>
                  <a:srgbClr val="0061FF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Carlin et al. 2013</a:t>
            </a:r>
          </a:p>
        </p:txBody>
      </p:sp>
      <p:sp>
        <p:nvSpPr>
          <p:cNvPr id="123" name="Shape 123"/>
          <p:cNvSpPr/>
          <p:nvPr>
            <p:ph type="title"/>
          </p:nvPr>
        </p:nvSpPr>
        <p:spPr>
          <a:xfrm>
            <a:off x="241300" y="762000"/>
            <a:ext cx="12573000" cy="800100"/>
          </a:xfrm>
          <a:prstGeom prst="rect">
            <a:avLst/>
          </a:prstGeom>
        </p:spPr>
        <p:txBody>
          <a:bodyPr/>
          <a:lstStyle/>
          <a:p>
            <a:pPr>
              <a:defRPr b="0" spc="209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Bulk motions: </a:t>
            </a:r>
            <a:r>
              <a:rPr spc="180"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Evidences</a:t>
            </a:r>
          </a:p>
        </p:txBody>
      </p:sp>
      <p:sp>
        <p:nvSpPr>
          <p:cNvPr id="124" name="Shape 124"/>
          <p:cNvSpPr/>
          <p:nvPr/>
        </p:nvSpPr>
        <p:spPr>
          <a:xfrm>
            <a:off x="1241867" y="7713183"/>
            <a:ext cx="2720846" cy="42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1800">
                <a:solidFill>
                  <a:srgbClr val="0061FF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williams et al. 2013</a:t>
            </a:r>
          </a:p>
        </p:txBody>
      </p:sp>
      <p:pic>
        <p:nvPicPr>
          <p:cNvPr id="1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884" y="2376549"/>
            <a:ext cx="3526812" cy="3088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9301" y="2868085"/>
            <a:ext cx="6997618" cy="45812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0990343" y="2265579"/>
            <a:ext cx="129339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128" name="Shape 128"/>
          <p:cNvSpPr/>
          <p:nvPr/>
        </p:nvSpPr>
        <p:spPr>
          <a:xfrm rot="16200000">
            <a:off x="4507684" y="4678636"/>
            <a:ext cx="1586869" cy="525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rtl="1">
              <a:spcBef>
                <a:spcPts val="3000"/>
              </a:spcBef>
              <a:defRPr b="1" sz="3300">
                <a:solidFill>
                  <a:schemeClr val="accent5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Z(kpc)</a:t>
            </a:r>
          </a:p>
        </p:txBody>
      </p:sp>
      <p:sp>
        <p:nvSpPr>
          <p:cNvPr id="129" name="Shape 129"/>
          <p:cNvSpPr/>
          <p:nvPr/>
        </p:nvSpPr>
        <p:spPr>
          <a:xfrm>
            <a:off x="10088643" y="7233494"/>
            <a:ext cx="113936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R(kpc)</a:t>
            </a:r>
          </a:p>
        </p:txBody>
      </p:sp>
      <p:sp>
        <p:nvSpPr>
          <p:cNvPr id="130" name="Shape 130"/>
          <p:cNvSpPr/>
          <p:nvPr/>
        </p:nvSpPr>
        <p:spPr>
          <a:xfrm>
            <a:off x="5688928" y="7241473"/>
            <a:ext cx="2860583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Azimuthal angle</a:t>
            </a:r>
          </a:p>
        </p:txBody>
      </p:sp>
      <p:sp>
        <p:nvSpPr>
          <p:cNvPr id="131" name="Shape 131"/>
          <p:cNvSpPr/>
          <p:nvPr/>
        </p:nvSpPr>
        <p:spPr>
          <a:xfrm flipV="1">
            <a:off x="9581018" y="2850012"/>
            <a:ext cx="1" cy="4916384"/>
          </a:xfrm>
          <a:prstGeom prst="line">
            <a:avLst/>
          </a:prstGeom>
          <a:ln w="63500">
            <a:solidFill>
              <a:schemeClr val="accent5"/>
            </a:solidFill>
            <a:prstDash val="sysDot"/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9250443" y="7707412"/>
            <a:ext cx="916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8kpc</a:t>
            </a:r>
          </a:p>
        </p:txBody>
      </p:sp>
      <p:sp>
        <p:nvSpPr>
          <p:cNvPr id="133" name="Shape 133"/>
          <p:cNvSpPr/>
          <p:nvPr/>
        </p:nvSpPr>
        <p:spPr>
          <a:xfrm>
            <a:off x="6741295" y="2761112"/>
            <a:ext cx="755849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VR</a:t>
            </a:r>
          </a:p>
        </p:txBody>
      </p:sp>
      <p:sp>
        <p:nvSpPr>
          <p:cNvPr id="134" name="Shape 134"/>
          <p:cNvSpPr/>
          <p:nvPr/>
        </p:nvSpPr>
        <p:spPr>
          <a:xfrm>
            <a:off x="10305798" y="2748412"/>
            <a:ext cx="755850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VR</a:t>
            </a:r>
          </a:p>
        </p:txBody>
      </p:sp>
      <p:sp>
        <p:nvSpPr>
          <p:cNvPr id="135" name="Shape 135"/>
          <p:cNvSpPr/>
          <p:nvPr/>
        </p:nvSpPr>
        <p:spPr>
          <a:xfrm>
            <a:off x="6729913" y="5086877"/>
            <a:ext cx="674688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Vz</a:t>
            </a:r>
          </a:p>
        </p:txBody>
      </p:sp>
      <p:sp>
        <p:nvSpPr>
          <p:cNvPr id="136" name="Shape 136"/>
          <p:cNvSpPr/>
          <p:nvPr/>
        </p:nvSpPr>
        <p:spPr>
          <a:xfrm>
            <a:off x="10280398" y="5035153"/>
            <a:ext cx="717353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VZ</a:t>
            </a:r>
          </a:p>
        </p:txBody>
      </p:sp>
      <p:sp>
        <p:nvSpPr>
          <p:cNvPr id="137" name="Shape 137"/>
          <p:cNvSpPr/>
          <p:nvPr/>
        </p:nvSpPr>
        <p:spPr>
          <a:xfrm>
            <a:off x="3154670" y="3156499"/>
            <a:ext cx="755849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VR</a:t>
            </a:r>
          </a:p>
        </p:txBody>
      </p:sp>
      <p:sp>
        <p:nvSpPr>
          <p:cNvPr id="138" name="Shape 138"/>
          <p:cNvSpPr/>
          <p:nvPr/>
        </p:nvSpPr>
        <p:spPr>
          <a:xfrm rot="16200000">
            <a:off x="-383960" y="4506505"/>
            <a:ext cx="2628699" cy="525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spcBef>
                <a:spcPts val="3000"/>
              </a:spcBef>
              <a:defRPr b="1" sz="3300">
                <a:solidFill>
                  <a:schemeClr val="accent5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Z(kpc)</a:t>
            </a:r>
          </a:p>
        </p:txBody>
      </p:sp>
      <p:pic>
        <p:nvPicPr>
          <p:cNvPr id="139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4198" y="3345545"/>
            <a:ext cx="1733959" cy="405591"/>
          </a:xfrm>
          <a:prstGeom prst="rect">
            <a:avLst/>
          </a:prstGeom>
        </p:spPr>
      </p:pic>
      <p:pic>
        <p:nvPicPr>
          <p:cNvPr id="141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>
            <a:off x="10068855" y="3968585"/>
            <a:ext cx="1463977" cy="405592"/>
          </a:xfrm>
          <a:prstGeom prst="rect">
            <a:avLst/>
          </a:prstGeom>
        </p:spPr>
      </p:pic>
      <p:pic>
        <p:nvPicPr>
          <p:cNvPr id="143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7679196" y="6244239"/>
            <a:ext cx="1181748" cy="405592"/>
          </a:xfrm>
          <a:prstGeom prst="rect">
            <a:avLst/>
          </a:prstGeom>
        </p:spPr>
      </p:pic>
      <p:pic>
        <p:nvPicPr>
          <p:cNvPr id="145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7199682" y="5778684"/>
            <a:ext cx="1181749" cy="405592"/>
          </a:xfrm>
          <a:prstGeom prst="rect">
            <a:avLst/>
          </a:prstGeom>
        </p:spPr>
      </p:pic>
      <p:pic>
        <p:nvPicPr>
          <p:cNvPr id="147" name="pasted-image.png"/>
          <p:cNvPicPr>
            <a:picLocks noChangeAspect="1"/>
          </p:cNvPicPr>
          <p:nvPr/>
        </p:nvPicPr>
        <p:blipFill>
          <a:blip r:embed="rId8">
            <a:extLst/>
          </a:blip>
          <a:srcRect l="0" t="0" r="0" b="0"/>
          <a:stretch>
            <a:fillRect/>
          </a:stretch>
        </p:blipFill>
        <p:spPr>
          <a:xfrm>
            <a:off x="1129551" y="5063725"/>
            <a:ext cx="3087450" cy="220930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2032609" y="7250050"/>
            <a:ext cx="113936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R(kpc)</a:t>
            </a:r>
          </a:p>
        </p:txBody>
      </p:sp>
      <p:sp>
        <p:nvSpPr>
          <p:cNvPr id="149" name="Shape 149"/>
          <p:cNvSpPr/>
          <p:nvPr/>
        </p:nvSpPr>
        <p:spPr>
          <a:xfrm>
            <a:off x="3313046" y="5105563"/>
            <a:ext cx="674689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Vz</a:t>
            </a:r>
          </a:p>
        </p:txBody>
      </p:sp>
      <p:sp>
        <p:nvSpPr>
          <p:cNvPr id="150" name="Shape 150"/>
          <p:cNvSpPr/>
          <p:nvPr/>
        </p:nvSpPr>
        <p:spPr>
          <a:xfrm>
            <a:off x="5503943" y="2291096"/>
            <a:ext cx="140906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151" name="Shape 151"/>
          <p:cNvSpPr/>
          <p:nvPr/>
        </p:nvSpPr>
        <p:spPr>
          <a:xfrm>
            <a:off x="852118" y="8755309"/>
            <a:ext cx="11351364" cy="400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3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Siebert et al. 2011; Widrow et al. 2012; Bovy et al. 2015; Sun et al. 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241300" y="762000"/>
            <a:ext cx="12573000" cy="800100"/>
          </a:xfrm>
          <a:prstGeom prst="rect">
            <a:avLst/>
          </a:prstGeom>
        </p:spPr>
        <p:txBody>
          <a:bodyPr/>
          <a:lstStyle/>
          <a:p>
            <a:pPr>
              <a:defRPr b="0" spc="209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Bulk motions: </a:t>
            </a:r>
            <a:r>
              <a:rPr spc="180"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explanations</a:t>
            </a:r>
          </a:p>
        </p:txBody>
      </p:sp>
      <p:sp>
        <p:nvSpPr>
          <p:cNvPr id="154" name="Shape 154"/>
          <p:cNvSpPr/>
          <p:nvPr/>
        </p:nvSpPr>
        <p:spPr>
          <a:xfrm>
            <a:off x="787570" y="2292178"/>
            <a:ext cx="11480460" cy="56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 sz="2300">
                <a:solidFill>
                  <a:srgbClr val="0056D6"/>
                </a:solidFill>
              </a:defRPr>
            </a:pPr>
            <a:r>
              <a: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bulk motions in Vr:</a:t>
            </a:r>
          </a:p>
        </p:txBody>
      </p:sp>
      <p:sp>
        <p:nvSpPr>
          <p:cNvPr id="155" name="Shape 155"/>
          <p:cNvSpPr/>
          <p:nvPr/>
        </p:nvSpPr>
        <p:spPr>
          <a:xfrm>
            <a:off x="751560" y="3081137"/>
            <a:ext cx="8277288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spcBef>
                <a:spcPts val="3000"/>
              </a:spcBef>
              <a:defRPr sz="23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(1) Perturbation by arms </a:t>
            </a:r>
            <a:r>
              <a:rPr sz="2000"/>
              <a:t>(siebert+ 2012; Feure+2014)</a:t>
            </a:r>
            <a:r>
              <a:t>; </a:t>
            </a:r>
          </a:p>
          <a:p>
            <a:pPr algn="l">
              <a:spcBef>
                <a:spcPts val="3000"/>
              </a:spcBef>
              <a:defRPr sz="23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(2) Perturbation by bar</a:t>
            </a:r>
            <a:r>
              <a:rPr sz="2000"/>
              <a:t>(Grand+2015)</a:t>
            </a:r>
            <a:r>
              <a:t>; </a:t>
            </a:r>
          </a:p>
          <a:p>
            <a:pPr algn="l">
              <a:spcBef>
                <a:spcPts val="3000"/>
              </a:spcBef>
              <a:defRPr sz="23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(3) Ellipticity</a:t>
            </a:r>
            <a:r>
              <a:rPr sz="2000"/>
              <a:t>(Kuijken &amp; Tremaine 1994; rix &amp; zaritsky 1995)</a:t>
            </a:r>
          </a:p>
        </p:txBody>
      </p:sp>
      <p:sp>
        <p:nvSpPr>
          <p:cNvPr id="156" name="Shape 156"/>
          <p:cNvSpPr/>
          <p:nvPr/>
        </p:nvSpPr>
        <p:spPr>
          <a:xfrm>
            <a:off x="924528" y="5344572"/>
            <a:ext cx="4485069" cy="56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 sz="2300">
                <a:solidFill>
                  <a:srgbClr val="0056D6"/>
                </a:solidFill>
              </a:defRPr>
            </a:pPr>
            <a:r>
              <a: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bulk motions in Vz:</a:t>
            </a:r>
          </a:p>
        </p:txBody>
      </p:sp>
      <p:sp>
        <p:nvSpPr>
          <p:cNvPr id="157" name="Shape 157"/>
          <p:cNvSpPr/>
          <p:nvPr/>
        </p:nvSpPr>
        <p:spPr>
          <a:xfrm>
            <a:off x="894823" y="6108699"/>
            <a:ext cx="7848923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sz="23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(1) Miner merging</a:t>
            </a:r>
            <a:r>
              <a:rPr sz="2000"/>
              <a:t>(Gomez+2013)</a:t>
            </a:r>
            <a:r>
              <a:t>; </a:t>
            </a:r>
          </a:p>
          <a:p>
            <a:pPr algn="l">
              <a:spcBef>
                <a:spcPts val="3000"/>
              </a:spcBef>
              <a:defRPr sz="23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(2) Stellar warp</a:t>
            </a:r>
            <a:r>
              <a:rPr sz="2000"/>
              <a:t>(Drimmel+2000; López-Corredoira+2014)</a:t>
            </a:r>
          </a:p>
        </p:txBody>
      </p:sp>
      <p:sp>
        <p:nvSpPr>
          <p:cNvPr id="158" name="Shape 158"/>
          <p:cNvSpPr/>
          <p:nvPr/>
        </p:nvSpPr>
        <p:spPr>
          <a:xfrm>
            <a:off x="9142020" y="8200446"/>
            <a:ext cx="3508870" cy="70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3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Perturbation from the spiral structure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9421" y="1805225"/>
            <a:ext cx="3289267" cy="2956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9678" y="4926071"/>
            <a:ext cx="3388754" cy="311030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9243932" y="1871288"/>
            <a:ext cx="2720846" cy="4255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100">
                <a:solidFill>
                  <a:srgbClr val="0061FF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Siebert et al. 2012</a:t>
            </a:r>
          </a:p>
        </p:txBody>
      </p:sp>
      <p:sp>
        <p:nvSpPr>
          <p:cNvPr id="162" name="Shape 162"/>
          <p:cNvSpPr/>
          <p:nvPr/>
        </p:nvSpPr>
        <p:spPr>
          <a:xfrm>
            <a:off x="9696633" y="5125423"/>
            <a:ext cx="2399644" cy="37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100">
                <a:solidFill>
                  <a:srgbClr val="0061FF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2d density wave</a:t>
            </a:r>
          </a:p>
        </p:txBody>
      </p:sp>
      <p:sp>
        <p:nvSpPr>
          <p:cNvPr id="163" name="Shape 163"/>
          <p:cNvSpPr/>
          <p:nvPr/>
        </p:nvSpPr>
        <p:spPr>
          <a:xfrm>
            <a:off x="9841044" y="2423991"/>
            <a:ext cx="755849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2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VR</a:t>
            </a:r>
          </a:p>
        </p:txBody>
      </p:sp>
      <p:sp>
        <p:nvSpPr>
          <p:cNvPr id="164" name="Shape 164"/>
          <p:cNvSpPr/>
          <p:nvPr/>
        </p:nvSpPr>
        <p:spPr>
          <a:xfrm>
            <a:off x="2397728" y="8166099"/>
            <a:ext cx="43647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300">
                <a:solidFill>
                  <a:schemeClr val="accent5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Which mechanisms are true?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867400" y="7378700"/>
            <a:ext cx="65405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9A244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Dividing method:</a:t>
            </a:r>
          </a:p>
          <a:p>
            <a:pPr algn="l">
              <a:defRPr sz="20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- 100&lt;|z|&lt;500, slicing 3 slices, overlapping 100pc each other</a:t>
            </a:r>
          </a:p>
          <a:p>
            <a:pPr algn="l">
              <a:defRPr sz="20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- teff from 4000K to 7000K, dicing 6 bins</a:t>
            </a:r>
          </a:p>
          <a:p>
            <a:pPr algn="l">
              <a:defRPr sz="20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- Finally, 209316 FGK stars (18 subsamples) left in total</a:t>
            </a:r>
          </a:p>
        </p:txBody>
      </p:sp>
      <p:sp>
        <p:nvSpPr>
          <p:cNvPr id="167" name="Shape 167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 sz="3500"/>
              <a:t>SOLAR NEIGHBOORHOOD:</a:t>
            </a:r>
            <a:r>
              <a:t> </a:t>
            </a:r>
            <a:r>
              <a: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SAMPLE SELECTION</a:t>
            </a:r>
          </a:p>
        </p:txBody>
      </p:sp>
      <p:pic>
        <p:nvPicPr>
          <p:cNvPr id="16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67" y="1871841"/>
            <a:ext cx="5054601" cy="2541191"/>
          </a:xfrm>
          <a:prstGeom prst="rect">
            <a:avLst/>
          </a:prstGeom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</p:pic>
      <p:pic>
        <p:nvPicPr>
          <p:cNvPr id="16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8900" y="2513754"/>
            <a:ext cx="5410200" cy="1308165"/>
          </a:xfrm>
          <a:prstGeom prst="rect">
            <a:avLst/>
          </a:prstGeom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5842000" y="1930400"/>
            <a:ext cx="67818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FG- stars with high temperature(blue points):</a:t>
            </a:r>
          </a:p>
        </p:txBody>
      </p:sp>
      <p:sp>
        <p:nvSpPr>
          <p:cNvPr id="171" name="Shape 171"/>
          <p:cNvSpPr/>
          <p:nvPr/>
        </p:nvSpPr>
        <p:spPr>
          <a:xfrm>
            <a:off x="5842000" y="3911600"/>
            <a:ext cx="63246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K- stars with low temperature(red points):</a:t>
            </a:r>
          </a:p>
        </p:txBody>
      </p:sp>
      <p:pic>
        <p:nvPicPr>
          <p:cNvPr id="17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6450" y="4406900"/>
            <a:ext cx="5410201" cy="1360253"/>
          </a:xfrm>
          <a:prstGeom prst="rect">
            <a:avLst/>
          </a:prstGeom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</p:pic>
      <p:grpSp>
        <p:nvGrpSpPr>
          <p:cNvPr id="177" name="Group 177"/>
          <p:cNvGrpSpPr/>
          <p:nvPr/>
        </p:nvGrpSpPr>
        <p:grpSpPr>
          <a:xfrm>
            <a:off x="5842000" y="5908153"/>
            <a:ext cx="6350000" cy="1445813"/>
            <a:chOff x="0" y="2653"/>
            <a:chExt cx="6350000" cy="1445811"/>
          </a:xfrm>
        </p:grpSpPr>
        <p:sp>
          <p:nvSpPr>
            <p:cNvPr id="173" name="Shape 173"/>
            <p:cNvSpPr/>
            <p:nvPr/>
          </p:nvSpPr>
          <p:spPr>
            <a:xfrm>
              <a:off x="0" y="2653"/>
              <a:ext cx="6350000" cy="375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>
                  <a:solidFill>
                    <a:srgbClr val="0056D6"/>
                  </a:solidFill>
                  <a:latin typeface="Copperplate"/>
                  <a:ea typeface="Copperplate"/>
                  <a:cs typeface="Copperplate"/>
                  <a:sym typeface="Copperplate"/>
                </a:defRPr>
              </a:lvl1pPr>
            </a:lstStyle>
            <a:p>
              <a:pPr/>
              <a:r>
                <a:t>Additional criteria for all the FGK-stars:</a:t>
              </a:r>
            </a:p>
          </p:txBody>
        </p:sp>
        <p:pic>
          <p:nvPicPr>
            <p:cNvPr id="174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0546" y="603112"/>
              <a:ext cx="5298967" cy="279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8800" y="1066800"/>
              <a:ext cx="2654300" cy="357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76600" y="1100629"/>
              <a:ext cx="2489200" cy="347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8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8867" y="4439234"/>
            <a:ext cx="5054601" cy="5027217"/>
          </a:xfrm>
          <a:prstGeom prst="rect">
            <a:avLst/>
          </a:prstGeom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993900"/>
            <a:ext cx="70612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600" y="2781300"/>
            <a:ext cx="7311119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418" y="5359400"/>
            <a:ext cx="11826082" cy="179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7975600" y="2063750"/>
            <a:ext cx="3281045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velocity projection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7902907" y="3600450"/>
            <a:ext cx="3422016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ellipsoid projection</a:t>
            </a:r>
          </a:p>
        </p:txBody>
      </p:sp>
      <p:sp>
        <p:nvSpPr>
          <p:cNvPr id="185" name="Shape 185"/>
          <p:cNvSpPr/>
          <p:nvPr/>
        </p:nvSpPr>
        <p:spPr>
          <a:xfrm>
            <a:off x="698500" y="7378700"/>
            <a:ext cx="50165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There are 9 free parameters:</a:t>
            </a:r>
          </a:p>
        </p:txBody>
      </p:sp>
      <p:pic>
        <p:nvPicPr>
          <p:cNvPr id="186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2200" y="8115300"/>
            <a:ext cx="50165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6000" y="8115300"/>
            <a:ext cx="522732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622300" y="8699500"/>
            <a:ext cx="10579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 we can obtain the best fit values by maximizing the likelihood.</a:t>
            </a:r>
          </a:p>
        </p:txBody>
      </p:sp>
      <p:sp>
        <p:nvSpPr>
          <p:cNvPr id="189" name="Shape 189"/>
          <p:cNvSpPr/>
          <p:nvPr/>
        </p:nvSpPr>
        <p:spPr>
          <a:xfrm>
            <a:off x="718812" y="4813300"/>
            <a:ext cx="4391979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25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Construct the Likelihood:</a:t>
            </a:r>
          </a:p>
        </p:txBody>
      </p:sp>
      <p:sp>
        <p:nvSpPr>
          <p:cNvPr id="190" name="Shape 190"/>
          <p:cNvSpPr/>
          <p:nvPr/>
        </p:nvSpPr>
        <p:spPr>
          <a:xfrm flipH="1" flipV="1">
            <a:off x="3871367" y="4369394"/>
            <a:ext cx="4387453" cy="2128889"/>
          </a:xfrm>
          <a:prstGeom prst="line">
            <a:avLst/>
          </a:prstGeom>
          <a:ln w="38100">
            <a:solidFill>
              <a:srgbClr val="E324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Shape 191"/>
          <p:cNvSpPr/>
          <p:nvPr/>
        </p:nvSpPr>
        <p:spPr>
          <a:xfrm flipH="1" flipV="1">
            <a:off x="7539633" y="2542380"/>
            <a:ext cx="2076252" cy="3308153"/>
          </a:xfrm>
          <a:prstGeom prst="line">
            <a:avLst/>
          </a:prstGeom>
          <a:ln w="38100">
            <a:solidFill>
              <a:srgbClr val="E324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520700" y="838200"/>
            <a:ext cx="112522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spcBef>
                <a:spcPts val="3000"/>
              </a:spcBef>
              <a:defRPr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 sz="3500"/>
              <a:t>SOLAR NEIGHBOORHOOD:</a:t>
            </a:r>
            <a:r>
              <a:t> </a:t>
            </a:r>
            <a:r>
              <a: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METHOD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838200" y="1308100"/>
            <a:ext cx="122428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3000"/>
              </a:spcBef>
              <a:def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real LAMOST sample, and calibrated by mock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596900" y="1891659"/>
            <a:ext cx="3657600" cy="7188841"/>
            <a:chOff x="0" y="0"/>
            <a:chExt cx="3657600" cy="7188840"/>
          </a:xfrm>
        </p:grpSpPr>
        <p:pic>
          <p:nvPicPr>
            <p:cNvPr id="196" name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38100"/>
              <a:ext cx="3581400" cy="71126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57600" cy="7188841"/>
            </a:xfrm>
            <a:prstGeom prst="rect">
              <a:avLst/>
            </a:prstGeom>
            <a:effectLst/>
          </p:spPr>
        </p:pic>
      </p:grpSp>
      <p:sp>
        <p:nvSpPr>
          <p:cNvPr id="198" name="Shape 198"/>
          <p:cNvSpPr/>
          <p:nvPr>
            <p:ph type="title"/>
          </p:nvPr>
        </p:nvSpPr>
        <p:spPr>
          <a:xfrm>
            <a:off x="812800" y="393700"/>
            <a:ext cx="11696700" cy="838200"/>
          </a:xfrm>
          <a:prstGeom prst="rect">
            <a:avLst/>
          </a:prstGeom>
        </p:spPr>
        <p:txBody>
          <a:bodyPr/>
          <a:lstStyle>
            <a:lvl1pPr>
              <a:defRPr b="0" spc="209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Results of LAMOST FGK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4838700" y="1904270"/>
            <a:ext cx="3644900" cy="7163620"/>
            <a:chOff x="0" y="0"/>
            <a:chExt cx="3644900" cy="7163618"/>
          </a:xfrm>
        </p:grpSpPr>
        <p:pic>
          <p:nvPicPr>
            <p:cNvPr id="200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38100"/>
              <a:ext cx="3568700" cy="70874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44900" cy="7163619"/>
            </a:xfrm>
            <a:prstGeom prst="rect">
              <a:avLst/>
            </a:prstGeom>
            <a:effectLst/>
          </p:spPr>
        </p:pic>
      </p:grpSp>
      <p:grpSp>
        <p:nvGrpSpPr>
          <p:cNvPr id="204" name="Group 204"/>
          <p:cNvGrpSpPr/>
          <p:nvPr/>
        </p:nvGrpSpPr>
        <p:grpSpPr>
          <a:xfrm>
            <a:off x="8858911" y="2006279"/>
            <a:ext cx="3278919" cy="4202225"/>
            <a:chOff x="0" y="0"/>
            <a:chExt cx="3278917" cy="4202223"/>
          </a:xfrm>
        </p:grpSpPr>
        <p:pic>
          <p:nvPicPr>
            <p:cNvPr id="203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00" y="38100"/>
              <a:ext cx="3202718" cy="41260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3278919" cy="4202224"/>
            </a:xfrm>
            <a:prstGeom prst="rect">
              <a:avLst/>
            </a:prstGeom>
            <a:effectLst/>
          </p:spPr>
        </p:pic>
      </p:grpSp>
      <p:pic>
        <p:nvPicPr>
          <p:cNvPr id="205" name="dropped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05900" y="6512983"/>
            <a:ext cx="2882900" cy="24024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93700" dist="92008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431800" y="1041400"/>
            <a:ext cx="120904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spcBef>
                <a:spcPts val="3000"/>
              </a:spcBef>
              <a:defRPr sz="3000">
                <a:solidFill>
                  <a:srgbClr val="0056D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>
                <a:solidFill>
                  <a:srgbClr val="9A244F"/>
                </a:solidFill>
              </a:rPr>
              <a:t>The age–Teff relation</a:t>
            </a:r>
            <a:r>
              <a:t> </a:t>
            </a:r>
            <a:r>
              <a:rPr sz="2200"/>
              <a:t>(to explain the non-zero net motions)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482600" y="1955198"/>
            <a:ext cx="5295900" cy="7099902"/>
            <a:chOff x="0" y="0"/>
            <a:chExt cx="5295900" cy="7099901"/>
          </a:xfrm>
        </p:grpSpPr>
        <p:pic>
          <p:nvPicPr>
            <p:cNvPr id="209" name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38100"/>
              <a:ext cx="5219700" cy="70237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295900" cy="7099902"/>
            </a:xfrm>
            <a:prstGeom prst="rect">
              <a:avLst/>
            </a:prstGeom>
            <a:effectLst/>
          </p:spPr>
        </p:pic>
      </p:grpSp>
      <p:sp>
        <p:nvSpPr>
          <p:cNvPr id="211" name="Shape 211"/>
          <p:cNvSpPr/>
          <p:nvPr/>
        </p:nvSpPr>
        <p:spPr>
          <a:xfrm>
            <a:off x="5778500" y="2635250"/>
            <a:ext cx="3898900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3000"/>
              </a:spcBef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The abrupt change in age is </a:t>
            </a:r>
            <a:r>
              <a:rPr>
                <a:solidFill>
                  <a:srgbClr val="9A244F"/>
                </a:solidFill>
              </a:rPr>
              <a:t>perfectly consistent</a:t>
            </a:r>
            <a:r>
              <a:t> with our sudden change in the velocity dispersions.</a:t>
            </a:r>
          </a:p>
        </p:txBody>
      </p:sp>
      <p:sp>
        <p:nvSpPr>
          <p:cNvPr id="212" name="Shape 212"/>
          <p:cNvSpPr/>
          <p:nvPr/>
        </p:nvSpPr>
        <p:spPr>
          <a:xfrm>
            <a:off x="6064250" y="7219906"/>
            <a:ext cx="585470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sz="26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>
                <a:solidFill>
                  <a:srgbClr val="9A244F"/>
                </a:solidFill>
              </a:rPr>
              <a:t>Why: </a:t>
            </a:r>
            <a:r>
              <a:t>exist net asymmetric motion in all three orientations when Teff&gt;6000!</a:t>
            </a:r>
            <a:r>
              <a:rPr>
                <a:solidFill>
                  <a:srgbClr val="9A244F"/>
                </a:solidFill>
              </a:rPr>
              <a:t> (Young)</a:t>
            </a:r>
            <a:r>
              <a:t>.</a:t>
            </a:r>
          </a:p>
        </p:txBody>
      </p:sp>
      <p:sp>
        <p:nvSpPr>
          <p:cNvPr id="213" name="Shape 213"/>
          <p:cNvSpPr/>
          <p:nvPr>
            <p:ph type="title"/>
          </p:nvPr>
        </p:nvSpPr>
        <p:spPr>
          <a:xfrm>
            <a:off x="4330700" y="317500"/>
            <a:ext cx="5181600" cy="914400"/>
          </a:xfrm>
          <a:prstGeom prst="rect">
            <a:avLst/>
          </a:prstGeom>
        </p:spPr>
        <p:txBody>
          <a:bodyPr/>
          <a:lstStyle>
            <a:lvl1pPr>
              <a:defRPr b="0" spc="209" sz="35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analysis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9643417" y="1890214"/>
            <a:ext cx="2537073" cy="4963479"/>
            <a:chOff x="0" y="0"/>
            <a:chExt cx="2537072" cy="4963478"/>
          </a:xfrm>
        </p:grpSpPr>
        <p:pic>
          <p:nvPicPr>
            <p:cNvPr id="215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38100"/>
              <a:ext cx="2460873" cy="48872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4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37073" cy="4963479"/>
            </a:xfrm>
            <a:prstGeom prst="rect">
              <a:avLst/>
            </a:prstGeom>
            <a:effectLst/>
          </p:spPr>
        </p:pic>
      </p:grpSp>
      <p:sp>
        <p:nvSpPr>
          <p:cNvPr id="217" name="Shape 217"/>
          <p:cNvSpPr/>
          <p:nvPr/>
        </p:nvSpPr>
        <p:spPr>
          <a:xfrm flipH="1">
            <a:off x="3640733" y="4644494"/>
            <a:ext cx="6019210" cy="1970314"/>
          </a:xfrm>
          <a:prstGeom prst="line">
            <a:avLst/>
          </a:prstGeom>
          <a:ln w="38100">
            <a:solidFill>
              <a:srgbClr val="E324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646561" y="5982828"/>
            <a:ext cx="4998096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9A244F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Young and old RCs are selected from 120 K RC candidates (Wan et al. 2015):</a:t>
            </a:r>
          </a:p>
          <a:p>
            <a:pPr algn="l">
              <a:defRPr sz="2100">
                <a:solidFill>
                  <a:srgbClr val="9A244F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algn="l">
              <a:defRPr sz="2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     |Z| &lt; 1kpc;  7&lt;R/kpc&lt;14</a:t>
            </a:r>
          </a:p>
          <a:p>
            <a:pPr algn="l">
              <a:defRPr sz="2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marL="246944" indent="-246944" algn="l">
              <a:buSzPct val="75000"/>
              <a:buChar char="-"/>
              <a:defRPr sz="2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Old RCs ( &gt; 2 Gyr): 40K</a:t>
            </a:r>
          </a:p>
          <a:p>
            <a:pPr marL="246944" indent="-246944" algn="l">
              <a:buSzPct val="75000"/>
              <a:buChar char="-"/>
              <a:defRPr sz="2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Young RCs ( &lt; 2 Gyr): 20 K</a:t>
            </a:r>
          </a:p>
          <a:p>
            <a:pPr algn="l">
              <a:defRPr sz="2000">
                <a:solidFill>
                  <a:srgbClr val="0056D6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     </a:t>
            </a:r>
          </a:p>
        </p:txBody>
      </p:sp>
      <p:sp>
        <p:nvSpPr>
          <p:cNvPr id="220" name="Shape 220"/>
          <p:cNvSpPr/>
          <p:nvPr/>
        </p:nvSpPr>
        <p:spPr>
          <a:xfrm>
            <a:off x="622300" y="698500"/>
            <a:ext cx="1195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457200">
              <a:spcBef>
                <a:spcPts val="3000"/>
              </a:spcBef>
              <a:defRPr sz="4000">
                <a:solidFill>
                  <a:srgbClr val="0042AA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 sz="3500"/>
              <a:t>OUTER DISK:</a:t>
            </a:r>
            <a:r>
              <a:t> </a:t>
            </a:r>
            <a:r>
              <a:rPr sz="3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SAMPLE SELECTION</a:t>
            </a:r>
          </a:p>
        </p:txBody>
      </p:sp>
      <p:pic>
        <p:nvPicPr>
          <p:cNvPr id="22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431" y="1772515"/>
            <a:ext cx="8571566" cy="353064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4459520" y="3937509"/>
            <a:ext cx="1394557" cy="368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1900">
                <a:solidFill>
                  <a:srgbClr val="0E4AFF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young RC</a:t>
            </a:r>
          </a:p>
        </p:txBody>
      </p:sp>
      <p:sp>
        <p:nvSpPr>
          <p:cNvPr id="223" name="Shape 223"/>
          <p:cNvSpPr/>
          <p:nvPr/>
        </p:nvSpPr>
        <p:spPr>
          <a:xfrm>
            <a:off x="5107005" y="3000904"/>
            <a:ext cx="1049456" cy="368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19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old RC</a:t>
            </a:r>
          </a:p>
        </p:txBody>
      </p:sp>
      <p:pic>
        <p:nvPicPr>
          <p:cNvPr id="22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0513" y="1766043"/>
            <a:ext cx="3417117" cy="349305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10393656" y="5070125"/>
            <a:ext cx="1355031" cy="39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000">
                <a:solidFill>
                  <a:schemeClr val="accent1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Age(Gyr)</a:t>
            </a:r>
          </a:p>
        </p:txBody>
      </p:sp>
      <p:sp>
        <p:nvSpPr>
          <p:cNvPr id="226" name="Shape 226"/>
          <p:cNvSpPr/>
          <p:nvPr/>
        </p:nvSpPr>
        <p:spPr>
          <a:xfrm flipV="1">
            <a:off x="10039349" y="1932175"/>
            <a:ext cx="1" cy="3042459"/>
          </a:xfrm>
          <a:prstGeom prst="line">
            <a:avLst/>
          </a:prstGeom>
          <a:ln w="63500">
            <a:solidFill>
              <a:schemeClr val="accent5"/>
            </a:solidFill>
            <a:prstDash val="sysDot"/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9891600" y="4930425"/>
            <a:ext cx="295500" cy="39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0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28" name="Shape 228"/>
          <p:cNvSpPr/>
          <p:nvPr/>
        </p:nvSpPr>
        <p:spPr>
          <a:xfrm>
            <a:off x="11381020" y="1884954"/>
            <a:ext cx="983209" cy="39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000">
                <a:solidFill>
                  <a:srgbClr val="173AFB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young</a:t>
            </a:r>
          </a:p>
        </p:txBody>
      </p:sp>
      <p:sp>
        <p:nvSpPr>
          <p:cNvPr id="229" name="Shape 229"/>
          <p:cNvSpPr/>
          <p:nvPr/>
        </p:nvSpPr>
        <p:spPr>
          <a:xfrm>
            <a:off x="11562652" y="2293507"/>
            <a:ext cx="619944" cy="39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000">
                <a:solidFill>
                  <a:schemeClr val="accent5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old</a:t>
            </a:r>
          </a:p>
        </p:txBody>
      </p:sp>
      <p:sp>
        <p:nvSpPr>
          <p:cNvPr id="230" name="Shape 230"/>
          <p:cNvSpPr/>
          <p:nvPr/>
        </p:nvSpPr>
        <p:spPr>
          <a:xfrm>
            <a:off x="10264692" y="3026063"/>
            <a:ext cx="2079937" cy="529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>
                <a:solidFill>
                  <a:schemeClr val="accent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age from</a:t>
            </a:r>
          </a:p>
          <a:p>
            <a:pPr>
              <a:defRPr sz="1700">
                <a:solidFill>
                  <a:schemeClr val="accent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Martig et al.2016</a:t>
            </a:r>
          </a:p>
        </p:txBody>
      </p:sp>
      <p:pic>
        <p:nvPicPr>
          <p:cNvPr id="23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7524" y="5869437"/>
            <a:ext cx="6764526" cy="331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043289" y="3475557"/>
            <a:ext cx="811219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19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 Gyr</a:t>
            </a:r>
          </a:p>
        </p:txBody>
      </p:sp>
      <p:pic>
        <p:nvPicPr>
          <p:cNvPr id="233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1868" y="5091467"/>
            <a:ext cx="858692" cy="579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3547" y="3106168"/>
            <a:ext cx="501227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1330" y="4325272"/>
            <a:ext cx="2279004" cy="46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07745" y="4335222"/>
            <a:ext cx="2187638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88975" y="4320515"/>
            <a:ext cx="2341353" cy="46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89768" y="5171725"/>
            <a:ext cx="1362808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tif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tif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810045"/>
      </a:dk1>
      <a:lt1>
        <a:srgbClr val="81818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81818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81818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81818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81818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