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326" r:id="rId3"/>
    <p:sldId id="370" r:id="rId4"/>
    <p:sldId id="379" r:id="rId5"/>
    <p:sldId id="376" r:id="rId6"/>
    <p:sldId id="378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97" y="58"/>
      </p:cViewPr>
      <p:guideLst>
        <p:guide orient="horz" pos="2160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227ED-6E44-4705-B939-EECE9AF17966}" type="datetimeFigureOut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195FE-DF9C-4F1E-95F1-54AE439618D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44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9071"/>
            <a:ext cx="7772400" cy="150120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ctr">
              <a:defRPr sz="3600" b="1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3688" y="3661938"/>
            <a:ext cx="2904744" cy="82365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2178" y="277586"/>
            <a:ext cx="7413171" cy="9633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1" baseline="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algn="ctr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2421"/>
            <a:ext cx="7886700" cy="4764542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E52D-CE0A-4061-80C8-972A2707AF68}" type="datetime1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eaVert" lIns="91440" tIns="45720" rIns="91440" bIns="45720" rtlCol="0" anchor="t">
            <a:normAutofit/>
          </a:bodyPr>
          <a:lstStyle>
            <a:lvl1pPr>
              <a:defRPr lang="en-US" sz="3600" b="1" baseline="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algn="ctr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2179" y="365125"/>
            <a:ext cx="5327196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2179" y="6356351"/>
            <a:ext cx="1926771" cy="365125"/>
          </a:xfrm>
        </p:spPr>
        <p:txBody>
          <a:bodyPr/>
          <a:lstStyle/>
          <a:p>
            <a:fld id="{1EE09A9A-579E-4758-902F-79FD7F3F3CD5}" type="datetime1">
              <a:rPr lang="zh-CN" altLang="en-US" smtClean="0"/>
              <a:t>2017/11/30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8564" y="6356351"/>
            <a:ext cx="3077936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729" y="174644"/>
            <a:ext cx="7298871" cy="93889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baseline="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algn="ctr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3757"/>
            <a:ext cx="7886700" cy="461320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9" y="6479194"/>
            <a:ext cx="20574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B7558451-A46C-4B6A-964C-7378CF7AFBF2}" type="datetime1">
              <a:rPr lang="zh-CN" altLang="en-US" smtClean="0"/>
              <a:t>2017/11/30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85617" y="6465942"/>
            <a:ext cx="4166974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8030" y="6462367"/>
            <a:ext cx="20574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69A57555-43D7-4363-AFB1-40EB9C31793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1" baseline="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algn="ctr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31F87-6942-498C-8A70-A9B53CAF7D47}" type="datetime1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1986" y="285750"/>
            <a:ext cx="7323364" cy="95522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1" baseline="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algn="ctr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20359"/>
            <a:ext cx="3886200" cy="47566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20359"/>
            <a:ext cx="3886200" cy="47566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E627-AF85-4235-A30B-41408EDFEFF3}" type="datetime1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479" y="277586"/>
            <a:ext cx="7300062" cy="96338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1" baseline="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algn="ctr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7908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341109"/>
            <a:ext cx="3868340" cy="38485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7908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1107"/>
            <a:ext cx="3887391" cy="384855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5EA7-1C1D-4D49-BE59-976ED6FD7519}" type="datetime1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328" y="277586"/>
            <a:ext cx="7356021" cy="9715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1" baseline="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algn="ctr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2EA6F-EB70-473D-8A46-B3F56EC242D7}" type="datetime1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36970-DB5B-4559-B127-66B94C260AB1}" type="datetime1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212272"/>
            <a:ext cx="2436019" cy="158387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1" baseline="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algn="ctr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212272"/>
            <a:ext cx="4629150" cy="5648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85950"/>
            <a:ext cx="2949178" cy="3983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FD602-AB04-4D5F-B139-A6BD90EFB2B3}" type="datetime1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343" y="220436"/>
            <a:ext cx="2468676" cy="155121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1" baseline="0" dirty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 algn="ctr"/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220436"/>
            <a:ext cx="4629150" cy="564061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861457"/>
            <a:ext cx="2949178" cy="40075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44E1-FA04-4205-BE16-5A2C3759B067}" type="datetime1">
              <a:rPr lang="zh-CN" altLang="en-US" smtClean="0"/>
              <a:t>2017/11/30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7863" y="191728"/>
            <a:ext cx="7886700" cy="929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471" y="1312606"/>
            <a:ext cx="8583561" cy="4864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226" y="64595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E8900C29-C81D-43DD-9026-8E95E66A0A3B}" type="datetime1">
              <a:rPr lang="zh-CN" altLang="en-US" smtClean="0"/>
              <a:t>2017/11/30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3987" y="6459587"/>
            <a:ext cx="4336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626" y="64595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69A57555-43D7-4363-AFB1-40EB9C31793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charset="0"/>
        <a:buChar char="•"/>
        <a:defRPr sz="2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2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tmp"/><Relationship Id="rId7" Type="http://schemas.openxmlformats.org/officeDocument/2006/relationships/image" Target="../media/image16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069" y="2462444"/>
            <a:ext cx="7772400" cy="79615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射电数据处理</a:t>
            </a:r>
            <a:r>
              <a:rPr lang="en-US" altLang="zh-CN" sz="4000" dirty="0"/>
              <a:t>Gridding</a:t>
            </a:r>
            <a:r>
              <a:rPr lang="zh-CN" altLang="en-US" sz="4000" dirty="0"/>
              <a:t>技术研究</a:t>
            </a:r>
            <a:endParaRPr lang="x-none" altLang="zh-CN" sz="4000" dirty="0"/>
          </a:p>
        </p:txBody>
      </p:sp>
      <p:sp>
        <p:nvSpPr>
          <p:cNvPr id="6" name="文本框 5"/>
          <p:cNvSpPr txBox="1"/>
          <p:nvPr/>
        </p:nvSpPr>
        <p:spPr>
          <a:xfrm>
            <a:off x="5814204" y="3905977"/>
            <a:ext cx="315726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/>
              <a:t>国家天文台</a:t>
            </a:r>
            <a:r>
              <a:rPr lang="en-US" altLang="zh-CN" dirty="0"/>
              <a:t>–</a:t>
            </a:r>
            <a:r>
              <a:rPr lang="zh-CN" altLang="en-US" b="1" dirty="0"/>
              <a:t>天津大学</a:t>
            </a:r>
            <a:endParaRPr lang="en-US" altLang="zh-CN" b="1" dirty="0"/>
          </a:p>
          <a:p>
            <a:pPr algn="r"/>
            <a:r>
              <a:rPr lang="zh-CN" altLang="en-US" b="1" dirty="0"/>
              <a:t>天文信息技术联合研究中心</a:t>
            </a:r>
            <a:endParaRPr lang="en-US" altLang="zh-CN" b="1" dirty="0"/>
          </a:p>
          <a:p>
            <a:pPr algn="ctr">
              <a:lnSpc>
                <a:spcPct val="135000"/>
              </a:lnSpc>
            </a:pPr>
            <a:endParaRPr lang="en-US" altLang="zh-CN" b="1" dirty="0"/>
          </a:p>
          <a:p>
            <a:pPr algn="r">
              <a:lnSpc>
                <a:spcPct val="135000"/>
              </a:lnSpc>
            </a:pPr>
            <a:r>
              <a:rPr lang="zh-CN" altLang="en-US" sz="1600" dirty="0"/>
              <a:t>罗琦、肖健、于策</a:t>
            </a:r>
            <a:endParaRPr lang="en-US" altLang="zh-CN" sz="1600" dirty="0"/>
          </a:p>
          <a:p>
            <a:pPr algn="r">
              <a:lnSpc>
                <a:spcPct val="135000"/>
              </a:lnSpc>
            </a:pPr>
            <a:r>
              <a:rPr lang="en-US" altLang="zh-CN" sz="1600" dirty="0"/>
              <a:t>luoqi@tju.edu.cn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0614" y="176119"/>
            <a:ext cx="7983282" cy="938893"/>
          </a:xfrm>
        </p:spPr>
        <p:txBody>
          <a:bodyPr>
            <a:normAutofit/>
          </a:bodyPr>
          <a:lstStyle/>
          <a:p>
            <a:r>
              <a:rPr lang="zh-CN" altLang="en-US" dirty="0"/>
              <a:t>成像过程</a:t>
            </a:r>
            <a:endParaRPr lang="x-none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0" y="6462367"/>
            <a:ext cx="6833746" cy="365125"/>
          </a:xfrm>
        </p:spPr>
        <p:txBody>
          <a:bodyPr/>
          <a:lstStyle/>
          <a:p>
            <a:r>
              <a:rPr lang="en-US" altLang="zh-CN" dirty="0"/>
              <a:t>China-VO 2017</a:t>
            </a:r>
            <a:endParaRPr lang="zh-CN" altLang="en-US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73" y="4690019"/>
            <a:ext cx="970838" cy="991241"/>
          </a:xfrm>
          <a:prstGeom prst="rect">
            <a:avLst/>
          </a:prstGeom>
        </p:spPr>
      </p:pic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738" y="2649392"/>
            <a:ext cx="1018244" cy="9937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0056" y="2284911"/>
            <a:ext cx="1775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采样数据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122612" y="5763035"/>
            <a:ext cx="20944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理想</a:t>
            </a:r>
            <a:r>
              <a:rPr lang="en-US" altLang="zh-CN" sz="1600" dirty="0"/>
              <a:t>Fourier</a:t>
            </a:r>
            <a:r>
              <a:rPr lang="zh-CN" altLang="en-US" sz="1600" dirty="0"/>
              <a:t>分量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50030" y="5449132"/>
            <a:ext cx="1695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采样函数</a:t>
            </a:r>
          </a:p>
        </p:txBody>
      </p:sp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13" y="2631404"/>
            <a:ext cx="1073137" cy="1010390"/>
          </a:xfrm>
          <a:prstGeom prst="rect">
            <a:avLst/>
          </a:prstGeom>
        </p:spPr>
      </p:pic>
      <p:pic>
        <p:nvPicPr>
          <p:cNvPr id="14" name="图片 13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76" y="4675212"/>
            <a:ext cx="1347494" cy="1006048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V="1">
            <a:off x="2473076" y="3378580"/>
            <a:ext cx="1065200" cy="15570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2471805" y="3044594"/>
            <a:ext cx="980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Gridding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4793404" y="3369743"/>
            <a:ext cx="806020" cy="883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4618105" y="3062052"/>
            <a:ext cx="1024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IFFT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77803" y="2306540"/>
            <a:ext cx="12105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/>
              <a:t>重采样数据</a:t>
            </a:r>
          </a:p>
        </p:txBody>
      </p:sp>
      <p:sp>
        <p:nvSpPr>
          <p:cNvPr id="34" name="矩形 33"/>
          <p:cNvSpPr/>
          <p:nvPr/>
        </p:nvSpPr>
        <p:spPr>
          <a:xfrm>
            <a:off x="5855255" y="2279623"/>
            <a:ext cx="1008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i="1" dirty="0"/>
              <a:t>Dirty map</a:t>
            </a:r>
            <a:endParaRPr lang="zh-CN" altLang="en-US" sz="1600" dirty="0"/>
          </a:p>
        </p:txBody>
      </p:sp>
      <p:sp>
        <p:nvSpPr>
          <p:cNvPr id="35" name="矩形 34"/>
          <p:cNvSpPr/>
          <p:nvPr/>
        </p:nvSpPr>
        <p:spPr>
          <a:xfrm>
            <a:off x="5110280" y="5770118"/>
            <a:ext cx="24849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i="1" dirty="0"/>
              <a:t>Reconstruction map</a:t>
            </a:r>
            <a:endParaRPr lang="zh-CN" altLang="en-US" sz="1600" dirty="0"/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4793404" y="5188885"/>
            <a:ext cx="768295" cy="6457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4907403" y="4882879"/>
            <a:ext cx="53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FFT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cxnSp>
        <p:nvCxnSpPr>
          <p:cNvPr id="43" name="肘形连接符 42"/>
          <p:cNvCxnSpPr>
            <a:stCxn id="7" idx="1"/>
            <a:endCxn id="9" idx="2"/>
          </p:cNvCxnSpPr>
          <p:nvPr/>
        </p:nvCxnSpPr>
        <p:spPr>
          <a:xfrm rot="10800000">
            <a:off x="1766083" y="3641794"/>
            <a:ext cx="1903991" cy="1543846"/>
          </a:xfrm>
          <a:prstGeom prst="bentConnector2">
            <a:avLst/>
          </a:prstGeom>
          <a:ln w="38100"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屏幕剪辑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370" y="4423904"/>
            <a:ext cx="1073137" cy="1040405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2372322" y="4864545"/>
            <a:ext cx="117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De-gridding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182157" y="3040026"/>
            <a:ext cx="881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</a:rPr>
              <a:t>Clean</a:t>
            </a:r>
            <a:endParaRPr lang="zh-CN" altLang="en-US" sz="1600" b="1" dirty="0">
              <a:solidFill>
                <a:srgbClr val="C00000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2044461" y="3781972"/>
            <a:ext cx="2726630" cy="78670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文本框 83"/>
              <p:cNvSpPr txBox="1"/>
              <p:nvPr/>
            </p:nvSpPr>
            <p:spPr>
              <a:xfrm>
                <a:off x="2180043" y="3988679"/>
                <a:ext cx="2304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solidFill>
                      <a:schemeClr val="accent1">
                        <a:lumMod val="50000"/>
                      </a:schemeClr>
                    </a:solidFill>
                  </a:rPr>
                  <a:t>Fourier domain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C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4" name="文本框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0043" y="3988679"/>
                <a:ext cx="230426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381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/>
              <p:cNvSpPr txBox="1"/>
              <p:nvPr/>
            </p:nvSpPr>
            <p:spPr>
              <a:xfrm>
                <a:off x="5387626" y="3997427"/>
                <a:ext cx="2200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>
                    <a:solidFill>
                      <a:schemeClr val="accent1">
                        <a:lumMod val="50000"/>
                      </a:schemeClr>
                    </a:solidFill>
                  </a:rPr>
                  <a:t>Image domain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1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  <m:r>
                          <a:rPr lang="en-US" altLang="zh-CN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b="1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7" name="文本框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626" y="3997427"/>
                <a:ext cx="220019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2493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肘形连接符 88"/>
          <p:cNvCxnSpPr/>
          <p:nvPr/>
        </p:nvCxnSpPr>
        <p:spPr>
          <a:xfrm rot="16200000" flipH="1">
            <a:off x="5813451" y="4021112"/>
            <a:ext cx="2136279" cy="231333"/>
          </a:xfrm>
          <a:prstGeom prst="bentConnector4">
            <a:avLst>
              <a:gd name="adj1" fmla="val 14805"/>
              <a:gd name="adj2" fmla="val 370353"/>
            </a:avLst>
          </a:prstGeom>
          <a:ln w="38100">
            <a:solidFill>
              <a:schemeClr val="accent3">
                <a:lumMod val="50000"/>
              </a:schemeClr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665" y="2631404"/>
            <a:ext cx="1344905" cy="1009688"/>
          </a:xfrm>
          <a:prstGeom prst="rect">
            <a:avLst/>
          </a:prstGeom>
        </p:spPr>
      </p:pic>
      <p:sp>
        <p:nvSpPr>
          <p:cNvPr id="86" name="矩形 85"/>
          <p:cNvSpPr/>
          <p:nvPr/>
        </p:nvSpPr>
        <p:spPr>
          <a:xfrm>
            <a:off x="5387626" y="3781973"/>
            <a:ext cx="2756122" cy="7883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9" name="直接箭头连接符 108"/>
          <p:cNvCxnSpPr/>
          <p:nvPr/>
        </p:nvCxnSpPr>
        <p:spPr>
          <a:xfrm>
            <a:off x="7795324" y="3923301"/>
            <a:ext cx="0" cy="51758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箭头连接符 109"/>
          <p:cNvCxnSpPr/>
          <p:nvPr/>
        </p:nvCxnSpPr>
        <p:spPr>
          <a:xfrm>
            <a:off x="7939101" y="3923301"/>
            <a:ext cx="0" cy="517585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箭头连接符 110"/>
          <p:cNvCxnSpPr/>
          <p:nvPr/>
        </p:nvCxnSpPr>
        <p:spPr>
          <a:xfrm flipV="1">
            <a:off x="4793404" y="4031930"/>
            <a:ext cx="566850" cy="325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箭头连接符 113"/>
          <p:cNvCxnSpPr/>
          <p:nvPr/>
        </p:nvCxnSpPr>
        <p:spPr>
          <a:xfrm flipV="1">
            <a:off x="4771091" y="4332138"/>
            <a:ext cx="616535" cy="8748"/>
          </a:xfrm>
          <a:prstGeom prst="straightConnector1">
            <a:avLst/>
          </a:prstGeom>
          <a:ln w="3810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/>
          <p:cNvSpPr/>
          <p:nvPr/>
        </p:nvSpPr>
        <p:spPr>
          <a:xfrm>
            <a:off x="117240" y="1480476"/>
            <a:ext cx="6919465" cy="466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altLang="zh-CN" b="1" i="1" dirty="0"/>
              <a:t>Gridding</a:t>
            </a:r>
            <a:r>
              <a:rPr lang="zh-CN" altLang="en-US" dirty="0"/>
              <a:t>：将不规则采样数据重采样到规则网格上。</a:t>
            </a:r>
            <a:endParaRPr lang="en-US" altLang="zh-CN" i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4820430" y="4021253"/>
            <a:ext cx="539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FT</a:t>
            </a:r>
            <a:endParaRPr lang="zh-CN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53808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52" y="1926050"/>
            <a:ext cx="2854090" cy="284428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1185" y="173542"/>
            <a:ext cx="7964245" cy="938893"/>
          </a:xfrm>
        </p:spPr>
        <p:txBody>
          <a:bodyPr>
            <a:normAutofit/>
          </a:bodyPr>
          <a:lstStyle/>
          <a:p>
            <a:r>
              <a:rPr lang="zh-CN" altLang="en-US" dirty="0"/>
              <a:t>成像过程</a:t>
            </a:r>
            <a:endParaRPr lang="x-none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0" y="6462367"/>
            <a:ext cx="6833746" cy="365125"/>
          </a:xfrm>
        </p:spPr>
        <p:txBody>
          <a:bodyPr/>
          <a:lstStyle/>
          <a:p>
            <a:r>
              <a:rPr lang="en-US" altLang="zh-CN" dirty="0"/>
              <a:t>China-VO 2017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1014693" y="1572332"/>
            <a:ext cx="193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/>
              <a:t>Before </a:t>
            </a:r>
            <a:endParaRPr lang="zh-CN" altLang="en-US" sz="1600" i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3842697" y="2804470"/>
            <a:ext cx="2120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i="1" dirty="0"/>
              <a:t>After </a:t>
            </a:r>
            <a:endParaRPr lang="zh-CN" altLang="en-US" sz="1600" i="1" dirty="0"/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05" y="3163951"/>
            <a:ext cx="2848071" cy="2837266"/>
          </a:xfrm>
          <a:prstGeom prst="rect">
            <a:avLst/>
          </a:prstGeom>
        </p:spPr>
      </p:pic>
      <p:pic>
        <p:nvPicPr>
          <p:cNvPr id="23" name="图片 22" descr="屏幕剪辑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07" y="321979"/>
            <a:ext cx="742139" cy="724276"/>
          </a:xfrm>
          <a:prstGeom prst="rect">
            <a:avLst/>
          </a:prstGeom>
        </p:spPr>
      </p:pic>
      <p:pic>
        <p:nvPicPr>
          <p:cNvPr id="24" name="图片 23" descr="屏幕剪辑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45" y="321979"/>
            <a:ext cx="782148" cy="736415"/>
          </a:xfrm>
          <a:prstGeom prst="rect">
            <a:avLst/>
          </a:prstGeom>
        </p:spPr>
      </p:pic>
      <p:cxnSp>
        <p:nvCxnSpPr>
          <p:cNvPr id="25" name="直接连接符 24"/>
          <p:cNvCxnSpPr>
            <a:stCxn id="24" idx="3"/>
            <a:endCxn id="23" idx="1"/>
          </p:cNvCxnSpPr>
          <p:nvPr/>
        </p:nvCxnSpPr>
        <p:spPr>
          <a:xfrm flipV="1">
            <a:off x="7339793" y="684117"/>
            <a:ext cx="954114" cy="607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264772" y="324287"/>
            <a:ext cx="104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Gridding</a:t>
            </a:r>
            <a:endParaRPr lang="zh-CN" altLang="en-US" dirty="0"/>
          </a:p>
        </p:txBody>
      </p:sp>
      <p:pic>
        <p:nvPicPr>
          <p:cNvPr id="19" name="图片 18" descr="屏幕剪辑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7" y="4306977"/>
            <a:ext cx="1717671" cy="1133036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89638" y="5440013"/>
            <a:ext cx="1250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光栅扫描</a:t>
            </a:r>
          </a:p>
        </p:txBody>
      </p:sp>
      <p:pic>
        <p:nvPicPr>
          <p:cNvPr id="31" name="图片 30" descr="屏幕剪辑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331" y="1443178"/>
            <a:ext cx="1774827" cy="1778182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6702966" y="3248553"/>
            <a:ext cx="1891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螺旋扫描模式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727436" y="6081958"/>
            <a:ext cx="1849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/>
              <a:t>内摆线扫描模式</a:t>
            </a:r>
          </a:p>
        </p:txBody>
      </p:sp>
      <p:pic>
        <p:nvPicPr>
          <p:cNvPr id="34" name="图片 33" descr="屏幕剪辑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12" y="3659554"/>
            <a:ext cx="1034642" cy="243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06723" y="5722830"/>
            <a:ext cx="8695736" cy="57526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24287" y="3426077"/>
            <a:ext cx="8678172" cy="21324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24287" y="1392834"/>
            <a:ext cx="8678173" cy="19220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1185" y="173542"/>
            <a:ext cx="7964245" cy="938893"/>
          </a:xfrm>
        </p:spPr>
        <p:txBody>
          <a:bodyPr>
            <a:normAutofit/>
          </a:bodyPr>
          <a:lstStyle/>
          <a:p>
            <a:r>
              <a:rPr lang="zh-CN" altLang="en-US" dirty="0"/>
              <a:t>现有方法</a:t>
            </a:r>
            <a:endParaRPr lang="x-none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0" y="6462367"/>
            <a:ext cx="6833746" cy="365125"/>
          </a:xfrm>
        </p:spPr>
        <p:txBody>
          <a:bodyPr/>
          <a:lstStyle/>
          <a:p>
            <a:r>
              <a:rPr lang="en-US" altLang="zh-CN" dirty="0"/>
              <a:t>China-VO 2017</a:t>
            </a:r>
            <a:endParaRPr lang="zh-CN" altLang="en-US" dirty="0"/>
          </a:p>
        </p:txBody>
      </p:sp>
      <p:pic>
        <p:nvPicPr>
          <p:cNvPr id="23" name="图片 22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07" y="321979"/>
            <a:ext cx="742139" cy="724276"/>
          </a:xfrm>
          <a:prstGeom prst="rect">
            <a:avLst/>
          </a:prstGeom>
        </p:spPr>
      </p:pic>
      <p:pic>
        <p:nvPicPr>
          <p:cNvPr id="24" name="图片 23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45" y="321979"/>
            <a:ext cx="782148" cy="736415"/>
          </a:xfrm>
          <a:prstGeom prst="rect">
            <a:avLst/>
          </a:prstGeom>
        </p:spPr>
      </p:pic>
      <p:cxnSp>
        <p:nvCxnSpPr>
          <p:cNvPr id="25" name="直接连接符 24"/>
          <p:cNvCxnSpPr>
            <a:stCxn id="24" idx="3"/>
            <a:endCxn id="23" idx="1"/>
          </p:cNvCxnSpPr>
          <p:nvPr/>
        </p:nvCxnSpPr>
        <p:spPr>
          <a:xfrm flipV="1">
            <a:off x="7339793" y="684117"/>
            <a:ext cx="954114" cy="607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7264772" y="324287"/>
            <a:ext cx="104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Gridding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4200311" y="1394383"/>
            <a:ext cx="4501754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zh-CN" sz="2000" b="1" dirty="0">
                <a:sym typeface="Wingdings" panose="05000000000000000000" pitchFamily="2" charset="2"/>
              </a:rPr>
              <a:t>Sample </a:t>
            </a:r>
            <a:r>
              <a:rPr lang="zh-CN" altLang="en-US" sz="2000" b="1" dirty="0">
                <a:sym typeface="Wingdings" panose="05000000000000000000" pitchFamily="2" charset="2"/>
              </a:rPr>
              <a:t>传给</a:t>
            </a:r>
            <a:r>
              <a:rPr lang="en-US" altLang="zh-CN" sz="2000" b="1" dirty="0">
                <a:sym typeface="Wingdings" panose="05000000000000000000" pitchFamily="2" charset="2"/>
              </a:rPr>
              <a:t> Grids</a:t>
            </a:r>
          </a:p>
          <a:p>
            <a:pPr algn="r">
              <a:lnSpc>
                <a:spcPct val="135000"/>
              </a:lnSpc>
            </a:pPr>
            <a:r>
              <a:rPr lang="en-US" altLang="zh-CN" sz="1600" i="1" dirty="0" err="1">
                <a:sym typeface="Wingdings" panose="05000000000000000000" pitchFamily="2" charset="2"/>
              </a:rPr>
              <a:t>JohnW</a:t>
            </a:r>
            <a:r>
              <a:rPr lang="en-US" altLang="zh-CN" sz="1600" i="1" dirty="0">
                <a:sym typeface="Wingdings" panose="05000000000000000000" pitchFamily="2" charset="2"/>
              </a:rPr>
              <a:t>. </a:t>
            </a:r>
            <a:r>
              <a:rPr lang="en-US" altLang="zh-CN" sz="1600" i="1" dirty="0" err="1">
                <a:sym typeface="Wingdings" panose="05000000000000000000" pitchFamily="2" charset="2"/>
              </a:rPr>
              <a:t>Romein</a:t>
            </a:r>
            <a:r>
              <a:rPr lang="en-US" altLang="zh-CN" sz="1600" i="1" dirty="0">
                <a:sym typeface="Wingdings" panose="05000000000000000000" pitchFamily="2" charset="2"/>
              </a:rPr>
              <a:t>, 2012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algn="just">
              <a:lnSpc>
                <a:spcPct val="135000"/>
              </a:lnSpc>
            </a:pPr>
            <a:r>
              <a:rPr lang="en-US" altLang="zh-CN" dirty="0">
                <a:sym typeface="Wingdings" panose="05000000000000000000" pitchFamily="2" charset="2"/>
              </a:rPr>
              <a:t>GPU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r>
              <a:rPr lang="en-US" altLang="zh-CN" dirty="0">
                <a:sym typeface="Wingdings" panose="05000000000000000000" pitchFamily="2" charset="2"/>
              </a:rPr>
              <a:t>1 </a:t>
            </a:r>
            <a:r>
              <a:rPr lang="zh-CN" altLang="en-US" dirty="0">
                <a:sym typeface="Wingdings" panose="05000000000000000000" pitchFamily="2" charset="2"/>
              </a:rPr>
              <a:t>线程 </a:t>
            </a:r>
            <a:r>
              <a:rPr lang="en-US" altLang="zh-CN" dirty="0">
                <a:sym typeface="Wingdings" panose="05000000000000000000" pitchFamily="2" charset="2"/>
              </a:rPr>
              <a:t>/ Grid</a:t>
            </a:r>
          </a:p>
          <a:p>
            <a:pPr marL="342900" indent="-342900" algn="just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ym typeface="Wingdings" panose="05000000000000000000" pitchFamily="2" charset="2"/>
              </a:rPr>
              <a:t>寄存器</a:t>
            </a:r>
            <a:r>
              <a:rPr lang="en-US" altLang="zh-CN" sz="1600" dirty="0">
                <a:sym typeface="Wingdings" panose="05000000000000000000" pitchFamily="2" charset="2"/>
              </a:rPr>
              <a:t>(</a:t>
            </a:r>
            <a:r>
              <a:rPr lang="zh-CN" altLang="en-US" sz="1600" dirty="0">
                <a:sym typeface="Wingdings" panose="05000000000000000000" pitchFamily="2" charset="2"/>
              </a:rPr>
              <a:t>减少写入</a:t>
            </a:r>
            <a:r>
              <a:rPr lang="en-US" altLang="zh-CN" sz="1600" dirty="0">
                <a:sym typeface="Wingdings" panose="05000000000000000000" pitchFamily="2" charset="2"/>
              </a:rPr>
              <a:t>)</a:t>
            </a:r>
          </a:p>
          <a:p>
            <a:pPr marL="342900" indent="-342900" algn="just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ym typeface="Wingdings" panose="05000000000000000000" pitchFamily="2" charset="2"/>
              </a:rPr>
              <a:t>原子操作</a:t>
            </a:r>
            <a:r>
              <a:rPr lang="en-US" altLang="zh-CN" sz="1600" dirty="0">
                <a:sym typeface="Wingdings" panose="05000000000000000000" pitchFamily="2" charset="2"/>
              </a:rPr>
              <a:t>(</a:t>
            </a:r>
            <a:r>
              <a:rPr lang="zh-CN" altLang="en-US" sz="1600" dirty="0">
                <a:sym typeface="Wingdings" panose="05000000000000000000" pitchFamily="2" charset="2"/>
              </a:rPr>
              <a:t>消除竞争</a:t>
            </a:r>
            <a:r>
              <a:rPr lang="en-US" altLang="zh-CN" sz="1600" dirty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2507248" y="3520356"/>
            <a:ext cx="6194817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zh-CN" sz="2000" b="1" dirty="0">
                <a:sym typeface="Wingdings" panose="05000000000000000000" pitchFamily="2" charset="2"/>
              </a:rPr>
              <a:t>Grid </a:t>
            </a:r>
            <a:r>
              <a:rPr lang="zh-CN" altLang="en-US" sz="2000" b="1" dirty="0">
                <a:sym typeface="Wingdings" panose="05000000000000000000" pitchFamily="2" charset="2"/>
              </a:rPr>
              <a:t>查找</a:t>
            </a:r>
            <a:r>
              <a:rPr lang="en-US" altLang="zh-CN" sz="2000" b="1" dirty="0">
                <a:sym typeface="Wingdings" panose="05000000000000000000" pitchFamily="2" charset="2"/>
              </a:rPr>
              <a:t> Samples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algn="just">
              <a:lnSpc>
                <a:spcPct val="135000"/>
              </a:lnSpc>
            </a:pPr>
            <a:r>
              <a:rPr lang="en-US" altLang="zh-CN" dirty="0">
                <a:sym typeface="Wingdings" panose="05000000000000000000" pitchFamily="2" charset="2"/>
              </a:rPr>
              <a:t>CPU</a:t>
            </a:r>
            <a:r>
              <a:rPr lang="zh-CN" altLang="en-US" dirty="0">
                <a:sym typeface="Wingdings" panose="05000000000000000000" pitchFamily="2" charset="2"/>
              </a:rPr>
              <a:t>：</a:t>
            </a:r>
            <a:r>
              <a:rPr lang="en-US" altLang="zh-CN" dirty="0">
                <a:sym typeface="Wingdings" panose="05000000000000000000" pitchFamily="2" charset="2"/>
              </a:rPr>
              <a:t>1 </a:t>
            </a:r>
            <a:r>
              <a:rPr lang="zh-CN" altLang="en-US" dirty="0">
                <a:sym typeface="Wingdings" panose="05000000000000000000" pitchFamily="2" charset="2"/>
              </a:rPr>
              <a:t>线程 </a:t>
            </a:r>
            <a:r>
              <a:rPr lang="en-US" altLang="zh-CN" dirty="0">
                <a:sym typeface="Wingdings" panose="05000000000000000000" pitchFamily="2" charset="2"/>
              </a:rPr>
              <a:t>/ Grid</a:t>
            </a:r>
          </a:p>
          <a:p>
            <a:pPr marL="285750" indent="-285750" algn="just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en-US" altLang="zh-CN" sz="1600" dirty="0" err="1"/>
              <a:t>HEALPix</a:t>
            </a:r>
            <a:r>
              <a:rPr lang="zh-CN" altLang="en-US" sz="1600" dirty="0"/>
              <a:t>：</a:t>
            </a:r>
            <a:r>
              <a:rPr lang="en-US" altLang="zh-CN" sz="1600" dirty="0" err="1"/>
              <a:t>query_disc</a:t>
            </a:r>
            <a:endParaRPr lang="en-US" altLang="zh-CN" sz="1600" dirty="0">
              <a:sym typeface="Wingdings" panose="05000000000000000000" pitchFamily="2" charset="2"/>
            </a:endParaRPr>
          </a:p>
          <a:p>
            <a:pPr marL="285750" indent="-285750" algn="just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ym typeface="Wingdings" panose="05000000000000000000" pitchFamily="2" charset="2"/>
              </a:rPr>
              <a:t>哈希：</a:t>
            </a:r>
            <a:r>
              <a:rPr lang="en-US" altLang="zh-CN" sz="1600" dirty="0">
                <a:sym typeface="Wingdings" panose="05000000000000000000" pitchFamily="2" charset="2"/>
              </a:rPr>
              <a:t>Grid (key) – Samples (</a:t>
            </a:r>
            <a:r>
              <a:rPr lang="en-US" altLang="zh-CN" sz="1600" dirty="0" err="1">
                <a:sym typeface="Wingdings" panose="05000000000000000000" pitchFamily="2" charset="2"/>
              </a:rPr>
              <a:t>vals</a:t>
            </a:r>
            <a:r>
              <a:rPr lang="en-US" altLang="zh-CN" sz="1600" dirty="0">
                <a:sym typeface="Wingdings" panose="05000000000000000000" pitchFamily="2" charset="2"/>
              </a:rPr>
              <a:t>)</a:t>
            </a:r>
          </a:p>
          <a:p>
            <a:pPr marL="285750" indent="-285750" algn="just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ym typeface="Wingdings" panose="05000000000000000000" pitchFamily="2" charset="2"/>
              </a:rPr>
              <a:t>多线程 </a:t>
            </a:r>
            <a:r>
              <a:rPr lang="en-US" altLang="zh-CN" sz="1600" dirty="0">
                <a:sym typeface="Wingdings" panose="05000000000000000000" pitchFamily="2" charset="2"/>
              </a:rPr>
              <a:t>Gridding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75" y="1509407"/>
            <a:ext cx="1641227" cy="16412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3" y="3479184"/>
            <a:ext cx="1645301" cy="1653782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601144" y="5777154"/>
            <a:ext cx="590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Ours</a:t>
            </a:r>
            <a:r>
              <a:rPr lang="zh-CN" altLang="en-US" sz="2400" b="1" dirty="0"/>
              <a:t>：</a:t>
            </a:r>
            <a:r>
              <a:rPr lang="en-US" altLang="zh-CN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CPU </a:t>
            </a:r>
            <a:r>
              <a:rPr lang="zh-CN" altLang="en-US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排序</a:t>
            </a:r>
            <a:r>
              <a:rPr lang="en-US" altLang="zh-CN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000" b="1" dirty="0">
                <a:sym typeface="Wingdings" panose="05000000000000000000" pitchFamily="2" charset="2"/>
              </a:rPr>
              <a:t>&amp;</a:t>
            </a:r>
            <a:r>
              <a:rPr lang="en-US" altLang="zh-CN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000" b="1" i="1" dirty="0">
                <a:solidFill>
                  <a:srgbClr val="C00000"/>
                </a:solidFill>
                <a:sym typeface="Wingdings" panose="05000000000000000000" pitchFamily="2" charset="2"/>
              </a:rPr>
              <a:t>GPU </a:t>
            </a:r>
            <a:r>
              <a:rPr lang="en-US" altLang="zh-CN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Gridding</a:t>
            </a:r>
            <a:endParaRPr lang="en-US" altLang="zh-CN" sz="2000" b="1" i="1" dirty="0">
              <a:solidFill>
                <a:srgbClr val="C00000"/>
              </a:solidFill>
              <a:sym typeface="Wingdings" panose="05000000000000000000" pitchFamily="2" charset="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43" y="1509407"/>
            <a:ext cx="1641227" cy="1641227"/>
          </a:xfrm>
          <a:prstGeom prst="rect">
            <a:avLst/>
          </a:prstGeom>
        </p:spPr>
      </p:pic>
      <p:cxnSp>
        <p:nvCxnSpPr>
          <p:cNvPr id="26" name="直接箭头连接符 25"/>
          <p:cNvCxnSpPr/>
          <p:nvPr/>
        </p:nvCxnSpPr>
        <p:spPr>
          <a:xfrm>
            <a:off x="2574519" y="1767173"/>
            <a:ext cx="931627" cy="205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511205" y="2548096"/>
            <a:ext cx="1991251" cy="466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高带宽、写竞争</a:t>
            </a:r>
            <a:endParaRPr lang="en-US" altLang="zh-CN" sz="2000" b="1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951" y="4218722"/>
            <a:ext cx="14750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内存消耗大</a:t>
            </a:r>
            <a:endParaRPr lang="en-US" altLang="zh-CN" sz="2000" b="1" dirty="0">
              <a:solidFill>
                <a:srgbClr val="FF0000"/>
              </a:solidFill>
            </a:endParaRPr>
          </a:p>
          <a:p>
            <a:pPr algn="ctr">
              <a:lnSpc>
                <a:spcPct val="135000"/>
              </a:lnSpc>
            </a:pPr>
            <a:r>
              <a:rPr lang="zh-CN" altLang="en-US" sz="2000" b="1" dirty="0">
                <a:solidFill>
                  <a:srgbClr val="FF0000"/>
                </a:solidFill>
              </a:rPr>
              <a:t>计算量大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4287" y="5129759"/>
            <a:ext cx="211519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altLang="zh-CN" sz="1600" b="1" i="1" dirty="0" err="1">
                <a:sym typeface="Wingdings" panose="05000000000000000000" pitchFamily="2" charset="2"/>
              </a:rPr>
              <a:t>Cygrid</a:t>
            </a:r>
            <a:r>
              <a:rPr lang="en-US" altLang="zh-CN" sz="1600" i="1" dirty="0">
                <a:sym typeface="Wingdings" panose="05000000000000000000" pitchFamily="2" charset="2"/>
              </a:rPr>
              <a:t> </a:t>
            </a:r>
            <a:r>
              <a:rPr lang="en-US" altLang="zh-CN" sz="1600" dirty="0">
                <a:sym typeface="Wingdings" panose="05000000000000000000" pitchFamily="2" charset="2"/>
              </a:rPr>
              <a:t>(</a:t>
            </a:r>
            <a:r>
              <a:rPr lang="en-US" altLang="zh-CN" sz="1600" i="1" dirty="0" err="1">
                <a:sym typeface="Wingdings" panose="05000000000000000000" pitchFamily="2" charset="2"/>
              </a:rPr>
              <a:t>B.Winkel</a:t>
            </a:r>
            <a:r>
              <a:rPr lang="en-US" altLang="zh-CN" sz="1600" i="1" dirty="0">
                <a:sym typeface="Wingdings" panose="05000000000000000000" pitchFamily="2" charset="2"/>
              </a:rPr>
              <a:t>, 2016)</a:t>
            </a:r>
            <a:endParaRPr lang="en-US" altLang="zh-CN" sz="16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25780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0685" y="166971"/>
            <a:ext cx="8000535" cy="938893"/>
          </a:xfrm>
        </p:spPr>
        <p:txBody>
          <a:bodyPr>
            <a:normAutofit/>
          </a:bodyPr>
          <a:lstStyle/>
          <a:p>
            <a:r>
              <a:rPr lang="zh-CN" altLang="en-US" dirty="0"/>
              <a:t>实验</a:t>
            </a:r>
            <a:endParaRPr lang="x-none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57555-43D7-4363-AFB1-40EB9C317935}" type="slidenum">
              <a:rPr lang="zh-CN" altLang="en-US" smtClean="0"/>
              <a:t>5</a:t>
            </a:fld>
            <a:endParaRPr lang="zh-CN" altLang="en-US" dirty="0"/>
          </a:p>
        </p:txBody>
      </p:sp>
      <p:sp>
        <p:nvSpPr>
          <p:cNvPr id="18" name="页脚占位符 3"/>
          <p:cNvSpPr>
            <a:spLocks noGrp="1"/>
          </p:cNvSpPr>
          <p:nvPr>
            <p:ph type="ftr" sz="quarter" idx="11"/>
          </p:nvPr>
        </p:nvSpPr>
        <p:spPr>
          <a:xfrm>
            <a:off x="0" y="6462367"/>
            <a:ext cx="6833746" cy="365125"/>
          </a:xfrm>
        </p:spPr>
        <p:txBody>
          <a:bodyPr/>
          <a:lstStyle/>
          <a:p>
            <a:r>
              <a:rPr lang="en-US" altLang="zh-CN" dirty="0"/>
              <a:t>China-VO 2017</a:t>
            </a:r>
            <a:endParaRPr lang="zh-CN" altLang="en-US" dirty="0"/>
          </a:p>
        </p:txBody>
      </p:sp>
      <p:pic>
        <p:nvPicPr>
          <p:cNvPr id="36" name="图片 35" descr="屏幕剪辑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07" y="321979"/>
            <a:ext cx="742139" cy="724276"/>
          </a:xfrm>
          <a:prstGeom prst="rect">
            <a:avLst/>
          </a:prstGeom>
        </p:spPr>
      </p:pic>
      <p:pic>
        <p:nvPicPr>
          <p:cNvPr id="37" name="图片 36" descr="屏幕剪辑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45" y="321979"/>
            <a:ext cx="782148" cy="736415"/>
          </a:xfrm>
          <a:prstGeom prst="rect">
            <a:avLst/>
          </a:prstGeom>
        </p:spPr>
      </p:pic>
      <p:cxnSp>
        <p:nvCxnSpPr>
          <p:cNvPr id="38" name="直接连接符 37"/>
          <p:cNvCxnSpPr>
            <a:stCxn id="37" idx="3"/>
            <a:endCxn id="36" idx="1"/>
          </p:cNvCxnSpPr>
          <p:nvPr/>
        </p:nvCxnSpPr>
        <p:spPr>
          <a:xfrm flipV="1">
            <a:off x="7339793" y="684117"/>
            <a:ext cx="954114" cy="607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7264772" y="324287"/>
            <a:ext cx="104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Gridding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41" y="1260872"/>
            <a:ext cx="6402259" cy="3201129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06181"/>
              </p:ext>
            </p:extLst>
          </p:nvPr>
        </p:nvGraphicFramePr>
        <p:xfrm>
          <a:off x="536961" y="4462001"/>
          <a:ext cx="8108560" cy="17526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05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32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1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4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3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66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方法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网格大小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排序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Gridding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总耗时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网格大小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排序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Gridding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总耗时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 err="1"/>
                        <a:t>Cygrid</a:t>
                      </a:r>
                      <a:endParaRPr lang="zh-CN" alt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450</a:t>
                      </a:r>
                    </a:p>
                    <a:p>
                      <a:pPr algn="ctr"/>
                      <a:r>
                        <a:rPr lang="en-US" altLang="zh-CN" dirty="0"/>
                        <a:t>* 450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20.8 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5.2 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26.2</a:t>
                      </a:r>
                      <a:r>
                        <a:rPr lang="en-US" altLang="zh-CN" baseline="0" dirty="0"/>
                        <a:t> s</a:t>
                      </a:r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900</a:t>
                      </a:r>
                    </a:p>
                    <a:p>
                      <a:pPr algn="ctr"/>
                      <a:r>
                        <a:rPr lang="en-US" altLang="zh-CN" baseline="0" dirty="0"/>
                        <a:t>* 900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50.5 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19.6 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71.0 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Ours</a:t>
                      </a:r>
                      <a:endParaRPr lang="zh-CN" altLang="en-US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1.0 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0.9 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4.1 s</a:t>
                      </a:r>
                      <a:endParaRPr lang="zh-CN" altLang="en-US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1.0 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3.2 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6.4 s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加速比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20.5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5.6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6.4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49.9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11.2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0" y="1359487"/>
                <a:ext cx="2811294" cy="2973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</a:pPr>
                <a:r>
                  <a:rPr lang="en-US" altLang="zh-CN" sz="1600" dirty="0"/>
                  <a:t>CPU</a:t>
                </a:r>
                <a:r>
                  <a:rPr lang="zh-CN" altLang="en-US" sz="1600" dirty="0"/>
                  <a:t>：</a:t>
                </a:r>
                <a:r>
                  <a:rPr lang="pt-BR" altLang="zh-CN" sz="1600" dirty="0"/>
                  <a:t>Intel Xeon E5-2620 v3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6</a:t>
                </a:r>
                <a:r>
                  <a:rPr lang="zh-CN" altLang="en-US" sz="1600" dirty="0"/>
                  <a:t>核、</a:t>
                </a:r>
                <a:r>
                  <a:rPr lang="pt-BR" altLang="zh-CN" sz="1600" dirty="0"/>
                  <a:t>2.40GHz</a:t>
                </a:r>
                <a:r>
                  <a:rPr lang="zh-CN" altLang="en-US" sz="1600" dirty="0"/>
                  <a:t>主频</a:t>
                </a:r>
                <a:endParaRPr lang="en-US" altLang="zh-CN" sz="16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600" dirty="0"/>
                  <a:t>31GB</a:t>
                </a:r>
                <a:r>
                  <a:rPr lang="zh-CN" altLang="en-US" sz="1600" dirty="0"/>
                  <a:t>内存、</a:t>
                </a:r>
                <a:r>
                  <a:rPr lang="en-US" altLang="zh-CN" sz="1600" dirty="0"/>
                  <a:t>15MB L3</a:t>
                </a:r>
                <a:r>
                  <a:rPr lang="zh-CN" altLang="en-US" sz="1600" dirty="0"/>
                  <a:t>缓存</a:t>
                </a:r>
                <a:endParaRPr lang="en-US" altLang="zh-CN" sz="16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altLang="zh-CN" sz="1600" dirty="0"/>
              </a:p>
              <a:p>
                <a:pPr algn="just">
                  <a:lnSpc>
                    <a:spcPct val="135000"/>
                  </a:lnSpc>
                </a:pPr>
                <a:r>
                  <a:rPr lang="en-US" altLang="zh-CN" sz="1600" b="0" dirty="0"/>
                  <a:t>GPU</a:t>
                </a:r>
                <a:r>
                  <a:rPr lang="zh-CN" altLang="en-US" sz="1600" b="0" dirty="0"/>
                  <a:t>：</a:t>
                </a:r>
                <a:r>
                  <a:rPr lang="en-US" altLang="zh-CN" sz="1600" b="0" dirty="0"/>
                  <a:t>Tesla K40C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zh-CN" sz="1600" b="0" dirty="0"/>
                  <a:t>15MP</a:t>
                </a:r>
                <a:r>
                  <a:rPr lang="zh-CN" altLang="en-US" sz="1600" b="0" dirty="0"/>
                  <a:t>、</a:t>
                </a:r>
                <a:r>
                  <a:rPr lang="en-US" altLang="zh-CN" sz="1600" b="0" dirty="0"/>
                  <a:t>64 warps/MP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zh-CN" altLang="en-US" sz="1600" b="0" dirty="0"/>
                  <a:t>全局</a:t>
                </a:r>
                <a:r>
                  <a:rPr lang="en-US" altLang="zh-CN" sz="1600" b="0" dirty="0"/>
                  <a:t>: 12GB, 288.384 GB/s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altLang="zh-CN" sz="1600" b="0" dirty="0"/>
              </a:p>
              <a:p>
                <a:pPr algn="just"/>
                <a:r>
                  <a:rPr lang="en-US" altLang="zh-CN" sz="1600" dirty="0">
                    <a:latin typeface="Cambria Math" panose="02040503050406030204" pitchFamily="18" charset="0"/>
                  </a:rPr>
                  <a:t>FITS</a:t>
                </a:r>
                <a:r>
                  <a:rPr lang="zh-CN" altLang="en-US" sz="1600" dirty="0">
                    <a:latin typeface="Cambria Math" panose="02040503050406030204" pitchFamily="18" charset="0"/>
                  </a:rPr>
                  <a:t>文件：</a:t>
                </a:r>
                <a:endParaRPr lang="en-US" altLang="zh-CN" sz="1600" dirty="0">
                  <a:latin typeface="Cambria Math" panose="020405030504060302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Cambria Math" panose="02040503050406030204" pitchFamily="18" charset="0"/>
                  </a:rPr>
                  <a:t>随机生成、</a:t>
                </a:r>
                <a14:m>
                  <m:oMath xmlns:m="http://schemas.openxmlformats.org/officeDocument/2006/math">
                    <m:r>
                      <a:rPr lang="en-US" altLang="zh-CN" sz="160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°×</m:t>
                    </m:r>
                    <m:r>
                      <a:rPr lang="en-US" altLang="zh-CN" sz="160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altLang="zh-CN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altLang="zh-CN" sz="1600" dirty="0"/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altLang="zh-CN" sz="1600" dirty="0">
                    <a:latin typeface="Cambria Math" panose="02040503050406030204" pitchFamily="18" charset="0"/>
                  </a:rPr>
                  <a:t>samples</a:t>
                </a:r>
                <a:r>
                  <a:rPr lang="zh-CN" altLang="en-US" sz="1600" dirty="0">
                    <a:latin typeface="Cambria Math" panose="02040503050406030204" pitchFamily="18" charset="0"/>
                  </a:rPr>
                  <a:t>、</a:t>
                </a:r>
                <a:r>
                  <a:rPr lang="en-US" altLang="zh-CN" sz="1600" dirty="0">
                    <a:latin typeface="Cambria Math" panose="02040503050406030204" pitchFamily="18" charset="0"/>
                  </a:rPr>
                  <a:t>229MB</a:t>
                </a:r>
                <a:endParaRPr lang="en-US" altLang="zh-CN" sz="1600" b="0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59487"/>
                <a:ext cx="2811294" cy="2973122"/>
              </a:xfrm>
              <a:prstGeom prst="rect">
                <a:avLst/>
              </a:prstGeom>
              <a:blipFill rotWithShape="0">
                <a:blip r:embed="rId5"/>
                <a:stretch>
                  <a:fillRect l="-1085" b="-1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4392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37828" y="2574588"/>
            <a:ext cx="7772400" cy="796155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谢谢</a:t>
            </a:r>
            <a:endParaRPr lang="x-none" altLang="zh-CN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5814204" y="3905977"/>
            <a:ext cx="3157268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b="1" dirty="0"/>
              <a:t>国家天文台</a:t>
            </a:r>
            <a:r>
              <a:rPr lang="en-US" altLang="zh-CN" dirty="0"/>
              <a:t>–</a:t>
            </a:r>
            <a:r>
              <a:rPr lang="zh-CN" altLang="en-US" b="1" dirty="0"/>
              <a:t>天津大学</a:t>
            </a:r>
            <a:endParaRPr lang="en-US" altLang="zh-CN" b="1" dirty="0"/>
          </a:p>
          <a:p>
            <a:pPr algn="r"/>
            <a:r>
              <a:rPr lang="zh-CN" altLang="en-US" b="1" dirty="0"/>
              <a:t>天文信息技术联合研究中心</a:t>
            </a:r>
            <a:endParaRPr lang="en-US" altLang="zh-CN" b="1" dirty="0"/>
          </a:p>
          <a:p>
            <a:pPr algn="ctr">
              <a:lnSpc>
                <a:spcPct val="135000"/>
              </a:lnSpc>
            </a:pPr>
            <a:endParaRPr lang="en-US" altLang="zh-CN" b="1" dirty="0"/>
          </a:p>
          <a:p>
            <a:pPr algn="r">
              <a:lnSpc>
                <a:spcPct val="135000"/>
              </a:lnSpc>
            </a:pPr>
            <a:r>
              <a:rPr lang="zh-CN" altLang="en-US" sz="1600"/>
              <a:t>罗琦、肖健</a:t>
            </a:r>
            <a:r>
              <a:rPr lang="zh-CN" altLang="en-US" sz="1600" dirty="0"/>
              <a:t>、于策</a:t>
            </a:r>
            <a:endParaRPr lang="en-US" altLang="zh-CN" sz="1600" dirty="0"/>
          </a:p>
          <a:p>
            <a:pPr algn="r">
              <a:lnSpc>
                <a:spcPct val="135000"/>
              </a:lnSpc>
            </a:pPr>
            <a:r>
              <a:rPr lang="en-US" altLang="zh-CN" sz="1600" dirty="0"/>
              <a:t>luoqi@tju.edu.cn</a:t>
            </a:r>
          </a:p>
        </p:txBody>
      </p:sp>
    </p:spTree>
    <p:extLst>
      <p:ext uri="{BB962C8B-B14F-4D97-AF65-F5344CB8AC3E}">
        <p14:creationId xmlns:p14="http://schemas.microsoft.com/office/powerpoint/2010/main" val="3887954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3916</TotalTime>
  <Words>295</Words>
  <Application>Microsoft Office PowerPoint</Application>
  <PresentationFormat>全屏显示(4:3)</PresentationFormat>
  <Paragraphs>107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宋体</vt:lpstr>
      <vt:lpstr>微软雅黑</vt:lpstr>
      <vt:lpstr>Arial</vt:lpstr>
      <vt:lpstr>Calibri</vt:lpstr>
      <vt:lpstr>Calibri Light</vt:lpstr>
      <vt:lpstr>Cambria Math</vt:lpstr>
      <vt:lpstr>Wingdings</vt:lpstr>
      <vt:lpstr>Office 主题</vt:lpstr>
      <vt:lpstr>射电数据处理Gridding技术研究</vt:lpstr>
      <vt:lpstr>成像过程</vt:lpstr>
      <vt:lpstr>成像过程</vt:lpstr>
      <vt:lpstr>现有方法</vt:lpstr>
      <vt:lpstr>实验</vt:lpstr>
      <vt:lpstr>谢谢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</dc:creator>
  <cp:lastModifiedBy>lk</cp:lastModifiedBy>
  <cp:revision>356</cp:revision>
  <dcterms:created xsi:type="dcterms:W3CDTF">2016-07-27T17:26:02Z</dcterms:created>
  <dcterms:modified xsi:type="dcterms:W3CDTF">2017-11-30T01:37:46Z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2052-10.1.0.5672</vt:lpwstr>
  </property>
</Properties>
</file>