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6" r:id="rId3"/>
    <p:sldId id="259" r:id="rId4"/>
    <p:sldId id="260" r:id="rId5"/>
    <p:sldId id="261" r:id="rId6"/>
    <p:sldId id="258" r:id="rId7"/>
    <p:sldId id="264" r:id="rId8"/>
    <p:sldId id="287" r:id="rId9"/>
    <p:sldId id="293" r:id="rId10"/>
    <p:sldId id="289" r:id="rId11"/>
    <p:sldId id="268" r:id="rId12"/>
    <p:sldId id="269" r:id="rId13"/>
    <p:sldId id="270" r:id="rId14"/>
    <p:sldId id="291" r:id="rId15"/>
    <p:sldId id="282" r:id="rId16"/>
    <p:sldId id="292" r:id="rId17"/>
    <p:sldId id="275" r:id="rId18"/>
  </p:sldIdLst>
  <p:sldSz cx="9144000" cy="6858000" type="screen4x3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9FF"/>
    <a:srgbClr val="0047D6"/>
    <a:srgbClr val="2C2E94"/>
    <a:srgbClr val="1B32A5"/>
    <a:srgbClr val="26529A"/>
    <a:srgbClr val="2E3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8AF4D-C820-408F-8E4E-A5244FA0338B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C2596-7996-4340-80C2-974996EAF0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19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7A039-BA2B-408A-AE19-52A5A0C57ECF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97656-D92B-4CDC-A4CE-393C212348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各位老师、同学们，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大家上午好！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我是来自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级计应班的刘鹏翔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今天我的报告题目是“快速高分辨太阳图像重建研究进展”，简要的介绍我在研究生期间所做课题的研究进展和已取得的成果。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7656-D92B-4CDC-A4CE-393C212348B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87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以上是报告的全部内容，谢谢大家。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不足之处，敬请老师、同学批评指正。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7656-D92B-4CDC-A4CE-393C212348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39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7656-D92B-4CDC-A4CE-393C212348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50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（说明一下一组图像数据量的大小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1G-&gt;10M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smtClean="0"/>
          </a:p>
          <a:p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晕区：对于成像系统而言，物平面上一个点光源，通过成像系统后得到一个弥散像点分布（点扩散函数），这种弥散作用很像日晕月晕现象。对于线性不变系统，像点的形状不随物点空间而变，这种特性就称为等晕性。对于实际成像系统，一般不可能是严格的空不变系统，即使是空间不变性不能在整个视场内成立，我们可以把视场分为若干个区域，每个区域内的空间不变性近似成立，其对应的点扩散函数也就相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7656-D92B-4CDC-A4CE-393C212348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52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列举了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近些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快速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高分辨图像重建的发展情况。（分别说明图像大小和处理耗时量），进而说明分布式技术的应用对图像重建效率有了很大的提高。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7656-D92B-4CDC-A4CE-393C212348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96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（然而任然存在着待处理数据量大，处理效率无法满足处理需求的问题）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7656-D92B-4CDC-A4CE-393C212348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82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为了应对海量观测数据的处理，进一步提升高分辨太阳图像重建的效率，我们对传统的实现方法进行的详细分析和性能测试。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7656-D92B-4CDC-A4CE-393C212348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93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7656-D92B-4CDC-A4CE-393C212348B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50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7656-D92B-4CDC-A4CE-393C212348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500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7656-D92B-4CDC-A4CE-393C212348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50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3478"/>
            <a:ext cx="936104" cy="9361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30474" y="41151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昆明理工大学 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4"/>
          <p:cNvSpPr>
            <a:spLocks noChangeArrowheads="1"/>
          </p:cNvSpPr>
          <p:nvPr/>
        </p:nvSpPr>
        <p:spPr bwMode="auto">
          <a:xfrm>
            <a:off x="647564" y="2413246"/>
            <a:ext cx="792088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4000" b="1" dirty="0">
                <a:solidFill>
                  <a:srgbClr val="0047D6"/>
                </a:solidFill>
                <a:latin typeface="+mn-ea"/>
                <a:sym typeface="微软雅黑" panose="020B0503020204020204" pitchFamily="34" charset="-122"/>
              </a:rPr>
              <a:t>快速高分辨太阳图像重建研究进展</a:t>
            </a:r>
            <a:endParaRPr lang="zh-CN" altLang="en-US" sz="4000" b="1" dirty="0" smtClean="0">
              <a:solidFill>
                <a:srgbClr val="0047D6"/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4912"/>
            <a:ext cx="9144000" cy="10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0744" y="4057908"/>
            <a:ext cx="15317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800" b="1" dirty="0" smtClean="0"/>
              <a:t>刘鹏翔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8980" y="5381992"/>
            <a:ext cx="737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昆明理工大学</a:t>
            </a:r>
            <a:r>
              <a:rPr lang="zh-CN" altLang="en-US" sz="2000" b="1" dirty="0" smtClean="0">
                <a:latin typeface="宋体"/>
                <a:ea typeface="宋体"/>
              </a:rPr>
              <a:t>·云南省计算机技术应用重点实验室</a:t>
            </a:r>
            <a:endParaRPr lang="zh-CN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4725144"/>
            <a:ext cx="33566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b="1" dirty="0" smtClean="0"/>
              <a:t>指导老师：王锋   教授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16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058" y="3600812"/>
            <a:ext cx="2341856" cy="1628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3444" y="11874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单机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3559" y="11874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集群</a:t>
            </a:r>
            <a:endParaRPr lang="zh-CN" altLang="en-US" b="1" dirty="0"/>
          </a:p>
        </p:txBody>
      </p:sp>
      <p:pic>
        <p:nvPicPr>
          <p:cNvPr id="28" name="图片 2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30" name="文本框 2"/>
          <p:cNvSpPr txBox="1"/>
          <p:nvPr/>
        </p:nvSpPr>
        <p:spPr>
          <a:xfrm>
            <a:off x="8316416" y="63615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76" y="1267678"/>
            <a:ext cx="2360045" cy="3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9"/>
          <p:cNvSpPr txBox="1"/>
          <p:nvPr/>
        </p:nvSpPr>
        <p:spPr>
          <a:xfrm>
            <a:off x="323528" y="427458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ONSET</a:t>
            </a:r>
            <a:r>
              <a:rPr lang="zh-CN" altLang="en-US" b="1" dirty="0" smtClean="0"/>
              <a:t>数据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026" y="3767359"/>
            <a:ext cx="2405984" cy="1417812"/>
          </a:xfrm>
          <a:prstGeom prst="rect">
            <a:avLst/>
          </a:prstGeom>
        </p:spPr>
      </p:pic>
      <p:sp>
        <p:nvSpPr>
          <p:cNvPr id="21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 lvl="0">
              <a:defRPr/>
            </a:pPr>
            <a:r>
              <a:rPr lang="zh-CN" altLang="en-US" sz="3200" spc="5" dirty="0">
                <a:solidFill>
                  <a:srgbClr val="0047D6"/>
                </a:solidFill>
              </a:rPr>
              <a:t>二</a:t>
            </a:r>
            <a:r>
              <a:rPr lang="zh-CN" altLang="en-US" sz="3200" spc="5" dirty="0" smtClean="0">
                <a:solidFill>
                  <a:srgbClr val="0047D6"/>
                </a:solidFill>
              </a:rPr>
              <a:t>、传统并行实现方法分析</a:t>
            </a:r>
            <a:r>
              <a:rPr lang="en-US" altLang="zh-CN" sz="3200" spc="5" dirty="0" smtClean="0">
                <a:solidFill>
                  <a:srgbClr val="0047D6"/>
                </a:solidFill>
              </a:rPr>
              <a:t>--</a:t>
            </a:r>
            <a:r>
              <a:rPr lang="zh-CN" altLang="en-US" sz="3200" spc="5" dirty="0" smtClean="0">
                <a:solidFill>
                  <a:srgbClr val="0047D6"/>
                </a:solidFill>
              </a:rPr>
              <a:t>耗时占比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52468"/>
            <a:ext cx="2411058" cy="152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51" y="1844766"/>
            <a:ext cx="2411058" cy="136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9"/>
          <p:cNvSpPr txBox="1"/>
          <p:nvPr/>
        </p:nvSpPr>
        <p:spPr>
          <a:xfrm>
            <a:off x="323528" y="2276872"/>
            <a:ext cx="117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NVST</a:t>
            </a:r>
            <a:r>
              <a:rPr lang="zh-CN" altLang="en-US" b="1" dirty="0" smtClean="0"/>
              <a:t>数据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775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"/>
          <p:cNvSpPr txBox="1"/>
          <p:nvPr/>
        </p:nvSpPr>
        <p:spPr>
          <a:xfrm>
            <a:off x="518735" y="982898"/>
            <a:ext cx="48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47D6"/>
                </a:solidFill>
              </a:rPr>
              <a:t>核心算法</a:t>
            </a:r>
            <a:endParaRPr lang="en-US" altLang="zh-CN" dirty="0" smtClean="0">
              <a:solidFill>
                <a:srgbClr val="0047D6"/>
              </a:solidFill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467544" y="2789563"/>
            <a:ext cx="516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47D6"/>
                </a:solidFill>
              </a:rPr>
              <a:t>设计思路</a:t>
            </a:r>
            <a:endParaRPr lang="en-US" altLang="zh-CN" dirty="0" smtClean="0">
              <a:solidFill>
                <a:srgbClr val="0047D6"/>
              </a:solidFill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483747" y="505440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47D6"/>
                </a:solidFill>
              </a:rPr>
              <a:t>硬件设备</a:t>
            </a:r>
            <a:endParaRPr lang="en-US" altLang="zh-CN" dirty="0" smtClean="0">
              <a:solidFill>
                <a:srgbClr val="0047D6"/>
              </a:solidFill>
            </a:endParaRPr>
          </a:p>
        </p:txBody>
      </p:sp>
      <p:sp>
        <p:nvSpPr>
          <p:cNvPr id="16" name="文本框 3"/>
          <p:cNvSpPr txBox="1"/>
          <p:nvPr/>
        </p:nvSpPr>
        <p:spPr>
          <a:xfrm>
            <a:off x="523349" y="1813337"/>
            <a:ext cx="397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47D6"/>
                </a:solidFill>
              </a:rPr>
              <a:t>优化策略</a:t>
            </a:r>
            <a:endParaRPr lang="en-US" altLang="zh-CN" dirty="0" smtClean="0">
              <a:solidFill>
                <a:srgbClr val="0047D6"/>
              </a:solidFill>
            </a:endParaRPr>
          </a:p>
        </p:txBody>
      </p:sp>
      <p:sp>
        <p:nvSpPr>
          <p:cNvPr id="30" name="文本框 23"/>
          <p:cNvSpPr txBox="1"/>
          <p:nvPr/>
        </p:nvSpPr>
        <p:spPr>
          <a:xfrm>
            <a:off x="829958" y="1381807"/>
            <a:ext cx="4030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prstClr val="black"/>
                </a:solidFill>
              </a:rPr>
              <a:t>以</a:t>
            </a:r>
            <a:r>
              <a:rPr lang="en-US" altLang="zh-CN" sz="1600" dirty="0" smtClean="0">
                <a:solidFill>
                  <a:prstClr val="black"/>
                </a:solidFill>
              </a:rPr>
              <a:t>T-S</a:t>
            </a:r>
            <a:r>
              <a:rPr lang="zh-CN" altLang="en-US" sz="1600" dirty="0" smtClean="0">
                <a:solidFill>
                  <a:prstClr val="black"/>
                </a:solidFill>
              </a:rPr>
              <a:t>算法</a:t>
            </a:r>
            <a:r>
              <a:rPr lang="en-US" altLang="zh-CN" sz="1600" dirty="0" smtClean="0">
                <a:solidFill>
                  <a:prstClr val="black"/>
                </a:solidFill>
              </a:rPr>
              <a:t>(</a:t>
            </a:r>
            <a:r>
              <a:rPr lang="zh-CN" altLang="en-US" sz="1600" dirty="0" smtClean="0">
                <a:solidFill>
                  <a:prstClr val="black"/>
                </a:solidFill>
              </a:rPr>
              <a:t>重谱法</a:t>
            </a:r>
            <a:r>
              <a:rPr lang="en-US" altLang="zh-CN" sz="1600" dirty="0" smtClean="0">
                <a:solidFill>
                  <a:prstClr val="black"/>
                </a:solidFill>
              </a:rPr>
              <a:t>)</a:t>
            </a:r>
            <a:r>
              <a:rPr lang="zh-CN" altLang="en-US" sz="1600" dirty="0" smtClean="0">
                <a:solidFill>
                  <a:prstClr val="black"/>
                </a:solidFill>
              </a:rPr>
              <a:t>为图像重建核心算法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31" name="文本框 3"/>
          <p:cNvSpPr txBox="1"/>
          <p:nvPr/>
        </p:nvSpPr>
        <p:spPr>
          <a:xfrm>
            <a:off x="827584" y="2226350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prstClr val="black"/>
                </a:solidFill>
                <a:latin typeface="Arial"/>
                <a:cs typeface="Arial"/>
              </a:rPr>
              <a:t>采用</a:t>
            </a:r>
            <a:r>
              <a:rPr lang="en-US" altLang="zh-CN" sz="1600" dirty="0" smtClean="0">
                <a:solidFill>
                  <a:prstClr val="black"/>
                </a:solidFill>
                <a:latin typeface="Arial"/>
                <a:cs typeface="Arial"/>
              </a:rPr>
              <a:t>MPI</a:t>
            </a:r>
            <a:r>
              <a:rPr lang="zh-CN" altLang="en-US" sz="1600" dirty="0" smtClean="0">
                <a:solidFill>
                  <a:prstClr val="black"/>
                </a:solidFill>
                <a:latin typeface="Arial"/>
                <a:cs typeface="Arial"/>
              </a:rPr>
              <a:t>和共享内存机制，优化并行计算框架，减少通信过程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32" name="文本框 3"/>
          <p:cNvSpPr txBox="1"/>
          <p:nvPr/>
        </p:nvSpPr>
        <p:spPr>
          <a:xfrm>
            <a:off x="765018" y="3295684"/>
            <a:ext cx="783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优化并行实现框架。</a:t>
            </a:r>
            <a:r>
              <a:rPr lang="zh-CN" altLang="en-US" sz="1600" dirty="0" smtClean="0">
                <a:solidFill>
                  <a:prstClr val="black"/>
                </a:solidFill>
                <a:latin typeface="Arial"/>
                <a:cs typeface="Arial"/>
              </a:rPr>
              <a:t>将</a:t>
            </a:r>
            <a:r>
              <a:rPr lang="zh-CN" altLang="en-US" sz="1600" dirty="0">
                <a:solidFill>
                  <a:prstClr val="black"/>
                </a:solidFill>
                <a:latin typeface="Arial"/>
                <a:cs typeface="Arial"/>
              </a:rPr>
              <a:t>所有子块</a:t>
            </a:r>
            <a:r>
              <a:rPr lang="zh-CN" altLang="en-US" sz="1600" dirty="0" smtClean="0">
                <a:solidFill>
                  <a:prstClr val="black"/>
                </a:solidFill>
                <a:latin typeface="Arial"/>
                <a:cs typeface="Arial"/>
              </a:rPr>
              <a:t>重建按子进程数平均分配，将任务起始索引号和任务总数发送到子进程，实现子块任务的一次性分发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33" name="文本框 3"/>
          <p:cNvSpPr txBox="1"/>
          <p:nvPr/>
        </p:nvSpPr>
        <p:spPr>
          <a:xfrm>
            <a:off x="771780" y="4110171"/>
            <a:ext cx="7832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减少</a:t>
            </a:r>
            <a:r>
              <a:rPr lang="zh-CN" altLang="en-US" sz="1600" b="1" dirty="0">
                <a:solidFill>
                  <a:prstClr val="black"/>
                </a:solidFill>
                <a:latin typeface="Arial"/>
                <a:cs typeface="Arial"/>
              </a:rPr>
              <a:t>通信过程。</a:t>
            </a:r>
            <a:r>
              <a:rPr lang="zh-CN" altLang="en-US" sz="1600" dirty="0" smtClean="0">
                <a:solidFill>
                  <a:prstClr val="black"/>
                </a:solidFill>
                <a:latin typeface="Arial"/>
                <a:cs typeface="Arial"/>
              </a:rPr>
              <a:t>利用</a:t>
            </a:r>
            <a:r>
              <a:rPr lang="en-US" altLang="zh-CN" sz="1600" dirty="0" smtClean="0">
                <a:solidFill>
                  <a:prstClr val="black"/>
                </a:solidFill>
                <a:latin typeface="Arial"/>
                <a:cs typeface="Arial"/>
              </a:rPr>
              <a:t>MPI</a:t>
            </a:r>
            <a:r>
              <a:rPr lang="zh-CN" altLang="en-US" sz="1600" dirty="0" smtClean="0">
                <a:solidFill>
                  <a:prstClr val="black"/>
                </a:solidFill>
                <a:latin typeface="Arial"/>
                <a:cs typeface="Arial"/>
              </a:rPr>
              <a:t>各</a:t>
            </a:r>
            <a:r>
              <a:rPr lang="zh-CN" altLang="en-US" sz="1600" dirty="0">
                <a:solidFill>
                  <a:prstClr val="black"/>
                </a:solidFill>
                <a:latin typeface="Arial"/>
                <a:cs typeface="Arial"/>
              </a:rPr>
              <a:t>进程可自由访问共享内存的特性</a:t>
            </a:r>
            <a:r>
              <a:rPr lang="zh-CN" altLang="en-US" sz="1600" dirty="0" smtClean="0">
                <a:solidFill>
                  <a:prstClr val="black"/>
                </a:solidFill>
                <a:latin typeface="Arial"/>
                <a:cs typeface="Arial"/>
              </a:rPr>
              <a:t>，将</a:t>
            </a:r>
            <a:r>
              <a:rPr lang="zh-CN" altLang="en-US" sz="1600" dirty="0">
                <a:solidFill>
                  <a:prstClr val="black"/>
                </a:solidFill>
                <a:latin typeface="Arial"/>
                <a:cs typeface="Arial"/>
              </a:rPr>
              <a:t>待处理图像数据及重建结果数据均保存到共享内存中</a:t>
            </a:r>
            <a:r>
              <a:rPr lang="zh-CN" altLang="en-US" sz="1600" dirty="0" smtClean="0">
                <a:solidFill>
                  <a:prstClr val="black"/>
                </a:solidFill>
                <a:latin typeface="Arial"/>
                <a:cs typeface="Arial"/>
              </a:rPr>
              <a:t>，子</a:t>
            </a:r>
            <a:r>
              <a:rPr lang="zh-CN" altLang="en-US" sz="1600" dirty="0">
                <a:solidFill>
                  <a:prstClr val="black"/>
                </a:solidFill>
                <a:latin typeface="Arial"/>
                <a:cs typeface="Arial"/>
              </a:rPr>
              <a:t>进程通过子块任务对应的索引号便可直接从共享内存</a:t>
            </a:r>
            <a:r>
              <a:rPr lang="zh-CN" altLang="en-US" sz="1600" dirty="0" smtClean="0">
                <a:solidFill>
                  <a:prstClr val="black"/>
                </a:solidFill>
                <a:latin typeface="Arial"/>
                <a:cs typeface="Arial"/>
              </a:rPr>
              <a:t>中读取</a:t>
            </a:r>
            <a:r>
              <a:rPr lang="zh-CN" altLang="en-US" sz="1600" dirty="0">
                <a:solidFill>
                  <a:prstClr val="black"/>
                </a:solidFill>
                <a:latin typeface="Arial"/>
                <a:cs typeface="Arial"/>
              </a:rPr>
              <a:t>对应数据进行</a:t>
            </a:r>
            <a:r>
              <a:rPr lang="zh-CN" altLang="en-US" sz="1600" dirty="0" smtClean="0">
                <a:solidFill>
                  <a:prstClr val="black"/>
                </a:solidFill>
                <a:latin typeface="Arial"/>
                <a:cs typeface="Arial"/>
              </a:rPr>
              <a:t>重建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34" name="文本框 3"/>
          <p:cNvSpPr txBox="1"/>
          <p:nvPr/>
        </p:nvSpPr>
        <p:spPr>
          <a:xfrm>
            <a:off x="773290" y="5466710"/>
            <a:ext cx="7790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prstClr val="black"/>
                </a:solidFill>
                <a:latin typeface="Arial"/>
                <a:cs typeface="Arial"/>
              </a:rPr>
              <a:t>一台</a:t>
            </a:r>
            <a:r>
              <a:rPr lang="en-US" altLang="zh-CN" sz="1600" dirty="0" smtClean="0">
                <a:solidFill>
                  <a:prstClr val="black"/>
                </a:solidFill>
                <a:latin typeface="Gill Sans MT"/>
                <a:ea typeface="宋体"/>
                <a:cs typeface="Gill Sans MT"/>
              </a:rPr>
              <a:t>Intel </a:t>
            </a:r>
            <a:r>
              <a:rPr lang="en-US" altLang="zh-CN" sz="1600" dirty="0">
                <a:solidFill>
                  <a:prstClr val="black"/>
                </a:solidFill>
                <a:latin typeface="Gill Sans MT"/>
                <a:ea typeface="宋体"/>
                <a:cs typeface="Gill Sans MT"/>
              </a:rPr>
              <a:t>Xeon CPU E5-2630 v3 @ 2.40GHz 16</a:t>
            </a:r>
            <a:r>
              <a:rPr lang="zh-CN" altLang="en-US" sz="1600" dirty="0">
                <a:solidFill>
                  <a:prstClr val="black"/>
                </a:solidFill>
                <a:latin typeface="Gill Sans MT"/>
                <a:ea typeface="宋体"/>
                <a:cs typeface="Gill Sans MT"/>
              </a:rPr>
              <a:t>核</a:t>
            </a:r>
            <a:r>
              <a:rPr lang="en-US" altLang="zh-CN" sz="1600" dirty="0" smtClean="0">
                <a:solidFill>
                  <a:prstClr val="black"/>
                </a:solidFill>
                <a:latin typeface="Gill Sans MT"/>
                <a:ea typeface="宋体"/>
                <a:cs typeface="Gill Sans MT"/>
              </a:rPr>
              <a:t>CPU</a:t>
            </a:r>
            <a:r>
              <a:rPr lang="zh-CN" altLang="en-US" sz="1600" dirty="0">
                <a:solidFill>
                  <a:prstClr val="black"/>
                </a:solidFill>
                <a:latin typeface="Gill Sans MT"/>
                <a:ea typeface="宋体"/>
                <a:cs typeface="Gill Sans MT"/>
              </a:rPr>
              <a:t> </a:t>
            </a:r>
            <a:r>
              <a:rPr lang="zh-CN" altLang="en-US" sz="1600" dirty="0" smtClean="0">
                <a:solidFill>
                  <a:prstClr val="black"/>
                </a:solidFill>
                <a:latin typeface="Gill Sans MT"/>
                <a:ea typeface="宋体"/>
                <a:cs typeface="Gill Sans MT"/>
              </a:rPr>
              <a:t>服务器</a:t>
            </a:r>
            <a:endParaRPr lang="zh-CN" altLang="en-US" sz="1600" dirty="0">
              <a:solidFill>
                <a:prstClr val="black"/>
              </a:solidFill>
              <a:latin typeface="Gill Sans MT"/>
              <a:ea typeface="宋体"/>
              <a:cs typeface="Gill Sans MT"/>
            </a:endParaRPr>
          </a:p>
        </p:txBody>
      </p:sp>
      <p:pic>
        <p:nvPicPr>
          <p:cNvPr id="35" name="图片 3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583"/>
            <a:ext cx="9144000" cy="180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37" name="文本框 2"/>
          <p:cNvSpPr txBox="1"/>
          <p:nvPr/>
        </p:nvSpPr>
        <p:spPr>
          <a:xfrm>
            <a:off x="8316416" y="63615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38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>
              <a:defRPr/>
            </a:pPr>
            <a:r>
              <a:rPr lang="zh-CN" altLang="en-US" sz="3200" spc="5" dirty="0">
                <a:solidFill>
                  <a:srgbClr val="0047D6"/>
                </a:solidFill>
              </a:rPr>
              <a:t>三、全共享低交换</a:t>
            </a:r>
            <a:r>
              <a:rPr lang="en-US" altLang="zh-CN" sz="3200" spc="5" dirty="0">
                <a:solidFill>
                  <a:srgbClr val="0047D6"/>
                </a:solidFill>
              </a:rPr>
              <a:t>T-S</a:t>
            </a:r>
            <a:r>
              <a:rPr lang="zh-CN" altLang="en-US" sz="3200" spc="5" dirty="0">
                <a:solidFill>
                  <a:srgbClr val="0047D6"/>
                </a:solidFill>
              </a:rPr>
              <a:t>太阳图像重建</a:t>
            </a:r>
            <a:r>
              <a:rPr lang="zh-CN" altLang="en-US" sz="3200" spc="5" dirty="0" smtClean="0">
                <a:solidFill>
                  <a:srgbClr val="0047D6"/>
                </a:solidFill>
              </a:rPr>
              <a:t>方法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27584" y="332656"/>
            <a:ext cx="7224040" cy="5328592"/>
            <a:chOff x="0" y="0"/>
            <a:chExt cx="4784336" cy="4408786"/>
          </a:xfrm>
        </p:grpSpPr>
        <p:sp>
          <p:nvSpPr>
            <p:cNvPr id="7" name="矩形 6"/>
            <p:cNvSpPr/>
            <p:nvPr/>
          </p:nvSpPr>
          <p:spPr>
            <a:xfrm>
              <a:off x="1494430" y="737612"/>
              <a:ext cx="1406525" cy="292544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ysClr val="windowText" lastClr="000000"/>
              </a:solidFill>
              <a:prstDash val="dashDot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/>
                  <a:ea typeface="宋体"/>
                  <a:cs typeface="Times New Roman"/>
                </a:rPr>
                <a:t>MPI</a:t>
              </a:r>
              <a:r>
                <a:rPr kumimoji="0" lang="zh-CN" alt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/>
                  <a:cs typeface="Times New Roman"/>
                </a:rPr>
                <a:t>通信</a:t>
              </a:r>
              <a:endPara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Times New Roman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0" y="0"/>
              <a:ext cx="4784336" cy="4408786"/>
              <a:chOff x="0" y="0"/>
              <a:chExt cx="4784336" cy="440878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67134" y="968991"/>
                <a:ext cx="1643656" cy="2508112"/>
                <a:chOff x="0" y="0"/>
                <a:chExt cx="1643656" cy="2508112"/>
              </a:xfrm>
            </p:grpSpPr>
            <p:sp>
              <p:nvSpPr>
                <p:cNvPr id="53" name="矩形 52"/>
                <p:cNvSpPr/>
                <p:nvPr/>
              </p:nvSpPr>
              <p:spPr>
                <a:xfrm>
                  <a:off x="294198" y="0"/>
                  <a:ext cx="1111250" cy="500933"/>
                </a:xfrm>
                <a:prstGeom prst="rect">
                  <a:avLst/>
                </a:prstGeom>
                <a:solidFill>
                  <a:sysClr val="window" lastClr="FFFFFF"/>
                </a:solidFill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r>
                    <a:rPr kumimoji="0" lang="en-US" sz="11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Times New Roman"/>
                    </a:rPr>
                    <a:t>MPI</a:t>
                  </a:r>
                  <a:r>
                    <a:rPr kumimoji="0" lang="zh-CN" altLang="en-US" sz="11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：</a:t>
                  </a:r>
                  <a:r>
                    <a:rPr lang="zh-CN" altLang="en-US" sz="1100" kern="100" dirty="0">
                      <a:solidFill>
                        <a:srgbClr val="000000"/>
                      </a:solidFill>
                      <a:latin typeface="Calibri"/>
                      <a:ea typeface="宋体"/>
                      <a:cs typeface="Times New Roman"/>
                    </a:rPr>
                    <a:t>将子进程对应的子任务编号和任务总数发给该子进程</a:t>
                  </a:r>
                </a:p>
              </p:txBody>
            </p:sp>
            <p:cxnSp>
              <p:nvCxnSpPr>
                <p:cNvPr id="54" name="直接箭头连接符 53"/>
                <p:cNvCxnSpPr/>
                <p:nvPr/>
              </p:nvCxnSpPr>
              <p:spPr>
                <a:xfrm>
                  <a:off x="31805" y="246490"/>
                  <a:ext cx="230505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55" name="直接箭头连接符 54"/>
                <p:cNvCxnSpPr/>
                <p:nvPr/>
              </p:nvCxnSpPr>
              <p:spPr>
                <a:xfrm>
                  <a:off x="1439186" y="262393"/>
                  <a:ext cx="204470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56" name="矩形 55"/>
                <p:cNvSpPr/>
                <p:nvPr/>
              </p:nvSpPr>
              <p:spPr>
                <a:xfrm>
                  <a:off x="262393" y="2115047"/>
                  <a:ext cx="1110615" cy="393065"/>
                </a:xfrm>
                <a:prstGeom prst="rect">
                  <a:avLst/>
                </a:prstGeom>
                <a:solidFill>
                  <a:sysClr val="window" lastClr="FFFFFF"/>
                </a:solidFill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Times New Roman"/>
                    </a:rPr>
                    <a:t>MPI</a:t>
                  </a:r>
                  <a:r>
                    <a:rPr kumimoji="0" lang="zh-CN" altLang="en-US" sz="11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：</a:t>
                  </a:r>
                  <a:r>
                    <a:rPr kumimoji="0" lang="zh-CN" altLang="en-US" sz="11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将子进程完成任务信息发送到主进程</a:t>
                  </a:r>
                  <a:endParaRPr kumimoji="0" lang="zh-CN" altLang="en-US" sz="11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Times New Roman"/>
                  </a:endParaRPr>
                </a:p>
              </p:txBody>
            </p:sp>
            <p:cxnSp>
              <p:nvCxnSpPr>
                <p:cNvPr id="57" name="直接箭头连接符 56"/>
                <p:cNvCxnSpPr/>
                <p:nvPr/>
              </p:nvCxnSpPr>
              <p:spPr>
                <a:xfrm flipH="1">
                  <a:off x="1391478" y="2297927"/>
                  <a:ext cx="213360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58" name="直接箭头连接符 57"/>
                <p:cNvCxnSpPr/>
                <p:nvPr/>
              </p:nvCxnSpPr>
              <p:spPr>
                <a:xfrm flipH="1">
                  <a:off x="0" y="2297927"/>
                  <a:ext cx="213995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0" y="0"/>
                <a:ext cx="1440691" cy="4408786"/>
                <a:chOff x="0" y="0"/>
                <a:chExt cx="1440691" cy="4408786"/>
              </a:xfrm>
            </p:grpSpPr>
            <p:cxnSp>
              <p:nvCxnSpPr>
                <p:cNvPr id="42" name="直接箭头连接符 41"/>
                <p:cNvCxnSpPr/>
                <p:nvPr/>
              </p:nvCxnSpPr>
              <p:spPr>
                <a:xfrm>
                  <a:off x="730155" y="3439235"/>
                  <a:ext cx="0" cy="182880"/>
                </a:xfrm>
                <a:prstGeom prst="straightConnector1">
                  <a:avLst/>
                </a:prstGeom>
                <a:noFill/>
                <a:ln w="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43" name="椭圆 42"/>
                <p:cNvSpPr/>
                <p:nvPr/>
              </p:nvSpPr>
              <p:spPr>
                <a:xfrm>
                  <a:off x="156949" y="0"/>
                  <a:ext cx="1214120" cy="318814"/>
                </a:xfrm>
                <a:prstGeom prst="ellipse">
                  <a:avLst/>
                </a:prstGeom>
                <a:noFill/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主</a:t>
                  </a:r>
                  <a:r>
                    <a:rPr kumimoji="0" lang="zh-CN" altLang="en-US" sz="1600" b="1" i="0" u="none" strike="noStrike" kern="1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进程</a:t>
                  </a:r>
                  <a:endParaRPr kumimoji="0" lang="zh-CN" alt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95534" y="464023"/>
                  <a:ext cx="1345157" cy="352425"/>
                </a:xfrm>
                <a:prstGeom prst="rect">
                  <a:avLst/>
                </a:prstGeom>
                <a:noFill/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00" b="0" i="0" u="none" strike="noStrike" kern="1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图像分块计算</a:t>
                  </a:r>
                  <a:endParaRPr kumimoji="0" lang="zh-CN" altLang="en-US" sz="14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95534" y="968991"/>
                  <a:ext cx="1343660" cy="485029"/>
                </a:xfrm>
                <a:prstGeom prst="rect">
                  <a:avLst/>
                </a:prstGeom>
                <a:noFill/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00" b="0" i="0" u="none" strike="noStrike" kern="1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子块重建任务分发</a:t>
                  </a:r>
                  <a:endParaRPr kumimoji="0" lang="zh-CN" altLang="en-US" sz="14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>
                  <a:off x="0" y="3084394"/>
                  <a:ext cx="1439075" cy="349857"/>
                </a:xfrm>
                <a:prstGeom prst="rect">
                  <a:avLst/>
                </a:prstGeom>
                <a:noFill/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00" b="0" i="0" u="none" strike="noStrike" kern="1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等待子进程消息</a:t>
                  </a:r>
                  <a:endParaRPr kumimoji="0" lang="zh-CN" altLang="en-US" sz="14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Times New Roman"/>
                  </a:endParaRPr>
                </a:p>
              </p:txBody>
            </p:sp>
            <p:cxnSp>
              <p:nvCxnSpPr>
                <p:cNvPr id="47" name="直接箭头连接符 46"/>
                <p:cNvCxnSpPr/>
                <p:nvPr/>
              </p:nvCxnSpPr>
              <p:spPr>
                <a:xfrm>
                  <a:off x="771098" y="320722"/>
                  <a:ext cx="0" cy="138407"/>
                </a:xfrm>
                <a:prstGeom prst="straightConnector1">
                  <a:avLst/>
                </a:prstGeom>
                <a:noFill/>
                <a:ln w="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8" name="直接箭头连接符 47"/>
                <p:cNvCxnSpPr/>
                <p:nvPr/>
              </p:nvCxnSpPr>
              <p:spPr>
                <a:xfrm>
                  <a:off x="777922" y="818865"/>
                  <a:ext cx="0" cy="134620"/>
                </a:xfrm>
                <a:prstGeom prst="straightConnector1">
                  <a:avLst/>
                </a:prstGeom>
                <a:noFill/>
                <a:ln w="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9" name="直接箭头连接符 48"/>
                <p:cNvCxnSpPr/>
                <p:nvPr/>
              </p:nvCxnSpPr>
              <p:spPr>
                <a:xfrm>
                  <a:off x="750627" y="1487606"/>
                  <a:ext cx="0" cy="1557655"/>
                </a:xfrm>
                <a:prstGeom prst="straightConnector1">
                  <a:avLst/>
                </a:prstGeom>
                <a:noFill/>
                <a:ln w="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50" name="圆角矩形 49"/>
                <p:cNvSpPr/>
                <p:nvPr/>
              </p:nvSpPr>
              <p:spPr>
                <a:xfrm>
                  <a:off x="252483" y="4169391"/>
                  <a:ext cx="905510" cy="239395"/>
                </a:xfrm>
                <a:prstGeom prst="roundRect">
                  <a:avLst/>
                </a:prstGeom>
                <a:noFill/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1200" kern="100" dirty="0">
                      <a:solidFill>
                        <a:sysClr val="windowText" lastClr="000000"/>
                      </a:solidFill>
                      <a:latin typeface="Calibri"/>
                      <a:ea typeface="宋体"/>
                      <a:cs typeface="Times New Roman"/>
                    </a:rPr>
                    <a:t>结束</a:t>
                  </a:r>
                  <a:endParaRPr kumimoji="0" lang="zh-CN" altLang="en-US" sz="12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6824" y="3623480"/>
                  <a:ext cx="1428750" cy="329565"/>
                </a:xfrm>
                <a:prstGeom prst="rect">
                  <a:avLst/>
                </a:prstGeom>
                <a:noFill/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00" b="0" i="0" u="none" strike="noStrike" kern="1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子块图像拼接</a:t>
                  </a:r>
                  <a:endParaRPr kumimoji="0" lang="zh-CN" altLang="en-US" sz="14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Times New Roman"/>
                  </a:endParaRPr>
                </a:p>
              </p:txBody>
            </p:sp>
            <p:cxnSp>
              <p:nvCxnSpPr>
                <p:cNvPr id="52" name="直接箭头连接符 51"/>
                <p:cNvCxnSpPr/>
                <p:nvPr/>
              </p:nvCxnSpPr>
              <p:spPr>
                <a:xfrm>
                  <a:off x="716507" y="3991970"/>
                  <a:ext cx="0" cy="173355"/>
                </a:xfrm>
                <a:prstGeom prst="straightConnector1">
                  <a:avLst/>
                </a:prstGeom>
                <a:noFill/>
                <a:ln w="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</p:grpSp>
          <p:grpSp>
            <p:nvGrpSpPr>
              <p:cNvPr id="11" name="组合 10"/>
              <p:cNvGrpSpPr/>
              <p:nvPr/>
            </p:nvGrpSpPr>
            <p:grpSpPr>
              <a:xfrm>
                <a:off x="2947916" y="709683"/>
                <a:ext cx="1836420" cy="2926080"/>
                <a:chOff x="0" y="-31804"/>
                <a:chExt cx="1836751" cy="2926080"/>
              </a:xfrm>
            </p:grpSpPr>
            <p:sp>
              <p:nvSpPr>
                <p:cNvPr id="20" name="文本框 330"/>
                <p:cNvSpPr txBox="1"/>
                <p:nvPr/>
              </p:nvSpPr>
              <p:spPr>
                <a:xfrm>
                  <a:off x="0" y="-31804"/>
                  <a:ext cx="1836751" cy="2926080"/>
                </a:xfrm>
                <a:prstGeom prst="rect">
                  <a:avLst/>
                </a:prstGeom>
                <a:noFill/>
                <a:ln w="6350">
                  <a:solidFill>
                    <a:prstClr val="black"/>
                  </a:solidFill>
                  <a:prstDash val="dashDot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43180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1" i="0" u="none" strike="noStrike" kern="1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      子</a:t>
                  </a:r>
                  <a:r>
                    <a:rPr kumimoji="0" lang="zh-CN" altLang="en-US" sz="16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进程处理部分</a:t>
                  </a:r>
                  <a:endParaRPr kumimoji="0" lang="zh-CN" alt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Times New Roman"/>
                  </a:endParaRPr>
                </a:p>
              </p:txBody>
            </p:sp>
            <p:grpSp>
              <p:nvGrpSpPr>
                <p:cNvPr id="21" name="组合 20"/>
                <p:cNvGrpSpPr/>
                <p:nvPr/>
              </p:nvGrpSpPr>
              <p:grpSpPr>
                <a:xfrm>
                  <a:off x="103367" y="254442"/>
                  <a:ext cx="1629603" cy="2444501"/>
                  <a:chOff x="0" y="0"/>
                  <a:chExt cx="1629603" cy="2444501"/>
                </a:xfrm>
              </p:grpSpPr>
              <p:sp>
                <p:nvSpPr>
                  <p:cNvPr id="22" name="矩形 21"/>
                  <p:cNvSpPr/>
                  <p:nvPr/>
                </p:nvSpPr>
                <p:spPr>
                  <a:xfrm>
                    <a:off x="95415" y="127221"/>
                    <a:ext cx="1287145" cy="223520"/>
                  </a:xfrm>
                  <a:prstGeom prst="rect">
                    <a:avLst/>
                  </a:prstGeom>
                  <a:noFill/>
                  <a:ln w="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9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-CN" altLang="en-US" sz="1200" kern="100" dirty="0" smtClean="0">
                        <a:solidFill>
                          <a:sysClr val="windowText" lastClr="000000"/>
                        </a:solidFill>
                        <a:latin typeface="Calibri"/>
                        <a:ea typeface="宋体"/>
                        <a:cs typeface="Times New Roman"/>
                      </a:rPr>
                      <a:t>计算子块偏移量</a:t>
                    </a:r>
                    <a:endParaRPr kumimoji="0" lang="zh-CN" altLang="en-US" sz="12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endParaRP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3137" y="922350"/>
                    <a:ext cx="1454075" cy="222884"/>
                  </a:xfrm>
                  <a:prstGeom prst="rect">
                    <a:avLst/>
                  </a:prstGeom>
                  <a:noFill/>
                  <a:ln w="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9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Times New Roman"/>
                      </a:rPr>
                      <a:t>重建傅里叶模和相位</a:t>
                    </a:r>
                    <a:endParaRPr kumimoji="0" lang="zh-CN" altLang="en-US" sz="12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endParaRPr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>
                    <a:off x="103367" y="508883"/>
                    <a:ext cx="1279801" cy="246380"/>
                  </a:xfrm>
                  <a:prstGeom prst="rect">
                    <a:avLst/>
                  </a:prstGeom>
                  <a:noFill/>
                  <a:ln w="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9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Times New Roman"/>
                      </a:rPr>
                      <a:t>子块二次对齐</a:t>
                    </a:r>
                    <a:endParaRPr kumimoji="0" lang="zh-CN" altLang="en-US" sz="12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endParaRPr>
                  </a:p>
                </p:txBody>
              </p:sp>
              <p:cxnSp>
                <p:nvCxnSpPr>
                  <p:cNvPr id="25" name="直接箭头连接符 24"/>
                  <p:cNvCxnSpPr/>
                  <p:nvPr/>
                </p:nvCxnSpPr>
                <p:spPr>
                  <a:xfrm>
                    <a:off x="739471" y="349857"/>
                    <a:ext cx="0" cy="148590"/>
                  </a:xfrm>
                  <a:prstGeom prst="straightConnector1">
                    <a:avLst/>
                  </a:prstGeom>
                  <a:noFill/>
                  <a:ln w="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26" name="直接箭头连接符 25"/>
                  <p:cNvCxnSpPr/>
                  <p:nvPr/>
                </p:nvCxnSpPr>
                <p:spPr>
                  <a:xfrm>
                    <a:off x="731520" y="779228"/>
                    <a:ext cx="0" cy="128905"/>
                  </a:xfrm>
                  <a:prstGeom prst="straightConnector1">
                    <a:avLst/>
                  </a:prstGeom>
                  <a:noFill/>
                  <a:ln w="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/>
                </p:spPr>
              </p:cxnSp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0" y="0"/>
                    <a:ext cx="1629603" cy="2444501"/>
                    <a:chOff x="0" y="0"/>
                    <a:chExt cx="1629603" cy="2444501"/>
                  </a:xfrm>
                </p:grpSpPr>
                <p:sp>
                  <p:nvSpPr>
                    <p:cNvPr id="28" name="文本框 364"/>
                    <p:cNvSpPr txBox="1"/>
                    <p:nvPr/>
                  </p:nvSpPr>
                  <p:spPr>
                    <a:xfrm>
                      <a:off x="715617" y="1852654"/>
                      <a:ext cx="238125" cy="26987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5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Times New Roman"/>
                        </a:rPr>
                        <a:t>是</a:t>
                      </a:r>
                    </a:p>
                  </p:txBody>
                </p:sp>
                <p:grpSp>
                  <p:nvGrpSpPr>
                    <p:cNvPr id="29" name="组合 28"/>
                    <p:cNvGrpSpPr/>
                    <p:nvPr/>
                  </p:nvGrpSpPr>
                  <p:grpSpPr>
                    <a:xfrm>
                      <a:off x="0" y="0"/>
                      <a:ext cx="1629603" cy="2444501"/>
                      <a:chOff x="0" y="0"/>
                      <a:chExt cx="1629603" cy="2444501"/>
                    </a:xfrm>
                  </p:grpSpPr>
                  <p:sp>
                    <p:nvSpPr>
                      <p:cNvPr id="30" name="矩形 29"/>
                      <p:cNvSpPr/>
                      <p:nvPr/>
                    </p:nvSpPr>
                    <p:spPr>
                      <a:xfrm>
                        <a:off x="39756" y="2075290"/>
                        <a:ext cx="1428750" cy="369211"/>
                      </a:xfrm>
                      <a:prstGeom prst="rect">
                        <a:avLst/>
                      </a:prstGeom>
                      <a:noFill/>
                      <a:ln w="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ts val="9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zh-CN" altLang="en-US" sz="1200" b="0" i="0" u="none" strike="noStrike" kern="10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宋体"/>
                            <a:cs typeface="Times New Roman"/>
                          </a:rPr>
                          <a:t>确认已完成所属任务</a:t>
                        </a:r>
                        <a:endParaRPr kumimoji="0" lang="zh-CN" alt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Times New Roman"/>
                        </a:endParaRPr>
                      </a:p>
                    </p:txBody>
                  </p:sp>
                  <p:cxnSp>
                    <p:nvCxnSpPr>
                      <p:cNvPr id="31" name="直接箭头连接符 30"/>
                      <p:cNvCxnSpPr/>
                      <p:nvPr/>
                    </p:nvCxnSpPr>
                    <p:spPr>
                      <a:xfrm flipH="1">
                        <a:off x="739471" y="1176793"/>
                        <a:ext cx="0" cy="133350"/>
                      </a:xfrm>
                      <a:prstGeom prst="straightConnector1">
                        <a:avLst/>
                      </a:prstGeom>
                      <a:noFill/>
                      <a:ln w="0" cap="flat" cmpd="sng" algn="ctr">
                        <a:solidFill>
                          <a:sysClr val="windowText" lastClr="000000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sp>
                    <p:nvSpPr>
                      <p:cNvPr id="32" name="文本框 352"/>
                      <p:cNvSpPr txBox="1"/>
                      <p:nvPr/>
                    </p:nvSpPr>
                    <p:spPr>
                      <a:xfrm>
                        <a:off x="1391478" y="1399429"/>
                        <a:ext cx="238125" cy="26987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just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zh-CN" altLang="en-US" sz="105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宋体"/>
                            <a:cs typeface="Times New Roman"/>
                          </a:rPr>
                          <a:t>否</a:t>
                        </a:r>
                      </a:p>
                    </p:txBody>
                  </p:sp>
                  <p:grpSp>
                    <p:nvGrpSpPr>
                      <p:cNvPr id="33" name="组合 32"/>
                      <p:cNvGrpSpPr/>
                      <p:nvPr/>
                    </p:nvGrpSpPr>
                    <p:grpSpPr>
                      <a:xfrm>
                        <a:off x="0" y="1311965"/>
                        <a:ext cx="1486535" cy="603885"/>
                        <a:chOff x="0" y="0"/>
                        <a:chExt cx="1486894" cy="604299"/>
                      </a:xfrm>
                    </p:grpSpPr>
                    <p:sp>
                      <p:nvSpPr>
                        <p:cNvPr id="40" name="流程图: 决策 39"/>
                        <p:cNvSpPr/>
                        <p:nvPr/>
                      </p:nvSpPr>
                      <p:spPr>
                        <a:xfrm>
                          <a:off x="0" y="0"/>
                          <a:ext cx="1486894" cy="604299"/>
                        </a:xfrm>
                        <a:prstGeom prst="flowChartDecision">
                          <a:avLst/>
                        </a:prstGeom>
                        <a:noFill/>
                        <a:ln w="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800" b="0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宋体"/>
                              <a:ea typeface="宋体"/>
                              <a:cs typeface="Times New Roman"/>
                            </a:rPr>
                            <a:t> </a:t>
                          </a:r>
                          <a:endParaRPr kumimoji="0" lang="zh-CN" altLang="en-US" sz="12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41" name="矩形 40"/>
                        <p:cNvSpPr/>
                        <p:nvPr/>
                      </p:nvSpPr>
                      <p:spPr>
                        <a:xfrm>
                          <a:off x="87464" y="143123"/>
                          <a:ext cx="1343025" cy="413468"/>
                        </a:xfrm>
                        <a:prstGeom prst="rect">
                          <a:avLst/>
                        </a:prstGeom>
                        <a:noFill/>
                        <a:ln w="0" cap="flat" cmpd="sng" algn="ctr">
                          <a:noFill/>
                          <a:prstDash val="dashDot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ts val="9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CN" altLang="en-US" sz="1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宋体"/>
                              <a:cs typeface="Times New Roman"/>
                            </a:rPr>
                            <a:t>是否完成所属任务</a:t>
                          </a:r>
                          <a:endParaRPr kumimoji="0" lang="zh-CN" altLang="en-US" sz="12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宋体"/>
                            <a:cs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34" name="组合 33"/>
                      <p:cNvGrpSpPr/>
                      <p:nvPr/>
                    </p:nvGrpSpPr>
                    <p:grpSpPr>
                      <a:xfrm>
                        <a:off x="739471" y="0"/>
                        <a:ext cx="851149" cy="1614115"/>
                        <a:chOff x="0" y="0"/>
                        <a:chExt cx="851149" cy="1614115"/>
                      </a:xfrm>
                    </p:grpSpPr>
                    <p:cxnSp>
                      <p:nvCxnSpPr>
                        <p:cNvPr id="36" name="直接箭头连接符 35"/>
                        <p:cNvCxnSpPr/>
                        <p:nvPr/>
                      </p:nvCxnSpPr>
                      <p:spPr>
                        <a:xfrm>
                          <a:off x="0" y="0"/>
                          <a:ext cx="0" cy="128905"/>
                        </a:xfrm>
                        <a:prstGeom prst="straightConnector1">
                          <a:avLst/>
                        </a:prstGeom>
                        <a:noFill/>
                        <a:ln w="0" cap="flat" cmpd="sng" algn="ctr">
                          <a:solidFill>
                            <a:sysClr val="windowText" lastClr="000000"/>
                          </a:solidFill>
                          <a:prstDash val="solid"/>
                          <a:tailEnd type="arrow"/>
                        </a:ln>
                        <a:effectLst/>
                      </p:spPr>
                    </p:cxnSp>
                    <p:cxnSp>
                      <p:nvCxnSpPr>
                        <p:cNvPr id="37" name="直接连接符 36"/>
                        <p:cNvCxnSpPr/>
                        <p:nvPr/>
                      </p:nvCxnSpPr>
                      <p:spPr>
                        <a:xfrm>
                          <a:off x="747423" y="1614115"/>
                          <a:ext cx="103726" cy="0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ysClr val="windowText" lastClr="000000">
                              <a:shade val="95000"/>
                              <a:satMod val="105000"/>
                            </a:sys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38" name="直接连接符 37"/>
                        <p:cNvCxnSpPr/>
                        <p:nvPr/>
                      </p:nvCxnSpPr>
                      <p:spPr>
                        <a:xfrm flipV="1">
                          <a:off x="850790" y="7951"/>
                          <a:ext cx="0" cy="1605915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ysClr val="windowText" lastClr="000000">
                              <a:shade val="95000"/>
                              <a:satMod val="105000"/>
                            </a:sys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39" name="直接连接符 38"/>
                        <p:cNvCxnSpPr/>
                        <p:nvPr/>
                      </p:nvCxnSpPr>
                      <p:spPr>
                        <a:xfrm>
                          <a:off x="0" y="0"/>
                          <a:ext cx="850790" cy="0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ysClr val="windowText" lastClr="000000">
                              <a:shade val="95000"/>
                              <a:satMod val="105000"/>
                            </a:sysClr>
                          </a:solidFill>
                          <a:prstDash val="solid"/>
                        </a:ln>
                        <a:effectLst/>
                      </p:spPr>
                    </p:cxnSp>
                  </p:grpSp>
                  <p:cxnSp>
                    <p:nvCxnSpPr>
                      <p:cNvPr id="35" name="直接箭头连接符 34"/>
                      <p:cNvCxnSpPr/>
                      <p:nvPr/>
                    </p:nvCxnSpPr>
                    <p:spPr>
                      <a:xfrm flipH="1">
                        <a:off x="747422" y="1916264"/>
                        <a:ext cx="0" cy="133350"/>
                      </a:xfrm>
                      <a:prstGeom prst="straightConnector1">
                        <a:avLst/>
                      </a:prstGeom>
                      <a:noFill/>
                      <a:ln w="0" cap="flat" cmpd="sng" algn="ctr">
                        <a:solidFill>
                          <a:sysClr val="windowText" lastClr="000000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</p:grpSp>
              </p:grpSp>
            </p:grpSp>
          </p:grpSp>
          <p:grpSp>
            <p:nvGrpSpPr>
              <p:cNvPr id="16" name="组合 15"/>
              <p:cNvGrpSpPr/>
              <p:nvPr/>
            </p:nvGrpSpPr>
            <p:grpSpPr>
              <a:xfrm>
                <a:off x="1084997" y="1951629"/>
                <a:ext cx="2131600" cy="706182"/>
                <a:chOff x="0" y="0"/>
                <a:chExt cx="2131600" cy="706182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518615" y="0"/>
                  <a:ext cx="1097817" cy="706182"/>
                </a:xfrm>
                <a:prstGeom prst="rect">
                  <a:avLst/>
                </a:prstGeom>
                <a:solidFill>
                  <a:sysClr val="window" lastClr="FFFFFF"/>
                </a:solidFill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1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共享内存</a:t>
                  </a:r>
                  <a:r>
                    <a:rPr kumimoji="0" lang="zh-CN" altLang="en-US" sz="11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：待处理图像数据及子块重建结果均直接存储到共享内存</a:t>
                  </a:r>
                  <a:r>
                    <a:rPr kumimoji="0" lang="zh-CN" altLang="en-US" sz="1100" b="0" i="0" u="none" strike="noStrike" kern="1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Times New Roman"/>
                    </a:rPr>
                    <a:t>中</a:t>
                  </a:r>
                  <a:endParaRPr kumimoji="0" lang="zh-CN" altLang="en-US" sz="11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18" name="左右箭头 17"/>
                <p:cNvSpPr/>
                <p:nvPr/>
              </p:nvSpPr>
              <p:spPr>
                <a:xfrm>
                  <a:off x="0" y="197893"/>
                  <a:ext cx="487045" cy="293370"/>
                </a:xfrm>
                <a:prstGeom prst="leftRightArrow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左右箭头 18"/>
                <p:cNvSpPr/>
                <p:nvPr/>
              </p:nvSpPr>
              <p:spPr>
                <a:xfrm>
                  <a:off x="1644555" y="197893"/>
                  <a:ext cx="487045" cy="293370"/>
                </a:xfrm>
                <a:prstGeom prst="leftRightArrow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59" name="矩形 58"/>
          <p:cNvSpPr/>
          <p:nvPr/>
        </p:nvSpPr>
        <p:spPr>
          <a:xfrm>
            <a:off x="2370658" y="5641503"/>
            <a:ext cx="367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733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kern="0" spc="-20" dirty="0"/>
              <a:t>全共享低交换</a:t>
            </a:r>
            <a:r>
              <a:rPr lang="en-US" altLang="zh-CN" sz="1400" kern="0" spc="-20" dirty="0"/>
              <a:t>T-S</a:t>
            </a:r>
            <a:r>
              <a:rPr lang="zh-CN" altLang="en-US" sz="1400" kern="0" spc="-20" dirty="0"/>
              <a:t>太阳图像重建</a:t>
            </a:r>
            <a:r>
              <a:rPr lang="zh-CN" altLang="en-US" sz="1400" kern="0" spc="-20" dirty="0" smtClean="0"/>
              <a:t>方法流程图</a:t>
            </a:r>
            <a:endParaRPr lang="zh-CN" altLang="en-US" sz="1400" kern="0" spc="-20" dirty="0"/>
          </a:p>
        </p:txBody>
      </p:sp>
      <p:pic>
        <p:nvPicPr>
          <p:cNvPr id="64" name="图片 6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66" name="文本框 2"/>
          <p:cNvSpPr txBox="1"/>
          <p:nvPr/>
        </p:nvSpPr>
        <p:spPr>
          <a:xfrm>
            <a:off x="8316415" y="6361583"/>
            <a:ext cx="45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1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08088"/>
              </p:ext>
            </p:extLst>
          </p:nvPr>
        </p:nvGraphicFramePr>
        <p:xfrm>
          <a:off x="251520" y="2513001"/>
          <a:ext cx="8568276" cy="3372779"/>
        </p:xfrm>
        <a:graphic>
          <a:graphicData uri="http://schemas.openxmlformats.org/drawingml/2006/table">
            <a:tbl>
              <a:tblPr firstRow="1" firstCol="1" bandRow="1"/>
              <a:tblGrid>
                <a:gridCol w="2033150"/>
                <a:gridCol w="1307025"/>
                <a:gridCol w="2067291"/>
                <a:gridCol w="1127660"/>
                <a:gridCol w="2033150"/>
              </a:tblGrid>
              <a:tr h="3720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模块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宋体"/>
                          <a:ea typeface="宋体"/>
                          <a:cs typeface="Times New Roman"/>
                        </a:rPr>
                        <a:t>ONSET</a:t>
                      </a:r>
                      <a:r>
                        <a:rPr lang="zh-CN" sz="1200" kern="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图像重建测试数据（</a:t>
                      </a:r>
                      <a:r>
                        <a:rPr lang="en-US" sz="1200" kern="0" dirty="0" err="1">
                          <a:effectLst/>
                          <a:latin typeface="Calibri"/>
                          <a:ea typeface="宋体"/>
                          <a:cs typeface="Times New Roman"/>
                        </a:rPr>
                        <a:t>ms</a:t>
                      </a:r>
                      <a:r>
                        <a:rPr lang="zh-CN" sz="1200" kern="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宋体"/>
                          <a:ea typeface="宋体"/>
                          <a:cs typeface="Times New Roman"/>
                        </a:rPr>
                        <a:t>NVST</a:t>
                      </a:r>
                      <a:r>
                        <a:rPr lang="zh-CN" sz="1200" kern="0">
                          <a:effectLst/>
                          <a:latin typeface="Calibri"/>
                          <a:ea typeface="宋体"/>
                          <a:cs typeface="Times New Roman"/>
                        </a:rPr>
                        <a:t>图像重建测试数据</a:t>
                      </a:r>
                      <a:r>
                        <a:rPr lang="en-US" sz="1200" kern="0">
                          <a:effectLst/>
                          <a:latin typeface="Calibri"/>
                          <a:ea typeface="宋体"/>
                          <a:cs typeface="Times New Roman"/>
                        </a:rPr>
                        <a:t>(ms)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15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传统</a:t>
                      </a:r>
                      <a:r>
                        <a:rPr 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方法耗时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全共享低交换并行方法耗时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传统</a:t>
                      </a:r>
                      <a:r>
                        <a:rPr 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方法耗时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全共享低交换并行方法耗时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从</a:t>
                      </a:r>
                      <a:r>
                        <a:rPr lang="zh-CN" sz="1200" kern="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共享内存中获取数据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Arial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Arial"/>
                          <a:ea typeface="宋体"/>
                          <a:cs typeface="Times New Roman"/>
                        </a:rPr>
                        <a:t>26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Arial"/>
                          <a:ea typeface="宋体"/>
                          <a:cs typeface="Times New Roman"/>
                        </a:rPr>
                        <a:t>42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计算子块图像偏移量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Arial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Arial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Arial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rgbClr val="0047D6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子</a:t>
                      </a:r>
                      <a:r>
                        <a:rPr lang="zh-CN" sz="1200" b="1" kern="0" dirty="0" smtClean="0">
                          <a:solidFill>
                            <a:srgbClr val="0047D6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块二</a:t>
                      </a:r>
                      <a:r>
                        <a:rPr lang="zh-CN" sz="1200" b="1" kern="0" dirty="0">
                          <a:solidFill>
                            <a:srgbClr val="0047D6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次对齐过程通信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13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0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346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0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8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重新分割子块图像数据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42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重建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傅里叶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相位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和模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191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192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b="1" kern="100" dirty="0" smtClean="0">
                          <a:solidFill>
                            <a:srgbClr val="0047D6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子块重建结果发送到主进程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17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0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301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0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47D6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子块图像重建总耗时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41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10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961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47D6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329</a:t>
                      </a:r>
                      <a:endParaRPr lang="zh-CN" sz="1200" b="1" kern="100" dirty="0">
                        <a:solidFill>
                          <a:srgbClr val="0047D6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所有子块图像重建总耗时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28623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7452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14652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4929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图像拼接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4925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5024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Arial"/>
                          <a:ea typeface="宋体"/>
                          <a:cs typeface="Times New Roman"/>
                        </a:rPr>
                        <a:t>686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709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重建一帧图像总耗时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33.5 s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12.4 s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15.3 s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Times New Roman"/>
                        </a:rPr>
                        <a:t>5.6 s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026519"/>
            <a:ext cx="8280920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CN" altLang="en-US" b="1" dirty="0" smtClean="0"/>
              <a:t>实验设置</a:t>
            </a:r>
            <a:r>
              <a:rPr lang="zh-CN" altLang="en-US" dirty="0" smtClean="0"/>
              <a:t>：在单台服务器</a:t>
            </a:r>
            <a:r>
              <a:rPr lang="zh-CN" altLang="en-US" dirty="0"/>
              <a:t>下，分别由一组</a:t>
            </a:r>
            <a:r>
              <a:rPr lang="en-US" altLang="zh-CN" dirty="0"/>
              <a:t>100</a:t>
            </a:r>
            <a:r>
              <a:rPr lang="zh-CN" altLang="en-US" dirty="0"/>
              <a:t>帧图像重建一帧</a:t>
            </a:r>
            <a:r>
              <a:rPr lang="en-US" altLang="zh-CN" dirty="0"/>
              <a:t>ONSET </a:t>
            </a:r>
            <a:r>
              <a:rPr lang="en-US" altLang="zh-CN" dirty="0" smtClean="0"/>
              <a:t>1660×1660</a:t>
            </a:r>
          </a:p>
          <a:p>
            <a:pPr>
              <a:lnSpc>
                <a:spcPts val="17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</a:t>
            </a:r>
            <a:r>
              <a:rPr lang="zh-CN" altLang="en-US" dirty="0" smtClean="0"/>
              <a:t>像素</a:t>
            </a:r>
            <a:r>
              <a:rPr lang="zh-CN" altLang="en-US" dirty="0"/>
              <a:t>大小图像和一帧</a:t>
            </a:r>
            <a:r>
              <a:rPr lang="en-US" altLang="zh-CN" dirty="0" smtClean="0"/>
              <a:t>NVST 1024×1024</a:t>
            </a:r>
            <a:r>
              <a:rPr lang="zh-CN" altLang="en-US" dirty="0"/>
              <a:t>像素大小图像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68391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实验结论：</a:t>
            </a:r>
            <a:r>
              <a:rPr lang="zh-CN" altLang="en-US" dirty="0" smtClean="0"/>
              <a:t>采用此方法消除了重建过程中大量的通信耗时，很大程度提高了图像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</a:t>
            </a:r>
            <a:r>
              <a:rPr lang="zh-CN" altLang="en-US" dirty="0" smtClean="0"/>
              <a:t>重建效率，对</a:t>
            </a:r>
            <a:r>
              <a:rPr lang="en-US" altLang="zh-CN" dirty="0" smtClean="0"/>
              <a:t>ONSET</a:t>
            </a:r>
            <a:r>
              <a:rPr lang="zh-CN" altLang="en-US" dirty="0" smtClean="0"/>
              <a:t>和</a:t>
            </a:r>
            <a:r>
              <a:rPr lang="en-US" altLang="zh-CN" dirty="0" smtClean="0"/>
              <a:t>NVST</a:t>
            </a:r>
            <a:r>
              <a:rPr lang="zh-CN" altLang="en-US" dirty="0" smtClean="0"/>
              <a:t>图像数据的重建效率均有明显提高</a:t>
            </a:r>
            <a:endParaRPr lang="zh-CN" altLang="en-US" dirty="0"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11" name="文本框 2"/>
          <p:cNvSpPr txBox="1"/>
          <p:nvPr/>
        </p:nvSpPr>
        <p:spPr>
          <a:xfrm>
            <a:off x="8316416" y="636158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251520" y="5107218"/>
            <a:ext cx="84316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2555776" y="5578223"/>
            <a:ext cx="2520280" cy="3781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724128" y="5555045"/>
            <a:ext cx="2520280" cy="3781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3541854" y="5676232"/>
            <a:ext cx="454082" cy="1620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6810485" y="5676232"/>
            <a:ext cx="454082" cy="1620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>
              <a:defRPr/>
            </a:pPr>
            <a:r>
              <a:rPr lang="zh-CN" altLang="en-US" sz="3200" spc="5" dirty="0" smtClean="0">
                <a:solidFill>
                  <a:srgbClr val="0047D6"/>
                </a:solidFill>
              </a:rPr>
              <a:t>四、两种方法的耗时对比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4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39" name="文本框 2"/>
          <p:cNvSpPr txBox="1"/>
          <p:nvPr/>
        </p:nvSpPr>
        <p:spPr>
          <a:xfrm>
            <a:off x="8316416" y="636158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3" y="836712"/>
            <a:ext cx="7654655" cy="529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>
              <a:defRPr/>
            </a:pPr>
            <a:r>
              <a:rPr lang="zh-CN" altLang="en-US" sz="3200" spc="5" dirty="0">
                <a:solidFill>
                  <a:srgbClr val="0047D6"/>
                </a:solidFill>
              </a:rPr>
              <a:t>五、不同数量核心下的重建耗时</a:t>
            </a:r>
            <a:r>
              <a:rPr lang="en-US" altLang="zh-CN" sz="3200" spc="5" dirty="0" smtClean="0">
                <a:solidFill>
                  <a:srgbClr val="0047D6"/>
                </a:solidFill>
              </a:rPr>
              <a:t>--ONSET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39" name="文本框 2"/>
          <p:cNvSpPr txBox="1"/>
          <p:nvPr/>
        </p:nvSpPr>
        <p:spPr>
          <a:xfrm>
            <a:off x="8316416" y="636158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7" y="867180"/>
            <a:ext cx="8088091" cy="50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>
              <a:defRPr/>
            </a:pPr>
            <a:r>
              <a:rPr lang="zh-CN" altLang="en-US" sz="3200" spc="5" dirty="0">
                <a:solidFill>
                  <a:srgbClr val="0047D6"/>
                </a:solidFill>
              </a:rPr>
              <a:t>五</a:t>
            </a:r>
            <a:r>
              <a:rPr lang="zh-CN" altLang="en-US" sz="3200" spc="5" dirty="0" smtClean="0">
                <a:solidFill>
                  <a:srgbClr val="0047D6"/>
                </a:solidFill>
              </a:rPr>
              <a:t>、不同数量核心下的重建耗时</a:t>
            </a:r>
            <a:r>
              <a:rPr lang="en-US" altLang="zh-CN" sz="3200" spc="5" dirty="0" smtClean="0">
                <a:solidFill>
                  <a:srgbClr val="0047D6"/>
                </a:solidFill>
              </a:rPr>
              <a:t>--NVST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39" name="文本框 2"/>
          <p:cNvSpPr txBox="1"/>
          <p:nvPr/>
        </p:nvSpPr>
        <p:spPr>
          <a:xfrm>
            <a:off x="8316416" y="636158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  <p:pic>
        <p:nvPicPr>
          <p:cNvPr id="1027" name="Picture 3" descr="E:\实验室课题\并行高分辨图像重建\论文编辑\一种全共享低交换并行高分辨太阳图像重建方法\结果图\原图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952"/>
            <a:ext cx="2304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实验室课题\并行高分辨图像重建\论文编辑\一种全共享低交换并行高分辨太阳图像重建方法\结果图\J_重建结果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07" y="692952"/>
            <a:ext cx="2304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实验室课题\并行高分辨图像重建\论文编辑\一种全共享低交换并行高分辨太阳图像重建方法\结果图\NVST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67" y="3290128"/>
            <a:ext cx="2304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实验室课题\并行高分辨图像重建\论文编辑\一种全共享低交换并行高分辨太阳图像重建方法\结果图\NVST1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11" y="3284984"/>
            <a:ext cx="2304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4257462"/>
            <a:ext cx="3033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NVST  </a:t>
            </a:r>
            <a:r>
              <a:rPr lang="en-US" altLang="zh-CN" sz="2000" b="1" dirty="0" err="1" smtClean="0"/>
              <a:t>TiO</a:t>
            </a:r>
            <a:r>
              <a:rPr lang="zh-CN" altLang="zh-CN" sz="2000" b="1" dirty="0" smtClean="0"/>
              <a:t>图像</a:t>
            </a:r>
            <a:r>
              <a:rPr lang="zh-CN" altLang="en-US" sz="2000" b="1" dirty="0" smtClean="0"/>
              <a:t>重建效果图</a:t>
            </a:r>
            <a:endParaRPr lang="zh-CN" altLang="en-US" sz="2000" b="1" dirty="0"/>
          </a:p>
        </p:txBody>
      </p:sp>
      <p:sp>
        <p:nvSpPr>
          <p:cNvPr id="3" name="矩形 2"/>
          <p:cNvSpPr/>
          <p:nvPr/>
        </p:nvSpPr>
        <p:spPr>
          <a:xfrm>
            <a:off x="5696983" y="1676055"/>
            <a:ext cx="3052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ONSET </a:t>
            </a:r>
            <a:r>
              <a:rPr lang="en-US" altLang="zh-CN" sz="2000" b="1" dirty="0" smtClean="0"/>
              <a:t>Ha</a:t>
            </a:r>
            <a:r>
              <a:rPr lang="zh-CN" altLang="en-US" sz="2000" b="1" dirty="0" smtClean="0"/>
              <a:t>图像重建效果图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3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1881526" y="2348880"/>
            <a:ext cx="538094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US" sz="4000" b="1" dirty="0" smtClean="0">
                <a:solidFill>
                  <a:srgbClr val="0047D6"/>
                </a:solidFill>
                <a:latin typeface="Gill Sans MT"/>
                <a:cs typeface="Gill Sans MT"/>
              </a:rPr>
              <a:t>请各位专家学者多指教</a:t>
            </a:r>
            <a:endParaRPr lang="en-US" altLang="zh-CN" sz="4000" b="1" dirty="0" smtClean="0">
              <a:solidFill>
                <a:srgbClr val="0047D6"/>
              </a:solidFill>
              <a:latin typeface="Gill Sans MT"/>
              <a:cs typeface="Gill Sans MT"/>
            </a:endParaRPr>
          </a:p>
          <a:p>
            <a:pPr marL="12700" algn="ctr">
              <a:lnSpc>
                <a:spcPct val="100000"/>
              </a:lnSpc>
            </a:pPr>
            <a:r>
              <a:rPr lang="zh-CN" altLang="en-US" sz="4000" b="1" dirty="0" smtClean="0">
                <a:solidFill>
                  <a:srgbClr val="0047D6"/>
                </a:solidFill>
                <a:latin typeface="Gill Sans MT"/>
                <a:cs typeface="Gill Sans MT"/>
              </a:rPr>
              <a:t>谢谢！</a:t>
            </a:r>
            <a:endParaRPr sz="4000" b="1" dirty="0">
              <a:solidFill>
                <a:srgbClr val="0047D6"/>
              </a:solidFill>
              <a:latin typeface="Gill Sans MT"/>
              <a:cs typeface="Gill Sans MT"/>
            </a:endParaRP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75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http://www.opticsjournal.net/upload/post/201505/PT150506000031mS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9" y="2743212"/>
            <a:ext cx="1818554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94" y="2743211"/>
            <a:ext cx="1764000" cy="17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12776"/>
            <a:ext cx="162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17032"/>
            <a:ext cx="162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1459332" y="3662698"/>
            <a:ext cx="216024" cy="180120"/>
          </a:xfrm>
          <a:prstGeom prst="rect">
            <a:avLst/>
          </a:prstGeom>
          <a:noFill/>
          <a:ln w="19050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FBC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675356" y="3752758"/>
            <a:ext cx="664396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27" idx="3"/>
            <a:endCxn id="20" idx="1"/>
          </p:cNvCxnSpPr>
          <p:nvPr/>
        </p:nvCxnSpPr>
        <p:spPr>
          <a:xfrm flipV="1">
            <a:off x="5904687" y="2222776"/>
            <a:ext cx="1259601" cy="84373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848492" y="3471970"/>
            <a:ext cx="302503" cy="306481"/>
          </a:xfrm>
          <a:prstGeom prst="rect">
            <a:avLst/>
          </a:prstGeom>
          <a:noFill/>
          <a:ln w="19050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6150995" y="3625210"/>
            <a:ext cx="1013293" cy="77418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602184" y="2913267"/>
            <a:ext cx="302503" cy="306481"/>
          </a:xfrm>
          <a:prstGeom prst="rect">
            <a:avLst/>
          </a:prstGeom>
          <a:noFill/>
          <a:ln w="19050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5396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25" y="2671322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10" y="2721114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10" y="2761865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直接箭头连接符 31"/>
          <p:cNvCxnSpPr/>
          <p:nvPr/>
        </p:nvCxnSpPr>
        <p:spPr>
          <a:xfrm>
            <a:off x="4485134" y="3682726"/>
            <a:ext cx="50073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10444" y="4676037"/>
            <a:ext cx="107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斑点图像族</a:t>
            </a:r>
            <a:endParaRPr lang="zh-CN" alt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165915" y="4695782"/>
            <a:ext cx="149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高分辨重建图像</a:t>
            </a:r>
            <a:endParaRPr lang="zh-CN" alt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080088" y="5520343"/>
            <a:ext cx="1840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局部结构高分辨图像</a:t>
            </a:r>
            <a:endParaRPr lang="zh-CN" altLang="en-US" sz="1400" dirty="0"/>
          </a:p>
        </p:txBody>
      </p:sp>
      <p:pic>
        <p:nvPicPr>
          <p:cNvPr id="37" name="图片 3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39" name="文本框 2"/>
          <p:cNvSpPr txBox="1"/>
          <p:nvPr/>
        </p:nvSpPr>
        <p:spPr>
          <a:xfrm>
            <a:off x="8316416" y="636158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0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 lvl="0">
              <a:defRPr/>
            </a:pPr>
            <a:r>
              <a:rPr lang="zh-CN" altLang="en-US" sz="3200" spc="5" dirty="0" smtClean="0">
                <a:solidFill>
                  <a:srgbClr val="0047D6"/>
                </a:solidFill>
              </a:rPr>
              <a:t>一、研究</a:t>
            </a:r>
            <a:r>
              <a:rPr lang="zh-CN" altLang="en-US" sz="3200" spc="5" dirty="0" smtClean="0">
                <a:solidFill>
                  <a:srgbClr val="0047D6"/>
                </a:solidFill>
                <a:latin typeface="+mn-ea"/>
              </a:rPr>
              <a:t>背景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  <p:sp>
        <p:nvSpPr>
          <p:cNvPr id="41" name="文本框 3"/>
          <p:cNvSpPr txBox="1"/>
          <p:nvPr/>
        </p:nvSpPr>
        <p:spPr>
          <a:xfrm>
            <a:off x="321136" y="980728"/>
            <a:ext cx="6402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 smtClean="0">
                <a:latin typeface="+mn-ea"/>
              </a:rPr>
              <a:t>太阳</a:t>
            </a:r>
            <a:r>
              <a:rPr lang="zh-CN" altLang="en-US" dirty="0">
                <a:latin typeface="+mn-ea"/>
              </a:rPr>
              <a:t>是离地球最近的恒星，其很多活动现象及结构的尺寸都在</a:t>
            </a:r>
            <a:r>
              <a:rPr lang="en-US" altLang="zh-CN" dirty="0">
                <a:latin typeface="+mn-ea"/>
              </a:rPr>
              <a:t>1</a:t>
            </a:r>
            <a:r>
              <a:rPr lang="en-US" altLang="zh-CN" dirty="0">
                <a:ea typeface="Arial Unicode MS" pitchFamily="34" charset="-122"/>
                <a:cs typeface="Arial" pitchFamily="34" charset="0"/>
              </a:rPr>
              <a:t>’’</a:t>
            </a:r>
            <a:r>
              <a:rPr lang="zh-CN" altLang="en-US" dirty="0">
                <a:latin typeface="+mn-ea"/>
              </a:rPr>
              <a:t>以内。</a:t>
            </a:r>
            <a:r>
              <a:rPr lang="zh-CN" altLang="zh-CN" dirty="0">
                <a:latin typeface="+mn-ea"/>
              </a:rPr>
              <a:t>因此，高分辨</a:t>
            </a:r>
            <a:r>
              <a:rPr lang="zh-CN" altLang="en-US" dirty="0">
                <a:latin typeface="+mn-ea"/>
              </a:rPr>
              <a:t>的</a:t>
            </a:r>
            <a:r>
              <a:rPr lang="zh-CN" altLang="zh-CN" dirty="0">
                <a:latin typeface="+mn-ea"/>
              </a:rPr>
              <a:t>太阳</a:t>
            </a:r>
            <a:r>
              <a:rPr lang="zh-CN" altLang="en-US" dirty="0">
                <a:latin typeface="+mn-ea"/>
              </a:rPr>
              <a:t>观测图像对研究太阳物理有着非常重要的</a:t>
            </a:r>
            <a:r>
              <a:rPr lang="zh-CN" altLang="en-US" dirty="0" smtClean="0">
                <a:latin typeface="+mn-ea"/>
              </a:rPr>
              <a:t>意义。然而，受大气湍流等因素的影响，很难直接获取到高分辨观察图像，则需要后期对观察图像进行高分辨图像重建</a:t>
            </a:r>
            <a:endParaRPr lang="en-US" altLang="zh-CN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6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82" y="4110747"/>
            <a:ext cx="6659402" cy="173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18" name="文本框 2"/>
          <p:cNvSpPr txBox="1"/>
          <p:nvPr/>
        </p:nvSpPr>
        <p:spPr>
          <a:xfrm>
            <a:off x="8316416" y="636158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7" name="文本框 3"/>
          <p:cNvSpPr txBox="1"/>
          <p:nvPr/>
        </p:nvSpPr>
        <p:spPr>
          <a:xfrm>
            <a:off x="290088" y="1039401"/>
            <a:ext cx="806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 smtClean="0"/>
              <a:t>随着高分辨太阳图像重建方法</a:t>
            </a:r>
            <a:r>
              <a:rPr lang="zh-CN" altLang="en-US" dirty="0"/>
              <a:t>的</a:t>
            </a:r>
            <a:r>
              <a:rPr lang="zh-CN" altLang="en-US" dirty="0" smtClean="0"/>
              <a:t>不断完善，以</a:t>
            </a:r>
            <a:r>
              <a:rPr lang="zh-CN" altLang="en-US" b="1" dirty="0" smtClean="0"/>
              <a:t>等晕区</a:t>
            </a:r>
            <a:r>
              <a:rPr lang="zh-CN" altLang="en-US" dirty="0" smtClean="0"/>
              <a:t>作为前提条件</a:t>
            </a:r>
            <a:r>
              <a:rPr lang="zh-CN" altLang="en-US" dirty="0"/>
              <a:t>的互谱法（</a:t>
            </a:r>
            <a:r>
              <a:rPr lang="en-US" altLang="zh-CN" dirty="0" smtClean="0"/>
              <a:t>K-T</a:t>
            </a:r>
            <a:r>
              <a:rPr lang="zh-CN" altLang="en-US" dirty="0"/>
              <a:t>法）和重谱</a:t>
            </a:r>
            <a:r>
              <a:rPr lang="zh-CN" altLang="en-US" dirty="0" smtClean="0"/>
              <a:t>法（</a:t>
            </a:r>
            <a:r>
              <a:rPr lang="en-US" altLang="zh-CN" dirty="0"/>
              <a:t> T-S</a:t>
            </a:r>
            <a:r>
              <a:rPr lang="zh-CN" altLang="en-US" dirty="0"/>
              <a:t>法）</a:t>
            </a:r>
            <a:r>
              <a:rPr lang="zh-CN" altLang="en-US" dirty="0" smtClean="0"/>
              <a:t>得到了较为广泛的应用</a:t>
            </a:r>
            <a:endParaRPr lang="en-US" altLang="zh-CN" dirty="0" smtClean="0"/>
          </a:p>
        </p:txBody>
      </p:sp>
      <p:sp>
        <p:nvSpPr>
          <p:cNvPr id="8" name="文本框 3"/>
          <p:cNvSpPr txBox="1"/>
          <p:nvPr/>
        </p:nvSpPr>
        <p:spPr>
          <a:xfrm>
            <a:off x="290088" y="1788195"/>
            <a:ext cx="806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dirty="0" smtClean="0"/>
              <a:t>T-S</a:t>
            </a:r>
            <a:r>
              <a:rPr lang="zh-CN" altLang="en-US" dirty="0" smtClean="0"/>
              <a:t>图像重建算法主要理论包含</a:t>
            </a:r>
            <a:r>
              <a:rPr lang="zh-CN" altLang="en-US" b="1" dirty="0" smtClean="0"/>
              <a:t>斑点干涉术</a:t>
            </a:r>
            <a:r>
              <a:rPr lang="zh-CN" altLang="en-US" dirty="0" smtClean="0"/>
              <a:t>和</a:t>
            </a:r>
            <a:r>
              <a:rPr lang="zh-CN" altLang="en-US" b="1" dirty="0" smtClean="0"/>
              <a:t>斑点掩模法</a:t>
            </a:r>
            <a:r>
              <a:rPr lang="zh-CN" altLang="en-US" dirty="0" smtClean="0"/>
              <a:t>两部分，分别来重建目标傅里叶模和傅里叶相位，具体公式如下：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696" y="3242004"/>
            <a:ext cx="3105984" cy="3446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562" y="2464430"/>
            <a:ext cx="2071290" cy="6339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8522" y="3649582"/>
            <a:ext cx="4959942" cy="359201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259632" y="5875228"/>
            <a:ext cx="6903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注：图片引自：</a:t>
            </a:r>
            <a:r>
              <a:rPr lang="zh-CN" altLang="zh-CN" sz="1100" dirty="0"/>
              <a:t>向永源</a:t>
            </a:r>
            <a:r>
              <a:rPr lang="en-US" altLang="zh-CN" sz="1100" dirty="0"/>
              <a:t>. </a:t>
            </a:r>
            <a:r>
              <a:rPr lang="zh-CN" altLang="zh-CN" sz="1100" dirty="0"/>
              <a:t>太阳高分辨高速重建算法的研究</a:t>
            </a:r>
            <a:r>
              <a:rPr lang="en-US" altLang="zh-CN" sz="1100" dirty="0"/>
              <a:t>. </a:t>
            </a:r>
            <a:r>
              <a:rPr lang="zh-CN" altLang="zh-CN" sz="1100" dirty="0"/>
              <a:t>中国科学院研究生院</a:t>
            </a:r>
            <a:r>
              <a:rPr lang="en-US" altLang="zh-CN" sz="1100" dirty="0"/>
              <a:t>(</a:t>
            </a:r>
            <a:r>
              <a:rPr lang="zh-CN" altLang="zh-CN" sz="1100" dirty="0"/>
              <a:t>云南天文台</a:t>
            </a:r>
            <a:r>
              <a:rPr lang="en-US" altLang="zh-CN" sz="1100" dirty="0"/>
              <a:t>), 2016</a:t>
            </a:r>
            <a:endParaRPr lang="zh-CN" altLang="en-US" sz="1100" dirty="0"/>
          </a:p>
        </p:txBody>
      </p:sp>
      <p:sp>
        <p:nvSpPr>
          <p:cNvPr id="21" name="文本框 23"/>
          <p:cNvSpPr txBox="1"/>
          <p:nvPr/>
        </p:nvSpPr>
        <p:spPr>
          <a:xfrm>
            <a:off x="586274" y="2580388"/>
            <a:ext cx="294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black"/>
                </a:solidFill>
              </a:rPr>
              <a:t>斑点</a:t>
            </a:r>
            <a:r>
              <a:rPr lang="zh-CN" altLang="en-US" sz="1400" dirty="0">
                <a:solidFill>
                  <a:prstClr val="black"/>
                </a:solidFill>
              </a:rPr>
              <a:t>干涉术重建目标傅里叶模：</a:t>
            </a:r>
          </a:p>
        </p:txBody>
      </p:sp>
      <p:sp>
        <p:nvSpPr>
          <p:cNvPr id="22" name="文本框 23"/>
          <p:cNvSpPr txBox="1"/>
          <p:nvPr/>
        </p:nvSpPr>
        <p:spPr>
          <a:xfrm>
            <a:off x="572685" y="3278845"/>
            <a:ext cx="3350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/>
                </a:solidFill>
              </a:rPr>
              <a:t>斑点掩模法重建目标傅里叶相位：</a:t>
            </a:r>
          </a:p>
        </p:txBody>
      </p:sp>
      <p:sp>
        <p:nvSpPr>
          <p:cNvPr id="23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 lvl="0">
              <a:defRPr/>
            </a:pPr>
            <a:r>
              <a:rPr lang="zh-CN" altLang="en-US" sz="3200" spc="5" dirty="0" smtClean="0">
                <a:solidFill>
                  <a:srgbClr val="0047D6"/>
                </a:solidFill>
              </a:rPr>
              <a:t>一、研究</a:t>
            </a:r>
            <a:r>
              <a:rPr lang="zh-CN" altLang="en-US" sz="3200" spc="5" dirty="0" smtClean="0">
                <a:solidFill>
                  <a:srgbClr val="0047D6"/>
                </a:solidFill>
                <a:latin typeface="+mn-ea"/>
              </a:rPr>
              <a:t>背景</a:t>
            </a:r>
            <a:r>
              <a:rPr lang="en-US" altLang="zh-CN" sz="3200" spc="5" dirty="0">
                <a:solidFill>
                  <a:srgbClr val="0047D6"/>
                </a:solidFill>
              </a:rPr>
              <a:t>--</a:t>
            </a:r>
            <a:r>
              <a:rPr lang="zh-CN" altLang="en-US" sz="3200" spc="5" dirty="0" smtClean="0">
                <a:solidFill>
                  <a:srgbClr val="0047D6"/>
                </a:solidFill>
                <a:latin typeface="+mn-ea"/>
              </a:rPr>
              <a:t>方法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1"/>
          <p:cNvSpPr/>
          <p:nvPr>
            <p:custDataLst>
              <p:tags r:id="rId1"/>
            </p:custDataLst>
          </p:nvPr>
        </p:nvSpPr>
        <p:spPr>
          <a:xfrm>
            <a:off x="1306513" y="2496234"/>
            <a:ext cx="336550" cy="2524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rgbClr val="FFFFFF"/>
              </a:solidFill>
            </a:endParaRPr>
          </a:p>
        </p:txBody>
      </p:sp>
      <p:sp>
        <p:nvSpPr>
          <p:cNvPr id="7" name="MH_Other_2"/>
          <p:cNvSpPr/>
          <p:nvPr>
            <p:custDataLst>
              <p:tags r:id="rId2"/>
            </p:custDataLst>
          </p:nvPr>
        </p:nvSpPr>
        <p:spPr>
          <a:xfrm>
            <a:off x="3151282" y="2500401"/>
            <a:ext cx="336550" cy="2524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rgbClr val="FFFFFF"/>
              </a:solidFill>
            </a:endParaRPr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>
          <a:xfrm>
            <a:off x="5137151" y="2496234"/>
            <a:ext cx="336550" cy="2524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rgbClr val="FFFFFF"/>
              </a:solidFill>
            </a:endParaRPr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>
          <a:xfrm>
            <a:off x="7249566" y="2500401"/>
            <a:ext cx="336550" cy="2524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rgbClr val="FFFFFF"/>
              </a:solidFill>
            </a:endParaRPr>
          </a:p>
        </p:txBody>
      </p:sp>
      <p:sp>
        <p:nvSpPr>
          <p:cNvPr id="10" name="MH_Other_6"/>
          <p:cNvSpPr/>
          <p:nvPr>
            <p:custDataLst>
              <p:tags r:id="rId5"/>
            </p:custDataLst>
          </p:nvPr>
        </p:nvSpPr>
        <p:spPr>
          <a:xfrm>
            <a:off x="323527" y="2611249"/>
            <a:ext cx="835967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">
              <a:solidFill>
                <a:srgbClr val="003FBC"/>
              </a:solidFill>
            </a:endParaRPr>
          </a:p>
        </p:txBody>
      </p:sp>
      <p:sp>
        <p:nvSpPr>
          <p:cNvPr id="11" name="MH_Other_7"/>
          <p:cNvSpPr/>
          <p:nvPr>
            <p:custDataLst>
              <p:tags r:id="rId6"/>
            </p:custDataLst>
          </p:nvPr>
        </p:nvSpPr>
        <p:spPr>
          <a:xfrm>
            <a:off x="1363663" y="2540288"/>
            <a:ext cx="220662" cy="1643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003FBC"/>
              </a:solidFill>
            </a:endParaRPr>
          </a:p>
        </p:txBody>
      </p:sp>
      <p:sp>
        <p:nvSpPr>
          <p:cNvPr id="16" name="MH_Other_8"/>
          <p:cNvSpPr/>
          <p:nvPr>
            <p:custDataLst>
              <p:tags r:id="rId7"/>
            </p:custDataLst>
          </p:nvPr>
        </p:nvSpPr>
        <p:spPr>
          <a:xfrm>
            <a:off x="3210021" y="2544455"/>
            <a:ext cx="219075" cy="1643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003FBC"/>
              </a:solidFill>
            </a:endParaRPr>
          </a:p>
        </p:txBody>
      </p:sp>
      <p:sp>
        <p:nvSpPr>
          <p:cNvPr id="17" name="MH_Other_9"/>
          <p:cNvSpPr/>
          <p:nvPr>
            <p:custDataLst>
              <p:tags r:id="rId8"/>
            </p:custDataLst>
          </p:nvPr>
        </p:nvSpPr>
        <p:spPr>
          <a:xfrm>
            <a:off x="5195889" y="2540288"/>
            <a:ext cx="219075" cy="1643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003FBC"/>
              </a:solidFill>
            </a:endParaRPr>
          </a:p>
        </p:txBody>
      </p:sp>
      <p:sp>
        <p:nvSpPr>
          <p:cNvPr id="18" name="MH_Other_10"/>
          <p:cNvSpPr/>
          <p:nvPr>
            <p:custDataLst>
              <p:tags r:id="rId9"/>
            </p:custDataLst>
          </p:nvPr>
        </p:nvSpPr>
        <p:spPr>
          <a:xfrm>
            <a:off x="7308304" y="2544455"/>
            <a:ext cx="220662" cy="1643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003FBC"/>
              </a:solidFill>
            </a:endParaRPr>
          </a:p>
        </p:txBody>
      </p:sp>
      <p:sp>
        <p:nvSpPr>
          <p:cNvPr id="19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6288" y="1823102"/>
            <a:ext cx="1397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rgbClr val="003FBC"/>
                </a:solidFill>
                <a:latin typeface="+mn-lt"/>
                <a:ea typeface="+mn-ea"/>
                <a:cs typeface="Times New Roman" panose="02020603050405020304" pitchFamily="18" charset="0"/>
              </a:rPr>
              <a:t>2008</a:t>
            </a:r>
            <a:endParaRPr lang="zh-CN" altLang="en-US" sz="3200" b="1" dirty="0" smtClean="0">
              <a:solidFill>
                <a:srgbClr val="003FBC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21057" y="1823102"/>
            <a:ext cx="1397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rgbClr val="003FBC"/>
                </a:solidFill>
                <a:latin typeface="+mn-lt"/>
                <a:ea typeface="+mn-ea"/>
                <a:cs typeface="Times New Roman" panose="02020603050405020304" pitchFamily="18" charset="0"/>
              </a:rPr>
              <a:t>2010</a:t>
            </a:r>
            <a:endParaRPr lang="zh-CN" altLang="en-US" sz="3200" b="1" dirty="0" smtClean="0">
              <a:solidFill>
                <a:srgbClr val="003FBC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07719" y="1852496"/>
            <a:ext cx="13954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rgbClr val="003FBC"/>
                </a:solidFill>
                <a:latin typeface="+mn-lt"/>
                <a:ea typeface="+mn-ea"/>
                <a:cs typeface="Times New Roman" panose="02020603050405020304" pitchFamily="18" charset="0"/>
              </a:rPr>
              <a:t>2014</a:t>
            </a:r>
            <a:endParaRPr lang="zh-CN" altLang="en-US" sz="3200" b="1" dirty="0" smtClean="0">
              <a:solidFill>
                <a:srgbClr val="003FBC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76168" y="1839523"/>
            <a:ext cx="170849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rgbClr val="003FBC"/>
                </a:solidFill>
                <a:latin typeface="+mn-lt"/>
                <a:ea typeface="+mn-ea"/>
                <a:cs typeface="Times New Roman" panose="02020603050405020304" pitchFamily="18" charset="0"/>
              </a:rPr>
              <a:t>2016</a:t>
            </a:r>
            <a:endParaRPr lang="zh-CN" altLang="en-US" sz="3200" b="1" dirty="0" smtClean="0">
              <a:solidFill>
                <a:srgbClr val="003FBC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7544" y="2860563"/>
            <a:ext cx="1872208" cy="20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sz="1400" b="1" dirty="0" smtClean="0">
                <a:latin typeface="+mn-lt"/>
                <a:ea typeface="+mn-ea"/>
              </a:rPr>
              <a:t>美国</a:t>
            </a:r>
            <a:r>
              <a:rPr lang="en-US" altLang="zh-CN" sz="1400" b="1" dirty="0" smtClean="0">
                <a:latin typeface="+mn-lt"/>
                <a:ea typeface="+mn-ea"/>
              </a:rPr>
              <a:t>NSO</a:t>
            </a:r>
            <a:endParaRPr lang="da-DK" altLang="zh-CN" sz="1400" b="1" dirty="0" smtClean="0">
              <a:latin typeface="+mn-lt"/>
              <a:ea typeface="+mn-ea"/>
            </a:endParaRPr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da-DK" altLang="zh-CN" sz="1400" b="1" dirty="0" smtClean="0">
                <a:latin typeface="+mn-lt"/>
                <a:ea typeface="+mn-ea"/>
              </a:rPr>
              <a:t>23</a:t>
            </a:r>
            <a:r>
              <a:rPr lang="zh-CN" altLang="en-US" sz="1400" b="1" dirty="0" smtClean="0">
                <a:latin typeface="+mn-lt"/>
                <a:ea typeface="+mn-ea"/>
              </a:rPr>
              <a:t>个计算节点的集群</a:t>
            </a:r>
            <a:endParaRPr lang="en-US" altLang="zh-CN" sz="1400" b="1" dirty="0" smtClean="0">
              <a:latin typeface="+mn-lt"/>
              <a:ea typeface="+mn-ea"/>
            </a:endParaRPr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sz="1400" dirty="0" smtClean="0">
                <a:latin typeface="+mn-lt"/>
                <a:ea typeface="+mn-ea"/>
              </a:rPr>
              <a:t>由</a:t>
            </a:r>
            <a:r>
              <a:rPr lang="en-US" altLang="zh-CN" sz="1400" dirty="0" smtClean="0">
                <a:latin typeface="+mn-lt"/>
                <a:ea typeface="+mn-ea"/>
              </a:rPr>
              <a:t>100</a:t>
            </a:r>
            <a:r>
              <a:rPr lang="zh-CN" altLang="en-US" sz="1400" dirty="0" smtClean="0">
                <a:latin typeface="+mn-lt"/>
                <a:ea typeface="+mn-ea"/>
              </a:rPr>
              <a:t>帧</a:t>
            </a:r>
            <a:r>
              <a:rPr lang="en-US" altLang="zh-CN" sz="1400" dirty="0" smtClean="0">
                <a:latin typeface="+mn-lt"/>
                <a:ea typeface="+mn-ea"/>
              </a:rPr>
              <a:t>1024</a:t>
            </a:r>
            <a:r>
              <a:rPr lang="zh-CN" altLang="zh-CN" sz="1400" dirty="0"/>
              <a:t>×</a:t>
            </a:r>
            <a:r>
              <a:rPr lang="en-US" altLang="zh-CN" sz="1400" dirty="0" smtClean="0">
                <a:latin typeface="+mn-lt"/>
                <a:ea typeface="+mn-ea"/>
              </a:rPr>
              <a:t>1024</a:t>
            </a:r>
            <a:r>
              <a:rPr lang="zh-CN" altLang="en-US" sz="1400" dirty="0" smtClean="0">
                <a:latin typeface="+mn-lt"/>
                <a:ea typeface="+mn-ea"/>
              </a:rPr>
              <a:t>重建一帧</a:t>
            </a:r>
            <a:r>
              <a:rPr lang="en-US" altLang="zh-CN" sz="1400" b="1" dirty="0" smtClean="0">
                <a:solidFill>
                  <a:srgbClr val="FF0000"/>
                </a:solidFill>
                <a:latin typeface="+mn-lt"/>
                <a:ea typeface="+mn-ea"/>
              </a:rPr>
              <a:t>1024</a:t>
            </a:r>
            <a:r>
              <a:rPr lang="zh-CN" altLang="zh-CN" sz="1400" b="1" dirty="0">
                <a:solidFill>
                  <a:srgbClr val="FF0000"/>
                </a:solidFill>
              </a:rPr>
              <a:t>×</a:t>
            </a:r>
            <a:r>
              <a:rPr lang="en-US" altLang="zh-CN" sz="1400" b="1" dirty="0" smtClean="0">
                <a:solidFill>
                  <a:srgbClr val="FF0000"/>
                </a:solidFill>
                <a:latin typeface="+mn-lt"/>
                <a:ea typeface="+mn-ea"/>
              </a:rPr>
              <a:t>1024</a:t>
            </a:r>
            <a:r>
              <a:rPr lang="zh-CN" altLang="en-US" sz="1400" dirty="0" smtClean="0">
                <a:latin typeface="+mn-lt"/>
                <a:ea typeface="+mn-ea"/>
              </a:rPr>
              <a:t>图像</a:t>
            </a:r>
            <a:endParaRPr lang="da-DK" altLang="zh-CN" sz="1400" dirty="0" smtClean="0">
              <a:latin typeface="+mn-lt"/>
              <a:ea typeface="+mn-ea"/>
            </a:endParaRPr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sz="1400" dirty="0" smtClean="0">
                <a:latin typeface="+mn-lt"/>
                <a:ea typeface="+mn-ea"/>
              </a:rPr>
              <a:t>耗时约</a:t>
            </a:r>
            <a:r>
              <a:rPr lang="en-US" altLang="zh-CN" sz="1400" b="1" dirty="0" smtClean="0">
                <a:solidFill>
                  <a:srgbClr val="FF0000"/>
                </a:solidFill>
                <a:latin typeface="+mn-lt"/>
                <a:ea typeface="+mn-ea"/>
              </a:rPr>
              <a:t>23</a:t>
            </a:r>
            <a:r>
              <a:rPr lang="zh-CN" altLang="en-US" sz="1400" b="1" dirty="0" smtClean="0">
                <a:solidFill>
                  <a:srgbClr val="FF0000"/>
                </a:solidFill>
                <a:latin typeface="+mn-lt"/>
                <a:ea typeface="+mn-ea"/>
              </a:rPr>
              <a:t>秒</a:t>
            </a:r>
            <a:endParaRPr lang="da-DK" altLang="zh-CN" sz="1400" b="1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4" name="MH_Text_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39752" y="2860564"/>
            <a:ext cx="1872208" cy="20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sz="1400" b="1" dirty="0" smtClean="0">
                <a:latin typeface="+mn-lt"/>
                <a:ea typeface="+mn-ea"/>
              </a:rPr>
              <a:t>美国</a:t>
            </a:r>
            <a:r>
              <a:rPr lang="en-US" altLang="zh-CN" sz="1400" b="1" dirty="0" smtClean="0">
                <a:latin typeface="+mn-lt"/>
                <a:ea typeface="+mn-ea"/>
              </a:rPr>
              <a:t>BBSO</a:t>
            </a:r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altLang="zh-CN" sz="1400" b="1" dirty="0" smtClean="0">
                <a:latin typeface="+mn-lt"/>
                <a:ea typeface="+mn-ea"/>
              </a:rPr>
              <a:t>8</a:t>
            </a:r>
            <a:r>
              <a:rPr lang="zh-CN" altLang="en-US" sz="1400" b="1" dirty="0" smtClean="0">
                <a:latin typeface="+mn-lt"/>
                <a:ea typeface="+mn-ea"/>
              </a:rPr>
              <a:t>个计算节点的集群</a:t>
            </a:r>
            <a:endParaRPr lang="da-DK" altLang="zh-CN" sz="1400" b="1" dirty="0">
              <a:latin typeface="+mn-lt"/>
              <a:ea typeface="+mn-ea"/>
            </a:endParaRPr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sz="1400" dirty="0" smtClean="0">
                <a:latin typeface="+mn-lt"/>
                <a:ea typeface="+mn-ea"/>
              </a:rPr>
              <a:t>由</a:t>
            </a:r>
            <a:r>
              <a:rPr lang="en-US" altLang="zh-CN" sz="1400" dirty="0" smtClean="0">
                <a:latin typeface="+mn-lt"/>
                <a:ea typeface="+mn-ea"/>
              </a:rPr>
              <a:t>100</a:t>
            </a:r>
            <a:r>
              <a:rPr lang="zh-CN" altLang="en-US" sz="1400" dirty="0" smtClean="0">
                <a:latin typeface="+mn-lt"/>
                <a:ea typeface="+mn-ea"/>
              </a:rPr>
              <a:t>帧</a:t>
            </a:r>
            <a:r>
              <a:rPr lang="en-US" altLang="zh-CN" sz="1400" dirty="0" smtClean="0">
                <a:latin typeface="+mn-lt"/>
                <a:ea typeface="+mn-ea"/>
              </a:rPr>
              <a:t>2024</a:t>
            </a:r>
            <a:r>
              <a:rPr lang="zh-CN" altLang="zh-CN" sz="1400" dirty="0" smtClean="0"/>
              <a:t>×</a:t>
            </a:r>
            <a:r>
              <a:rPr lang="en-US" altLang="zh-CN" sz="1400" dirty="0" smtClean="0"/>
              <a:t>2024</a:t>
            </a:r>
            <a:r>
              <a:rPr lang="zh-CN" altLang="en-US" sz="1400" dirty="0" smtClean="0"/>
              <a:t>重建一帧</a:t>
            </a:r>
            <a:r>
              <a:rPr lang="en-US" altLang="zh-CN" sz="1400" b="1" dirty="0">
                <a:solidFill>
                  <a:srgbClr val="FF0000"/>
                </a:solidFill>
              </a:rPr>
              <a:t>2024</a:t>
            </a:r>
            <a:r>
              <a:rPr lang="zh-CN" altLang="zh-CN" sz="1400" b="1" dirty="0">
                <a:solidFill>
                  <a:srgbClr val="FF0000"/>
                </a:solidFill>
              </a:rPr>
              <a:t>×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2024</a:t>
            </a:r>
            <a:r>
              <a:rPr lang="zh-CN" altLang="en-US" sz="1400" dirty="0" smtClean="0"/>
              <a:t>图像</a:t>
            </a:r>
            <a:endParaRPr lang="en-US" altLang="zh-CN" sz="1400" dirty="0" smtClean="0"/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sz="1400" dirty="0" smtClean="0">
                <a:latin typeface="+mn-lt"/>
                <a:ea typeface="+mn-ea"/>
              </a:rPr>
              <a:t>耗时</a:t>
            </a:r>
            <a:r>
              <a:rPr lang="en-US" altLang="zh-CN" sz="1400" b="1" dirty="0" smtClean="0">
                <a:solidFill>
                  <a:srgbClr val="FF0000"/>
                </a:solidFill>
                <a:latin typeface="+mn-lt"/>
                <a:ea typeface="+mn-ea"/>
              </a:rPr>
              <a:t>5-6</a:t>
            </a:r>
            <a:r>
              <a:rPr lang="zh-CN" altLang="en-US" sz="1400" b="1" dirty="0" smtClean="0">
                <a:solidFill>
                  <a:srgbClr val="FF0000"/>
                </a:solidFill>
                <a:latin typeface="+mn-lt"/>
                <a:ea typeface="+mn-ea"/>
              </a:rPr>
              <a:t>分钟</a:t>
            </a:r>
            <a:endParaRPr lang="da-DK" altLang="zh-CN" sz="1400" b="1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5" name="MH_Text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392510" y="2864013"/>
            <a:ext cx="1835674" cy="179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sz="1400" b="1" dirty="0" smtClean="0">
                <a:latin typeface="+mn-lt"/>
                <a:ea typeface="+mn-ea"/>
              </a:rPr>
              <a:t>中国科学院云南天文台</a:t>
            </a:r>
            <a:endParaRPr lang="en-US" altLang="zh-CN" sz="1400" b="1" dirty="0" smtClean="0">
              <a:latin typeface="+mn-lt"/>
              <a:ea typeface="+mn-ea"/>
            </a:endParaRPr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altLang="zh-CN" sz="1400" b="1" dirty="0" smtClean="0">
                <a:latin typeface="+mn-lt"/>
                <a:ea typeface="+mn-ea"/>
              </a:rPr>
              <a:t>555</a:t>
            </a:r>
            <a:r>
              <a:rPr lang="zh-CN" altLang="en-US" sz="1400" b="1" dirty="0" smtClean="0">
                <a:latin typeface="+mn-lt"/>
                <a:ea typeface="+mn-ea"/>
              </a:rPr>
              <a:t>个核心的集群</a:t>
            </a:r>
            <a:endParaRPr lang="en-US" altLang="zh-CN" sz="1400" b="1" dirty="0" smtClean="0">
              <a:latin typeface="+mn-lt"/>
              <a:ea typeface="+mn-ea"/>
            </a:endParaRPr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sz="1400" dirty="0" smtClean="0">
                <a:latin typeface="+mn-lt"/>
                <a:ea typeface="+mn-ea"/>
              </a:rPr>
              <a:t>由</a:t>
            </a:r>
            <a:r>
              <a:rPr lang="en-US" altLang="zh-CN" sz="1400" dirty="0" smtClean="0">
                <a:latin typeface="+mn-lt"/>
                <a:ea typeface="+mn-ea"/>
              </a:rPr>
              <a:t>100</a:t>
            </a:r>
            <a:r>
              <a:rPr lang="zh-CN" altLang="en-US" sz="1400" dirty="0" smtClean="0">
                <a:latin typeface="+mn-lt"/>
                <a:ea typeface="+mn-ea"/>
              </a:rPr>
              <a:t>帧</a:t>
            </a:r>
            <a:r>
              <a:rPr lang="en-US" altLang="zh-CN" sz="1400" dirty="0" smtClean="0">
                <a:latin typeface="+mn-lt"/>
                <a:ea typeface="+mn-ea"/>
              </a:rPr>
              <a:t>2560</a:t>
            </a:r>
            <a:r>
              <a:rPr lang="zh-CN" altLang="zh-CN" sz="1400" dirty="0" smtClean="0"/>
              <a:t>×</a:t>
            </a:r>
            <a:r>
              <a:rPr lang="en-US" altLang="zh-CN" sz="1400" dirty="0" smtClean="0"/>
              <a:t>2160</a:t>
            </a:r>
            <a:r>
              <a:rPr lang="zh-CN" altLang="en-US" sz="1400" dirty="0" smtClean="0"/>
              <a:t>重建一帧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2368</a:t>
            </a:r>
            <a:r>
              <a:rPr lang="zh-CN" altLang="zh-CN" sz="1400" b="1" dirty="0" smtClean="0">
                <a:solidFill>
                  <a:srgbClr val="FF0000"/>
                </a:solidFill>
              </a:rPr>
              <a:t>×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1920</a:t>
            </a:r>
            <a:r>
              <a:rPr lang="zh-CN" altLang="en-US" sz="1400" dirty="0" smtClean="0"/>
              <a:t>图像</a:t>
            </a:r>
            <a:endParaRPr lang="en-US" altLang="zh-CN" sz="1400" dirty="0" smtClean="0"/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sz="1400" dirty="0" smtClean="0">
                <a:latin typeface="+mn-lt"/>
                <a:ea typeface="+mn-ea"/>
              </a:rPr>
              <a:t>耗时约</a:t>
            </a:r>
            <a:r>
              <a:rPr lang="en-US" altLang="zh-CN" sz="1400" b="1" dirty="0" smtClean="0">
                <a:solidFill>
                  <a:srgbClr val="FF0000"/>
                </a:solidFill>
                <a:latin typeface="+mn-lt"/>
                <a:ea typeface="+mn-ea"/>
              </a:rPr>
              <a:t>28</a:t>
            </a:r>
            <a:r>
              <a:rPr lang="zh-CN" altLang="en-US" sz="1400" b="1" dirty="0" smtClean="0">
                <a:solidFill>
                  <a:srgbClr val="FF0000"/>
                </a:solidFill>
                <a:latin typeface="+mn-lt"/>
                <a:ea typeface="+mn-ea"/>
              </a:rPr>
              <a:t>秒</a:t>
            </a:r>
            <a:endParaRPr lang="da-DK" altLang="zh-CN" sz="1400" b="1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6" name="MH_Text_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72201" y="2857934"/>
            <a:ext cx="2160239" cy="20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algn="ctr" eaLnBrk="1" hangingPunct="1">
              <a:lnSpc>
                <a:spcPct val="130000"/>
              </a:lnSpc>
              <a:spcAft>
                <a:spcPts val="600"/>
              </a:spcAft>
              <a:defRPr sz="1200">
                <a:latin typeface="+mn-lt"/>
                <a:ea typeface="+mn-ea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zh-CN" sz="1400" b="1" dirty="0" smtClean="0"/>
              <a:t>中国科学院光电技术研究所</a:t>
            </a:r>
            <a:endParaRPr lang="en-US" altLang="zh-CN" sz="1400" b="1" dirty="0" smtClean="0"/>
          </a:p>
          <a:p>
            <a:r>
              <a:rPr lang="zh-CN" altLang="en-US" sz="1400" b="1" dirty="0"/>
              <a:t>单</a:t>
            </a:r>
            <a:r>
              <a:rPr lang="zh-CN" altLang="en-US" sz="1400" b="1" dirty="0" smtClean="0"/>
              <a:t>台</a:t>
            </a:r>
            <a:r>
              <a:rPr lang="en-US" altLang="zh-CN" sz="1400" b="1" dirty="0" smtClean="0"/>
              <a:t>12</a:t>
            </a:r>
            <a:r>
              <a:rPr lang="zh-CN" altLang="en-US" sz="1400" b="1" dirty="0" smtClean="0"/>
              <a:t>核心服务器</a:t>
            </a:r>
            <a:endParaRPr lang="en-US" altLang="zh-CN" sz="1400" b="1" dirty="0" smtClean="0"/>
          </a:p>
          <a:p>
            <a:r>
              <a:rPr lang="zh-CN" altLang="en-US" sz="1400" dirty="0" smtClean="0"/>
              <a:t>由</a:t>
            </a:r>
            <a:r>
              <a:rPr lang="en-US" altLang="zh-CN" sz="1400" dirty="0" smtClean="0"/>
              <a:t>100</a:t>
            </a:r>
            <a:r>
              <a:rPr lang="zh-CN" altLang="en-US" sz="1400" dirty="0" smtClean="0"/>
              <a:t>帧</a:t>
            </a:r>
            <a:r>
              <a:rPr lang="en-US" altLang="zh-CN" sz="1400" dirty="0" smtClean="0"/>
              <a:t>1280</a:t>
            </a:r>
            <a:r>
              <a:rPr lang="zh-CN" altLang="zh-CN" sz="1400" dirty="0" smtClean="0"/>
              <a:t>×</a:t>
            </a:r>
            <a:r>
              <a:rPr lang="en-US" altLang="zh-CN" sz="1400" dirty="0" smtClean="0"/>
              <a:t>1280</a:t>
            </a:r>
            <a:r>
              <a:rPr lang="zh-CN" altLang="en-US" sz="1400" dirty="0" smtClean="0"/>
              <a:t>重建一帧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1280</a:t>
            </a:r>
            <a:r>
              <a:rPr lang="zh-CN" altLang="zh-CN" sz="1400" b="1" dirty="0" smtClean="0">
                <a:solidFill>
                  <a:srgbClr val="FF0000"/>
                </a:solidFill>
              </a:rPr>
              <a:t>×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1280</a:t>
            </a:r>
            <a:r>
              <a:rPr lang="zh-CN" altLang="en-US" sz="1400" dirty="0" smtClean="0"/>
              <a:t>图像</a:t>
            </a:r>
            <a:endParaRPr lang="en-US" altLang="zh-CN" sz="1400" dirty="0" smtClean="0"/>
          </a:p>
          <a:p>
            <a:r>
              <a:rPr lang="zh-CN" altLang="en-US" sz="1400" dirty="0" smtClean="0"/>
              <a:t>耗时约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31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秒</a:t>
            </a:r>
            <a:endParaRPr lang="da-DK" altLang="zh-CN" sz="1400" b="1" dirty="0">
              <a:solidFill>
                <a:srgbClr val="FF0000"/>
              </a:solidFill>
            </a:endParaRPr>
          </a:p>
        </p:txBody>
      </p:sp>
      <p:pic>
        <p:nvPicPr>
          <p:cNvPr id="27" name="图片 26"/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29" name="文本框 2"/>
          <p:cNvSpPr txBox="1"/>
          <p:nvPr/>
        </p:nvSpPr>
        <p:spPr>
          <a:xfrm>
            <a:off x="8316416" y="636158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1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 lvl="0">
              <a:defRPr/>
            </a:pPr>
            <a:r>
              <a:rPr lang="zh-CN" altLang="en-US" sz="3200" spc="5" dirty="0" smtClean="0">
                <a:solidFill>
                  <a:srgbClr val="0047D6"/>
                </a:solidFill>
              </a:rPr>
              <a:t>一、研究</a:t>
            </a:r>
            <a:r>
              <a:rPr lang="zh-CN" altLang="en-US" sz="3200" spc="5" dirty="0" smtClean="0">
                <a:solidFill>
                  <a:srgbClr val="0047D6"/>
                </a:solidFill>
                <a:latin typeface="+mn-ea"/>
              </a:rPr>
              <a:t>背景</a:t>
            </a:r>
            <a:r>
              <a:rPr lang="en-US" altLang="zh-CN" sz="3200" spc="5" dirty="0">
                <a:solidFill>
                  <a:srgbClr val="0047D6"/>
                </a:solidFill>
              </a:rPr>
              <a:t>--</a:t>
            </a:r>
            <a:r>
              <a:rPr lang="zh-CN" altLang="en-US" sz="3200" spc="5" dirty="0" smtClean="0">
                <a:solidFill>
                  <a:srgbClr val="0047D6"/>
                </a:solidFill>
                <a:latin typeface="+mn-ea"/>
              </a:rPr>
              <a:t>发展现状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实验室课题\并行高分辨图像重建\论文编辑\改《科学通报》论文\外投\第四版\ON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38001"/>
            <a:ext cx="3319118" cy="45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5539024"/>
            <a:ext cx="156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ONSET</a:t>
            </a:r>
            <a:r>
              <a:rPr lang="zh-CN" altLang="en-US" sz="1400" dirty="0" smtClean="0"/>
              <a:t>太阳</a:t>
            </a:r>
            <a:r>
              <a:rPr lang="zh-CN" altLang="zh-CN" sz="1400" dirty="0" smtClean="0"/>
              <a:t>望远镜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10680" y="1196752"/>
            <a:ext cx="519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dirty="0" smtClean="0"/>
              <a:t>ONSET</a:t>
            </a:r>
            <a:r>
              <a:rPr lang="zh-CN" altLang="zh-CN" dirty="0"/>
              <a:t>（光学和近红外太阳爆发监测</a:t>
            </a:r>
            <a:r>
              <a:rPr lang="zh-CN" altLang="zh-CN" dirty="0" smtClean="0"/>
              <a:t>望远镜</a:t>
            </a:r>
            <a:r>
              <a:rPr lang="zh-CN" altLang="en-US" dirty="0" smtClean="0"/>
              <a:t>）数据处理需求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7800" y="4017838"/>
            <a:ext cx="497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 smtClean="0"/>
              <a:t>观测数据量大，以现有的数据处理速度很难满足实际处理需求，严重影响了太阳高分辨观测的开展</a:t>
            </a:r>
            <a:endParaRPr lang="en-US" altLang="zh-CN" dirty="0" smtClean="0"/>
          </a:p>
        </p:txBody>
      </p:sp>
      <p:sp>
        <p:nvSpPr>
          <p:cNvPr id="11" name="矩形 10"/>
          <p:cNvSpPr/>
          <p:nvPr/>
        </p:nvSpPr>
        <p:spPr>
          <a:xfrm>
            <a:off x="575716" y="1962344"/>
            <a:ext cx="4341464" cy="41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一</a:t>
            </a:r>
            <a:r>
              <a:rPr lang="zh-CN" altLang="zh-CN" sz="1600" dirty="0" smtClean="0"/>
              <a:t>天</a:t>
            </a:r>
            <a:r>
              <a:rPr lang="zh-CN" altLang="zh-CN" sz="1600" dirty="0"/>
              <a:t>所产生的观测数据达</a:t>
            </a:r>
            <a:r>
              <a:rPr lang="en-US" altLang="zh-CN" sz="1600" dirty="0"/>
              <a:t>2TB</a:t>
            </a:r>
            <a:r>
              <a:rPr lang="zh-CN" altLang="en-US" sz="1600" dirty="0"/>
              <a:t>以上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8600" y="2647945"/>
            <a:ext cx="479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若要</a:t>
            </a:r>
            <a:r>
              <a:rPr lang="zh-CN" altLang="en-US" sz="1600" dirty="0"/>
              <a:t>满足数据处理需求</a:t>
            </a:r>
            <a:r>
              <a:rPr lang="zh-CN" altLang="en-US" sz="1600" dirty="0" smtClean="0"/>
              <a:t>，要求</a:t>
            </a:r>
            <a:r>
              <a:rPr lang="zh-CN" altLang="en-US" sz="1600" dirty="0"/>
              <a:t>在</a:t>
            </a:r>
            <a:r>
              <a:rPr lang="en-US" altLang="zh-CN" sz="1600" b="1" dirty="0"/>
              <a:t>20</a:t>
            </a:r>
            <a:r>
              <a:rPr lang="zh-CN" altLang="en-US" sz="1600" dirty="0"/>
              <a:t>秒内能</a:t>
            </a:r>
            <a:r>
              <a:rPr lang="zh-CN" altLang="en-US" sz="1600" dirty="0" smtClean="0"/>
              <a:t>由一组（</a:t>
            </a:r>
            <a:r>
              <a:rPr lang="en-US" altLang="zh-CN" sz="1600" dirty="0" smtClean="0"/>
              <a:t>70-100</a:t>
            </a:r>
            <a:r>
              <a:rPr lang="zh-CN" altLang="en-US" sz="1600" dirty="0" smtClean="0"/>
              <a:t>帧）</a:t>
            </a:r>
            <a:r>
              <a:rPr lang="en-US" altLang="zh-CN" sz="1600" dirty="0" smtClean="0"/>
              <a:t>1660</a:t>
            </a:r>
            <a:r>
              <a:rPr lang="zh-CN" altLang="zh-CN" sz="1600" dirty="0" smtClean="0"/>
              <a:t>×</a:t>
            </a:r>
            <a:r>
              <a:rPr lang="en-US" altLang="zh-CN" sz="1600" dirty="0" smtClean="0"/>
              <a:t>1660</a:t>
            </a:r>
            <a:r>
              <a:rPr lang="zh-CN" altLang="en-US" sz="1600" dirty="0" smtClean="0"/>
              <a:t>像素大小图像重建</a:t>
            </a:r>
            <a:r>
              <a:rPr lang="zh-CN" altLang="en-US" sz="1600" dirty="0"/>
              <a:t>一帧</a:t>
            </a:r>
            <a:r>
              <a:rPr lang="en-US" altLang="zh-CN" sz="1600" dirty="0"/>
              <a:t>1660</a:t>
            </a:r>
            <a:r>
              <a:rPr lang="zh-CN" altLang="zh-CN" sz="1600" dirty="0"/>
              <a:t> ×</a:t>
            </a:r>
            <a:r>
              <a:rPr lang="en-US" altLang="zh-CN" sz="1600" dirty="0" smtClean="0"/>
              <a:t>1660</a:t>
            </a:r>
            <a:r>
              <a:rPr lang="zh-CN" altLang="en-US" sz="1600" dirty="0" smtClean="0"/>
              <a:t>高分辨图像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19" name="文本框 2"/>
          <p:cNvSpPr txBox="1"/>
          <p:nvPr/>
        </p:nvSpPr>
        <p:spPr>
          <a:xfrm>
            <a:off x="8316416" y="636158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>
              <a:defRPr/>
            </a:pPr>
            <a:r>
              <a:rPr lang="zh-CN" altLang="en-US" sz="3200" spc="5" dirty="0" smtClean="0">
                <a:solidFill>
                  <a:srgbClr val="0047D6"/>
                </a:solidFill>
              </a:rPr>
              <a:t>一、研究</a:t>
            </a:r>
            <a:r>
              <a:rPr lang="zh-CN" altLang="en-US" sz="3200" spc="5" dirty="0" smtClean="0">
                <a:solidFill>
                  <a:srgbClr val="0047D6"/>
                </a:solidFill>
                <a:latin typeface="+mn-ea"/>
              </a:rPr>
              <a:t>背景</a:t>
            </a:r>
            <a:r>
              <a:rPr lang="en-US" altLang="zh-CN" sz="3200" spc="5" dirty="0" smtClean="0">
                <a:solidFill>
                  <a:srgbClr val="0047D6"/>
                </a:solidFill>
              </a:rPr>
              <a:t>--</a:t>
            </a:r>
            <a:r>
              <a:rPr lang="zh-CN" altLang="en-US" sz="3200" spc="5" dirty="0" smtClean="0">
                <a:solidFill>
                  <a:srgbClr val="0047D6"/>
                </a:solidFill>
              </a:rPr>
              <a:t>需求</a:t>
            </a:r>
            <a:r>
              <a:rPr lang="zh-CN" altLang="en-US" sz="3200" spc="5" dirty="0">
                <a:solidFill>
                  <a:srgbClr val="0047D6"/>
                </a:solidFill>
              </a:rPr>
              <a:t>与</a:t>
            </a:r>
            <a:r>
              <a:rPr lang="zh-CN" altLang="en-US" sz="3200" spc="5" dirty="0" smtClean="0">
                <a:solidFill>
                  <a:srgbClr val="0047D6"/>
                </a:solidFill>
              </a:rPr>
              <a:t>实际问题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2832" y="5432449"/>
            <a:ext cx="334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采用分布式集群进行图像重建示意图</a:t>
            </a:r>
            <a:endParaRPr lang="zh-CN" altLang="en-US" sz="1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4160835" y="908720"/>
            <a:ext cx="4965411" cy="4026602"/>
            <a:chOff x="4135550" y="699942"/>
            <a:chExt cx="4547655" cy="3600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550" y="699942"/>
              <a:ext cx="4547655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587" y="2927169"/>
              <a:ext cx="675075" cy="6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191" y="1203630"/>
              <a:ext cx="302049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133" y="1711490"/>
              <a:ext cx="302049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182" y="2225932"/>
              <a:ext cx="302049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863" y="2715798"/>
              <a:ext cx="302049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084" y="3107205"/>
              <a:ext cx="302049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文本框 3"/>
          <p:cNvSpPr txBox="1"/>
          <p:nvPr/>
        </p:nvSpPr>
        <p:spPr>
          <a:xfrm>
            <a:off x="385644" y="26369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传统方法任务分发方式</a:t>
            </a:r>
            <a:endParaRPr lang="zh-CN" altLang="en-US" dirty="0"/>
          </a:p>
        </p:txBody>
      </p:sp>
      <p:sp>
        <p:nvSpPr>
          <p:cNvPr id="20" name="文本框 15"/>
          <p:cNvSpPr txBox="1"/>
          <p:nvPr/>
        </p:nvSpPr>
        <p:spPr>
          <a:xfrm>
            <a:off x="320518" y="392838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传统方法设计思路</a:t>
            </a:r>
            <a:endParaRPr lang="zh-CN" altLang="en-US" dirty="0"/>
          </a:p>
        </p:txBody>
      </p:sp>
      <p:sp>
        <p:nvSpPr>
          <p:cNvPr id="21" name="文本框 16"/>
          <p:cNvSpPr txBox="1"/>
          <p:nvPr/>
        </p:nvSpPr>
        <p:spPr>
          <a:xfrm>
            <a:off x="581346" y="3070845"/>
            <a:ext cx="357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主进程以逐个分发的方式，将子块图像数据依次分发给各个子进程</a:t>
            </a:r>
            <a:endParaRPr lang="zh-CN" altLang="en-US" sz="1600" dirty="0"/>
          </a:p>
        </p:txBody>
      </p:sp>
      <p:sp>
        <p:nvSpPr>
          <p:cNvPr id="22" name="文本框 17"/>
          <p:cNvSpPr txBox="1"/>
          <p:nvPr/>
        </p:nvSpPr>
        <p:spPr>
          <a:xfrm>
            <a:off x="320518" y="104756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传统并行实现方式</a:t>
            </a:r>
            <a:endParaRPr lang="zh-CN" altLang="en-US" dirty="0"/>
          </a:p>
        </p:txBody>
      </p:sp>
      <p:sp>
        <p:nvSpPr>
          <p:cNvPr id="23" name="文本框 18"/>
          <p:cNvSpPr txBox="1"/>
          <p:nvPr/>
        </p:nvSpPr>
        <p:spPr>
          <a:xfrm>
            <a:off x="582066" y="1484784"/>
            <a:ext cx="353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由多台计算机组成计算集群</a:t>
            </a:r>
            <a:endParaRPr lang="zh-CN" altLang="en-US" sz="1600" dirty="0"/>
          </a:p>
        </p:txBody>
      </p:sp>
      <p:sp>
        <p:nvSpPr>
          <p:cNvPr id="24" name="文本框 19"/>
          <p:cNvSpPr txBox="1"/>
          <p:nvPr/>
        </p:nvSpPr>
        <p:spPr>
          <a:xfrm>
            <a:off x="617840" y="4347101"/>
            <a:ext cx="3542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主</a:t>
            </a:r>
            <a:r>
              <a:rPr lang="zh-CN" altLang="en-US" sz="1600" dirty="0" smtClean="0"/>
              <a:t>进程循环将子块任务逐个分发</a:t>
            </a:r>
            <a:r>
              <a:rPr lang="zh-CN" altLang="en-US" sz="1600" dirty="0"/>
              <a:t>到各个子</a:t>
            </a:r>
            <a:r>
              <a:rPr lang="zh-CN" altLang="en-US" sz="1600" dirty="0" smtClean="0"/>
              <a:t>进程进行重建，待重建</a:t>
            </a:r>
            <a:r>
              <a:rPr lang="zh-CN" altLang="en-US" sz="1600" dirty="0"/>
              <a:t>完所有子块图像后，再将各个子块</a:t>
            </a:r>
            <a:r>
              <a:rPr lang="zh-CN" altLang="en-US" sz="1600" dirty="0" smtClean="0"/>
              <a:t>图像重建结果拼接</a:t>
            </a:r>
            <a:r>
              <a:rPr lang="zh-CN" altLang="en-US" sz="1600" dirty="0"/>
              <a:t>成一帧完整的高分辨图像</a:t>
            </a:r>
          </a:p>
        </p:txBody>
      </p:sp>
      <p:pic>
        <p:nvPicPr>
          <p:cNvPr id="25" name="图片 2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27" name="文本框 2"/>
          <p:cNvSpPr txBox="1"/>
          <p:nvPr/>
        </p:nvSpPr>
        <p:spPr>
          <a:xfrm>
            <a:off x="8316416" y="636158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28" name="文本框 18"/>
          <p:cNvSpPr txBox="1"/>
          <p:nvPr/>
        </p:nvSpPr>
        <p:spPr>
          <a:xfrm>
            <a:off x="582066" y="1844824"/>
            <a:ext cx="353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一般采用基于</a:t>
            </a:r>
            <a:r>
              <a:rPr lang="en-US" altLang="zh-CN" sz="1600" dirty="0"/>
              <a:t>MPI</a:t>
            </a:r>
            <a:r>
              <a:rPr lang="zh-CN" altLang="en-US" sz="1600" dirty="0"/>
              <a:t>并行实现的图像重建方法</a:t>
            </a: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 lvl="0">
              <a:defRPr/>
            </a:pPr>
            <a:r>
              <a:rPr lang="zh-CN" altLang="en-US" sz="3200" spc="5" dirty="0" smtClean="0">
                <a:solidFill>
                  <a:srgbClr val="0047D6"/>
                </a:solidFill>
              </a:rPr>
              <a:t>二、传统并行实现方法分析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30" name="文本框 2"/>
          <p:cNvSpPr txBox="1"/>
          <p:nvPr/>
        </p:nvSpPr>
        <p:spPr>
          <a:xfrm>
            <a:off x="8316416" y="63615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17" name="文本框 3"/>
          <p:cNvSpPr txBox="1"/>
          <p:nvPr/>
        </p:nvSpPr>
        <p:spPr>
          <a:xfrm>
            <a:off x="622036" y="3995772"/>
            <a:ext cx="80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集群规模</a:t>
            </a:r>
            <a:r>
              <a:rPr lang="en-US" altLang="zh-CN" dirty="0" smtClean="0"/>
              <a:t>: 6</a:t>
            </a:r>
            <a:r>
              <a:rPr lang="zh-CN" altLang="en-US" dirty="0" smtClean="0"/>
              <a:t>个计算节点（</a:t>
            </a:r>
            <a:r>
              <a:rPr lang="en-US" altLang="zh-CN" dirty="0" smtClean="0"/>
              <a:t>96</a:t>
            </a:r>
            <a:r>
              <a:rPr lang="zh-CN" altLang="en-US" dirty="0" smtClean="0"/>
              <a:t>核心）</a:t>
            </a:r>
            <a:r>
              <a:rPr lang="en-US" altLang="zh-CN" dirty="0" smtClean="0"/>
              <a:t> </a:t>
            </a:r>
            <a:r>
              <a:rPr lang="zh-CN" altLang="en-US" dirty="0" smtClean="0"/>
              <a:t>，节点间采用</a:t>
            </a:r>
            <a:r>
              <a:rPr lang="en-US" altLang="zh-CN" dirty="0" err="1" smtClean="0"/>
              <a:t>Infiniband</a:t>
            </a:r>
            <a:r>
              <a:rPr lang="en-US" altLang="zh-CN" dirty="0" smtClean="0"/>
              <a:t> </a:t>
            </a:r>
            <a:r>
              <a:rPr lang="en-US" altLang="zh-CN" dirty="0"/>
              <a:t>FDR (56Gb</a:t>
            </a:r>
            <a:r>
              <a:rPr lang="en-US" altLang="zh-CN" dirty="0" smtClean="0"/>
              <a:t>)</a:t>
            </a:r>
            <a:r>
              <a:rPr lang="zh-CN" altLang="en-US" dirty="0" smtClean="0"/>
              <a:t>通信环境</a:t>
            </a:r>
            <a:endParaRPr lang="zh-CN" altLang="en-US" dirty="0"/>
          </a:p>
        </p:txBody>
      </p:sp>
      <p:sp>
        <p:nvSpPr>
          <p:cNvPr id="19" name="文本框 3"/>
          <p:cNvSpPr txBox="1"/>
          <p:nvPr/>
        </p:nvSpPr>
        <p:spPr>
          <a:xfrm>
            <a:off x="622036" y="3131676"/>
            <a:ext cx="80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机器配置</a:t>
            </a:r>
            <a:r>
              <a:rPr lang="en-US" altLang="zh-CN" dirty="0" smtClean="0"/>
              <a:t>: Intel </a:t>
            </a:r>
            <a:r>
              <a:rPr lang="en-US" altLang="zh-CN" dirty="0"/>
              <a:t>Xeon CPU E5-2630 v3 @ </a:t>
            </a:r>
            <a:r>
              <a:rPr lang="en-US" altLang="zh-CN" dirty="0" smtClean="0"/>
              <a:t>2.40GHz  16</a:t>
            </a:r>
            <a:r>
              <a:rPr lang="zh-CN" altLang="zh-CN" dirty="0"/>
              <a:t>核</a:t>
            </a:r>
            <a:r>
              <a:rPr lang="en-US" altLang="zh-CN" dirty="0"/>
              <a:t>CPU</a:t>
            </a:r>
            <a:r>
              <a:rPr lang="zh-CN" altLang="zh-CN" dirty="0"/>
              <a:t>，内存大小为</a:t>
            </a:r>
            <a:r>
              <a:rPr lang="en-US" altLang="zh-CN" dirty="0"/>
              <a:t>128G</a:t>
            </a:r>
            <a:endParaRPr lang="zh-CN" altLang="en-US" dirty="0"/>
          </a:p>
        </p:txBody>
      </p:sp>
      <p:sp>
        <p:nvSpPr>
          <p:cNvPr id="21" name="文本框 3"/>
          <p:cNvSpPr txBox="1"/>
          <p:nvPr/>
        </p:nvSpPr>
        <p:spPr>
          <a:xfrm>
            <a:off x="622036" y="2204864"/>
            <a:ext cx="783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测试方案</a:t>
            </a:r>
            <a:r>
              <a:rPr lang="en-US" altLang="zh-CN" dirty="0" smtClean="0"/>
              <a:t>: </a:t>
            </a:r>
            <a:r>
              <a:rPr lang="zh-CN" altLang="en-US" dirty="0" smtClean="0"/>
              <a:t>分别测试在不同数量计算核心下，由一组</a:t>
            </a:r>
            <a:r>
              <a:rPr lang="en-US" altLang="zh-CN" dirty="0" smtClean="0"/>
              <a:t>NVST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ONSET</a:t>
            </a:r>
            <a:r>
              <a:rPr lang="zh-CN" altLang="en-US" dirty="0" smtClean="0"/>
              <a:t>观察数据重建一帧高分辨图像的重建耗时</a:t>
            </a:r>
            <a:endParaRPr lang="zh-CN" altLang="en-US" dirty="0"/>
          </a:p>
        </p:txBody>
      </p:sp>
      <p:sp>
        <p:nvSpPr>
          <p:cNvPr id="26" name="文本框 3"/>
          <p:cNvSpPr txBox="1"/>
          <p:nvPr/>
        </p:nvSpPr>
        <p:spPr>
          <a:xfrm>
            <a:off x="622036" y="137406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重建方法</a:t>
            </a:r>
            <a:r>
              <a:rPr lang="en-US" altLang="zh-CN" dirty="0" smtClean="0"/>
              <a:t>: </a:t>
            </a:r>
            <a:r>
              <a:rPr lang="zh-CN" altLang="en-US" dirty="0" smtClean="0"/>
              <a:t>传统基于</a:t>
            </a:r>
            <a:r>
              <a:rPr lang="en-US" altLang="zh-CN" dirty="0" smtClean="0"/>
              <a:t>MPI</a:t>
            </a:r>
            <a:r>
              <a:rPr lang="zh-CN" altLang="en-US" dirty="0" smtClean="0"/>
              <a:t>并行实现的</a:t>
            </a:r>
            <a:r>
              <a:rPr lang="en-US" altLang="zh-CN" dirty="0" smtClean="0"/>
              <a:t>T-S</a:t>
            </a:r>
            <a:r>
              <a:rPr lang="zh-CN" altLang="en-US" dirty="0" smtClean="0"/>
              <a:t>图像重建方法</a:t>
            </a:r>
            <a:endParaRPr lang="zh-CN" altLang="en-US" dirty="0"/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 lvl="0">
              <a:defRPr/>
            </a:pPr>
            <a:r>
              <a:rPr lang="zh-CN" altLang="en-US" sz="3200" spc="5" dirty="0" smtClean="0">
                <a:solidFill>
                  <a:srgbClr val="0047D6"/>
                </a:solidFill>
              </a:rPr>
              <a:t>二、传统并行实现方法分析</a:t>
            </a:r>
            <a:r>
              <a:rPr lang="en-US" altLang="zh-CN" sz="3200" spc="5" dirty="0" smtClean="0">
                <a:solidFill>
                  <a:srgbClr val="0047D6"/>
                </a:solidFill>
              </a:rPr>
              <a:t>--</a:t>
            </a:r>
            <a:r>
              <a:rPr lang="zh-CN" altLang="en-US" sz="3200" spc="5" dirty="0" smtClean="0">
                <a:solidFill>
                  <a:srgbClr val="0047D6"/>
                </a:solidFill>
              </a:rPr>
              <a:t>实验设置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30" name="文本框 2"/>
          <p:cNvSpPr txBox="1"/>
          <p:nvPr/>
        </p:nvSpPr>
        <p:spPr>
          <a:xfrm>
            <a:off x="8316416" y="63615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0688"/>
            <a:ext cx="7679826" cy="504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0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160"/>
            <a:ext cx="9144000" cy="180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061251" y="6388068"/>
            <a:ext cx="466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High Resolution Solar Image Reconstruction</a:t>
            </a:r>
            <a:endParaRPr lang="zh-CN" altLang="en-US" dirty="0"/>
          </a:p>
        </p:txBody>
      </p:sp>
      <p:sp>
        <p:nvSpPr>
          <p:cNvPr id="30" name="文本框 2"/>
          <p:cNvSpPr txBox="1"/>
          <p:nvPr/>
        </p:nvSpPr>
        <p:spPr>
          <a:xfrm>
            <a:off x="8316416" y="63615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71863"/>
              </p:ext>
            </p:extLst>
          </p:nvPr>
        </p:nvGraphicFramePr>
        <p:xfrm>
          <a:off x="323528" y="1502222"/>
          <a:ext cx="8424935" cy="3155576"/>
        </p:xfrm>
        <a:graphic>
          <a:graphicData uri="http://schemas.openxmlformats.org/drawingml/2006/table">
            <a:tbl>
              <a:tblPr firstRow="1" firstCol="1" bandRow="1"/>
              <a:tblGrid>
                <a:gridCol w="1139745"/>
                <a:gridCol w="1139745"/>
                <a:gridCol w="1271794"/>
                <a:gridCol w="1271794"/>
                <a:gridCol w="1118205"/>
                <a:gridCol w="1241826"/>
                <a:gridCol w="1241826"/>
              </a:tblGrid>
              <a:tr h="7479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 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NVST</a:t>
                      </a:r>
                      <a:r>
                        <a:rPr lang="zh-CN" altLang="en-US" sz="14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图像重建过程中子块重建耗时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ONSET</a:t>
                      </a:r>
                      <a:r>
                        <a:rPr lang="zh-CN" altLang="en-US" sz="1400" b="1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图像重建过程中子块重建耗时</a:t>
                      </a:r>
                      <a:endParaRPr lang="zh-CN" altLang="zh-CN" sz="14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753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计算耗时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通信耗时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子块总耗时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计算耗时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通信耗时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子块总耗时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单机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288ms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673ms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961ms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10ms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31ms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41ms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集群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293ms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10296ms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10589ms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205ms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217ms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椭圆 1"/>
          <p:cNvSpPr/>
          <p:nvPr/>
        </p:nvSpPr>
        <p:spPr>
          <a:xfrm>
            <a:off x="2754384" y="3330425"/>
            <a:ext cx="98775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54088" y="3330425"/>
            <a:ext cx="93610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629203" y="3330425"/>
            <a:ext cx="834713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89270" y="3356992"/>
            <a:ext cx="839610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101815" y="330829"/>
            <a:ext cx="81740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1" i="0">
                <a:solidFill>
                  <a:srgbClr val="990033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67335" lvl="0">
              <a:defRPr/>
            </a:pPr>
            <a:r>
              <a:rPr lang="zh-CN" altLang="en-US" sz="3200" spc="5" dirty="0" smtClean="0">
                <a:solidFill>
                  <a:srgbClr val="0047D6"/>
                </a:solidFill>
              </a:rPr>
              <a:t>二、传统并行实现方法分析</a:t>
            </a:r>
            <a:r>
              <a:rPr lang="en-US" altLang="zh-CN" sz="3200" spc="5" dirty="0">
                <a:solidFill>
                  <a:srgbClr val="0047D6"/>
                </a:solidFill>
              </a:rPr>
              <a:t>--</a:t>
            </a:r>
            <a:r>
              <a:rPr lang="zh-CN" altLang="en-US" sz="3200" spc="5" dirty="0" smtClean="0">
                <a:solidFill>
                  <a:srgbClr val="0047D6"/>
                </a:solidFill>
              </a:rPr>
              <a:t>测试数据</a:t>
            </a:r>
            <a:endParaRPr lang="en-US" altLang="zh-CN" sz="3200" spc="5" dirty="0">
              <a:solidFill>
                <a:srgbClr val="004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Text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Text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Text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Other"/>
  <p:tag name="MH_ORDER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Other"/>
  <p:tag name="MH_ORDER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213423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1615</Words>
  <Application>Microsoft Office PowerPoint</Application>
  <PresentationFormat>全屏显示(4:3)</PresentationFormat>
  <Paragraphs>236</Paragraphs>
  <Slides>17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 Unicode MS</vt:lpstr>
      <vt:lpstr>华文行楷</vt:lpstr>
      <vt:lpstr>宋体</vt:lpstr>
      <vt:lpstr>微软雅黑</vt:lpstr>
      <vt:lpstr>Arial</vt:lpstr>
      <vt:lpstr>Calibri</vt:lpstr>
      <vt:lpstr>Gill Sans MT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lpx</dc:creator>
  <cp:lastModifiedBy>LPX</cp:lastModifiedBy>
  <cp:revision>399</cp:revision>
  <cp:lastPrinted>2017-10-20T14:01:55Z</cp:lastPrinted>
  <dcterms:created xsi:type="dcterms:W3CDTF">2017-09-14T13:20:46Z</dcterms:created>
  <dcterms:modified xsi:type="dcterms:W3CDTF">2017-12-02T02:47:18Z</dcterms:modified>
</cp:coreProperties>
</file>