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13" r:id="rId2"/>
    <p:sldId id="321" r:id="rId3"/>
    <p:sldId id="448" r:id="rId4"/>
    <p:sldId id="466" r:id="rId5"/>
    <p:sldId id="450" r:id="rId6"/>
    <p:sldId id="453" r:id="rId7"/>
    <p:sldId id="467" r:id="rId8"/>
    <p:sldId id="454" r:id="rId9"/>
    <p:sldId id="458" r:id="rId10"/>
    <p:sldId id="459" r:id="rId11"/>
    <p:sldId id="463" r:id="rId12"/>
    <p:sldId id="464" r:id="rId13"/>
    <p:sldId id="465" r:id="rId14"/>
    <p:sldId id="447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0323" autoAdjust="0"/>
  </p:normalViewPr>
  <p:slideViewPr>
    <p:cSldViewPr snapToGrid="0">
      <p:cViewPr varScale="1">
        <p:scale>
          <a:sx n="78" d="100"/>
          <a:sy n="78" d="100"/>
        </p:scale>
        <p:origin x="1579" y="58"/>
      </p:cViewPr>
      <p:guideLst>
        <p:guide orient="horz" pos="2160"/>
        <p:guide pos="2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227ED-6E44-4705-B939-EECE9AF17966}" type="datetimeFigureOut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195FE-DF9C-4F1E-95F1-54AE439618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51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通过按行和列组织数据，每一行是一个星体，每一列是星体的一个属性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195FE-DF9C-4F1E-95F1-54AE439618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08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满足极高读写性能需求的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Key-Value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数据库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Redis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；满足海量存储需求和访问的面向文档的数据库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MongoDB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；满足高可扩展性和可用性的面向分布式计算的数据库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HBase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，以及满足处理科学数据需求的面向多维数组数据的数据库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SciDB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195FE-DF9C-4F1E-95F1-54AE439618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45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195FE-DF9C-4F1E-95F1-54AE439618D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71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0622"/>
            <a:ext cx="7772400" cy="150120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>
              <a:defRPr sz="3600" b="1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3688" y="4633489"/>
            <a:ext cx="2904744" cy="82365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178" y="157266"/>
            <a:ext cx="7413171" cy="96338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412421"/>
            <a:ext cx="7886700" cy="4764542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331E-ED68-4D8B-8CB2-2631A730D9DD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eaVert" lIns="91440" tIns="45720" rIns="91440" bIns="45720" rtlCol="0" anchor="t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2179" y="365125"/>
            <a:ext cx="5327196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99" y="6476669"/>
            <a:ext cx="1926771" cy="365125"/>
          </a:xfrm>
        </p:spPr>
        <p:txBody>
          <a:bodyPr/>
          <a:lstStyle/>
          <a:p>
            <a:fld id="{C42F42C2-41DB-4060-8274-EE70B32F21A8}" type="datetime1">
              <a:rPr lang="zh-CN" altLang="en-US" smtClean="0"/>
              <a:t>2017/11/30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8564" y="6476671"/>
            <a:ext cx="3077936" cy="365125"/>
          </a:xfrm>
        </p:spPr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29729" y="174644"/>
            <a:ext cx="7298871" cy="93889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63757"/>
            <a:ext cx="7886700" cy="461320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9" y="6479194"/>
            <a:ext cx="20574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6DBCD0C0-340D-46B1-AFAE-58AADF8719EB}" type="datetime1">
              <a:rPr lang="zh-CN" altLang="en-US" smtClean="0"/>
              <a:t>2017/11/30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5617" y="6465942"/>
            <a:ext cx="4166974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8030" y="6462367"/>
            <a:ext cx="20574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69A57555-43D7-4363-AFB1-40EB9C31793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F72-D647-482C-88B4-3331AB065A9E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1986" y="165430"/>
            <a:ext cx="7323364" cy="9552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420359"/>
            <a:ext cx="3886200" cy="47566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420359"/>
            <a:ext cx="3886200" cy="47566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1DC-707C-453B-918F-DAAEC1243AC2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6479" y="157266"/>
            <a:ext cx="7300062" cy="96338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37908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341109"/>
            <a:ext cx="3868340" cy="38485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37908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341107"/>
            <a:ext cx="3887391" cy="384855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0C58-3C88-4271-A637-9F646BA7CE18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328" y="157266"/>
            <a:ext cx="7356021" cy="9715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88BF-C62E-49ED-B332-F9DD47254EAC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B87-1B7C-4202-BCE7-A6AC61D61ED4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2999" y="212272"/>
            <a:ext cx="2436019" cy="158387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212272"/>
            <a:ext cx="4629150" cy="5648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885950"/>
            <a:ext cx="2949178" cy="3983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A258-B0C7-4532-85CC-FF1E8AB1F40C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0343" y="220436"/>
            <a:ext cx="2468676" cy="15512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220436"/>
            <a:ext cx="4629150" cy="56406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861457"/>
            <a:ext cx="2949178" cy="40075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6C7-E16B-497A-8B55-0C4E081D4326}" type="datetime1">
              <a:rPr lang="zh-CN" altLang="en-US" smtClean="0"/>
              <a:t>2017/11/30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7863" y="191728"/>
            <a:ext cx="7886700" cy="929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71" y="1312606"/>
            <a:ext cx="8583561" cy="4864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26" y="64595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5474B613-0EAD-4C95-966A-507C249CD3AD}" type="datetime1">
              <a:rPr lang="zh-CN" altLang="en-US" smtClean="0"/>
              <a:t>2017/11/30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987" y="6459587"/>
            <a:ext cx="4336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626" y="64595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69A57555-43D7-4363-AFB1-40EB9C31793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6939" y="1502649"/>
            <a:ext cx="8318241" cy="2320290"/>
          </a:xfrm>
          <a:effectLst/>
        </p:spPr>
        <p:txBody>
          <a:bodyPr>
            <a:norm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光变曲线数据高效生成方法研究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C4F1E06-BE8A-4946-A73A-F47C49531EF1}"/>
              </a:ext>
            </a:extLst>
          </p:cNvPr>
          <p:cNvSpPr txBox="1"/>
          <p:nvPr/>
        </p:nvSpPr>
        <p:spPr>
          <a:xfrm>
            <a:off x="2944761" y="3924190"/>
            <a:ext cx="3254477" cy="2017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天津大学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7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天文信息技术联合研究中心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7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李琨、孙超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、赵青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220000"/>
              </a:lnSpc>
            </a:pPr>
            <a:r>
              <a:rPr lang="en-US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-11-30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69"/>
    </mc:Choice>
    <mc:Fallback>
      <p:transition spd="slow" advTm="1666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实验结果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10</a:t>
            </a:fld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02B1EE5-FEBC-4BF1-B0CD-2F6DC90E9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32" y="1297857"/>
            <a:ext cx="7272333" cy="509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85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实验结果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11</a:t>
            </a:fld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3900276-CE89-440C-BA66-FDED18962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902" y="1273444"/>
            <a:ext cx="6064649" cy="21383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84240B7-E49B-4D23-BEC1-630430CF8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8" y="3571701"/>
            <a:ext cx="4726910" cy="27836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A5EF154-ABA0-4003-9090-7A6998055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9164" y="3411794"/>
            <a:ext cx="4060474" cy="304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50EB69-BB9F-4B9C-B20D-590E752ABA6E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光变曲线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2F731C-E47D-45C2-A7C9-4CA96ED3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12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C23E43E-DDC8-474E-B665-18F2AACD45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06" y="1302960"/>
            <a:ext cx="4650658" cy="304095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29743E4-833B-4FE6-ABCE-B64A51D70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96" y="3248043"/>
            <a:ext cx="4847303" cy="318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5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AD4BC0-158A-4267-97FE-5EC16EDA40B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028567-D864-4BB8-A7CD-37C2B3475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1578"/>
            <a:ext cx="7452852" cy="3224551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灵活性</a:t>
            </a:r>
            <a:endParaRPr lang="en-US" altLang="zh-CN" sz="3200" b="1" dirty="0"/>
          </a:p>
          <a:p>
            <a:pPr marL="34200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– </a:t>
            </a:r>
            <a:r>
              <a:rPr lang="zh-CN" altLang="en-US" b="1" dirty="0">
                <a:solidFill>
                  <a:prstClr val="black"/>
                </a:solidFill>
              </a:rPr>
              <a:t>可调节天区块大小</a:t>
            </a:r>
            <a:endParaRPr lang="en-US" altLang="zh-CN" b="1" dirty="0">
              <a:solidFill>
                <a:prstClr val="black"/>
              </a:solidFill>
            </a:endParaRPr>
          </a:p>
          <a:p>
            <a:pPr marL="34200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– </a:t>
            </a:r>
            <a:r>
              <a:rPr lang="zh-CN" altLang="en-US" b="1" dirty="0">
                <a:solidFill>
                  <a:prstClr val="black"/>
                </a:solidFill>
              </a:rPr>
              <a:t>可配置进程数</a:t>
            </a:r>
            <a:endParaRPr lang="en-US" altLang="zh-CN" b="1" dirty="0"/>
          </a:p>
          <a:p>
            <a:r>
              <a:rPr lang="zh-CN" altLang="en-US" sz="3200" b="1" dirty="0"/>
              <a:t>扩展性</a:t>
            </a:r>
            <a:r>
              <a:rPr lang="en-US" altLang="zh-CN" sz="3200" b="1" dirty="0"/>
              <a:t> </a:t>
            </a:r>
          </a:p>
          <a:p>
            <a:pPr marL="0" lvl="0" indent="0"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     – </a:t>
            </a:r>
            <a:r>
              <a:rPr lang="zh-CN" altLang="en-US" b="1" dirty="0">
                <a:solidFill>
                  <a:prstClr val="black"/>
                </a:solidFill>
              </a:rPr>
              <a:t>每个天区块对应一个基准表</a:t>
            </a:r>
            <a:endParaRPr lang="en-US" altLang="zh-CN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     – </a:t>
            </a:r>
            <a:r>
              <a:rPr lang="zh-CN" altLang="en-US" b="1" dirty="0">
                <a:solidFill>
                  <a:prstClr val="black"/>
                </a:solidFill>
              </a:rPr>
              <a:t>修改配置文件适用于不同星表</a:t>
            </a:r>
            <a:endParaRPr lang="en-US" altLang="zh-CN" sz="3200" b="1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E1D16C-3251-42C0-A8AA-AA96737F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13</a:t>
            </a:fld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D8CBB65-6AED-4BF3-83D7-6460EA125851}"/>
              </a:ext>
            </a:extLst>
          </p:cNvPr>
          <p:cNvSpPr txBox="1"/>
          <p:nvPr/>
        </p:nvSpPr>
        <p:spPr>
          <a:xfrm>
            <a:off x="688258" y="5371997"/>
            <a:ext cx="761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 K, Yu C, Sun C, Zhao Q, et al. Flexible Light Curves Generation System for Astronomical Catalogs[C]//I​SPA, 2017 IEEE. 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113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678815" y="2935096"/>
            <a:ext cx="7772400" cy="1501207"/>
          </a:xfrm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谢谢！敬请指正！</a:t>
            </a:r>
            <a:endParaRPr lang="x-none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468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13" y="2108715"/>
            <a:ext cx="8455741" cy="3141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/>
              <a:t>研究背景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b="1" dirty="0"/>
              <a:t>系统总览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en-US" b="1" dirty="0"/>
              <a:t>结构与算法设计</a:t>
            </a:r>
            <a:r>
              <a:rPr lang="en-US" altLang="zh-CN" b="1" dirty="0"/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b="1" dirty="0"/>
              <a:t>实验与总结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34"/>
    </mc:Choice>
    <mc:Fallback xmlns="">
      <p:transition spd="slow" advTm="873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60157" y="1327380"/>
            <a:ext cx="7901295" cy="58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光变曲线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反映天体的属性随时间的变化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424CBC7-BC15-4828-86EB-E90FF7B39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578" y="1909142"/>
            <a:ext cx="5332451" cy="350121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34D40A8-BC03-422B-92EF-2F0F9E7DF538}"/>
              </a:ext>
            </a:extLst>
          </p:cNvPr>
          <p:cNvSpPr/>
          <p:nvPr/>
        </p:nvSpPr>
        <p:spPr>
          <a:xfrm>
            <a:off x="460157" y="5726772"/>
            <a:ext cx="562405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天文星表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天文学上的元数据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55797C-31EF-4037-82BD-306D0008F3A2}"/>
              </a:ext>
            </a:extLst>
          </p:cNvPr>
          <p:cNvSpPr txBox="1"/>
          <p:nvPr/>
        </p:nvSpPr>
        <p:spPr>
          <a:xfrm>
            <a:off x="3047999" y="5410352"/>
            <a:ext cx="34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 Penelope light curve[1]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68329C3-9521-47FA-8B17-790A1535419B}"/>
              </a:ext>
            </a:extLst>
          </p:cNvPr>
          <p:cNvSpPr txBox="1"/>
          <p:nvPr/>
        </p:nvSpPr>
        <p:spPr>
          <a:xfrm>
            <a:off x="206477" y="64499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“A light curve image created by MATLAB,” https://en.wikipedia.org/wiki/Li-ght curve.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97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19"/>
    </mc:Choice>
    <mc:Fallback xmlns="">
      <p:transition spd="slow" advTm="6271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017C96-A608-4F8E-B48A-6BB951B1323E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76F9B5-1DE8-46A1-926E-BB84FBBF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1574"/>
            <a:ext cx="7886700" cy="415861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3200" b="1" dirty="0"/>
              <a:t>特定的光变曲线</a:t>
            </a:r>
            <a:endParaRPr lang="en-US" altLang="zh-CN" sz="3200" b="1" dirty="0"/>
          </a:p>
          <a:p>
            <a:pPr marL="113400" indent="0">
              <a:lnSpc>
                <a:spcPct val="125000"/>
              </a:lnSpc>
              <a:buNone/>
            </a:pPr>
            <a:r>
              <a:rPr lang="en-US" altLang="zh-CN" dirty="0"/>
              <a:t>–</a:t>
            </a:r>
            <a:r>
              <a:rPr lang="en-US" altLang="zh-CN" b="1" dirty="0"/>
              <a:t> </a:t>
            </a:r>
            <a:r>
              <a:rPr lang="zh-CN" altLang="en-US" b="1" dirty="0"/>
              <a:t>有目标的研究</a:t>
            </a:r>
            <a:endParaRPr lang="en-US" altLang="zh-CN" b="1" dirty="0"/>
          </a:p>
          <a:p>
            <a:pPr marL="113400" indent="0">
              <a:lnSpc>
                <a:spcPct val="125000"/>
              </a:lnSpc>
              <a:buNone/>
            </a:pPr>
            <a:r>
              <a:rPr lang="en-US" altLang="zh-CN" dirty="0"/>
              <a:t>–</a:t>
            </a:r>
            <a:r>
              <a:rPr lang="en-US" altLang="zh-CN" b="1" dirty="0"/>
              <a:t> </a:t>
            </a:r>
            <a:r>
              <a:rPr lang="zh-CN" altLang="en-US" b="1" dirty="0"/>
              <a:t>数据利用率低</a:t>
            </a:r>
            <a:endParaRPr lang="en-US" altLang="zh-CN" sz="3200" b="1" dirty="0"/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3200" b="1" dirty="0"/>
              <a:t>研究的问题</a:t>
            </a:r>
            <a:endParaRPr lang="en-US" altLang="zh-CN" sz="3200" b="1" dirty="0"/>
          </a:p>
          <a:p>
            <a:pPr marL="113400" indent="0">
              <a:lnSpc>
                <a:spcPct val="125000"/>
              </a:lnSpc>
              <a:buNone/>
            </a:pPr>
            <a:r>
              <a:rPr lang="en-US" altLang="zh-CN" dirty="0"/>
              <a:t>– </a:t>
            </a:r>
            <a:r>
              <a:rPr lang="zh-CN" altLang="en-US" b="1" dirty="0"/>
              <a:t>实现海量数据的普查</a:t>
            </a:r>
            <a:endParaRPr lang="en-US" altLang="zh-CN" b="1" dirty="0"/>
          </a:p>
          <a:p>
            <a:pPr marL="113400" indent="0">
              <a:lnSpc>
                <a:spcPct val="125000"/>
              </a:lnSpc>
              <a:buNone/>
            </a:pPr>
            <a:r>
              <a:rPr lang="en-US" altLang="zh-CN" dirty="0"/>
              <a:t>– </a:t>
            </a:r>
            <a:r>
              <a:rPr lang="zh-CN" altLang="en-US" b="1" dirty="0"/>
              <a:t>提高精度并缩短生成时间</a:t>
            </a:r>
            <a:endParaRPr lang="en-US" altLang="zh-CN" b="1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67F34C-617C-44B5-80C8-2B15C61D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23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289"/>
    </mc:Choice>
    <mc:Fallback xmlns="">
      <p:transition spd="slow" advTm="12528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研究现状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56450" y="2009276"/>
            <a:ext cx="86889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数据库性能瓶颈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000">
              <a:lnSpc>
                <a:spcPct val="125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数据类型转换、加载数据等初始化成本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000">
              <a:lnSpc>
                <a:spcPct val="125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不适应时域天文学查询特点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交叉证认研究现状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000">
              <a:lnSpc>
                <a:spcPct val="125000"/>
              </a:lnSpc>
            </a:pPr>
            <a:r>
              <a:rPr lang="en-US" altLang="zh-CN" sz="2800" dirty="0"/>
              <a:t>–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不同源之间的融合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000">
              <a:lnSpc>
                <a:spcPct val="125000"/>
              </a:lnSpc>
            </a:pPr>
            <a:r>
              <a:rPr lang="en-US" altLang="zh-CN" sz="2800" dirty="0"/>
              <a:t>–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空间索引、高性能计算技术</a:t>
            </a:r>
            <a:endParaRPr lang="en-US" altLang="zh-CN" sz="28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886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37"/>
    </mc:Choice>
    <mc:Fallback xmlns="">
      <p:transition spd="slow" advTm="680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系统总览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6</a:t>
            </a:fld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48392E6-5D8B-4004-AB6E-26E9D87F1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828" y="242800"/>
            <a:ext cx="3855456" cy="62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1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74"/>
    </mc:Choice>
    <mc:Fallback xmlns="">
      <p:transition spd="slow" advTm="2827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数据预处理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7</a:t>
            </a:fld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391A05C-A0AA-4C39-B2FB-4FB3BB9B7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342" y="1266155"/>
            <a:ext cx="4967735" cy="51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2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划分函数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8</a:t>
            </a:fld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B4C9CA2-3A43-4B1F-B37F-9514B8F9154D}"/>
              </a:ext>
            </a:extLst>
          </p:cNvPr>
          <p:cNvSpPr txBox="1"/>
          <p:nvPr/>
        </p:nvSpPr>
        <p:spPr>
          <a:xfrm>
            <a:off x="228634" y="1940452"/>
            <a:ext cx="8688980" cy="372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数据库性天区块中文件大小的域为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，进程数为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。划分函数是一个天区块到进程的映射，可以表示为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D→[ 1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]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计算出每一个进程的平均值，可以将问题转化为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背包问题，采用动态规划的方法依次解决各个进程的分配。</a:t>
            </a:r>
            <a:endParaRPr lang="en-US" altLang="zh-CN" sz="28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896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交叉证认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9</a:t>
            </a:fld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4493C6E-D50F-4516-8925-8809CBE0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713" y="855406"/>
            <a:ext cx="6364558" cy="579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1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6694</TotalTime>
  <Words>394</Words>
  <Application>Microsoft Office PowerPoint</Application>
  <PresentationFormat>全屏显示(4:3)</PresentationFormat>
  <Paragraphs>64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光变曲线数据高效生成方法研究</vt:lpstr>
      <vt:lpstr>主要内容</vt:lpstr>
      <vt:lpstr>背景介绍</vt:lpstr>
      <vt:lpstr>背景介绍</vt:lpstr>
      <vt:lpstr>研究现状</vt:lpstr>
      <vt:lpstr>系统总览</vt:lpstr>
      <vt:lpstr>数据预处理</vt:lpstr>
      <vt:lpstr>划分函数</vt:lpstr>
      <vt:lpstr>交叉证认</vt:lpstr>
      <vt:lpstr>实验结果</vt:lpstr>
      <vt:lpstr>实验结果</vt:lpstr>
      <vt:lpstr>光变曲线</vt:lpstr>
      <vt:lpstr>总结</vt:lpstr>
      <vt:lpstr>谢谢！敬请指正！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</dc:creator>
  <cp:lastModifiedBy>lk</cp:lastModifiedBy>
  <cp:revision>379</cp:revision>
  <dcterms:created xsi:type="dcterms:W3CDTF">2016-11-24T12:22:20Z</dcterms:created>
  <dcterms:modified xsi:type="dcterms:W3CDTF">2017-11-30T07:47:18Z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