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13" r:id="rId2"/>
    <p:sldId id="321" r:id="rId3"/>
    <p:sldId id="322" r:id="rId4"/>
    <p:sldId id="323" r:id="rId5"/>
    <p:sldId id="361" r:id="rId6"/>
    <p:sldId id="356" r:id="rId7"/>
    <p:sldId id="324" r:id="rId8"/>
    <p:sldId id="357" r:id="rId9"/>
    <p:sldId id="362" r:id="rId10"/>
    <p:sldId id="360" r:id="rId11"/>
    <p:sldId id="363" r:id="rId12"/>
    <p:sldId id="28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28" y="84"/>
      </p:cViewPr>
      <p:guideLst>
        <p:guide orient="horz" pos="2160"/>
        <p:guide pos="2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227ED-6E44-4705-B939-EECE9AF17966}" type="datetimeFigureOut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195FE-DF9C-4F1E-95F1-54AE439618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51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0622"/>
            <a:ext cx="7772400" cy="150120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algn="ctr">
              <a:defRPr sz="3600" b="1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3688" y="4633489"/>
            <a:ext cx="2904744" cy="82365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178" y="157266"/>
            <a:ext cx="7413171" cy="96338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412421"/>
            <a:ext cx="7886700" cy="4764542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E52D-CE0A-4061-80C8-972A2707AF68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eaVert" lIns="91440" tIns="45720" rIns="91440" bIns="45720" rtlCol="0" anchor="t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2179" y="365125"/>
            <a:ext cx="5327196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399" y="6476669"/>
            <a:ext cx="1926771" cy="365125"/>
          </a:xfrm>
        </p:spPr>
        <p:txBody>
          <a:bodyPr/>
          <a:lstStyle/>
          <a:p>
            <a:fld id="{1EE09A9A-579E-4758-902F-79FD7F3F3CD5}" type="datetime1">
              <a:rPr lang="zh-CN" altLang="en-US" smtClean="0"/>
              <a:t>2017/11/29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8564" y="6476671"/>
            <a:ext cx="3077936" cy="365125"/>
          </a:xfrm>
        </p:spPr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29729" y="174644"/>
            <a:ext cx="7298871" cy="93889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63757"/>
            <a:ext cx="7886700" cy="461320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9" y="6479194"/>
            <a:ext cx="20574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B7558451-A46C-4B6A-964C-7378CF7AFBF2}" type="datetime1">
              <a:rPr lang="zh-CN" altLang="en-US" smtClean="0"/>
              <a:t>2017/11/29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5617" y="6465942"/>
            <a:ext cx="4166974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8030" y="6462367"/>
            <a:ext cx="20574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69A57555-43D7-4363-AFB1-40EB9C31793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1F87-6942-498C-8A70-A9B53CAF7D47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91986" y="165430"/>
            <a:ext cx="7323364" cy="9552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420359"/>
            <a:ext cx="3886200" cy="47566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420359"/>
            <a:ext cx="3886200" cy="47566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4E627-AF85-4235-A30B-41408EDFEFF3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6479" y="157266"/>
            <a:ext cx="7300062" cy="96338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37908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341109"/>
            <a:ext cx="3868340" cy="38485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37908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341107"/>
            <a:ext cx="3887391" cy="3848556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5EA7-1C1D-4D49-BE59-976ED6FD7519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9328" y="157266"/>
            <a:ext cx="7356021" cy="97155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2EA6F-EB70-473D-8A46-B3F56EC242D7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6970-DB5B-4559-B127-66B94C260AB1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2999" y="212272"/>
            <a:ext cx="2436019" cy="158387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212272"/>
            <a:ext cx="4629150" cy="5648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885950"/>
            <a:ext cx="2949178" cy="3983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D602-AB04-4D5F-B139-A6BD90EFB2B3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0343" y="220436"/>
            <a:ext cx="2468676" cy="155121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b="1" baseline="0" dirty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 algn="ctr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220436"/>
            <a:ext cx="4629150" cy="56406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861457"/>
            <a:ext cx="2949178" cy="40075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44E1-FA04-4205-BE16-5A2C3759B067}" type="datetime1">
              <a:rPr lang="zh-CN" altLang="en-US" smtClean="0"/>
              <a:t>2017/11/29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高性能计算小组介绍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7863" y="191728"/>
            <a:ext cx="7886700" cy="929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71" y="1312606"/>
            <a:ext cx="8583561" cy="4864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26" y="64595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E8900C29-C81D-43DD-9026-8E95E66A0A3B}" type="datetime1">
              <a:rPr lang="zh-CN" altLang="en-US" smtClean="0"/>
              <a:t>2017/11/29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987" y="6459587"/>
            <a:ext cx="4336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高性能计算小组介绍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3626" y="64595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fld id="{69A57555-43D7-4363-AFB1-40EB9C31793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iping@tju.edu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36970" y="2475046"/>
            <a:ext cx="8021230" cy="1501207"/>
          </a:xfrm>
        </p:spPr>
        <p:txBody>
          <a:bodyPr/>
          <a:lstStyle/>
          <a:p>
            <a:r>
              <a:rPr lang="zh-CN" altLang="en-US" dirty="0"/>
              <a:t>天文图像数据时序子集检索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352249" y="5017062"/>
            <a:ext cx="3236814" cy="1154128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dirty="0"/>
              <a:t>国家天文台</a:t>
            </a:r>
            <a:r>
              <a:rPr lang="en-US" altLang="zh-CN" dirty="0"/>
              <a:t>-</a:t>
            </a:r>
            <a:r>
              <a:rPr lang="zh-CN" altLang="en-US" dirty="0"/>
              <a:t>天津大学</a:t>
            </a:r>
            <a:endParaRPr lang="en-US" altLang="zh-CN" dirty="0"/>
          </a:p>
          <a:p>
            <a:r>
              <a:rPr lang="zh-CN" altLang="en-US" dirty="0"/>
              <a:t>天文信息技术联合研究中心</a:t>
            </a:r>
            <a:endParaRPr lang="en-US" altLang="zh-CN" dirty="0"/>
          </a:p>
          <a:p>
            <a:r>
              <a:rPr lang="zh-CN" altLang="en-US" dirty="0"/>
              <a:t>胡晓腾、于策</a:t>
            </a:r>
            <a:endParaRPr lang="en-US" altLang="zh-CN" dirty="0"/>
          </a:p>
          <a:p>
            <a:r>
              <a:rPr lang="en-US" altLang="zh-CN" dirty="0"/>
              <a:t>2017/11/30</a:t>
            </a:r>
          </a:p>
          <a:p>
            <a:endParaRPr lang="en-US" altLang="zh-CN" dirty="0"/>
          </a:p>
          <a:p>
            <a:endParaRPr lang="x-none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462395"/>
            <a:ext cx="2057400" cy="365125"/>
          </a:xfrm>
        </p:spPr>
        <p:txBody>
          <a:bodyPr/>
          <a:lstStyle/>
          <a:p>
            <a:fld id="{69A57555-43D7-4363-AFB1-40EB9C317935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6"/>
    </mc:Choice>
    <mc:Fallback xmlns="">
      <p:transition spd="slow" advTm="1257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意义与展望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EE9DAD-1A4D-4EE6-864D-32301E49878A}"/>
              </a:ext>
            </a:extLst>
          </p:cNvPr>
          <p:cNvSpPr/>
          <p:nvPr/>
        </p:nvSpPr>
        <p:spPr>
          <a:xfrm>
            <a:off x="545431" y="1563190"/>
            <a:ext cx="717884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意义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实现自动天文图像数据时序子集获取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展望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应用到地理分布式存储环境中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时序子图子集检索进一步加快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291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6"/>
    </mc:Choice>
    <mc:Fallback xmlns="">
      <p:transition spd="slow" advTm="1592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论文工作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EE9DAD-1A4D-4EE6-864D-32301E49878A}"/>
              </a:ext>
            </a:extLst>
          </p:cNvPr>
          <p:cNvSpPr/>
          <p:nvPr/>
        </p:nvSpPr>
        <p:spPr>
          <a:xfrm>
            <a:off x="545431" y="1563190"/>
            <a:ext cx="7178843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en-US" altLang="zh-CN" sz="2800" dirty="0" err="1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AQUAdex</a:t>
            </a:r>
            <a:r>
              <a:rPr lang="en-US" altLang="zh-CN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: A Highly Efficient Indexing and Retrieving Method for Astronomical Big Data of Time Series Images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en-US" altLang="zh-CN" sz="2800" dirty="0" err="1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AQUAdexIM</a:t>
            </a:r>
            <a:r>
              <a:rPr lang="en-US" altLang="zh-CN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: highly efficient in-memory indexing and querying of astronomy time series images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en-US" altLang="zh-CN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Pattern aware cache management for efficient subset retrieving of astronomical image data</a:t>
            </a:r>
          </a:p>
        </p:txBody>
      </p:sp>
    </p:spTree>
    <p:extLst>
      <p:ext uri="{BB962C8B-B14F-4D97-AF65-F5344CB8AC3E}">
        <p14:creationId xmlns:p14="http://schemas.microsoft.com/office/powerpoint/2010/main" val="279489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6"/>
    </mc:Choice>
    <mc:Fallback xmlns="">
      <p:transition spd="slow" advTm="1592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685800" y="2773255"/>
            <a:ext cx="7772400" cy="1501207"/>
          </a:xfrm>
        </p:spPr>
        <p:txBody>
          <a:bodyPr/>
          <a:lstStyle/>
          <a:p>
            <a:r>
              <a:rPr lang="zh-CN" altLang="en-US" dirty="0"/>
              <a:t>谢谢！</a:t>
            </a:r>
            <a:endParaRPr lang="x-none" altLang="zh-CN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DF7C00F-B956-47E7-AD3B-CDE4BE38BE26}"/>
              </a:ext>
            </a:extLst>
          </p:cNvPr>
          <p:cNvSpPr/>
          <p:nvPr/>
        </p:nvSpPr>
        <p:spPr>
          <a:xfrm>
            <a:off x="2285999" y="2935096"/>
            <a:ext cx="604070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 sz="4400"/>
            </a:pPr>
            <a:endParaRPr lang="en-US" altLang="zh-CN" sz="2000" dirty="0"/>
          </a:p>
          <a:p>
            <a:pPr algn="r">
              <a:lnSpc>
                <a:spcPct val="150000"/>
              </a:lnSpc>
              <a:defRPr sz="4400"/>
            </a:pPr>
            <a:endParaRPr lang="en-US" altLang="zh-CN" sz="2000" dirty="0"/>
          </a:p>
          <a:p>
            <a:pPr algn="r">
              <a:lnSpc>
                <a:spcPct val="150000"/>
              </a:lnSpc>
              <a:defRPr sz="4400"/>
            </a:pPr>
            <a:endParaRPr lang="en-US" altLang="zh-CN" sz="2000" dirty="0"/>
          </a:p>
          <a:p>
            <a:pPr algn="r">
              <a:lnSpc>
                <a:spcPct val="150000"/>
              </a:lnSpc>
              <a:defRPr sz="4400"/>
            </a:pPr>
            <a:endParaRPr lang="en-US" altLang="zh-CN" sz="2000" dirty="0"/>
          </a:p>
          <a:p>
            <a:pPr algn="r">
              <a:lnSpc>
                <a:spcPct val="150000"/>
              </a:lnSpc>
              <a:defRPr sz="4400"/>
            </a:pPr>
            <a:r>
              <a:rPr lang="zh-CN" altLang="en-US" sz="2000" dirty="0"/>
              <a:t>胡晓腾</a:t>
            </a:r>
          </a:p>
          <a:p>
            <a:pPr algn="r">
              <a:lnSpc>
                <a:spcPct val="150000"/>
              </a:lnSpc>
              <a:defRPr sz="4400"/>
            </a:pPr>
            <a:r>
              <a:rPr lang="zh-CN" altLang="en-US" sz="2000" dirty="0"/>
              <a:t>天津大学</a:t>
            </a:r>
          </a:p>
          <a:p>
            <a:pPr algn="r">
              <a:lnSpc>
                <a:spcPct val="150000"/>
              </a:lnSpc>
              <a:defRPr sz="4400"/>
            </a:pPr>
            <a:r>
              <a:rPr lang="en-US" altLang="zh-CN" sz="2000" u="sng" dirty="0">
                <a:hlinkClick r:id="rId2"/>
              </a:rPr>
              <a:t>xiaotenghu@tju.edu.cn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6"/>
    </mc:Choice>
    <mc:Fallback xmlns="">
      <p:transition spd="slow" advTm="28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84" y="1755972"/>
            <a:ext cx="7886700" cy="3901540"/>
          </a:xfrm>
        </p:spPr>
        <p:txBody>
          <a:bodyPr>
            <a:normAutofit/>
          </a:bodyPr>
          <a:lstStyle/>
          <a:p>
            <a:r>
              <a:rPr lang="zh-CN" altLang="en-US" dirty="0"/>
              <a:t>背景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问题本质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天文图像数据时序子集检索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意义与展望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68"/>
    </mc:Choice>
    <mc:Fallback xmlns="">
      <p:transition spd="slow" advTm="1546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天文学相关技术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望远镜制造技术发展</a:t>
            </a:r>
            <a:endParaRPr lang="en-US" altLang="zh-CN" dirty="0"/>
          </a:p>
          <a:p>
            <a:pPr lvl="1"/>
            <a:r>
              <a:rPr lang="zh-CN" altLang="en-US" dirty="0"/>
              <a:t>大型数字巡天项目增加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计算机科学与技术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天文学科学数据量增加</a:t>
            </a:r>
            <a:endParaRPr lang="en-US" altLang="zh-CN" dirty="0"/>
          </a:p>
          <a:p>
            <a:pPr lvl="1"/>
            <a:r>
              <a:rPr lang="zh-CN" altLang="en-US" dirty="0"/>
              <a:t>云计算为基础的技术发展</a:t>
            </a:r>
            <a:endParaRPr lang="en-US" altLang="zh-CN" dirty="0"/>
          </a:p>
          <a:p>
            <a:pPr lvl="2"/>
            <a:r>
              <a:rPr lang="zh-CN" altLang="en-US" dirty="0"/>
              <a:t>数据存储</a:t>
            </a:r>
            <a:endParaRPr lang="en-US" altLang="zh-CN" dirty="0"/>
          </a:p>
          <a:p>
            <a:pPr lvl="2"/>
            <a:r>
              <a:rPr lang="zh-CN" altLang="en-US" dirty="0"/>
              <a:t>在线分析</a:t>
            </a:r>
            <a:r>
              <a:rPr lang="en-US" altLang="zh-CN" dirty="0"/>
              <a:t> </a:t>
            </a:r>
          </a:p>
          <a:p>
            <a:pPr marL="914400" lvl="2" indent="0">
              <a:buNone/>
            </a:pP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161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81"/>
    </mc:Choice>
    <mc:Fallback xmlns="">
      <p:transition spd="slow" advTm="5478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1986" y="162185"/>
            <a:ext cx="7323364" cy="955221"/>
          </a:xfrm>
        </p:spPr>
        <p:txBody>
          <a:bodyPr anchor="ctr"/>
          <a:lstStyle/>
          <a:p>
            <a:r>
              <a:rPr lang="zh-CN" altLang="en-US" dirty="0"/>
              <a:t>问题本质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"/>
          </p:nvPr>
        </p:nvSpPr>
        <p:spPr>
          <a:xfrm>
            <a:off x="628650" y="1420359"/>
            <a:ext cx="7886700" cy="4575839"/>
          </a:xfrm>
        </p:spPr>
        <p:txBody>
          <a:bodyPr>
            <a:normAutofit/>
          </a:bodyPr>
          <a:lstStyle/>
          <a:p>
            <a:r>
              <a:rPr lang="zh-CN" altLang="en-US" dirty="0"/>
              <a:t>问题定义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>
                <a:solidFill>
                  <a:prstClr val="black"/>
                </a:solidFill>
              </a:rPr>
              <a:t>场景：星表分析后，天文数据需要重新分析</a:t>
            </a:r>
            <a:endParaRPr lang="en-US" altLang="zh-CN" dirty="0"/>
          </a:p>
          <a:p>
            <a:pPr lvl="1"/>
            <a:r>
              <a:rPr lang="zh-CN" altLang="en-US" dirty="0"/>
              <a:t>时域天文学研究中，天文学家自</a:t>
            </a:r>
            <a:r>
              <a:rPr lang="zh-CN" altLang="en-US" dirty="0">
                <a:solidFill>
                  <a:srgbClr val="FF0000"/>
                </a:solidFill>
              </a:rPr>
              <a:t>数据中心</a:t>
            </a:r>
            <a:r>
              <a:rPr lang="zh-CN" altLang="en-US" dirty="0"/>
              <a:t>海量天文图像原始数据中</a:t>
            </a:r>
            <a:r>
              <a:rPr lang="zh-CN" altLang="en-US" dirty="0">
                <a:solidFill>
                  <a:srgbClr val="FF0000"/>
                </a:solidFill>
              </a:rPr>
              <a:t>手动</a:t>
            </a:r>
            <a:r>
              <a:rPr lang="zh-CN" altLang="en-US" dirty="0"/>
              <a:t>获取研究数据</a:t>
            </a:r>
            <a:endParaRPr lang="en-US" altLang="zh-CN" dirty="0"/>
          </a:p>
          <a:p>
            <a:pPr lvl="1"/>
            <a:r>
              <a:rPr lang="zh-CN" altLang="en-US" dirty="0"/>
              <a:t>步骤：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1. </a:t>
            </a:r>
            <a:r>
              <a:rPr lang="zh-CN" altLang="en-US" dirty="0"/>
              <a:t>海量原始数据中获取目标原始数据文件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2. </a:t>
            </a:r>
            <a:r>
              <a:rPr lang="zh-CN" altLang="en-US" dirty="0"/>
              <a:t>将目标原始数据文件按时间排序并处理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3. </a:t>
            </a:r>
            <a:r>
              <a:rPr lang="zh-CN" altLang="en-US" dirty="0"/>
              <a:t>截取目标天文图像子图集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prstClr val="black"/>
                </a:solidFill>
              </a:rPr>
              <a:t>目标：</a:t>
            </a:r>
            <a:r>
              <a:rPr lang="zh-CN" altLang="en-US" dirty="0">
                <a:solidFill>
                  <a:srgbClr val="FF0000"/>
                </a:solidFill>
              </a:rPr>
              <a:t>自动</a:t>
            </a:r>
            <a:r>
              <a:rPr lang="zh-CN" altLang="en-US" dirty="0">
                <a:solidFill>
                  <a:prstClr val="black"/>
                </a:solidFill>
              </a:rPr>
              <a:t>获取天文图像数据时序子集</a:t>
            </a:r>
            <a:endParaRPr lang="en-US" altLang="zh-CN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0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34"/>
    </mc:Choice>
    <mc:Fallback xmlns="">
      <p:transition spd="slow" advTm="579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整体架构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EEC05D2-7AF0-4B7B-A2ED-5E2326291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448" y="1306508"/>
            <a:ext cx="7595616" cy="50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4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70"/>
    </mc:Choice>
    <mc:Fallback xmlns="">
      <p:transition spd="slow" advTm="7747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天文数据图像时序子集检索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EE9DAD-1A4D-4EE6-864D-32301E49878A}"/>
              </a:ext>
            </a:extLst>
          </p:cNvPr>
          <p:cNvSpPr/>
          <p:nvPr/>
        </p:nvSpPr>
        <p:spPr>
          <a:xfrm>
            <a:off x="545431" y="1563190"/>
            <a:ext cx="7178843" cy="206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建立索引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原位”数据处理模式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空间索引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替代传统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树索引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1878726-AAAD-431C-9117-086E27526373}"/>
              </a:ext>
            </a:extLst>
          </p:cNvPr>
          <p:cNvSpPr/>
          <p:nvPr/>
        </p:nvSpPr>
        <p:spPr>
          <a:xfrm>
            <a:off x="480693" y="3012329"/>
            <a:ext cx="7178843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时序子集检索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存储结构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文件缓存替换策略</a:t>
            </a:r>
            <a:endParaRPr lang="en-US" altLang="zh-CN" sz="2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39C2D9E-DC01-4D0E-96E1-9254E09FEA7C}"/>
              </a:ext>
            </a:extLst>
          </p:cNvPr>
          <p:cNvSpPr/>
          <p:nvPr/>
        </p:nvSpPr>
        <p:spPr>
          <a:xfrm>
            <a:off x="513061" y="4461468"/>
            <a:ext cx="7627527" cy="16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工作流程（总）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建立索引，根据请求获取到原始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FITS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文件路径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通过文件缓存替换策略优化，自原始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FITS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文件中高效获取时序子图集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93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749"/>
    </mc:Choice>
    <mc:Fallback xmlns="">
      <p:transition spd="slow" advTm="7774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建立索引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EE9DAD-1A4D-4EE6-864D-32301E49878A}"/>
              </a:ext>
            </a:extLst>
          </p:cNvPr>
          <p:cNvSpPr/>
          <p:nvPr/>
        </p:nvSpPr>
        <p:spPr>
          <a:xfrm>
            <a:off x="521155" y="1473080"/>
            <a:ext cx="7878378" cy="291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en-US" altLang="zh-CN" sz="2800" dirty="0" err="1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AQUAdex</a:t>
            </a: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索引方法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endParaRPr lang="zh-CN" altLang="en-US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天区划分概念引入到天文图像数据索引中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核心思想：将每个图像文件映射到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一个或者多个</a:t>
            </a:r>
            <a:r>
              <a:rPr lang="en-US" altLang="zh-CN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PIXEL_ID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用户查询目标天区被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映射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到相应的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PIXEL_ID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目标：获取用户请求的原始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FITS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文件的文件存储路径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B3A8173-F8BF-4572-A543-B620A0C96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617" y="4501539"/>
            <a:ext cx="3682828" cy="176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1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68"/>
    </mc:Choice>
    <mc:Fallback xmlns="">
      <p:transition spd="slow" advTm="6596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时序子集检索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5EE9DAD-1A4D-4EE6-864D-32301E49878A}"/>
              </a:ext>
            </a:extLst>
          </p:cNvPr>
          <p:cNvSpPr/>
          <p:nvPr/>
        </p:nvSpPr>
        <p:spPr>
          <a:xfrm>
            <a:off x="545431" y="2844628"/>
            <a:ext cx="7789365" cy="2002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存储结构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数据磁盘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缓存磁盘</a:t>
            </a:r>
            <a:endParaRPr lang="en-US" altLang="zh-CN" sz="2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特点：数据磁盘存储天文图像数据原始文件，缓存磁盘存储缓存的天文图像数据子图集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区别：读写速度，存储空间，存储介质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80BA066-B8F6-4890-8D7C-C3A9ACAF498F}"/>
              </a:ext>
            </a:extLst>
          </p:cNvPr>
          <p:cNvSpPr/>
          <p:nvPr/>
        </p:nvSpPr>
        <p:spPr>
          <a:xfrm>
            <a:off x="641754" y="4944438"/>
            <a:ext cx="7178843" cy="1273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缓存策略（</a:t>
            </a:r>
            <a:r>
              <a:rPr lang="en-US" altLang="zh-CN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PA</a:t>
            </a: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替换策略）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数据访问局部性：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时间局部性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zh-CN" altLang="en-US" sz="2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空间局部性</a:t>
            </a:r>
            <a:endParaRPr lang="en-US" altLang="zh-CN" sz="2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缓存文件大小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3625C-3B6B-478B-B419-C0A5CA690B83}"/>
              </a:ext>
            </a:extLst>
          </p:cNvPr>
          <p:cNvSpPr/>
          <p:nvPr/>
        </p:nvSpPr>
        <p:spPr>
          <a:xfrm>
            <a:off x="455069" y="1438817"/>
            <a:ext cx="7178843" cy="206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</a:pPr>
            <a:r>
              <a:rPr lang="zh-CN" altLang="en-US" sz="28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前期工作</a:t>
            </a:r>
            <a:endParaRPr lang="en-US" altLang="zh-CN" sz="2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已获取到目标原始</a:t>
            </a:r>
            <a:r>
              <a:rPr lang="en-US" altLang="zh-CN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FITS</a:t>
            </a: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文件的文件路径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r>
              <a:rPr lang="zh-CN" altLang="en-US" sz="2400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目标获取天文图像数据时序子集</a:t>
            </a: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</a:pPr>
            <a:endParaRPr lang="en-US" altLang="zh-CN" sz="24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785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07"/>
    </mc:Choice>
    <mc:Fallback xmlns="">
      <p:transition spd="slow" advTm="9810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时序子集检索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国家天文台年会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7555-43D7-4363-AFB1-40EB9C317935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979695" y="1563190"/>
            <a:ext cx="3065735" cy="144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F41ED57-7A57-43DC-9C12-091B97362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72" y="1404915"/>
            <a:ext cx="68484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9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78"/>
    </mc:Choice>
    <mc:Fallback xmlns="">
      <p:transition spd="slow" advTm="31378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1897</TotalTime>
  <Words>460</Words>
  <Application>Microsoft Office PowerPoint</Application>
  <PresentationFormat>全屏显示(4:3)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Calibri Light</vt:lpstr>
      <vt:lpstr>Office 主题</vt:lpstr>
      <vt:lpstr>天文图像数据时序子集检索</vt:lpstr>
      <vt:lpstr>目录</vt:lpstr>
      <vt:lpstr>背景</vt:lpstr>
      <vt:lpstr>问题本质</vt:lpstr>
      <vt:lpstr>整体架构</vt:lpstr>
      <vt:lpstr>天文数据图像时序子集检索</vt:lpstr>
      <vt:lpstr>建立索引</vt:lpstr>
      <vt:lpstr>时序子集检索</vt:lpstr>
      <vt:lpstr>时序子集检索</vt:lpstr>
      <vt:lpstr>意义与展望</vt:lpstr>
      <vt:lpstr>论文工作</vt:lpstr>
      <vt:lpstr>谢谢！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</dc:creator>
  <cp:lastModifiedBy>Huxt</cp:lastModifiedBy>
  <cp:revision>310</cp:revision>
  <dcterms:created xsi:type="dcterms:W3CDTF">2016-11-24T12:22:20Z</dcterms:created>
  <dcterms:modified xsi:type="dcterms:W3CDTF">2017-11-29T13:42:10Z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1033-10.1.0.5672</vt:lpwstr>
  </property>
</Properties>
</file>