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6"/>
  </p:notesMasterIdLst>
  <p:sldIdLst>
    <p:sldId id="256" r:id="rId3"/>
    <p:sldId id="257" r:id="rId4"/>
    <p:sldId id="258" r:id="rId5"/>
    <p:sldId id="259" r:id="rId6"/>
    <p:sldId id="261" r:id="rId7"/>
    <p:sldId id="326" r:id="rId8"/>
    <p:sldId id="262" r:id="rId9"/>
    <p:sldId id="263" r:id="rId10"/>
    <p:sldId id="266" r:id="rId11"/>
    <p:sldId id="265" r:id="rId12"/>
    <p:sldId id="328" r:id="rId13"/>
    <p:sldId id="329" r:id="rId14"/>
    <p:sldId id="267" r:id="rId15"/>
    <p:sldId id="268" r:id="rId16"/>
    <p:sldId id="331" r:id="rId17"/>
    <p:sldId id="264" r:id="rId18"/>
    <p:sldId id="404" r:id="rId19"/>
    <p:sldId id="269" r:id="rId20"/>
    <p:sldId id="405" r:id="rId21"/>
    <p:sldId id="406" r:id="rId22"/>
    <p:sldId id="407" r:id="rId23"/>
    <p:sldId id="408" r:id="rId24"/>
    <p:sldId id="320" r:id="rId2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456" autoAdjust="0"/>
  </p:normalViewPr>
  <p:slideViewPr>
    <p:cSldViewPr>
      <p:cViewPr>
        <p:scale>
          <a:sx n="75" d="100"/>
          <a:sy n="75" d="100"/>
        </p:scale>
        <p:origin x="-258" y="72"/>
      </p:cViewPr>
      <p:guideLst>
        <p:guide orient="horz" pos="2160"/>
        <p:guide pos="2880"/>
      </p:guideLst>
    </p:cSldViewPr>
  </p:slideViewPr>
  <p:outlineViewPr>
    <p:cViewPr>
      <p:scale>
        <a:sx n="33" d="100"/>
        <a:sy n="33" d="100"/>
      </p:scale>
      <p:origin x="0" y="2898"/>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D2082B-3F59-4541-9A8A-30F2EF27AE89}" type="datetimeFigureOut">
              <a:rPr lang="zh-CN" altLang="en-US" smtClean="0"/>
              <a:pPr/>
              <a:t>2017/11/30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E61D71-6E1A-4633-8674-61FC95E486D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SDSS</a:t>
            </a:r>
            <a:r>
              <a:rPr lang="zh-CN" altLang="en-US" dirty="0" smtClean="0"/>
              <a:t>望远镜系统口径达</a:t>
            </a:r>
            <a:r>
              <a:rPr lang="en-US" altLang="zh-CN" dirty="0" smtClean="0"/>
              <a:t>2.5</a:t>
            </a:r>
            <a:r>
              <a:rPr lang="zh-CN" altLang="en-US" dirty="0" smtClean="0"/>
              <a:t>米，视场</a:t>
            </a:r>
            <a:r>
              <a:rPr lang="en-US" altLang="zh-CN" dirty="0" smtClean="0"/>
              <a:t>3°</a:t>
            </a:r>
            <a:r>
              <a:rPr lang="zh-CN" altLang="en-US" dirty="0" smtClean="0"/>
              <a:t>，其系统中引入了</a:t>
            </a:r>
            <a:r>
              <a:rPr lang="en-US" altLang="zh-CN" dirty="0" smtClean="0"/>
              <a:t>640</a:t>
            </a:r>
            <a:r>
              <a:rPr lang="zh-CN" altLang="en-US" dirty="0" smtClean="0"/>
              <a:t>根光纤，因此同时最大观测目标数为</a:t>
            </a:r>
            <a:r>
              <a:rPr lang="en-US" altLang="zh-CN" dirty="0" smtClean="0"/>
              <a:t>640</a:t>
            </a:r>
            <a:r>
              <a:rPr lang="zh-CN" altLang="en-US" dirty="0" smtClean="0"/>
              <a:t>个；</a:t>
            </a:r>
            <a:r>
              <a:rPr lang="en-US" altLang="zh-CN" dirty="0" smtClean="0"/>
              <a:t>AAT</a:t>
            </a:r>
            <a:r>
              <a:rPr lang="zh-CN" altLang="en-US" dirty="0" smtClean="0"/>
              <a:t>望远镜系统口径</a:t>
            </a:r>
            <a:r>
              <a:rPr lang="en-US" altLang="zh-CN" dirty="0" smtClean="0"/>
              <a:t>4</a:t>
            </a:r>
            <a:r>
              <a:rPr lang="zh-CN" altLang="en-US" dirty="0" smtClean="0"/>
              <a:t>米，视场</a:t>
            </a:r>
            <a:r>
              <a:rPr lang="en-US" altLang="zh-CN" dirty="0" smtClean="0"/>
              <a:t>2°</a:t>
            </a:r>
            <a:r>
              <a:rPr lang="zh-CN" altLang="en-US" dirty="0" smtClean="0"/>
              <a:t>，同时最大观测目标数为</a:t>
            </a:r>
            <a:r>
              <a:rPr lang="en-US" altLang="zh-CN" dirty="0" smtClean="0"/>
              <a:t>400</a:t>
            </a:r>
            <a:r>
              <a:rPr lang="zh-CN" altLang="en-US" dirty="0" smtClean="0"/>
              <a:t>个。</a:t>
            </a:r>
            <a:endParaRPr lang="zh-CN" altLang="en-US" dirty="0"/>
          </a:p>
        </p:txBody>
      </p:sp>
      <p:sp>
        <p:nvSpPr>
          <p:cNvPr id="4" name="灯片编号占位符 3"/>
          <p:cNvSpPr>
            <a:spLocks noGrp="1"/>
          </p:cNvSpPr>
          <p:nvPr>
            <p:ph type="sldNum" sz="quarter" idx="10"/>
          </p:nvPr>
        </p:nvSpPr>
        <p:spPr/>
        <p:txBody>
          <a:bodyPr/>
          <a:lstStyle/>
          <a:p>
            <a:fld id="{62E61D71-6E1A-4633-8674-61FC95E486D4}" type="slidenum">
              <a:rPr lang="zh-CN" altLang="en-US" smtClean="0"/>
              <a:pPr/>
              <a:t>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）大视场与大口径兼顾。应用主动光学（</a:t>
            </a:r>
            <a:r>
              <a:rPr lang="en-US" altLang="zh-CN" sz="1200" kern="1200" dirty="0" smtClean="0">
                <a:solidFill>
                  <a:schemeClr val="tx1"/>
                </a:solidFill>
                <a:effectLst/>
                <a:latin typeface="+mn-lt"/>
                <a:ea typeface="+mn-ea"/>
                <a:cs typeface="+mn-cs"/>
              </a:rPr>
              <a:t>AO</a:t>
            </a:r>
            <a:r>
              <a:rPr lang="zh-CN" altLang="zh-CN" sz="1200" kern="1200" dirty="0" smtClean="0">
                <a:solidFill>
                  <a:schemeClr val="tx1"/>
                </a:solidFill>
                <a:effectLst/>
                <a:latin typeface="+mn-lt"/>
                <a:ea typeface="+mn-ea"/>
                <a:cs typeface="+mn-cs"/>
              </a:rPr>
              <a:t>）技术实时跟踪聚焦星光，改正镜实时调节，实现星光能量集中入射耦合进入光纤，提高光耦合率，兼顾大口径与大视场的实现。</a:t>
            </a:r>
          </a:p>
          <a:p>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大口径光学镜面组装拼接技术。由于口径较大，研磨一块完整的镜面比较困难，同时单块镜面过大会因为重力等因素产生畸变，影响成像质量，因此采用分离式多镜面拼接组装技术实现大口径望远镜的球面主镜和星光反射镜的组装</a:t>
            </a:r>
            <a:r>
              <a:rPr lang="en-US" altLang="zh-CN" sz="1200" kern="1200" baseline="30000" dirty="0" smtClean="0">
                <a:solidFill>
                  <a:schemeClr val="tx1"/>
                </a:solidFill>
                <a:effectLst/>
                <a:latin typeface="+mn-lt"/>
                <a:ea typeface="+mn-ea"/>
                <a:cs typeface="+mn-cs"/>
              </a:rPr>
              <a:t>[10]</a:t>
            </a:r>
            <a:r>
              <a:rPr lang="zh-CN" altLang="zh-CN" sz="1200" kern="1200" dirty="0" smtClean="0">
                <a:solidFill>
                  <a:schemeClr val="tx1"/>
                </a:solidFill>
                <a:effectLst/>
                <a:latin typeface="+mn-lt"/>
                <a:ea typeface="+mn-ea"/>
                <a:cs typeface="+mn-cs"/>
              </a:rPr>
              <a:t>。</a:t>
            </a:r>
          </a:p>
          <a:p>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）更高效的多目标观测。在望远镜系统中</a:t>
            </a:r>
            <a:r>
              <a:rPr lang="en-US" altLang="zh-CN" sz="1200" kern="1200" dirty="0" smtClean="0">
                <a:solidFill>
                  <a:schemeClr val="tx1"/>
                </a:solidFill>
                <a:effectLst/>
                <a:latin typeface="+mn-lt"/>
                <a:ea typeface="+mn-ea"/>
                <a:cs typeface="+mn-cs"/>
              </a:rPr>
              <a:t>2m</a:t>
            </a:r>
            <a:r>
              <a:rPr lang="zh-CN" altLang="zh-CN" sz="1200" kern="1200" dirty="0" smtClean="0">
                <a:solidFill>
                  <a:schemeClr val="tx1"/>
                </a:solidFill>
                <a:effectLst/>
                <a:latin typeface="+mn-lt"/>
                <a:ea typeface="+mn-ea"/>
                <a:cs typeface="+mn-cs"/>
              </a:rPr>
              <a:t>直径的焦面上一共安装有</a:t>
            </a:r>
            <a:r>
              <a:rPr lang="en-US" altLang="zh-CN" sz="1200" kern="1200" dirty="0" smtClean="0">
                <a:solidFill>
                  <a:schemeClr val="tx1"/>
                </a:solidFill>
                <a:effectLst/>
                <a:latin typeface="+mn-lt"/>
                <a:ea typeface="+mn-ea"/>
                <a:cs typeface="+mn-cs"/>
              </a:rPr>
              <a:t>4000</a:t>
            </a:r>
            <a:r>
              <a:rPr lang="zh-CN" altLang="zh-CN" sz="1200" kern="1200" dirty="0" smtClean="0">
                <a:solidFill>
                  <a:schemeClr val="tx1"/>
                </a:solidFill>
                <a:effectLst/>
                <a:latin typeface="+mn-lt"/>
                <a:ea typeface="+mn-ea"/>
                <a:cs typeface="+mn-cs"/>
              </a:rPr>
              <a:t>根多模光纤，最多可同时进行</a:t>
            </a:r>
            <a:r>
              <a:rPr lang="en-US" altLang="zh-CN" sz="1200" kern="1200" dirty="0" smtClean="0">
                <a:solidFill>
                  <a:schemeClr val="tx1"/>
                </a:solidFill>
                <a:effectLst/>
                <a:latin typeface="+mn-lt"/>
                <a:ea typeface="+mn-ea"/>
                <a:cs typeface="+mn-cs"/>
              </a:rPr>
              <a:t>4000</a:t>
            </a:r>
            <a:r>
              <a:rPr lang="zh-CN" altLang="zh-CN" sz="1200" kern="1200" dirty="0" smtClean="0">
                <a:solidFill>
                  <a:schemeClr val="tx1"/>
                </a:solidFill>
                <a:effectLst/>
                <a:latin typeface="+mn-lt"/>
                <a:ea typeface="+mn-ea"/>
                <a:cs typeface="+mn-cs"/>
              </a:rPr>
              <a:t>个目标的观测，这在天文光谱观测上是一个重要突破</a:t>
            </a:r>
            <a:r>
              <a:rPr lang="en-US" altLang="zh-CN" sz="1200" kern="1200" baseline="30000" dirty="0" smtClean="0">
                <a:solidFill>
                  <a:schemeClr val="tx1"/>
                </a:solidFill>
                <a:effectLst/>
                <a:latin typeface="+mn-lt"/>
                <a:ea typeface="+mn-ea"/>
                <a:cs typeface="+mn-cs"/>
              </a:rPr>
              <a:t>[11]</a:t>
            </a:r>
            <a:r>
              <a:rPr lang="zh-CN" altLang="zh-CN" sz="1200" kern="1200" dirty="0" smtClean="0">
                <a:solidFill>
                  <a:schemeClr val="tx1"/>
                </a:solidFill>
                <a:effectLst/>
                <a:latin typeface="+mn-lt"/>
                <a:ea typeface="+mn-ea"/>
                <a:cs typeface="+mn-cs"/>
              </a:rPr>
              <a:t>。</a:t>
            </a:r>
          </a:p>
          <a:p>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4</a:t>
            </a:r>
            <a:r>
              <a:rPr lang="zh-CN" altLang="zh-CN" sz="1200" kern="1200" dirty="0" smtClean="0">
                <a:solidFill>
                  <a:schemeClr val="tx1"/>
                </a:solidFill>
                <a:effectLst/>
                <a:latin typeface="+mn-lt"/>
                <a:ea typeface="+mn-ea"/>
                <a:cs typeface="+mn-cs"/>
              </a:rPr>
              <a:t>）更高的观测能力。</a:t>
            </a:r>
            <a:r>
              <a:rPr lang="en-US" altLang="zh-CN" sz="1200" kern="1200" dirty="0" smtClean="0">
                <a:solidFill>
                  <a:schemeClr val="tx1"/>
                </a:solidFill>
                <a:effectLst/>
                <a:latin typeface="+mn-lt"/>
                <a:ea typeface="+mn-ea"/>
                <a:cs typeface="+mn-cs"/>
              </a:rPr>
              <a:t>LAMOST</a:t>
            </a:r>
            <a:r>
              <a:rPr lang="zh-CN" altLang="zh-CN" sz="1200" kern="1200" dirty="0" smtClean="0">
                <a:solidFill>
                  <a:schemeClr val="tx1"/>
                </a:solidFill>
                <a:effectLst/>
                <a:latin typeface="+mn-lt"/>
                <a:ea typeface="+mn-ea"/>
                <a:cs typeface="+mn-cs"/>
              </a:rPr>
              <a:t>系统观测深度更深，在大气视宁度较好的观测情况下，望远镜可以进行长时间曝光，曝光</a:t>
            </a:r>
            <a:r>
              <a:rPr lang="en-US" altLang="zh-CN" sz="1200" kern="1200" dirty="0" smtClean="0">
                <a:solidFill>
                  <a:schemeClr val="tx1"/>
                </a:solidFill>
                <a:effectLst/>
                <a:latin typeface="+mn-lt"/>
                <a:ea typeface="+mn-ea"/>
                <a:cs typeface="+mn-cs"/>
              </a:rPr>
              <a:t>1.5</a:t>
            </a:r>
            <a:r>
              <a:rPr lang="zh-CN" altLang="zh-CN" sz="1200" kern="1200" dirty="0" smtClean="0">
                <a:solidFill>
                  <a:schemeClr val="tx1"/>
                </a:solidFill>
                <a:effectLst/>
                <a:latin typeface="+mn-lt"/>
                <a:ea typeface="+mn-ea"/>
                <a:cs typeface="+mn-cs"/>
              </a:rPr>
              <a:t>小时就可以有效的观测到星等亮度暗达</a:t>
            </a:r>
            <a:r>
              <a:rPr lang="en-US" altLang="zh-CN" sz="1200" kern="1200" dirty="0" smtClean="0">
                <a:solidFill>
                  <a:schemeClr val="tx1"/>
                </a:solidFill>
                <a:effectLst/>
                <a:latin typeface="+mn-lt"/>
                <a:ea typeface="+mn-ea"/>
                <a:cs typeface="+mn-cs"/>
              </a:rPr>
              <a:t>20.5</a:t>
            </a:r>
            <a:r>
              <a:rPr lang="zh-CN" altLang="zh-CN" sz="1200" kern="1200" dirty="0" smtClean="0">
                <a:solidFill>
                  <a:schemeClr val="tx1"/>
                </a:solidFill>
                <a:effectLst/>
                <a:latin typeface="+mn-lt"/>
                <a:ea typeface="+mn-ea"/>
                <a:cs typeface="+mn-cs"/>
              </a:rPr>
              <a:t>等的天体。</a:t>
            </a:r>
            <a:endParaRPr lang="zh-CN" altLang="en-US" dirty="0"/>
          </a:p>
        </p:txBody>
      </p:sp>
      <p:sp>
        <p:nvSpPr>
          <p:cNvPr id="4" name="灯片编号占位符 3"/>
          <p:cNvSpPr>
            <a:spLocks noGrp="1"/>
          </p:cNvSpPr>
          <p:nvPr>
            <p:ph type="sldNum" sz="quarter" idx="10"/>
          </p:nvPr>
        </p:nvSpPr>
        <p:spPr/>
        <p:txBody>
          <a:bodyPr/>
          <a:lstStyle/>
          <a:p>
            <a:fld id="{62E61D71-6E1A-4633-8674-61FC95E486D4}" type="slidenum">
              <a:rPr lang="zh-CN" altLang="en-US" smtClean="0"/>
              <a:pPr/>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2E61D71-6E1A-4633-8674-61FC95E486D4}" type="slidenum">
              <a:rPr lang="zh-CN" altLang="en-US" smtClean="0"/>
              <a:pPr/>
              <a:t>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2E61D71-6E1A-4633-8674-61FC95E486D4}" type="slidenum">
              <a:rPr lang="zh-CN" altLang="en-US" smtClean="0"/>
              <a:pPr/>
              <a:t>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LAMOST</a:t>
            </a:r>
            <a:r>
              <a:rPr lang="zh-CN" altLang="en-US" dirty="0" smtClean="0"/>
              <a:t>系统</a:t>
            </a:r>
            <a:r>
              <a:rPr lang="en-US" altLang="zh-CN" sz="1200" i="1" kern="1200" dirty="0" smtClean="0">
                <a:solidFill>
                  <a:schemeClr val="tx1"/>
                </a:solidFill>
                <a:effectLst/>
                <a:latin typeface="+mn-lt"/>
                <a:ea typeface="+mn-ea"/>
                <a:cs typeface="+mn-cs"/>
              </a:rPr>
              <a:t>F</a:t>
            </a:r>
            <a:r>
              <a:rPr lang="en-US" altLang="zh-CN" sz="1200" kern="1200" baseline="-25000" dirty="0" smtClean="0">
                <a:solidFill>
                  <a:schemeClr val="tx1"/>
                </a:solidFill>
                <a:effectLst/>
                <a:latin typeface="+mn-lt"/>
                <a:ea typeface="+mn-ea"/>
                <a:cs typeface="+mn-cs"/>
              </a:rPr>
              <a:t>in</a:t>
            </a:r>
            <a:r>
              <a:rPr lang="en-US" altLang="zh-CN" sz="1200" kern="1200" dirty="0" smtClean="0">
                <a:solidFill>
                  <a:schemeClr val="tx1"/>
                </a:solidFill>
                <a:effectLst/>
                <a:latin typeface="+mn-lt"/>
                <a:ea typeface="+mn-ea"/>
                <a:cs typeface="+mn-cs"/>
              </a:rPr>
              <a:t>=5.0</a:t>
            </a:r>
            <a:r>
              <a:rPr lang="zh-CN"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白光（可见波段），选择</a:t>
            </a:r>
            <a:r>
              <a:rPr lang="en-US" altLang="zh-CN" sz="1200" kern="1200" dirty="0" smtClean="0">
                <a:solidFill>
                  <a:schemeClr val="tx1"/>
                </a:solidFill>
                <a:effectLst/>
                <a:latin typeface="+mn-lt"/>
                <a:ea typeface="+mn-ea"/>
                <a:cs typeface="+mn-cs"/>
              </a:rPr>
              <a:t>LED</a:t>
            </a:r>
            <a:endParaRPr lang="zh-CN" altLang="en-US" dirty="0"/>
          </a:p>
        </p:txBody>
      </p:sp>
      <p:sp>
        <p:nvSpPr>
          <p:cNvPr id="4" name="灯片编号占位符 3"/>
          <p:cNvSpPr>
            <a:spLocks noGrp="1"/>
          </p:cNvSpPr>
          <p:nvPr>
            <p:ph type="sldNum" sz="quarter" idx="10"/>
          </p:nvPr>
        </p:nvSpPr>
        <p:spPr/>
        <p:txBody>
          <a:bodyPr/>
          <a:lstStyle/>
          <a:p>
            <a:fld id="{62E61D71-6E1A-4633-8674-61FC95E486D4}" type="slidenum">
              <a:rPr lang="zh-CN" altLang="en-US" smtClean="0"/>
              <a:pPr/>
              <a:t>13</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）由于光纤本身缺陷的差异，不同光纤出射焦比退化程度不同，从结果可以得出，在光纤粘胶前出射焦比基本保持在</a:t>
            </a:r>
            <a:r>
              <a:rPr lang="en-US" altLang="zh-CN" sz="1200" kern="1200" dirty="0" smtClean="0">
                <a:solidFill>
                  <a:schemeClr val="tx1"/>
                </a:solidFill>
                <a:effectLst/>
                <a:latin typeface="+mn-lt"/>
                <a:ea typeface="+mn-ea"/>
                <a:cs typeface="+mn-cs"/>
              </a:rPr>
              <a:t>4.62~4.66</a:t>
            </a:r>
            <a:r>
              <a:rPr lang="zh-CN" altLang="zh-CN" sz="1200" kern="1200" dirty="0" smtClean="0">
                <a:solidFill>
                  <a:schemeClr val="tx1"/>
                </a:solidFill>
                <a:effectLst/>
                <a:latin typeface="+mn-lt"/>
                <a:ea typeface="+mn-ea"/>
                <a:cs typeface="+mn-cs"/>
              </a:rPr>
              <a:t>，焦比退化程度在</a:t>
            </a:r>
            <a:r>
              <a:rPr lang="en-US" altLang="zh-CN" sz="1200" kern="1200" dirty="0" smtClean="0">
                <a:solidFill>
                  <a:schemeClr val="tx1"/>
                </a:solidFill>
                <a:effectLst/>
                <a:latin typeface="+mn-lt"/>
                <a:ea typeface="+mn-ea"/>
                <a:cs typeface="+mn-cs"/>
              </a:rPr>
              <a:t>8.2%</a:t>
            </a:r>
            <a:r>
              <a:rPr lang="zh-CN" altLang="zh-CN" sz="1200" kern="1200" dirty="0" smtClean="0">
                <a:solidFill>
                  <a:schemeClr val="tx1"/>
                </a:solidFill>
                <a:effectLst/>
                <a:latin typeface="+mn-lt"/>
                <a:ea typeface="+mn-ea"/>
                <a:cs typeface="+mn-cs"/>
              </a:rPr>
              <a:t>以内。</a:t>
            </a:r>
          </a:p>
          <a:p>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）结合表</a:t>
            </a:r>
            <a:r>
              <a:rPr lang="en-US" altLang="zh-CN" sz="1200" kern="1200" dirty="0" smtClean="0">
                <a:solidFill>
                  <a:schemeClr val="tx1"/>
                </a:solidFill>
                <a:effectLst/>
                <a:latin typeface="+mn-lt"/>
                <a:ea typeface="+mn-ea"/>
                <a:cs typeface="+mn-cs"/>
              </a:rPr>
              <a:t>3.4</a:t>
            </a:r>
            <a:r>
              <a:rPr lang="zh-CN" altLang="zh-CN" sz="1200" kern="1200" dirty="0" smtClean="0">
                <a:solidFill>
                  <a:schemeClr val="tx1"/>
                </a:solidFill>
                <a:effectLst/>
                <a:latin typeface="+mn-lt"/>
                <a:ea typeface="+mn-ea"/>
                <a:cs typeface="+mn-cs"/>
              </a:rPr>
              <a:t>可看出，在光纤粘胶采用不同温度固化时，光纤出射焦比变化量很小，在</a:t>
            </a:r>
            <a:r>
              <a:rPr lang="en-US" altLang="zh-CN" sz="1200" kern="1200" dirty="0" smtClean="0">
                <a:solidFill>
                  <a:schemeClr val="tx1"/>
                </a:solidFill>
                <a:effectLst/>
                <a:latin typeface="+mn-lt"/>
                <a:ea typeface="+mn-ea"/>
                <a:cs typeface="+mn-cs"/>
              </a:rPr>
              <a:t>0.03</a:t>
            </a:r>
            <a:r>
              <a:rPr lang="zh-CN" altLang="zh-CN" sz="1200" kern="1200" dirty="0" smtClean="0">
                <a:solidFill>
                  <a:schemeClr val="tx1"/>
                </a:solidFill>
                <a:effectLst/>
                <a:latin typeface="+mn-lt"/>
                <a:ea typeface="+mn-ea"/>
                <a:cs typeface="+mn-cs"/>
              </a:rPr>
              <a:t>以内，变化幅度在</a:t>
            </a:r>
            <a:r>
              <a:rPr lang="en-US" altLang="zh-CN" sz="1200" kern="1200" dirty="0" smtClean="0">
                <a:solidFill>
                  <a:schemeClr val="tx1"/>
                </a:solidFill>
                <a:effectLst/>
                <a:latin typeface="+mn-lt"/>
                <a:ea typeface="+mn-ea"/>
                <a:cs typeface="+mn-cs"/>
              </a:rPr>
              <a:t>0.6%</a:t>
            </a:r>
            <a:r>
              <a:rPr lang="zh-CN" altLang="zh-CN" sz="1200" kern="1200" dirty="0" smtClean="0">
                <a:solidFill>
                  <a:schemeClr val="tx1"/>
                </a:solidFill>
                <a:effectLst/>
                <a:latin typeface="+mn-lt"/>
                <a:ea typeface="+mn-ea"/>
                <a:cs typeface="+mn-cs"/>
              </a:rPr>
              <a:t>以内，因此粘胶对光纤出射焦比没有显著影响。</a:t>
            </a:r>
            <a:endParaRPr lang="zh-CN" altLang="en-US" dirty="0"/>
          </a:p>
        </p:txBody>
      </p:sp>
      <p:sp>
        <p:nvSpPr>
          <p:cNvPr id="4" name="灯片编号占位符 3"/>
          <p:cNvSpPr>
            <a:spLocks noGrp="1"/>
          </p:cNvSpPr>
          <p:nvPr>
            <p:ph type="sldNum" sz="quarter" idx="10"/>
          </p:nvPr>
        </p:nvSpPr>
        <p:spPr/>
        <p:txBody>
          <a:bodyPr/>
          <a:lstStyle/>
          <a:p>
            <a:fld id="{62E61D71-6E1A-4633-8674-61FC95E486D4}" type="slidenum">
              <a:rPr lang="zh-CN" altLang="en-US" smtClean="0"/>
              <a:pPr/>
              <a:t>18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2050" name="图片 8"/>
          <p:cNvPicPr>
            <a:picLocks noChangeAspect="1" noChangeArrowheads="1"/>
          </p:cNvPicPr>
          <p:nvPr/>
        </p:nvPicPr>
        <p:blipFill>
          <a:blip r:embed="rId2" cstate="email"/>
          <a:srcRect/>
          <a:stretch>
            <a:fillRect/>
          </a:stretch>
        </p:blipFill>
        <p:spPr bwMode="auto">
          <a:xfrm>
            <a:off x="0" y="0"/>
            <a:ext cx="9136063"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1" name="KSO_BT1"/>
          <p:cNvSpPr>
            <a:spLocks noGrp="1" noChangeArrowheads="1"/>
          </p:cNvSpPr>
          <p:nvPr>
            <p:ph type="ctrTitle"/>
          </p:nvPr>
        </p:nvSpPr>
        <p:spPr>
          <a:xfrm>
            <a:off x="3727450" y="4078288"/>
            <a:ext cx="5021263" cy="1470025"/>
          </a:xfrm>
        </p:spPr>
        <p:txBody>
          <a:bodyPr/>
          <a:lstStyle>
            <a:lvl1pPr algn="ctr">
              <a:defRPr sz="4200"/>
            </a:lvl1pPr>
          </a:lstStyle>
          <a:p>
            <a:pPr lvl="0"/>
            <a:r>
              <a:rPr lang="zh-CN" altLang="en-US" noProof="0" dirty="0" smtClean="0"/>
              <a:t>单击此处编辑母版标题样式</a:t>
            </a:r>
          </a:p>
        </p:txBody>
      </p:sp>
      <p:sp>
        <p:nvSpPr>
          <p:cNvPr id="2052" name="KSO_BC1"/>
          <p:cNvSpPr>
            <a:spLocks noGrp="1" noChangeArrowheads="1"/>
          </p:cNvSpPr>
          <p:nvPr>
            <p:ph type="subTitle" idx="1"/>
          </p:nvPr>
        </p:nvSpPr>
        <p:spPr>
          <a:xfrm>
            <a:off x="3736975" y="5618163"/>
            <a:ext cx="5016500" cy="488950"/>
          </a:xfrm>
        </p:spPr>
        <p:txBody>
          <a:bodyPr/>
          <a:lstStyle>
            <a:lvl1pPr marL="0" indent="0" algn="ctr">
              <a:buFont typeface="Wingdings" panose="05000000000000000000" pitchFamily="2" charset="2"/>
              <a:buNone/>
              <a:defRPr/>
            </a:lvl1pPr>
          </a:lstStyle>
          <a:p>
            <a:pPr lvl="0"/>
            <a:r>
              <a:rPr lang="zh-CN" altLang="en-US" noProof="0" smtClean="0"/>
              <a:t>单击此处编辑母版副标题样式</a:t>
            </a:r>
          </a:p>
        </p:txBody>
      </p:sp>
      <p:sp>
        <p:nvSpPr>
          <p:cNvPr id="2053" name="KSO_FD"/>
          <p:cNvSpPr>
            <a:spLocks noGrp="1" noChangeArrowheads="1"/>
          </p:cNvSpPr>
          <p:nvPr>
            <p:ph type="dt" sz="half" idx="2"/>
          </p:nvPr>
        </p:nvSpPr>
        <p:spPr>
          <a:xfrm>
            <a:off x="457200" y="6245225"/>
            <a:ext cx="2133600" cy="476250"/>
          </a:xfrm>
        </p:spPr>
        <p:txBody>
          <a:bodyPr/>
          <a:lstStyle>
            <a:lvl1pPr>
              <a:defRPr/>
            </a:lvl1pPr>
          </a:lstStyle>
          <a:p>
            <a:fld id="{72CACDCD-E9A3-4CCA-8AF8-BAC788FC4BC8}" type="datetimeFigureOut">
              <a:rPr lang="zh-CN" altLang="en-US" smtClean="0"/>
              <a:pPr/>
              <a:t>2017/11/30</a:t>
            </a:fld>
            <a:endParaRPr lang="zh-CN" altLang="en-US"/>
          </a:p>
        </p:txBody>
      </p:sp>
      <p:sp>
        <p:nvSpPr>
          <p:cNvPr id="2054" name="KSO_FT"/>
          <p:cNvSpPr>
            <a:spLocks noGrp="1" noChangeArrowheads="1"/>
          </p:cNvSpPr>
          <p:nvPr>
            <p:ph type="ftr" sz="quarter" idx="3"/>
          </p:nvPr>
        </p:nvSpPr>
        <p:spPr>
          <a:xfrm>
            <a:off x="3124200" y="6245225"/>
            <a:ext cx="2895600" cy="476250"/>
          </a:xfrm>
        </p:spPr>
        <p:txBody>
          <a:bodyPr/>
          <a:lstStyle>
            <a:lvl1pPr>
              <a:defRPr/>
            </a:lvl1pPr>
          </a:lstStyle>
          <a:p>
            <a:endParaRPr lang="zh-CN" altLang="en-US"/>
          </a:p>
        </p:txBody>
      </p:sp>
      <p:sp>
        <p:nvSpPr>
          <p:cNvPr id="2055" name="KSO_FN"/>
          <p:cNvSpPr>
            <a:spLocks noGrp="1" noChangeArrowheads="1"/>
          </p:cNvSpPr>
          <p:nvPr>
            <p:ph type="sldNum" sz="quarter" idx="4"/>
          </p:nvPr>
        </p:nvSpPr>
        <p:spPr>
          <a:xfrm>
            <a:off x="6553200" y="6245225"/>
            <a:ext cx="2133600" cy="476250"/>
          </a:xfrm>
        </p:spPr>
        <p:txBody>
          <a:bodyPr/>
          <a:lstStyle>
            <a:lvl1pPr>
              <a:defRPr/>
            </a:lvl1pPr>
          </a:lstStyle>
          <a:p>
            <a:fld id="{BC61984E-4726-4FC4-9C5B-CAD7CC3CDFAB}" type="slidenum">
              <a:rPr lang="zh-CN" altLang="en-US" smtClean="0"/>
              <a:pPr/>
              <a:t>‹#›</a:t>
            </a:fld>
            <a:endParaRPr lang="zh-CN" altLang="en-US"/>
          </a:p>
        </p:txBody>
      </p:sp>
      <p:pic>
        <p:nvPicPr>
          <p:cNvPr id="8" name="Picture 4" descr="C:\Users\Esperro\Desktop\未标题-1.png"/>
          <p:cNvPicPr>
            <a:picLocks noChangeAspect="1" noChangeArrowheads="1"/>
          </p:cNvPicPr>
          <p:nvPr/>
        </p:nvPicPr>
        <p:blipFill>
          <a:blip r:embed="rId3" cstate="email"/>
          <a:srcRect/>
          <a:stretch>
            <a:fillRect/>
          </a:stretch>
        </p:blipFill>
        <p:spPr bwMode="auto">
          <a:xfrm>
            <a:off x="395536" y="116632"/>
            <a:ext cx="717059" cy="720000"/>
          </a:xfrm>
          <a:prstGeom prst="rect">
            <a:avLst/>
          </a:prstGeom>
          <a:noFill/>
          <a:extLst>
            <a:ext uri="{909E8E84-426E-40DD-AFC4-6F175D3DCCD1}">
              <a14:hiddenFill xmlns="" xmlns:a14="http://schemas.microsoft.com/office/drawing/2010/main">
                <a:solidFill>
                  <a:srgbClr val="FFFFFF"/>
                </a:solidFill>
              </a14:hiddenFill>
            </a:ext>
          </a:extLst>
        </p:spPr>
      </p:pic>
      <p:sp>
        <p:nvSpPr>
          <p:cNvPr id="9" name="WordArt 22"/>
          <p:cNvSpPr>
            <a:spLocks noChangeArrowheads="1" noChangeShapeType="1" noTextEdit="1"/>
          </p:cNvSpPr>
          <p:nvPr/>
        </p:nvSpPr>
        <p:spPr bwMode="auto">
          <a:xfrm>
            <a:off x="1263650" y="188640"/>
            <a:ext cx="1479550" cy="617538"/>
          </a:xfrm>
          <a:prstGeom prst="rect">
            <a:avLst/>
          </a:prstGeom>
          <a:extLst>
            <a:ext uri="{91240B29-F687-4F45-9708-019B960494DF}">
              <a14:hiddenLine xmlns=""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dirty="0" smtClean="0">
                <a:effectLst>
                  <a:outerShdw dist="45791" dir="2021404" algn="ctr" rotWithShape="0">
                    <a:srgbClr val="B2B2B2">
                      <a:alpha val="79999"/>
                    </a:srgbClr>
                  </a:outerShdw>
                </a:effectLst>
                <a:latin typeface="Times New Roman" panose="02020603050405020304" pitchFamily="18" charset="0"/>
                <a:ea typeface="华文行楷" panose="02010800040101010101" charset="-122"/>
                <a:cs typeface="Times New Roman" panose="02020603050405020304" pitchFamily="18" charset="0"/>
              </a:rPr>
              <a:t>H</a:t>
            </a:r>
            <a:r>
              <a:rPr lang="en-US" altLang="zh-CN" sz="3200" kern="10" dirty="0" smtClean="0">
                <a:effectLst>
                  <a:outerShdw dist="45791" dir="2021404" algn="ctr" rotWithShape="0">
                    <a:srgbClr val="B2B2B2">
                      <a:alpha val="79999"/>
                    </a:srgbClr>
                  </a:outerShdw>
                </a:effectLst>
                <a:latin typeface="Times New Roman" panose="02020603050405020304" pitchFamily="18" charset="0"/>
                <a:ea typeface="华文行楷" panose="02010800040101010101" charset="-122"/>
                <a:cs typeface="Times New Roman" panose="02020603050405020304" pitchFamily="18" charset="0"/>
              </a:rPr>
              <a:t>ARBIN</a:t>
            </a:r>
          </a:p>
          <a:p>
            <a:pPr algn="ctr"/>
            <a:r>
              <a:rPr lang="en-US" altLang="zh-CN" sz="2000" kern="10" dirty="0" smtClean="0">
                <a:effectLst/>
                <a:latin typeface="Times New Roman" panose="02020603050405020304" pitchFamily="18" charset="0"/>
                <a:ea typeface="华文行楷" panose="02010800040101010101" charset="-122"/>
                <a:cs typeface="Times New Roman" panose="02020603050405020304" pitchFamily="18" charset="0"/>
              </a:rPr>
              <a:t>ENGINEERING</a:t>
            </a:r>
            <a:endParaRPr lang="en-US" altLang="zh-CN" sz="2400" kern="10" dirty="0" smtClean="0">
              <a:effectLst/>
              <a:latin typeface="Times New Roman" panose="02020603050405020304" pitchFamily="18" charset="0"/>
              <a:ea typeface="华文行楷" panose="02010800040101010101" charset="-122"/>
              <a:cs typeface="Times New Roman" panose="02020603050405020304" pitchFamily="18" charset="0"/>
            </a:endParaRPr>
          </a:p>
          <a:p>
            <a:pPr algn="ctr"/>
            <a:r>
              <a:rPr lang="en-US" altLang="zh-CN" sz="2400" kern="10" dirty="0" smtClean="0">
                <a:effectLst/>
                <a:latin typeface="Times New Roman" panose="02020603050405020304" pitchFamily="18" charset="0"/>
                <a:ea typeface="华文行楷" panose="02010800040101010101" charset="-122"/>
                <a:cs typeface="Times New Roman" panose="02020603050405020304" pitchFamily="18" charset="0"/>
              </a:rPr>
              <a:t>UNIVERSITY</a:t>
            </a:r>
            <a:endParaRPr lang="zh-CN" altLang="en-US" sz="2400" kern="10" dirty="0">
              <a:effectLst/>
              <a:latin typeface="Times New Roman" panose="02020603050405020304" pitchFamily="18" charset="0"/>
              <a:ea typeface="华文行楷" panose="02010800040101010101" charset="-122"/>
              <a:cs typeface="Times New Roman" panose="02020603050405020304" pitchFamily="18" charset="0"/>
            </a:endParaRPr>
          </a:p>
        </p:txBody>
      </p:sp>
      <p:pic>
        <p:nvPicPr>
          <p:cNvPr id="10" name="Picture 24" descr="31号楼夜景1羽化"/>
          <p:cNvPicPr>
            <a:picLocks noChangeAspect="1" noChangeArrowheads="1"/>
          </p:cNvPicPr>
          <p:nvPr/>
        </p:nvPicPr>
        <p:blipFill>
          <a:blip r:embed="rId4" cstate="email"/>
          <a:srcRect/>
          <a:stretch>
            <a:fillRect/>
          </a:stretch>
        </p:blipFill>
        <p:spPr bwMode="auto">
          <a:xfrm>
            <a:off x="6588224" y="44624"/>
            <a:ext cx="2414489" cy="770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72CACDCD-E9A3-4CCA-8AF8-BAC788FC4BC8}" type="datetimeFigureOut">
              <a:rPr lang="zh-CN" altLang="en-US" smtClean="0"/>
              <a:pPr/>
              <a:t>2017/11/30</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BC61984E-4726-4FC4-9C5B-CAD7CC3CDFA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42100" y="449263"/>
            <a:ext cx="2068513" cy="60753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34975" y="449263"/>
            <a:ext cx="6054725" cy="60753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72CACDCD-E9A3-4CCA-8AF8-BAC788FC4BC8}" type="datetimeFigureOut">
              <a:rPr lang="zh-CN" altLang="en-US" smtClean="0"/>
              <a:pPr/>
              <a:t>2017/11/30</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BC61984E-4726-4FC4-9C5B-CAD7CC3CDFA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34975" y="449263"/>
            <a:ext cx="8275638" cy="700087"/>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6356350"/>
            <a:ext cx="2057400" cy="365125"/>
          </a:xfrm>
        </p:spPr>
        <p:txBody>
          <a:bodyPr/>
          <a:lstStyle>
            <a:lvl1pPr>
              <a:defRPr/>
            </a:lvl1pPr>
          </a:lstStyle>
          <a:p>
            <a:fld id="{72CACDCD-E9A3-4CCA-8AF8-BAC788FC4BC8}" type="datetimeFigureOut">
              <a:rPr lang="zh-CN" altLang="en-US" smtClean="0"/>
              <a:pPr/>
              <a:t>2017/11/30</a:t>
            </a:fld>
            <a:endParaRPr lang="zh-CN" altLang="en-US"/>
          </a:p>
        </p:txBody>
      </p:sp>
      <p:sp>
        <p:nvSpPr>
          <p:cNvPr id="4" name="页脚占位符 3"/>
          <p:cNvSpPr>
            <a:spLocks noGrp="1"/>
          </p:cNvSpPr>
          <p:nvPr>
            <p:ph type="ftr" sz="quarter" idx="11"/>
          </p:nvPr>
        </p:nvSpPr>
        <p:spPr>
          <a:xfrm>
            <a:off x="3028950" y="6356350"/>
            <a:ext cx="3086100" cy="365125"/>
          </a:xfrm>
        </p:spPr>
        <p:txBody>
          <a:bodyPr/>
          <a:lstStyle>
            <a:lvl1pPr>
              <a:defRPr/>
            </a:lvl1pPr>
          </a:lstStyle>
          <a:p>
            <a:endParaRPr lang="zh-CN" altLang="en-US"/>
          </a:p>
        </p:txBody>
      </p:sp>
      <p:sp>
        <p:nvSpPr>
          <p:cNvPr id="5" name="灯片编号占位符 4"/>
          <p:cNvSpPr>
            <a:spLocks noGrp="1"/>
          </p:cNvSpPr>
          <p:nvPr>
            <p:ph type="sldNum" sz="quarter" idx="12"/>
          </p:nvPr>
        </p:nvSpPr>
        <p:spPr>
          <a:xfrm>
            <a:off x="6457950" y="6356350"/>
            <a:ext cx="2057400" cy="365125"/>
          </a:xfrm>
        </p:spPr>
        <p:txBody>
          <a:bodyPr/>
          <a:lstStyle>
            <a:lvl1pPr>
              <a:defRPr/>
            </a:lvl1pPr>
          </a:lstStyle>
          <a:p>
            <a:fld id="{BC61984E-4726-4FC4-9C5B-CAD7CC3CDFA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2050" name="图片 8"/>
          <p:cNvPicPr>
            <a:picLocks noChangeAspect="1" noChangeArrowheads="1"/>
          </p:cNvPicPr>
          <p:nvPr/>
        </p:nvPicPr>
        <p:blipFill>
          <a:blip r:embed="rId2" cstate="email"/>
          <a:srcRect/>
          <a:stretch>
            <a:fillRect/>
          </a:stretch>
        </p:blipFill>
        <p:spPr bwMode="auto">
          <a:xfrm>
            <a:off x="0" y="0"/>
            <a:ext cx="9136063"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1" name="KSO_BT1"/>
          <p:cNvSpPr>
            <a:spLocks noGrp="1" noChangeArrowheads="1"/>
          </p:cNvSpPr>
          <p:nvPr>
            <p:ph type="ctrTitle"/>
          </p:nvPr>
        </p:nvSpPr>
        <p:spPr>
          <a:xfrm>
            <a:off x="3727450" y="4078288"/>
            <a:ext cx="5021263" cy="1470025"/>
          </a:xfrm>
        </p:spPr>
        <p:txBody>
          <a:bodyPr/>
          <a:lstStyle>
            <a:lvl1pPr algn="ctr">
              <a:defRPr sz="4200"/>
            </a:lvl1pPr>
          </a:lstStyle>
          <a:p>
            <a:pPr lvl="0"/>
            <a:r>
              <a:rPr lang="zh-CN" altLang="en-US" noProof="0" smtClean="0"/>
              <a:t>单击此处编辑母版标题样式</a:t>
            </a:r>
          </a:p>
        </p:txBody>
      </p:sp>
      <p:sp>
        <p:nvSpPr>
          <p:cNvPr id="2052" name="KSO_BC1"/>
          <p:cNvSpPr>
            <a:spLocks noGrp="1" noChangeArrowheads="1"/>
          </p:cNvSpPr>
          <p:nvPr>
            <p:ph type="subTitle" idx="1"/>
          </p:nvPr>
        </p:nvSpPr>
        <p:spPr>
          <a:xfrm>
            <a:off x="3736975" y="5618163"/>
            <a:ext cx="5016500" cy="488950"/>
          </a:xfrm>
        </p:spPr>
        <p:txBody>
          <a:bodyPr/>
          <a:lstStyle>
            <a:lvl1pPr marL="0" indent="0" algn="ctr">
              <a:buFont typeface="Wingdings" panose="05000000000000000000" pitchFamily="2" charset="2"/>
              <a:buNone/>
              <a:defRPr/>
            </a:lvl1pPr>
          </a:lstStyle>
          <a:p>
            <a:pPr lvl="0"/>
            <a:r>
              <a:rPr lang="zh-CN" altLang="en-US" noProof="0" smtClean="0"/>
              <a:t>单击此处编辑母版副标题样式</a:t>
            </a:r>
          </a:p>
        </p:txBody>
      </p:sp>
      <p:sp>
        <p:nvSpPr>
          <p:cNvPr id="2053" name="KSO_FD"/>
          <p:cNvSpPr>
            <a:spLocks noGrp="1" noChangeArrowheads="1"/>
          </p:cNvSpPr>
          <p:nvPr>
            <p:ph type="dt" sz="half" idx="2"/>
          </p:nvPr>
        </p:nvSpPr>
        <p:spPr>
          <a:xfrm>
            <a:off x="457200" y="6245225"/>
            <a:ext cx="2133600" cy="476250"/>
          </a:xfrm>
        </p:spPr>
        <p:txBody>
          <a:bodyPr/>
          <a:lstStyle>
            <a:lvl1pPr>
              <a:defRPr/>
            </a:lvl1pPr>
          </a:lstStyle>
          <a:p>
            <a:fld id="{9FD858D5-F7E1-4CA0-98D1-911CCC109782}" type="datetimeFigureOut">
              <a:rPr lang="zh-CN" altLang="en-US" smtClean="0"/>
              <a:pPr/>
              <a:t>2017/11/30</a:t>
            </a:fld>
            <a:endParaRPr lang="zh-CN" altLang="en-US"/>
          </a:p>
        </p:txBody>
      </p:sp>
      <p:sp>
        <p:nvSpPr>
          <p:cNvPr id="2054" name="KSO_FT"/>
          <p:cNvSpPr>
            <a:spLocks noGrp="1" noChangeArrowheads="1"/>
          </p:cNvSpPr>
          <p:nvPr>
            <p:ph type="ftr" sz="quarter" idx="3"/>
          </p:nvPr>
        </p:nvSpPr>
        <p:spPr>
          <a:xfrm>
            <a:off x="3124200" y="6245225"/>
            <a:ext cx="2895600" cy="476250"/>
          </a:xfrm>
        </p:spPr>
        <p:txBody>
          <a:bodyPr/>
          <a:lstStyle>
            <a:lvl1pPr>
              <a:defRPr/>
            </a:lvl1pPr>
          </a:lstStyle>
          <a:p>
            <a:endParaRPr lang="zh-CN" altLang="en-US"/>
          </a:p>
        </p:txBody>
      </p:sp>
      <p:sp>
        <p:nvSpPr>
          <p:cNvPr id="2055" name="KSO_FN"/>
          <p:cNvSpPr>
            <a:spLocks noGrp="1" noChangeArrowheads="1"/>
          </p:cNvSpPr>
          <p:nvPr>
            <p:ph type="sldNum" sz="quarter" idx="4"/>
          </p:nvPr>
        </p:nvSpPr>
        <p:spPr>
          <a:xfrm>
            <a:off x="6553200" y="6245225"/>
            <a:ext cx="2133600" cy="476250"/>
          </a:xfrm>
        </p:spPr>
        <p:txBody>
          <a:bodyPr/>
          <a:lstStyle>
            <a:lvl1pPr>
              <a:defRPr/>
            </a:lvl1pPr>
          </a:lstStyle>
          <a:p>
            <a:fld id="{C69B2664-1030-4939-9254-EBDE6E377E45}" type="slidenum">
              <a:rPr lang="zh-CN" altLang="en-US" smtClean="0"/>
              <a:pPr/>
              <a:t>‹#›</a:t>
            </a:fld>
            <a:endParaRPr lang="zh-CN" altLang="en-US"/>
          </a:p>
        </p:txBody>
      </p:sp>
      <p:pic>
        <p:nvPicPr>
          <p:cNvPr id="8" name="Picture 4" descr="C:\Users\Esperro\Desktop\未标题-1.png"/>
          <p:cNvPicPr>
            <a:picLocks noChangeAspect="1" noChangeArrowheads="1"/>
          </p:cNvPicPr>
          <p:nvPr userDrawn="1"/>
        </p:nvPicPr>
        <p:blipFill>
          <a:blip r:embed="rId3" cstate="email"/>
          <a:srcRect/>
          <a:stretch>
            <a:fillRect/>
          </a:stretch>
        </p:blipFill>
        <p:spPr bwMode="auto">
          <a:xfrm>
            <a:off x="395536" y="116632"/>
            <a:ext cx="717059" cy="720000"/>
          </a:xfrm>
          <a:prstGeom prst="rect">
            <a:avLst/>
          </a:prstGeom>
          <a:noFill/>
          <a:extLst>
            <a:ext uri="{909E8E84-426E-40DD-AFC4-6F175D3DCCD1}">
              <a14:hiddenFill xmlns="" xmlns:a14="http://schemas.microsoft.com/office/drawing/2010/main">
                <a:solidFill>
                  <a:srgbClr val="FFFFFF"/>
                </a:solidFill>
              </a14:hiddenFill>
            </a:ext>
          </a:extLst>
        </p:spPr>
      </p:pic>
      <p:sp>
        <p:nvSpPr>
          <p:cNvPr id="9" name="WordArt 22"/>
          <p:cNvSpPr>
            <a:spLocks noChangeArrowheads="1" noChangeShapeType="1" noTextEdit="1"/>
          </p:cNvSpPr>
          <p:nvPr userDrawn="1"/>
        </p:nvSpPr>
        <p:spPr bwMode="auto">
          <a:xfrm>
            <a:off x="1263650" y="188640"/>
            <a:ext cx="1479550" cy="617538"/>
          </a:xfrm>
          <a:prstGeom prst="rect">
            <a:avLst/>
          </a:prstGeom>
          <a:extLst>
            <a:ext uri="{91240B29-F687-4F45-9708-019B960494DF}">
              <a14:hiddenLine xmlns=""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dirty="0" smtClean="0">
                <a:solidFill>
                  <a:srgbClr val="3D3F41"/>
                </a:solidFill>
                <a:effectLst>
                  <a:outerShdw dist="45791" dir="2021404" algn="ctr" rotWithShape="0">
                    <a:srgbClr val="B2B2B2">
                      <a:alpha val="79999"/>
                    </a:srgbClr>
                  </a:outerShdw>
                </a:effectLst>
                <a:latin typeface="Times New Roman" panose="02020603050405020304" pitchFamily="18" charset="0"/>
                <a:ea typeface="华文行楷" panose="02010800040101010101" charset="-122"/>
                <a:cs typeface="Times New Roman" panose="02020603050405020304" pitchFamily="18" charset="0"/>
              </a:rPr>
              <a:t>H</a:t>
            </a:r>
            <a:r>
              <a:rPr lang="en-US" altLang="zh-CN" sz="3200" kern="10" dirty="0" smtClean="0">
                <a:solidFill>
                  <a:srgbClr val="3D3F41"/>
                </a:solidFill>
                <a:effectLst>
                  <a:outerShdw dist="45791" dir="2021404" algn="ctr" rotWithShape="0">
                    <a:srgbClr val="B2B2B2">
                      <a:alpha val="79999"/>
                    </a:srgbClr>
                  </a:outerShdw>
                </a:effectLst>
                <a:latin typeface="Times New Roman" panose="02020603050405020304" pitchFamily="18" charset="0"/>
                <a:ea typeface="华文行楷" panose="02010800040101010101" charset="-122"/>
                <a:cs typeface="Times New Roman" panose="02020603050405020304" pitchFamily="18" charset="0"/>
              </a:rPr>
              <a:t>ARBIN</a:t>
            </a:r>
          </a:p>
          <a:p>
            <a:pPr algn="ctr"/>
            <a:r>
              <a:rPr lang="en-US" altLang="zh-CN" sz="2000" kern="10" dirty="0" smtClean="0">
                <a:solidFill>
                  <a:srgbClr val="3D3F41"/>
                </a:solidFill>
                <a:latin typeface="Times New Roman" panose="02020603050405020304" pitchFamily="18" charset="0"/>
                <a:ea typeface="华文行楷" panose="02010800040101010101" charset="-122"/>
                <a:cs typeface="Times New Roman" panose="02020603050405020304" pitchFamily="18" charset="0"/>
              </a:rPr>
              <a:t>ENGINEERING</a:t>
            </a:r>
            <a:endParaRPr lang="en-US" altLang="zh-CN" sz="2400" kern="10" dirty="0" smtClean="0">
              <a:solidFill>
                <a:srgbClr val="3D3F41"/>
              </a:solidFill>
              <a:latin typeface="Times New Roman" panose="02020603050405020304" pitchFamily="18" charset="0"/>
              <a:ea typeface="华文行楷" panose="02010800040101010101" charset="-122"/>
              <a:cs typeface="Times New Roman" panose="02020603050405020304" pitchFamily="18" charset="0"/>
            </a:endParaRPr>
          </a:p>
          <a:p>
            <a:pPr algn="ctr"/>
            <a:r>
              <a:rPr lang="en-US" altLang="zh-CN" sz="2400" kern="10" dirty="0" smtClean="0">
                <a:solidFill>
                  <a:srgbClr val="3D3F41"/>
                </a:solidFill>
                <a:latin typeface="Times New Roman" panose="02020603050405020304" pitchFamily="18" charset="0"/>
                <a:ea typeface="华文行楷" panose="02010800040101010101" charset="-122"/>
                <a:cs typeface="Times New Roman" panose="02020603050405020304" pitchFamily="18" charset="0"/>
              </a:rPr>
              <a:t>UNIVERSITY</a:t>
            </a:r>
            <a:endParaRPr lang="zh-CN" altLang="en-US" sz="2400" kern="10" dirty="0">
              <a:solidFill>
                <a:srgbClr val="3D3F41"/>
              </a:solidFill>
              <a:latin typeface="Times New Roman" panose="02020603050405020304" pitchFamily="18" charset="0"/>
              <a:ea typeface="华文行楷" panose="02010800040101010101" charset="-122"/>
              <a:cs typeface="Times New Roman" panose="02020603050405020304" pitchFamily="18" charset="0"/>
            </a:endParaRPr>
          </a:p>
        </p:txBody>
      </p:sp>
      <p:pic>
        <p:nvPicPr>
          <p:cNvPr id="10" name="Picture 24" descr="31号楼夜景1羽化"/>
          <p:cNvPicPr>
            <a:picLocks noChangeAspect="1" noChangeArrowheads="1"/>
          </p:cNvPicPr>
          <p:nvPr userDrawn="1"/>
        </p:nvPicPr>
        <p:blipFill>
          <a:blip r:embed="rId4" cstate="email"/>
          <a:srcRect/>
          <a:stretch>
            <a:fillRect/>
          </a:stretch>
        </p:blipFill>
        <p:spPr bwMode="auto">
          <a:xfrm>
            <a:off x="6588224" y="44624"/>
            <a:ext cx="2414489" cy="770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9FD858D5-F7E1-4CA0-98D1-911CCC109782}" type="datetimeFigureOut">
              <a:rPr lang="zh-CN" altLang="en-US" smtClean="0"/>
              <a:pPr/>
              <a:t>2017/11/30</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C69B2664-1030-4939-9254-EBDE6E377E45}"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9FD858D5-F7E1-4CA0-98D1-911CCC109782}" type="datetimeFigureOut">
              <a:rPr lang="zh-CN" altLang="en-US" smtClean="0"/>
              <a:pPr/>
              <a:t>2017/11/30</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C69B2664-1030-4939-9254-EBDE6E377E45}"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34975" y="1331913"/>
            <a:ext cx="4056063" cy="5192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3438" y="1331913"/>
            <a:ext cx="4057650" cy="5192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9FD858D5-F7E1-4CA0-98D1-911CCC109782}" type="datetimeFigureOut">
              <a:rPr lang="zh-CN" altLang="en-US" smtClean="0"/>
              <a:pPr/>
              <a:t>2017/11/30</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C69B2664-1030-4939-9254-EBDE6E377E45}"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9FD858D5-F7E1-4CA0-98D1-911CCC109782}" type="datetimeFigureOut">
              <a:rPr lang="zh-CN" altLang="en-US" smtClean="0"/>
              <a:pPr/>
              <a:t>2017/11/30</a:t>
            </a:fld>
            <a:endParaRPr lang="zh-CN" altLang="en-US"/>
          </a:p>
        </p:txBody>
      </p:sp>
      <p:sp>
        <p:nvSpPr>
          <p:cNvPr id="8" name="页脚占位符 7"/>
          <p:cNvSpPr>
            <a:spLocks noGrp="1"/>
          </p:cNvSpPr>
          <p:nvPr>
            <p:ph type="ftr" sz="quarter" idx="11"/>
          </p:nvPr>
        </p:nvSpPr>
        <p:spPr/>
        <p:txBody>
          <a:bodyPr/>
          <a:lstStyle>
            <a:lvl1pPr>
              <a:defRPr/>
            </a:lvl1pPr>
          </a:lstStyle>
          <a:p>
            <a:endParaRPr lang="zh-CN" altLang="en-US"/>
          </a:p>
        </p:txBody>
      </p:sp>
      <p:sp>
        <p:nvSpPr>
          <p:cNvPr id="9" name="灯片编号占位符 8"/>
          <p:cNvSpPr>
            <a:spLocks noGrp="1"/>
          </p:cNvSpPr>
          <p:nvPr>
            <p:ph type="sldNum" sz="quarter" idx="12"/>
          </p:nvPr>
        </p:nvSpPr>
        <p:spPr/>
        <p:txBody>
          <a:bodyPr/>
          <a:lstStyle>
            <a:lvl1pPr>
              <a:defRPr/>
            </a:lvl1pPr>
          </a:lstStyle>
          <a:p>
            <a:fld id="{C69B2664-1030-4939-9254-EBDE6E377E45}"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9FD858D5-F7E1-4CA0-98D1-911CCC109782}" type="datetimeFigureOut">
              <a:rPr lang="zh-CN" altLang="en-US" smtClean="0"/>
              <a:pPr/>
              <a:t>2017/11/30</a:t>
            </a:fld>
            <a:endParaRPr lang="zh-CN" altLang="en-US"/>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C69B2664-1030-4939-9254-EBDE6E377E45}" type="slidenum">
              <a:rPr lang="zh-CN" altLang="en-US" smtClean="0"/>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9FD858D5-F7E1-4CA0-98D1-911CCC109782}" type="datetimeFigureOut">
              <a:rPr lang="zh-CN" altLang="en-US" smtClean="0"/>
              <a:pPr/>
              <a:t>2017/11/30</a:t>
            </a:fld>
            <a:endParaRPr lang="zh-CN" altLang="en-US"/>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lvl1pPr>
          </a:lstStyle>
          <a:p>
            <a:fld id="{C69B2664-1030-4939-9254-EBDE6E377E45}"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72CACDCD-E9A3-4CCA-8AF8-BAC788FC4BC8}" type="datetimeFigureOut">
              <a:rPr lang="zh-CN" altLang="en-US" smtClean="0"/>
              <a:pPr/>
              <a:t>2017/11/30</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BC61984E-4726-4FC4-9C5B-CAD7CC3CDFA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9FD858D5-F7E1-4CA0-98D1-911CCC109782}" type="datetimeFigureOut">
              <a:rPr lang="zh-CN" altLang="en-US" smtClean="0"/>
              <a:pPr/>
              <a:t>2017/11/30</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C69B2664-1030-4939-9254-EBDE6E377E45}"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9FD858D5-F7E1-4CA0-98D1-911CCC109782}" type="datetimeFigureOut">
              <a:rPr lang="zh-CN" altLang="en-US" smtClean="0"/>
              <a:pPr/>
              <a:t>2017/11/30</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C69B2664-1030-4939-9254-EBDE6E377E45}" type="slidenum">
              <a:rPr lang="zh-CN" altLang="en-US" smtClean="0"/>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9FD858D5-F7E1-4CA0-98D1-911CCC109782}" type="datetimeFigureOut">
              <a:rPr lang="zh-CN" altLang="en-US" smtClean="0"/>
              <a:pPr/>
              <a:t>2017/11/30</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C69B2664-1030-4939-9254-EBDE6E377E45}" type="slidenum">
              <a:rPr lang="zh-CN" altLang="en-US" smtClean="0"/>
              <a:pPr/>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42100" y="449263"/>
            <a:ext cx="2068513" cy="60753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34975" y="449263"/>
            <a:ext cx="6054725" cy="60753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9FD858D5-F7E1-4CA0-98D1-911CCC109782}" type="datetimeFigureOut">
              <a:rPr lang="zh-CN" altLang="en-US" smtClean="0"/>
              <a:pPr/>
              <a:t>2017/11/30</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C69B2664-1030-4939-9254-EBDE6E377E45}" type="slidenum">
              <a:rPr lang="zh-CN" altLang="en-US" smtClean="0"/>
              <a:pPr/>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34975" y="449263"/>
            <a:ext cx="8275638" cy="700087"/>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6356350"/>
            <a:ext cx="2057400" cy="365125"/>
          </a:xfrm>
        </p:spPr>
        <p:txBody>
          <a:bodyPr/>
          <a:lstStyle>
            <a:lvl1pPr>
              <a:defRPr/>
            </a:lvl1pPr>
          </a:lstStyle>
          <a:p>
            <a:fld id="{9FD858D5-F7E1-4CA0-98D1-911CCC109782}" type="datetimeFigureOut">
              <a:rPr lang="zh-CN" altLang="en-US" smtClean="0"/>
              <a:pPr/>
              <a:t>2017/11/30</a:t>
            </a:fld>
            <a:endParaRPr lang="zh-CN" altLang="en-US"/>
          </a:p>
        </p:txBody>
      </p:sp>
      <p:sp>
        <p:nvSpPr>
          <p:cNvPr id="4" name="页脚占位符 3"/>
          <p:cNvSpPr>
            <a:spLocks noGrp="1"/>
          </p:cNvSpPr>
          <p:nvPr>
            <p:ph type="ftr" sz="quarter" idx="11"/>
          </p:nvPr>
        </p:nvSpPr>
        <p:spPr>
          <a:xfrm>
            <a:off x="3028950" y="6356350"/>
            <a:ext cx="3086100" cy="365125"/>
          </a:xfrm>
        </p:spPr>
        <p:txBody>
          <a:bodyPr/>
          <a:lstStyle>
            <a:lvl1pPr>
              <a:defRPr/>
            </a:lvl1pPr>
          </a:lstStyle>
          <a:p>
            <a:endParaRPr lang="zh-CN" altLang="en-US"/>
          </a:p>
        </p:txBody>
      </p:sp>
      <p:sp>
        <p:nvSpPr>
          <p:cNvPr id="5" name="灯片编号占位符 4"/>
          <p:cNvSpPr>
            <a:spLocks noGrp="1"/>
          </p:cNvSpPr>
          <p:nvPr>
            <p:ph type="sldNum" sz="quarter" idx="12"/>
          </p:nvPr>
        </p:nvSpPr>
        <p:spPr>
          <a:xfrm>
            <a:off x="6457950" y="6356350"/>
            <a:ext cx="2057400" cy="365125"/>
          </a:xfrm>
        </p:spPr>
        <p:txBody>
          <a:bodyPr/>
          <a:lstStyle>
            <a:lvl1pPr>
              <a:defRPr/>
            </a:lvl1pPr>
          </a:lstStyle>
          <a:p>
            <a:fld id="{C69B2664-1030-4939-9254-EBDE6E377E45}"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72CACDCD-E9A3-4CCA-8AF8-BAC788FC4BC8}" type="datetimeFigureOut">
              <a:rPr lang="zh-CN" altLang="en-US" smtClean="0"/>
              <a:pPr/>
              <a:t>2017/11/30</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BC61984E-4726-4FC4-9C5B-CAD7CC3CDFA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34975" y="1331913"/>
            <a:ext cx="4056063" cy="5192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3438" y="1331913"/>
            <a:ext cx="4057650" cy="5192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72CACDCD-E9A3-4CCA-8AF8-BAC788FC4BC8}" type="datetimeFigureOut">
              <a:rPr lang="zh-CN" altLang="en-US" smtClean="0"/>
              <a:pPr/>
              <a:t>2017/11/30</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BC61984E-4726-4FC4-9C5B-CAD7CC3CDFA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72CACDCD-E9A3-4CCA-8AF8-BAC788FC4BC8}" type="datetimeFigureOut">
              <a:rPr lang="zh-CN" altLang="en-US" smtClean="0"/>
              <a:pPr/>
              <a:t>2017/11/30</a:t>
            </a:fld>
            <a:endParaRPr lang="zh-CN" altLang="en-US"/>
          </a:p>
        </p:txBody>
      </p:sp>
      <p:sp>
        <p:nvSpPr>
          <p:cNvPr id="8" name="页脚占位符 7"/>
          <p:cNvSpPr>
            <a:spLocks noGrp="1"/>
          </p:cNvSpPr>
          <p:nvPr>
            <p:ph type="ftr" sz="quarter" idx="11"/>
          </p:nvPr>
        </p:nvSpPr>
        <p:spPr/>
        <p:txBody>
          <a:bodyPr/>
          <a:lstStyle>
            <a:lvl1pPr>
              <a:defRPr/>
            </a:lvl1pPr>
          </a:lstStyle>
          <a:p>
            <a:endParaRPr lang="zh-CN" altLang="en-US"/>
          </a:p>
        </p:txBody>
      </p:sp>
      <p:sp>
        <p:nvSpPr>
          <p:cNvPr id="9" name="灯片编号占位符 8"/>
          <p:cNvSpPr>
            <a:spLocks noGrp="1"/>
          </p:cNvSpPr>
          <p:nvPr>
            <p:ph type="sldNum" sz="quarter" idx="12"/>
          </p:nvPr>
        </p:nvSpPr>
        <p:spPr/>
        <p:txBody>
          <a:bodyPr/>
          <a:lstStyle>
            <a:lvl1pPr>
              <a:defRPr/>
            </a:lvl1pPr>
          </a:lstStyle>
          <a:p>
            <a:fld id="{BC61984E-4726-4FC4-9C5B-CAD7CC3CDFA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72CACDCD-E9A3-4CCA-8AF8-BAC788FC4BC8}" type="datetimeFigureOut">
              <a:rPr lang="zh-CN" altLang="en-US" smtClean="0"/>
              <a:pPr/>
              <a:t>2017/11/30</a:t>
            </a:fld>
            <a:endParaRPr lang="zh-CN" altLang="en-US"/>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BC61984E-4726-4FC4-9C5B-CAD7CC3CDFA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72CACDCD-E9A3-4CCA-8AF8-BAC788FC4BC8}" type="datetimeFigureOut">
              <a:rPr lang="zh-CN" altLang="en-US" smtClean="0"/>
              <a:pPr/>
              <a:t>2017/11/30</a:t>
            </a:fld>
            <a:endParaRPr lang="zh-CN" altLang="en-US"/>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lvl1pPr>
          </a:lstStyle>
          <a:p>
            <a:fld id="{BC61984E-4726-4FC4-9C5B-CAD7CC3CDFA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72CACDCD-E9A3-4CCA-8AF8-BAC788FC4BC8}" type="datetimeFigureOut">
              <a:rPr lang="zh-CN" altLang="en-US" smtClean="0"/>
              <a:pPr/>
              <a:t>2017/11/30</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BC61984E-4726-4FC4-9C5B-CAD7CC3CDFA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72CACDCD-E9A3-4CCA-8AF8-BAC788FC4BC8}" type="datetimeFigureOut">
              <a:rPr lang="zh-CN" altLang="en-US" smtClean="0"/>
              <a:pPr/>
              <a:t>2017/11/30</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BC61984E-4726-4FC4-9C5B-CAD7CC3CDFA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图片 7"/>
          <p:cNvPicPr>
            <a:picLocks noChangeAspect="1" noChangeArrowheads="1"/>
          </p:cNvPicPr>
          <p:nvPr/>
        </p:nvPicPr>
        <p:blipFill>
          <a:blip r:embed="rId14" cstate="email"/>
          <a:srcRect/>
          <a:stretch>
            <a:fillRect/>
          </a:stretch>
        </p:blipFill>
        <p:spPr bwMode="auto">
          <a:xfrm>
            <a:off x="0" y="0"/>
            <a:ext cx="9144000" cy="3560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KSO_BT1"/>
          <p:cNvSpPr>
            <a:spLocks noGrp="1" noChangeArrowheads="1"/>
          </p:cNvSpPr>
          <p:nvPr>
            <p:ph type="title"/>
          </p:nvPr>
        </p:nvSpPr>
        <p:spPr bwMode="auto">
          <a:xfrm>
            <a:off x="434181" y="784697"/>
            <a:ext cx="8275638" cy="700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p>
            <a:pPr lvl="0"/>
            <a:r>
              <a:rPr lang="zh-CN" altLang="en-US" dirty="0" smtClean="0"/>
              <a:t>单击此处编辑母版标题样式</a:t>
            </a:r>
          </a:p>
        </p:txBody>
      </p:sp>
      <p:sp>
        <p:nvSpPr>
          <p:cNvPr id="1028" name="KSO_BC1"/>
          <p:cNvSpPr>
            <a:spLocks noGrp="1" noChangeArrowheads="1"/>
          </p:cNvSpPr>
          <p:nvPr>
            <p:ph type="body" idx="1"/>
          </p:nvPr>
        </p:nvSpPr>
        <p:spPr bwMode="auto">
          <a:xfrm>
            <a:off x="434975" y="1780381"/>
            <a:ext cx="8266113" cy="47442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smtClean="0"/>
              <a:t>单击此处编辑母版文本样式</a:t>
            </a:r>
          </a:p>
          <a:p>
            <a:pPr lvl="1"/>
            <a:r>
              <a:rPr lang="zh-CN" altLang="en-US" dirty="0" smtClean="0"/>
              <a:t>第二级</a:t>
            </a:r>
          </a:p>
        </p:txBody>
      </p:sp>
      <p:sp>
        <p:nvSpPr>
          <p:cNvPr id="1029" name="KSO_FD"/>
          <p:cNvSpPr>
            <a:spLocks noGrp="1" noChangeArrowheads="1"/>
          </p:cNvSpPr>
          <p:nvPr>
            <p:ph type="dt" sz="half" idx="2"/>
          </p:nvPr>
        </p:nvSpPr>
        <p:spPr bwMode="auto">
          <a:xfrm>
            <a:off x="628650" y="6356350"/>
            <a:ext cx="20574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a:solidFill>
                  <a:srgbClr val="919293"/>
                </a:solidFill>
              </a:defRPr>
            </a:lvl1pPr>
          </a:lstStyle>
          <a:p>
            <a:fld id="{72CACDCD-E9A3-4CCA-8AF8-BAC788FC4BC8}" type="datetimeFigureOut">
              <a:rPr lang="zh-CN" altLang="en-US" smtClean="0"/>
              <a:pPr/>
              <a:t>2017/11/30</a:t>
            </a:fld>
            <a:endParaRPr lang="zh-CN" altLang="en-US"/>
          </a:p>
        </p:txBody>
      </p:sp>
      <p:sp>
        <p:nvSpPr>
          <p:cNvPr id="1030" name="KSO_FT"/>
          <p:cNvSpPr>
            <a:spLocks noGrp="1" noChangeArrowheads="1"/>
          </p:cNvSpPr>
          <p:nvPr>
            <p:ph type="ftr" sz="quarter" idx="3"/>
          </p:nvPr>
        </p:nvSpPr>
        <p:spPr bwMode="auto">
          <a:xfrm>
            <a:off x="3028950" y="6356350"/>
            <a:ext cx="30861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a:solidFill>
                  <a:srgbClr val="919293"/>
                </a:solidFill>
              </a:defRPr>
            </a:lvl1pPr>
          </a:lstStyle>
          <a:p>
            <a:endParaRPr lang="zh-CN" altLang="en-US"/>
          </a:p>
        </p:txBody>
      </p:sp>
      <p:sp>
        <p:nvSpPr>
          <p:cNvPr id="1031" name="KSO_FN"/>
          <p:cNvSpPr>
            <a:spLocks noGrp="1" noChangeArrowheads="1"/>
          </p:cNvSpPr>
          <p:nvPr>
            <p:ph type="sldNum" sz="quarter" idx="4"/>
          </p:nvPr>
        </p:nvSpPr>
        <p:spPr bwMode="auto">
          <a:xfrm>
            <a:off x="6457950" y="6356350"/>
            <a:ext cx="20574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919293"/>
                </a:solidFill>
              </a:defRPr>
            </a:lvl1pPr>
          </a:lstStyle>
          <a:p>
            <a:fld id="{BC61984E-4726-4FC4-9C5B-CAD7CC3CDFAB}" type="slidenum">
              <a:rPr lang="zh-CN" altLang="en-US" smtClean="0"/>
              <a:pPr/>
              <a:t>‹#›</a:t>
            </a:fld>
            <a:endParaRPr lang="zh-CN" altLang="en-US"/>
          </a:p>
        </p:txBody>
      </p:sp>
      <p:sp>
        <p:nvSpPr>
          <p:cNvPr id="8" name="WordArt 22"/>
          <p:cNvSpPr>
            <a:spLocks noChangeArrowheads="1" noChangeShapeType="1" noTextEdit="1"/>
          </p:cNvSpPr>
          <p:nvPr/>
        </p:nvSpPr>
        <p:spPr bwMode="auto">
          <a:xfrm>
            <a:off x="1263650" y="188640"/>
            <a:ext cx="1479550" cy="617538"/>
          </a:xfrm>
          <a:prstGeom prst="rect">
            <a:avLst/>
          </a:prstGeom>
          <a:extLst>
            <a:ext uri="{91240B29-F687-4F45-9708-019B960494DF}">
              <a14:hiddenLine xmlns=""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dirty="0" smtClean="0">
                <a:effectLst>
                  <a:outerShdw dist="45791" dir="2021404" algn="ctr" rotWithShape="0">
                    <a:srgbClr val="B2B2B2">
                      <a:alpha val="79999"/>
                    </a:srgbClr>
                  </a:outerShdw>
                </a:effectLst>
                <a:latin typeface="Times New Roman" panose="02020603050405020304" pitchFamily="18" charset="0"/>
                <a:ea typeface="华文行楷" panose="02010800040101010101" charset="-122"/>
                <a:cs typeface="Times New Roman" panose="02020603050405020304" pitchFamily="18" charset="0"/>
              </a:rPr>
              <a:t>H</a:t>
            </a:r>
            <a:r>
              <a:rPr lang="en-US" altLang="zh-CN" sz="3200" kern="10" dirty="0" smtClean="0">
                <a:effectLst>
                  <a:outerShdw dist="45791" dir="2021404" algn="ctr" rotWithShape="0">
                    <a:srgbClr val="B2B2B2">
                      <a:alpha val="79999"/>
                    </a:srgbClr>
                  </a:outerShdw>
                </a:effectLst>
                <a:latin typeface="Times New Roman" panose="02020603050405020304" pitchFamily="18" charset="0"/>
                <a:ea typeface="华文行楷" panose="02010800040101010101" charset="-122"/>
                <a:cs typeface="Times New Roman" panose="02020603050405020304" pitchFamily="18" charset="0"/>
              </a:rPr>
              <a:t>ARBIN</a:t>
            </a:r>
          </a:p>
          <a:p>
            <a:pPr algn="ctr"/>
            <a:r>
              <a:rPr lang="en-US" altLang="zh-CN" sz="2000" kern="10" dirty="0" smtClean="0">
                <a:effectLst/>
                <a:latin typeface="Times New Roman" panose="02020603050405020304" pitchFamily="18" charset="0"/>
                <a:ea typeface="华文行楷" panose="02010800040101010101" charset="-122"/>
                <a:cs typeface="Times New Roman" panose="02020603050405020304" pitchFamily="18" charset="0"/>
              </a:rPr>
              <a:t>ENGINEERING</a:t>
            </a:r>
            <a:endParaRPr lang="en-US" altLang="zh-CN" sz="2400" kern="10" dirty="0" smtClean="0">
              <a:effectLst/>
              <a:latin typeface="Times New Roman" panose="02020603050405020304" pitchFamily="18" charset="0"/>
              <a:ea typeface="华文行楷" panose="02010800040101010101" charset="-122"/>
              <a:cs typeface="Times New Roman" panose="02020603050405020304" pitchFamily="18" charset="0"/>
            </a:endParaRPr>
          </a:p>
          <a:p>
            <a:pPr algn="ctr"/>
            <a:r>
              <a:rPr lang="en-US" altLang="zh-CN" sz="2400" kern="10" dirty="0" smtClean="0">
                <a:effectLst/>
                <a:latin typeface="Times New Roman" panose="02020603050405020304" pitchFamily="18" charset="0"/>
                <a:ea typeface="华文行楷" panose="02010800040101010101" charset="-122"/>
                <a:cs typeface="Times New Roman" panose="02020603050405020304" pitchFamily="18" charset="0"/>
              </a:rPr>
              <a:t>UNIVERSITY</a:t>
            </a:r>
            <a:endParaRPr lang="zh-CN" altLang="en-US" sz="2400" kern="10" dirty="0">
              <a:effectLst/>
              <a:latin typeface="Times New Roman" panose="02020603050405020304" pitchFamily="18" charset="0"/>
              <a:ea typeface="华文行楷" panose="02010800040101010101" charset="-122"/>
              <a:cs typeface="Times New Roman" panose="02020603050405020304" pitchFamily="18" charset="0"/>
            </a:endParaRPr>
          </a:p>
        </p:txBody>
      </p:sp>
      <p:pic>
        <p:nvPicPr>
          <p:cNvPr id="9" name="Picture 4" descr="C:\Users\Esperro\Desktop\未标题-1.png"/>
          <p:cNvPicPr>
            <a:picLocks noChangeAspect="1" noChangeArrowheads="1"/>
          </p:cNvPicPr>
          <p:nvPr/>
        </p:nvPicPr>
        <p:blipFill>
          <a:blip r:embed="rId15" cstate="email"/>
          <a:srcRect/>
          <a:stretch>
            <a:fillRect/>
          </a:stretch>
        </p:blipFill>
        <p:spPr bwMode="auto">
          <a:xfrm>
            <a:off x="395536" y="116712"/>
            <a:ext cx="717059" cy="720000"/>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4" descr="31号楼夜景1羽化"/>
          <p:cNvPicPr>
            <a:picLocks noChangeAspect="1" noChangeArrowheads="1"/>
          </p:cNvPicPr>
          <p:nvPr/>
        </p:nvPicPr>
        <p:blipFill>
          <a:blip r:embed="rId16" cstate="email"/>
          <a:srcRect/>
          <a:stretch>
            <a:fillRect/>
          </a:stretch>
        </p:blipFill>
        <p:spPr bwMode="auto">
          <a:xfrm>
            <a:off x="6588224" y="44624"/>
            <a:ext cx="2414489" cy="770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rtl="0" eaLnBrk="1" fontAlgn="base" hangingPunct="1">
        <a:lnSpc>
          <a:spcPct val="90000"/>
        </a:lnSpc>
        <a:spcBef>
          <a:spcPct val="0"/>
        </a:spcBef>
        <a:spcAft>
          <a:spcPct val="0"/>
        </a:spcAft>
        <a:defRPr sz="3600" b="1">
          <a:solidFill>
            <a:srgbClr val="C1397D"/>
          </a:solidFill>
          <a:latin typeface="+mj-lt"/>
          <a:ea typeface="+mj-ea"/>
          <a:cs typeface="+mj-cs"/>
        </a:defRPr>
      </a:lvl1pPr>
      <a:lvl2pPr algn="r" rtl="0" eaLnBrk="1" fontAlgn="base" hangingPunct="1">
        <a:lnSpc>
          <a:spcPct val="90000"/>
        </a:lnSpc>
        <a:spcBef>
          <a:spcPct val="0"/>
        </a:spcBef>
        <a:spcAft>
          <a:spcPct val="0"/>
        </a:spcAft>
        <a:defRPr sz="3000" b="1">
          <a:solidFill>
            <a:srgbClr val="C1397D"/>
          </a:solidFill>
          <a:latin typeface="Arial Black" panose="020B0A04020102020204" pitchFamily="34" charset="0"/>
          <a:ea typeface="微软雅黑" panose="020B0503020204020204" pitchFamily="34" charset="-122"/>
        </a:defRPr>
      </a:lvl2pPr>
      <a:lvl3pPr algn="r" rtl="0" eaLnBrk="1" fontAlgn="base" hangingPunct="1">
        <a:lnSpc>
          <a:spcPct val="90000"/>
        </a:lnSpc>
        <a:spcBef>
          <a:spcPct val="0"/>
        </a:spcBef>
        <a:spcAft>
          <a:spcPct val="0"/>
        </a:spcAft>
        <a:defRPr sz="3000" b="1">
          <a:solidFill>
            <a:srgbClr val="C1397D"/>
          </a:solidFill>
          <a:latin typeface="Arial Black" panose="020B0A04020102020204" pitchFamily="34" charset="0"/>
          <a:ea typeface="微软雅黑" panose="020B0503020204020204" pitchFamily="34" charset="-122"/>
        </a:defRPr>
      </a:lvl3pPr>
      <a:lvl4pPr algn="r" rtl="0" eaLnBrk="1" fontAlgn="base" hangingPunct="1">
        <a:lnSpc>
          <a:spcPct val="90000"/>
        </a:lnSpc>
        <a:spcBef>
          <a:spcPct val="0"/>
        </a:spcBef>
        <a:spcAft>
          <a:spcPct val="0"/>
        </a:spcAft>
        <a:defRPr sz="3000" b="1">
          <a:solidFill>
            <a:srgbClr val="C1397D"/>
          </a:solidFill>
          <a:latin typeface="Arial Black" panose="020B0A04020102020204" pitchFamily="34" charset="0"/>
          <a:ea typeface="微软雅黑" panose="020B0503020204020204" pitchFamily="34" charset="-122"/>
        </a:defRPr>
      </a:lvl4pPr>
      <a:lvl5pPr algn="r" rtl="0" eaLnBrk="1" fontAlgn="base" hangingPunct="1">
        <a:lnSpc>
          <a:spcPct val="90000"/>
        </a:lnSpc>
        <a:spcBef>
          <a:spcPct val="0"/>
        </a:spcBef>
        <a:spcAft>
          <a:spcPct val="0"/>
        </a:spcAft>
        <a:defRPr sz="3000" b="1">
          <a:solidFill>
            <a:srgbClr val="C1397D"/>
          </a:solidFill>
          <a:latin typeface="Arial Black" panose="020B0A04020102020204" pitchFamily="34" charset="0"/>
          <a:ea typeface="微软雅黑" panose="020B0503020204020204" pitchFamily="34" charset="-122"/>
        </a:defRPr>
      </a:lvl5pPr>
      <a:lvl6pPr marL="457200" algn="r" rtl="0" eaLnBrk="1" fontAlgn="base" hangingPunct="1">
        <a:lnSpc>
          <a:spcPct val="90000"/>
        </a:lnSpc>
        <a:spcBef>
          <a:spcPct val="0"/>
        </a:spcBef>
        <a:spcAft>
          <a:spcPct val="0"/>
        </a:spcAft>
        <a:defRPr sz="3000" b="1">
          <a:solidFill>
            <a:srgbClr val="C1397D"/>
          </a:solidFill>
          <a:latin typeface="Arial Black" panose="020B0A04020102020204" pitchFamily="34" charset="0"/>
          <a:ea typeface="微软雅黑" panose="020B0503020204020204" pitchFamily="34" charset="-122"/>
        </a:defRPr>
      </a:lvl6pPr>
      <a:lvl7pPr marL="914400" algn="r" rtl="0" eaLnBrk="1" fontAlgn="base" hangingPunct="1">
        <a:lnSpc>
          <a:spcPct val="90000"/>
        </a:lnSpc>
        <a:spcBef>
          <a:spcPct val="0"/>
        </a:spcBef>
        <a:spcAft>
          <a:spcPct val="0"/>
        </a:spcAft>
        <a:defRPr sz="3000" b="1">
          <a:solidFill>
            <a:srgbClr val="C1397D"/>
          </a:solidFill>
          <a:latin typeface="Arial Black" panose="020B0A04020102020204" pitchFamily="34" charset="0"/>
          <a:ea typeface="微软雅黑" panose="020B0503020204020204" pitchFamily="34" charset="-122"/>
        </a:defRPr>
      </a:lvl7pPr>
      <a:lvl8pPr marL="1371600" algn="r" rtl="0" eaLnBrk="1" fontAlgn="base" hangingPunct="1">
        <a:lnSpc>
          <a:spcPct val="90000"/>
        </a:lnSpc>
        <a:spcBef>
          <a:spcPct val="0"/>
        </a:spcBef>
        <a:spcAft>
          <a:spcPct val="0"/>
        </a:spcAft>
        <a:defRPr sz="3000" b="1">
          <a:solidFill>
            <a:srgbClr val="C1397D"/>
          </a:solidFill>
          <a:latin typeface="Arial Black" panose="020B0A04020102020204" pitchFamily="34" charset="0"/>
          <a:ea typeface="微软雅黑" panose="020B0503020204020204" pitchFamily="34" charset="-122"/>
        </a:defRPr>
      </a:lvl8pPr>
      <a:lvl9pPr marL="1828800" algn="r" rtl="0" eaLnBrk="1" fontAlgn="base" hangingPunct="1">
        <a:lnSpc>
          <a:spcPct val="90000"/>
        </a:lnSpc>
        <a:spcBef>
          <a:spcPct val="0"/>
        </a:spcBef>
        <a:spcAft>
          <a:spcPct val="0"/>
        </a:spcAft>
        <a:defRPr sz="3000" b="1">
          <a:solidFill>
            <a:srgbClr val="C1397D"/>
          </a:solidFill>
          <a:latin typeface="Arial Black" panose="020B0A04020102020204" pitchFamily="34" charset="0"/>
          <a:ea typeface="微软雅黑" panose="020B0503020204020204" pitchFamily="34" charset="-122"/>
        </a:defRPr>
      </a:lvl9pPr>
    </p:titleStyle>
    <p:bodyStyle>
      <a:lvl1pPr marL="357505" indent="-357505" algn="just" rtl="0" eaLnBrk="1" fontAlgn="base" hangingPunct="1">
        <a:lnSpc>
          <a:spcPct val="110000"/>
        </a:lnSpc>
        <a:spcBef>
          <a:spcPts val="1800"/>
        </a:spcBef>
        <a:spcAft>
          <a:spcPct val="0"/>
        </a:spcAft>
        <a:buClr>
          <a:srgbClr val="963B22"/>
        </a:buClr>
        <a:buSzPct val="60000"/>
        <a:buFont typeface="Wingdings" panose="05000000000000000000" pitchFamily="2" charset="2"/>
        <a:buChar char="n"/>
        <a:defRPr sz="2800">
          <a:solidFill>
            <a:schemeClr val="accent2"/>
          </a:solidFill>
          <a:latin typeface="+mn-lt"/>
          <a:ea typeface="+mn-ea"/>
          <a:cs typeface="+mn-cs"/>
        </a:defRPr>
      </a:lvl1pPr>
      <a:lvl2pPr marL="357505" indent="-357505" algn="just" rtl="0" eaLnBrk="1" fontAlgn="base" hangingPunct="1">
        <a:lnSpc>
          <a:spcPct val="130000"/>
        </a:lnSpc>
        <a:spcBef>
          <a:spcPct val="0"/>
        </a:spcBef>
        <a:spcAft>
          <a:spcPts val="600"/>
        </a:spcAft>
        <a:buClr>
          <a:srgbClr val="E5A997"/>
        </a:buClr>
        <a:buFont typeface="幼圆" panose="02010509060101010101" pitchFamily="49" charset="-122"/>
        <a:buChar char=" "/>
        <a:defRPr sz="2000">
          <a:solidFill>
            <a:srgbClr val="7D7D7D"/>
          </a:solidFill>
          <a:latin typeface="幼圆" panose="02010509060101010101" pitchFamily="49" charset="-122"/>
          <a:ea typeface="幼圆" panose="02010509060101010101" pitchFamily="49" charset="-122"/>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algn="l" rtl="0" eaLnBrk="1" fontAlgn="base" hangingPunct="1">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algn="l" rtl="0" eaLnBrk="1" fontAlgn="base" hangingPunct="1">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algn="l" rtl="0" eaLnBrk="1" fontAlgn="base" hangingPunct="1">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algn="l" rtl="0" eaLnBrk="1" fontAlgn="base" hangingPunct="1">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图片 7"/>
          <p:cNvPicPr>
            <a:picLocks noChangeAspect="1" noChangeArrowheads="1"/>
          </p:cNvPicPr>
          <p:nvPr/>
        </p:nvPicPr>
        <p:blipFill>
          <a:blip r:embed="rId14" cstate="email"/>
          <a:srcRect/>
          <a:stretch>
            <a:fillRect/>
          </a:stretch>
        </p:blipFill>
        <p:spPr bwMode="auto">
          <a:xfrm>
            <a:off x="0" y="0"/>
            <a:ext cx="9144000" cy="3560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KSO_BT1"/>
          <p:cNvSpPr>
            <a:spLocks noGrp="1" noChangeArrowheads="1"/>
          </p:cNvSpPr>
          <p:nvPr>
            <p:ph type="title"/>
          </p:nvPr>
        </p:nvSpPr>
        <p:spPr bwMode="auto">
          <a:xfrm>
            <a:off x="434975" y="449263"/>
            <a:ext cx="8275638" cy="700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p>
            <a:pPr lvl="0"/>
            <a:r>
              <a:rPr lang="zh-CN" altLang="en-US" smtClean="0"/>
              <a:t>单击此处编辑母版标题样式</a:t>
            </a:r>
          </a:p>
        </p:txBody>
      </p:sp>
      <p:sp>
        <p:nvSpPr>
          <p:cNvPr id="1028" name="KSO_BC1"/>
          <p:cNvSpPr>
            <a:spLocks noGrp="1" noChangeArrowheads="1"/>
          </p:cNvSpPr>
          <p:nvPr>
            <p:ph type="body" idx="1"/>
          </p:nvPr>
        </p:nvSpPr>
        <p:spPr bwMode="auto">
          <a:xfrm>
            <a:off x="434975" y="1331913"/>
            <a:ext cx="8266113" cy="5192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p:txBody>
      </p:sp>
      <p:sp>
        <p:nvSpPr>
          <p:cNvPr id="1029" name="KSO_FD"/>
          <p:cNvSpPr>
            <a:spLocks noGrp="1" noChangeArrowheads="1"/>
          </p:cNvSpPr>
          <p:nvPr>
            <p:ph type="dt" sz="half" idx="2"/>
          </p:nvPr>
        </p:nvSpPr>
        <p:spPr bwMode="auto">
          <a:xfrm>
            <a:off x="628650" y="6356350"/>
            <a:ext cx="20574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a:solidFill>
                  <a:srgbClr val="919293"/>
                </a:solidFill>
              </a:defRPr>
            </a:lvl1pPr>
          </a:lstStyle>
          <a:p>
            <a:fld id="{9FD858D5-F7E1-4CA0-98D1-911CCC109782}" type="datetimeFigureOut">
              <a:rPr lang="zh-CN" altLang="en-US" smtClean="0"/>
              <a:pPr/>
              <a:t>2017/11/30</a:t>
            </a:fld>
            <a:endParaRPr lang="zh-CN" altLang="en-US"/>
          </a:p>
        </p:txBody>
      </p:sp>
      <p:sp>
        <p:nvSpPr>
          <p:cNvPr id="1030" name="KSO_FT"/>
          <p:cNvSpPr>
            <a:spLocks noGrp="1" noChangeArrowheads="1"/>
          </p:cNvSpPr>
          <p:nvPr>
            <p:ph type="ftr" sz="quarter" idx="3"/>
          </p:nvPr>
        </p:nvSpPr>
        <p:spPr bwMode="auto">
          <a:xfrm>
            <a:off x="3028950" y="6356350"/>
            <a:ext cx="30861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a:solidFill>
                  <a:srgbClr val="919293"/>
                </a:solidFill>
              </a:defRPr>
            </a:lvl1pPr>
          </a:lstStyle>
          <a:p>
            <a:endParaRPr lang="zh-CN" altLang="en-US"/>
          </a:p>
        </p:txBody>
      </p:sp>
      <p:sp>
        <p:nvSpPr>
          <p:cNvPr id="1031" name="KSO_FN"/>
          <p:cNvSpPr>
            <a:spLocks noGrp="1" noChangeArrowheads="1"/>
          </p:cNvSpPr>
          <p:nvPr>
            <p:ph type="sldNum" sz="quarter" idx="4"/>
          </p:nvPr>
        </p:nvSpPr>
        <p:spPr bwMode="auto">
          <a:xfrm>
            <a:off x="6457950" y="6356350"/>
            <a:ext cx="20574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919293"/>
                </a:solidFill>
              </a:defRPr>
            </a:lvl1pPr>
          </a:lstStyle>
          <a:p>
            <a:fld id="{C69B2664-1030-4939-9254-EBDE6E377E45}" type="slidenum">
              <a:rPr lang="zh-CN" altLang="en-US" smtClean="0"/>
              <a:pPr/>
              <a:t>‹#›</a:t>
            </a:fld>
            <a:endParaRPr lang="zh-CN" altLang="en-US"/>
          </a:p>
        </p:txBody>
      </p:sp>
      <p:sp>
        <p:nvSpPr>
          <p:cNvPr id="8" name="WordArt 22"/>
          <p:cNvSpPr>
            <a:spLocks noChangeArrowheads="1" noChangeShapeType="1" noTextEdit="1"/>
          </p:cNvSpPr>
          <p:nvPr/>
        </p:nvSpPr>
        <p:spPr bwMode="auto">
          <a:xfrm>
            <a:off x="1263650" y="188640"/>
            <a:ext cx="1479550" cy="617538"/>
          </a:xfrm>
          <a:prstGeom prst="rect">
            <a:avLst/>
          </a:prstGeom>
          <a:extLst>
            <a:ext uri="{91240B29-F687-4F45-9708-019B960494DF}">
              <a14:hiddenLine xmlns=""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dirty="0" smtClean="0">
                <a:solidFill>
                  <a:srgbClr val="3D3F41"/>
                </a:solidFill>
                <a:effectLst>
                  <a:outerShdw dist="45791" dir="2021404" algn="ctr" rotWithShape="0">
                    <a:srgbClr val="B2B2B2">
                      <a:alpha val="79999"/>
                    </a:srgbClr>
                  </a:outerShdw>
                </a:effectLst>
                <a:latin typeface="Times New Roman" panose="02020603050405020304" pitchFamily="18" charset="0"/>
                <a:ea typeface="华文行楷" panose="02010800040101010101" charset="-122"/>
                <a:cs typeface="Times New Roman" panose="02020603050405020304" pitchFamily="18" charset="0"/>
              </a:rPr>
              <a:t>H</a:t>
            </a:r>
            <a:r>
              <a:rPr lang="en-US" altLang="zh-CN" sz="3200" kern="10" dirty="0" smtClean="0">
                <a:solidFill>
                  <a:srgbClr val="3D3F41"/>
                </a:solidFill>
                <a:effectLst>
                  <a:outerShdw dist="45791" dir="2021404" algn="ctr" rotWithShape="0">
                    <a:srgbClr val="B2B2B2">
                      <a:alpha val="79999"/>
                    </a:srgbClr>
                  </a:outerShdw>
                </a:effectLst>
                <a:latin typeface="Times New Roman" panose="02020603050405020304" pitchFamily="18" charset="0"/>
                <a:ea typeface="华文行楷" panose="02010800040101010101" charset="-122"/>
                <a:cs typeface="Times New Roman" panose="02020603050405020304" pitchFamily="18" charset="0"/>
              </a:rPr>
              <a:t>ARBIN</a:t>
            </a:r>
          </a:p>
          <a:p>
            <a:pPr algn="ctr"/>
            <a:r>
              <a:rPr lang="en-US" altLang="zh-CN" sz="2000" kern="10" dirty="0" smtClean="0">
                <a:solidFill>
                  <a:srgbClr val="3D3F41"/>
                </a:solidFill>
                <a:latin typeface="Times New Roman" panose="02020603050405020304" pitchFamily="18" charset="0"/>
                <a:ea typeface="华文行楷" panose="02010800040101010101" charset="-122"/>
                <a:cs typeface="Times New Roman" panose="02020603050405020304" pitchFamily="18" charset="0"/>
              </a:rPr>
              <a:t>ENGINEERING</a:t>
            </a:r>
            <a:endParaRPr lang="en-US" altLang="zh-CN" sz="2400" kern="10" dirty="0" smtClean="0">
              <a:solidFill>
                <a:srgbClr val="3D3F41"/>
              </a:solidFill>
              <a:latin typeface="Times New Roman" panose="02020603050405020304" pitchFamily="18" charset="0"/>
              <a:ea typeface="华文行楷" panose="02010800040101010101" charset="-122"/>
              <a:cs typeface="Times New Roman" panose="02020603050405020304" pitchFamily="18" charset="0"/>
            </a:endParaRPr>
          </a:p>
          <a:p>
            <a:pPr algn="ctr"/>
            <a:r>
              <a:rPr lang="en-US" altLang="zh-CN" sz="2400" kern="10" dirty="0" smtClean="0">
                <a:solidFill>
                  <a:srgbClr val="3D3F41"/>
                </a:solidFill>
                <a:latin typeface="Times New Roman" panose="02020603050405020304" pitchFamily="18" charset="0"/>
                <a:ea typeface="华文行楷" panose="02010800040101010101" charset="-122"/>
                <a:cs typeface="Times New Roman" panose="02020603050405020304" pitchFamily="18" charset="0"/>
              </a:rPr>
              <a:t>UNIVERSITY</a:t>
            </a:r>
            <a:endParaRPr lang="zh-CN" altLang="en-US" sz="2400" kern="10" dirty="0">
              <a:solidFill>
                <a:srgbClr val="3D3F41"/>
              </a:solidFill>
              <a:latin typeface="Times New Roman" panose="02020603050405020304" pitchFamily="18" charset="0"/>
              <a:ea typeface="华文行楷" panose="02010800040101010101" charset="-122"/>
              <a:cs typeface="Times New Roman" panose="02020603050405020304" pitchFamily="18" charset="0"/>
            </a:endParaRPr>
          </a:p>
        </p:txBody>
      </p:sp>
      <p:pic>
        <p:nvPicPr>
          <p:cNvPr id="9" name="Picture 4" descr="C:\Users\Esperro\Desktop\未标题-1.png"/>
          <p:cNvPicPr>
            <a:picLocks noChangeAspect="1" noChangeArrowheads="1"/>
          </p:cNvPicPr>
          <p:nvPr/>
        </p:nvPicPr>
        <p:blipFill>
          <a:blip r:embed="rId15" cstate="email"/>
          <a:srcRect/>
          <a:stretch>
            <a:fillRect/>
          </a:stretch>
        </p:blipFill>
        <p:spPr bwMode="auto">
          <a:xfrm>
            <a:off x="395536" y="116712"/>
            <a:ext cx="717059" cy="720000"/>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4" descr="31号楼夜景1羽化"/>
          <p:cNvPicPr>
            <a:picLocks noChangeAspect="1" noChangeArrowheads="1"/>
          </p:cNvPicPr>
          <p:nvPr/>
        </p:nvPicPr>
        <p:blipFill>
          <a:blip r:embed="rId16" cstate="email"/>
          <a:srcRect/>
          <a:stretch>
            <a:fillRect/>
          </a:stretch>
        </p:blipFill>
        <p:spPr bwMode="auto">
          <a:xfrm>
            <a:off x="6588224" y="44624"/>
            <a:ext cx="2414489" cy="770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txStyles>
    <p:titleStyle>
      <a:lvl1pPr algn="r" rtl="0" eaLnBrk="1" fontAlgn="base" hangingPunct="1">
        <a:lnSpc>
          <a:spcPct val="90000"/>
        </a:lnSpc>
        <a:spcBef>
          <a:spcPct val="0"/>
        </a:spcBef>
        <a:spcAft>
          <a:spcPct val="0"/>
        </a:spcAft>
        <a:defRPr sz="3000" b="1">
          <a:solidFill>
            <a:srgbClr val="C1397D"/>
          </a:solidFill>
          <a:latin typeface="+mj-lt"/>
          <a:ea typeface="+mj-ea"/>
          <a:cs typeface="+mj-cs"/>
        </a:defRPr>
      </a:lvl1pPr>
      <a:lvl2pPr algn="r" rtl="0" eaLnBrk="1" fontAlgn="base" hangingPunct="1">
        <a:lnSpc>
          <a:spcPct val="90000"/>
        </a:lnSpc>
        <a:spcBef>
          <a:spcPct val="0"/>
        </a:spcBef>
        <a:spcAft>
          <a:spcPct val="0"/>
        </a:spcAft>
        <a:defRPr sz="3000" b="1">
          <a:solidFill>
            <a:srgbClr val="C1397D"/>
          </a:solidFill>
          <a:latin typeface="Arial Black" panose="020B0A04020102020204" pitchFamily="34" charset="0"/>
          <a:ea typeface="微软雅黑" panose="020B0503020204020204" pitchFamily="34" charset="-122"/>
        </a:defRPr>
      </a:lvl2pPr>
      <a:lvl3pPr algn="r" rtl="0" eaLnBrk="1" fontAlgn="base" hangingPunct="1">
        <a:lnSpc>
          <a:spcPct val="90000"/>
        </a:lnSpc>
        <a:spcBef>
          <a:spcPct val="0"/>
        </a:spcBef>
        <a:spcAft>
          <a:spcPct val="0"/>
        </a:spcAft>
        <a:defRPr sz="3000" b="1">
          <a:solidFill>
            <a:srgbClr val="C1397D"/>
          </a:solidFill>
          <a:latin typeface="Arial Black" panose="020B0A04020102020204" pitchFamily="34" charset="0"/>
          <a:ea typeface="微软雅黑" panose="020B0503020204020204" pitchFamily="34" charset="-122"/>
        </a:defRPr>
      </a:lvl3pPr>
      <a:lvl4pPr algn="r" rtl="0" eaLnBrk="1" fontAlgn="base" hangingPunct="1">
        <a:lnSpc>
          <a:spcPct val="90000"/>
        </a:lnSpc>
        <a:spcBef>
          <a:spcPct val="0"/>
        </a:spcBef>
        <a:spcAft>
          <a:spcPct val="0"/>
        </a:spcAft>
        <a:defRPr sz="3000" b="1">
          <a:solidFill>
            <a:srgbClr val="C1397D"/>
          </a:solidFill>
          <a:latin typeface="Arial Black" panose="020B0A04020102020204" pitchFamily="34" charset="0"/>
          <a:ea typeface="微软雅黑" panose="020B0503020204020204" pitchFamily="34" charset="-122"/>
        </a:defRPr>
      </a:lvl4pPr>
      <a:lvl5pPr algn="r" rtl="0" eaLnBrk="1" fontAlgn="base" hangingPunct="1">
        <a:lnSpc>
          <a:spcPct val="90000"/>
        </a:lnSpc>
        <a:spcBef>
          <a:spcPct val="0"/>
        </a:spcBef>
        <a:spcAft>
          <a:spcPct val="0"/>
        </a:spcAft>
        <a:defRPr sz="3000" b="1">
          <a:solidFill>
            <a:srgbClr val="C1397D"/>
          </a:solidFill>
          <a:latin typeface="Arial Black" panose="020B0A04020102020204" pitchFamily="34" charset="0"/>
          <a:ea typeface="微软雅黑" panose="020B0503020204020204" pitchFamily="34" charset="-122"/>
        </a:defRPr>
      </a:lvl5pPr>
      <a:lvl6pPr marL="457200" algn="r" rtl="0" eaLnBrk="1" fontAlgn="base" hangingPunct="1">
        <a:lnSpc>
          <a:spcPct val="90000"/>
        </a:lnSpc>
        <a:spcBef>
          <a:spcPct val="0"/>
        </a:spcBef>
        <a:spcAft>
          <a:spcPct val="0"/>
        </a:spcAft>
        <a:defRPr sz="3000" b="1">
          <a:solidFill>
            <a:srgbClr val="C1397D"/>
          </a:solidFill>
          <a:latin typeface="Arial Black" panose="020B0A04020102020204" pitchFamily="34" charset="0"/>
          <a:ea typeface="微软雅黑" panose="020B0503020204020204" pitchFamily="34" charset="-122"/>
        </a:defRPr>
      </a:lvl6pPr>
      <a:lvl7pPr marL="914400" algn="r" rtl="0" eaLnBrk="1" fontAlgn="base" hangingPunct="1">
        <a:lnSpc>
          <a:spcPct val="90000"/>
        </a:lnSpc>
        <a:spcBef>
          <a:spcPct val="0"/>
        </a:spcBef>
        <a:spcAft>
          <a:spcPct val="0"/>
        </a:spcAft>
        <a:defRPr sz="3000" b="1">
          <a:solidFill>
            <a:srgbClr val="C1397D"/>
          </a:solidFill>
          <a:latin typeface="Arial Black" panose="020B0A04020102020204" pitchFamily="34" charset="0"/>
          <a:ea typeface="微软雅黑" panose="020B0503020204020204" pitchFamily="34" charset="-122"/>
        </a:defRPr>
      </a:lvl7pPr>
      <a:lvl8pPr marL="1371600" algn="r" rtl="0" eaLnBrk="1" fontAlgn="base" hangingPunct="1">
        <a:lnSpc>
          <a:spcPct val="90000"/>
        </a:lnSpc>
        <a:spcBef>
          <a:spcPct val="0"/>
        </a:spcBef>
        <a:spcAft>
          <a:spcPct val="0"/>
        </a:spcAft>
        <a:defRPr sz="3000" b="1">
          <a:solidFill>
            <a:srgbClr val="C1397D"/>
          </a:solidFill>
          <a:latin typeface="Arial Black" panose="020B0A04020102020204" pitchFamily="34" charset="0"/>
          <a:ea typeface="微软雅黑" panose="020B0503020204020204" pitchFamily="34" charset="-122"/>
        </a:defRPr>
      </a:lvl8pPr>
      <a:lvl9pPr marL="1828800" algn="r" rtl="0" eaLnBrk="1" fontAlgn="base" hangingPunct="1">
        <a:lnSpc>
          <a:spcPct val="90000"/>
        </a:lnSpc>
        <a:spcBef>
          <a:spcPct val="0"/>
        </a:spcBef>
        <a:spcAft>
          <a:spcPct val="0"/>
        </a:spcAft>
        <a:defRPr sz="3000" b="1">
          <a:solidFill>
            <a:srgbClr val="C1397D"/>
          </a:solidFill>
          <a:latin typeface="Arial Black" panose="020B0A04020102020204" pitchFamily="34" charset="0"/>
          <a:ea typeface="微软雅黑" panose="020B0503020204020204" pitchFamily="34" charset="-122"/>
        </a:defRPr>
      </a:lvl9pPr>
    </p:titleStyle>
    <p:bodyStyle>
      <a:lvl1pPr marL="357505" indent="-357505" algn="just" rtl="0" eaLnBrk="1" fontAlgn="base" hangingPunct="1">
        <a:lnSpc>
          <a:spcPct val="110000"/>
        </a:lnSpc>
        <a:spcBef>
          <a:spcPts val="1800"/>
        </a:spcBef>
        <a:spcAft>
          <a:spcPct val="0"/>
        </a:spcAft>
        <a:buClr>
          <a:srgbClr val="963B22"/>
        </a:buClr>
        <a:buSzPct val="60000"/>
        <a:buFont typeface="Wingdings" panose="05000000000000000000" pitchFamily="2" charset="2"/>
        <a:buChar char="n"/>
        <a:defRPr sz="2000">
          <a:solidFill>
            <a:schemeClr val="accent2"/>
          </a:solidFill>
          <a:latin typeface="+mn-lt"/>
          <a:ea typeface="+mn-ea"/>
          <a:cs typeface="+mn-cs"/>
        </a:defRPr>
      </a:lvl1pPr>
      <a:lvl2pPr marL="357505" indent="-357505" algn="just" rtl="0" eaLnBrk="1" fontAlgn="base" hangingPunct="1">
        <a:lnSpc>
          <a:spcPct val="130000"/>
        </a:lnSpc>
        <a:spcBef>
          <a:spcPct val="0"/>
        </a:spcBef>
        <a:spcAft>
          <a:spcPts val="600"/>
        </a:spcAft>
        <a:buClr>
          <a:srgbClr val="E5A997"/>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algn="l" rtl="0" eaLnBrk="1" fontAlgn="base" hangingPunct="1">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algn="l" rtl="0" eaLnBrk="1" fontAlgn="base" hangingPunct="1">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algn="l" rtl="0" eaLnBrk="1" fontAlgn="base" hangingPunct="1">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algn="l" rtl="0" eaLnBrk="1" fontAlgn="base" hangingPunct="1">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23528" y="1402844"/>
            <a:ext cx="8640960" cy="1882140"/>
          </a:xfrm>
        </p:spPr>
        <p:txBody>
          <a:bodyPr/>
          <a:lstStyle/>
          <a:p>
            <a:pPr algn="ctr">
              <a:lnSpc>
                <a:spcPct val="150000"/>
              </a:lnSpc>
            </a:pPr>
            <a:r>
              <a:rPr lang="zh-CN" altLang="en-US" sz="4400" dirty="0">
                <a:solidFill>
                  <a:schemeClr val="tx1"/>
                </a:solidFill>
                <a:sym typeface="+mn-ea"/>
              </a:rPr>
              <a:t>天</a:t>
            </a:r>
            <a:r>
              <a:rPr lang="zh-CN" altLang="en-US" sz="4400" dirty="0" smtClean="0">
                <a:solidFill>
                  <a:schemeClr val="tx1"/>
                </a:solidFill>
                <a:sym typeface="+mn-ea"/>
              </a:rPr>
              <a:t>文光纤出</a:t>
            </a:r>
            <a:r>
              <a:rPr lang="zh-CN" altLang="en-US" sz="4400" dirty="0">
                <a:solidFill>
                  <a:schemeClr val="tx1"/>
                </a:solidFill>
                <a:sym typeface="+mn-ea"/>
              </a:rPr>
              <a:t>射斑对天文光谱分辨率</a:t>
            </a:r>
            <a:br>
              <a:rPr lang="zh-CN" altLang="en-US" sz="4400" dirty="0">
                <a:solidFill>
                  <a:schemeClr val="tx1"/>
                </a:solidFill>
                <a:sym typeface="+mn-ea"/>
              </a:rPr>
            </a:br>
            <a:r>
              <a:rPr lang="zh-CN" altLang="en-US" sz="4400" dirty="0">
                <a:solidFill>
                  <a:schemeClr val="tx1"/>
                </a:solidFill>
                <a:sym typeface="+mn-ea"/>
              </a:rPr>
              <a:t>的影响</a:t>
            </a:r>
          </a:p>
        </p:txBody>
      </p:sp>
      <p:sp>
        <p:nvSpPr>
          <p:cNvPr id="4" name="Text Box 22"/>
          <p:cNvSpPr txBox="1">
            <a:spLocks noChangeArrowheads="1"/>
          </p:cNvSpPr>
          <p:nvPr/>
        </p:nvSpPr>
        <p:spPr bwMode="auto">
          <a:xfrm>
            <a:off x="1547664" y="4474160"/>
            <a:ext cx="6047705" cy="19882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a:solidFill>
                  <a:schemeClr val="tx2"/>
                </a:solidFill>
                <a:latin typeface="Times New Roman" panose="02020603050405020304" pitchFamily="18" charset="0"/>
                <a:ea typeface="宋体" panose="02010600030101010101" pitchFamily="2" charset="-122"/>
              </a:defRPr>
            </a:lvl1pPr>
            <a:lvl2pPr marL="742950" indent="-285750" eaLnBrk="0" hangingPunct="0">
              <a:defRPr kumimoji="1" sz="1600">
                <a:solidFill>
                  <a:schemeClr val="tx2"/>
                </a:solidFill>
                <a:latin typeface="Times New Roman" panose="02020603050405020304" pitchFamily="18" charset="0"/>
                <a:ea typeface="宋体" panose="02010600030101010101" pitchFamily="2" charset="-122"/>
              </a:defRPr>
            </a:lvl2pPr>
            <a:lvl3pPr marL="1143000" indent="-228600" eaLnBrk="0" hangingPunct="0">
              <a:defRPr kumimoji="1" sz="1600">
                <a:solidFill>
                  <a:schemeClr val="tx2"/>
                </a:solidFill>
                <a:latin typeface="Times New Roman" panose="02020603050405020304" pitchFamily="18" charset="0"/>
                <a:ea typeface="宋体" panose="02010600030101010101" pitchFamily="2" charset="-122"/>
              </a:defRPr>
            </a:lvl3pPr>
            <a:lvl4pPr marL="1600200" indent="-228600" eaLnBrk="0" hangingPunct="0">
              <a:defRPr kumimoji="1" sz="1600">
                <a:solidFill>
                  <a:schemeClr val="tx2"/>
                </a:solidFill>
                <a:latin typeface="Times New Roman" panose="02020603050405020304" pitchFamily="18" charset="0"/>
                <a:ea typeface="宋体" panose="02010600030101010101" pitchFamily="2" charset="-122"/>
              </a:defRPr>
            </a:lvl4pPr>
            <a:lvl5pPr marL="2057400" indent="-228600" eaLnBrk="0" hangingPunct="0">
              <a:defRPr kumimoji="1" sz="1600">
                <a:solidFill>
                  <a:schemeClr val="tx2"/>
                </a:solidFill>
                <a:latin typeface="Times New Roman" panose="02020603050405020304" pitchFamily="18" charset="0"/>
                <a:ea typeface="宋体" panose="02010600030101010101" pitchFamily="2" charset="-122"/>
              </a:defRPr>
            </a:lvl5pPr>
            <a:lvl6pPr marL="2514600" indent="-228600" algn="ctr" eaLnBrk="0" fontAlgn="base" hangingPunct="0">
              <a:spcBef>
                <a:spcPct val="50000"/>
              </a:spcBef>
              <a:spcAft>
                <a:spcPct val="0"/>
              </a:spcAft>
              <a:defRPr kumimoji="1" sz="1600">
                <a:solidFill>
                  <a:schemeClr val="tx2"/>
                </a:solidFill>
                <a:latin typeface="Times New Roman" panose="02020603050405020304" pitchFamily="18" charset="0"/>
                <a:ea typeface="宋体" panose="02010600030101010101" pitchFamily="2" charset="-122"/>
              </a:defRPr>
            </a:lvl6pPr>
            <a:lvl7pPr marL="2971800" indent="-228600" algn="ctr" eaLnBrk="0" fontAlgn="base" hangingPunct="0">
              <a:spcBef>
                <a:spcPct val="50000"/>
              </a:spcBef>
              <a:spcAft>
                <a:spcPct val="0"/>
              </a:spcAft>
              <a:defRPr kumimoji="1" sz="1600">
                <a:solidFill>
                  <a:schemeClr val="tx2"/>
                </a:solidFill>
                <a:latin typeface="Times New Roman" panose="02020603050405020304" pitchFamily="18" charset="0"/>
                <a:ea typeface="宋体" panose="02010600030101010101" pitchFamily="2" charset="-122"/>
              </a:defRPr>
            </a:lvl7pPr>
            <a:lvl8pPr marL="3429000" indent="-228600" algn="ctr" eaLnBrk="0" fontAlgn="base" hangingPunct="0">
              <a:spcBef>
                <a:spcPct val="50000"/>
              </a:spcBef>
              <a:spcAft>
                <a:spcPct val="0"/>
              </a:spcAft>
              <a:defRPr kumimoji="1" sz="1600">
                <a:solidFill>
                  <a:schemeClr val="tx2"/>
                </a:solidFill>
                <a:latin typeface="Times New Roman" panose="02020603050405020304" pitchFamily="18" charset="0"/>
                <a:ea typeface="宋体" panose="02010600030101010101" pitchFamily="2" charset="-122"/>
              </a:defRPr>
            </a:lvl8pPr>
            <a:lvl9pPr marL="3886200" indent="-228600" algn="ctr" eaLnBrk="0" fontAlgn="base" hangingPunct="0">
              <a:spcBef>
                <a:spcPct val="50000"/>
              </a:spcBef>
              <a:spcAft>
                <a:spcPct val="0"/>
              </a:spcAft>
              <a:defRPr kumimoji="1" sz="1600">
                <a:solidFill>
                  <a:schemeClr val="tx2"/>
                </a:solidFill>
                <a:latin typeface="Times New Roman" panose="02020603050405020304" pitchFamily="18" charset="0"/>
                <a:ea typeface="宋体" panose="02010600030101010101" pitchFamily="2" charset="-122"/>
              </a:defRPr>
            </a:lvl9pPr>
          </a:lstStyle>
          <a:p>
            <a:pPr algn="l" eaLnBrk="1" fontAlgn="ctr" hangingPunct="1">
              <a:spcBef>
                <a:spcPct val="20000"/>
              </a:spcBef>
            </a:pPr>
            <a:r>
              <a:rPr lang="zh-CN" altLang="en-US" sz="2800" b="1" dirty="0" smtClean="0">
                <a:solidFill>
                  <a:schemeClr val="tx1"/>
                </a:solidFill>
                <a:latin typeface="楷体" pitchFamily="49" charset="-122"/>
                <a:ea typeface="楷体" pitchFamily="49" charset="-122"/>
              </a:rPr>
              <a:t>汇报人：耿涛</a:t>
            </a:r>
            <a:endParaRPr lang="en-US" altLang="zh-CN" sz="2800" b="1" dirty="0" smtClean="0">
              <a:solidFill>
                <a:schemeClr val="tx1"/>
              </a:solidFill>
              <a:latin typeface="楷体" pitchFamily="49" charset="-122"/>
              <a:ea typeface="楷体" pitchFamily="49" charset="-122"/>
            </a:endParaRPr>
          </a:p>
          <a:p>
            <a:pPr eaLnBrk="1" fontAlgn="ctr" hangingPunct="1">
              <a:spcBef>
                <a:spcPct val="20000"/>
              </a:spcBef>
            </a:pPr>
            <a:r>
              <a:rPr lang="zh-CN" altLang="en-US" sz="2800" b="1" dirty="0" smtClean="0">
                <a:solidFill>
                  <a:schemeClr val="tx1"/>
                </a:solidFill>
                <a:latin typeface="楷体" pitchFamily="49" charset="-122"/>
                <a:ea typeface="楷体" pitchFamily="49" charset="-122"/>
              </a:rPr>
              <a:t>汇报单位：哈尔滨工程大学 纤维集成教育部重点实验室</a:t>
            </a:r>
            <a:endParaRPr lang="en-US" altLang="zh-CN" sz="2800" b="1" dirty="0" smtClean="0">
              <a:solidFill>
                <a:schemeClr val="tx1"/>
              </a:solidFill>
              <a:latin typeface="楷体" pitchFamily="49" charset="-122"/>
              <a:ea typeface="楷体" pitchFamily="49" charset="-122"/>
            </a:endParaRPr>
          </a:p>
          <a:p>
            <a:pPr eaLnBrk="1" fontAlgn="ctr" hangingPunct="1">
              <a:spcBef>
                <a:spcPct val="20000"/>
              </a:spcBef>
            </a:pPr>
            <a:r>
              <a:rPr lang="zh-CN" altLang="en-US" sz="2800" b="1" dirty="0" smtClean="0">
                <a:solidFill>
                  <a:schemeClr val="tx1"/>
                </a:solidFill>
                <a:latin typeface="楷体" pitchFamily="49" charset="-122"/>
                <a:ea typeface="楷体" pitchFamily="49" charset="-122"/>
              </a:rPr>
              <a:t>汇报时间：</a:t>
            </a:r>
            <a:r>
              <a:rPr lang="en-US" altLang="zh-CN" sz="2800" b="1" dirty="0" smtClean="0">
                <a:solidFill>
                  <a:schemeClr val="tx1"/>
                </a:solidFill>
                <a:latin typeface="楷体" pitchFamily="49" charset="-122"/>
                <a:ea typeface="楷体" pitchFamily="49" charset="-122"/>
              </a:rPr>
              <a:t>2017</a:t>
            </a:r>
            <a:r>
              <a:rPr lang="zh-CN" altLang="en-US" sz="2800" b="1" dirty="0" smtClean="0">
                <a:solidFill>
                  <a:schemeClr val="tx1"/>
                </a:solidFill>
                <a:latin typeface="楷体" pitchFamily="49" charset="-122"/>
                <a:ea typeface="楷体" pitchFamily="49" charset="-122"/>
              </a:rPr>
              <a:t>年</a:t>
            </a:r>
            <a:r>
              <a:rPr lang="en-US" altLang="zh-CN" sz="2800" b="1" dirty="0" smtClean="0">
                <a:solidFill>
                  <a:schemeClr val="tx1"/>
                </a:solidFill>
                <a:latin typeface="楷体" pitchFamily="49" charset="-122"/>
                <a:ea typeface="楷体" pitchFamily="49" charset="-122"/>
              </a:rPr>
              <a:t>11</a:t>
            </a:r>
            <a:r>
              <a:rPr lang="zh-CN" altLang="en-US" sz="2800" b="1" dirty="0" smtClean="0">
                <a:solidFill>
                  <a:schemeClr val="tx1"/>
                </a:solidFill>
                <a:latin typeface="楷体" pitchFamily="49" charset="-122"/>
                <a:ea typeface="楷体" pitchFamily="49" charset="-122"/>
              </a:rPr>
              <a:t>月</a:t>
            </a:r>
            <a:r>
              <a:rPr lang="en-US" altLang="zh-CN" sz="2800" b="1" dirty="0" smtClean="0">
                <a:solidFill>
                  <a:schemeClr val="tx1"/>
                </a:solidFill>
                <a:latin typeface="楷体" pitchFamily="49" charset="-122"/>
                <a:ea typeface="楷体" pitchFamily="49" charset="-122"/>
              </a:rPr>
              <a:t>30</a:t>
            </a:r>
            <a:r>
              <a:rPr lang="zh-CN" altLang="en-US" sz="2800" b="1" dirty="0" smtClean="0">
                <a:solidFill>
                  <a:schemeClr val="tx1"/>
                </a:solidFill>
                <a:latin typeface="楷体" pitchFamily="49" charset="-122"/>
                <a:ea typeface="楷体" pitchFamily="49" charset="-122"/>
              </a:rPr>
              <a:t>日</a:t>
            </a:r>
            <a:endParaRPr lang="zh-CN" altLang="en-US" sz="2800" b="1" dirty="0">
              <a:latin typeface="楷体" pitchFamily="49" charset="-122"/>
              <a:ea typeface="楷体"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51155" y="1052830"/>
            <a:ext cx="4947285" cy="858520"/>
          </a:xfrm>
        </p:spPr>
        <p:txBody>
          <a:bodyPr/>
          <a:lstStyle/>
          <a:p>
            <a:pPr marL="0" lvl="2" indent="0">
              <a:buNone/>
            </a:pPr>
            <a:endParaRPr lang="zh-CN" altLang="en-US" sz="3200" dirty="0" smtClean="0">
              <a:solidFill>
                <a:srgbClr val="0070C0"/>
              </a:solidFill>
              <a:sym typeface="+mn-ea"/>
            </a:endParaRPr>
          </a:p>
          <a:p>
            <a:endParaRPr lang="en-US" altLang="zh-CN" sz="3200" dirty="0" smtClean="0"/>
          </a:p>
          <a:p>
            <a:pPr lvl="2"/>
            <a:endParaRPr lang="zh-CN" altLang="en-US" sz="2400" dirty="0"/>
          </a:p>
        </p:txBody>
      </p:sp>
      <p:sp>
        <p:nvSpPr>
          <p:cNvPr id="4" name="文本框 3"/>
          <p:cNvSpPr txBox="1"/>
          <p:nvPr/>
        </p:nvSpPr>
        <p:spPr>
          <a:xfrm>
            <a:off x="365760" y="1485900"/>
            <a:ext cx="8412480" cy="645160"/>
          </a:xfrm>
          <a:prstGeom prst="rect">
            <a:avLst/>
          </a:prstGeom>
          <a:noFill/>
        </p:spPr>
        <p:txBody>
          <a:bodyPr wrap="none" rtlCol="0" anchor="t">
            <a:spAutoFit/>
          </a:bodyPr>
          <a:lstStyle/>
          <a:p>
            <a:pPr algn="l"/>
            <a:r>
              <a:rPr lang="zh-CN" altLang="en-US" sz="3600" b="1" dirty="0" smtClean="0">
                <a:solidFill>
                  <a:schemeClr val="accent1"/>
                </a:solidFill>
                <a:effectLst>
                  <a:outerShdw blurRad="38100" dist="25400" dir="5400000" algn="ctr" rotWithShape="0">
                    <a:srgbClr val="6E747A">
                      <a:alpha val="43000"/>
                    </a:srgbClr>
                  </a:outerShdw>
                </a:effectLst>
                <a:sym typeface="+mn-ea"/>
              </a:rPr>
              <a:t>三、天文出射斑对天文光谱分辩率的影响</a:t>
            </a:r>
          </a:p>
        </p:txBody>
      </p:sp>
      <p:sp>
        <p:nvSpPr>
          <p:cNvPr id="17" name="文本框 16"/>
          <p:cNvSpPr txBox="1"/>
          <p:nvPr/>
        </p:nvSpPr>
        <p:spPr>
          <a:xfrm>
            <a:off x="365760" y="2849880"/>
            <a:ext cx="7442200" cy="1753235"/>
          </a:xfrm>
          <a:prstGeom prst="rect">
            <a:avLst/>
          </a:prstGeom>
          <a:noFill/>
        </p:spPr>
        <p:txBody>
          <a:bodyPr wrap="square" rtlCol="0">
            <a:spAutoFit/>
          </a:bodyPr>
          <a:lstStyle/>
          <a:p>
            <a:pPr marL="1485900" lvl="2" indent="-571500">
              <a:buSzPct val="30000"/>
              <a:buFont typeface="Wingdings" panose="05000000000000000000" charset="0"/>
              <a:buChar char=""/>
            </a:pPr>
            <a:r>
              <a:rPr lang="zh-CN" altLang="en-US" sz="3600" b="1" dirty="0" smtClean="0">
                <a:solidFill>
                  <a:srgbClr val="0070C0"/>
                </a:solidFill>
                <a:latin typeface="幼圆" panose="02010509060101010101" pitchFamily="49" charset="-122"/>
                <a:ea typeface="幼圆" panose="02010509060101010101" pitchFamily="49" charset="-122"/>
                <a:sym typeface="+mn-ea"/>
              </a:rPr>
              <a:t>产生环形斑的模式理论解释</a:t>
            </a:r>
          </a:p>
          <a:p>
            <a:pPr lvl="2" indent="0">
              <a:buSzPct val="30000"/>
              <a:buFont typeface="Wingdings" panose="05000000000000000000" charset="0"/>
              <a:buNone/>
            </a:pPr>
            <a:endParaRPr lang="zh-CN" altLang="en-US" sz="3600" b="1" dirty="0" smtClean="0">
              <a:solidFill>
                <a:srgbClr val="0070C0"/>
              </a:solidFill>
              <a:latin typeface="幼圆" panose="02010509060101010101" pitchFamily="49" charset="-122"/>
              <a:ea typeface="幼圆" panose="02010509060101010101" pitchFamily="49" charset="-122"/>
              <a:sym typeface="+mn-ea"/>
            </a:endParaRPr>
          </a:p>
          <a:p>
            <a:pPr marL="1485900" lvl="2" indent="-571500">
              <a:buSzPct val="30000"/>
              <a:buFont typeface="Wingdings" panose="05000000000000000000" charset="0"/>
              <a:buChar char=""/>
            </a:pPr>
            <a:r>
              <a:rPr lang="zh-CN" altLang="en-US" sz="3600" b="1" dirty="0" smtClean="0">
                <a:solidFill>
                  <a:srgbClr val="0070C0"/>
                </a:solidFill>
                <a:latin typeface="幼圆" panose="02010509060101010101" pitchFamily="49" charset="-122"/>
                <a:ea typeface="幼圆" panose="02010509060101010101" pitchFamily="49" charset="-122"/>
                <a:sym typeface="+mn-ea"/>
              </a:rPr>
              <a:t>影响</a:t>
            </a:r>
            <a:r>
              <a:rPr lang="zh-CN" altLang="en-US" sz="3600" b="1" kern="0" dirty="0" smtClean="0">
                <a:solidFill>
                  <a:srgbClr val="0070C0"/>
                </a:solidFill>
                <a:latin typeface="Calibri" panose="020F0502020204030204" pitchFamily="34" charset="0"/>
                <a:ea typeface="幼圆" panose="02010509060101010101" pitchFamily="49" charset="-122"/>
                <a:cs typeface="+mn-ea"/>
                <a:sym typeface="+mn-ea"/>
              </a:rPr>
              <a:t>天文光谱分辩率的分析</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3636" y="1151270"/>
            <a:ext cx="8275638" cy="700087"/>
          </a:xfrm>
        </p:spPr>
        <p:txBody>
          <a:bodyPr/>
          <a:lstStyle/>
          <a:p>
            <a:r>
              <a:rPr lang="zh-CN" altLang="en-US" dirty="0" smtClean="0"/>
              <a:t>产生环形斑的模式理论解释</a:t>
            </a:r>
          </a:p>
        </p:txBody>
      </p:sp>
      <p:sp>
        <p:nvSpPr>
          <p:cNvPr id="4" name="文本框 3"/>
          <p:cNvSpPr txBox="1"/>
          <p:nvPr/>
        </p:nvSpPr>
        <p:spPr>
          <a:xfrm>
            <a:off x="840105" y="2136775"/>
            <a:ext cx="7463155" cy="4226798"/>
          </a:xfrm>
          <a:prstGeom prst="rect">
            <a:avLst/>
          </a:prstGeom>
          <a:noFill/>
        </p:spPr>
        <p:txBody>
          <a:bodyPr wrap="square" rtlCol="0">
            <a:spAutoFit/>
          </a:bodyPr>
          <a:lstStyle/>
          <a:p>
            <a:pPr>
              <a:lnSpc>
                <a:spcPts val="2600"/>
              </a:lnSpc>
            </a:pPr>
            <a:r>
              <a:rPr lang="zh-CN" altLang="en-US" sz="2000" b="1" dirty="0">
                <a:solidFill>
                  <a:srgbClr val="0070C0"/>
                </a:solidFill>
              </a:rPr>
              <a:t>波导中的一个电磁场模式是指一个同时满足电磁场方程和边界条件的电磁场结构，我们可以近似的把不同的角度对应为不同的模式，即一个角度代表一个模式。光的入射角越小，激发的模式阶数就越低</a:t>
            </a:r>
            <a:r>
              <a:rPr lang="zh-CN" altLang="en-US" sz="2000" b="1" dirty="0" smtClean="0">
                <a:solidFill>
                  <a:srgbClr val="0070C0"/>
                </a:solidFill>
              </a:rPr>
              <a:t>。</a:t>
            </a:r>
            <a:endParaRPr lang="en-US" altLang="zh-CN" sz="2000" b="1" dirty="0" smtClean="0">
              <a:solidFill>
                <a:srgbClr val="0070C0"/>
              </a:solidFill>
            </a:endParaRPr>
          </a:p>
          <a:p>
            <a:endParaRPr lang="zh-CN" altLang="en-US" sz="2000" dirty="0">
              <a:solidFill>
                <a:srgbClr val="0070C0"/>
              </a:solidFill>
            </a:endParaRPr>
          </a:p>
          <a:p>
            <a:pPr>
              <a:lnSpc>
                <a:spcPct val="150000"/>
              </a:lnSpc>
            </a:pPr>
            <a:r>
              <a:rPr lang="zh-CN" altLang="en-US" dirty="0" smtClean="0"/>
              <a:t>斜</a:t>
            </a:r>
            <a:r>
              <a:rPr lang="zh-CN" altLang="en-US" dirty="0"/>
              <a:t>入射                   以螺旋线的形式沿着光纤中心轴向前传</a:t>
            </a:r>
            <a:r>
              <a:rPr lang="zh-CN" altLang="en-US" dirty="0" smtClean="0"/>
              <a:t>播                 </a:t>
            </a:r>
            <a:r>
              <a:rPr lang="zh-CN" altLang="en-US" dirty="0"/>
              <a:t>出射光对中心场强没有贡献               形成环形斑</a:t>
            </a:r>
          </a:p>
          <a:p>
            <a:pPr>
              <a:lnSpc>
                <a:spcPct val="150000"/>
              </a:lnSpc>
            </a:pPr>
            <a:endParaRPr lang="zh-CN" altLang="en-US" dirty="0"/>
          </a:p>
          <a:p>
            <a:pPr>
              <a:lnSpc>
                <a:spcPct val="150000"/>
              </a:lnSpc>
            </a:pPr>
            <a:r>
              <a:rPr lang="zh-CN" altLang="en-US" dirty="0"/>
              <a:t>垂直入射                 低阶模得到较强的激励</a:t>
            </a:r>
          </a:p>
          <a:p>
            <a:pPr>
              <a:lnSpc>
                <a:spcPct val="150000"/>
              </a:lnSpc>
            </a:pPr>
            <a:endParaRPr lang="zh-CN" altLang="en-US" dirty="0"/>
          </a:p>
          <a:p>
            <a:pPr>
              <a:lnSpc>
                <a:spcPct val="150000"/>
              </a:lnSpc>
            </a:pPr>
            <a:r>
              <a:rPr lang="zh-CN" altLang="en-US" dirty="0"/>
              <a:t>偏心入射                   低阶模会得到较弱的激励</a:t>
            </a:r>
          </a:p>
        </p:txBody>
      </p:sp>
      <p:sp>
        <p:nvSpPr>
          <p:cNvPr id="10" name="右箭头 9"/>
          <p:cNvSpPr/>
          <p:nvPr/>
        </p:nvSpPr>
        <p:spPr bwMode="auto">
          <a:xfrm>
            <a:off x="1907704" y="3966964"/>
            <a:ext cx="648072" cy="144016"/>
          </a:xfrm>
          <a:prstGeom prst="rightArrow">
            <a:avLst/>
          </a:prstGeom>
          <a:solidFill>
            <a:schemeClr val="tx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1" name="右箭头 10"/>
          <p:cNvSpPr/>
          <p:nvPr/>
        </p:nvSpPr>
        <p:spPr bwMode="auto">
          <a:xfrm>
            <a:off x="7092280" y="3933056"/>
            <a:ext cx="648072" cy="144016"/>
          </a:xfrm>
          <a:prstGeom prst="rightArrow">
            <a:avLst/>
          </a:prstGeom>
          <a:solidFill>
            <a:schemeClr val="tx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2" name="右箭头 11"/>
          <p:cNvSpPr/>
          <p:nvPr/>
        </p:nvSpPr>
        <p:spPr bwMode="auto">
          <a:xfrm>
            <a:off x="3851920" y="4365104"/>
            <a:ext cx="648072" cy="144016"/>
          </a:xfrm>
          <a:prstGeom prst="rightArrow">
            <a:avLst/>
          </a:prstGeom>
          <a:solidFill>
            <a:schemeClr val="tx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3" name="右箭头 12"/>
          <p:cNvSpPr/>
          <p:nvPr/>
        </p:nvSpPr>
        <p:spPr bwMode="auto">
          <a:xfrm>
            <a:off x="2051720" y="5229200"/>
            <a:ext cx="648072" cy="144016"/>
          </a:xfrm>
          <a:prstGeom prst="rightArrow">
            <a:avLst/>
          </a:prstGeom>
          <a:solidFill>
            <a:schemeClr val="tx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4" name="右箭头 13"/>
          <p:cNvSpPr/>
          <p:nvPr/>
        </p:nvSpPr>
        <p:spPr bwMode="auto">
          <a:xfrm>
            <a:off x="2051720" y="6006430"/>
            <a:ext cx="648072" cy="144016"/>
          </a:xfrm>
          <a:prstGeom prst="rightArrow">
            <a:avLst/>
          </a:prstGeom>
          <a:solidFill>
            <a:schemeClr val="tx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8" name="图片 658" descr="D:\360云盘\实验室\硕士毕业论文\环形斑扰模\5r.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a:xfrm>
            <a:off x="1592263" y="2029862"/>
            <a:ext cx="1447165" cy="1457960"/>
          </a:xfrm>
          <a:prstGeom prst="rect">
            <a:avLst/>
          </a:prstGeom>
          <a:noFill/>
          <a:ln>
            <a:noFill/>
          </a:ln>
        </p:spPr>
      </p:pic>
      <p:pic>
        <p:nvPicPr>
          <p:cNvPr id="44" name="图片 44" descr="C:\Users\WALA\Desktop\新建位图图像.bmp"/>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a:xfrm>
            <a:off x="5145723" y="1916832"/>
            <a:ext cx="2085975" cy="1684020"/>
          </a:xfrm>
          <a:prstGeom prst="rect">
            <a:avLst/>
          </a:prstGeom>
          <a:noFill/>
          <a:ln>
            <a:noFill/>
          </a:ln>
        </p:spPr>
      </p:pic>
      <p:sp>
        <p:nvSpPr>
          <p:cNvPr id="2" name="文本框 1"/>
          <p:cNvSpPr txBox="1"/>
          <p:nvPr/>
        </p:nvSpPr>
        <p:spPr>
          <a:xfrm>
            <a:off x="1403648" y="1052736"/>
            <a:ext cx="5128327" cy="584775"/>
          </a:xfrm>
          <a:prstGeom prst="rect">
            <a:avLst/>
          </a:prstGeom>
          <a:noFill/>
        </p:spPr>
        <p:txBody>
          <a:bodyPr wrap="none" rtlCol="0" anchor="t">
            <a:spAutoFit/>
          </a:bodyPr>
          <a:lstStyle/>
          <a:p>
            <a:r>
              <a:rPr lang="zh-CN" altLang="en-US" sz="3200" b="1" dirty="0" smtClean="0">
                <a:solidFill>
                  <a:srgbClr val="0070C0"/>
                </a:solidFill>
                <a:latin typeface="幼圆" panose="02010509060101010101" pitchFamily="49" charset="-122"/>
                <a:ea typeface="幼圆" panose="02010509060101010101" pitchFamily="49" charset="-122"/>
                <a:sym typeface="+mn-ea"/>
              </a:rPr>
              <a:t>影响</a:t>
            </a:r>
            <a:r>
              <a:rPr lang="zh-CN" altLang="en-US" sz="3200" b="1" kern="0" dirty="0" smtClean="0">
                <a:solidFill>
                  <a:srgbClr val="0070C0"/>
                </a:solidFill>
                <a:latin typeface="Calibri" panose="020F0502020204030204" pitchFamily="34" charset="0"/>
                <a:ea typeface="幼圆" panose="02010509060101010101" pitchFamily="49" charset="-122"/>
                <a:cs typeface="+mn-ea"/>
                <a:sym typeface="+mn-ea"/>
              </a:rPr>
              <a:t>天文光谱分辩率的分析</a:t>
            </a:r>
            <a:endParaRPr lang="zh-CN" altLang="en-US" sz="3200" b="1" dirty="0"/>
          </a:p>
        </p:txBody>
      </p:sp>
      <p:sp>
        <p:nvSpPr>
          <p:cNvPr id="100" name="文本框 99"/>
          <p:cNvSpPr txBox="1"/>
          <p:nvPr/>
        </p:nvSpPr>
        <p:spPr>
          <a:xfrm>
            <a:off x="554990" y="5841365"/>
            <a:ext cx="7291705" cy="645160"/>
          </a:xfrm>
          <a:prstGeom prst="rect">
            <a:avLst/>
          </a:prstGeom>
          <a:noFill/>
          <a:ln w="9525">
            <a:noFill/>
          </a:ln>
        </p:spPr>
        <p:txBody>
          <a:bodyPr wrap="square">
            <a:spAutoFit/>
          </a:bodyPr>
          <a:lstStyle/>
          <a:p>
            <a:pPr indent="0" algn="l"/>
            <a:r>
              <a:rPr lang="en-US" altLang="zh-CN" b="0">
                <a:latin typeface="宋体" panose="02010600030101010101" pitchFamily="2" charset="-122"/>
                <a:ea typeface="宋体" panose="02010600030101010101" pitchFamily="2" charset="-122"/>
                <a:cs typeface="宋体" panose="02010600030101010101" pitchFamily="2" charset="-122"/>
              </a:rPr>
              <a:t>   </a:t>
            </a:r>
            <a:r>
              <a:rPr lang="en-US" altLang="zh-CN" b="1">
                <a:latin typeface="宋体" panose="02010600030101010101" pitchFamily="2" charset="-122"/>
                <a:ea typeface="宋体" panose="02010600030101010101" pitchFamily="2" charset="-122"/>
                <a:cs typeface="宋体" panose="02010600030101010101" pitchFamily="2" charset="-122"/>
              </a:rPr>
              <a:t>    </a:t>
            </a:r>
            <a:r>
              <a:rPr lang="zh-CN" altLang="en-US" b="1">
                <a:latin typeface="宋体" panose="02010600030101010101" pitchFamily="2" charset="-122"/>
                <a:ea typeface="宋体" panose="02010600030101010101" pitchFamily="2" charset="-122"/>
                <a:cs typeface="宋体" panose="02010600030101010101" pitchFamily="2" charset="-122"/>
              </a:rPr>
              <a:t>圆斑、环形斑图像                       </a:t>
            </a:r>
            <a:r>
              <a:rPr lang="zh-CN" altLang="en-US" b="1">
                <a:latin typeface="宋体" panose="02010600030101010101" pitchFamily="2" charset="-122"/>
                <a:ea typeface="宋体" panose="02010600030101010101" pitchFamily="2" charset="-122"/>
                <a:cs typeface="宋体" panose="02010600030101010101" pitchFamily="2" charset="-122"/>
                <a:sym typeface="+mn-ea"/>
              </a:rPr>
              <a:t>二维图</a:t>
            </a:r>
            <a:endParaRPr lang="zh-CN" altLang="en-US" b="1"/>
          </a:p>
          <a:p>
            <a:pPr indent="0" algn="l"/>
            <a:r>
              <a:rPr lang="zh-CN" altLang="en-US" b="0">
                <a:latin typeface="宋体" panose="02010600030101010101" pitchFamily="2" charset="-122"/>
                <a:ea typeface="宋体" panose="02010600030101010101" pitchFamily="2" charset="-122"/>
                <a:cs typeface="宋体" panose="02010600030101010101" pitchFamily="2" charset="-122"/>
              </a:rPr>
              <a:t>                                                     </a:t>
            </a:r>
            <a:endParaRPr lang="zh-CN" altLang="en-US"/>
          </a:p>
        </p:txBody>
      </p:sp>
      <p:pic>
        <p:nvPicPr>
          <p:cNvPr id="657" name="图片 657" descr="D:\360云盘\实验室\硕士毕业论文\环形斑扰模\0r.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a:xfrm>
            <a:off x="1592580" y="3713882"/>
            <a:ext cx="1478280" cy="1457960"/>
          </a:xfrm>
          <a:prstGeom prst="rect">
            <a:avLst/>
          </a:prstGeom>
          <a:noFill/>
          <a:ln>
            <a:noFill/>
          </a:ln>
        </p:spPr>
      </p:pic>
      <p:pic>
        <p:nvPicPr>
          <p:cNvPr id="110" name="图片 110" descr="C:\Users\WALA\Desktop\新建位图图像 (1).bmp"/>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a:xfrm>
            <a:off x="5145723" y="3600535"/>
            <a:ext cx="2066925" cy="1683385"/>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40715" y="1124585"/>
            <a:ext cx="7926705" cy="1211580"/>
          </a:xfrm>
        </p:spPr>
        <p:txBody>
          <a:bodyPr/>
          <a:lstStyle/>
          <a:p>
            <a:r>
              <a:rPr lang="zh-CN" altLang="en-US" dirty="0" smtClean="0"/>
              <a:t>从以上的图片可知，正常出射的光斑为类高斯的圆斑并且中心能量比较集中。而圆环光斑则出现了双峰，中心能量降低。</a:t>
            </a:r>
          </a:p>
        </p:txBody>
      </p:sp>
      <p:grpSp>
        <p:nvGrpSpPr>
          <p:cNvPr id="638" name="组合 638"/>
          <p:cNvGrpSpPr/>
          <p:nvPr/>
        </p:nvGrpSpPr>
        <p:grpSpPr>
          <a:xfrm>
            <a:off x="1076960" y="2917190"/>
            <a:ext cx="3119120" cy="2581910"/>
            <a:chOff x="818" y="10349"/>
            <a:chExt cx="5195" cy="4742"/>
          </a:xfrm>
        </p:grpSpPr>
        <p:grpSp>
          <p:nvGrpSpPr>
            <p:cNvPr id="639" name="Group 2"/>
            <p:cNvGrpSpPr/>
            <p:nvPr/>
          </p:nvGrpSpPr>
          <p:grpSpPr>
            <a:xfrm>
              <a:off x="818" y="10349"/>
              <a:ext cx="5195" cy="4742"/>
              <a:chOff x="0" y="0"/>
              <a:chExt cx="5193" cy="4742"/>
            </a:xfrm>
          </p:grpSpPr>
          <p:grpSp>
            <p:nvGrpSpPr>
              <p:cNvPr id="640" name="Group 3"/>
              <p:cNvGrpSpPr/>
              <p:nvPr/>
            </p:nvGrpSpPr>
            <p:grpSpPr>
              <a:xfrm>
                <a:off x="0" y="0"/>
                <a:ext cx="5193" cy="4742"/>
                <a:chOff x="0" y="0"/>
                <a:chExt cx="5193" cy="4742"/>
              </a:xfrm>
            </p:grpSpPr>
            <p:grpSp>
              <p:nvGrpSpPr>
                <p:cNvPr id="641" name="Group 4"/>
                <p:cNvGrpSpPr/>
                <p:nvPr/>
              </p:nvGrpSpPr>
              <p:grpSpPr>
                <a:xfrm>
                  <a:off x="0" y="0"/>
                  <a:ext cx="5192" cy="4742"/>
                  <a:chOff x="0" y="0"/>
                  <a:chExt cx="5192" cy="4742"/>
                </a:xfrm>
              </p:grpSpPr>
              <p:grpSp>
                <p:nvGrpSpPr>
                  <p:cNvPr id="642" name="Group 5"/>
                  <p:cNvGrpSpPr/>
                  <p:nvPr/>
                </p:nvGrpSpPr>
                <p:grpSpPr>
                  <a:xfrm>
                    <a:off x="0" y="0"/>
                    <a:ext cx="2369" cy="4742"/>
                    <a:chOff x="0" y="0"/>
                    <a:chExt cx="2369" cy="4742"/>
                  </a:xfrm>
                </p:grpSpPr>
                <p:pic>
                  <p:nvPicPr>
                    <p:cNvPr id="643" name="图片 12" descr="D:\360云盘\实验室\硕士毕业论文\环形斑扰模\0r.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a:xfrm>
                      <a:off x="0" y="0"/>
                      <a:ext cx="2369" cy="2369"/>
                    </a:xfrm>
                    <a:prstGeom prst="rect">
                      <a:avLst/>
                    </a:prstGeom>
                    <a:noFill/>
                    <a:ln>
                      <a:noFill/>
                    </a:ln>
                  </p:spPr>
                </p:pic>
                <p:grpSp>
                  <p:nvGrpSpPr>
                    <p:cNvPr id="644" name="Group 7"/>
                    <p:cNvGrpSpPr/>
                    <p:nvPr/>
                  </p:nvGrpSpPr>
                  <p:grpSpPr>
                    <a:xfrm>
                      <a:off x="0" y="0"/>
                      <a:ext cx="2369" cy="4742"/>
                      <a:chOff x="0" y="0"/>
                      <a:chExt cx="2369" cy="4742"/>
                    </a:xfrm>
                  </p:grpSpPr>
                  <p:pic>
                    <p:nvPicPr>
                      <p:cNvPr id="645" name="图片 14" descr="D:\360云盘\实验室\硕士毕业论文\环形斑扰模\5r.jp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a:xfrm>
                        <a:off x="0" y="2369"/>
                        <a:ext cx="2369" cy="2370"/>
                      </a:xfrm>
                      <a:prstGeom prst="rect">
                        <a:avLst/>
                      </a:prstGeom>
                      <a:noFill/>
                      <a:ln>
                        <a:noFill/>
                      </a:ln>
                    </p:spPr>
                  </p:pic>
                  <p:grpSp>
                    <p:nvGrpSpPr>
                      <p:cNvPr id="646" name="Group 9"/>
                      <p:cNvGrpSpPr/>
                      <p:nvPr/>
                    </p:nvGrpSpPr>
                    <p:grpSpPr>
                      <a:xfrm>
                        <a:off x="128" y="0"/>
                        <a:ext cx="2120" cy="4742"/>
                        <a:chOff x="128" y="0"/>
                        <a:chExt cx="2120" cy="4742"/>
                      </a:xfrm>
                    </p:grpSpPr>
                    <p:sp>
                      <p:nvSpPr>
                        <p:cNvPr id="647" name="矩形 16"/>
                        <p:cNvSpPr>
                          <a:spLocks noChangeArrowheads="1"/>
                        </p:cNvSpPr>
                        <p:nvPr/>
                      </p:nvSpPr>
                      <p:spPr bwMode="auto">
                        <a:xfrm>
                          <a:off x="1459" y="0"/>
                          <a:ext cx="789" cy="4742"/>
                        </a:xfrm>
                        <a:prstGeom prst="rect">
                          <a:avLst/>
                        </a:prstGeom>
                        <a:solidFill>
                          <a:srgbClr val="4F81BD">
                            <a:alpha val="50195"/>
                          </a:srgbClr>
                        </a:solidFill>
                        <a:ln w="25400" algn="ctr">
                          <a:solidFill>
                            <a:srgbClr val="385D8A"/>
                          </a:solidFill>
                          <a:miter lim="800000"/>
                        </a:ln>
                      </p:spPr>
                    </p:sp>
                    <p:sp>
                      <p:nvSpPr>
                        <p:cNvPr id="648" name="矩形 17"/>
                        <p:cNvSpPr>
                          <a:spLocks noChangeArrowheads="1"/>
                        </p:cNvSpPr>
                        <p:nvPr/>
                      </p:nvSpPr>
                      <p:spPr bwMode="auto">
                        <a:xfrm>
                          <a:off x="128" y="0"/>
                          <a:ext cx="790" cy="4742"/>
                        </a:xfrm>
                        <a:prstGeom prst="rect">
                          <a:avLst/>
                        </a:prstGeom>
                        <a:solidFill>
                          <a:srgbClr val="4F81BD">
                            <a:alpha val="50195"/>
                          </a:srgbClr>
                        </a:solidFill>
                        <a:ln w="25400" algn="ctr">
                          <a:solidFill>
                            <a:srgbClr val="385D8A"/>
                          </a:solidFill>
                          <a:miter lim="800000"/>
                        </a:ln>
                      </p:spPr>
                    </p:sp>
                  </p:grpSp>
                </p:grpSp>
              </p:grpSp>
              <p:pic>
                <p:nvPicPr>
                  <p:cNvPr id="649" name="图片 11" descr="D:\360云盘\实验室\20131114扰模实验新设计\扰模实验\去环形斑\0\0r-2D-NoneFit-aftMD.bmp"/>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a:xfrm rot="-5400000">
                    <a:off x="2603" y="-92"/>
                    <a:ext cx="2498" cy="2681"/>
                  </a:xfrm>
                  <a:prstGeom prst="rect">
                    <a:avLst/>
                  </a:prstGeom>
                  <a:noFill/>
                  <a:ln>
                    <a:noFill/>
                  </a:ln>
                </p:spPr>
              </p:pic>
            </p:grpSp>
            <p:pic>
              <p:nvPicPr>
                <p:cNvPr id="650" name="图片 9"/>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a:xfrm rot="-5400000">
                  <a:off x="2586" y="2131"/>
                  <a:ext cx="2534" cy="2681"/>
                </a:xfrm>
                <a:prstGeom prst="rect">
                  <a:avLst/>
                </a:prstGeom>
                <a:noFill/>
                <a:ln>
                  <a:noFill/>
                </a:ln>
              </p:spPr>
            </p:pic>
          </p:grpSp>
          <p:grpSp>
            <p:nvGrpSpPr>
              <p:cNvPr id="651" name="Group 14"/>
              <p:cNvGrpSpPr/>
              <p:nvPr/>
            </p:nvGrpSpPr>
            <p:grpSpPr>
              <a:xfrm>
                <a:off x="1286" y="1641"/>
                <a:ext cx="1962" cy="1051"/>
                <a:chOff x="1286" y="1641"/>
                <a:chExt cx="1962" cy="1051"/>
              </a:xfrm>
            </p:grpSpPr>
            <p:cxnSp>
              <p:nvCxnSpPr>
                <p:cNvPr id="652" name="直接箭头连接符 5"/>
                <p:cNvCxnSpPr>
                  <a:cxnSpLocks noChangeShapeType="1"/>
                </p:cNvCxnSpPr>
                <p:nvPr/>
              </p:nvCxnSpPr>
              <p:spPr bwMode="auto">
                <a:xfrm flipH="1" flipV="1">
                  <a:off x="1286" y="1641"/>
                  <a:ext cx="492" cy="737"/>
                </a:xfrm>
                <a:prstGeom prst="straightConnector1">
                  <a:avLst/>
                </a:prstGeom>
                <a:noFill/>
                <a:ln w="28575" algn="ctr">
                  <a:solidFill>
                    <a:srgbClr val="FF0000"/>
                  </a:solidFill>
                  <a:round/>
                  <a:tailEnd type="arrow" w="med" len="med"/>
                </a:ln>
              </p:spPr>
            </p:cxnSp>
            <p:grpSp>
              <p:nvGrpSpPr>
                <p:cNvPr id="653" name="Group 16"/>
                <p:cNvGrpSpPr/>
                <p:nvPr/>
              </p:nvGrpSpPr>
              <p:grpSpPr>
                <a:xfrm>
                  <a:off x="1775" y="2143"/>
                  <a:ext cx="1473" cy="549"/>
                  <a:chOff x="1775" y="2143"/>
                  <a:chExt cx="1473" cy="549"/>
                </a:xfrm>
              </p:grpSpPr>
              <p:sp>
                <p:nvSpPr>
                  <p:cNvPr id="654" name="文本框 2"/>
                  <p:cNvSpPr txBox="1">
                    <a:spLocks noChangeArrowheads="1"/>
                  </p:cNvSpPr>
                  <p:nvPr/>
                </p:nvSpPr>
                <p:spPr bwMode="auto">
                  <a:xfrm>
                    <a:off x="1775" y="2143"/>
                    <a:ext cx="1473" cy="549"/>
                  </a:xfrm>
                  <a:prstGeom prst="rect">
                    <a:avLst/>
                  </a:prstGeom>
                  <a:solidFill>
                    <a:srgbClr val="FFFFFF"/>
                  </a:solidFill>
                  <a:ln w="9525">
                    <a:solidFill>
                      <a:srgbClr val="000000"/>
                    </a:solidFill>
                    <a:miter lim="800000"/>
                  </a:ln>
                </p:spPr>
                <p:txBody>
                  <a:bodyPr rot="0" vert="horz" wrap="square" lIns="91440" tIns="45720" rIns="91440" bIns="45720" anchor="t" anchorCtr="0" upright="1">
                    <a:spAutoFit/>
                  </a:bodyPr>
                  <a:lstStyle/>
                  <a:p>
                    <a:pPr algn="just" fontAlgn="base">
                      <a:spcBef>
                        <a:spcPts val="0"/>
                      </a:spcBef>
                      <a:spcAft>
                        <a:spcPts val="0"/>
                      </a:spcAft>
                    </a:pPr>
                    <a:r>
                      <a:rPr lang="en-US" altLang="zh-CN" sz="1000" kern="1200">
                        <a:solidFill>
                          <a:srgbClr val="000000"/>
                        </a:solidFill>
                        <a:latin typeface="Calibri" panose="020F0502020204030204"/>
                        <a:ea typeface="宋体" panose="02010600030101010101" pitchFamily="2" charset="-122"/>
                        <a:cs typeface="宋体" panose="02010600030101010101" pitchFamily="2" charset="-122"/>
                        <a:sym typeface="Times New Roman" panose="02020603050405020304"/>
                      </a:rPr>
                      <a:t>光谱仪狭缝</a:t>
                    </a:r>
                    <a:endParaRPr lang="en-US" altLang="zh-CN" sz="1000" kern="0">
                      <a:solidFill>
                        <a:srgbClr val="000099"/>
                      </a:solidFill>
                      <a:latin typeface="Verdana" panose="020B0604030504040204"/>
                      <a:ea typeface="宋体" panose="02010600030101010101" pitchFamily="2" charset="-122"/>
                      <a:cs typeface="宋体" panose="02010600030101010101" pitchFamily="2" charset="-122"/>
                      <a:sym typeface="Times New Roman" panose="02020603050405020304"/>
                    </a:endParaRPr>
                  </a:p>
                </p:txBody>
              </p:sp>
            </p:grpSp>
          </p:grpSp>
        </p:grpSp>
        <p:cxnSp>
          <p:nvCxnSpPr>
            <p:cNvPr id="655" name="直接箭头连接符 1515"/>
            <p:cNvCxnSpPr>
              <a:cxnSpLocks noChangeShapeType="1"/>
            </p:cNvCxnSpPr>
            <p:nvPr/>
          </p:nvCxnSpPr>
          <p:spPr bwMode="auto">
            <a:xfrm flipH="1">
              <a:off x="2100" y="12747"/>
              <a:ext cx="493" cy="770"/>
            </a:xfrm>
            <a:prstGeom prst="straightConnector1">
              <a:avLst/>
            </a:prstGeom>
            <a:noFill/>
            <a:ln w="28575" algn="ctr">
              <a:solidFill>
                <a:srgbClr val="FF0000"/>
              </a:solidFill>
              <a:round/>
              <a:tailEnd type="arrow" w="med" len="med"/>
            </a:ln>
          </p:spPr>
        </p:cxnSp>
      </p:grpSp>
      <p:sp>
        <p:nvSpPr>
          <p:cNvPr id="100" name="文本框 99"/>
          <p:cNvSpPr txBox="1"/>
          <p:nvPr/>
        </p:nvSpPr>
        <p:spPr>
          <a:xfrm>
            <a:off x="182245" y="5836285"/>
            <a:ext cx="5080000" cy="398780"/>
          </a:xfrm>
          <a:prstGeom prst="rect">
            <a:avLst/>
          </a:prstGeom>
          <a:noFill/>
          <a:ln w="9525">
            <a:noFill/>
          </a:ln>
        </p:spPr>
        <p:txBody>
          <a:bodyPr>
            <a:spAutoFit/>
          </a:bodyPr>
          <a:lstStyle/>
          <a:p>
            <a:pPr indent="0" algn="ctr"/>
            <a:r>
              <a:rPr lang="zh-CN" altLang="en-US" sz="2000" b="1">
                <a:latin typeface="宋体" panose="02010600030101010101" pitchFamily="2" charset="-122"/>
                <a:ea typeface="宋体" panose="02010600030101010101" pitchFamily="2" charset="-122"/>
                <a:cs typeface="宋体" panose="02010600030101010101" pitchFamily="2" charset="-122"/>
              </a:rPr>
              <a:t>环形光斑进入光谱仪狭缝示意图</a:t>
            </a:r>
            <a:endParaRPr lang="zh-CN" altLang="en-US" sz="2000" b="1"/>
          </a:p>
        </p:txBody>
      </p:sp>
      <p:sp>
        <p:nvSpPr>
          <p:cNvPr id="2" name="文本框 1"/>
          <p:cNvSpPr txBox="1"/>
          <p:nvPr/>
        </p:nvSpPr>
        <p:spPr>
          <a:xfrm>
            <a:off x="4826000" y="2921635"/>
            <a:ext cx="3923030" cy="2584450"/>
          </a:xfrm>
          <a:prstGeom prst="rect">
            <a:avLst/>
          </a:prstGeom>
          <a:noFill/>
          <a:ln w="9525">
            <a:noFill/>
          </a:ln>
        </p:spPr>
        <p:txBody>
          <a:bodyPr wrap="square">
            <a:spAutoFit/>
          </a:bodyPr>
          <a:lstStyle/>
          <a:p>
            <a:pPr indent="0"/>
            <a:r>
              <a:rPr lang="zh-CN" altLang="en-US" b="1">
                <a:solidFill>
                  <a:srgbClr val="0070C0"/>
                </a:solidFill>
                <a:latin typeface="幼圆" panose="02010509060101010101" pitchFamily="49" charset="-122"/>
                <a:ea typeface="幼圆" panose="02010509060101010101" pitchFamily="49" charset="-122"/>
                <a:cs typeface="宋体" panose="02010600030101010101" pitchFamily="2" charset="-122"/>
              </a:rPr>
              <a:t>出射光斑以环形斑的形式进入到光谱仪时，将会超出光谱仪狭缝的范围，并且光斑的中心能量降低，进入到光谱仪中的信息明显下降。</a:t>
            </a:r>
          </a:p>
          <a:p>
            <a:pPr indent="0"/>
            <a:r>
              <a:rPr lang="zh-CN" altLang="en-US" b="1">
                <a:solidFill>
                  <a:srgbClr val="0070C0"/>
                </a:solidFill>
                <a:latin typeface="幼圆" panose="02010509060101010101" pitchFamily="49" charset="-122"/>
                <a:ea typeface="幼圆" panose="02010509060101010101" pitchFamily="49" charset="-122"/>
                <a:cs typeface="宋体" panose="02010600030101010101" pitchFamily="2" charset="-122"/>
              </a:rPr>
              <a:t>圆斑进入到光谱仪，大部分集中在光斑中心的能量都能够进入到光谱仪当中，使得光谱仪以更高的效率获得光能量，这对之后的光谱分析环节也将会非常有利。</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 name="Rectangle 6"/>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 name="Rectangle 137"/>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 name="Rectangle 139"/>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0" name="Rectangle 141"/>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文本框 99"/>
          <p:cNvSpPr txBox="1"/>
          <p:nvPr/>
        </p:nvSpPr>
        <p:spPr>
          <a:xfrm>
            <a:off x="876300" y="1265555"/>
            <a:ext cx="7142480" cy="1568450"/>
          </a:xfrm>
          <a:prstGeom prst="rect">
            <a:avLst/>
          </a:prstGeom>
          <a:noFill/>
          <a:ln w="9525">
            <a:noFill/>
          </a:ln>
        </p:spPr>
        <p:txBody>
          <a:bodyPr wrap="square">
            <a:spAutoFit/>
          </a:bodyPr>
          <a:lstStyle/>
          <a:p>
            <a:pPr indent="0"/>
            <a:r>
              <a:rPr lang="zh-CN" altLang="en-US" sz="2400" b="1">
                <a:solidFill>
                  <a:schemeClr val="accent1">
                    <a:lumMod val="75000"/>
                  </a:schemeClr>
                </a:solidFill>
                <a:latin typeface="Times New Roman" panose="02020603050405020304" pitchFamily="18" charset="0"/>
                <a:ea typeface="幼圆" panose="02010509060101010101" pitchFamily="49" charset="-122"/>
                <a:cs typeface="宋体" panose="02010600030101010101" pitchFamily="2" charset="-122"/>
              </a:rPr>
              <a:t>选取对应</a:t>
            </a:r>
            <a:r>
              <a:rPr lang="en-US" altLang="zh-CN" sz="2400" b="1">
                <a:solidFill>
                  <a:schemeClr val="accent1">
                    <a:lumMod val="75000"/>
                  </a:schemeClr>
                </a:solidFill>
                <a:latin typeface="Times New Roman" panose="02020603050405020304" pitchFamily="18" charset="0"/>
                <a:ea typeface="幼圆" panose="02010509060101010101" pitchFamily="49" charset="-122"/>
                <a:cs typeface="宋体" panose="02010600030101010101" pitchFamily="2" charset="-122"/>
              </a:rPr>
              <a:t>LAMOST</a:t>
            </a:r>
            <a:r>
              <a:rPr lang="zh-CN" altLang="en-US" sz="2400" b="1">
                <a:solidFill>
                  <a:schemeClr val="accent1">
                    <a:lumMod val="75000"/>
                  </a:schemeClr>
                </a:solidFill>
                <a:latin typeface="Times New Roman" panose="02020603050405020304" pitchFamily="18" charset="0"/>
                <a:ea typeface="幼圆" panose="02010509060101010101" pitchFamily="49" charset="-122"/>
                <a:cs typeface="宋体" panose="02010600030101010101" pitchFamily="2" charset="-122"/>
              </a:rPr>
              <a:t>红端（也就是长波长</a:t>
            </a:r>
            <a:r>
              <a:rPr lang="en-US" altLang="zh-CN" sz="2400" b="1">
                <a:solidFill>
                  <a:schemeClr val="accent1">
                    <a:lumMod val="75000"/>
                  </a:schemeClr>
                </a:solidFill>
                <a:latin typeface="Times New Roman" panose="02020603050405020304" pitchFamily="18" charset="0"/>
                <a:ea typeface="幼圆" panose="02010509060101010101" pitchFamily="49" charset="-122"/>
                <a:cs typeface="Calibri" panose="020F0502020204030204" pitchFamily="34" charset="0"/>
              </a:rPr>
              <a:t>CCD</a:t>
            </a:r>
            <a:r>
              <a:rPr lang="zh-CN" altLang="en-US" sz="2400" b="1">
                <a:solidFill>
                  <a:schemeClr val="accent1">
                    <a:lumMod val="75000"/>
                  </a:schemeClr>
                </a:solidFill>
                <a:latin typeface="Times New Roman" panose="02020603050405020304" pitchFamily="18" charset="0"/>
                <a:ea typeface="幼圆" panose="02010509060101010101" pitchFamily="49" charset="-122"/>
                <a:cs typeface="宋体" panose="02010600030101010101" pitchFamily="2" charset="-122"/>
              </a:rPr>
              <a:t>）对应的波段，</a:t>
            </a:r>
            <a:r>
              <a:rPr lang="en-US" altLang="zh-CN" sz="2400" b="1">
                <a:solidFill>
                  <a:schemeClr val="accent1">
                    <a:lumMod val="75000"/>
                  </a:schemeClr>
                </a:solidFill>
                <a:latin typeface="Times New Roman" panose="02020603050405020304" pitchFamily="18" charset="0"/>
                <a:ea typeface="幼圆" panose="02010509060101010101" pitchFamily="49" charset="-122"/>
                <a:cs typeface="Calibri" panose="020F0502020204030204" pitchFamily="34" charset="0"/>
              </a:rPr>
              <a:t>5800-6800</a:t>
            </a:r>
            <a:r>
              <a:rPr lang="zh-CN" altLang="en-US" sz="2400" b="1">
                <a:solidFill>
                  <a:schemeClr val="accent1">
                    <a:lumMod val="75000"/>
                  </a:schemeClr>
                </a:solidFill>
                <a:latin typeface="Times New Roman" panose="02020603050405020304" pitchFamily="18" charset="0"/>
                <a:ea typeface="幼圆" panose="02010509060101010101" pitchFamily="49" charset="-122"/>
                <a:cs typeface="宋体" panose="02010600030101010101" pitchFamily="2" charset="-122"/>
              </a:rPr>
              <a:t>埃，这样</a:t>
            </a:r>
            <a:r>
              <a:rPr lang="en-US" altLang="zh-CN" sz="2400" b="1">
                <a:solidFill>
                  <a:schemeClr val="accent1">
                    <a:lumMod val="75000"/>
                  </a:schemeClr>
                </a:solidFill>
                <a:latin typeface="Times New Roman" panose="02020603050405020304" pitchFamily="18" charset="0"/>
                <a:ea typeface="幼圆" panose="02010509060101010101" pitchFamily="49" charset="-122"/>
                <a:cs typeface="Calibri" panose="020F0502020204030204" pitchFamily="34" charset="0"/>
              </a:rPr>
              <a:t>LAMOST</a:t>
            </a:r>
            <a:r>
              <a:rPr lang="zh-CN" altLang="en-US" sz="2400" b="1">
                <a:solidFill>
                  <a:schemeClr val="accent1">
                    <a:lumMod val="75000"/>
                  </a:schemeClr>
                </a:solidFill>
                <a:latin typeface="Times New Roman" panose="02020603050405020304" pitchFamily="18" charset="0"/>
                <a:ea typeface="幼圆" panose="02010509060101010101" pitchFamily="49" charset="-122"/>
                <a:cs typeface="宋体" panose="02010600030101010101" pitchFamily="2" charset="-122"/>
              </a:rPr>
              <a:t>采用的</a:t>
            </a:r>
            <a:r>
              <a:rPr lang="en-US" altLang="zh-CN" sz="2400" b="1">
                <a:solidFill>
                  <a:schemeClr val="accent1">
                    <a:lumMod val="75000"/>
                  </a:schemeClr>
                </a:solidFill>
                <a:latin typeface="Times New Roman" panose="02020603050405020304" pitchFamily="18" charset="0"/>
                <a:ea typeface="幼圆" panose="02010509060101010101" pitchFamily="49" charset="-122"/>
                <a:cs typeface="Calibri" panose="020F0502020204030204" pitchFamily="34" charset="0"/>
              </a:rPr>
              <a:t>320</a:t>
            </a:r>
            <a:r>
              <a:rPr lang="zh-CN" altLang="en-US" sz="2400" b="1">
                <a:solidFill>
                  <a:schemeClr val="accent1">
                    <a:lumMod val="75000"/>
                  </a:schemeClr>
                </a:solidFill>
                <a:latin typeface="Times New Roman" panose="02020603050405020304" pitchFamily="18" charset="0"/>
                <a:ea typeface="幼圆" panose="02010509060101010101" pitchFamily="49" charset="-122"/>
                <a:cs typeface="宋体" panose="02010600030101010101" pitchFamily="2" charset="-122"/>
              </a:rPr>
              <a:t>微米芯径的光纤在</a:t>
            </a:r>
            <a:r>
              <a:rPr lang="en-US" altLang="zh-CN" sz="2400" b="1">
                <a:solidFill>
                  <a:schemeClr val="accent1">
                    <a:lumMod val="75000"/>
                  </a:schemeClr>
                </a:solidFill>
                <a:latin typeface="Times New Roman" panose="02020603050405020304" pitchFamily="18" charset="0"/>
                <a:ea typeface="幼圆" panose="02010509060101010101" pitchFamily="49" charset="-122"/>
                <a:cs typeface="Calibri" panose="020F0502020204030204" pitchFamily="34" charset="0"/>
              </a:rPr>
              <a:t>CCD</a:t>
            </a:r>
            <a:r>
              <a:rPr lang="zh-CN" altLang="en-US" sz="2400" b="1">
                <a:solidFill>
                  <a:schemeClr val="accent1">
                    <a:lumMod val="75000"/>
                  </a:schemeClr>
                </a:solidFill>
                <a:latin typeface="Times New Roman" panose="02020603050405020304" pitchFamily="18" charset="0"/>
                <a:ea typeface="幼圆" panose="02010509060101010101" pitchFamily="49" charset="-122"/>
                <a:cs typeface="宋体" panose="02010600030101010101" pitchFamily="2" charset="-122"/>
              </a:rPr>
              <a:t>上占</a:t>
            </a:r>
            <a:r>
              <a:rPr lang="en-US" altLang="zh-CN" sz="2400" b="1">
                <a:solidFill>
                  <a:schemeClr val="accent1">
                    <a:lumMod val="75000"/>
                  </a:schemeClr>
                </a:solidFill>
                <a:latin typeface="Times New Roman" panose="02020603050405020304" pitchFamily="18" charset="0"/>
                <a:ea typeface="幼圆" panose="02010509060101010101" pitchFamily="49" charset="-122"/>
                <a:cs typeface="Calibri" panose="020F0502020204030204" pitchFamily="34" charset="0"/>
              </a:rPr>
              <a:t>10</a:t>
            </a:r>
            <a:r>
              <a:rPr lang="zh-CN" altLang="en-US" sz="2400" b="1">
                <a:solidFill>
                  <a:schemeClr val="accent1">
                    <a:lumMod val="75000"/>
                  </a:schemeClr>
                </a:solidFill>
                <a:latin typeface="Times New Roman" panose="02020603050405020304" pitchFamily="18" charset="0"/>
                <a:ea typeface="幼圆" panose="02010509060101010101" pitchFamily="49" charset="-122"/>
                <a:cs typeface="宋体" panose="02010600030101010101" pitchFamily="2" charset="-122"/>
              </a:rPr>
              <a:t>个像素，对应宽度</a:t>
            </a:r>
            <a:r>
              <a:rPr lang="en-US" altLang="zh-CN" sz="2400" b="1">
                <a:solidFill>
                  <a:schemeClr val="accent1">
                    <a:lumMod val="75000"/>
                  </a:schemeClr>
                </a:solidFill>
                <a:latin typeface="Times New Roman" panose="02020603050405020304" pitchFamily="18" charset="0"/>
                <a:ea typeface="幼圆" panose="02010509060101010101" pitchFamily="49" charset="-122"/>
                <a:cs typeface="Calibri" panose="020F0502020204030204" pitchFamily="34" charset="0"/>
              </a:rPr>
              <a:t>8.4</a:t>
            </a:r>
            <a:r>
              <a:rPr lang="zh-CN" altLang="en-US" sz="2400" b="1">
                <a:solidFill>
                  <a:schemeClr val="accent1">
                    <a:lumMod val="75000"/>
                  </a:schemeClr>
                </a:solidFill>
                <a:latin typeface="Times New Roman" panose="02020603050405020304" pitchFamily="18" charset="0"/>
                <a:ea typeface="幼圆" panose="02010509060101010101" pitchFamily="49" charset="-122"/>
                <a:cs typeface="宋体" panose="02010600030101010101" pitchFamily="2" charset="-122"/>
              </a:rPr>
              <a:t>埃（</a:t>
            </a:r>
            <a:r>
              <a:rPr lang="en-US" altLang="zh-CN" sz="2400" b="1">
                <a:solidFill>
                  <a:schemeClr val="accent1">
                    <a:lumMod val="75000"/>
                  </a:schemeClr>
                </a:solidFill>
                <a:latin typeface="Times New Roman" panose="02020603050405020304" pitchFamily="18" charset="0"/>
                <a:ea typeface="幼圆" panose="02010509060101010101" pitchFamily="49" charset="-122"/>
                <a:cs typeface="Calibri" panose="020F0502020204030204" pitchFamily="34" charset="0"/>
              </a:rPr>
              <a:t>LAMOST</a:t>
            </a:r>
            <a:r>
              <a:rPr lang="zh-CN" altLang="en-US" sz="2400" b="1">
                <a:solidFill>
                  <a:schemeClr val="accent1">
                    <a:lumMod val="75000"/>
                  </a:schemeClr>
                </a:solidFill>
                <a:latin typeface="Times New Roman" panose="02020603050405020304" pitchFamily="18" charset="0"/>
                <a:ea typeface="幼圆" panose="02010509060101010101" pitchFamily="49" charset="-122"/>
                <a:cs typeface="宋体" panose="02010600030101010101" pitchFamily="2" charset="-122"/>
              </a:rPr>
              <a:t>红端每个像素对应</a:t>
            </a:r>
            <a:r>
              <a:rPr lang="en-US" altLang="zh-CN" sz="2400" b="1">
                <a:solidFill>
                  <a:schemeClr val="accent1">
                    <a:lumMod val="75000"/>
                  </a:schemeClr>
                </a:solidFill>
                <a:latin typeface="Times New Roman" panose="02020603050405020304" pitchFamily="18" charset="0"/>
                <a:ea typeface="幼圆" panose="02010509060101010101" pitchFamily="49" charset="-122"/>
                <a:cs typeface="Calibri" panose="020F0502020204030204" pitchFamily="34" charset="0"/>
              </a:rPr>
              <a:t>0.084nm=0.84</a:t>
            </a:r>
            <a:r>
              <a:rPr lang="zh-CN" altLang="en-US" sz="2400" b="1">
                <a:solidFill>
                  <a:schemeClr val="accent1">
                    <a:lumMod val="75000"/>
                  </a:schemeClr>
                </a:solidFill>
                <a:latin typeface="Times New Roman" panose="02020603050405020304" pitchFamily="18" charset="0"/>
                <a:ea typeface="幼圆" panose="02010509060101010101" pitchFamily="49" charset="-122"/>
                <a:cs typeface="宋体" panose="02010600030101010101" pitchFamily="2" charset="-122"/>
              </a:rPr>
              <a:t>埃）。</a:t>
            </a:r>
          </a:p>
        </p:txBody>
      </p:sp>
      <p:pic>
        <p:nvPicPr>
          <p:cNvPr id="3" name="图表 1"/>
          <p:cNvPicPr>
            <a:picLocks noChangeAspect="1"/>
          </p:cNvPicPr>
          <p:nvPr/>
        </p:nvPicPr>
        <p:blipFill>
          <a:blip r:embed="rId2" cstate="print"/>
          <a:stretch>
            <a:fillRect/>
          </a:stretch>
        </p:blipFill>
        <p:spPr>
          <a:xfrm>
            <a:off x="1403648" y="2924944"/>
            <a:ext cx="5616624" cy="3374645"/>
          </a:xfrm>
          <a:prstGeom prst="rect">
            <a:avLst/>
          </a:prstGeom>
          <a:noFill/>
          <a:ln w="9525">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5831" y="1130950"/>
            <a:ext cx="8275638" cy="700087"/>
          </a:xfrm>
        </p:spPr>
        <p:txBody>
          <a:bodyPr/>
          <a:lstStyle/>
          <a:p>
            <a:r>
              <a:rPr lang="zh-CN" dirty="0" smtClean="0"/>
              <a:t>光斑图像处理</a:t>
            </a:r>
          </a:p>
        </p:txBody>
      </p:sp>
      <p:pic>
        <p:nvPicPr>
          <p:cNvPr id="100" name="图片 99"/>
          <p:cNvPicPr/>
          <p:nvPr/>
        </p:nvPicPr>
        <p:blipFill>
          <a:blip r:embed="rId2" cstate="print"/>
          <a:stretch>
            <a:fillRect/>
          </a:stretch>
        </p:blipFill>
        <p:spPr>
          <a:xfrm>
            <a:off x="1038860" y="1993265"/>
            <a:ext cx="2811780" cy="2872105"/>
          </a:xfrm>
          <a:prstGeom prst="rect">
            <a:avLst/>
          </a:prstGeom>
          <a:noFill/>
          <a:ln w="9525">
            <a:noFill/>
          </a:ln>
        </p:spPr>
      </p:pic>
      <p:pic>
        <p:nvPicPr>
          <p:cNvPr id="3" name="图片 8" descr="you175raomo"/>
          <p:cNvPicPr>
            <a:picLocks noChangeAspect="1"/>
          </p:cNvPicPr>
          <p:nvPr/>
        </p:nvPicPr>
        <p:blipFill>
          <a:blip r:embed="rId3" cstate="print"/>
          <a:stretch>
            <a:fillRect/>
          </a:stretch>
        </p:blipFill>
        <p:spPr>
          <a:xfrm>
            <a:off x="5075555" y="1993265"/>
            <a:ext cx="2871470" cy="2871470"/>
          </a:xfrm>
          <a:prstGeom prst="rect">
            <a:avLst/>
          </a:prstGeom>
          <a:noFill/>
          <a:ln w="9525">
            <a:noFill/>
          </a:ln>
        </p:spPr>
      </p:pic>
      <p:sp>
        <p:nvSpPr>
          <p:cNvPr id="4" name="文本框 3"/>
          <p:cNvSpPr txBox="1"/>
          <p:nvPr/>
        </p:nvSpPr>
        <p:spPr>
          <a:xfrm>
            <a:off x="1821815" y="5161915"/>
            <a:ext cx="868680" cy="368300"/>
          </a:xfrm>
          <a:prstGeom prst="rect">
            <a:avLst/>
          </a:prstGeom>
          <a:noFill/>
        </p:spPr>
        <p:txBody>
          <a:bodyPr wrap="none" rtlCol="0" anchor="t">
            <a:spAutoFit/>
          </a:bodyPr>
          <a:lstStyle/>
          <a:p>
            <a:r>
              <a:rPr lang="zh-CN" dirty="0" smtClean="0">
                <a:sym typeface="+mn-ea"/>
              </a:rPr>
              <a:t>环形斑</a:t>
            </a:r>
            <a:endParaRPr lang="zh-CN" altLang="en-US"/>
          </a:p>
        </p:txBody>
      </p:sp>
      <p:sp>
        <p:nvSpPr>
          <p:cNvPr id="5" name="文本框 4"/>
          <p:cNvSpPr txBox="1"/>
          <p:nvPr/>
        </p:nvSpPr>
        <p:spPr>
          <a:xfrm>
            <a:off x="5962650" y="5161915"/>
            <a:ext cx="1097280" cy="368300"/>
          </a:xfrm>
          <a:prstGeom prst="rect">
            <a:avLst/>
          </a:prstGeom>
          <a:noFill/>
        </p:spPr>
        <p:txBody>
          <a:bodyPr wrap="none" rtlCol="0" anchor="t">
            <a:spAutoFit/>
          </a:bodyPr>
          <a:lstStyle/>
          <a:p>
            <a:r>
              <a:rPr lang="zh-CN" dirty="0" smtClean="0">
                <a:sym typeface="+mn-ea"/>
              </a:rPr>
              <a:t>圆形光</a:t>
            </a:r>
            <a:r>
              <a:rPr dirty="0" smtClean="0">
                <a:sym typeface="+mn-ea"/>
              </a:rPr>
              <a:t>斑</a:t>
            </a:r>
            <a:endParaRPr lang="zh-CN" altLang="en-US"/>
          </a:p>
        </p:txBody>
      </p:sp>
      <p:sp>
        <p:nvSpPr>
          <p:cNvPr id="101" name="文本框 100"/>
          <p:cNvSpPr txBox="1"/>
          <p:nvPr/>
        </p:nvSpPr>
        <p:spPr>
          <a:xfrm>
            <a:off x="1038860" y="5601970"/>
            <a:ext cx="7452360" cy="398780"/>
          </a:xfrm>
          <a:prstGeom prst="rect">
            <a:avLst/>
          </a:prstGeom>
          <a:noFill/>
          <a:ln w="9525">
            <a:noFill/>
          </a:ln>
        </p:spPr>
        <p:txBody>
          <a:bodyPr wrap="square">
            <a:spAutoFit/>
          </a:bodyPr>
          <a:lstStyle/>
          <a:p>
            <a:pPr indent="0"/>
            <a:endParaRPr lang="zh-CN" altLang="en-US" sz="2000">
              <a:latin typeface="幼圆" panose="02010509060101010101" pitchFamily="49" charset="-122"/>
              <a:ea typeface="幼圆" panose="02010509060101010101" pitchFamily="49"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6"/>
          <p:cNvGraphicFramePr>
            <a:graphicFrameLocks/>
          </p:cNvGraphicFramePr>
          <p:nvPr/>
        </p:nvGraphicFramePr>
        <p:xfrm>
          <a:off x="1453515" y="2121535"/>
          <a:ext cx="5269230" cy="4135120"/>
        </p:xfrm>
        <a:graphic>
          <a:graphicData uri="http://schemas.openxmlformats.org/presentationml/2006/ole">
            <p:oleObj spid="_x0000_s3076" r:id="rId3" imgW="7248800" imgH="5686088" progId="">
              <p:embed/>
            </p:oleObj>
          </a:graphicData>
        </a:graphic>
      </p:graphicFrame>
      <p:sp>
        <p:nvSpPr>
          <p:cNvPr id="7" name="文本框 6"/>
          <p:cNvSpPr txBox="1"/>
          <p:nvPr/>
        </p:nvSpPr>
        <p:spPr>
          <a:xfrm>
            <a:off x="971600" y="908720"/>
            <a:ext cx="6499225" cy="1405193"/>
          </a:xfrm>
          <a:prstGeom prst="rect">
            <a:avLst/>
          </a:prstGeom>
          <a:noFill/>
        </p:spPr>
        <p:txBody>
          <a:bodyPr wrap="square" rtlCol="0" anchor="t">
            <a:spAutoFit/>
          </a:bodyPr>
          <a:lstStyle/>
          <a:p>
            <a:pPr indent="0">
              <a:lnSpc>
                <a:spcPct val="150000"/>
              </a:lnSpc>
            </a:pPr>
            <a:r>
              <a:rPr lang="zh-CN" altLang="en-US" sz="2000" b="1" dirty="0">
                <a:solidFill>
                  <a:schemeClr val="accent1"/>
                </a:solidFill>
                <a:effectLst>
                  <a:outerShdw blurRad="38100" dist="25400" dir="5400000" algn="ctr" rotWithShape="0">
                    <a:srgbClr val="6E747A">
                      <a:alpha val="43000"/>
                    </a:srgbClr>
                  </a:outerShdw>
                </a:effectLst>
                <a:latin typeface="幼圆" panose="02010509060101010101" pitchFamily="49" charset="-122"/>
                <a:ea typeface="幼圆" panose="02010509060101010101" pitchFamily="49" charset="-122"/>
                <a:cs typeface="宋体" panose="02010600030101010101" pitchFamily="2" charset="-122"/>
                <a:sym typeface="+mn-ea"/>
              </a:rPr>
              <a:t>经过寻找圆心，</a:t>
            </a:r>
            <a:r>
              <a:rPr lang="en-US" altLang="zh-CN" sz="2000" b="1" dirty="0">
                <a:solidFill>
                  <a:schemeClr val="accent1"/>
                </a:solidFill>
                <a:effectLst>
                  <a:outerShdw blurRad="38100" dist="25400" dir="5400000" algn="ctr" rotWithShape="0">
                    <a:srgbClr val="6E747A">
                      <a:alpha val="43000"/>
                    </a:srgbClr>
                  </a:outerShdw>
                </a:effectLst>
                <a:latin typeface="幼圆" panose="02010509060101010101" pitchFamily="49" charset="-122"/>
                <a:ea typeface="幼圆" panose="02010509060101010101" pitchFamily="49" charset="-122"/>
                <a:cs typeface="宋体" panose="02010600030101010101" pitchFamily="2" charset="-122"/>
                <a:sym typeface="+mn-ea"/>
              </a:rPr>
              <a:t>Y</a:t>
            </a:r>
            <a:r>
              <a:rPr lang="zh-CN" altLang="en-US" sz="2000" b="1" dirty="0">
                <a:solidFill>
                  <a:schemeClr val="accent1"/>
                </a:solidFill>
                <a:effectLst>
                  <a:outerShdw blurRad="38100" dist="25400" dir="5400000" algn="ctr" rotWithShape="0">
                    <a:srgbClr val="6E747A">
                      <a:alpha val="43000"/>
                    </a:srgbClr>
                  </a:outerShdw>
                </a:effectLst>
                <a:latin typeface="幼圆" panose="02010509060101010101" pitchFamily="49" charset="-122"/>
                <a:ea typeface="幼圆" panose="02010509060101010101" pitchFamily="49" charset="-122"/>
                <a:cs typeface="宋体" panose="02010600030101010101" pitchFamily="2" charset="-122"/>
                <a:sym typeface="+mn-ea"/>
              </a:rPr>
              <a:t>方向取平均后，得到对应的沿</a:t>
            </a:r>
            <a:r>
              <a:rPr lang="en-US" altLang="zh-CN" sz="2000" b="1" dirty="0">
                <a:solidFill>
                  <a:schemeClr val="accent1"/>
                </a:solidFill>
                <a:effectLst>
                  <a:outerShdw blurRad="38100" dist="25400" dir="5400000" algn="ctr" rotWithShape="0">
                    <a:srgbClr val="6E747A">
                      <a:alpha val="43000"/>
                    </a:srgbClr>
                  </a:outerShdw>
                </a:effectLst>
                <a:latin typeface="幼圆" panose="02010509060101010101" pitchFamily="49" charset="-122"/>
                <a:ea typeface="幼圆" panose="02010509060101010101" pitchFamily="49" charset="-122"/>
                <a:cs typeface="Calibri" panose="020F0502020204030204" pitchFamily="34" charset="0"/>
                <a:sym typeface="+mn-ea"/>
              </a:rPr>
              <a:t>x</a:t>
            </a:r>
            <a:r>
              <a:rPr lang="zh-CN" altLang="en-US" sz="2000" b="1" dirty="0">
                <a:solidFill>
                  <a:schemeClr val="accent1"/>
                </a:solidFill>
                <a:effectLst>
                  <a:outerShdw blurRad="38100" dist="25400" dir="5400000" algn="ctr" rotWithShape="0">
                    <a:srgbClr val="6E747A">
                      <a:alpha val="43000"/>
                    </a:srgbClr>
                  </a:outerShdw>
                </a:effectLst>
                <a:latin typeface="幼圆" panose="02010509060101010101" pitchFamily="49" charset="-122"/>
                <a:ea typeface="幼圆" panose="02010509060101010101" pitchFamily="49" charset="-122"/>
                <a:cs typeface="宋体" panose="02010600030101010101" pitchFamily="2" charset="-122"/>
                <a:sym typeface="+mn-ea"/>
              </a:rPr>
              <a:t>方向的强度谱（红色对应环形斑数据</a:t>
            </a:r>
            <a:r>
              <a:rPr lang="zh-CN" altLang="en-US" sz="2000" b="1" dirty="0" smtClean="0">
                <a:solidFill>
                  <a:schemeClr val="accent1"/>
                </a:solidFill>
                <a:effectLst>
                  <a:outerShdw blurRad="38100" dist="25400" dir="5400000" algn="ctr" rotWithShape="0">
                    <a:srgbClr val="6E747A">
                      <a:alpha val="43000"/>
                    </a:srgbClr>
                  </a:outerShdw>
                </a:effectLst>
                <a:latin typeface="幼圆" panose="02010509060101010101" pitchFamily="49" charset="-122"/>
                <a:ea typeface="幼圆" panose="02010509060101010101" pitchFamily="49" charset="-122"/>
                <a:cs typeface="宋体" panose="02010600030101010101" pitchFamily="2" charset="-122"/>
                <a:sym typeface="+mn-ea"/>
              </a:rPr>
              <a:t>，蓝色对</a:t>
            </a:r>
            <a:r>
              <a:rPr lang="zh-CN" altLang="en-US" sz="2000" b="1" dirty="0">
                <a:solidFill>
                  <a:schemeClr val="accent1"/>
                </a:solidFill>
                <a:effectLst>
                  <a:outerShdw blurRad="38100" dist="25400" dir="5400000" algn="ctr" rotWithShape="0">
                    <a:srgbClr val="6E747A">
                      <a:alpha val="43000"/>
                    </a:srgbClr>
                  </a:outerShdw>
                </a:effectLst>
                <a:latin typeface="幼圆" panose="02010509060101010101" pitchFamily="49" charset="-122"/>
                <a:ea typeface="幼圆" panose="02010509060101010101" pitchFamily="49" charset="-122"/>
                <a:cs typeface="宋体" panose="02010600030101010101" pitchFamily="2" charset="-122"/>
                <a:sym typeface="+mn-ea"/>
              </a:rPr>
              <a:t>应中心圆斑的数据，下同）。</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7"/>
          <p:cNvGraphicFramePr>
            <a:graphicFrameLocks/>
          </p:cNvGraphicFramePr>
          <p:nvPr/>
        </p:nvGraphicFramePr>
        <p:xfrm>
          <a:off x="1821180" y="2394411"/>
          <a:ext cx="5274310" cy="4418965"/>
        </p:xfrm>
        <a:graphic>
          <a:graphicData uri="http://schemas.openxmlformats.org/presentationml/2006/ole">
            <p:oleObj spid="_x0000_s52225" r:id="rId3" imgW="5334363" imgH="4466923" progId="">
              <p:embed/>
            </p:oleObj>
          </a:graphicData>
        </a:graphic>
      </p:graphicFrame>
      <p:sp>
        <p:nvSpPr>
          <p:cNvPr id="4" name="文本框 3"/>
          <p:cNvSpPr txBox="1"/>
          <p:nvPr/>
        </p:nvSpPr>
        <p:spPr>
          <a:xfrm>
            <a:off x="1131570" y="908720"/>
            <a:ext cx="7117080" cy="1323439"/>
          </a:xfrm>
          <a:prstGeom prst="rect">
            <a:avLst/>
          </a:prstGeom>
          <a:noFill/>
          <a:ln w="9525">
            <a:noFill/>
          </a:ln>
        </p:spPr>
        <p:txBody>
          <a:bodyPr wrap="square">
            <a:spAutoFit/>
          </a:bodyPr>
          <a:lstStyle/>
          <a:p>
            <a:pPr indent="0"/>
            <a:r>
              <a:rPr lang="zh-CN" altLang="en-US" sz="2000" b="1" dirty="0" smtClean="0">
                <a:solidFill>
                  <a:schemeClr val="accent1"/>
                </a:solidFill>
                <a:effectLst>
                  <a:outerShdw blurRad="38100" dist="25400" dir="5400000" algn="ctr" rotWithShape="0">
                    <a:srgbClr val="6E747A">
                      <a:alpha val="43000"/>
                    </a:srgbClr>
                  </a:outerShdw>
                </a:effectLst>
                <a:latin typeface="幼圆" panose="02010509060101010101" pitchFamily="49" charset="-122"/>
                <a:ea typeface="幼圆" panose="02010509060101010101" pitchFamily="49" charset="-122"/>
                <a:cs typeface="宋体" panose="02010600030101010101" pitchFamily="2" charset="-122"/>
              </a:rPr>
              <a:t>为了进一步进行卷积方便，下面采用了波长作为横轴，并对应模板光谱的</a:t>
            </a:r>
            <a:r>
              <a:rPr lang="en-US" altLang="zh-CN" sz="2000" b="1" dirty="0" smtClean="0">
                <a:solidFill>
                  <a:schemeClr val="accent1"/>
                </a:solidFill>
                <a:effectLst>
                  <a:outerShdw blurRad="38100" dist="25400" dir="5400000" algn="ctr" rotWithShape="0">
                    <a:srgbClr val="6E747A">
                      <a:alpha val="43000"/>
                    </a:srgbClr>
                  </a:outerShdw>
                </a:effectLst>
                <a:latin typeface="幼圆" panose="02010509060101010101" pitchFamily="49" charset="-122"/>
                <a:ea typeface="幼圆" panose="02010509060101010101" pitchFamily="49" charset="-122"/>
                <a:cs typeface="宋体" panose="02010600030101010101" pitchFamily="2" charset="-122"/>
              </a:rPr>
              <a:t>0.2nm</a:t>
            </a:r>
            <a:r>
              <a:rPr lang="zh-CN" altLang="en-US" sz="2000" b="1" dirty="0" smtClean="0">
                <a:solidFill>
                  <a:schemeClr val="accent1"/>
                </a:solidFill>
                <a:effectLst>
                  <a:outerShdw blurRad="38100" dist="25400" dir="5400000" algn="ctr" rotWithShape="0">
                    <a:srgbClr val="6E747A">
                      <a:alpha val="43000"/>
                    </a:srgbClr>
                  </a:outerShdw>
                </a:effectLst>
                <a:latin typeface="幼圆" panose="02010509060101010101" pitchFamily="49" charset="-122"/>
                <a:ea typeface="幼圆" panose="02010509060101010101" pitchFamily="49" charset="-122"/>
                <a:cs typeface="宋体" panose="02010600030101010101" pitchFamily="2" charset="-122"/>
              </a:rPr>
              <a:t>波长间隔对数据进行了抽取，得到</a:t>
            </a:r>
            <a:r>
              <a:rPr lang="en-US" altLang="zh-CN" sz="2000" b="1" dirty="0" smtClean="0">
                <a:solidFill>
                  <a:schemeClr val="accent1"/>
                </a:solidFill>
                <a:effectLst>
                  <a:outerShdw blurRad="38100" dist="25400" dir="5400000" algn="ctr" rotWithShape="0">
                    <a:srgbClr val="6E747A">
                      <a:alpha val="43000"/>
                    </a:srgbClr>
                  </a:outerShdw>
                </a:effectLst>
                <a:latin typeface="幼圆" panose="02010509060101010101" pitchFamily="49" charset="-122"/>
                <a:ea typeface="幼圆" panose="02010509060101010101" pitchFamily="49" charset="-122"/>
                <a:cs typeface="Calibri" panose="020F0502020204030204" pitchFamily="34" charset="0"/>
              </a:rPr>
              <a:t>-4.2nm</a:t>
            </a:r>
            <a:r>
              <a:rPr lang="zh-CN" altLang="en-US" sz="2000" b="1" dirty="0" smtClean="0">
                <a:solidFill>
                  <a:schemeClr val="accent1"/>
                </a:solidFill>
                <a:effectLst>
                  <a:outerShdw blurRad="38100" dist="25400" dir="5400000" algn="ctr" rotWithShape="0">
                    <a:srgbClr val="6E747A">
                      <a:alpha val="43000"/>
                    </a:srgbClr>
                  </a:outerShdw>
                </a:effectLst>
                <a:latin typeface="幼圆" panose="02010509060101010101" pitchFamily="49" charset="-122"/>
                <a:ea typeface="幼圆" panose="02010509060101010101" pitchFamily="49" charset="-122"/>
                <a:cs typeface="宋体" panose="02010600030101010101" pitchFamily="2" charset="-122"/>
              </a:rPr>
              <a:t>到</a:t>
            </a:r>
            <a:r>
              <a:rPr lang="en-US" altLang="zh-CN" sz="2000" b="1" dirty="0" smtClean="0">
                <a:solidFill>
                  <a:schemeClr val="accent1"/>
                </a:solidFill>
                <a:effectLst>
                  <a:outerShdw blurRad="38100" dist="25400" dir="5400000" algn="ctr" rotWithShape="0">
                    <a:srgbClr val="6E747A">
                      <a:alpha val="43000"/>
                    </a:srgbClr>
                  </a:outerShdw>
                </a:effectLst>
                <a:latin typeface="幼圆" panose="02010509060101010101" pitchFamily="49" charset="-122"/>
                <a:ea typeface="幼圆" panose="02010509060101010101" pitchFamily="49" charset="-122"/>
                <a:cs typeface="Calibri" panose="020F0502020204030204" pitchFamily="34" charset="0"/>
              </a:rPr>
              <a:t>+4.2nm</a:t>
            </a:r>
            <a:r>
              <a:rPr lang="zh-CN" altLang="en-US" sz="2000" b="1" dirty="0" smtClean="0">
                <a:solidFill>
                  <a:schemeClr val="accent1"/>
                </a:solidFill>
                <a:effectLst>
                  <a:outerShdw blurRad="38100" dist="25400" dir="5400000" algn="ctr" rotWithShape="0">
                    <a:srgbClr val="6E747A">
                      <a:alpha val="43000"/>
                    </a:srgbClr>
                  </a:outerShdw>
                </a:effectLst>
                <a:latin typeface="幼圆" panose="02010509060101010101" pitchFamily="49" charset="-122"/>
                <a:ea typeface="幼圆" panose="02010509060101010101" pitchFamily="49" charset="-122"/>
                <a:cs typeface="宋体" panose="02010600030101010101" pitchFamily="2" charset="-122"/>
              </a:rPr>
              <a:t>共</a:t>
            </a:r>
            <a:r>
              <a:rPr lang="en-US" altLang="zh-CN" sz="2000" b="1" dirty="0" smtClean="0">
                <a:solidFill>
                  <a:schemeClr val="accent1"/>
                </a:solidFill>
                <a:effectLst>
                  <a:outerShdw blurRad="38100" dist="25400" dir="5400000" algn="ctr" rotWithShape="0">
                    <a:srgbClr val="6E747A">
                      <a:alpha val="43000"/>
                    </a:srgbClr>
                  </a:outerShdw>
                </a:effectLst>
                <a:latin typeface="幼圆" panose="02010509060101010101" pitchFamily="49" charset="-122"/>
                <a:ea typeface="幼圆" panose="02010509060101010101" pitchFamily="49" charset="-122"/>
                <a:cs typeface="Calibri" panose="020F0502020204030204" pitchFamily="34" charset="0"/>
              </a:rPr>
              <a:t>43</a:t>
            </a:r>
            <a:r>
              <a:rPr lang="zh-CN" altLang="en-US" sz="2000" b="1" dirty="0" smtClean="0">
                <a:solidFill>
                  <a:schemeClr val="accent1"/>
                </a:solidFill>
                <a:effectLst>
                  <a:outerShdw blurRad="38100" dist="25400" dir="5400000" algn="ctr" rotWithShape="0">
                    <a:srgbClr val="6E747A">
                      <a:alpha val="43000"/>
                    </a:srgbClr>
                  </a:outerShdw>
                </a:effectLst>
                <a:latin typeface="幼圆" panose="02010509060101010101" pitchFamily="49" charset="-122"/>
                <a:ea typeface="幼圆" panose="02010509060101010101" pitchFamily="49" charset="-122"/>
                <a:cs typeface="宋体" panose="02010600030101010101" pitchFamily="2" charset="-122"/>
              </a:rPr>
              <a:t>个数据点，这个模板将和原始高分辨光谱进行卷积，模拟</a:t>
            </a:r>
            <a:r>
              <a:rPr lang="en-US" altLang="zh-CN" sz="2000" b="1" dirty="0" smtClean="0">
                <a:solidFill>
                  <a:schemeClr val="accent1"/>
                </a:solidFill>
                <a:effectLst>
                  <a:outerShdw blurRad="38100" dist="25400" dir="5400000" algn="ctr" rotWithShape="0">
                    <a:srgbClr val="6E747A">
                      <a:alpha val="43000"/>
                    </a:srgbClr>
                  </a:outerShdw>
                </a:effectLst>
                <a:latin typeface="幼圆" panose="02010509060101010101" pitchFamily="49" charset="-122"/>
                <a:ea typeface="幼圆" panose="02010509060101010101" pitchFamily="49" charset="-122"/>
                <a:cs typeface="宋体" panose="02010600030101010101" pitchFamily="2" charset="-122"/>
              </a:rPr>
              <a:t>LAMOST</a:t>
            </a:r>
            <a:r>
              <a:rPr lang="zh-CN" altLang="en-US" sz="2000" b="1" dirty="0" smtClean="0">
                <a:solidFill>
                  <a:schemeClr val="accent1"/>
                </a:solidFill>
                <a:effectLst>
                  <a:outerShdw blurRad="38100" dist="25400" dir="5400000" algn="ctr" rotWithShape="0">
                    <a:srgbClr val="6E747A">
                      <a:alpha val="43000"/>
                    </a:srgbClr>
                  </a:outerShdw>
                </a:effectLst>
                <a:latin typeface="幼圆" panose="02010509060101010101" pitchFamily="49" charset="-122"/>
                <a:ea typeface="幼圆" panose="02010509060101010101" pitchFamily="49" charset="-122"/>
                <a:cs typeface="宋体" panose="02010600030101010101" pitchFamily="2" charset="-122"/>
              </a:rPr>
              <a:t>光纤在出现环形斑和中心光斑时，光谱退化的情况。</a:t>
            </a:r>
            <a:endParaRPr lang="zh-CN" altLang="en-US" sz="2000" b="1" dirty="0">
              <a:solidFill>
                <a:schemeClr val="accent1"/>
              </a:solidFill>
              <a:effectLst>
                <a:outerShdw blurRad="38100" dist="25400" dir="5400000" algn="ctr" rotWithShape="0">
                  <a:srgbClr val="6E747A">
                    <a:alpha val="43000"/>
                  </a:srgbClr>
                </a:outerShdw>
              </a:effectLst>
              <a:latin typeface="幼圆" panose="02010509060101010101" pitchFamily="49" charset="-122"/>
              <a:ea typeface="幼圆" panose="02010509060101010101" pitchFamily="49"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笑脸 1"/>
          <p:cNvSpPr/>
          <p:nvPr/>
        </p:nvSpPr>
        <p:spPr bwMode="auto">
          <a:xfrm>
            <a:off x="383786" y="6323929"/>
            <a:ext cx="504056" cy="295660"/>
          </a:xfrm>
          <a:prstGeom prst="smileyFac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aphicFrame>
        <p:nvGraphicFramePr>
          <p:cNvPr id="3" name="对象 9"/>
          <p:cNvGraphicFramePr>
            <a:graphicFrameLocks/>
          </p:cNvGraphicFramePr>
          <p:nvPr/>
        </p:nvGraphicFramePr>
        <p:xfrm>
          <a:off x="1014095" y="2517140"/>
          <a:ext cx="4901565" cy="3933825"/>
        </p:xfrm>
        <a:graphic>
          <a:graphicData uri="http://schemas.openxmlformats.org/presentationml/2006/ole">
            <p:oleObj spid="_x0000_s53249" r:id="rId4" imgW="5410540" imgH="4267077" progId="">
              <p:embed/>
            </p:oleObj>
          </a:graphicData>
        </a:graphic>
      </p:graphicFrame>
      <p:sp>
        <p:nvSpPr>
          <p:cNvPr id="101" name="文本框 100"/>
          <p:cNvSpPr txBox="1"/>
          <p:nvPr/>
        </p:nvSpPr>
        <p:spPr>
          <a:xfrm>
            <a:off x="6028690" y="3199130"/>
            <a:ext cx="2411095" cy="2245360"/>
          </a:xfrm>
          <a:prstGeom prst="rect">
            <a:avLst/>
          </a:prstGeom>
          <a:noFill/>
          <a:ln w="9525">
            <a:noFill/>
          </a:ln>
        </p:spPr>
        <p:txBody>
          <a:bodyPr wrap="square">
            <a:spAutoFit/>
          </a:bodyPr>
          <a:lstStyle/>
          <a:p>
            <a:pPr indent="0"/>
            <a:r>
              <a:rPr lang="zh-CN" altLang="en-US" sz="2000" b="1">
                <a:solidFill>
                  <a:srgbClr val="00B050"/>
                </a:solidFill>
                <a:latin typeface="幼圆" panose="02010509060101010101" pitchFamily="49" charset="-122"/>
                <a:ea typeface="幼圆" panose="02010509060101010101" pitchFamily="49" charset="-122"/>
                <a:cs typeface="宋体" panose="02010600030101010101" pitchFamily="2" charset="-122"/>
              </a:rPr>
              <a:t>从这里看，环形斑的确造成了双峰。但无论是圆形斑还是环形斑，由于光谱峰值之间距离较大，光谱分辨率降低。</a:t>
            </a:r>
          </a:p>
        </p:txBody>
      </p:sp>
      <p:sp>
        <p:nvSpPr>
          <p:cNvPr id="5" name="文本框 4"/>
          <p:cNvSpPr txBox="1"/>
          <p:nvPr/>
        </p:nvSpPr>
        <p:spPr>
          <a:xfrm>
            <a:off x="498475" y="982980"/>
            <a:ext cx="4217670" cy="460375"/>
          </a:xfrm>
          <a:prstGeom prst="rect">
            <a:avLst/>
          </a:prstGeom>
          <a:noFill/>
        </p:spPr>
        <p:txBody>
          <a:bodyPr wrap="square" rtlCol="0">
            <a:spAutoFit/>
          </a:bodyPr>
          <a:lstStyle/>
          <a:p>
            <a:r>
              <a:rPr lang="zh-CN" altLang="en-US" sz="2400">
                <a:solidFill>
                  <a:schemeClr val="accent1"/>
                </a:solidFill>
                <a:effectLst>
                  <a:outerShdw blurRad="38100" dist="25400" dir="5400000" algn="ctr" rotWithShape="0">
                    <a:srgbClr val="6E747A">
                      <a:alpha val="43000"/>
                    </a:srgbClr>
                  </a:outerShdw>
                </a:effectLst>
              </a:rPr>
              <a:t>图像处理结果</a:t>
            </a:r>
          </a:p>
        </p:txBody>
      </p:sp>
      <p:sp>
        <p:nvSpPr>
          <p:cNvPr id="6" name="文本框 5"/>
          <p:cNvSpPr txBox="1"/>
          <p:nvPr/>
        </p:nvSpPr>
        <p:spPr>
          <a:xfrm>
            <a:off x="887730" y="1455420"/>
            <a:ext cx="7132320" cy="1015663"/>
          </a:xfrm>
          <a:prstGeom prst="rect">
            <a:avLst/>
          </a:prstGeom>
          <a:noFill/>
          <a:ln w="9525">
            <a:noFill/>
          </a:ln>
        </p:spPr>
        <p:txBody>
          <a:bodyPr wrap="square">
            <a:spAutoFit/>
            <a:scene3d>
              <a:camera prst="orthographicFront"/>
              <a:lightRig rig="threePt" dir="t"/>
            </a:scene3d>
          </a:bodyPr>
          <a:lstStyle/>
          <a:p>
            <a:pPr indent="0"/>
            <a:r>
              <a:rPr lang="zh-CN" altLang="en-US" sz="2000" b="1" dirty="0" smtClean="0">
                <a:solidFill>
                  <a:srgbClr val="0070C0"/>
                </a:solidFill>
                <a:effectLst>
                  <a:outerShdw blurRad="38100" dist="25400" dir="5400000" algn="ctr" rotWithShape="0">
                    <a:srgbClr val="6E747A">
                      <a:alpha val="43000"/>
                    </a:srgbClr>
                  </a:outerShdw>
                </a:effectLst>
                <a:latin typeface="幼圆" panose="02010509060101010101" pitchFamily="49" charset="-122"/>
                <a:ea typeface="幼圆" panose="02010509060101010101" pitchFamily="49" charset="-122"/>
                <a:cs typeface="宋体" panose="02010600030101010101" pitchFamily="2" charset="-122"/>
              </a:rPr>
              <a:t>然后，把这个光斑模板和</a:t>
            </a:r>
            <a:r>
              <a:rPr lang="en-US" altLang="zh-CN" sz="2000" b="1" dirty="0" smtClean="0">
                <a:solidFill>
                  <a:srgbClr val="0070C0"/>
                </a:solidFill>
                <a:effectLst>
                  <a:outerShdw blurRad="38100" dist="25400" dir="5400000" algn="ctr" rotWithShape="0">
                    <a:srgbClr val="6E747A">
                      <a:alpha val="43000"/>
                    </a:srgbClr>
                  </a:outerShdw>
                </a:effectLst>
                <a:latin typeface="幼圆" panose="02010509060101010101" pitchFamily="49" charset="-122"/>
                <a:ea typeface="幼圆" panose="02010509060101010101" pitchFamily="49" charset="-122"/>
                <a:cs typeface="宋体" panose="02010600030101010101" pitchFamily="2" charset="-122"/>
              </a:rPr>
              <a:t>5800-6800</a:t>
            </a:r>
            <a:r>
              <a:rPr lang="zh-CN" altLang="en-US" sz="2000" b="1" dirty="0" smtClean="0">
                <a:solidFill>
                  <a:srgbClr val="0070C0"/>
                </a:solidFill>
                <a:effectLst>
                  <a:outerShdw blurRad="38100" dist="25400" dir="5400000" algn="ctr" rotWithShape="0">
                    <a:srgbClr val="6E747A">
                      <a:alpha val="43000"/>
                    </a:srgbClr>
                  </a:outerShdw>
                </a:effectLst>
                <a:latin typeface="幼圆" panose="02010509060101010101" pitchFamily="49" charset="-122"/>
                <a:ea typeface="幼圆" panose="02010509060101010101" pitchFamily="49" charset="-122"/>
                <a:cs typeface="宋体" panose="02010600030101010101" pitchFamily="2" charset="-122"/>
              </a:rPr>
              <a:t>埃部分的光谱进行卷积，从结果看，环形斑的确造成了双峰。但无论使圆形斑还是环形斑，由于光纤尺度很大，都使光谱分辨率大大降低了。</a:t>
            </a:r>
            <a:endParaRPr lang="zh-CN" altLang="en-US" sz="2000" b="1" dirty="0">
              <a:solidFill>
                <a:srgbClr val="0070C0"/>
              </a:solidFill>
              <a:effectLst>
                <a:outerShdw blurRad="38100" dist="25400" dir="5400000" algn="ctr" rotWithShape="0">
                  <a:srgbClr val="6E747A">
                    <a:alpha val="43000"/>
                  </a:srgbClr>
                </a:outerShdw>
              </a:effectLst>
              <a:latin typeface="幼圆" panose="02010509060101010101" pitchFamily="49" charset="-122"/>
              <a:ea typeface="幼圆" panose="02010509060101010101" pitchFamily="49"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解决光纤对准问题的设想</a:t>
            </a:r>
          </a:p>
        </p:txBody>
      </p:sp>
      <p:sp>
        <p:nvSpPr>
          <p:cNvPr id="3" name="内容占位符 2"/>
          <p:cNvSpPr>
            <a:spLocks noGrp="1"/>
          </p:cNvSpPr>
          <p:nvPr>
            <p:ph idx="1"/>
          </p:nvPr>
        </p:nvSpPr>
        <p:spPr/>
        <p:txBody>
          <a:bodyPr/>
          <a:lstStyle/>
          <a:p>
            <a:r>
              <a:rPr lang="zh-CN" altLang="en-US" b="1" dirty="0"/>
              <a:t>出现环形斑的主要原因是星象没有落在光纤的中心，属于偏芯入射。因此解决的方案有软硬两种手段：软的方法是分析环形斑影响机制，利用数学方法设法减小</a:t>
            </a:r>
            <a:r>
              <a:rPr lang="zh-CN" altLang="en-US" b="1" dirty="0" smtClean="0"/>
              <a:t>其影响；</a:t>
            </a:r>
            <a:r>
              <a:rPr lang="zh-CN" altLang="en-US" b="1" dirty="0"/>
              <a:t>硬的方法就是解决偏芯入射的问题。</a:t>
            </a:r>
          </a:p>
          <a:p>
            <a:r>
              <a:rPr lang="zh-CN" altLang="en-US" b="1" dirty="0"/>
              <a:t>一种方法是对光纤端进行高分辨成像，发现其偏离星象坐标的情况，并进行调整。</a:t>
            </a:r>
          </a:p>
          <a:p>
            <a:r>
              <a:rPr lang="zh-CN" altLang="en-US" b="1" dirty="0"/>
              <a:t>另外一种方法是从光纤角度入手，测量光纤偏离情况。</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chemeClr val="tx1"/>
                </a:solidFill>
              </a:rPr>
              <a:t>目   录</a:t>
            </a:r>
            <a:endParaRPr lang="zh-CN" altLang="en-US" dirty="0">
              <a:solidFill>
                <a:schemeClr val="tx1"/>
              </a:solidFill>
            </a:endParaRPr>
          </a:p>
        </p:txBody>
      </p:sp>
      <p:sp>
        <p:nvSpPr>
          <p:cNvPr id="3" name="内容占位符 2"/>
          <p:cNvSpPr>
            <a:spLocks noGrp="1"/>
          </p:cNvSpPr>
          <p:nvPr>
            <p:ph idx="1"/>
          </p:nvPr>
        </p:nvSpPr>
        <p:spPr>
          <a:xfrm>
            <a:off x="539552" y="1628800"/>
            <a:ext cx="8266113" cy="4096171"/>
          </a:xfrm>
        </p:spPr>
        <p:txBody>
          <a:bodyPr/>
          <a:lstStyle/>
          <a:p>
            <a:pPr>
              <a:buClrTx/>
            </a:pPr>
            <a:r>
              <a:rPr lang="zh-CN" altLang="en-US" dirty="0" smtClean="0">
                <a:solidFill>
                  <a:schemeClr val="tx1"/>
                </a:solidFill>
              </a:rPr>
              <a:t>一、课题背景及意义</a:t>
            </a:r>
            <a:endParaRPr lang="en-US" altLang="zh-CN" dirty="0" smtClean="0">
              <a:solidFill>
                <a:schemeClr val="tx1"/>
              </a:solidFill>
            </a:endParaRPr>
          </a:p>
          <a:p>
            <a:pPr>
              <a:buClrTx/>
            </a:pPr>
            <a:r>
              <a:rPr lang="zh-CN" altLang="en-US" dirty="0" smtClean="0">
                <a:solidFill>
                  <a:schemeClr val="tx1"/>
                </a:solidFill>
              </a:rPr>
              <a:t>二、</a:t>
            </a:r>
            <a:r>
              <a:rPr lang="en-US" altLang="zh-CN" dirty="0" smtClean="0">
                <a:solidFill>
                  <a:schemeClr val="tx1"/>
                </a:solidFill>
              </a:rPr>
              <a:t>LAMOST</a:t>
            </a:r>
            <a:r>
              <a:rPr lang="zh-CN" altLang="en-US" dirty="0" smtClean="0">
                <a:solidFill>
                  <a:schemeClr val="tx1"/>
                </a:solidFill>
              </a:rPr>
              <a:t>光纤产生环形斑的实验研究</a:t>
            </a:r>
            <a:endParaRPr lang="en-US" altLang="zh-CN" dirty="0" smtClean="0">
              <a:solidFill>
                <a:schemeClr val="tx1"/>
              </a:solidFill>
            </a:endParaRPr>
          </a:p>
          <a:p>
            <a:pPr lvl="2"/>
            <a:r>
              <a:rPr lang="zh-CN" altLang="en-US" sz="2400" dirty="0" smtClean="0"/>
              <a:t>偏心入射产生环形斑</a:t>
            </a:r>
          </a:p>
          <a:p>
            <a:pPr>
              <a:buClrTx/>
            </a:pPr>
            <a:r>
              <a:rPr lang="zh-CN" altLang="en-US" dirty="0" smtClean="0">
                <a:solidFill>
                  <a:schemeClr val="tx1"/>
                </a:solidFill>
              </a:rPr>
              <a:t>三、天</a:t>
            </a:r>
            <a:r>
              <a:rPr lang="zh-CN" altLang="en-US" dirty="0" smtClean="0">
                <a:solidFill>
                  <a:schemeClr val="tx1"/>
                </a:solidFill>
              </a:rPr>
              <a:t>文</a:t>
            </a:r>
            <a:r>
              <a:rPr lang="zh-CN" altLang="en-US" dirty="0" smtClean="0">
                <a:solidFill>
                  <a:schemeClr val="tx1"/>
                </a:solidFill>
              </a:rPr>
              <a:t>光纤</a:t>
            </a:r>
            <a:r>
              <a:rPr lang="zh-CN" altLang="en-US" dirty="0" smtClean="0">
                <a:solidFill>
                  <a:schemeClr val="tx1"/>
                </a:solidFill>
              </a:rPr>
              <a:t>出</a:t>
            </a:r>
            <a:r>
              <a:rPr lang="zh-CN" altLang="en-US" dirty="0" smtClean="0">
                <a:solidFill>
                  <a:schemeClr val="tx1"/>
                </a:solidFill>
              </a:rPr>
              <a:t>射斑对天文光谱分辩率的影响</a:t>
            </a:r>
            <a:endParaRPr lang="en-US" altLang="zh-CN" dirty="0" smtClean="0">
              <a:solidFill>
                <a:schemeClr val="tx1"/>
              </a:solidFill>
            </a:endParaRPr>
          </a:p>
          <a:p>
            <a:pPr lvl="2"/>
            <a:r>
              <a:rPr lang="zh-CN" altLang="en-US" sz="2400" dirty="0" smtClean="0"/>
              <a:t>产生环形斑的模式理论解释</a:t>
            </a:r>
          </a:p>
          <a:p>
            <a:pPr lvl="2"/>
            <a:r>
              <a:rPr lang="zh-CN" altLang="en-US" sz="2400" dirty="0" smtClean="0"/>
              <a:t> 影响天文光谱</a:t>
            </a:r>
            <a:r>
              <a:rPr lang="zh-CN" altLang="en-US" sz="2400" dirty="0" smtClean="0">
                <a:sym typeface="+mn-ea"/>
              </a:rPr>
              <a:t>分辩率的</a:t>
            </a:r>
            <a:r>
              <a:rPr lang="zh-CN" altLang="en-US" sz="2400" dirty="0" smtClean="0"/>
              <a:t>分析</a:t>
            </a:r>
            <a:endParaRPr lang="en-US" altLang="zh-CN" sz="2400" dirty="0" smtClean="0"/>
          </a:p>
          <a:p>
            <a:pPr>
              <a:buClrTx/>
            </a:pPr>
            <a:r>
              <a:rPr lang="zh-CN" altLang="en-US" dirty="0" smtClean="0">
                <a:solidFill>
                  <a:schemeClr val="tx1"/>
                </a:solidFill>
              </a:rPr>
              <a:t>四、结　论</a:t>
            </a:r>
            <a:endParaRPr lang="zh-CN" altLang="en-US"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多芯光纤设想</a:t>
            </a:r>
          </a:p>
        </p:txBody>
      </p:sp>
      <p:sp>
        <p:nvSpPr>
          <p:cNvPr id="3" name="内容占位符 2"/>
          <p:cNvSpPr>
            <a:spLocks noGrp="1"/>
          </p:cNvSpPr>
          <p:nvPr>
            <p:ph idx="1"/>
          </p:nvPr>
        </p:nvSpPr>
        <p:spPr>
          <a:xfrm>
            <a:off x="323528" y="1628800"/>
            <a:ext cx="6624736" cy="4896544"/>
          </a:xfrm>
        </p:spPr>
        <p:txBody>
          <a:bodyPr/>
          <a:lstStyle/>
          <a:p>
            <a:r>
              <a:rPr lang="zh-CN" altLang="en-US" b="1" dirty="0"/>
              <a:t>我们曾经研究过利用多芯光纤结构对星象偏离中心的程度进行实时监控的方法，但多芯分离技术始终是一个难题。</a:t>
            </a:r>
          </a:p>
          <a:p>
            <a:r>
              <a:rPr lang="zh-CN" altLang="en-US" b="1" dirty="0"/>
              <a:t>一种新的设想：借鉴光纤激光器双层芯技术和目前较为成熟的多边形光纤扰模技术、光纤灯笼技术，对光纤出射端进行监控和分析，同时实现对准、分辨率提升等目</a:t>
            </a:r>
            <a:r>
              <a:rPr lang="zh-CN" altLang="en-US" b="1" dirty="0" smtClean="0"/>
              <a:t>的。</a:t>
            </a:r>
            <a:endParaRPr lang="zh-CN" altLang="en-US" b="1" dirty="0"/>
          </a:p>
        </p:txBody>
      </p:sp>
      <p:grpSp>
        <p:nvGrpSpPr>
          <p:cNvPr id="4" name="Group 56"/>
          <p:cNvGrpSpPr>
            <a:grpSpLocks/>
          </p:cNvGrpSpPr>
          <p:nvPr/>
        </p:nvGrpSpPr>
        <p:grpSpPr bwMode="auto">
          <a:xfrm>
            <a:off x="7380312" y="1772816"/>
            <a:ext cx="1476375" cy="1368425"/>
            <a:chOff x="834" y="1499"/>
            <a:chExt cx="1296" cy="1250"/>
          </a:xfrm>
        </p:grpSpPr>
        <p:sp>
          <p:nvSpPr>
            <p:cNvPr id="5" name="Oval 57"/>
            <p:cNvSpPr>
              <a:spLocks noChangeAspect="1" noChangeArrowheads="1"/>
            </p:cNvSpPr>
            <p:nvPr/>
          </p:nvSpPr>
          <p:spPr bwMode="auto">
            <a:xfrm>
              <a:off x="834" y="1499"/>
              <a:ext cx="1296" cy="1250"/>
            </a:xfrm>
            <a:prstGeom prst="ellipse">
              <a:avLst/>
            </a:prstGeom>
            <a:solidFill>
              <a:srgbClr val="CCFFFF"/>
            </a:solidFill>
            <a:ln w="9525">
              <a:solidFill>
                <a:srgbClr val="000000"/>
              </a:solidFill>
              <a:round/>
              <a:headEnd/>
              <a:tailEnd/>
            </a:ln>
          </p:spPr>
          <p:txBody>
            <a:bodyPr/>
            <a:lstStyle/>
            <a:p>
              <a:endParaRPr lang="zh-CN" altLang="en-US"/>
            </a:p>
          </p:txBody>
        </p:sp>
        <p:sp>
          <p:nvSpPr>
            <p:cNvPr id="6" name="Oval 58"/>
            <p:cNvSpPr>
              <a:spLocks noChangeAspect="1" noChangeArrowheads="1"/>
            </p:cNvSpPr>
            <p:nvPr/>
          </p:nvSpPr>
          <p:spPr bwMode="auto">
            <a:xfrm>
              <a:off x="1274" y="1903"/>
              <a:ext cx="426" cy="422"/>
            </a:xfrm>
            <a:prstGeom prst="ellipse">
              <a:avLst/>
            </a:prstGeom>
            <a:gradFill rotWithShape="1">
              <a:gsLst>
                <a:gs pos="0">
                  <a:srgbClr val="595959"/>
                </a:gs>
                <a:gs pos="100000">
                  <a:srgbClr val="C0C0C0"/>
                </a:gs>
              </a:gsLst>
              <a:path path="shape">
                <a:fillToRect l="50000" t="50000" r="50000" b="50000"/>
              </a:path>
            </a:gradFill>
            <a:ln w="9525">
              <a:solidFill>
                <a:srgbClr val="000000"/>
              </a:solidFill>
              <a:round/>
              <a:headEnd/>
              <a:tailEnd/>
            </a:ln>
          </p:spPr>
          <p:txBody>
            <a:bodyPr/>
            <a:lstStyle/>
            <a:p>
              <a:endParaRPr lang="zh-CN" altLang="en-US"/>
            </a:p>
          </p:txBody>
        </p:sp>
        <p:sp>
          <p:nvSpPr>
            <p:cNvPr id="7" name="Oval 59"/>
            <p:cNvSpPr>
              <a:spLocks noChangeAspect="1" noChangeArrowheads="1"/>
            </p:cNvSpPr>
            <p:nvPr/>
          </p:nvSpPr>
          <p:spPr bwMode="auto">
            <a:xfrm>
              <a:off x="1412" y="1647"/>
              <a:ext cx="140" cy="140"/>
            </a:xfrm>
            <a:prstGeom prst="ellipse">
              <a:avLst/>
            </a:prstGeom>
            <a:solidFill>
              <a:srgbClr val="C0C0C0"/>
            </a:solidFill>
            <a:ln w="9525">
              <a:solidFill>
                <a:srgbClr val="000000"/>
              </a:solidFill>
              <a:round/>
              <a:headEnd/>
              <a:tailEnd/>
            </a:ln>
          </p:spPr>
          <p:txBody>
            <a:bodyPr/>
            <a:lstStyle/>
            <a:p>
              <a:endParaRPr lang="zh-CN" altLang="en-US"/>
            </a:p>
          </p:txBody>
        </p:sp>
        <p:sp>
          <p:nvSpPr>
            <p:cNvPr id="8" name="Oval 60"/>
            <p:cNvSpPr>
              <a:spLocks noChangeAspect="1" noChangeArrowheads="1"/>
            </p:cNvSpPr>
            <p:nvPr/>
          </p:nvSpPr>
          <p:spPr bwMode="auto">
            <a:xfrm>
              <a:off x="1046" y="2043"/>
              <a:ext cx="142" cy="142"/>
            </a:xfrm>
            <a:prstGeom prst="ellipse">
              <a:avLst/>
            </a:prstGeom>
            <a:solidFill>
              <a:srgbClr val="C0C0C0"/>
            </a:solidFill>
            <a:ln w="9525">
              <a:solidFill>
                <a:srgbClr val="000000"/>
              </a:solidFill>
              <a:round/>
              <a:headEnd/>
              <a:tailEnd/>
            </a:ln>
          </p:spPr>
          <p:txBody>
            <a:bodyPr/>
            <a:lstStyle/>
            <a:p>
              <a:endParaRPr lang="zh-CN" altLang="en-US"/>
            </a:p>
          </p:txBody>
        </p:sp>
        <p:sp>
          <p:nvSpPr>
            <p:cNvPr id="9" name="Oval 61"/>
            <p:cNvSpPr>
              <a:spLocks noChangeAspect="1" noChangeArrowheads="1"/>
            </p:cNvSpPr>
            <p:nvPr/>
          </p:nvSpPr>
          <p:spPr bwMode="auto">
            <a:xfrm>
              <a:off x="1802" y="2057"/>
              <a:ext cx="142" cy="140"/>
            </a:xfrm>
            <a:prstGeom prst="ellipse">
              <a:avLst/>
            </a:prstGeom>
            <a:solidFill>
              <a:srgbClr val="C0C0C0"/>
            </a:solidFill>
            <a:ln w="9525">
              <a:solidFill>
                <a:srgbClr val="000000"/>
              </a:solidFill>
              <a:round/>
              <a:headEnd/>
              <a:tailEnd/>
            </a:ln>
          </p:spPr>
          <p:txBody>
            <a:bodyPr/>
            <a:lstStyle/>
            <a:p>
              <a:endParaRPr lang="zh-CN" altLang="en-US"/>
            </a:p>
          </p:txBody>
        </p:sp>
        <p:sp>
          <p:nvSpPr>
            <p:cNvPr id="10" name="Oval 62"/>
            <p:cNvSpPr>
              <a:spLocks noChangeAspect="1" noChangeArrowheads="1"/>
            </p:cNvSpPr>
            <p:nvPr/>
          </p:nvSpPr>
          <p:spPr bwMode="auto">
            <a:xfrm>
              <a:off x="1430" y="2417"/>
              <a:ext cx="142" cy="140"/>
            </a:xfrm>
            <a:prstGeom prst="ellipse">
              <a:avLst/>
            </a:prstGeom>
            <a:solidFill>
              <a:srgbClr val="C0C0C0"/>
            </a:solidFill>
            <a:ln w="9525">
              <a:solidFill>
                <a:srgbClr val="000000"/>
              </a:solidFill>
              <a:round/>
              <a:headEnd/>
              <a:tailEnd/>
            </a:ln>
          </p:spPr>
          <p:txBody>
            <a:bodyPr/>
            <a:lstStyle/>
            <a:p>
              <a:endParaRPr lang="zh-CN" altLang="en-US"/>
            </a:p>
          </p:txBody>
        </p:sp>
      </p:grpSp>
      <p:pic>
        <p:nvPicPr>
          <p:cNvPr id="54274" name="Picture 2"/>
          <p:cNvPicPr>
            <a:picLocks noChangeAspect="1" noChangeArrowheads="1"/>
          </p:cNvPicPr>
          <p:nvPr/>
        </p:nvPicPr>
        <p:blipFill>
          <a:blip r:embed="rId2" cstate="print"/>
          <a:srcRect/>
          <a:stretch>
            <a:fillRect/>
          </a:stretch>
        </p:blipFill>
        <p:spPr bwMode="auto">
          <a:xfrm>
            <a:off x="7236296" y="4077072"/>
            <a:ext cx="1659632" cy="1982338"/>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412891" y="2107182"/>
            <a:ext cx="1535373" cy="1528550"/>
            <a:chOff x="8366073" y="3869139"/>
            <a:chExt cx="1535373" cy="1528550"/>
          </a:xfrm>
        </p:grpSpPr>
        <p:sp>
          <p:nvSpPr>
            <p:cNvPr id="3" name="椭圆 2"/>
            <p:cNvSpPr/>
            <p:nvPr/>
          </p:nvSpPr>
          <p:spPr>
            <a:xfrm>
              <a:off x="8366073" y="3869139"/>
              <a:ext cx="1535373" cy="152855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8594672" y="4094327"/>
              <a:ext cx="1078173" cy="10781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八边形 4"/>
            <p:cNvSpPr/>
            <p:nvPr/>
          </p:nvSpPr>
          <p:spPr>
            <a:xfrm>
              <a:off x="8676558" y="4176213"/>
              <a:ext cx="914400" cy="914400"/>
            </a:xfrm>
            <a:prstGeom prst="oc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Oval 57"/>
          <p:cNvSpPr>
            <a:spLocks noChangeAspect="1" noChangeArrowheads="1"/>
          </p:cNvSpPr>
          <p:nvPr/>
        </p:nvSpPr>
        <p:spPr bwMode="auto">
          <a:xfrm>
            <a:off x="2051720" y="2015715"/>
            <a:ext cx="1476375" cy="1476001"/>
          </a:xfrm>
          <a:prstGeom prst="ellipse">
            <a:avLst/>
          </a:prstGeom>
          <a:solidFill>
            <a:srgbClr val="CCFFFF"/>
          </a:solidFill>
          <a:ln w="9525">
            <a:solidFill>
              <a:srgbClr val="000000"/>
            </a:solidFill>
            <a:round/>
            <a:headEnd/>
            <a:tailEnd/>
          </a:ln>
        </p:spPr>
        <p:txBody>
          <a:bodyPr/>
          <a:lstStyle/>
          <a:p>
            <a:endParaRPr lang="zh-CN" altLang="en-US"/>
          </a:p>
        </p:txBody>
      </p:sp>
      <p:sp>
        <p:nvSpPr>
          <p:cNvPr id="32" name="Oval 58"/>
          <p:cNvSpPr>
            <a:spLocks noChangeArrowheads="1"/>
          </p:cNvSpPr>
          <p:nvPr/>
        </p:nvSpPr>
        <p:spPr bwMode="auto">
          <a:xfrm>
            <a:off x="2136019" y="2091286"/>
            <a:ext cx="1331699" cy="1331943"/>
          </a:xfrm>
          <a:prstGeom prst="ellipse">
            <a:avLst/>
          </a:prstGeom>
          <a:gradFill rotWithShape="1">
            <a:gsLst>
              <a:gs pos="0">
                <a:srgbClr val="E6DCAC"/>
              </a:gs>
              <a:gs pos="12000">
                <a:srgbClr val="E6D78A"/>
              </a:gs>
              <a:gs pos="30000">
                <a:srgbClr val="C7AC4C"/>
              </a:gs>
              <a:gs pos="45000">
                <a:srgbClr val="E6D78A"/>
              </a:gs>
              <a:gs pos="77000">
                <a:srgbClr val="C7AC4C"/>
              </a:gs>
              <a:gs pos="100000">
                <a:srgbClr val="E6DCAC"/>
              </a:gs>
            </a:gsLst>
            <a:lin ang="5400000" scaled="0"/>
          </a:gradFill>
          <a:ln w="9525">
            <a:solidFill>
              <a:srgbClr val="000000"/>
            </a:solidFill>
            <a:round/>
            <a:headEnd/>
            <a:tailEnd/>
          </a:ln>
        </p:spPr>
        <p:txBody>
          <a:bodyPr/>
          <a:lstStyle/>
          <a:p>
            <a:endParaRPr lang="zh-CN" altLang="en-US"/>
          </a:p>
        </p:txBody>
      </p:sp>
      <p:sp>
        <p:nvSpPr>
          <p:cNvPr id="33" name="Oval 59"/>
          <p:cNvSpPr>
            <a:spLocks noChangeAspect="1" noChangeArrowheads="1"/>
          </p:cNvSpPr>
          <p:nvPr/>
        </p:nvSpPr>
        <p:spPr bwMode="auto">
          <a:xfrm>
            <a:off x="2710165" y="2190474"/>
            <a:ext cx="159485" cy="165312"/>
          </a:xfrm>
          <a:prstGeom prst="ellipse">
            <a:avLst/>
          </a:prstGeom>
          <a:solidFill>
            <a:srgbClr val="FFC000"/>
          </a:solidFill>
          <a:ln w="9525">
            <a:solidFill>
              <a:srgbClr val="000000"/>
            </a:solidFill>
            <a:round/>
            <a:headEnd/>
            <a:tailEnd/>
          </a:ln>
        </p:spPr>
        <p:txBody>
          <a:bodyPr/>
          <a:lstStyle/>
          <a:p>
            <a:endParaRPr lang="zh-CN" altLang="en-US"/>
          </a:p>
        </p:txBody>
      </p:sp>
      <p:sp>
        <p:nvSpPr>
          <p:cNvPr id="34" name="Oval 60"/>
          <p:cNvSpPr>
            <a:spLocks noChangeAspect="1" noChangeArrowheads="1"/>
          </p:cNvSpPr>
          <p:nvPr/>
        </p:nvSpPr>
        <p:spPr bwMode="auto">
          <a:xfrm>
            <a:off x="2293226" y="2658071"/>
            <a:ext cx="161763" cy="167674"/>
          </a:xfrm>
          <a:prstGeom prst="ellipse">
            <a:avLst/>
          </a:prstGeom>
          <a:solidFill>
            <a:srgbClr val="FFC000"/>
          </a:solidFill>
          <a:ln w="9525">
            <a:solidFill>
              <a:srgbClr val="000000"/>
            </a:solidFill>
            <a:round/>
            <a:headEnd/>
            <a:tailEnd/>
          </a:ln>
        </p:spPr>
        <p:txBody>
          <a:bodyPr/>
          <a:lstStyle/>
          <a:p>
            <a:endParaRPr lang="zh-CN" altLang="en-US"/>
          </a:p>
        </p:txBody>
      </p:sp>
      <p:sp>
        <p:nvSpPr>
          <p:cNvPr id="35" name="Oval 61"/>
          <p:cNvSpPr>
            <a:spLocks noChangeAspect="1" noChangeArrowheads="1"/>
          </p:cNvSpPr>
          <p:nvPr/>
        </p:nvSpPr>
        <p:spPr bwMode="auto">
          <a:xfrm>
            <a:off x="3154445" y="2674602"/>
            <a:ext cx="161763" cy="165312"/>
          </a:xfrm>
          <a:prstGeom prst="ellipse">
            <a:avLst/>
          </a:prstGeom>
          <a:solidFill>
            <a:srgbClr val="FFC000"/>
          </a:solidFill>
          <a:ln w="9525">
            <a:solidFill>
              <a:srgbClr val="000000"/>
            </a:solidFill>
            <a:round/>
            <a:headEnd/>
            <a:tailEnd/>
          </a:ln>
        </p:spPr>
        <p:txBody>
          <a:bodyPr/>
          <a:lstStyle/>
          <a:p>
            <a:endParaRPr lang="zh-CN" altLang="en-US"/>
          </a:p>
        </p:txBody>
      </p:sp>
      <p:sp>
        <p:nvSpPr>
          <p:cNvPr id="36" name="Oval 62"/>
          <p:cNvSpPr>
            <a:spLocks noChangeAspect="1" noChangeArrowheads="1"/>
          </p:cNvSpPr>
          <p:nvPr/>
        </p:nvSpPr>
        <p:spPr bwMode="auto">
          <a:xfrm>
            <a:off x="2730670" y="3083159"/>
            <a:ext cx="161763" cy="165312"/>
          </a:xfrm>
          <a:prstGeom prst="ellipse">
            <a:avLst/>
          </a:prstGeom>
          <a:solidFill>
            <a:srgbClr val="FFC000"/>
          </a:solidFill>
          <a:ln w="9525">
            <a:solidFill>
              <a:srgbClr val="000000"/>
            </a:solidFill>
            <a:round/>
            <a:headEnd/>
            <a:tailEnd/>
          </a:ln>
        </p:spPr>
        <p:txBody>
          <a:bodyPr/>
          <a:lstStyle/>
          <a:p>
            <a:endParaRPr lang="zh-CN" altLang="en-US"/>
          </a:p>
        </p:txBody>
      </p:sp>
      <p:sp>
        <p:nvSpPr>
          <p:cNvPr id="27" name="Oval 59"/>
          <p:cNvSpPr>
            <a:spLocks noChangeAspect="1" noChangeArrowheads="1"/>
          </p:cNvSpPr>
          <p:nvPr/>
        </p:nvSpPr>
        <p:spPr bwMode="auto">
          <a:xfrm>
            <a:off x="3025924" y="2342835"/>
            <a:ext cx="159485" cy="153264"/>
          </a:xfrm>
          <a:prstGeom prst="ellipse">
            <a:avLst/>
          </a:prstGeom>
          <a:solidFill>
            <a:srgbClr val="FFC000"/>
          </a:solidFill>
          <a:ln w="9525">
            <a:solidFill>
              <a:srgbClr val="000000"/>
            </a:solidFill>
            <a:round/>
            <a:headEnd/>
            <a:tailEnd/>
          </a:ln>
        </p:spPr>
        <p:txBody>
          <a:bodyPr/>
          <a:lstStyle/>
          <a:p>
            <a:endParaRPr lang="zh-CN" altLang="en-US"/>
          </a:p>
        </p:txBody>
      </p:sp>
      <p:sp>
        <p:nvSpPr>
          <p:cNvPr id="28" name="Oval 59"/>
          <p:cNvSpPr>
            <a:spLocks noChangeAspect="1" noChangeArrowheads="1"/>
          </p:cNvSpPr>
          <p:nvPr/>
        </p:nvSpPr>
        <p:spPr bwMode="auto">
          <a:xfrm>
            <a:off x="3031663" y="2939117"/>
            <a:ext cx="159485" cy="153264"/>
          </a:xfrm>
          <a:prstGeom prst="ellipse">
            <a:avLst/>
          </a:prstGeom>
          <a:solidFill>
            <a:srgbClr val="FFC000"/>
          </a:solidFill>
          <a:ln w="9525">
            <a:solidFill>
              <a:srgbClr val="000000"/>
            </a:solidFill>
            <a:round/>
            <a:headEnd/>
            <a:tailEnd/>
          </a:ln>
        </p:spPr>
        <p:txBody>
          <a:bodyPr/>
          <a:lstStyle/>
          <a:p>
            <a:endParaRPr lang="zh-CN" altLang="en-US"/>
          </a:p>
        </p:txBody>
      </p:sp>
      <p:sp>
        <p:nvSpPr>
          <p:cNvPr id="29" name="Oval 59"/>
          <p:cNvSpPr>
            <a:spLocks noChangeAspect="1" noChangeArrowheads="1"/>
          </p:cNvSpPr>
          <p:nvPr/>
        </p:nvSpPr>
        <p:spPr bwMode="auto">
          <a:xfrm>
            <a:off x="2458368" y="2917909"/>
            <a:ext cx="159485" cy="153264"/>
          </a:xfrm>
          <a:prstGeom prst="ellipse">
            <a:avLst/>
          </a:prstGeom>
          <a:solidFill>
            <a:srgbClr val="FFC000"/>
          </a:solidFill>
          <a:ln w="9525">
            <a:solidFill>
              <a:srgbClr val="000000"/>
            </a:solidFill>
            <a:round/>
            <a:headEnd/>
            <a:tailEnd/>
          </a:ln>
        </p:spPr>
        <p:txBody>
          <a:bodyPr/>
          <a:lstStyle/>
          <a:p>
            <a:endParaRPr lang="zh-CN" altLang="en-US"/>
          </a:p>
        </p:txBody>
      </p:sp>
      <p:sp>
        <p:nvSpPr>
          <p:cNvPr id="30" name="Oval 59"/>
          <p:cNvSpPr>
            <a:spLocks noChangeAspect="1" noChangeArrowheads="1"/>
          </p:cNvSpPr>
          <p:nvPr/>
        </p:nvSpPr>
        <p:spPr bwMode="auto">
          <a:xfrm>
            <a:off x="2424460" y="2341105"/>
            <a:ext cx="159485" cy="153264"/>
          </a:xfrm>
          <a:prstGeom prst="ellipse">
            <a:avLst/>
          </a:prstGeom>
          <a:solidFill>
            <a:srgbClr val="FFC000"/>
          </a:solidFill>
          <a:ln w="9525">
            <a:solidFill>
              <a:srgbClr val="000000"/>
            </a:solidFill>
            <a:round/>
            <a:headEnd/>
            <a:tailEnd/>
          </a:ln>
        </p:spPr>
        <p:txBody>
          <a:bodyPr/>
          <a:lstStyle/>
          <a:p>
            <a:endParaRPr lang="zh-CN" altLang="en-US"/>
          </a:p>
        </p:txBody>
      </p:sp>
      <p:sp>
        <p:nvSpPr>
          <p:cNvPr id="37" name="矩形 36"/>
          <p:cNvSpPr/>
          <p:nvPr/>
        </p:nvSpPr>
        <p:spPr>
          <a:xfrm>
            <a:off x="4139952" y="2483604"/>
            <a:ext cx="646331" cy="646331"/>
          </a:xfrm>
          <a:prstGeom prst="rect">
            <a:avLst/>
          </a:prstGeom>
        </p:spPr>
        <p:txBody>
          <a:bodyPr wrap="none">
            <a:spAutoFit/>
          </a:bodyPr>
          <a:lstStyle/>
          <a:p>
            <a:r>
              <a:rPr lang="zh-CN" altLang="en-US" sz="3600" b="1" dirty="0" smtClean="0"/>
              <a:t>＋</a:t>
            </a:r>
            <a:endParaRPr lang="zh-CN" altLang="en-US" sz="3600" b="1" dirty="0"/>
          </a:p>
        </p:txBody>
      </p:sp>
      <p:sp>
        <p:nvSpPr>
          <p:cNvPr id="38" name="TextBox 37"/>
          <p:cNvSpPr txBox="1"/>
          <p:nvPr/>
        </p:nvSpPr>
        <p:spPr>
          <a:xfrm>
            <a:off x="1979712" y="3995772"/>
            <a:ext cx="1656184" cy="369332"/>
          </a:xfrm>
          <a:prstGeom prst="rect">
            <a:avLst/>
          </a:prstGeom>
          <a:noFill/>
        </p:spPr>
        <p:txBody>
          <a:bodyPr wrap="square" rtlCol="0">
            <a:spAutoFit/>
          </a:bodyPr>
          <a:lstStyle/>
          <a:p>
            <a:r>
              <a:rPr lang="zh-CN" altLang="en-US" b="1" dirty="0" smtClean="0"/>
              <a:t>端面观察定位</a:t>
            </a:r>
            <a:endParaRPr lang="zh-CN" altLang="en-US" b="1" dirty="0"/>
          </a:p>
        </p:txBody>
      </p:sp>
      <p:sp>
        <p:nvSpPr>
          <p:cNvPr id="39" name="TextBox 38"/>
          <p:cNvSpPr txBox="1"/>
          <p:nvPr/>
        </p:nvSpPr>
        <p:spPr>
          <a:xfrm>
            <a:off x="5292080" y="4067780"/>
            <a:ext cx="1656184" cy="369332"/>
          </a:xfrm>
          <a:prstGeom prst="rect">
            <a:avLst/>
          </a:prstGeom>
          <a:noFill/>
        </p:spPr>
        <p:txBody>
          <a:bodyPr wrap="square" rtlCol="0">
            <a:spAutoFit/>
          </a:bodyPr>
          <a:lstStyle/>
          <a:p>
            <a:pPr algn="ctr"/>
            <a:r>
              <a:rPr lang="zh-CN" altLang="en-US" b="1" dirty="0" smtClean="0"/>
              <a:t>混光</a:t>
            </a:r>
            <a:endParaRPr lang="zh-CN" altLang="en-US"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多模光纤"/>
          <p:cNvPicPr>
            <a:picLocks noChangeAspect="1" noChangeArrowheads="1"/>
          </p:cNvPicPr>
          <p:nvPr/>
        </p:nvPicPr>
        <p:blipFill>
          <a:blip r:embed="rId2" cstate="print"/>
          <a:srcRect l="4224" t="4272" r="4224" b="8403"/>
          <a:stretch>
            <a:fillRect/>
          </a:stretch>
        </p:blipFill>
        <p:spPr bwMode="auto">
          <a:xfrm>
            <a:off x="5004048" y="3933056"/>
            <a:ext cx="1888280" cy="1800200"/>
          </a:xfrm>
          <a:prstGeom prst="rect">
            <a:avLst/>
          </a:prstGeom>
          <a:noFill/>
          <a:ln w="9525">
            <a:noFill/>
            <a:miter lim="800000"/>
            <a:headEnd/>
            <a:tailEnd/>
          </a:ln>
        </p:spPr>
      </p:pic>
      <p:pic>
        <p:nvPicPr>
          <p:cNvPr id="3" name="Picture 8" descr="Image003"/>
          <p:cNvPicPr>
            <a:picLocks noChangeAspect="1" noChangeArrowheads="1"/>
          </p:cNvPicPr>
          <p:nvPr/>
        </p:nvPicPr>
        <p:blipFill>
          <a:blip r:embed="rId3" cstate="print"/>
          <a:srcRect l="16605" t="4938" r="15100" b="8899"/>
          <a:stretch>
            <a:fillRect/>
          </a:stretch>
        </p:blipFill>
        <p:spPr bwMode="auto">
          <a:xfrm>
            <a:off x="2205286" y="3918769"/>
            <a:ext cx="1916031" cy="1813472"/>
          </a:xfrm>
          <a:prstGeom prst="rect">
            <a:avLst/>
          </a:prstGeom>
          <a:noFill/>
          <a:ln w="9525">
            <a:noFill/>
            <a:miter lim="800000"/>
            <a:headEnd/>
            <a:tailEnd/>
          </a:ln>
        </p:spPr>
      </p:pic>
      <p:pic>
        <p:nvPicPr>
          <p:cNvPr id="4" name="Picture 6"/>
          <p:cNvPicPr>
            <a:picLocks noChangeAspect="1" noChangeArrowheads="1"/>
          </p:cNvPicPr>
          <p:nvPr/>
        </p:nvPicPr>
        <p:blipFill>
          <a:blip r:embed="rId4" cstate="print"/>
          <a:srcRect r="24887" b="33264"/>
          <a:stretch>
            <a:fillRect/>
          </a:stretch>
        </p:blipFill>
        <p:spPr bwMode="auto">
          <a:xfrm>
            <a:off x="2339752" y="1340768"/>
            <a:ext cx="4499917" cy="25226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3" name="Rectangle 4"/>
          <p:cNvSpPr>
            <a:spLocks noGrp="1" noChangeArrowheads="1"/>
          </p:cNvSpPr>
          <p:nvPr/>
        </p:nvSpPr>
        <p:spPr bwMode="auto">
          <a:xfrm>
            <a:off x="179388" y="2060848"/>
            <a:ext cx="8964612"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a:lstStyle>
          <a:p>
            <a:pPr algn="ctr" eaLnBrk="1" hangingPunct="1">
              <a:spcBef>
                <a:spcPct val="0"/>
              </a:spcBef>
              <a:buFontTx/>
              <a:buNone/>
            </a:pPr>
            <a:r>
              <a:rPr lang="zh-CN" altLang="en-US" sz="6600" b="1" i="1" dirty="0" smtClean="0">
                <a:solidFill>
                  <a:srgbClr val="A50021"/>
                </a:solidFill>
              </a:rPr>
              <a:t>请各位专家批评指正！</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4181" y="856705"/>
            <a:ext cx="8275638" cy="700087"/>
          </a:xfrm>
        </p:spPr>
        <p:txBody>
          <a:bodyPr/>
          <a:lstStyle/>
          <a:p>
            <a:r>
              <a:rPr lang="zh-CN" altLang="en-US" dirty="0" smtClean="0"/>
              <a:t>一、课题背景</a:t>
            </a:r>
            <a:endParaRPr lang="zh-CN" altLang="en-US" dirty="0"/>
          </a:p>
        </p:txBody>
      </p:sp>
      <p:sp>
        <p:nvSpPr>
          <p:cNvPr id="3" name="内容占位符 2"/>
          <p:cNvSpPr>
            <a:spLocks noGrp="1"/>
          </p:cNvSpPr>
          <p:nvPr>
            <p:ph idx="1"/>
          </p:nvPr>
        </p:nvSpPr>
        <p:spPr>
          <a:xfrm>
            <a:off x="434975" y="1780381"/>
            <a:ext cx="6801321" cy="1216571"/>
          </a:xfrm>
        </p:spPr>
        <p:txBody>
          <a:bodyPr/>
          <a:lstStyle/>
          <a:p>
            <a:r>
              <a:rPr lang="zh-CN" altLang="en-US" sz="3200" b="1" dirty="0" smtClean="0"/>
              <a:t>天文学的新发展：大视场，多目标</a:t>
            </a:r>
            <a:endParaRPr lang="en-US" altLang="zh-CN" sz="3200" b="1" dirty="0" smtClean="0"/>
          </a:p>
          <a:p>
            <a:pPr lvl="2"/>
            <a:r>
              <a:rPr lang="en-US" altLang="zh-CN" sz="2400" b="1" dirty="0" smtClean="0"/>
              <a:t>——</a:t>
            </a:r>
            <a:r>
              <a:rPr lang="zh-CN" altLang="en-US" sz="2400" b="1" dirty="0" smtClean="0"/>
              <a:t>引入光纤，多目标高效率光谱探测</a:t>
            </a:r>
            <a:endParaRPr lang="zh-CN" altLang="en-US" sz="2400" b="1" dirty="0"/>
          </a:p>
        </p:txBody>
      </p:sp>
      <p:sp>
        <p:nvSpPr>
          <p:cNvPr id="4" name="矩形 3"/>
          <p:cNvSpPr/>
          <p:nvPr/>
        </p:nvSpPr>
        <p:spPr>
          <a:xfrm>
            <a:off x="539552" y="3140968"/>
            <a:ext cx="7560840" cy="3323987"/>
          </a:xfrm>
          <a:prstGeom prst="rect">
            <a:avLst/>
          </a:prstGeom>
        </p:spPr>
        <p:txBody>
          <a:bodyPr wrap="square">
            <a:spAutoFit/>
          </a:bodyPr>
          <a:lstStyle/>
          <a:p>
            <a:pPr marL="514350" indent="-514350" algn="just">
              <a:lnSpc>
                <a:spcPct val="150000"/>
              </a:lnSpc>
              <a:buFont typeface="Wingdings" panose="05000000000000000000" pitchFamily="2" charset="2"/>
              <a:buChar char="l"/>
              <a:defRPr/>
            </a:pPr>
            <a:r>
              <a:rPr lang="zh-CN" altLang="zh-CN" sz="2800" b="1" dirty="0">
                <a:latin typeface="Times New Roman" panose="02020603050405020304" pitchFamily="18" charset="0"/>
                <a:ea typeface="宋体" panose="02010600030101010101" pitchFamily="2" charset="-122"/>
                <a:cs typeface="Times New Roman" panose="02020603050405020304" pitchFamily="18" charset="0"/>
              </a:rPr>
              <a:t>英澳天文台</a:t>
            </a:r>
            <a:r>
              <a:rPr lang="zh-CN" altLang="zh-CN" sz="2800" b="1" dirty="0" smtClean="0">
                <a:latin typeface="Times New Roman" panose="02020603050405020304" pitchFamily="18" charset="0"/>
                <a:ea typeface="宋体" panose="02010600030101010101" pitchFamily="2" charset="-122"/>
                <a:cs typeface="Times New Roman" panose="02020603050405020304" pitchFamily="18" charset="0"/>
              </a:rPr>
              <a:t>的</a:t>
            </a:r>
            <a:r>
              <a:rPr lang="en-US" altLang="zh-CN" sz="2800" b="1" dirty="0" smtClean="0">
                <a:latin typeface="Times New Roman" panose="02020603050405020304" pitchFamily="18" charset="0"/>
                <a:ea typeface="宋体" panose="02010600030101010101" pitchFamily="2" charset="-122"/>
                <a:cs typeface="Times New Roman" panose="02020603050405020304" pitchFamily="18" charset="0"/>
              </a:rPr>
              <a:t>AAT</a:t>
            </a:r>
            <a:r>
              <a:rPr lang="zh-CN" altLang="zh-CN" sz="2800" b="1" dirty="0" smtClean="0">
                <a:latin typeface="Times New Roman" panose="02020603050405020304" pitchFamily="18" charset="0"/>
                <a:ea typeface="宋体" panose="02010600030101010101" pitchFamily="2" charset="-122"/>
                <a:cs typeface="Times New Roman" panose="02020603050405020304" pitchFamily="18" charset="0"/>
              </a:rPr>
              <a:t>巡天</a:t>
            </a:r>
            <a:r>
              <a:rPr lang="zh-CN" altLang="zh-CN" sz="2800" b="1" dirty="0">
                <a:latin typeface="Times New Roman" panose="02020603050405020304" pitchFamily="18" charset="0"/>
                <a:ea typeface="宋体" panose="02010600030101010101" pitchFamily="2" charset="-122"/>
                <a:cs typeface="Times New Roman" panose="02020603050405020304" pitchFamily="18" charset="0"/>
              </a:rPr>
              <a:t>望远镜</a:t>
            </a:r>
            <a:endParaRPr lang="en-US" altLang="zh-CN" sz="2800" b="1" dirty="0">
              <a:latin typeface="Times New Roman" panose="02020603050405020304" pitchFamily="18" charset="0"/>
              <a:ea typeface="宋体" panose="02010600030101010101" pitchFamily="2" charset="-122"/>
              <a:cs typeface="Times New Roman" panose="02020603050405020304" pitchFamily="18" charset="0"/>
            </a:endParaRPr>
          </a:p>
          <a:p>
            <a:pPr marL="514350" indent="-514350" algn="just">
              <a:lnSpc>
                <a:spcPct val="150000"/>
              </a:lnSpc>
              <a:buFont typeface="Wingdings" panose="05000000000000000000" pitchFamily="2" charset="2"/>
              <a:buChar char="l"/>
              <a:defRPr/>
            </a:pPr>
            <a:r>
              <a:rPr lang="zh-CN" altLang="zh-CN" sz="2800" b="1" dirty="0">
                <a:latin typeface="Times New Roman" panose="02020603050405020304" pitchFamily="18" charset="0"/>
                <a:ea typeface="宋体" panose="02010600030101010101" pitchFamily="2" charset="-122"/>
                <a:cs typeface="Times New Roman" panose="02020603050405020304" pitchFamily="18" charset="0"/>
              </a:rPr>
              <a:t>美国</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Sloan</a:t>
            </a:r>
            <a:r>
              <a:rPr lang="zh-CN" altLang="zh-CN" sz="2800" b="1" dirty="0">
                <a:latin typeface="Times New Roman" panose="02020603050405020304" pitchFamily="18" charset="0"/>
                <a:ea typeface="宋体" panose="02010600030101010101" pitchFamily="2" charset="-122"/>
                <a:cs typeface="Times New Roman" panose="02020603050405020304" pitchFamily="18" charset="0"/>
              </a:rPr>
              <a:t>数字</a:t>
            </a:r>
            <a:r>
              <a:rPr lang="zh-CN" altLang="zh-CN" sz="2800" b="1" dirty="0" smtClean="0">
                <a:latin typeface="Times New Roman" panose="02020603050405020304" pitchFamily="18" charset="0"/>
                <a:ea typeface="宋体" panose="02010600030101010101" pitchFamily="2" charset="-122"/>
                <a:cs typeface="Times New Roman" panose="02020603050405020304" pitchFamily="18" charset="0"/>
              </a:rPr>
              <a:t>巡天</a:t>
            </a:r>
            <a:r>
              <a:rPr lang="zh-CN" altLang="en-US" sz="2800" b="1"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dirty="0" smtClean="0">
                <a:latin typeface="Times New Roman" panose="02020603050405020304" pitchFamily="18" charset="0"/>
                <a:ea typeface="宋体" panose="02010600030101010101" pitchFamily="2" charset="-122"/>
                <a:cs typeface="Times New Roman" panose="02020603050405020304" pitchFamily="18" charset="0"/>
              </a:rPr>
              <a:t>Sloan </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Digital Sky Survey, </a:t>
            </a:r>
            <a:r>
              <a:rPr lang="en-US" altLang="zh-CN" sz="2800" b="1" dirty="0" smtClean="0">
                <a:latin typeface="Times New Roman" panose="02020603050405020304" pitchFamily="18" charset="0"/>
                <a:ea typeface="宋体" panose="02010600030101010101" pitchFamily="2" charset="-122"/>
                <a:cs typeface="Times New Roman" panose="02020603050405020304" pitchFamily="18" charset="0"/>
              </a:rPr>
              <a:t>SDSS</a:t>
            </a:r>
            <a:r>
              <a:rPr lang="zh-CN" altLang="en-US" sz="2800" b="1" dirty="0" smtClean="0">
                <a:latin typeface="Times New Roman" panose="02020603050405020304" pitchFamily="18" charset="0"/>
                <a:ea typeface="宋体" panose="02010600030101010101" pitchFamily="2" charset="-122"/>
                <a:cs typeface="Times New Roman" panose="02020603050405020304" pitchFamily="18" charset="0"/>
              </a:rPr>
              <a:t>）项目</a:t>
            </a:r>
            <a:endParaRPr lang="en-US" altLang="zh-CN" sz="2800" b="1" dirty="0">
              <a:latin typeface="Times New Roman" panose="02020603050405020304" pitchFamily="18" charset="0"/>
              <a:ea typeface="宋体" panose="02010600030101010101" pitchFamily="2" charset="-122"/>
              <a:cs typeface="Times New Roman" panose="02020603050405020304" pitchFamily="18" charset="0"/>
            </a:endParaRPr>
          </a:p>
          <a:p>
            <a:pPr marL="514350" indent="-514350" algn="just">
              <a:lnSpc>
                <a:spcPct val="150000"/>
              </a:lnSpc>
              <a:buFont typeface="Wingdings" panose="05000000000000000000" pitchFamily="2" charset="2"/>
              <a:buChar char="l"/>
              <a:defRPr/>
            </a:pPr>
            <a:r>
              <a:rPr lang="zh-CN" altLang="zh-CN" sz="2800" b="1" dirty="0">
                <a:latin typeface="Times New Roman" panose="02020603050405020304" pitchFamily="18" charset="0"/>
                <a:ea typeface="宋体" panose="02010600030101010101" pitchFamily="2" charset="-122"/>
                <a:cs typeface="Times New Roman" panose="02020603050405020304" pitchFamily="18" charset="0"/>
              </a:rPr>
              <a:t>我国“大天区面积多目标光纤光谱</a:t>
            </a:r>
            <a:r>
              <a:rPr lang="zh-CN" altLang="zh-CN" sz="2800" b="1" dirty="0" smtClean="0">
                <a:latin typeface="Times New Roman" panose="02020603050405020304" pitchFamily="18" charset="0"/>
                <a:ea typeface="宋体" panose="02010600030101010101" pitchFamily="2" charset="-122"/>
                <a:cs typeface="Times New Roman" panose="02020603050405020304" pitchFamily="18" charset="0"/>
              </a:rPr>
              <a:t>天文望远镜</a:t>
            </a:r>
            <a:r>
              <a:rPr lang="zh-CN" altLang="en-US" sz="2800" b="1"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dirty="0" smtClean="0">
                <a:latin typeface="Times New Roman" panose="02020603050405020304" pitchFamily="18" charset="0"/>
                <a:ea typeface="宋体" panose="02010600030101010101" pitchFamily="2" charset="-122"/>
                <a:cs typeface="Times New Roman" panose="02020603050405020304" pitchFamily="18" charset="0"/>
              </a:rPr>
              <a:t>LAMSOT</a:t>
            </a:r>
            <a:r>
              <a:rPr lang="zh-CN" altLang="en-US" sz="2800" b="1"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800" b="1"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b="1" dirty="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http://img2.imgtn.bdimg.com/it/u=1378108881,1983128435&amp;fm=23&amp;gp=0.jpg"/>
          <p:cNvPicPr>
            <a:picLocks noChangeAspect="1"/>
          </p:cNvPicPr>
          <p:nvPr/>
        </p:nvPicPr>
        <p:blipFill>
          <a:blip r:embed="rId3" cstate="print"/>
          <a:srcRect/>
          <a:stretch>
            <a:fillRect/>
          </a:stretch>
        </p:blipFill>
        <p:spPr bwMode="auto">
          <a:xfrm>
            <a:off x="755576" y="908720"/>
            <a:ext cx="3377071" cy="2701657"/>
          </a:xfrm>
          <a:prstGeom prst="rect">
            <a:avLst/>
          </a:prstGeom>
          <a:noFill/>
          <a:ln>
            <a:noFill/>
          </a:ln>
        </p:spPr>
      </p:pic>
      <p:sp>
        <p:nvSpPr>
          <p:cNvPr id="6" name="矩形 5"/>
          <p:cNvSpPr/>
          <p:nvPr/>
        </p:nvSpPr>
        <p:spPr>
          <a:xfrm>
            <a:off x="611560" y="3938077"/>
            <a:ext cx="2254142" cy="461665"/>
          </a:xfrm>
          <a:prstGeom prst="rect">
            <a:avLst/>
          </a:prstGeom>
        </p:spPr>
        <p:txBody>
          <a:bodyPr wrap="none">
            <a:spAutoFit/>
          </a:bodyPr>
          <a:lstStyle/>
          <a:p>
            <a:pPr algn="ctr"/>
            <a:r>
              <a:rPr lang="zh-CN" altLang="zh-CN" sz="2400" b="1" dirty="0" smtClean="0"/>
              <a:t>美国</a:t>
            </a:r>
            <a:r>
              <a:rPr lang="en-US" altLang="zh-CN" sz="2400" b="1" dirty="0" smtClean="0"/>
              <a:t>SDSS</a:t>
            </a:r>
            <a:r>
              <a:rPr lang="zh-CN" altLang="zh-CN" sz="2400" b="1" dirty="0" smtClean="0"/>
              <a:t>系统</a:t>
            </a:r>
            <a:endParaRPr lang="zh-CN" altLang="en-US" sz="2400" b="1" dirty="0"/>
          </a:p>
        </p:txBody>
      </p:sp>
      <p:pic>
        <p:nvPicPr>
          <p:cNvPr id="7" name="图片 6" descr="http://g.hiphotos.baidu.com/baike/c0%3Dbaike80%2C5%2C5%2C80%2C26%3Bt%3Dgif/sign=fafe081259b5c9ea76fe0bb1b450dd65/50da81cb39dbb6fd9c03db3f0b24ab18972b374a.jpg"/>
          <p:cNvPicPr>
            <a:picLocks noChangeAspect="1"/>
          </p:cNvPicPr>
          <p:nvPr/>
        </p:nvPicPr>
        <p:blipFill>
          <a:blip r:embed="rId4" cstate="email"/>
          <a:srcRect/>
          <a:stretch>
            <a:fillRect/>
          </a:stretch>
        </p:blipFill>
        <p:spPr bwMode="auto">
          <a:xfrm>
            <a:off x="4644008" y="908720"/>
            <a:ext cx="3080212" cy="2576177"/>
          </a:xfrm>
          <a:prstGeom prst="rect">
            <a:avLst/>
          </a:prstGeom>
          <a:noFill/>
          <a:ln>
            <a:noFill/>
          </a:ln>
        </p:spPr>
      </p:pic>
      <p:sp>
        <p:nvSpPr>
          <p:cNvPr id="8" name="矩形 7"/>
          <p:cNvSpPr/>
          <p:nvPr/>
        </p:nvSpPr>
        <p:spPr>
          <a:xfrm>
            <a:off x="8028384" y="1056536"/>
            <a:ext cx="553998" cy="2857129"/>
          </a:xfrm>
          <a:prstGeom prst="rect">
            <a:avLst/>
          </a:prstGeom>
        </p:spPr>
        <p:txBody>
          <a:bodyPr vert="eaVert" wrap="none">
            <a:spAutoFit/>
          </a:bodyPr>
          <a:lstStyle/>
          <a:p>
            <a:pPr algn="ctr"/>
            <a:r>
              <a:rPr lang="zh-CN" altLang="zh-CN" sz="2400" b="1" dirty="0"/>
              <a:t>英澳望远镜</a:t>
            </a:r>
            <a:r>
              <a:rPr lang="en-US" altLang="zh-CN" sz="2400" b="1" dirty="0"/>
              <a:t>AAT</a:t>
            </a:r>
            <a:r>
              <a:rPr lang="zh-CN" altLang="zh-CN" sz="2400" b="1" dirty="0"/>
              <a:t>系统</a:t>
            </a:r>
            <a:endParaRPr lang="zh-CN" altLang="en-US" sz="2400" b="1" dirty="0"/>
          </a:p>
        </p:txBody>
      </p:sp>
      <p:pic>
        <p:nvPicPr>
          <p:cNvPr id="9" name="图片 8" descr="2958383062_4b78243243_b"/>
          <p:cNvPicPr>
            <a:picLocks noChangeAspect="1"/>
          </p:cNvPicPr>
          <p:nvPr/>
        </p:nvPicPr>
        <p:blipFill>
          <a:blip r:embed="rId5" cstate="email"/>
          <a:srcRect/>
          <a:stretch>
            <a:fillRect/>
          </a:stretch>
        </p:blipFill>
        <p:spPr bwMode="auto">
          <a:xfrm>
            <a:off x="3063026" y="3717032"/>
            <a:ext cx="3403774" cy="2520279"/>
          </a:xfrm>
          <a:prstGeom prst="rect">
            <a:avLst/>
          </a:prstGeom>
          <a:noFill/>
          <a:ln>
            <a:noFill/>
          </a:ln>
        </p:spPr>
      </p:pic>
      <p:sp>
        <p:nvSpPr>
          <p:cNvPr id="10" name="矩形 9"/>
          <p:cNvSpPr/>
          <p:nvPr/>
        </p:nvSpPr>
        <p:spPr>
          <a:xfrm>
            <a:off x="3253922" y="6237311"/>
            <a:ext cx="3021982" cy="461665"/>
          </a:xfrm>
          <a:prstGeom prst="rect">
            <a:avLst/>
          </a:prstGeom>
        </p:spPr>
        <p:txBody>
          <a:bodyPr wrap="none">
            <a:spAutoFit/>
          </a:bodyPr>
          <a:lstStyle/>
          <a:p>
            <a:pPr algn="ctr"/>
            <a:r>
              <a:rPr lang="en-US" altLang="zh-CN" sz="2400" b="1" dirty="0"/>
              <a:t>LAMOST</a:t>
            </a:r>
            <a:r>
              <a:rPr lang="zh-CN" altLang="zh-CN" sz="2400" b="1" dirty="0"/>
              <a:t>望远镜系统</a:t>
            </a:r>
            <a:endParaRPr lang="zh-CN"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97585" y="864235"/>
            <a:ext cx="5343525" cy="645160"/>
          </a:xfrm>
          <a:prstGeom prst="rect">
            <a:avLst/>
          </a:prstGeom>
          <a:noFill/>
        </p:spPr>
        <p:txBody>
          <a:bodyPr wrap="square" rtlCol="0">
            <a:spAutoFit/>
          </a:bodyPr>
          <a:lstStyle/>
          <a:p>
            <a:r>
              <a:rPr lang="zh-CN" altLang="en-US" sz="3600">
                <a:solidFill>
                  <a:schemeClr val="tx1"/>
                </a:solidFill>
                <a:effectLst>
                  <a:outerShdw blurRad="38100" dist="19050" dir="2700000" algn="tl" rotWithShape="0">
                    <a:schemeClr val="dk1">
                      <a:alpha val="40000"/>
                    </a:schemeClr>
                  </a:outerShdw>
                </a:effectLst>
                <a:latin typeface="+mj-ea"/>
                <a:ea typeface="+mj-ea"/>
              </a:rPr>
              <a:t>环形光束国内外研究现状</a:t>
            </a:r>
          </a:p>
        </p:txBody>
      </p:sp>
      <p:sp>
        <p:nvSpPr>
          <p:cNvPr id="6" name="文本框 5"/>
          <p:cNvSpPr txBox="1"/>
          <p:nvPr/>
        </p:nvSpPr>
        <p:spPr>
          <a:xfrm>
            <a:off x="311150" y="1484784"/>
            <a:ext cx="8077274" cy="5024452"/>
          </a:xfrm>
          <a:prstGeom prst="rect">
            <a:avLst/>
          </a:prstGeom>
          <a:noFill/>
        </p:spPr>
        <p:txBody>
          <a:bodyPr wrap="square" rtlCol="0">
            <a:spAutoFit/>
          </a:bodyPr>
          <a:lstStyle/>
          <a:p>
            <a:pPr>
              <a:lnSpc>
                <a:spcPts val="3300"/>
              </a:lnSpc>
              <a:buFont typeface="Wingdings" pitchFamily="2" charset="2"/>
              <a:buChar char="u"/>
            </a:pPr>
            <a:r>
              <a:rPr lang="en-US" altLang="zh-CN" sz="2400" dirty="0" smtClean="0">
                <a:solidFill>
                  <a:schemeClr val="accent1"/>
                </a:solidFill>
                <a:effectLst>
                  <a:outerShdw blurRad="38100" dist="25400" dir="5400000" algn="ctr" rotWithShape="0">
                    <a:srgbClr val="6E747A">
                      <a:alpha val="43000"/>
                    </a:srgbClr>
                  </a:outerShdw>
                </a:effectLst>
              </a:rPr>
              <a:t>2002</a:t>
            </a:r>
            <a:r>
              <a:rPr lang="zh-CN" altLang="en-US" sz="2400" dirty="0">
                <a:solidFill>
                  <a:schemeClr val="accent1"/>
                </a:solidFill>
                <a:effectLst>
                  <a:outerShdw blurRad="38100" dist="25400" dir="5400000" algn="ctr" rotWithShape="0">
                    <a:srgbClr val="6E747A">
                      <a:alpha val="43000"/>
                    </a:srgbClr>
                  </a:outerShdw>
                </a:effectLst>
              </a:rPr>
              <a:t>年  </a:t>
            </a:r>
            <a:r>
              <a:rPr lang="en-US" altLang="zh-CN" sz="2400" dirty="0" err="1">
                <a:solidFill>
                  <a:schemeClr val="accent1"/>
                </a:solidFill>
                <a:effectLst>
                  <a:outerShdw blurRad="38100" dist="25400" dir="5400000" algn="ctr" rotWithShape="0">
                    <a:srgbClr val="6E747A">
                      <a:alpha val="43000"/>
                    </a:srgbClr>
                  </a:outerShdw>
                </a:effectLst>
              </a:rPr>
              <a:t>刘瑞斌研究了在不同入射情况下，对出射光强度分布的影响</a:t>
            </a:r>
            <a:r>
              <a:rPr lang="zh-CN" altLang="en-US" sz="2400" dirty="0">
                <a:solidFill>
                  <a:schemeClr val="accent1"/>
                </a:solidFill>
                <a:effectLst>
                  <a:outerShdw blurRad="38100" dist="25400" dir="5400000" algn="ctr" rotWithShape="0">
                    <a:srgbClr val="6E747A">
                      <a:alpha val="43000"/>
                    </a:srgbClr>
                  </a:outerShdw>
                </a:effectLst>
              </a:rPr>
              <a:t>。结果表明在偏转角度为4°的时候，出现明显的环形斑。</a:t>
            </a:r>
          </a:p>
          <a:p>
            <a:pPr>
              <a:lnSpc>
                <a:spcPts val="3300"/>
              </a:lnSpc>
              <a:buFont typeface="Wingdings" pitchFamily="2" charset="2"/>
              <a:buChar char="u"/>
            </a:pPr>
            <a:r>
              <a:rPr lang="en-US" altLang="zh-CN" sz="2400" dirty="0" smtClean="0">
                <a:solidFill>
                  <a:srgbClr val="00B0F0"/>
                </a:solidFill>
              </a:rPr>
              <a:t>2013</a:t>
            </a:r>
            <a:r>
              <a:rPr lang="zh-CN" altLang="en-US" sz="2400" dirty="0">
                <a:solidFill>
                  <a:srgbClr val="00B0F0"/>
                </a:solidFill>
              </a:rPr>
              <a:t>年  </a:t>
            </a:r>
            <a:r>
              <a:rPr lang="en-US" altLang="zh-CN" sz="2400" dirty="0">
                <a:solidFill>
                  <a:srgbClr val="00B0F0"/>
                </a:solidFill>
              </a:rPr>
              <a:t>J. J. </a:t>
            </a:r>
            <a:r>
              <a:rPr lang="en-US" altLang="zh-CN" sz="2400" dirty="0" err="1" smtClean="0">
                <a:solidFill>
                  <a:srgbClr val="00B0F0"/>
                </a:solidFill>
              </a:rPr>
              <a:t>Bryant等人对于多目标积分视场光谱仪中的光纤焦比退化进行测试，讨论了非中心入射的情况下</a:t>
            </a:r>
            <a:r>
              <a:rPr lang="en-US" altLang="zh-CN" sz="2400" dirty="0" err="1">
                <a:solidFill>
                  <a:srgbClr val="00B0F0"/>
                </a:solidFill>
              </a:rPr>
              <a:t>，耦合位置对出射焦比的影响</a:t>
            </a:r>
            <a:r>
              <a:rPr lang="zh-CN" altLang="en-US" sz="2400" dirty="0">
                <a:solidFill>
                  <a:srgbClr val="00B0F0"/>
                </a:solidFill>
              </a:rPr>
              <a:t>。结果表明，在偏轴角为3°的时候出现了环形斑，并且随着角度的增大，出射光斑的中心暗场的区域越大。</a:t>
            </a:r>
          </a:p>
          <a:p>
            <a:pPr>
              <a:lnSpc>
                <a:spcPts val="3300"/>
              </a:lnSpc>
              <a:buFont typeface="Wingdings" pitchFamily="2" charset="2"/>
              <a:buChar char="u"/>
            </a:pPr>
            <a:r>
              <a:rPr lang="en-US" altLang="zh-CN" sz="2400" dirty="0" smtClean="0">
                <a:solidFill>
                  <a:srgbClr val="00B050"/>
                </a:solidFill>
              </a:rPr>
              <a:t>2016</a:t>
            </a:r>
            <a:r>
              <a:rPr lang="zh-CN" altLang="en-US" sz="2400" dirty="0">
                <a:solidFill>
                  <a:srgbClr val="00B050"/>
                </a:solidFill>
              </a:rPr>
              <a:t>年  Renbin Yan也对偏心入射情况下的出射光斑进行了测试。结果表明，从径向分布图也可看出偏心距越大，光斑中心凹陷越严重。</a:t>
            </a:r>
          </a:p>
          <a:p>
            <a:endParaRPr lang="en-US" altLang="zh-C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1556792"/>
            <a:ext cx="8275638" cy="700087"/>
          </a:xfrm>
        </p:spPr>
        <p:txBody>
          <a:bodyPr/>
          <a:lstStyle/>
          <a:p>
            <a:r>
              <a:rPr lang="zh-CN" altLang="en-US" dirty="0" smtClean="0"/>
              <a:t>二、</a:t>
            </a:r>
            <a:r>
              <a:rPr lang="en-US" altLang="zh-CN" dirty="0" smtClean="0">
                <a:sym typeface="+mn-ea"/>
              </a:rPr>
              <a:t>LAMOST</a:t>
            </a:r>
            <a:r>
              <a:rPr lang="zh-CN" altLang="en-US" dirty="0" smtClean="0">
                <a:sym typeface="+mn-ea"/>
              </a:rPr>
              <a:t>光纤产生环形斑的</a:t>
            </a:r>
            <a:br>
              <a:rPr lang="zh-CN" altLang="en-US" dirty="0" smtClean="0">
                <a:sym typeface="+mn-ea"/>
              </a:rPr>
            </a:br>
            <a:r>
              <a:rPr lang="zh-CN" altLang="en-US" dirty="0" smtClean="0">
                <a:sym typeface="+mn-ea"/>
              </a:rPr>
              <a:t>实验研究</a:t>
            </a:r>
            <a:endParaRPr lang="zh-CN" altLang="en-US" dirty="0"/>
          </a:p>
        </p:txBody>
      </p:sp>
      <p:sp>
        <p:nvSpPr>
          <p:cNvPr id="3" name="内容占位符 2"/>
          <p:cNvSpPr>
            <a:spLocks noGrp="1"/>
          </p:cNvSpPr>
          <p:nvPr>
            <p:ph idx="1"/>
          </p:nvPr>
        </p:nvSpPr>
        <p:spPr>
          <a:xfrm>
            <a:off x="899592" y="3004517"/>
            <a:ext cx="7560840" cy="2080667"/>
          </a:xfrm>
        </p:spPr>
        <p:txBody>
          <a:bodyPr/>
          <a:lstStyle/>
          <a:p>
            <a:pPr lvl="2"/>
            <a:r>
              <a:rPr lang="zh-CN" altLang="en-US" sz="3600" b="1" dirty="0" smtClean="0">
                <a:solidFill>
                  <a:srgbClr val="0070C0"/>
                </a:solidFill>
                <a:sym typeface="+mn-ea"/>
              </a:rPr>
              <a:t>偏心入射产生环形斑</a:t>
            </a:r>
          </a:p>
          <a:p>
            <a:pPr marL="914400" lvl="2" indent="0">
              <a:buNone/>
            </a:pPr>
            <a:endParaRPr lang="zh-CN" altLang="en-US" sz="3600" dirty="0" smtClean="0">
              <a:solidFill>
                <a:srgbClr val="0070C0"/>
              </a:solidFill>
              <a:sym typeface="+mn-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6395" y="908720"/>
            <a:ext cx="8709025" cy="2431435"/>
          </a:xfrm>
          <a:prstGeom prst="rect">
            <a:avLst/>
          </a:prstGeom>
          <a:noFill/>
        </p:spPr>
        <p:txBody>
          <a:bodyPr wrap="square" rtlCol="0">
            <a:spAutoFit/>
          </a:bodyPr>
          <a:lstStyle/>
          <a:p>
            <a:r>
              <a:rPr lang="zh-CN" altLang="en-US" sz="3200" dirty="0">
                <a:solidFill>
                  <a:schemeClr val="accent1">
                    <a:lumMod val="75000"/>
                  </a:schemeClr>
                </a:solidFill>
                <a:effectLst>
                  <a:outerShdw blurRad="38100" dist="25400" dir="5400000" algn="ctr" rotWithShape="0">
                    <a:srgbClr val="6E747A">
                      <a:alpha val="43000"/>
                    </a:srgbClr>
                  </a:outerShdw>
                </a:effectLst>
              </a:rPr>
              <a:t>偏心入射对出射光场影响</a:t>
            </a:r>
          </a:p>
          <a:p>
            <a:pPr>
              <a:lnSpc>
                <a:spcPct val="150000"/>
              </a:lnSpc>
            </a:pPr>
            <a:r>
              <a:rPr lang="zh-CN" altLang="en-US" sz="2000" b="1" dirty="0" smtClean="0">
                <a:latin typeface="Times New Roman" panose="02020603050405020304" pitchFamily="18" charset="0"/>
              </a:rPr>
              <a:t>实</a:t>
            </a:r>
            <a:r>
              <a:rPr lang="zh-CN" altLang="en-US" sz="2000" b="1" dirty="0">
                <a:latin typeface="Times New Roman" panose="02020603050405020304" pitchFamily="18" charset="0"/>
              </a:rPr>
              <a:t>验条件</a:t>
            </a:r>
            <a:r>
              <a:rPr lang="zh-CN" altLang="en-US" sz="2000" b="1" dirty="0" smtClean="0">
                <a:latin typeface="Times New Roman" panose="02020603050405020304" pitchFamily="18" charset="0"/>
              </a:rPr>
              <a:t>：</a:t>
            </a:r>
            <a:endParaRPr lang="en-US" altLang="zh-CN" sz="2000" b="1" dirty="0" smtClean="0">
              <a:latin typeface="Times New Roman" panose="02020603050405020304" pitchFamily="18" charset="0"/>
            </a:endParaRPr>
          </a:p>
          <a:p>
            <a:pPr>
              <a:lnSpc>
                <a:spcPct val="150000"/>
              </a:lnSpc>
            </a:pPr>
            <a:r>
              <a:rPr lang="zh-CN" altLang="en-US" sz="2000" b="1" dirty="0" smtClean="0">
                <a:latin typeface="Times New Roman" panose="02020603050405020304" pitchFamily="18" charset="0"/>
              </a:rPr>
              <a:t>受激光纤：纤</a:t>
            </a:r>
            <a:r>
              <a:rPr lang="zh-CN" altLang="en-US" sz="2000" b="1" dirty="0">
                <a:latin typeface="Times New Roman" panose="02020603050405020304" pitchFamily="18" charset="0"/>
              </a:rPr>
              <a:t>芯：</a:t>
            </a:r>
            <a:r>
              <a:rPr lang="en-US" altLang="zh-CN" sz="2000" b="1" dirty="0" smtClean="0">
                <a:latin typeface="Times New Roman" panose="02020603050405020304" pitchFamily="18" charset="0"/>
              </a:rPr>
              <a:t>320</a:t>
            </a:r>
            <a:r>
              <a:rPr lang="el-GR" altLang="zh-CN" sz="2000" b="1" dirty="0" smtClean="0">
                <a:latin typeface="Times New Roman"/>
                <a:cs typeface="Times New Roman"/>
              </a:rPr>
              <a:t>μ</a:t>
            </a:r>
            <a:r>
              <a:rPr lang="en-US" altLang="zh-CN" sz="2000" b="1" dirty="0" smtClean="0">
                <a:latin typeface="Times New Roman" panose="02020603050405020304" pitchFamily="18" charset="0"/>
              </a:rPr>
              <a:t>m   </a:t>
            </a:r>
            <a:r>
              <a:rPr lang="zh-CN" altLang="en-US" sz="2000" b="1" dirty="0">
                <a:latin typeface="Times New Roman" panose="02020603050405020304" pitchFamily="18" charset="0"/>
              </a:rPr>
              <a:t>长度：</a:t>
            </a:r>
            <a:r>
              <a:rPr lang="en-US" altLang="zh-CN" sz="2000" b="1" dirty="0" smtClean="0">
                <a:latin typeface="Times New Roman" panose="02020603050405020304" pitchFamily="18" charset="0"/>
              </a:rPr>
              <a:t>20m</a:t>
            </a:r>
            <a:r>
              <a:rPr lang="zh-CN" altLang="en-US" sz="2000" b="1" dirty="0" smtClean="0">
                <a:latin typeface="Times New Roman" panose="02020603050405020304" pitchFamily="18" charset="0"/>
              </a:rPr>
              <a:t>，激励光纤：纤芯：</a:t>
            </a:r>
            <a:r>
              <a:rPr lang="en-US" altLang="zh-CN" sz="2000" b="1" dirty="0" smtClean="0">
                <a:latin typeface="Times New Roman" panose="02020603050405020304" pitchFamily="18" charset="0"/>
              </a:rPr>
              <a:t>4</a:t>
            </a:r>
            <a:r>
              <a:rPr lang="el-GR" altLang="zh-CN" sz="2000" b="1" dirty="0" smtClean="0">
                <a:latin typeface="Times New Roman"/>
                <a:cs typeface="Times New Roman"/>
              </a:rPr>
              <a:t>μ</a:t>
            </a:r>
            <a:r>
              <a:rPr lang="en-US" altLang="zh-CN" sz="2000" b="1" dirty="0" smtClean="0">
                <a:latin typeface="Times New Roman" panose="02020603050405020304" pitchFamily="18" charset="0"/>
              </a:rPr>
              <a:t>m </a:t>
            </a:r>
            <a:endParaRPr lang="en-US" altLang="zh-CN" sz="2000" b="1" dirty="0">
              <a:latin typeface="Times New Roman" panose="02020603050405020304" pitchFamily="18" charset="0"/>
            </a:endParaRPr>
          </a:p>
          <a:p>
            <a:pPr>
              <a:lnSpc>
                <a:spcPct val="150000"/>
              </a:lnSpc>
            </a:pPr>
            <a:r>
              <a:rPr lang="en-US" altLang="zh-CN" sz="2000" b="1" dirty="0">
                <a:latin typeface="Times New Roman" panose="02020603050405020304" pitchFamily="18" charset="0"/>
              </a:rPr>
              <a:t>CCD</a:t>
            </a:r>
            <a:r>
              <a:rPr lang="zh-CN" altLang="en-US" sz="2000" b="1" dirty="0">
                <a:latin typeface="Times New Roman" panose="02020603050405020304" pitchFamily="18" charset="0"/>
              </a:rPr>
              <a:t>：</a:t>
            </a:r>
            <a:r>
              <a:rPr sz="2000" b="1" dirty="0">
                <a:latin typeface="Times New Roman" panose="02020603050405020304" pitchFamily="18" charset="0"/>
              </a:rPr>
              <a:t>36.8*36.8mm，像素大小9*9μm，4096*4096</a:t>
            </a:r>
            <a:r>
              <a:rPr sz="2000" b="1" dirty="0" smtClean="0">
                <a:latin typeface="Times New Roman" panose="02020603050405020304" pitchFamily="18" charset="0"/>
              </a:rPr>
              <a:t>个像素点</a:t>
            </a:r>
            <a:r>
              <a:rPr lang="zh-CN" altLang="en-US" sz="2000" b="1" dirty="0" smtClean="0">
                <a:latin typeface="Times New Roman" panose="02020603050405020304" pitchFamily="18" charset="0"/>
              </a:rPr>
              <a:t>，</a:t>
            </a:r>
            <a:r>
              <a:rPr lang="zh-CN" sz="2000" b="1" dirty="0" smtClean="0">
                <a:latin typeface="Times New Roman" panose="02020603050405020304" pitchFamily="18" charset="0"/>
              </a:rPr>
              <a:t>曝</a:t>
            </a:r>
            <a:r>
              <a:rPr lang="zh-CN" sz="2000" b="1" dirty="0">
                <a:latin typeface="Times New Roman" panose="02020603050405020304" pitchFamily="18" charset="0"/>
              </a:rPr>
              <a:t>光时间：180ms</a:t>
            </a:r>
          </a:p>
        </p:txBody>
      </p:sp>
      <p:pic>
        <p:nvPicPr>
          <p:cNvPr id="6" name="图片 5" descr="捕获1"/>
          <p:cNvPicPr>
            <a:picLocks noChangeAspect="1"/>
          </p:cNvPicPr>
          <p:nvPr/>
        </p:nvPicPr>
        <p:blipFill>
          <a:blip r:embed="rId3" cstate="print"/>
          <a:stretch>
            <a:fillRect/>
          </a:stretch>
        </p:blipFill>
        <p:spPr>
          <a:xfrm>
            <a:off x="1104900" y="3212976"/>
            <a:ext cx="7158355" cy="354393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2"/>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6"/>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 name="内容占位符 1"/>
          <p:cNvSpPr>
            <a:spLocks noGrp="1"/>
          </p:cNvSpPr>
          <p:nvPr>
            <p:ph idx="1"/>
          </p:nvPr>
        </p:nvSpPr>
        <p:spPr>
          <a:xfrm>
            <a:off x="438785" y="1259681"/>
            <a:ext cx="8266113" cy="4744243"/>
          </a:xfrm>
        </p:spPr>
        <p:txBody>
          <a:bodyPr/>
          <a:lstStyle/>
          <a:p>
            <a:r>
              <a:rPr lang="zh-CN" altLang="en-US" sz="2400" b="1" dirty="0">
                <a:latin typeface="Times New Roman" panose="02020603050405020304" pitchFamily="18" charset="0"/>
              </a:rPr>
              <a:t>入射光纤沿受激光纤端面的某条固定半径方向调节，每次间隔2μm，出射光斑通过CCD拍摄下来</a:t>
            </a:r>
            <a:r>
              <a:rPr lang="zh-CN" altLang="en-US" sz="2400" b="1" dirty="0"/>
              <a:t>。</a:t>
            </a:r>
          </a:p>
        </p:txBody>
      </p:sp>
      <p:pic>
        <p:nvPicPr>
          <p:cNvPr id="128" name="图片 25" descr="C:\Users\WALA\AppData\Roaming\Tencent\Users\394964076\QQ\WinTemp\RichOle\(D[5J}P9$46]5(~)PJ]20~S.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a:xfrm>
            <a:off x="235139" y="2281238"/>
            <a:ext cx="4344670" cy="1439545"/>
          </a:xfrm>
          <a:prstGeom prst="rect">
            <a:avLst/>
          </a:prstGeom>
          <a:noFill/>
          <a:ln>
            <a:noFill/>
          </a:ln>
        </p:spPr>
      </p:pic>
      <p:pic>
        <p:nvPicPr>
          <p:cNvPr id="299" name="图片 299" descr="C:\Users\WALA\AppData\Roaming\Tencent\Users\394964076\QQ\WinTemp\RichOle\X)G[A%3MN3FY)GOVLN_9C5N.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a:xfrm>
            <a:off x="4579492" y="2281555"/>
            <a:ext cx="4323715" cy="1440180"/>
          </a:xfrm>
          <a:prstGeom prst="rect">
            <a:avLst/>
          </a:prstGeom>
          <a:noFill/>
          <a:ln>
            <a:noFill/>
          </a:ln>
        </p:spPr>
      </p:pic>
      <p:pic>
        <p:nvPicPr>
          <p:cNvPr id="855" name="图片 855" descr="C:\Users\WALA\AppData\Roaming\Tencent\Users\394964076\QQ\WinTemp\RichOle\U6ZO_OMJ1E1209)FPM6BK]P.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a:xfrm>
            <a:off x="197992" y="4344035"/>
            <a:ext cx="4316095" cy="1440180"/>
          </a:xfrm>
          <a:prstGeom prst="rect">
            <a:avLst/>
          </a:prstGeom>
          <a:noFill/>
          <a:ln>
            <a:noFill/>
          </a:ln>
        </p:spPr>
      </p:pic>
      <p:pic>
        <p:nvPicPr>
          <p:cNvPr id="975" name="图片 975" descr="C:\Users\WALA\AppData\Roaming\Tencent\Users\394964076\QQ\WinTemp\RichOle\~7T)@]L~CDC[Z92B3XPG1C3.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a:xfrm>
            <a:off x="4514087" y="4344035"/>
            <a:ext cx="4316095" cy="1440180"/>
          </a:xfrm>
          <a:prstGeom prst="rect">
            <a:avLst/>
          </a:prstGeom>
          <a:noFill/>
          <a:ln>
            <a:noFill/>
          </a:ln>
        </p:spPr>
      </p:pic>
      <p:sp>
        <p:nvSpPr>
          <p:cNvPr id="131" name="文本框 130"/>
          <p:cNvSpPr txBox="1"/>
          <p:nvPr/>
        </p:nvSpPr>
        <p:spPr>
          <a:xfrm>
            <a:off x="107504" y="3895090"/>
            <a:ext cx="8609330" cy="306705"/>
          </a:xfrm>
          <a:prstGeom prst="rect">
            <a:avLst/>
          </a:prstGeom>
          <a:noFill/>
          <a:ln w="9525">
            <a:noFill/>
          </a:ln>
        </p:spPr>
        <p:txBody>
          <a:bodyPr wrap="square">
            <a:spAutoFit/>
          </a:bodyPr>
          <a:lstStyle/>
          <a:p>
            <a:pPr indent="0"/>
            <a:r>
              <a:rPr lang="en-US" altLang="zh-CN" sz="1200" b="0" dirty="0">
                <a:solidFill>
                  <a:srgbClr val="000000"/>
                </a:solidFill>
                <a:latin typeface="Times New Roman" panose="02020603050405020304" pitchFamily="18" charset="0"/>
                <a:cs typeface="Times New Roman" panose="02020603050405020304" pitchFamily="18" charset="0"/>
              </a:rPr>
              <a:t>        </a:t>
            </a:r>
            <a:r>
              <a:rPr lang="en-US" altLang="zh-CN" sz="1400" b="1" dirty="0">
                <a:solidFill>
                  <a:srgbClr val="000000"/>
                </a:solidFill>
                <a:latin typeface="Times New Roman" panose="02020603050405020304" pitchFamily="18" charset="0"/>
                <a:cs typeface="Times New Roman" panose="02020603050405020304" pitchFamily="18" charset="0"/>
              </a:rPr>
              <a:t> </a:t>
            </a:r>
            <a:r>
              <a:rPr lang="zh-CN" altLang="en-US" sz="1400" b="1" dirty="0">
                <a:solidFill>
                  <a:srgbClr val="000000"/>
                </a:solidFill>
                <a:latin typeface="宋体" panose="02010600030101010101" pitchFamily="2" charset="-122"/>
                <a:ea typeface="宋体" panose="02010600030101010101" pitchFamily="2" charset="-122"/>
                <a:cs typeface="宋体" panose="02010600030101010101" pitchFamily="2" charset="-122"/>
              </a:rPr>
              <a:t>中心</a:t>
            </a:r>
            <a:r>
              <a:rPr lang="zh-CN" altLang="en-US" sz="1400" b="1" dirty="0">
                <a:solidFill>
                  <a:srgbClr val="000000"/>
                </a:solidFill>
                <a:latin typeface="Times New Roman" panose="02020603050405020304" pitchFamily="18" charset="0"/>
                <a:cs typeface="Times New Roman" panose="02020603050405020304" pitchFamily="18" charset="0"/>
              </a:rPr>
              <a:t>                         </a:t>
            </a:r>
            <a:r>
              <a:rPr lang="en-US" altLang="zh-CN" sz="1400" b="1" dirty="0">
                <a:solidFill>
                  <a:srgbClr val="000000"/>
                </a:solidFill>
                <a:latin typeface="Times New Roman" panose="02020603050405020304" pitchFamily="18" charset="0"/>
                <a:cs typeface="Times New Roman" panose="02020603050405020304" pitchFamily="18" charset="0"/>
              </a:rPr>
              <a:t>40μm                        145.8μm                       </a:t>
            </a:r>
            <a:r>
              <a:rPr lang="en-US" altLang="zh-CN" sz="1400" b="1" dirty="0" smtClean="0">
                <a:solidFill>
                  <a:srgbClr val="000000"/>
                </a:solidFill>
                <a:latin typeface="Times New Roman" panose="02020603050405020304" pitchFamily="18" charset="0"/>
                <a:cs typeface="Times New Roman" panose="02020603050405020304" pitchFamily="18" charset="0"/>
              </a:rPr>
              <a:t>148μm                    150μm                   152μm     </a:t>
            </a:r>
            <a:endParaRPr lang="en-US" altLang="zh-CN" sz="1400" b="1" dirty="0">
              <a:solidFill>
                <a:srgbClr val="000000"/>
              </a:solidFill>
              <a:latin typeface="Times New Roman" panose="02020603050405020304" pitchFamily="18" charset="0"/>
              <a:cs typeface="Times New Roman" panose="02020603050405020304" pitchFamily="18" charset="0"/>
            </a:endParaRPr>
          </a:p>
        </p:txBody>
      </p:sp>
      <p:sp>
        <p:nvSpPr>
          <p:cNvPr id="132" name="文本框 131"/>
          <p:cNvSpPr txBox="1"/>
          <p:nvPr/>
        </p:nvSpPr>
        <p:spPr>
          <a:xfrm>
            <a:off x="235139" y="6133465"/>
            <a:ext cx="8595360" cy="306705"/>
          </a:xfrm>
          <a:prstGeom prst="rect">
            <a:avLst/>
          </a:prstGeom>
          <a:noFill/>
          <a:ln w="9525">
            <a:noFill/>
          </a:ln>
        </p:spPr>
        <p:txBody>
          <a:bodyPr wrap="square">
            <a:spAutoFit/>
          </a:bodyPr>
          <a:lstStyle/>
          <a:p>
            <a:pPr indent="226695"/>
            <a:r>
              <a:rPr lang="en-US" altLang="zh-CN" sz="1400" b="1" dirty="0">
                <a:latin typeface="Times New Roman" panose="02020603050405020304" pitchFamily="18" charset="0"/>
                <a:cs typeface="Times New Roman" panose="02020603050405020304" pitchFamily="18" charset="0"/>
              </a:rPr>
              <a:t>154</a:t>
            </a:r>
            <a:r>
              <a:rPr lang="en-US" altLang="zh-CN" sz="1400" b="1" dirty="0">
                <a:solidFill>
                  <a:srgbClr val="000000"/>
                </a:solidFill>
                <a:latin typeface="Times New Roman" panose="02020603050405020304" pitchFamily="18" charset="0"/>
                <a:cs typeface="Times New Roman" panose="02020603050405020304" pitchFamily="18" charset="0"/>
              </a:rPr>
              <a:t>μm                       156μm                       158μm                      </a:t>
            </a:r>
            <a:r>
              <a:rPr lang="en-US" altLang="zh-CN" sz="1400" b="1" dirty="0" smtClean="0">
                <a:solidFill>
                  <a:srgbClr val="000000"/>
                </a:solidFill>
                <a:latin typeface="Times New Roman" panose="02020603050405020304" pitchFamily="18" charset="0"/>
                <a:cs typeface="Times New Roman" panose="02020603050405020304" pitchFamily="18" charset="0"/>
              </a:rPr>
              <a:t>160μm                   162μm                    166μm </a:t>
            </a:r>
            <a:r>
              <a:rPr lang="en-US" altLang="zh-CN" sz="1200" b="0" dirty="0" smtClean="0">
                <a:solidFill>
                  <a:srgbClr val="000000"/>
                </a:solidFill>
                <a:latin typeface="Times New Roman" panose="02020603050405020304" pitchFamily="18" charset="0"/>
                <a:cs typeface="Times New Roman" panose="02020603050405020304" pitchFamily="18" charset="0"/>
              </a:rPr>
              <a:t> </a:t>
            </a:r>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6"/>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内容占位符 4"/>
          <p:cNvSpPr>
            <a:spLocks noGrp="1"/>
          </p:cNvSpPr>
          <p:nvPr>
            <p:ph idx="1"/>
          </p:nvPr>
        </p:nvSpPr>
        <p:spPr/>
        <p:txBody>
          <a:bodyPr/>
          <a:lstStyle/>
          <a:p>
            <a:r>
              <a:rPr lang="zh-CN" altLang="en-US"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实验结果</a:t>
            </a:r>
          </a:p>
          <a:p>
            <a:pPr>
              <a:lnSpc>
                <a:spcPct val="150000"/>
              </a:lnSpc>
            </a:pPr>
            <a:r>
              <a:rPr lang="zh-CN" altLang="en-US" b="1" dirty="0">
                <a:latin typeface="Times New Roman" panose="02020603050405020304" pitchFamily="18" charset="0"/>
              </a:rPr>
              <a:t>在150μm时，大芯径光纤的出射光斑开始发散并出现外环，在154μm时光斑中心开始明显变暗，并同时出现双环状态。可以看到，在152μm和154μm之间，内外环能量变化非常明显，光纤中的高阶模式迅速被激发。160μm时中心环消失。</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EU2EN">
  <a:themeElements>
    <a:clrScheme name="53cd864f34318 1">
      <a:dk1>
        <a:srgbClr val="3D3F41"/>
      </a:dk1>
      <a:lt1>
        <a:srgbClr val="FFFFFF"/>
      </a:lt1>
      <a:dk2>
        <a:srgbClr val="3D3F41"/>
      </a:dk2>
      <a:lt2>
        <a:srgbClr val="EEECE1"/>
      </a:lt2>
      <a:accent1>
        <a:srgbClr val="D2689D"/>
      </a:accent1>
      <a:accent2>
        <a:srgbClr val="D37051"/>
      </a:accent2>
      <a:accent3>
        <a:srgbClr val="FFFFFF"/>
      </a:accent3>
      <a:accent4>
        <a:srgbClr val="333436"/>
      </a:accent4>
      <a:accent5>
        <a:srgbClr val="E5B9CC"/>
      </a:accent5>
      <a:accent6>
        <a:srgbClr val="BF6549"/>
      </a:accent6>
      <a:hlink>
        <a:srgbClr val="00B0F0"/>
      </a:hlink>
      <a:folHlink>
        <a:srgbClr val="AFB2B4"/>
      </a:folHlink>
    </a:clrScheme>
    <a:fontScheme name="53cd864f34318">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53cd864f34318 1">
        <a:dk1>
          <a:srgbClr val="3D3F41"/>
        </a:dk1>
        <a:lt1>
          <a:srgbClr val="FFFFFF"/>
        </a:lt1>
        <a:dk2>
          <a:srgbClr val="3D3F41"/>
        </a:dk2>
        <a:lt2>
          <a:srgbClr val="EEECE1"/>
        </a:lt2>
        <a:accent1>
          <a:srgbClr val="D2689D"/>
        </a:accent1>
        <a:accent2>
          <a:srgbClr val="D37051"/>
        </a:accent2>
        <a:accent3>
          <a:srgbClr val="FFFFFF"/>
        </a:accent3>
        <a:accent4>
          <a:srgbClr val="333436"/>
        </a:accent4>
        <a:accent5>
          <a:srgbClr val="E5B9CC"/>
        </a:accent5>
        <a:accent6>
          <a:srgbClr val="BF6549"/>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主题1">
  <a:themeElements>
    <a:clrScheme name="53cd864f34318 1">
      <a:dk1>
        <a:srgbClr val="3D3F41"/>
      </a:dk1>
      <a:lt1>
        <a:srgbClr val="FFFFFF"/>
      </a:lt1>
      <a:dk2>
        <a:srgbClr val="3D3F41"/>
      </a:dk2>
      <a:lt2>
        <a:srgbClr val="EEECE1"/>
      </a:lt2>
      <a:accent1>
        <a:srgbClr val="D2689D"/>
      </a:accent1>
      <a:accent2>
        <a:srgbClr val="D37051"/>
      </a:accent2>
      <a:accent3>
        <a:srgbClr val="FFFFFF"/>
      </a:accent3>
      <a:accent4>
        <a:srgbClr val="333436"/>
      </a:accent4>
      <a:accent5>
        <a:srgbClr val="E5B9CC"/>
      </a:accent5>
      <a:accent6>
        <a:srgbClr val="BF6549"/>
      </a:accent6>
      <a:hlink>
        <a:srgbClr val="00B0F0"/>
      </a:hlink>
      <a:folHlink>
        <a:srgbClr val="AFB2B4"/>
      </a:folHlink>
    </a:clrScheme>
    <a:fontScheme name="53cd864f34318">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53cd864f34318 1">
        <a:dk1>
          <a:srgbClr val="3D3F41"/>
        </a:dk1>
        <a:lt1>
          <a:srgbClr val="FFFFFF"/>
        </a:lt1>
        <a:dk2>
          <a:srgbClr val="3D3F41"/>
        </a:dk2>
        <a:lt2>
          <a:srgbClr val="EEECE1"/>
        </a:lt2>
        <a:accent1>
          <a:srgbClr val="D2689D"/>
        </a:accent1>
        <a:accent2>
          <a:srgbClr val="D37051"/>
        </a:accent2>
        <a:accent3>
          <a:srgbClr val="FFFFFF"/>
        </a:accent3>
        <a:accent4>
          <a:srgbClr val="333436"/>
        </a:accent4>
        <a:accent5>
          <a:srgbClr val="E5B9CC"/>
        </a:accent5>
        <a:accent6>
          <a:srgbClr val="BF6549"/>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HEU2EN</Template>
  <TotalTime>530</TotalTime>
  <Words>2312</Words>
  <Application>Microsoft Office PowerPoint</Application>
  <PresentationFormat>全屏显示(4:3)</PresentationFormat>
  <Paragraphs>91</Paragraphs>
  <Slides>23</Slides>
  <Notes>6</Notes>
  <HiddenSlides>0</HiddenSlides>
  <MMClips>0</MMClips>
  <ScaleCrop>false</ScaleCrop>
  <HeadingPairs>
    <vt:vector size="6" baseType="variant">
      <vt:variant>
        <vt:lpstr>主题</vt:lpstr>
      </vt:variant>
      <vt:variant>
        <vt:i4>2</vt:i4>
      </vt:variant>
      <vt:variant>
        <vt:lpstr>嵌入 OLE 服务器</vt:lpstr>
      </vt:variant>
      <vt:variant>
        <vt:i4>0</vt:i4>
      </vt:variant>
      <vt:variant>
        <vt:lpstr>幻灯片标题</vt:lpstr>
      </vt:variant>
      <vt:variant>
        <vt:i4>23</vt:i4>
      </vt:variant>
    </vt:vector>
  </HeadingPairs>
  <TitlesOfParts>
    <vt:vector size="25" baseType="lpstr">
      <vt:lpstr>HEU2EN</vt:lpstr>
      <vt:lpstr>主题1</vt:lpstr>
      <vt:lpstr>天文光纤出射斑对天文光谱分辨率 的影响</vt:lpstr>
      <vt:lpstr>目   录</vt:lpstr>
      <vt:lpstr>一、课题背景</vt:lpstr>
      <vt:lpstr>幻灯片 4</vt:lpstr>
      <vt:lpstr>幻灯片 5</vt:lpstr>
      <vt:lpstr>二、LAMOST光纤产生环形斑的 实验研究</vt:lpstr>
      <vt:lpstr>幻灯片 7</vt:lpstr>
      <vt:lpstr>幻灯片 8</vt:lpstr>
      <vt:lpstr>幻灯片 9</vt:lpstr>
      <vt:lpstr>幻灯片 10</vt:lpstr>
      <vt:lpstr>产生环形斑的模式理论解释</vt:lpstr>
      <vt:lpstr>幻灯片 12</vt:lpstr>
      <vt:lpstr>幻灯片 13</vt:lpstr>
      <vt:lpstr>幻灯片 14</vt:lpstr>
      <vt:lpstr>光斑图像处理</vt:lpstr>
      <vt:lpstr>幻灯片 16</vt:lpstr>
      <vt:lpstr>幻灯片 17</vt:lpstr>
      <vt:lpstr>幻灯片 18</vt:lpstr>
      <vt:lpstr>解决光纤对准问题的设想</vt:lpstr>
      <vt:lpstr>多芯光纤设想</vt:lpstr>
      <vt:lpstr>幻灯片 21</vt:lpstr>
      <vt:lpstr>幻灯片 22</vt:lpstr>
      <vt:lpstr>幻灯片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LAMOST光纤焦比退化与扰模研究</dc:title>
  <dc:creator>WALA</dc:creator>
  <cp:lastModifiedBy>Administrator</cp:lastModifiedBy>
  <cp:revision>157</cp:revision>
  <dcterms:created xsi:type="dcterms:W3CDTF">2014-12-04T13:52:00Z</dcterms:created>
  <dcterms:modified xsi:type="dcterms:W3CDTF">2017-11-30T05:31:39Z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