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sldIdLst>
    <p:sldId id="257" r:id="rId2"/>
    <p:sldId id="278" r:id="rId3"/>
    <p:sldId id="281" r:id="rId4"/>
    <p:sldId id="282" r:id="rId5"/>
    <p:sldId id="305" r:id="rId6"/>
    <p:sldId id="290" r:id="rId7"/>
    <p:sldId id="295" r:id="rId8"/>
    <p:sldId id="297" r:id="rId9"/>
    <p:sldId id="299" r:id="rId10"/>
    <p:sldId id="303" r:id="rId11"/>
    <p:sldId id="304" r:id="rId12"/>
    <p:sldId id="294" r:id="rId13"/>
    <p:sldId id="301" r:id="rId14"/>
    <p:sldId id="302" r:id="rId15"/>
    <p:sldId id="287" r:id="rId16"/>
    <p:sldId id="285" r:id="rId17"/>
    <p:sldId id="266" r:id="rId18"/>
    <p:sldId id="293" r:id="rId19"/>
    <p:sldId id="271" r:id="rId20"/>
    <p:sldId id="286" r:id="rId21"/>
    <p:sldId id="306" r:id="rId22"/>
    <p:sldId id="279"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9BC"/>
    <a:srgbClr val="90D4DF"/>
    <a:srgbClr val="2B8695"/>
    <a:srgbClr val="628B9E"/>
    <a:srgbClr val="8CAAB8"/>
    <a:srgbClr val="169AEB"/>
    <a:srgbClr val="6D8AC4"/>
    <a:srgbClr val="7C9C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2" d="100"/>
          <a:sy n="92" d="100"/>
        </p:scale>
        <p:origin x="450" y="84"/>
      </p:cViewPr>
      <p:guideLst>
        <p:guide orient="horz" pos="2137"/>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1059189393"/>
      </p:ext>
    </p:extLst>
  </p:cSld>
  <p:clrMapOvr>
    <a:masterClrMapping/>
  </p:clrMapOvr>
  <p:transition spd="slow">
    <p:cove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14079815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AD67265-4997-4295-B7D8-1BB6AAC58929}" type="slidenum">
              <a:rPr lang="zh-CN" altLang="en-US" smtClean="0"/>
              <a:t>‹#›</a:t>
            </a:fld>
            <a:endParaRPr lang="zh-CN"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213077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p>
        </p:txBody>
      </p:sp>
      <p:sp>
        <p:nvSpPr>
          <p:cNvPr id="5" name="Date Placeholder 4"/>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22074107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smtClean="0"/>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p>
        </p:txBody>
      </p:sp>
      <p:sp>
        <p:nvSpPr>
          <p:cNvPr id="5" name="Date Placeholder 4"/>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AD67265-4997-4295-B7D8-1BB6AAC58929}" type="slidenum">
              <a:rPr lang="zh-CN" altLang="en-US" smtClean="0"/>
              <a:t>‹#›</a:t>
            </a:fld>
            <a:endParaRPr lang="zh-CN"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2925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CN" altLang="en-US" smtClean="0"/>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smtClean="0"/>
              <a:t>单击此处编辑母版文本样式</a:t>
            </a:r>
          </a:p>
        </p:txBody>
      </p:sp>
      <p:sp>
        <p:nvSpPr>
          <p:cNvPr id="5" name="Date Placeholder 4"/>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3615631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3368271362"/>
      </p:ext>
    </p:extLst>
  </p:cSld>
  <p:clrMapOvr>
    <a:masterClrMapping/>
  </p:clrMapOvr>
  <p:transition spd="slow">
    <p:cove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25333080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760733346"/>
      </p:ext>
    </p:extLst>
  </p:cSld>
  <p:clrMapOvr>
    <a:masterClrMapping/>
  </p:clrMapOvr>
  <p:transition spd="slow">
    <p:cove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2437796885"/>
      </p:ext>
    </p:extLst>
  </p:cSld>
  <p:clrMapOvr>
    <a:masterClrMapping/>
  </p:clrMapOvr>
  <p:transition spd="slow">
    <p:cove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1786934182"/>
      </p:ext>
    </p:extLst>
  </p:cSld>
  <p:clrMapOvr>
    <a:masterClrMapping/>
  </p:clrMapOvr>
  <p:transition spd="slow">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3836118210"/>
      </p:ext>
    </p:extLst>
  </p:cSld>
  <p:clrMapOvr>
    <a:masterClrMapping/>
  </p:clrMapOvr>
  <p:transition spd="slow">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187517859"/>
      </p:ext>
    </p:extLst>
  </p:cSld>
  <p:clrMapOvr>
    <a:masterClrMapping/>
  </p:clrMapOvr>
  <p:transition spd="slow">
    <p:cov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1575196127"/>
      </p:ext>
    </p:extLst>
  </p:cSld>
  <p:clrMapOvr>
    <a:masterClrMapping/>
  </p:clrMapOvr>
  <p:transition spd="slow">
    <p:cove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1853658069"/>
      </p:ext>
    </p:extLst>
  </p:cSld>
  <p:clrMapOvr>
    <a:masterClrMapping/>
  </p:clrMapOvr>
  <p:transition spd="slow">
    <p:cove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F4230B93-C9F0-4A87-B51B-211877B9A113}" type="datetimeFigureOut">
              <a:rPr lang="zh-CN" altLang="en-US" smtClean="0"/>
              <a:t>2017/12/2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797402916"/>
      </p:ext>
    </p:extLst>
  </p:cSld>
  <p:clrMapOvr>
    <a:masterClrMapping/>
  </p:clrMapOvr>
  <p:transition spd="slow">
    <p:cove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4230B93-C9F0-4A87-B51B-211877B9A113}" type="datetimeFigureOut">
              <a:rPr lang="zh-CN" altLang="en-US" smtClean="0"/>
              <a:t>2017/12/2</a:t>
            </a:fld>
            <a:endParaRPr lang="zh-CN"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AD67265-4997-4295-B7D8-1BB6AAC58929}" type="slidenum">
              <a:rPr lang="zh-CN" altLang="en-US" smtClean="0"/>
              <a:t>‹#›</a:t>
            </a:fld>
            <a:endParaRPr lang="zh-CN" altLang="en-US"/>
          </a:p>
        </p:txBody>
      </p:sp>
    </p:spTree>
    <p:extLst>
      <p:ext uri="{BB962C8B-B14F-4D97-AF65-F5344CB8AC3E}">
        <p14:creationId xmlns:p14="http://schemas.microsoft.com/office/powerpoint/2010/main" val="124524633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ransition spd="slow">
    <p:cover/>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 xmlns:a16="http://schemas.microsoft.com/office/drawing/2014/main" id="{78EE53B9-4A37-4655-9777-D95491BA3AAF}"/>
              </a:ext>
            </a:extLst>
          </p:cNvPr>
          <p:cNvSpPr txBox="1"/>
          <p:nvPr/>
        </p:nvSpPr>
        <p:spPr>
          <a:xfrm>
            <a:off x="2724149" y="2374900"/>
            <a:ext cx="6919471" cy="1446550"/>
          </a:xfrm>
          <a:prstGeom prst="rect">
            <a:avLst/>
          </a:prstGeom>
          <a:noFill/>
        </p:spPr>
        <p:txBody>
          <a:bodyPr wrap="square" rtlCol="0">
            <a:spAutoFit/>
          </a:bodyPr>
          <a:lstStyle/>
          <a:p>
            <a:pPr algn="ctr"/>
            <a:r>
              <a:rPr lang="zh-CN" altLang="en-US" sz="4400" b="1" dirty="0" smtClean="0">
                <a:solidFill>
                  <a:srgbClr val="2B8695"/>
                </a:solidFill>
              </a:rPr>
              <a:t>基于雪龙号全天相机数据</a:t>
            </a:r>
            <a:r>
              <a:rPr lang="zh-CN" altLang="en-US" sz="4400" b="1" dirty="0">
                <a:solidFill>
                  <a:srgbClr val="2B8695"/>
                </a:solidFill>
              </a:rPr>
              <a:t>的</a:t>
            </a:r>
            <a:r>
              <a:rPr lang="zh-CN" altLang="en-US" sz="4400" b="1" dirty="0" smtClean="0">
                <a:solidFill>
                  <a:srgbClr val="2B8695"/>
                </a:solidFill>
              </a:rPr>
              <a:t>研究与</a:t>
            </a:r>
            <a:r>
              <a:rPr lang="zh-CN" altLang="en-US" sz="4400" b="1" dirty="0">
                <a:solidFill>
                  <a:srgbClr val="2B8695"/>
                </a:solidFill>
              </a:rPr>
              <a:t>应用</a:t>
            </a:r>
          </a:p>
        </p:txBody>
      </p:sp>
      <p:sp>
        <p:nvSpPr>
          <p:cNvPr id="31" name="任意多边形: 形状 30">
            <a:extLst>
              <a:ext uri="{FF2B5EF4-FFF2-40B4-BE49-F238E27FC236}">
                <a16:creationId xmlns="" xmlns:a16="http://schemas.microsoft.com/office/drawing/2014/main" id="{716B2398-57BE-4860-81F8-C84C1CC86037}"/>
              </a:ext>
            </a:extLst>
          </p:cNvPr>
          <p:cNvSpPr/>
          <p:nvPr/>
        </p:nvSpPr>
        <p:spPr>
          <a:xfrm>
            <a:off x="4711700" y="1270000"/>
            <a:ext cx="2781300"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 xmlns:a16="http://schemas.microsoft.com/office/drawing/2014/main" id="{989CC812-6344-410D-946C-B899B8A161EC}"/>
              </a:ext>
            </a:extLst>
          </p:cNvPr>
          <p:cNvSpPr/>
          <p:nvPr/>
        </p:nvSpPr>
        <p:spPr>
          <a:xfrm flipV="1">
            <a:off x="4711700" y="3744990"/>
            <a:ext cx="2781300"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a:extLst>
              <a:ext uri="{FF2B5EF4-FFF2-40B4-BE49-F238E27FC236}">
                <a16:creationId xmlns="" xmlns:a16="http://schemas.microsoft.com/office/drawing/2014/main" id="{9553ECC8-2D46-4238-B96D-D24141435D73}"/>
              </a:ext>
            </a:extLst>
          </p:cNvPr>
          <p:cNvCxnSpPr/>
          <p:nvPr/>
        </p:nvCxnSpPr>
        <p:spPr>
          <a:xfrm>
            <a:off x="8159713" y="3803937"/>
            <a:ext cx="2235200" cy="1689100"/>
          </a:xfrm>
          <a:prstGeom prst="line">
            <a:avLst/>
          </a:prstGeom>
          <a:noFill/>
          <a:ln w="38100" cap="rnd">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40" name="直接连接符 39">
            <a:extLst>
              <a:ext uri="{FF2B5EF4-FFF2-40B4-BE49-F238E27FC236}">
                <a16:creationId xmlns="" xmlns:a16="http://schemas.microsoft.com/office/drawing/2014/main" id="{B8DAF0B7-6943-4FFE-B856-FE8E8E471921}"/>
              </a:ext>
            </a:extLst>
          </p:cNvPr>
          <p:cNvCxnSpPr>
            <a:cxnSpLocks/>
          </p:cNvCxnSpPr>
          <p:nvPr/>
        </p:nvCxnSpPr>
        <p:spPr>
          <a:xfrm>
            <a:off x="8159713" y="4632302"/>
            <a:ext cx="755687" cy="571059"/>
          </a:xfrm>
          <a:prstGeom prst="line">
            <a:avLst/>
          </a:prstGeom>
          <a:noFill/>
          <a:ln w="25400" cap="rnd">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41" name="直接连接符 40">
            <a:extLst>
              <a:ext uri="{FF2B5EF4-FFF2-40B4-BE49-F238E27FC236}">
                <a16:creationId xmlns="" xmlns:a16="http://schemas.microsoft.com/office/drawing/2014/main" id="{0798F84A-4018-4669-8272-65A8C2BE17A4}"/>
              </a:ext>
            </a:extLst>
          </p:cNvPr>
          <p:cNvCxnSpPr>
            <a:cxnSpLocks/>
          </p:cNvCxnSpPr>
          <p:nvPr/>
        </p:nvCxnSpPr>
        <p:spPr>
          <a:xfrm>
            <a:off x="790840" y="609432"/>
            <a:ext cx="2235200" cy="1689100"/>
          </a:xfrm>
          <a:prstGeom prst="line">
            <a:avLst/>
          </a:prstGeom>
          <a:noFill/>
          <a:ln w="25400">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39" name="直接连接符 38">
            <a:extLst>
              <a:ext uri="{FF2B5EF4-FFF2-40B4-BE49-F238E27FC236}">
                <a16:creationId xmlns="" xmlns:a16="http://schemas.microsoft.com/office/drawing/2014/main" id="{46DC81A3-F46F-443F-A60A-DD607156545D}"/>
              </a:ext>
            </a:extLst>
          </p:cNvPr>
          <p:cNvCxnSpPr>
            <a:cxnSpLocks/>
          </p:cNvCxnSpPr>
          <p:nvPr/>
        </p:nvCxnSpPr>
        <p:spPr>
          <a:xfrm>
            <a:off x="2616200" y="1151699"/>
            <a:ext cx="1517613" cy="1146833"/>
          </a:xfrm>
          <a:prstGeom prst="line">
            <a:avLst/>
          </a:prstGeom>
          <a:noFill/>
          <a:ln w="38100" cap="rnd">
            <a:solidFill>
              <a:srgbClr val="90D4DF"/>
            </a:solidFill>
            <a:head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59" name="组合 58">
            <a:extLst>
              <a:ext uri="{FF2B5EF4-FFF2-40B4-BE49-F238E27FC236}">
                <a16:creationId xmlns="" xmlns:a16="http://schemas.microsoft.com/office/drawing/2014/main" id="{8E4BA18C-E0EE-4651-8226-9AAFD5A581AD}"/>
              </a:ext>
            </a:extLst>
          </p:cNvPr>
          <p:cNvGrpSpPr/>
          <p:nvPr/>
        </p:nvGrpSpPr>
        <p:grpSpPr>
          <a:xfrm>
            <a:off x="9639594" y="522288"/>
            <a:ext cx="1707942" cy="2014915"/>
            <a:chOff x="9639594" y="522288"/>
            <a:chExt cx="1707942" cy="2014915"/>
          </a:xfrm>
        </p:grpSpPr>
        <p:sp>
          <p:nvSpPr>
            <p:cNvPr id="48" name="等腰三角形 47">
              <a:extLst>
                <a:ext uri="{FF2B5EF4-FFF2-40B4-BE49-F238E27FC236}">
                  <a16:creationId xmlns="" xmlns:a16="http://schemas.microsoft.com/office/drawing/2014/main" id="{D8AB3454-C730-47A7-B7AE-D8DE1E8953AF}"/>
                </a:ext>
              </a:extLst>
            </p:cNvPr>
            <p:cNvSpPr/>
            <p:nvPr/>
          </p:nvSpPr>
          <p:spPr>
            <a:xfrm rot="17237126">
              <a:off x="9547848" y="614034"/>
              <a:ext cx="1330326" cy="1146833"/>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a:extLst>
                <a:ext uri="{FF2B5EF4-FFF2-40B4-BE49-F238E27FC236}">
                  <a16:creationId xmlns="" xmlns:a16="http://schemas.microsoft.com/office/drawing/2014/main" id="{2DD485AD-C8FC-4A0F-B839-87294B5413AF}"/>
                </a:ext>
              </a:extLst>
            </p:cNvPr>
            <p:cNvSpPr/>
            <p:nvPr/>
          </p:nvSpPr>
          <p:spPr>
            <a:xfrm rot="15632101">
              <a:off x="10220693" y="1274681"/>
              <a:ext cx="777280" cy="670069"/>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a:extLst>
                <a:ext uri="{FF2B5EF4-FFF2-40B4-BE49-F238E27FC236}">
                  <a16:creationId xmlns="" xmlns:a16="http://schemas.microsoft.com/office/drawing/2014/main" id="{8FE0983A-513B-418D-A88B-DB9181DF1D0F}"/>
                </a:ext>
              </a:extLst>
            </p:cNvPr>
            <p:cNvSpPr/>
            <p:nvPr/>
          </p:nvSpPr>
          <p:spPr>
            <a:xfrm rot="14636870">
              <a:off x="11038927" y="2234983"/>
              <a:ext cx="324607" cy="279834"/>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a:extLst>
                <a:ext uri="{FF2B5EF4-FFF2-40B4-BE49-F238E27FC236}">
                  <a16:creationId xmlns="" xmlns:a16="http://schemas.microsoft.com/office/drawing/2014/main" id="{5585329D-0948-4C91-96C5-4311397416CD}"/>
                </a:ext>
              </a:extLst>
            </p:cNvPr>
            <p:cNvSpPr/>
            <p:nvPr/>
          </p:nvSpPr>
          <p:spPr>
            <a:xfrm rot="15632101">
              <a:off x="10914954" y="1912548"/>
              <a:ext cx="464625" cy="400539"/>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a:extLst>
              <a:ext uri="{FF2B5EF4-FFF2-40B4-BE49-F238E27FC236}">
                <a16:creationId xmlns="" xmlns:a16="http://schemas.microsoft.com/office/drawing/2014/main" id="{4E8C1698-86F4-424D-97B2-938948C50F6D}"/>
              </a:ext>
            </a:extLst>
          </p:cNvPr>
          <p:cNvSpPr txBox="1"/>
          <p:nvPr/>
        </p:nvSpPr>
        <p:spPr>
          <a:xfrm>
            <a:off x="4022247" y="5250487"/>
            <a:ext cx="4515309" cy="1200329"/>
          </a:xfrm>
          <a:prstGeom prst="rect">
            <a:avLst/>
          </a:prstGeom>
          <a:noFill/>
        </p:spPr>
        <p:txBody>
          <a:bodyPr wrap="square" rtlCol="0">
            <a:spAutoFit/>
          </a:bodyPr>
          <a:lstStyle/>
          <a:p>
            <a:r>
              <a:rPr lang="zh-CN" altLang="en-US" sz="2400" dirty="0" smtClean="0">
                <a:solidFill>
                  <a:schemeClr val="tx1">
                    <a:lumMod val="95000"/>
                    <a:lumOff val="5000"/>
                  </a:schemeClr>
                </a:solidFill>
                <a:latin typeface="华文新魏" panose="02010800040101010101" pitchFamily="2" charset="-122"/>
                <a:ea typeface="华文新魏" panose="02010800040101010101" pitchFamily="2" charset="-122"/>
              </a:rPr>
              <a:t>单</a:t>
            </a:r>
            <a:r>
              <a:rPr lang="en-US" altLang="zh-CN" sz="2400" dirty="0">
                <a:solidFill>
                  <a:schemeClr val="tx1">
                    <a:lumMod val="95000"/>
                    <a:lumOff val="5000"/>
                  </a:schemeClr>
                </a:solidFill>
                <a:latin typeface="华文新魏" panose="02010800040101010101" pitchFamily="2" charset="-122"/>
                <a:ea typeface="华文新魏" panose="02010800040101010101" pitchFamily="2" charset="-122"/>
              </a:rPr>
              <a:t> </a:t>
            </a:r>
            <a:r>
              <a:rPr lang="en-US" altLang="zh-CN" sz="2400" dirty="0" smtClean="0">
                <a:solidFill>
                  <a:schemeClr val="tx1">
                    <a:lumMod val="95000"/>
                    <a:lumOff val="5000"/>
                  </a:schemeClr>
                </a:solidFill>
                <a:latin typeface="华文新魏" panose="02010800040101010101" pitchFamily="2" charset="-122"/>
                <a:ea typeface="华文新魏" panose="02010800040101010101" pitchFamily="2" charset="-122"/>
              </a:rPr>
              <a:t>   </a:t>
            </a:r>
            <a:r>
              <a:rPr lang="zh-CN" altLang="en-US" sz="2400" dirty="0" smtClean="0">
                <a:solidFill>
                  <a:schemeClr val="tx1">
                    <a:lumMod val="95000"/>
                    <a:lumOff val="5000"/>
                  </a:schemeClr>
                </a:solidFill>
                <a:latin typeface="华文新魏" panose="02010800040101010101" pitchFamily="2" charset="-122"/>
                <a:ea typeface="华文新魏" panose="02010800040101010101" pitchFamily="2" charset="-122"/>
              </a:rPr>
              <a:t>位：国家天文台</a:t>
            </a:r>
            <a:endParaRPr lang="en-US" altLang="zh-CN" sz="2400" dirty="0">
              <a:solidFill>
                <a:schemeClr val="tx1">
                  <a:lumMod val="95000"/>
                  <a:lumOff val="5000"/>
                </a:schemeClr>
              </a:solidFill>
              <a:latin typeface="华文新魏" panose="02010800040101010101" pitchFamily="2" charset="-122"/>
              <a:ea typeface="华文新魏" panose="02010800040101010101" pitchFamily="2" charset="-122"/>
            </a:endParaRPr>
          </a:p>
          <a:p>
            <a:r>
              <a:rPr lang="zh-CN" altLang="en-US" sz="2400" dirty="0" smtClean="0">
                <a:solidFill>
                  <a:schemeClr val="tx1">
                    <a:lumMod val="95000"/>
                    <a:lumOff val="5000"/>
                  </a:schemeClr>
                </a:solidFill>
                <a:latin typeface="华文新魏" panose="02010800040101010101" pitchFamily="2" charset="-122"/>
                <a:ea typeface="华文新魏" panose="02010800040101010101" pitchFamily="2" charset="-122"/>
              </a:rPr>
              <a:t>汇报</a:t>
            </a:r>
            <a:r>
              <a:rPr lang="zh-CN" altLang="en-US" sz="2400" dirty="0">
                <a:solidFill>
                  <a:schemeClr val="tx1">
                    <a:lumMod val="95000"/>
                    <a:lumOff val="5000"/>
                  </a:schemeClr>
                </a:solidFill>
                <a:latin typeface="华文新魏" panose="02010800040101010101" pitchFamily="2" charset="-122"/>
                <a:ea typeface="华文新魏" panose="02010800040101010101" pitchFamily="2" charset="-122"/>
              </a:rPr>
              <a:t>人：</a:t>
            </a:r>
            <a:r>
              <a:rPr lang="zh-CN" altLang="en-US" sz="2400" dirty="0" smtClean="0">
                <a:solidFill>
                  <a:schemeClr val="tx1">
                    <a:lumMod val="95000"/>
                    <a:lumOff val="5000"/>
                  </a:schemeClr>
                </a:solidFill>
                <a:latin typeface="华文新魏" panose="02010800040101010101" pitchFamily="2" charset="-122"/>
                <a:ea typeface="华文新魏" panose="02010800040101010101" pitchFamily="2" charset="-122"/>
              </a:rPr>
              <a:t>崔顺</a:t>
            </a:r>
            <a:endParaRPr lang="en-US" altLang="zh-CN" sz="2400" dirty="0" smtClean="0">
              <a:solidFill>
                <a:schemeClr val="tx1">
                  <a:lumMod val="95000"/>
                  <a:lumOff val="5000"/>
                </a:schemeClr>
              </a:solidFill>
              <a:latin typeface="华文新魏" panose="02010800040101010101" pitchFamily="2" charset="-122"/>
              <a:ea typeface="华文新魏" panose="02010800040101010101" pitchFamily="2" charset="-122"/>
            </a:endParaRPr>
          </a:p>
          <a:p>
            <a:r>
              <a:rPr lang="zh-CN" altLang="en-US" sz="2400" dirty="0" smtClean="0">
                <a:solidFill>
                  <a:schemeClr val="tx1">
                    <a:lumMod val="95000"/>
                    <a:lumOff val="5000"/>
                  </a:schemeClr>
                </a:solidFill>
                <a:latin typeface="华文新魏" panose="02010800040101010101" pitchFamily="2" charset="-122"/>
                <a:ea typeface="华文新魏" panose="02010800040101010101" pitchFamily="2" charset="-122"/>
              </a:rPr>
              <a:t>时    间： </a:t>
            </a:r>
            <a:r>
              <a:rPr lang="en-US" altLang="zh-CN" dirty="0" smtClean="0">
                <a:solidFill>
                  <a:schemeClr val="tx1">
                    <a:lumMod val="95000"/>
                    <a:lumOff val="5000"/>
                  </a:schemeClr>
                </a:solidFill>
                <a:latin typeface="华文新魏" panose="02010800040101010101" pitchFamily="2" charset="-122"/>
                <a:ea typeface="华文新魏" panose="02010800040101010101" pitchFamily="2" charset="-122"/>
              </a:rPr>
              <a:t>2017-12-02</a:t>
            </a:r>
            <a:endParaRPr lang="zh-CN" altLang="en-US" dirty="0">
              <a:solidFill>
                <a:schemeClr val="tx1">
                  <a:lumMod val="95000"/>
                  <a:lumOff val="5000"/>
                </a:schemeClr>
              </a:solidFill>
              <a:latin typeface="华文新魏" panose="02010800040101010101" pitchFamily="2" charset="-122"/>
              <a:ea typeface="华文新魏" panose="02010800040101010101" pitchFamily="2"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781" t="-674" r="51408" b="674"/>
          <a:stretch/>
        </p:blipFill>
        <p:spPr>
          <a:xfrm>
            <a:off x="8159713" y="198866"/>
            <a:ext cx="3635232" cy="1579485"/>
          </a:xfrm>
          <a:prstGeom prst="rect">
            <a:avLst/>
          </a:prstGeom>
        </p:spPr>
      </p:pic>
    </p:spTree>
    <p:extLst>
      <p:ext uri="{BB962C8B-B14F-4D97-AF65-F5344CB8AC3E}">
        <p14:creationId xmlns:p14="http://schemas.microsoft.com/office/powerpoint/2010/main" val="30661785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par>
                                <p:cTn id="14" presetID="22" presetClass="entr" presetSubtype="1"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up)">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6F2314BD-6CDC-4B0C-80E9-8FF195205599}"/>
              </a:ext>
            </a:extLst>
          </p:cNvPr>
          <p:cNvGrpSpPr/>
          <p:nvPr/>
        </p:nvGrpSpPr>
        <p:grpSpPr>
          <a:xfrm>
            <a:off x="3054950" y="404340"/>
            <a:ext cx="709742" cy="1088638"/>
            <a:chOff x="8930302" y="1957566"/>
            <a:chExt cx="1318106" cy="2027855"/>
          </a:xfrm>
        </p:grpSpPr>
        <p:grpSp>
          <p:nvGrpSpPr>
            <p:cNvPr id="11" name="组合 10">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13"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 xmlns:a16="http://schemas.microsoft.com/office/drawing/2014/main" id="{6C2B3F09-C9CA-48EA-AEC4-D9408ADA82A4}"/>
                </a:ext>
              </a:extLst>
            </p:cNvPr>
            <p:cNvCxnSpPr>
              <a:stCxn id="13" idx="3"/>
              <a:endCxn id="15"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 xmlns:a16="http://schemas.microsoft.com/office/drawing/2014/main" id="{D5FE90D9-ABE8-4BC9-827B-1DA0E95538D4}"/>
              </a:ext>
            </a:extLst>
          </p:cNvPr>
          <p:cNvSpPr txBox="1"/>
          <p:nvPr/>
        </p:nvSpPr>
        <p:spPr>
          <a:xfrm>
            <a:off x="1735956" y="626523"/>
            <a:ext cx="4702177" cy="584775"/>
          </a:xfrm>
          <a:prstGeom prst="rect">
            <a:avLst/>
          </a:prstGeom>
          <a:noFill/>
        </p:spPr>
        <p:txBody>
          <a:bodyPr wrap="square" rtlCol="0">
            <a:spAutoFit/>
          </a:bodyPr>
          <a:lstStyle/>
          <a:p>
            <a:r>
              <a:rPr lang="zh-CN" altLang="zh-CN" sz="3200" dirty="0"/>
              <a:t>技术研发</a:t>
            </a:r>
          </a:p>
        </p:txBody>
      </p:sp>
      <p:sp>
        <p:nvSpPr>
          <p:cNvPr id="5" name="矩形 4"/>
          <p:cNvSpPr/>
          <p:nvPr/>
        </p:nvSpPr>
        <p:spPr>
          <a:xfrm>
            <a:off x="2553730" y="1957865"/>
            <a:ext cx="7109254" cy="4401205"/>
          </a:xfrm>
          <a:prstGeom prst="rect">
            <a:avLst/>
          </a:prstGeom>
        </p:spPr>
        <p:txBody>
          <a:bodyPr wrap="square">
            <a:spAutoFit/>
          </a:bodyPr>
          <a:lstStyle/>
          <a:p>
            <a:pPr>
              <a:lnSpc>
                <a:spcPct val="200000"/>
              </a:lnSpc>
            </a:pPr>
            <a:r>
              <a:rPr lang="zh-CN" altLang="en-US" sz="2000" b="1" dirty="0" smtClean="0"/>
              <a:t>为减少</a:t>
            </a:r>
            <a:r>
              <a:rPr lang="zh-CN" altLang="en-US" sz="2000" b="1" dirty="0"/>
              <a:t>船体晃动对图像的</a:t>
            </a:r>
            <a:r>
              <a:rPr lang="zh-CN" altLang="en-US" sz="2000" b="1" dirty="0" smtClean="0"/>
              <a:t>影响</a:t>
            </a:r>
            <a:endParaRPr lang="zh-CN" altLang="zh-CN" sz="2000" b="1" dirty="0"/>
          </a:p>
          <a:p>
            <a:pPr>
              <a:lnSpc>
                <a:spcPct val="200000"/>
              </a:lnSpc>
            </a:pPr>
            <a:r>
              <a:rPr lang="zh-CN" altLang="en-US" sz="2000" dirty="0" smtClean="0"/>
              <a:t>由于船体的抖动，我们避免了采用长</a:t>
            </a:r>
            <a:r>
              <a:rPr lang="zh-CN" altLang="zh-CN" sz="2000" dirty="0" smtClean="0"/>
              <a:t>曝光</a:t>
            </a:r>
            <a:r>
              <a:rPr lang="zh-CN" altLang="zh-CN" sz="2000" dirty="0"/>
              <a:t>的方式</a:t>
            </a:r>
            <a:r>
              <a:rPr lang="zh-CN" altLang="zh-CN" sz="2000" dirty="0" smtClean="0"/>
              <a:t>进行</a:t>
            </a:r>
            <a:r>
              <a:rPr lang="zh-CN" altLang="en-US" sz="2000" dirty="0" smtClean="0"/>
              <a:t>拍摄</a:t>
            </a:r>
            <a:r>
              <a:rPr lang="zh-CN" altLang="zh-CN" sz="2000" dirty="0" smtClean="0"/>
              <a:t>，</a:t>
            </a:r>
            <a:r>
              <a:rPr lang="zh-CN" altLang="en-US" sz="2000" dirty="0" smtClean="0"/>
              <a:t>而是通过</a:t>
            </a:r>
            <a:r>
              <a:rPr lang="zh-CN" altLang="zh-CN" sz="2000" dirty="0" smtClean="0"/>
              <a:t>将</a:t>
            </a:r>
            <a:r>
              <a:rPr lang="zh-CN" altLang="zh-CN" sz="2000" dirty="0"/>
              <a:t>多</a:t>
            </a:r>
            <a:r>
              <a:rPr lang="zh-CN" altLang="zh-CN" sz="2000" dirty="0" smtClean="0"/>
              <a:t>张</a:t>
            </a:r>
            <a:r>
              <a:rPr lang="zh-CN" altLang="en-US" sz="2000" dirty="0" smtClean="0"/>
              <a:t>短曝光</a:t>
            </a:r>
            <a:r>
              <a:rPr lang="zh-CN" altLang="zh-CN" sz="2000" dirty="0" smtClean="0"/>
              <a:t>图像进行</a:t>
            </a:r>
            <a:r>
              <a:rPr lang="zh-CN" altLang="zh-CN" sz="2000" dirty="0"/>
              <a:t>叠加和纠正得到</a:t>
            </a:r>
            <a:r>
              <a:rPr lang="zh-CN" altLang="zh-CN" sz="2000" dirty="0" smtClean="0"/>
              <a:t>最终</a:t>
            </a:r>
            <a:r>
              <a:rPr lang="zh-CN" altLang="en-US" sz="2000" dirty="0" smtClean="0"/>
              <a:t>效果。</a:t>
            </a:r>
            <a:endParaRPr lang="en-US" altLang="zh-CN" sz="2000" dirty="0" smtClean="0"/>
          </a:p>
          <a:p>
            <a:pPr>
              <a:lnSpc>
                <a:spcPct val="200000"/>
              </a:lnSpc>
            </a:pPr>
            <a:r>
              <a:rPr lang="zh-CN" altLang="zh-CN" sz="2000" b="1" dirty="0" smtClean="0"/>
              <a:t>曝光</a:t>
            </a:r>
            <a:r>
              <a:rPr lang="zh-CN" altLang="zh-CN" sz="2000" b="1" dirty="0"/>
              <a:t>时间的自动调整</a:t>
            </a:r>
          </a:p>
          <a:p>
            <a:pPr>
              <a:lnSpc>
                <a:spcPct val="200000"/>
              </a:lnSpc>
            </a:pPr>
            <a:r>
              <a:rPr lang="zh-CN" altLang="en-US" sz="2000" dirty="0" smtClean="0"/>
              <a:t>在光照比较充足的前提下，采用多次</a:t>
            </a:r>
            <a:r>
              <a:rPr lang="zh-CN" altLang="en-US" sz="2000" dirty="0"/>
              <a:t>试拍摄，根据试拍摄得到的样张图片的</a:t>
            </a:r>
            <a:r>
              <a:rPr lang="zh-CN" altLang="en-US" sz="2000" dirty="0" smtClean="0"/>
              <a:t>亮度来计算</a:t>
            </a:r>
            <a:r>
              <a:rPr lang="zh-CN" altLang="en-US" sz="2000" dirty="0"/>
              <a:t>亮度和曝光时间的关系，再根据目标亮度得到一个曝光</a:t>
            </a:r>
            <a:r>
              <a:rPr lang="zh-CN" altLang="en-US" sz="2000" dirty="0" smtClean="0"/>
              <a:t>值，进行最终拍摄。</a:t>
            </a:r>
            <a:endParaRPr lang="zh-CN" altLang="zh-CN" sz="2000" dirty="0"/>
          </a:p>
        </p:txBody>
      </p:sp>
      <p:sp>
        <p:nvSpPr>
          <p:cNvPr id="2" name="文本框 1"/>
          <p:cNvSpPr txBox="1"/>
          <p:nvPr/>
        </p:nvSpPr>
        <p:spPr>
          <a:xfrm>
            <a:off x="203200" y="7264400"/>
            <a:ext cx="11036300" cy="338554"/>
          </a:xfrm>
          <a:prstGeom prst="rect">
            <a:avLst/>
          </a:prstGeom>
          <a:noFill/>
        </p:spPr>
        <p:txBody>
          <a:bodyPr wrap="square" rtlCol="0">
            <a:spAutoFit/>
          </a:bodyPr>
          <a:lstStyle/>
          <a:p>
            <a:r>
              <a:rPr lang="zh-CN" altLang="en-US" sz="1600" dirty="0" smtClean="0"/>
              <a:t>曝光时间的自动调整是远程观测设备实现自动化获取数据的关键问题之一，</a:t>
            </a:r>
            <a:endParaRPr lang="zh-CN" altLang="en-US" sz="1600" dirty="0"/>
          </a:p>
        </p:txBody>
      </p:sp>
    </p:spTree>
    <p:extLst>
      <p:ext uri="{BB962C8B-B14F-4D97-AF65-F5344CB8AC3E}">
        <p14:creationId xmlns:p14="http://schemas.microsoft.com/office/powerpoint/2010/main" val="1589549424"/>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对角圆角 19">
            <a:extLst>
              <a:ext uri="{FF2B5EF4-FFF2-40B4-BE49-F238E27FC236}">
                <a16:creationId xmlns="" xmlns:a16="http://schemas.microsoft.com/office/drawing/2014/main" id="{5E2E432A-0C97-4000-98A8-2F38679CAA43}"/>
              </a:ext>
            </a:extLst>
          </p:cNvPr>
          <p:cNvSpPr/>
          <p:nvPr/>
        </p:nvSpPr>
        <p:spPr>
          <a:xfrm>
            <a:off x="3632716" y="2927788"/>
            <a:ext cx="4565712" cy="740204"/>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数据展示</a:t>
            </a:r>
            <a:endParaRPr lang="zh-CN" altLang="en-US" sz="3200" b="1" dirty="0"/>
          </a:p>
        </p:txBody>
      </p:sp>
    </p:spTree>
    <p:extLst>
      <p:ext uri="{BB962C8B-B14F-4D97-AF65-F5344CB8AC3E}">
        <p14:creationId xmlns:p14="http://schemas.microsoft.com/office/powerpoint/2010/main" val="981805523"/>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6F2314BD-6CDC-4B0C-80E9-8FF195205599}"/>
              </a:ext>
            </a:extLst>
          </p:cNvPr>
          <p:cNvGrpSpPr/>
          <p:nvPr/>
        </p:nvGrpSpPr>
        <p:grpSpPr>
          <a:xfrm>
            <a:off x="3216167" y="358404"/>
            <a:ext cx="874098" cy="1196179"/>
            <a:chOff x="8930302" y="1957566"/>
            <a:chExt cx="1318106" cy="2027855"/>
          </a:xfrm>
        </p:grpSpPr>
        <p:grpSp>
          <p:nvGrpSpPr>
            <p:cNvPr id="4" name="组合 3">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6"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a:extLst>
                <a:ext uri="{FF2B5EF4-FFF2-40B4-BE49-F238E27FC236}">
                  <a16:creationId xmlns="" xmlns:a16="http://schemas.microsoft.com/office/drawing/2014/main" id="{6C2B3F09-C9CA-48EA-AEC4-D9408ADA82A4}"/>
                </a:ext>
              </a:extLst>
            </p:cNvPr>
            <p:cNvCxnSpPr>
              <a:stCxn id="6" idx="3"/>
              <a:endCxn id="7"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 xmlns:a16="http://schemas.microsoft.com/office/drawing/2014/main" id="{9C73FD0A-6272-4F27-933C-347B02DCAEF4}"/>
              </a:ext>
            </a:extLst>
          </p:cNvPr>
          <p:cNvSpPr txBox="1"/>
          <p:nvPr/>
        </p:nvSpPr>
        <p:spPr>
          <a:xfrm>
            <a:off x="1500118" y="2624209"/>
            <a:ext cx="8565767" cy="3416320"/>
          </a:xfrm>
          <a:prstGeom prst="rect">
            <a:avLst/>
          </a:prstGeom>
          <a:noFill/>
        </p:spPr>
        <p:txBody>
          <a:bodyPr wrap="square" rtlCol="0">
            <a:spAutoFit/>
          </a:bodyPr>
          <a:lstStyle/>
          <a:p>
            <a:pPr>
              <a:lnSpc>
                <a:spcPct val="150000"/>
              </a:lnSpc>
            </a:pPr>
            <a:r>
              <a:rPr lang="zh-CN" altLang="en-US" sz="2400" dirty="0" smtClean="0"/>
              <a:t>第</a:t>
            </a:r>
            <a:r>
              <a:rPr lang="en-US" altLang="zh-CN" sz="2400" dirty="0" smtClean="0"/>
              <a:t>8</a:t>
            </a:r>
            <a:r>
              <a:rPr lang="zh-CN" altLang="en-US" sz="2400" dirty="0" smtClean="0"/>
              <a:t>次北极航行（</a:t>
            </a:r>
            <a:r>
              <a:rPr lang="en-US" altLang="zh-CN" sz="2400" dirty="0"/>
              <a:t> 7</a:t>
            </a:r>
            <a:r>
              <a:rPr lang="zh-CN" altLang="en-US" sz="2400" dirty="0"/>
              <a:t>月</a:t>
            </a:r>
            <a:r>
              <a:rPr lang="en-US" altLang="zh-CN" sz="2400" dirty="0"/>
              <a:t>20</a:t>
            </a:r>
            <a:r>
              <a:rPr lang="zh-CN" altLang="en-US" sz="2400" dirty="0"/>
              <a:t>日 至 </a:t>
            </a:r>
            <a:r>
              <a:rPr lang="en-US" altLang="zh-CN" sz="2400" dirty="0"/>
              <a:t>10</a:t>
            </a:r>
            <a:r>
              <a:rPr lang="zh-CN" altLang="en-US" sz="2400" dirty="0"/>
              <a:t>月</a:t>
            </a:r>
            <a:r>
              <a:rPr lang="en-US" altLang="zh-CN" sz="2400" dirty="0"/>
              <a:t>9</a:t>
            </a:r>
            <a:r>
              <a:rPr lang="zh-CN" altLang="en-US" sz="2400" dirty="0" smtClean="0"/>
              <a:t>日，共计</a:t>
            </a:r>
            <a:r>
              <a:rPr lang="en-US" altLang="zh-CN" sz="2400" dirty="0" smtClean="0"/>
              <a:t>81</a:t>
            </a:r>
            <a:r>
              <a:rPr lang="zh-CN" altLang="en-US" sz="2400" dirty="0" smtClean="0"/>
              <a:t>天）：</a:t>
            </a:r>
            <a:endParaRPr lang="en-US" altLang="zh-CN" sz="2400" dirty="0" smtClean="0"/>
          </a:p>
          <a:p>
            <a:pPr>
              <a:lnSpc>
                <a:spcPct val="150000"/>
              </a:lnSpc>
            </a:pPr>
            <a:r>
              <a:rPr lang="en-US" altLang="zh-CN" sz="2400" dirty="0"/>
              <a:t>	</a:t>
            </a:r>
            <a:r>
              <a:rPr lang="en-US" altLang="zh-CN" sz="2400" dirty="0" smtClean="0"/>
              <a:t>	     </a:t>
            </a:r>
            <a:r>
              <a:rPr lang="zh-CN" altLang="en-US" sz="2400" dirty="0" smtClean="0"/>
              <a:t>全天相机每五分钟采集一次数据</a:t>
            </a:r>
            <a:endParaRPr lang="en-US" altLang="zh-CN" sz="2400" dirty="0" smtClean="0"/>
          </a:p>
          <a:p>
            <a:pPr>
              <a:lnSpc>
                <a:spcPct val="150000"/>
              </a:lnSpc>
            </a:pPr>
            <a:r>
              <a:rPr lang="zh-CN" altLang="en-US" sz="2400" dirty="0" smtClean="0"/>
              <a:t>                           总数据量</a:t>
            </a:r>
            <a:r>
              <a:rPr lang="en-US" altLang="zh-CN" sz="2400" dirty="0" smtClean="0"/>
              <a:t>89.8GB</a:t>
            </a:r>
          </a:p>
          <a:p>
            <a:pPr>
              <a:lnSpc>
                <a:spcPct val="150000"/>
              </a:lnSpc>
            </a:pPr>
            <a:r>
              <a:rPr lang="en-US" altLang="zh-CN" sz="2400" dirty="0"/>
              <a:t> </a:t>
            </a:r>
            <a:r>
              <a:rPr lang="en-US" altLang="zh-CN" sz="2400" dirty="0" smtClean="0"/>
              <a:t>                          </a:t>
            </a:r>
            <a:r>
              <a:rPr lang="zh-CN" altLang="en-US" sz="2400" dirty="0" smtClean="0"/>
              <a:t>单日数据量约为</a:t>
            </a:r>
            <a:r>
              <a:rPr lang="en-US" altLang="zh-CN" sz="2400" dirty="0" smtClean="0"/>
              <a:t>1.11GB</a:t>
            </a:r>
          </a:p>
          <a:p>
            <a:pPr>
              <a:lnSpc>
                <a:spcPct val="150000"/>
              </a:lnSpc>
            </a:pPr>
            <a:r>
              <a:rPr lang="zh-CN" altLang="en-US" sz="2400" dirty="0" smtClean="0"/>
              <a:t>第</a:t>
            </a:r>
            <a:r>
              <a:rPr lang="en-US" altLang="zh-CN" sz="2400" dirty="0" smtClean="0"/>
              <a:t>34</a:t>
            </a:r>
            <a:r>
              <a:rPr lang="zh-CN" altLang="en-US" sz="2400" dirty="0" smtClean="0"/>
              <a:t>次南极航行在</a:t>
            </a:r>
            <a:r>
              <a:rPr lang="en-US" altLang="zh-CN" sz="2400" dirty="0" smtClean="0"/>
              <a:t>11</a:t>
            </a:r>
            <a:r>
              <a:rPr lang="zh-CN" altLang="en-US" sz="2400" dirty="0" smtClean="0"/>
              <a:t>月</a:t>
            </a:r>
            <a:r>
              <a:rPr lang="en-US" altLang="zh-CN" sz="2400" dirty="0" smtClean="0"/>
              <a:t>8</a:t>
            </a:r>
            <a:r>
              <a:rPr lang="zh-CN" altLang="en-US" sz="2400" dirty="0" smtClean="0"/>
              <a:t>日从上海出发，将</a:t>
            </a:r>
            <a:r>
              <a:rPr lang="zh-CN" altLang="en-US" sz="2400" dirty="0"/>
              <a:t>环绕南极大陆一周，期待会有更丰富的数据</a:t>
            </a:r>
            <a:r>
              <a:rPr lang="zh-CN" altLang="en-US" sz="2400" dirty="0" smtClean="0"/>
              <a:t>展现。</a:t>
            </a:r>
            <a:endParaRPr lang="en-US" altLang="zh-CN" sz="2400" dirty="0" smtClean="0"/>
          </a:p>
        </p:txBody>
      </p:sp>
      <p:sp>
        <p:nvSpPr>
          <p:cNvPr id="9" name="文本框 8">
            <a:extLst>
              <a:ext uri="{FF2B5EF4-FFF2-40B4-BE49-F238E27FC236}">
                <a16:creationId xmlns="" xmlns:a16="http://schemas.microsoft.com/office/drawing/2014/main" id="{D5FE90D9-ABE8-4BC9-827B-1DA0E95538D4}"/>
              </a:ext>
            </a:extLst>
          </p:cNvPr>
          <p:cNvSpPr txBox="1"/>
          <p:nvPr/>
        </p:nvSpPr>
        <p:spPr>
          <a:xfrm>
            <a:off x="1640907" y="607909"/>
            <a:ext cx="4702177" cy="646331"/>
          </a:xfrm>
          <a:prstGeom prst="rect">
            <a:avLst/>
          </a:prstGeom>
          <a:noFill/>
        </p:spPr>
        <p:txBody>
          <a:bodyPr wrap="square" rtlCol="0">
            <a:spAutoFit/>
          </a:bodyPr>
          <a:lstStyle/>
          <a:p>
            <a:r>
              <a:rPr lang="zh-CN" altLang="en-US" sz="3600" b="1" dirty="0"/>
              <a:t>数据展示</a:t>
            </a:r>
          </a:p>
        </p:txBody>
      </p:sp>
      <p:sp>
        <p:nvSpPr>
          <p:cNvPr id="2" name="矩形 1"/>
          <p:cNvSpPr/>
          <p:nvPr/>
        </p:nvSpPr>
        <p:spPr>
          <a:xfrm>
            <a:off x="1640907" y="4615934"/>
            <a:ext cx="248786" cy="369332"/>
          </a:xfrm>
          <a:prstGeom prst="rect">
            <a:avLst/>
          </a:prstGeom>
        </p:spPr>
        <p:txBody>
          <a:bodyPr wrap="none">
            <a:spAutoFit/>
          </a:bodyPr>
          <a:lstStyle/>
          <a:p>
            <a:r>
              <a:rPr lang="zh-CN" altLang="en-US" dirty="0"/>
              <a:t> </a:t>
            </a: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384" y="196466"/>
            <a:ext cx="4799675" cy="2427743"/>
          </a:xfrm>
          <a:prstGeom prst="rect">
            <a:avLst/>
          </a:prstGeom>
        </p:spPr>
      </p:pic>
      <p:sp>
        <p:nvSpPr>
          <p:cNvPr id="11" name="文本框 10"/>
          <p:cNvSpPr txBox="1"/>
          <p:nvPr/>
        </p:nvSpPr>
        <p:spPr>
          <a:xfrm>
            <a:off x="10172700" y="317983"/>
            <a:ext cx="1662546" cy="369332"/>
          </a:xfrm>
          <a:prstGeom prst="rect">
            <a:avLst/>
          </a:prstGeom>
          <a:noFill/>
        </p:spPr>
        <p:txBody>
          <a:bodyPr wrap="square" rtlCol="0">
            <a:spAutoFit/>
          </a:bodyPr>
          <a:lstStyle/>
          <a:p>
            <a:r>
              <a:rPr lang="en-US" altLang="zh-CN" dirty="0" smtClean="0"/>
              <a:t>N8 </a:t>
            </a:r>
            <a:r>
              <a:rPr lang="zh-CN" altLang="en-US" dirty="0"/>
              <a:t>雪龙在线</a:t>
            </a:r>
          </a:p>
        </p:txBody>
      </p:sp>
    </p:spTree>
    <p:extLst>
      <p:ext uri="{BB962C8B-B14F-4D97-AF65-F5344CB8AC3E}">
        <p14:creationId xmlns:p14="http://schemas.microsoft.com/office/powerpoint/2010/main" val="613892417"/>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6F2314BD-6CDC-4B0C-80E9-8FF195205599}"/>
              </a:ext>
            </a:extLst>
          </p:cNvPr>
          <p:cNvGrpSpPr/>
          <p:nvPr/>
        </p:nvGrpSpPr>
        <p:grpSpPr>
          <a:xfrm>
            <a:off x="3224405" y="358404"/>
            <a:ext cx="874098" cy="1196179"/>
            <a:chOff x="8930302" y="1957566"/>
            <a:chExt cx="1318106" cy="2027855"/>
          </a:xfrm>
        </p:grpSpPr>
        <p:grpSp>
          <p:nvGrpSpPr>
            <p:cNvPr id="4" name="组合 3">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6"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a:extLst>
                <a:ext uri="{FF2B5EF4-FFF2-40B4-BE49-F238E27FC236}">
                  <a16:creationId xmlns="" xmlns:a16="http://schemas.microsoft.com/office/drawing/2014/main" id="{6C2B3F09-C9CA-48EA-AEC4-D9408ADA82A4}"/>
                </a:ext>
              </a:extLst>
            </p:cNvPr>
            <p:cNvCxnSpPr>
              <a:stCxn id="6" idx="3"/>
              <a:endCxn id="7"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 xmlns:a16="http://schemas.microsoft.com/office/drawing/2014/main" id="{9C73FD0A-6272-4F27-933C-347B02DCAEF4}"/>
              </a:ext>
            </a:extLst>
          </p:cNvPr>
          <p:cNvSpPr txBox="1"/>
          <p:nvPr/>
        </p:nvSpPr>
        <p:spPr>
          <a:xfrm>
            <a:off x="1369925" y="1716804"/>
            <a:ext cx="2140259" cy="646331"/>
          </a:xfrm>
          <a:prstGeom prst="rect">
            <a:avLst/>
          </a:prstGeom>
          <a:noFill/>
        </p:spPr>
        <p:txBody>
          <a:bodyPr wrap="square" rtlCol="0">
            <a:spAutoFit/>
          </a:bodyPr>
          <a:lstStyle/>
          <a:p>
            <a:pPr>
              <a:lnSpc>
                <a:spcPct val="150000"/>
              </a:lnSpc>
            </a:pPr>
            <a:r>
              <a:rPr lang="zh-CN" altLang="en-US" sz="2400" dirty="0" smtClean="0"/>
              <a:t>单日数据展示</a:t>
            </a:r>
            <a:endParaRPr lang="en-US" altLang="zh-CN" sz="2400" dirty="0" smtClean="0"/>
          </a:p>
        </p:txBody>
      </p:sp>
      <p:sp>
        <p:nvSpPr>
          <p:cNvPr id="9" name="文本框 8">
            <a:extLst>
              <a:ext uri="{FF2B5EF4-FFF2-40B4-BE49-F238E27FC236}">
                <a16:creationId xmlns="" xmlns:a16="http://schemas.microsoft.com/office/drawing/2014/main" id="{D5FE90D9-ABE8-4BC9-827B-1DA0E95538D4}"/>
              </a:ext>
            </a:extLst>
          </p:cNvPr>
          <p:cNvSpPr txBox="1"/>
          <p:nvPr/>
        </p:nvSpPr>
        <p:spPr>
          <a:xfrm>
            <a:off x="1739503" y="646894"/>
            <a:ext cx="4702177" cy="646331"/>
          </a:xfrm>
          <a:prstGeom prst="rect">
            <a:avLst/>
          </a:prstGeom>
          <a:noFill/>
        </p:spPr>
        <p:txBody>
          <a:bodyPr wrap="square" rtlCol="0">
            <a:spAutoFit/>
          </a:bodyPr>
          <a:lstStyle/>
          <a:p>
            <a:r>
              <a:rPr lang="zh-CN" altLang="en-US" sz="3600" b="1" dirty="0"/>
              <a:t>数据展示</a:t>
            </a:r>
          </a:p>
        </p:txBody>
      </p:sp>
      <p:sp>
        <p:nvSpPr>
          <p:cNvPr id="2" name="矩形 1"/>
          <p:cNvSpPr/>
          <p:nvPr/>
        </p:nvSpPr>
        <p:spPr>
          <a:xfrm>
            <a:off x="1640907" y="4615934"/>
            <a:ext cx="248786" cy="369332"/>
          </a:xfrm>
          <a:prstGeom prst="rect">
            <a:avLst/>
          </a:prstGeom>
        </p:spPr>
        <p:txBody>
          <a:bodyPr wrap="none">
            <a:spAutoFit/>
          </a:bodyPr>
          <a:lstStyle/>
          <a:p>
            <a:r>
              <a:rPr lang="zh-CN" altLang="en-US" dirty="0"/>
              <a:t> </a:t>
            </a: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9277" y="949218"/>
            <a:ext cx="2823199" cy="1958828"/>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394" y="949218"/>
            <a:ext cx="2731669" cy="1895321"/>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895" y="3472866"/>
            <a:ext cx="2391510" cy="165930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489" y="3452956"/>
            <a:ext cx="2420206" cy="1679218"/>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0291" y="3472866"/>
            <a:ext cx="2408206" cy="1670892"/>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5826" y="3452956"/>
            <a:ext cx="2705283" cy="1690802"/>
          </a:xfrm>
          <a:prstGeom prst="rect">
            <a:avLst/>
          </a:prstGeom>
        </p:spPr>
      </p:pic>
      <p:sp>
        <p:nvSpPr>
          <p:cNvPr id="14" name="文本框 13"/>
          <p:cNvSpPr txBox="1"/>
          <p:nvPr/>
        </p:nvSpPr>
        <p:spPr>
          <a:xfrm>
            <a:off x="12302" y="7291905"/>
            <a:ext cx="10973197" cy="369332"/>
          </a:xfrm>
          <a:prstGeom prst="rect">
            <a:avLst/>
          </a:prstGeom>
          <a:noFill/>
        </p:spPr>
        <p:txBody>
          <a:bodyPr wrap="square" rtlCol="0">
            <a:spAutoFit/>
          </a:bodyPr>
          <a:lstStyle/>
          <a:p>
            <a:r>
              <a:rPr lang="zh-CN" altLang="en-US" dirty="0"/>
              <a:t>在</a:t>
            </a:r>
            <a:r>
              <a:rPr lang="zh-CN" altLang="en-US" dirty="0" smtClean="0"/>
              <a:t>晚上也可以看到比较清晰的星空，白天效果也不错，但是中午的数据还是有些过曝光。</a:t>
            </a:r>
            <a:endParaRPr lang="zh-CN" altLang="en-US" dirty="0"/>
          </a:p>
        </p:txBody>
      </p:sp>
    </p:spTree>
    <p:extLst>
      <p:ext uri="{BB962C8B-B14F-4D97-AF65-F5344CB8AC3E}">
        <p14:creationId xmlns:p14="http://schemas.microsoft.com/office/powerpoint/2010/main" val="3393752954"/>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对角圆角 19">
            <a:extLst>
              <a:ext uri="{FF2B5EF4-FFF2-40B4-BE49-F238E27FC236}">
                <a16:creationId xmlns="" xmlns:a16="http://schemas.microsoft.com/office/drawing/2014/main" id="{5E2E432A-0C97-4000-98A8-2F38679CAA43}"/>
              </a:ext>
            </a:extLst>
          </p:cNvPr>
          <p:cNvSpPr/>
          <p:nvPr/>
        </p:nvSpPr>
        <p:spPr>
          <a:xfrm>
            <a:off x="2680497" y="780736"/>
            <a:ext cx="7043352" cy="685599"/>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t>数据应用</a:t>
            </a:r>
            <a:endParaRPr lang="zh-CN" altLang="en-US" sz="3600" b="1" dirty="0"/>
          </a:p>
        </p:txBody>
      </p:sp>
      <p:sp>
        <p:nvSpPr>
          <p:cNvPr id="7" name="矩形: 对角圆角 19">
            <a:extLst>
              <a:ext uri="{FF2B5EF4-FFF2-40B4-BE49-F238E27FC236}">
                <a16:creationId xmlns="" xmlns:a16="http://schemas.microsoft.com/office/drawing/2014/main" id="{5E2E432A-0C97-4000-98A8-2F38679CAA43}"/>
              </a:ext>
            </a:extLst>
          </p:cNvPr>
          <p:cNvSpPr/>
          <p:nvPr/>
        </p:nvSpPr>
        <p:spPr>
          <a:xfrm>
            <a:off x="3988184" y="4499018"/>
            <a:ext cx="4427979" cy="583728"/>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科学研究</a:t>
            </a:r>
            <a:endParaRPr lang="zh-CN" altLang="en-US" sz="3200" b="1" dirty="0"/>
          </a:p>
        </p:txBody>
      </p:sp>
      <p:sp>
        <p:nvSpPr>
          <p:cNvPr id="17" name="矩形: 对角圆角 19">
            <a:extLst>
              <a:ext uri="{FF2B5EF4-FFF2-40B4-BE49-F238E27FC236}">
                <a16:creationId xmlns="" xmlns:a16="http://schemas.microsoft.com/office/drawing/2014/main" id="{5E2E432A-0C97-4000-98A8-2F38679CAA43}"/>
              </a:ext>
            </a:extLst>
          </p:cNvPr>
          <p:cNvSpPr/>
          <p:nvPr/>
        </p:nvSpPr>
        <p:spPr>
          <a:xfrm>
            <a:off x="3988184" y="2808030"/>
            <a:ext cx="4427979" cy="553008"/>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科普教育</a:t>
            </a:r>
            <a:endParaRPr lang="zh-CN" altLang="en-US" sz="3200" b="1" dirty="0"/>
          </a:p>
        </p:txBody>
      </p:sp>
    </p:spTree>
    <p:extLst>
      <p:ext uri="{BB962C8B-B14F-4D97-AF65-F5344CB8AC3E}">
        <p14:creationId xmlns:p14="http://schemas.microsoft.com/office/powerpoint/2010/main" val="2622989756"/>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7D2847C4-B387-4726-B481-A3F3073F81B6}"/>
              </a:ext>
            </a:extLst>
          </p:cNvPr>
          <p:cNvSpPr txBox="1"/>
          <p:nvPr/>
        </p:nvSpPr>
        <p:spPr>
          <a:xfrm>
            <a:off x="1572674" y="674826"/>
            <a:ext cx="3850357" cy="584775"/>
          </a:xfrm>
          <a:prstGeom prst="rect">
            <a:avLst/>
          </a:prstGeom>
          <a:noFill/>
        </p:spPr>
        <p:txBody>
          <a:bodyPr wrap="square" rtlCol="0">
            <a:spAutoFit/>
          </a:bodyPr>
          <a:lstStyle/>
          <a:p>
            <a:r>
              <a:rPr lang="zh-CN" altLang="en-US" sz="3200" b="1" dirty="0" smtClean="0"/>
              <a:t>科普教育</a:t>
            </a:r>
            <a:endParaRPr lang="zh-CN" altLang="en-US" sz="3200" dirty="0"/>
          </a:p>
        </p:txBody>
      </p:sp>
      <p:grpSp>
        <p:nvGrpSpPr>
          <p:cNvPr id="3" name="组合 2">
            <a:extLst>
              <a:ext uri="{FF2B5EF4-FFF2-40B4-BE49-F238E27FC236}">
                <a16:creationId xmlns="" xmlns:a16="http://schemas.microsoft.com/office/drawing/2014/main" id="{D7077BC4-6CF0-4C6E-A954-2100BB0A6C13}"/>
              </a:ext>
            </a:extLst>
          </p:cNvPr>
          <p:cNvGrpSpPr/>
          <p:nvPr/>
        </p:nvGrpSpPr>
        <p:grpSpPr>
          <a:xfrm>
            <a:off x="2623754" y="411657"/>
            <a:ext cx="874098" cy="1196179"/>
            <a:chOff x="8930302" y="1957566"/>
            <a:chExt cx="1318106" cy="2027855"/>
          </a:xfrm>
        </p:grpSpPr>
        <p:grpSp>
          <p:nvGrpSpPr>
            <p:cNvPr id="4" name="组合 3">
              <a:extLst>
                <a:ext uri="{FF2B5EF4-FFF2-40B4-BE49-F238E27FC236}">
                  <a16:creationId xmlns="" xmlns:a16="http://schemas.microsoft.com/office/drawing/2014/main" id="{7E5E7A3A-F17D-4418-B441-C68A2D8941E3}"/>
                </a:ext>
              </a:extLst>
            </p:cNvPr>
            <p:cNvGrpSpPr/>
            <p:nvPr/>
          </p:nvGrpSpPr>
          <p:grpSpPr>
            <a:xfrm>
              <a:off x="8930302" y="1957566"/>
              <a:ext cx="1318106" cy="2027855"/>
              <a:chOff x="4686300" y="1270001"/>
              <a:chExt cx="2806700" cy="4317999"/>
            </a:xfrm>
          </p:grpSpPr>
          <p:sp>
            <p:nvSpPr>
              <p:cNvPr id="6" name="任意多边形: 形状 5">
                <a:extLst>
                  <a:ext uri="{FF2B5EF4-FFF2-40B4-BE49-F238E27FC236}">
                    <a16:creationId xmlns="" xmlns:a16="http://schemas.microsoft.com/office/drawing/2014/main" id="{746FA1D7-4CF7-4FD3-924B-1765EB596AB8}"/>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 xmlns:a16="http://schemas.microsoft.com/office/drawing/2014/main" id="{203B7068-E716-4C25-93DB-50D87B09F76A}"/>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a:extLst>
                <a:ext uri="{FF2B5EF4-FFF2-40B4-BE49-F238E27FC236}">
                  <a16:creationId xmlns="" xmlns:a16="http://schemas.microsoft.com/office/drawing/2014/main" id="{8C8825A6-7BBE-4493-B9C5-C3ECEEE91F6E}"/>
                </a:ext>
              </a:extLst>
            </p:cNvPr>
            <p:cNvCxnSpPr>
              <a:stCxn id="6" idx="3"/>
              <a:endCxn id="7"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pic>
        <p:nvPicPr>
          <p:cNvPr id="44" name="图片 43">
            <a:extLst>
              <a:ext uri="{FF2B5EF4-FFF2-40B4-BE49-F238E27FC236}">
                <a16:creationId xmlns="" xmlns:a16="http://schemas.microsoft.com/office/drawing/2014/main" id="{8B95A911-DCB3-4BFA-9A98-3D9DAF25A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641" y="4540040"/>
            <a:ext cx="1317375" cy="978967"/>
          </a:xfrm>
          <a:prstGeom prst="rect">
            <a:avLst/>
          </a:prstGeom>
        </p:spPr>
      </p:pic>
      <p:sp>
        <p:nvSpPr>
          <p:cNvPr id="9" name="文本框 8"/>
          <p:cNvSpPr txBox="1"/>
          <p:nvPr/>
        </p:nvSpPr>
        <p:spPr>
          <a:xfrm>
            <a:off x="3357808" y="1734379"/>
            <a:ext cx="6958178" cy="4401205"/>
          </a:xfrm>
          <a:prstGeom prst="rect">
            <a:avLst/>
          </a:prstGeom>
          <a:noFill/>
        </p:spPr>
        <p:txBody>
          <a:bodyPr wrap="square" rtlCol="0">
            <a:spAutoFit/>
          </a:bodyPr>
          <a:lstStyle/>
          <a:p>
            <a:pPr>
              <a:lnSpc>
                <a:spcPct val="150000"/>
              </a:lnSpc>
            </a:pPr>
            <a:r>
              <a:rPr lang="zh-CN" altLang="zh-CN" sz="2000" dirty="0" smtClean="0"/>
              <a:t>互联网直播</a:t>
            </a:r>
            <a:r>
              <a:rPr lang="zh-CN" altLang="en-US" sz="2000" dirty="0"/>
              <a:t>，</a:t>
            </a:r>
            <a:r>
              <a:rPr lang="zh-CN" altLang="en-US" sz="2000" dirty="0" smtClean="0"/>
              <a:t>作为</a:t>
            </a:r>
            <a:r>
              <a:rPr lang="zh-CN" altLang="zh-CN" sz="2000" dirty="0" smtClean="0"/>
              <a:t>一</a:t>
            </a:r>
            <a:r>
              <a:rPr lang="zh-CN" altLang="zh-CN" sz="2000" dirty="0"/>
              <a:t>种被民众广泛接受的媒体传播方式</a:t>
            </a:r>
            <a:r>
              <a:rPr lang="zh-CN" altLang="zh-CN" sz="2000" dirty="0" smtClean="0"/>
              <a:t>，</a:t>
            </a:r>
            <a:r>
              <a:rPr lang="zh-CN" altLang="en-US" sz="2000" dirty="0" smtClean="0"/>
              <a:t>是</a:t>
            </a:r>
            <a:r>
              <a:rPr lang="zh-CN" altLang="zh-CN" sz="2000" dirty="0" smtClean="0"/>
              <a:t>科普</a:t>
            </a:r>
            <a:r>
              <a:rPr lang="zh-CN" altLang="zh-CN" sz="2000" dirty="0"/>
              <a:t>工作的另一个重要平台。</a:t>
            </a:r>
            <a:r>
              <a:rPr lang="zh-CN" altLang="en-US" sz="2000" dirty="0" smtClean="0"/>
              <a:t>通过</a:t>
            </a:r>
            <a:r>
              <a:rPr lang="zh-CN" altLang="zh-CN" sz="2000" dirty="0" smtClean="0"/>
              <a:t>将设备</a:t>
            </a:r>
            <a:r>
              <a:rPr lang="zh-CN" altLang="zh-CN" sz="2000" dirty="0"/>
              <a:t>获取的极地天空景象进行准实时直播</a:t>
            </a:r>
            <a:r>
              <a:rPr lang="zh-CN" altLang="en-US" sz="2000" dirty="0" smtClean="0"/>
              <a:t>。</a:t>
            </a:r>
            <a:endParaRPr lang="en-US" altLang="zh-CN" sz="2000" b="1" dirty="0"/>
          </a:p>
          <a:p>
            <a:pPr>
              <a:lnSpc>
                <a:spcPct val="150000"/>
              </a:lnSpc>
            </a:pPr>
            <a:r>
              <a:rPr lang="en-US" altLang="zh-CN" sz="2000" dirty="0"/>
              <a:t>1.</a:t>
            </a:r>
            <a:r>
              <a:rPr lang="zh-CN" altLang="en-US" sz="2000" dirty="0"/>
              <a:t>可以满足大众对于天空的向往</a:t>
            </a:r>
            <a:r>
              <a:rPr lang="zh-CN" altLang="en-US" sz="2000" dirty="0" smtClean="0"/>
              <a:t>，足不出户便可观赏到雪</a:t>
            </a:r>
            <a:r>
              <a:rPr lang="zh-CN" altLang="en-US" sz="2000" dirty="0"/>
              <a:t>龙号走航路线上不同的风光。</a:t>
            </a:r>
            <a:endParaRPr lang="en-US" altLang="zh-CN" sz="2000" dirty="0"/>
          </a:p>
          <a:p>
            <a:pPr>
              <a:lnSpc>
                <a:spcPct val="150000"/>
              </a:lnSpc>
            </a:pPr>
            <a:r>
              <a:rPr lang="en-US" altLang="zh-CN" sz="2000" dirty="0"/>
              <a:t>2.</a:t>
            </a:r>
            <a:r>
              <a:rPr lang="zh-CN" altLang="zh-CN" sz="2000" dirty="0"/>
              <a:t>将进一步加强雪龙号和“极地科学数据共享平台”在科普领域的作为</a:t>
            </a:r>
            <a:r>
              <a:rPr lang="zh-CN" altLang="zh-CN" sz="2000" dirty="0" smtClean="0"/>
              <a:t>，提高</a:t>
            </a:r>
            <a:r>
              <a:rPr lang="zh-CN" altLang="zh-CN" sz="2000" dirty="0"/>
              <a:t>南北极科学在普通民众尤其是青少年中的认知度。</a:t>
            </a:r>
          </a:p>
          <a:p>
            <a:endParaRPr lang="en-US" altLang="zh-CN" sz="2000" b="1" dirty="0"/>
          </a:p>
          <a:p>
            <a:endParaRPr lang="zh-CN" altLang="en-US" sz="2000" dirty="0"/>
          </a:p>
        </p:txBody>
      </p:sp>
    </p:spTree>
    <p:extLst>
      <p:ext uri="{BB962C8B-B14F-4D97-AF65-F5344CB8AC3E}">
        <p14:creationId xmlns:p14="http://schemas.microsoft.com/office/powerpoint/2010/main" val="603091304"/>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0" y="1"/>
            <a:ext cx="12192000" cy="6858000"/>
          </a:xfrm>
          <a:prstGeom prst="rect">
            <a:avLst/>
          </a:prstGeom>
        </p:spPr>
      </p:pic>
      <p:sp>
        <p:nvSpPr>
          <p:cNvPr id="8" name="文本框 7"/>
          <p:cNvSpPr txBox="1"/>
          <p:nvPr/>
        </p:nvSpPr>
        <p:spPr>
          <a:xfrm>
            <a:off x="916567" y="2486850"/>
            <a:ext cx="1352789" cy="369332"/>
          </a:xfrm>
          <a:prstGeom prst="rect">
            <a:avLst/>
          </a:prstGeom>
          <a:noFill/>
        </p:spPr>
        <p:txBody>
          <a:bodyPr wrap="square" rtlCol="0">
            <a:spAutoFit/>
          </a:bodyPr>
          <a:lstStyle/>
          <a:p>
            <a:r>
              <a:rPr lang="zh-CN" altLang="en-US" dirty="0" smtClean="0">
                <a:solidFill>
                  <a:srgbClr val="FF0000"/>
                </a:solidFill>
              </a:rPr>
              <a:t>图像展示区</a:t>
            </a:r>
            <a:endParaRPr lang="zh-CN" altLang="en-US" dirty="0">
              <a:solidFill>
                <a:srgbClr val="FF0000"/>
              </a:solidFill>
            </a:endParaRPr>
          </a:p>
        </p:txBody>
      </p:sp>
      <p:sp>
        <p:nvSpPr>
          <p:cNvPr id="11" name="圆角矩形 10"/>
          <p:cNvSpPr/>
          <p:nvPr/>
        </p:nvSpPr>
        <p:spPr>
          <a:xfrm>
            <a:off x="1180178" y="928691"/>
            <a:ext cx="6903308" cy="50006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420061" y="1656426"/>
            <a:ext cx="2192693" cy="16608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420060" y="3387496"/>
            <a:ext cx="2192693" cy="2000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732197" y="6134911"/>
            <a:ext cx="2192693" cy="531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35215" y="6092702"/>
            <a:ext cx="1104039" cy="307777"/>
          </a:xfrm>
          <a:prstGeom prst="rect">
            <a:avLst/>
          </a:prstGeom>
          <a:noFill/>
        </p:spPr>
        <p:txBody>
          <a:bodyPr wrap="square" rtlCol="0">
            <a:spAutoFit/>
          </a:bodyPr>
          <a:lstStyle/>
          <a:p>
            <a:r>
              <a:rPr lang="zh-CN" altLang="en-US" sz="1400" dirty="0" smtClean="0">
                <a:solidFill>
                  <a:srgbClr val="FF0000"/>
                </a:solidFill>
              </a:rPr>
              <a:t>心跳信号</a:t>
            </a:r>
            <a:endParaRPr lang="zh-CN" altLang="en-US" sz="1400" dirty="0">
              <a:solidFill>
                <a:srgbClr val="FF0000"/>
              </a:solidFill>
            </a:endParaRPr>
          </a:p>
        </p:txBody>
      </p:sp>
    </p:spTree>
    <p:extLst>
      <p:ext uri="{BB962C8B-B14F-4D97-AF65-F5344CB8AC3E}">
        <p14:creationId xmlns:p14="http://schemas.microsoft.com/office/powerpoint/2010/main" val="797494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0-#ppt_w/2"/>
                                          </p:val>
                                        </p:tav>
                                        <p:tav tm="100000">
                                          <p:val>
                                            <p:strVal val="#ppt_x"/>
                                          </p:val>
                                        </p:tav>
                                      </p:tavLst>
                                    </p:anim>
                                    <p:anim calcmode="lin" valueType="num">
                                      <p:cBhvr additive="base">
                                        <p:cTn id="8" dur="2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0-#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50" fill="hold"/>
                                        <p:tgtEl>
                                          <p:spTgt spid="15"/>
                                        </p:tgtEl>
                                        <p:attrNameLst>
                                          <p:attrName>ppt_x</p:attrName>
                                        </p:attrNameLst>
                                      </p:cBhvr>
                                      <p:tavLst>
                                        <p:tav tm="0">
                                          <p:val>
                                            <p:strVal val="#ppt_x"/>
                                          </p:val>
                                        </p:tav>
                                        <p:tav tm="100000">
                                          <p:val>
                                            <p:strVal val="#ppt_x"/>
                                          </p:val>
                                        </p:tav>
                                      </p:tavLst>
                                    </p:anim>
                                    <p:anim calcmode="lin" valueType="num">
                                      <p:cBhvr additive="base">
                                        <p:cTn id="28" dur="25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50" fill="hold"/>
                                        <p:tgtEl>
                                          <p:spTgt spid="13"/>
                                        </p:tgtEl>
                                        <p:attrNameLst>
                                          <p:attrName>ppt_x</p:attrName>
                                        </p:attrNameLst>
                                      </p:cBhvr>
                                      <p:tavLst>
                                        <p:tav tm="0">
                                          <p:val>
                                            <p:strVal val="#ppt_x"/>
                                          </p:val>
                                        </p:tav>
                                        <p:tav tm="100000">
                                          <p:val>
                                            <p:strVal val="#ppt_x"/>
                                          </p:val>
                                        </p:tav>
                                      </p:tavLst>
                                    </p:anim>
                                    <p:anim calcmode="lin" valueType="num">
                                      <p:cBhvr additive="base">
                                        <p:cTn id="32"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4" grpId="0" animBg="1"/>
      <p:bldP spid="15"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 xmlns:a16="http://schemas.microsoft.com/office/drawing/2014/main" id="{C4A2F55F-B220-4191-9F8A-2D65EB7CE6D4}"/>
              </a:ext>
            </a:extLst>
          </p:cNvPr>
          <p:cNvSpPr txBox="1"/>
          <p:nvPr/>
        </p:nvSpPr>
        <p:spPr>
          <a:xfrm>
            <a:off x="5812931" y="2413337"/>
            <a:ext cx="4702177" cy="1015663"/>
          </a:xfrm>
          <a:prstGeom prst="rect">
            <a:avLst/>
          </a:prstGeom>
          <a:noFill/>
        </p:spPr>
        <p:txBody>
          <a:bodyPr wrap="square" rtlCol="0">
            <a:spAutoFit/>
          </a:bodyPr>
          <a:lstStyle/>
          <a:p>
            <a:pPr algn="ctr"/>
            <a:endParaRPr lang="zh-CN" altLang="en-US" sz="6000" b="1" dirty="0"/>
          </a:p>
        </p:txBody>
      </p:sp>
      <p:sp>
        <p:nvSpPr>
          <p:cNvPr id="14" name="矩形: 对角圆角 20">
            <a:extLst>
              <a:ext uri="{FF2B5EF4-FFF2-40B4-BE49-F238E27FC236}">
                <a16:creationId xmlns="" xmlns:a16="http://schemas.microsoft.com/office/drawing/2014/main" id="{977EE276-0849-4713-A1D8-64FA0B88C7C2}"/>
              </a:ext>
            </a:extLst>
          </p:cNvPr>
          <p:cNvSpPr/>
          <p:nvPr/>
        </p:nvSpPr>
        <p:spPr>
          <a:xfrm>
            <a:off x="1413228" y="1769451"/>
            <a:ext cx="4399699" cy="536964"/>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t>科学研究</a:t>
            </a:r>
          </a:p>
        </p:txBody>
      </p:sp>
      <p:sp>
        <p:nvSpPr>
          <p:cNvPr id="16" name="矩形: 对角圆角 20">
            <a:extLst>
              <a:ext uri="{FF2B5EF4-FFF2-40B4-BE49-F238E27FC236}">
                <a16:creationId xmlns="" xmlns:a16="http://schemas.microsoft.com/office/drawing/2014/main" id="{977EE276-0849-4713-A1D8-64FA0B88C7C2}"/>
              </a:ext>
            </a:extLst>
          </p:cNvPr>
          <p:cNvSpPr/>
          <p:nvPr/>
        </p:nvSpPr>
        <p:spPr>
          <a:xfrm>
            <a:off x="3852069" y="3037652"/>
            <a:ext cx="4399699" cy="414178"/>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云量检测</a:t>
            </a:r>
            <a:endParaRPr lang="zh-CN" altLang="en-US" sz="3200" b="1" dirty="0"/>
          </a:p>
        </p:txBody>
      </p:sp>
      <p:sp>
        <p:nvSpPr>
          <p:cNvPr id="17" name="矩形: 对角圆角 20">
            <a:extLst>
              <a:ext uri="{FF2B5EF4-FFF2-40B4-BE49-F238E27FC236}">
                <a16:creationId xmlns="" xmlns:a16="http://schemas.microsoft.com/office/drawing/2014/main" id="{977EE276-0849-4713-A1D8-64FA0B88C7C2}"/>
              </a:ext>
            </a:extLst>
          </p:cNvPr>
          <p:cNvSpPr/>
          <p:nvPr/>
        </p:nvSpPr>
        <p:spPr>
          <a:xfrm>
            <a:off x="3852069" y="4159416"/>
            <a:ext cx="4399699" cy="414178"/>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相关性分析</a:t>
            </a:r>
            <a:endParaRPr lang="zh-CN" altLang="en-US" sz="3200" b="1" dirty="0"/>
          </a:p>
        </p:txBody>
      </p:sp>
      <p:grpSp>
        <p:nvGrpSpPr>
          <p:cNvPr id="7" name="组合 6">
            <a:extLst>
              <a:ext uri="{FF2B5EF4-FFF2-40B4-BE49-F238E27FC236}">
                <a16:creationId xmlns="" xmlns:a16="http://schemas.microsoft.com/office/drawing/2014/main" id="{6F2314BD-6CDC-4B0C-80E9-8FF195205599}"/>
              </a:ext>
            </a:extLst>
          </p:cNvPr>
          <p:cNvGrpSpPr/>
          <p:nvPr/>
        </p:nvGrpSpPr>
        <p:grpSpPr>
          <a:xfrm>
            <a:off x="3989091" y="375337"/>
            <a:ext cx="709742" cy="1088638"/>
            <a:chOff x="8930302" y="1957566"/>
            <a:chExt cx="1318106" cy="2027855"/>
          </a:xfrm>
        </p:grpSpPr>
        <p:grpSp>
          <p:nvGrpSpPr>
            <p:cNvPr id="8" name="组合 7">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10"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连接符 8">
              <a:extLst>
                <a:ext uri="{FF2B5EF4-FFF2-40B4-BE49-F238E27FC236}">
                  <a16:creationId xmlns="" xmlns:a16="http://schemas.microsoft.com/office/drawing/2014/main" id="{6C2B3F09-C9CA-48EA-AEC4-D9408ADA82A4}"/>
                </a:ext>
              </a:extLst>
            </p:cNvPr>
            <p:cNvCxnSpPr>
              <a:stCxn id="10" idx="3"/>
              <a:endCxn id="11"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12" name="文本框 11">
            <a:extLst>
              <a:ext uri="{FF2B5EF4-FFF2-40B4-BE49-F238E27FC236}">
                <a16:creationId xmlns="" xmlns:a16="http://schemas.microsoft.com/office/drawing/2014/main" id="{D5FE90D9-ABE8-4BC9-827B-1DA0E95538D4}"/>
              </a:ext>
            </a:extLst>
          </p:cNvPr>
          <p:cNvSpPr txBox="1"/>
          <p:nvPr/>
        </p:nvSpPr>
        <p:spPr>
          <a:xfrm>
            <a:off x="1638003" y="575246"/>
            <a:ext cx="4702177" cy="646331"/>
          </a:xfrm>
          <a:prstGeom prst="rect">
            <a:avLst/>
          </a:prstGeom>
          <a:noFill/>
        </p:spPr>
        <p:txBody>
          <a:bodyPr wrap="square" rtlCol="0">
            <a:spAutoFit/>
          </a:bodyPr>
          <a:lstStyle/>
          <a:p>
            <a:r>
              <a:rPr lang="zh-CN" altLang="en-US" sz="3600" b="1" dirty="0" smtClean="0"/>
              <a:t>数据实际应用</a:t>
            </a:r>
            <a:endParaRPr lang="zh-CN" altLang="en-US" sz="3600" b="1" dirty="0"/>
          </a:p>
        </p:txBody>
      </p:sp>
      <p:sp>
        <p:nvSpPr>
          <p:cNvPr id="13" name="矩形: 对角圆角 20">
            <a:extLst>
              <a:ext uri="{FF2B5EF4-FFF2-40B4-BE49-F238E27FC236}">
                <a16:creationId xmlns="" xmlns:a16="http://schemas.microsoft.com/office/drawing/2014/main" id="{977EE276-0849-4713-A1D8-64FA0B88C7C2}"/>
              </a:ext>
            </a:extLst>
          </p:cNvPr>
          <p:cNvSpPr/>
          <p:nvPr/>
        </p:nvSpPr>
        <p:spPr>
          <a:xfrm>
            <a:off x="3852069" y="5303006"/>
            <a:ext cx="4399699" cy="414178"/>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其他研究</a:t>
            </a:r>
            <a:endParaRPr lang="zh-CN" altLang="en-US" sz="3200" b="1" dirty="0"/>
          </a:p>
        </p:txBody>
      </p:sp>
    </p:spTree>
    <p:extLst>
      <p:ext uri="{BB962C8B-B14F-4D97-AF65-F5344CB8AC3E}">
        <p14:creationId xmlns:p14="http://schemas.microsoft.com/office/powerpoint/2010/main" val="2799884397"/>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 xmlns:a16="http://schemas.microsoft.com/office/drawing/2014/main" id="{A9BC77D5-3EBA-442B-B3EC-AF558E2B45A1}"/>
              </a:ext>
            </a:extLst>
          </p:cNvPr>
          <p:cNvSpPr txBox="1"/>
          <p:nvPr/>
        </p:nvSpPr>
        <p:spPr>
          <a:xfrm>
            <a:off x="1738688" y="588720"/>
            <a:ext cx="2723645" cy="584775"/>
          </a:xfrm>
          <a:prstGeom prst="rect">
            <a:avLst/>
          </a:prstGeom>
          <a:noFill/>
        </p:spPr>
        <p:txBody>
          <a:bodyPr wrap="square" rtlCol="0">
            <a:spAutoFit/>
          </a:bodyPr>
          <a:lstStyle/>
          <a:p>
            <a:r>
              <a:rPr lang="zh-CN" altLang="en-US" sz="3200" dirty="0"/>
              <a:t>云量检测</a:t>
            </a:r>
          </a:p>
        </p:txBody>
      </p:sp>
      <p:grpSp>
        <p:nvGrpSpPr>
          <p:cNvPr id="5" name="组合 4">
            <a:extLst>
              <a:ext uri="{FF2B5EF4-FFF2-40B4-BE49-F238E27FC236}">
                <a16:creationId xmlns="" xmlns:a16="http://schemas.microsoft.com/office/drawing/2014/main" id="{51BEB218-AADF-4CD8-94F4-BAF4181130F7}"/>
              </a:ext>
            </a:extLst>
          </p:cNvPr>
          <p:cNvGrpSpPr/>
          <p:nvPr/>
        </p:nvGrpSpPr>
        <p:grpSpPr>
          <a:xfrm>
            <a:off x="3092600" y="300715"/>
            <a:ext cx="874098" cy="1196179"/>
            <a:chOff x="8930302" y="1957566"/>
            <a:chExt cx="1318106" cy="2027855"/>
          </a:xfrm>
        </p:grpSpPr>
        <p:grpSp>
          <p:nvGrpSpPr>
            <p:cNvPr id="6" name="组合 5">
              <a:extLst>
                <a:ext uri="{FF2B5EF4-FFF2-40B4-BE49-F238E27FC236}">
                  <a16:creationId xmlns="" xmlns:a16="http://schemas.microsoft.com/office/drawing/2014/main" id="{1D870811-8629-4778-B35B-44C5FF087B74}"/>
                </a:ext>
              </a:extLst>
            </p:cNvPr>
            <p:cNvGrpSpPr/>
            <p:nvPr/>
          </p:nvGrpSpPr>
          <p:grpSpPr>
            <a:xfrm>
              <a:off x="8930302" y="1957566"/>
              <a:ext cx="1318106" cy="2027855"/>
              <a:chOff x="4686300" y="1270001"/>
              <a:chExt cx="2806700" cy="4317999"/>
            </a:xfrm>
          </p:grpSpPr>
          <p:sp>
            <p:nvSpPr>
              <p:cNvPr id="8" name="任意多边形: 形状 7">
                <a:extLst>
                  <a:ext uri="{FF2B5EF4-FFF2-40B4-BE49-F238E27FC236}">
                    <a16:creationId xmlns="" xmlns:a16="http://schemas.microsoft.com/office/drawing/2014/main" id="{03B13D4D-C17A-4CAE-84B4-A60DEA0FF183}"/>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 xmlns:a16="http://schemas.microsoft.com/office/drawing/2014/main" id="{C978FAA2-9E9F-4E27-BB02-1E040C778768}"/>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a:extLst>
                <a:ext uri="{FF2B5EF4-FFF2-40B4-BE49-F238E27FC236}">
                  <a16:creationId xmlns="" xmlns:a16="http://schemas.microsoft.com/office/drawing/2014/main" id="{4C580D4A-78EF-4BAD-B1AC-9742096D7EBA}"/>
                </a:ext>
              </a:extLst>
            </p:cNvPr>
            <p:cNvCxnSpPr>
              <a:stCxn id="8" idx="3"/>
              <a:endCxn id="9"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13" name="文本框 12">
            <a:extLst>
              <a:ext uri="{FF2B5EF4-FFF2-40B4-BE49-F238E27FC236}">
                <a16:creationId xmlns="" xmlns:a16="http://schemas.microsoft.com/office/drawing/2014/main" id="{C5B882FA-E493-4121-840A-4194E79EFD76}"/>
              </a:ext>
            </a:extLst>
          </p:cNvPr>
          <p:cNvSpPr txBox="1"/>
          <p:nvPr/>
        </p:nvSpPr>
        <p:spPr>
          <a:xfrm>
            <a:off x="5782115" y="2600546"/>
            <a:ext cx="5742620" cy="2308324"/>
          </a:xfrm>
          <a:prstGeom prst="rect">
            <a:avLst/>
          </a:prstGeom>
          <a:noFill/>
        </p:spPr>
        <p:txBody>
          <a:bodyPr wrap="square" rtlCol="0">
            <a:spAutoFit/>
          </a:bodyPr>
          <a:lstStyle/>
          <a:p>
            <a:pPr>
              <a:lnSpc>
                <a:spcPct val="150000"/>
              </a:lnSpc>
            </a:pPr>
            <a:r>
              <a:rPr lang="zh-CN" altLang="en-US" sz="2400" dirty="0" smtClean="0">
                <a:solidFill>
                  <a:srgbClr val="FF0000"/>
                </a:solidFill>
              </a:rPr>
              <a:t>       云点识别</a:t>
            </a:r>
            <a:r>
              <a:rPr lang="zh-CN" altLang="en-US" sz="2400" dirty="0" smtClean="0"/>
              <a:t>是地基光学全天空测云技术的关键问题之一。</a:t>
            </a:r>
            <a:r>
              <a:rPr lang="zh-CN" altLang="en-US" sz="2400" dirty="0" smtClean="0"/>
              <a:t>利用</a:t>
            </a:r>
            <a:r>
              <a:rPr lang="zh-CN" altLang="zh-CN" sz="2400" dirty="0" smtClean="0"/>
              <a:t>全</a:t>
            </a:r>
            <a:r>
              <a:rPr lang="zh-CN" altLang="zh-CN" sz="2400" dirty="0" smtClean="0"/>
              <a:t>天相机获取的大量云图。</a:t>
            </a:r>
            <a:r>
              <a:rPr lang="zh-CN" altLang="en-US" sz="2400" dirty="0" smtClean="0"/>
              <a:t>可以验证云量检测算法精度，研发更加可靠的检测算法。</a:t>
            </a:r>
            <a:endParaRPr lang="en-US" altLang="zh-CN" sz="2400" dirty="0"/>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77" y="2116578"/>
            <a:ext cx="4904036" cy="3065022"/>
          </a:xfrm>
          <a:prstGeom prst="rect">
            <a:avLst/>
          </a:prstGeom>
        </p:spPr>
      </p:pic>
    </p:spTree>
    <p:extLst>
      <p:ext uri="{BB962C8B-B14F-4D97-AF65-F5344CB8AC3E}">
        <p14:creationId xmlns:p14="http://schemas.microsoft.com/office/powerpoint/2010/main" val="1906497604"/>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 xmlns:a16="http://schemas.microsoft.com/office/drawing/2014/main" id="{A9BC77D5-3EBA-442B-B3EC-AF558E2B45A1}"/>
              </a:ext>
            </a:extLst>
          </p:cNvPr>
          <p:cNvSpPr txBox="1"/>
          <p:nvPr/>
        </p:nvSpPr>
        <p:spPr>
          <a:xfrm>
            <a:off x="1881926" y="641906"/>
            <a:ext cx="4613198" cy="584775"/>
          </a:xfrm>
          <a:prstGeom prst="rect">
            <a:avLst/>
          </a:prstGeom>
          <a:noFill/>
        </p:spPr>
        <p:txBody>
          <a:bodyPr wrap="square" rtlCol="0">
            <a:spAutoFit/>
          </a:bodyPr>
          <a:lstStyle/>
          <a:p>
            <a:r>
              <a:rPr lang="zh-CN" altLang="en-US" sz="3200" dirty="0"/>
              <a:t>相关性分析</a:t>
            </a:r>
          </a:p>
        </p:txBody>
      </p:sp>
      <p:grpSp>
        <p:nvGrpSpPr>
          <p:cNvPr id="5" name="组合 4">
            <a:extLst>
              <a:ext uri="{FF2B5EF4-FFF2-40B4-BE49-F238E27FC236}">
                <a16:creationId xmlns="" xmlns:a16="http://schemas.microsoft.com/office/drawing/2014/main" id="{51BEB218-AADF-4CD8-94F4-BAF4181130F7}"/>
              </a:ext>
            </a:extLst>
          </p:cNvPr>
          <p:cNvGrpSpPr/>
          <p:nvPr/>
        </p:nvGrpSpPr>
        <p:grpSpPr>
          <a:xfrm>
            <a:off x="3553919" y="336203"/>
            <a:ext cx="874098" cy="1196179"/>
            <a:chOff x="8930302" y="1957566"/>
            <a:chExt cx="1318106" cy="2027855"/>
          </a:xfrm>
        </p:grpSpPr>
        <p:grpSp>
          <p:nvGrpSpPr>
            <p:cNvPr id="6" name="组合 5">
              <a:extLst>
                <a:ext uri="{FF2B5EF4-FFF2-40B4-BE49-F238E27FC236}">
                  <a16:creationId xmlns="" xmlns:a16="http://schemas.microsoft.com/office/drawing/2014/main" id="{1D870811-8629-4778-B35B-44C5FF087B74}"/>
                </a:ext>
              </a:extLst>
            </p:cNvPr>
            <p:cNvGrpSpPr/>
            <p:nvPr/>
          </p:nvGrpSpPr>
          <p:grpSpPr>
            <a:xfrm>
              <a:off x="8930302" y="1957566"/>
              <a:ext cx="1318106" cy="2027855"/>
              <a:chOff x="4686300" y="1270001"/>
              <a:chExt cx="2806700" cy="4317999"/>
            </a:xfrm>
          </p:grpSpPr>
          <p:sp>
            <p:nvSpPr>
              <p:cNvPr id="8" name="任意多边形: 形状 7">
                <a:extLst>
                  <a:ext uri="{FF2B5EF4-FFF2-40B4-BE49-F238E27FC236}">
                    <a16:creationId xmlns="" xmlns:a16="http://schemas.microsoft.com/office/drawing/2014/main" id="{03B13D4D-C17A-4CAE-84B4-A60DEA0FF183}"/>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 xmlns:a16="http://schemas.microsoft.com/office/drawing/2014/main" id="{C978FAA2-9E9F-4E27-BB02-1E040C778768}"/>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a:extLst>
                <a:ext uri="{FF2B5EF4-FFF2-40B4-BE49-F238E27FC236}">
                  <a16:creationId xmlns="" xmlns:a16="http://schemas.microsoft.com/office/drawing/2014/main" id="{4C580D4A-78EF-4BAD-B1AC-9742096D7EBA}"/>
                </a:ext>
              </a:extLst>
            </p:cNvPr>
            <p:cNvCxnSpPr>
              <a:stCxn id="8" idx="3"/>
              <a:endCxn id="9"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1490218" y="1876211"/>
            <a:ext cx="8172355" cy="1200329"/>
          </a:xfrm>
          <a:prstGeom prst="rect">
            <a:avLst/>
          </a:prstGeom>
          <a:noFill/>
        </p:spPr>
        <p:txBody>
          <a:bodyPr wrap="square" rtlCol="0">
            <a:spAutoFit/>
          </a:bodyPr>
          <a:lstStyle/>
          <a:p>
            <a:r>
              <a:rPr lang="zh-CN" altLang="en-US" sz="2400" dirty="0" smtClean="0"/>
              <a:t>通过对计算得到云量数据，结合船上的气象数据，如温度，湿度，风向，风速，降雨量等进行相关性分析，是否可以进一步分析不同气象数据存在的相关性。</a:t>
            </a:r>
            <a:endParaRPr lang="en-US" altLang="zh-CN" sz="2400" dirty="0" smtClean="0"/>
          </a:p>
        </p:txBody>
      </p:sp>
      <p:sp>
        <p:nvSpPr>
          <p:cNvPr id="19" name="文本框 18"/>
          <p:cNvSpPr txBox="1"/>
          <p:nvPr/>
        </p:nvSpPr>
        <p:spPr>
          <a:xfrm>
            <a:off x="1490218" y="3678528"/>
            <a:ext cx="5396614" cy="1631216"/>
          </a:xfrm>
          <a:prstGeom prst="rect">
            <a:avLst/>
          </a:prstGeom>
          <a:solidFill>
            <a:schemeClr val="accent2">
              <a:lumMod val="40000"/>
              <a:lumOff val="60000"/>
            </a:schemeClr>
          </a:solidFill>
        </p:spPr>
        <p:txBody>
          <a:bodyPr wrap="square" rtlCol="0">
            <a:spAutoFit/>
          </a:bodyPr>
          <a:lstStyle/>
          <a:p>
            <a:r>
              <a:rPr lang="zh-CN" altLang="en-US" sz="2800" b="1" dirty="0" smtClean="0"/>
              <a:t>意义：</a:t>
            </a:r>
            <a:endParaRPr lang="en-US" altLang="zh-CN" sz="2800" b="1" dirty="0" smtClean="0"/>
          </a:p>
          <a:p>
            <a:r>
              <a:rPr lang="en-US" altLang="zh-CN" sz="2400" dirty="0" smtClean="0"/>
              <a:t>1.</a:t>
            </a:r>
            <a:r>
              <a:rPr lang="zh-CN" altLang="en-US" sz="2400" dirty="0"/>
              <a:t>进一步检验云量识别算法的</a:t>
            </a:r>
            <a:r>
              <a:rPr lang="zh-CN" altLang="en-US" sz="2400" dirty="0" smtClean="0"/>
              <a:t>精度</a:t>
            </a:r>
            <a:r>
              <a:rPr lang="zh-CN" altLang="en-US" sz="2400" dirty="0"/>
              <a:t>。</a:t>
            </a:r>
            <a:endParaRPr lang="en-US" altLang="zh-CN" sz="2400" dirty="0"/>
          </a:p>
          <a:p>
            <a:r>
              <a:rPr lang="en-US" altLang="zh-CN" sz="2400" dirty="0"/>
              <a:t>2.</a:t>
            </a:r>
            <a:r>
              <a:rPr lang="zh-CN" altLang="en-US" sz="2400" dirty="0"/>
              <a:t>补</a:t>
            </a:r>
            <a:r>
              <a:rPr lang="zh-CN" altLang="en-US" sz="2400" dirty="0" smtClean="0"/>
              <a:t>填实际测量</a:t>
            </a:r>
            <a:r>
              <a:rPr lang="zh-CN" altLang="en-US" sz="2400" dirty="0"/>
              <a:t>过程中缺失的气象数据。</a:t>
            </a:r>
            <a:endParaRPr lang="en-US" altLang="zh-CN" sz="2400" dirty="0"/>
          </a:p>
          <a:p>
            <a:r>
              <a:rPr lang="en-US" altLang="zh-CN" sz="2400" dirty="0"/>
              <a:t>3</a:t>
            </a:r>
            <a:r>
              <a:rPr lang="en-US" altLang="zh-CN" sz="2400" dirty="0" smtClean="0"/>
              <a:t>.</a:t>
            </a:r>
            <a:r>
              <a:rPr lang="zh-CN" altLang="en-US" sz="2400" dirty="0"/>
              <a:t>纠正实际测量过程中的异常气象数据</a:t>
            </a:r>
            <a:r>
              <a:rPr lang="zh-CN" altLang="en-US" sz="2400" dirty="0" smtClean="0"/>
              <a:t>。</a:t>
            </a:r>
            <a:endParaRPr lang="zh-CN" altLang="en-US" sz="2400"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907" y="3078915"/>
            <a:ext cx="4761434" cy="2975896"/>
          </a:xfrm>
          <a:prstGeom prst="rect">
            <a:avLst/>
          </a:prstGeom>
        </p:spPr>
      </p:pic>
    </p:spTree>
    <p:extLst>
      <p:ext uri="{BB962C8B-B14F-4D97-AF65-F5344CB8AC3E}">
        <p14:creationId xmlns:p14="http://schemas.microsoft.com/office/powerpoint/2010/main" val="41477236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a:extLst>
              <a:ext uri="{FF2B5EF4-FFF2-40B4-BE49-F238E27FC236}">
                <a16:creationId xmlns="" xmlns:a16="http://schemas.microsoft.com/office/drawing/2014/main" id="{888965F5-F064-4E2E-A761-76E8B1F9812B}"/>
              </a:ext>
            </a:extLst>
          </p:cNvPr>
          <p:cNvCxnSpPr>
            <a:cxnSpLocks/>
          </p:cNvCxnSpPr>
          <p:nvPr/>
        </p:nvCxnSpPr>
        <p:spPr>
          <a:xfrm flipH="1">
            <a:off x="3323496" y="1071821"/>
            <a:ext cx="5387199" cy="7303"/>
          </a:xfrm>
          <a:prstGeom prst="line">
            <a:avLst/>
          </a:prstGeom>
          <a:noFill/>
          <a:ln w="38100" cap="rnd">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sp>
        <p:nvSpPr>
          <p:cNvPr id="16" name="文本框 15">
            <a:extLst>
              <a:ext uri="{FF2B5EF4-FFF2-40B4-BE49-F238E27FC236}">
                <a16:creationId xmlns="" xmlns:a16="http://schemas.microsoft.com/office/drawing/2014/main" id="{D03BA3C7-DF01-4D00-BA56-1256C0082684}"/>
              </a:ext>
            </a:extLst>
          </p:cNvPr>
          <p:cNvSpPr txBox="1"/>
          <p:nvPr/>
        </p:nvSpPr>
        <p:spPr>
          <a:xfrm>
            <a:off x="1237072" y="306031"/>
            <a:ext cx="7385908" cy="769441"/>
          </a:xfrm>
          <a:prstGeom prst="rect">
            <a:avLst/>
          </a:prstGeom>
          <a:noFill/>
        </p:spPr>
        <p:txBody>
          <a:bodyPr wrap="square" rtlCol="0">
            <a:spAutoFit/>
          </a:bodyPr>
          <a:lstStyle/>
          <a:p>
            <a:pPr algn="r"/>
            <a:r>
              <a:rPr lang="zh-CN" altLang="en-US" sz="4400" b="1" dirty="0" smtClean="0"/>
              <a:t>雪龙号全天相机数据</a:t>
            </a:r>
            <a:endParaRPr lang="zh-CN" altLang="en-US" sz="4400" b="1" dirty="0"/>
          </a:p>
        </p:txBody>
      </p:sp>
      <p:sp>
        <p:nvSpPr>
          <p:cNvPr id="6" name="矩形: 对角圆角 19">
            <a:extLst>
              <a:ext uri="{FF2B5EF4-FFF2-40B4-BE49-F238E27FC236}">
                <a16:creationId xmlns="" xmlns:a16="http://schemas.microsoft.com/office/drawing/2014/main" id="{5E2E432A-0C97-4000-98A8-2F38679CAA43}"/>
              </a:ext>
            </a:extLst>
          </p:cNvPr>
          <p:cNvSpPr/>
          <p:nvPr/>
        </p:nvSpPr>
        <p:spPr>
          <a:xfrm>
            <a:off x="3525623" y="1829733"/>
            <a:ext cx="4832338" cy="544149"/>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背景与意义</a:t>
            </a:r>
            <a:endParaRPr lang="zh-CN" altLang="en-US" sz="3200" b="1" dirty="0"/>
          </a:p>
        </p:txBody>
      </p:sp>
      <p:sp>
        <p:nvSpPr>
          <p:cNvPr id="7" name="矩形: 对角圆角 19">
            <a:extLst>
              <a:ext uri="{FF2B5EF4-FFF2-40B4-BE49-F238E27FC236}">
                <a16:creationId xmlns="" xmlns:a16="http://schemas.microsoft.com/office/drawing/2014/main" id="{5E2E432A-0C97-4000-98A8-2F38679CAA43}"/>
              </a:ext>
            </a:extLst>
          </p:cNvPr>
          <p:cNvSpPr/>
          <p:nvPr/>
        </p:nvSpPr>
        <p:spPr>
          <a:xfrm>
            <a:off x="3525623" y="5802442"/>
            <a:ext cx="4832338" cy="544149"/>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数据应用</a:t>
            </a:r>
            <a:endParaRPr lang="zh-CN" altLang="en-US" sz="3200" b="1" dirty="0"/>
          </a:p>
        </p:txBody>
      </p:sp>
      <p:sp>
        <p:nvSpPr>
          <p:cNvPr id="11" name="矩形: 对角圆角 19">
            <a:extLst>
              <a:ext uri="{FF2B5EF4-FFF2-40B4-BE49-F238E27FC236}">
                <a16:creationId xmlns="" xmlns:a16="http://schemas.microsoft.com/office/drawing/2014/main" id="{5E2E432A-0C97-4000-98A8-2F38679CAA43}"/>
              </a:ext>
            </a:extLst>
          </p:cNvPr>
          <p:cNvSpPr/>
          <p:nvPr/>
        </p:nvSpPr>
        <p:spPr>
          <a:xfrm>
            <a:off x="3525623" y="3165057"/>
            <a:ext cx="4832338" cy="544149"/>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全天观测设备介绍</a:t>
            </a:r>
            <a:endParaRPr lang="zh-CN" altLang="en-US" sz="3200" b="1" dirty="0"/>
          </a:p>
        </p:txBody>
      </p:sp>
      <p:sp>
        <p:nvSpPr>
          <p:cNvPr id="12" name="矩形: 对角圆角 19">
            <a:extLst>
              <a:ext uri="{FF2B5EF4-FFF2-40B4-BE49-F238E27FC236}">
                <a16:creationId xmlns="" xmlns:a16="http://schemas.microsoft.com/office/drawing/2014/main" id="{5E2E432A-0C97-4000-98A8-2F38679CAA43}"/>
              </a:ext>
            </a:extLst>
          </p:cNvPr>
          <p:cNvSpPr/>
          <p:nvPr/>
        </p:nvSpPr>
        <p:spPr>
          <a:xfrm>
            <a:off x="3525623" y="4500381"/>
            <a:ext cx="4832338" cy="544149"/>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数据展示</a:t>
            </a:r>
            <a:endParaRPr lang="zh-CN" altLang="en-US" sz="3200" b="1" dirty="0"/>
          </a:p>
        </p:txBody>
      </p:sp>
    </p:spTree>
    <p:extLst>
      <p:ext uri="{BB962C8B-B14F-4D97-AF65-F5344CB8AC3E}">
        <p14:creationId xmlns:p14="http://schemas.microsoft.com/office/powerpoint/2010/main" val="1873107254"/>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 xmlns:a16="http://schemas.microsoft.com/office/drawing/2014/main" id="{A9BC77D5-3EBA-442B-B3EC-AF558E2B45A1}"/>
              </a:ext>
            </a:extLst>
          </p:cNvPr>
          <p:cNvSpPr txBox="1"/>
          <p:nvPr/>
        </p:nvSpPr>
        <p:spPr>
          <a:xfrm>
            <a:off x="1930696" y="669629"/>
            <a:ext cx="3416004" cy="584775"/>
          </a:xfrm>
          <a:prstGeom prst="rect">
            <a:avLst/>
          </a:prstGeom>
          <a:noFill/>
        </p:spPr>
        <p:txBody>
          <a:bodyPr wrap="square" rtlCol="0">
            <a:spAutoFit/>
          </a:bodyPr>
          <a:lstStyle/>
          <a:p>
            <a:r>
              <a:rPr lang="zh-CN" altLang="en-US" sz="3200" dirty="0"/>
              <a:t>其他研究（脑</a:t>
            </a:r>
            <a:r>
              <a:rPr lang="zh-CN" altLang="en-US" sz="3200" dirty="0" smtClean="0"/>
              <a:t>洞）</a:t>
            </a:r>
            <a:endParaRPr lang="zh-CN" altLang="en-US" sz="3200" dirty="0"/>
          </a:p>
        </p:txBody>
      </p:sp>
      <p:grpSp>
        <p:nvGrpSpPr>
          <p:cNvPr id="5" name="组合 4">
            <a:extLst>
              <a:ext uri="{FF2B5EF4-FFF2-40B4-BE49-F238E27FC236}">
                <a16:creationId xmlns="" xmlns:a16="http://schemas.microsoft.com/office/drawing/2014/main" id="{51BEB218-AADF-4CD8-94F4-BAF4181130F7}"/>
              </a:ext>
            </a:extLst>
          </p:cNvPr>
          <p:cNvGrpSpPr/>
          <p:nvPr/>
        </p:nvGrpSpPr>
        <p:grpSpPr>
          <a:xfrm>
            <a:off x="4580672" y="363926"/>
            <a:ext cx="874098" cy="1196179"/>
            <a:chOff x="8930302" y="1957566"/>
            <a:chExt cx="1318106" cy="2027855"/>
          </a:xfrm>
        </p:grpSpPr>
        <p:grpSp>
          <p:nvGrpSpPr>
            <p:cNvPr id="6" name="组合 5">
              <a:extLst>
                <a:ext uri="{FF2B5EF4-FFF2-40B4-BE49-F238E27FC236}">
                  <a16:creationId xmlns="" xmlns:a16="http://schemas.microsoft.com/office/drawing/2014/main" id="{1D870811-8629-4778-B35B-44C5FF087B74}"/>
                </a:ext>
              </a:extLst>
            </p:cNvPr>
            <p:cNvGrpSpPr/>
            <p:nvPr/>
          </p:nvGrpSpPr>
          <p:grpSpPr>
            <a:xfrm>
              <a:off x="8930302" y="1957566"/>
              <a:ext cx="1318106" cy="2027855"/>
              <a:chOff x="4686300" y="1270001"/>
              <a:chExt cx="2806700" cy="4317999"/>
            </a:xfrm>
          </p:grpSpPr>
          <p:sp>
            <p:nvSpPr>
              <p:cNvPr id="8" name="任意多边形: 形状 7">
                <a:extLst>
                  <a:ext uri="{FF2B5EF4-FFF2-40B4-BE49-F238E27FC236}">
                    <a16:creationId xmlns="" xmlns:a16="http://schemas.microsoft.com/office/drawing/2014/main" id="{03B13D4D-C17A-4CAE-84B4-A60DEA0FF183}"/>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 xmlns:a16="http://schemas.microsoft.com/office/drawing/2014/main" id="{C978FAA2-9E9F-4E27-BB02-1E040C778768}"/>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a:extLst>
                <a:ext uri="{FF2B5EF4-FFF2-40B4-BE49-F238E27FC236}">
                  <a16:creationId xmlns="" xmlns:a16="http://schemas.microsoft.com/office/drawing/2014/main" id="{4C580D4A-78EF-4BAD-B1AC-9742096D7EBA}"/>
                </a:ext>
              </a:extLst>
            </p:cNvPr>
            <p:cNvCxnSpPr>
              <a:stCxn id="8" idx="3"/>
              <a:endCxn id="9"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392" y="2441876"/>
            <a:ext cx="4746025" cy="2966265"/>
          </a:xfrm>
          <a:prstGeom prst="rect">
            <a:avLst/>
          </a:prstGeom>
        </p:spPr>
      </p:pic>
      <p:sp>
        <p:nvSpPr>
          <p:cNvPr id="10" name="矩形 9"/>
          <p:cNvSpPr/>
          <p:nvPr/>
        </p:nvSpPr>
        <p:spPr>
          <a:xfrm>
            <a:off x="1292260" y="1834227"/>
            <a:ext cx="5708821" cy="1477328"/>
          </a:xfrm>
          <a:prstGeom prst="rect">
            <a:avLst/>
          </a:prstGeom>
        </p:spPr>
        <p:txBody>
          <a:bodyPr wrap="square">
            <a:spAutoFit/>
          </a:bodyPr>
          <a:lstStyle/>
          <a:p>
            <a:pPr indent="304800">
              <a:lnSpc>
                <a:spcPct val="150000"/>
              </a:lnSpc>
            </a:pPr>
            <a:r>
              <a:rPr lang="zh-CN" altLang="en-US" sz="2000" kern="100" dirty="0" smtClean="0">
                <a:latin typeface="Calibri" panose="020F0502020204030204" pitchFamily="34" charset="0"/>
                <a:ea typeface="宋体" panose="02010600030101010101" pitchFamily="2" charset="-122"/>
                <a:cs typeface="Times New Roman" panose="02020603050405020304" pitchFamily="18" charset="0"/>
              </a:rPr>
              <a:t>通过</a:t>
            </a:r>
            <a:r>
              <a:rPr lang="zh-CN" altLang="en-US" sz="2000" kern="100" dirty="0">
                <a:latin typeface="Calibri" panose="020F0502020204030204" pitchFamily="34" charset="0"/>
                <a:ea typeface="宋体" panose="02010600030101010101" pitchFamily="2" charset="-122"/>
                <a:cs typeface="Times New Roman" panose="02020603050405020304" pitchFamily="18" charset="0"/>
              </a:rPr>
              <a:t>对全天相机数据进行计算，并与轮船本身的姿态信息进行对比</a:t>
            </a:r>
            <a:r>
              <a:rPr lang="zh-CN" altLang="en-US" sz="2000" kern="100" dirty="0" smtClean="0">
                <a:latin typeface="Calibri" panose="020F0502020204030204" pitchFamily="34" charset="0"/>
                <a:ea typeface="宋体" panose="02010600030101010101" pitchFamily="2" charset="-122"/>
                <a:cs typeface="Times New Roman" panose="02020603050405020304" pitchFamily="18" charset="0"/>
              </a:rPr>
              <a:t>，是否可</a:t>
            </a:r>
            <a:r>
              <a:rPr lang="zh-CN" altLang="en-US" sz="2000" kern="100" dirty="0">
                <a:latin typeface="Calibri" panose="020F0502020204030204" pitchFamily="34" charset="0"/>
                <a:ea typeface="宋体" panose="02010600030101010101" pitchFamily="2" charset="-122"/>
                <a:cs typeface="Times New Roman" panose="02020603050405020304" pitchFamily="18" charset="0"/>
              </a:rPr>
              <a:t>有效验证基于全天相机的星敏感器的精度和稳定性</a:t>
            </a:r>
            <a:r>
              <a:rPr lang="zh-CN" altLang="en-US" sz="2000" kern="100" dirty="0" smtClean="0">
                <a:latin typeface="Calibri" panose="020F0502020204030204" pitchFamily="34" charset="0"/>
                <a:ea typeface="宋体" panose="02010600030101010101" pitchFamily="2" charset="-122"/>
                <a:cs typeface="Times New Roman" panose="02020603050405020304" pitchFamily="18" charset="0"/>
              </a:rPr>
              <a:t>。</a:t>
            </a:r>
            <a:endParaRPr lang="zh-CN" altLang="en-US" sz="20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p:cNvSpPr txBox="1"/>
          <p:nvPr/>
        </p:nvSpPr>
        <p:spPr>
          <a:xfrm>
            <a:off x="1223198" y="3516854"/>
            <a:ext cx="5708821" cy="1938992"/>
          </a:xfrm>
          <a:prstGeom prst="rect">
            <a:avLst/>
          </a:prstGeom>
        </p:spPr>
        <p:txBody>
          <a:bodyPr wrap="square">
            <a:spAutoFit/>
          </a:bodyPr>
          <a:lstStyle>
            <a:defPPr>
              <a:defRPr lang="zh-CN"/>
            </a:defPPr>
            <a:lvl1pPr indent="304800">
              <a:lnSpc>
                <a:spcPct val="150000"/>
              </a:lnSpc>
              <a:defRPr sz="2000" kern="100">
                <a:latin typeface="Calibri" panose="020F0502020204030204" pitchFamily="34" charset="0"/>
                <a:ea typeface="宋体" panose="02010600030101010101" pitchFamily="2" charset="-122"/>
                <a:cs typeface="Times New Roman" panose="02020603050405020304" pitchFamily="18" charset="0"/>
              </a:defRPr>
            </a:lvl1pPr>
          </a:lstStyle>
          <a:p>
            <a:r>
              <a:rPr lang="zh-CN" altLang="zh-CN" dirty="0"/>
              <a:t>通过全天空</a:t>
            </a:r>
            <a:r>
              <a:rPr lang="zh-CN" altLang="zh-CN" dirty="0" smtClean="0"/>
              <a:t>成像</a:t>
            </a:r>
            <a:r>
              <a:rPr lang="zh-CN" altLang="en-US" dirty="0" smtClean="0"/>
              <a:t>，</a:t>
            </a:r>
            <a:r>
              <a:rPr lang="zh-CN" altLang="zh-CN" dirty="0" smtClean="0"/>
              <a:t>获得</a:t>
            </a:r>
            <a:r>
              <a:rPr lang="zh-CN" altLang="zh-CN" dirty="0"/>
              <a:t>高时空分辨率的天空云和气溶胶分布</a:t>
            </a:r>
            <a:r>
              <a:rPr lang="zh-CN" altLang="zh-CN" dirty="0" smtClean="0"/>
              <a:t>信息</a:t>
            </a:r>
            <a:r>
              <a:rPr lang="en-US" altLang="zh-CN" dirty="0" smtClean="0"/>
              <a:t>,</a:t>
            </a:r>
            <a:r>
              <a:rPr lang="zh-CN" altLang="en-US" dirty="0" smtClean="0"/>
              <a:t>是否可以作为</a:t>
            </a:r>
            <a:r>
              <a:rPr lang="zh-CN" altLang="zh-CN" dirty="0" smtClean="0"/>
              <a:t>卫星</a:t>
            </a:r>
            <a:r>
              <a:rPr lang="zh-CN" altLang="zh-CN" dirty="0"/>
              <a:t>遥感产品的验证和对比对象。 </a:t>
            </a:r>
          </a:p>
          <a:p>
            <a:endParaRPr lang="zh-CN" altLang="en-US" dirty="0"/>
          </a:p>
        </p:txBody>
      </p:sp>
    </p:spTree>
    <p:extLst>
      <p:ext uri="{BB962C8B-B14F-4D97-AF65-F5344CB8AC3E}">
        <p14:creationId xmlns:p14="http://schemas.microsoft.com/office/powerpoint/2010/main" val="35769409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形状 30">
            <a:extLst>
              <a:ext uri="{FF2B5EF4-FFF2-40B4-BE49-F238E27FC236}">
                <a16:creationId xmlns="" xmlns:a16="http://schemas.microsoft.com/office/drawing/2014/main" id="{716B2398-57BE-4860-81F8-C84C1CC86037}"/>
              </a:ext>
            </a:extLst>
          </p:cNvPr>
          <p:cNvSpPr/>
          <p:nvPr/>
        </p:nvSpPr>
        <p:spPr>
          <a:xfrm>
            <a:off x="4711700" y="1270000"/>
            <a:ext cx="2781300"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 xmlns:a16="http://schemas.microsoft.com/office/drawing/2014/main" id="{989CC812-6344-410D-946C-B899B8A161EC}"/>
              </a:ext>
            </a:extLst>
          </p:cNvPr>
          <p:cNvSpPr/>
          <p:nvPr/>
        </p:nvSpPr>
        <p:spPr>
          <a:xfrm flipV="1">
            <a:off x="4686300" y="4546600"/>
            <a:ext cx="2781300"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a:extLst>
              <a:ext uri="{FF2B5EF4-FFF2-40B4-BE49-F238E27FC236}">
                <a16:creationId xmlns="" xmlns:a16="http://schemas.microsoft.com/office/drawing/2014/main" id="{9553ECC8-2D46-4238-B96D-D24141435D73}"/>
              </a:ext>
            </a:extLst>
          </p:cNvPr>
          <p:cNvCxnSpPr/>
          <p:nvPr/>
        </p:nvCxnSpPr>
        <p:spPr>
          <a:xfrm>
            <a:off x="8159713" y="3803937"/>
            <a:ext cx="2235200" cy="1689100"/>
          </a:xfrm>
          <a:prstGeom prst="line">
            <a:avLst/>
          </a:prstGeom>
          <a:noFill/>
          <a:ln w="38100" cap="rnd">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40" name="直接连接符 39">
            <a:extLst>
              <a:ext uri="{FF2B5EF4-FFF2-40B4-BE49-F238E27FC236}">
                <a16:creationId xmlns="" xmlns:a16="http://schemas.microsoft.com/office/drawing/2014/main" id="{B8DAF0B7-6943-4FFE-B856-FE8E8E471921}"/>
              </a:ext>
            </a:extLst>
          </p:cNvPr>
          <p:cNvCxnSpPr>
            <a:cxnSpLocks/>
          </p:cNvCxnSpPr>
          <p:nvPr/>
        </p:nvCxnSpPr>
        <p:spPr>
          <a:xfrm>
            <a:off x="8159713" y="4632302"/>
            <a:ext cx="755687" cy="571059"/>
          </a:xfrm>
          <a:prstGeom prst="line">
            <a:avLst/>
          </a:prstGeom>
          <a:noFill/>
          <a:ln w="25400" cap="rnd">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41" name="直接连接符 40">
            <a:extLst>
              <a:ext uri="{FF2B5EF4-FFF2-40B4-BE49-F238E27FC236}">
                <a16:creationId xmlns="" xmlns:a16="http://schemas.microsoft.com/office/drawing/2014/main" id="{0798F84A-4018-4669-8272-65A8C2BE17A4}"/>
              </a:ext>
            </a:extLst>
          </p:cNvPr>
          <p:cNvCxnSpPr>
            <a:cxnSpLocks/>
          </p:cNvCxnSpPr>
          <p:nvPr/>
        </p:nvCxnSpPr>
        <p:spPr>
          <a:xfrm>
            <a:off x="790840" y="609432"/>
            <a:ext cx="2235200" cy="1689100"/>
          </a:xfrm>
          <a:prstGeom prst="line">
            <a:avLst/>
          </a:prstGeom>
          <a:noFill/>
          <a:ln w="25400">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39" name="直接连接符 38">
            <a:extLst>
              <a:ext uri="{FF2B5EF4-FFF2-40B4-BE49-F238E27FC236}">
                <a16:creationId xmlns="" xmlns:a16="http://schemas.microsoft.com/office/drawing/2014/main" id="{46DC81A3-F46F-443F-A60A-DD607156545D}"/>
              </a:ext>
            </a:extLst>
          </p:cNvPr>
          <p:cNvCxnSpPr>
            <a:cxnSpLocks/>
          </p:cNvCxnSpPr>
          <p:nvPr/>
        </p:nvCxnSpPr>
        <p:spPr>
          <a:xfrm>
            <a:off x="2616200" y="1151699"/>
            <a:ext cx="1517613" cy="1146833"/>
          </a:xfrm>
          <a:prstGeom prst="line">
            <a:avLst/>
          </a:prstGeom>
          <a:noFill/>
          <a:ln w="38100" cap="rnd">
            <a:solidFill>
              <a:srgbClr val="90D4DF"/>
            </a:solidFill>
            <a:head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59" name="组合 58">
            <a:extLst>
              <a:ext uri="{FF2B5EF4-FFF2-40B4-BE49-F238E27FC236}">
                <a16:creationId xmlns="" xmlns:a16="http://schemas.microsoft.com/office/drawing/2014/main" id="{8E4BA18C-E0EE-4651-8226-9AAFD5A581AD}"/>
              </a:ext>
            </a:extLst>
          </p:cNvPr>
          <p:cNvGrpSpPr/>
          <p:nvPr/>
        </p:nvGrpSpPr>
        <p:grpSpPr>
          <a:xfrm>
            <a:off x="9639594" y="522288"/>
            <a:ext cx="1707942" cy="2014915"/>
            <a:chOff x="9639594" y="522288"/>
            <a:chExt cx="1707942" cy="2014915"/>
          </a:xfrm>
        </p:grpSpPr>
        <p:sp>
          <p:nvSpPr>
            <p:cNvPr id="48" name="等腰三角形 47">
              <a:extLst>
                <a:ext uri="{FF2B5EF4-FFF2-40B4-BE49-F238E27FC236}">
                  <a16:creationId xmlns="" xmlns:a16="http://schemas.microsoft.com/office/drawing/2014/main" id="{D8AB3454-C730-47A7-B7AE-D8DE1E8953AF}"/>
                </a:ext>
              </a:extLst>
            </p:cNvPr>
            <p:cNvSpPr/>
            <p:nvPr/>
          </p:nvSpPr>
          <p:spPr>
            <a:xfrm rot="17237126">
              <a:off x="9547848" y="614034"/>
              <a:ext cx="1330326" cy="1146833"/>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a:extLst>
                <a:ext uri="{FF2B5EF4-FFF2-40B4-BE49-F238E27FC236}">
                  <a16:creationId xmlns="" xmlns:a16="http://schemas.microsoft.com/office/drawing/2014/main" id="{2DD485AD-C8FC-4A0F-B839-87294B5413AF}"/>
                </a:ext>
              </a:extLst>
            </p:cNvPr>
            <p:cNvSpPr/>
            <p:nvPr/>
          </p:nvSpPr>
          <p:spPr>
            <a:xfrm rot="15632101">
              <a:off x="10220693" y="1274681"/>
              <a:ext cx="777280" cy="670069"/>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a:extLst>
                <a:ext uri="{FF2B5EF4-FFF2-40B4-BE49-F238E27FC236}">
                  <a16:creationId xmlns="" xmlns:a16="http://schemas.microsoft.com/office/drawing/2014/main" id="{8FE0983A-513B-418D-A88B-DB9181DF1D0F}"/>
                </a:ext>
              </a:extLst>
            </p:cNvPr>
            <p:cNvSpPr/>
            <p:nvPr/>
          </p:nvSpPr>
          <p:spPr>
            <a:xfrm rot="14636870">
              <a:off x="11038927" y="2234983"/>
              <a:ext cx="324607" cy="279834"/>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a:extLst>
                <a:ext uri="{FF2B5EF4-FFF2-40B4-BE49-F238E27FC236}">
                  <a16:creationId xmlns="" xmlns:a16="http://schemas.microsoft.com/office/drawing/2014/main" id="{5585329D-0948-4C91-96C5-4311397416CD}"/>
                </a:ext>
              </a:extLst>
            </p:cNvPr>
            <p:cNvSpPr/>
            <p:nvPr/>
          </p:nvSpPr>
          <p:spPr>
            <a:xfrm rot="15632101">
              <a:off x="10914954" y="1912548"/>
              <a:ext cx="464625" cy="400539"/>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2368513" y="2978256"/>
            <a:ext cx="8026400" cy="769441"/>
          </a:xfrm>
          <a:prstGeom prst="rect">
            <a:avLst/>
          </a:prstGeom>
        </p:spPr>
        <p:txBody>
          <a:bodyPr wrap="square">
            <a:spAutoFit/>
          </a:bodyPr>
          <a:lstStyle/>
          <a:p>
            <a:r>
              <a:rPr lang="zh-CN" altLang="en-US" sz="4400" dirty="0">
                <a:latin typeface="宋体" panose="02010600030101010101" pitchFamily="2" charset="-122"/>
                <a:ea typeface="宋体" panose="02010600030101010101" pitchFamily="2" charset="-122"/>
              </a:rPr>
              <a:t>希望各位专家老师提供更多建议</a:t>
            </a:r>
          </a:p>
        </p:txBody>
      </p:sp>
    </p:spTree>
    <p:extLst>
      <p:ext uri="{BB962C8B-B14F-4D97-AF65-F5344CB8AC3E}">
        <p14:creationId xmlns:p14="http://schemas.microsoft.com/office/powerpoint/2010/main" val="4249347491"/>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 xmlns:a16="http://schemas.microsoft.com/office/drawing/2014/main" id="{78EE53B9-4A37-4655-9777-D95491BA3AAF}"/>
              </a:ext>
            </a:extLst>
          </p:cNvPr>
          <p:cNvSpPr txBox="1"/>
          <p:nvPr/>
        </p:nvSpPr>
        <p:spPr>
          <a:xfrm>
            <a:off x="2767074" y="2744870"/>
            <a:ext cx="6743700" cy="1107996"/>
          </a:xfrm>
          <a:prstGeom prst="rect">
            <a:avLst/>
          </a:prstGeom>
          <a:noFill/>
        </p:spPr>
        <p:txBody>
          <a:bodyPr wrap="square" rtlCol="0">
            <a:spAutoFit/>
          </a:bodyPr>
          <a:lstStyle/>
          <a:p>
            <a:pPr algn="ctr"/>
            <a:r>
              <a:rPr lang="en-US" altLang="zh-CN" sz="6600" b="1" dirty="0">
                <a:solidFill>
                  <a:srgbClr val="2B8695"/>
                </a:solidFill>
              </a:rPr>
              <a:t>THANKS</a:t>
            </a:r>
            <a:endParaRPr lang="zh-CN" altLang="en-US" sz="6600" b="1" dirty="0">
              <a:solidFill>
                <a:srgbClr val="2B8695"/>
              </a:solidFill>
            </a:endParaRPr>
          </a:p>
        </p:txBody>
      </p:sp>
      <p:sp>
        <p:nvSpPr>
          <p:cNvPr id="31" name="任意多边形: 形状 30">
            <a:extLst>
              <a:ext uri="{FF2B5EF4-FFF2-40B4-BE49-F238E27FC236}">
                <a16:creationId xmlns="" xmlns:a16="http://schemas.microsoft.com/office/drawing/2014/main" id="{716B2398-57BE-4860-81F8-C84C1CC86037}"/>
              </a:ext>
            </a:extLst>
          </p:cNvPr>
          <p:cNvSpPr/>
          <p:nvPr/>
        </p:nvSpPr>
        <p:spPr>
          <a:xfrm>
            <a:off x="4711700" y="1270000"/>
            <a:ext cx="2781300"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 xmlns:a16="http://schemas.microsoft.com/office/drawing/2014/main" id="{989CC812-6344-410D-946C-B899B8A161EC}"/>
              </a:ext>
            </a:extLst>
          </p:cNvPr>
          <p:cNvSpPr/>
          <p:nvPr/>
        </p:nvSpPr>
        <p:spPr>
          <a:xfrm flipV="1">
            <a:off x="4686300" y="4546600"/>
            <a:ext cx="2781300"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a:extLst>
              <a:ext uri="{FF2B5EF4-FFF2-40B4-BE49-F238E27FC236}">
                <a16:creationId xmlns="" xmlns:a16="http://schemas.microsoft.com/office/drawing/2014/main" id="{9553ECC8-2D46-4238-B96D-D24141435D73}"/>
              </a:ext>
            </a:extLst>
          </p:cNvPr>
          <p:cNvCxnSpPr/>
          <p:nvPr/>
        </p:nvCxnSpPr>
        <p:spPr>
          <a:xfrm>
            <a:off x="8159713" y="3803937"/>
            <a:ext cx="2235200" cy="1689100"/>
          </a:xfrm>
          <a:prstGeom prst="line">
            <a:avLst/>
          </a:prstGeom>
          <a:noFill/>
          <a:ln w="38100" cap="rnd">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40" name="直接连接符 39">
            <a:extLst>
              <a:ext uri="{FF2B5EF4-FFF2-40B4-BE49-F238E27FC236}">
                <a16:creationId xmlns="" xmlns:a16="http://schemas.microsoft.com/office/drawing/2014/main" id="{B8DAF0B7-6943-4FFE-B856-FE8E8E471921}"/>
              </a:ext>
            </a:extLst>
          </p:cNvPr>
          <p:cNvCxnSpPr>
            <a:cxnSpLocks/>
          </p:cNvCxnSpPr>
          <p:nvPr/>
        </p:nvCxnSpPr>
        <p:spPr>
          <a:xfrm>
            <a:off x="8159713" y="4632302"/>
            <a:ext cx="755687" cy="571059"/>
          </a:xfrm>
          <a:prstGeom prst="line">
            <a:avLst/>
          </a:prstGeom>
          <a:noFill/>
          <a:ln w="25400" cap="rnd">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41" name="直接连接符 40">
            <a:extLst>
              <a:ext uri="{FF2B5EF4-FFF2-40B4-BE49-F238E27FC236}">
                <a16:creationId xmlns="" xmlns:a16="http://schemas.microsoft.com/office/drawing/2014/main" id="{0798F84A-4018-4669-8272-65A8C2BE17A4}"/>
              </a:ext>
            </a:extLst>
          </p:cNvPr>
          <p:cNvCxnSpPr>
            <a:cxnSpLocks/>
          </p:cNvCxnSpPr>
          <p:nvPr/>
        </p:nvCxnSpPr>
        <p:spPr>
          <a:xfrm>
            <a:off x="790840" y="609432"/>
            <a:ext cx="2235200" cy="1689100"/>
          </a:xfrm>
          <a:prstGeom prst="line">
            <a:avLst/>
          </a:prstGeom>
          <a:noFill/>
          <a:ln w="25400">
            <a:solidFill>
              <a:srgbClr val="90D4DF"/>
            </a:solidFill>
            <a:tailEnd type="oval" w="lg" len="lg"/>
          </a:ln>
        </p:spPr>
        <p:style>
          <a:lnRef idx="2">
            <a:schemeClr val="accent1">
              <a:shade val="50000"/>
            </a:schemeClr>
          </a:lnRef>
          <a:fillRef idx="1">
            <a:schemeClr val="accent1"/>
          </a:fillRef>
          <a:effectRef idx="0">
            <a:schemeClr val="accent1"/>
          </a:effectRef>
          <a:fontRef idx="minor">
            <a:schemeClr val="lt1"/>
          </a:fontRef>
        </p:style>
      </p:cxnSp>
      <p:cxnSp>
        <p:nvCxnSpPr>
          <p:cNvPr id="39" name="直接连接符 38">
            <a:extLst>
              <a:ext uri="{FF2B5EF4-FFF2-40B4-BE49-F238E27FC236}">
                <a16:creationId xmlns="" xmlns:a16="http://schemas.microsoft.com/office/drawing/2014/main" id="{46DC81A3-F46F-443F-A60A-DD607156545D}"/>
              </a:ext>
            </a:extLst>
          </p:cNvPr>
          <p:cNvCxnSpPr>
            <a:cxnSpLocks/>
          </p:cNvCxnSpPr>
          <p:nvPr/>
        </p:nvCxnSpPr>
        <p:spPr>
          <a:xfrm>
            <a:off x="2616200" y="1151699"/>
            <a:ext cx="1517613" cy="1146833"/>
          </a:xfrm>
          <a:prstGeom prst="line">
            <a:avLst/>
          </a:prstGeom>
          <a:noFill/>
          <a:ln w="38100" cap="rnd">
            <a:solidFill>
              <a:srgbClr val="90D4DF"/>
            </a:solidFill>
            <a:head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59" name="组合 58">
            <a:extLst>
              <a:ext uri="{FF2B5EF4-FFF2-40B4-BE49-F238E27FC236}">
                <a16:creationId xmlns="" xmlns:a16="http://schemas.microsoft.com/office/drawing/2014/main" id="{8E4BA18C-E0EE-4651-8226-9AAFD5A581AD}"/>
              </a:ext>
            </a:extLst>
          </p:cNvPr>
          <p:cNvGrpSpPr/>
          <p:nvPr/>
        </p:nvGrpSpPr>
        <p:grpSpPr>
          <a:xfrm>
            <a:off x="9639594" y="522288"/>
            <a:ext cx="1707942" cy="2014915"/>
            <a:chOff x="9639594" y="522288"/>
            <a:chExt cx="1707942" cy="2014915"/>
          </a:xfrm>
        </p:grpSpPr>
        <p:sp>
          <p:nvSpPr>
            <p:cNvPr id="48" name="等腰三角形 47">
              <a:extLst>
                <a:ext uri="{FF2B5EF4-FFF2-40B4-BE49-F238E27FC236}">
                  <a16:creationId xmlns="" xmlns:a16="http://schemas.microsoft.com/office/drawing/2014/main" id="{D8AB3454-C730-47A7-B7AE-D8DE1E8953AF}"/>
                </a:ext>
              </a:extLst>
            </p:cNvPr>
            <p:cNvSpPr/>
            <p:nvPr/>
          </p:nvSpPr>
          <p:spPr>
            <a:xfrm rot="17237126">
              <a:off x="9547848" y="614034"/>
              <a:ext cx="1330326" cy="1146833"/>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a:extLst>
                <a:ext uri="{FF2B5EF4-FFF2-40B4-BE49-F238E27FC236}">
                  <a16:creationId xmlns="" xmlns:a16="http://schemas.microsoft.com/office/drawing/2014/main" id="{2DD485AD-C8FC-4A0F-B839-87294B5413AF}"/>
                </a:ext>
              </a:extLst>
            </p:cNvPr>
            <p:cNvSpPr/>
            <p:nvPr/>
          </p:nvSpPr>
          <p:spPr>
            <a:xfrm rot="15632101">
              <a:off x="10220693" y="1274681"/>
              <a:ext cx="777280" cy="670069"/>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a:extLst>
                <a:ext uri="{FF2B5EF4-FFF2-40B4-BE49-F238E27FC236}">
                  <a16:creationId xmlns="" xmlns:a16="http://schemas.microsoft.com/office/drawing/2014/main" id="{8FE0983A-513B-418D-A88B-DB9181DF1D0F}"/>
                </a:ext>
              </a:extLst>
            </p:cNvPr>
            <p:cNvSpPr/>
            <p:nvPr/>
          </p:nvSpPr>
          <p:spPr>
            <a:xfrm rot="14636870">
              <a:off x="11038927" y="2234983"/>
              <a:ext cx="324607" cy="279834"/>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a:extLst>
                <a:ext uri="{FF2B5EF4-FFF2-40B4-BE49-F238E27FC236}">
                  <a16:creationId xmlns="" xmlns:a16="http://schemas.microsoft.com/office/drawing/2014/main" id="{5585329D-0948-4C91-96C5-4311397416CD}"/>
                </a:ext>
              </a:extLst>
            </p:cNvPr>
            <p:cNvSpPr/>
            <p:nvPr/>
          </p:nvSpPr>
          <p:spPr>
            <a:xfrm rot="15632101">
              <a:off x="10914954" y="1912548"/>
              <a:ext cx="464625" cy="400539"/>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a:extLst>
              <a:ext uri="{FF2B5EF4-FFF2-40B4-BE49-F238E27FC236}">
                <a16:creationId xmlns="" xmlns:a16="http://schemas.microsoft.com/office/drawing/2014/main" id="{0ACD896F-BED1-4848-92AC-8A12749F6730}"/>
              </a:ext>
            </a:extLst>
          </p:cNvPr>
          <p:cNvGrpSpPr/>
          <p:nvPr/>
        </p:nvGrpSpPr>
        <p:grpSpPr>
          <a:xfrm rot="16200000">
            <a:off x="-1419765" y="5706104"/>
            <a:ext cx="7424233" cy="4584700"/>
            <a:chOff x="-1747332" y="88900"/>
            <a:chExt cx="5354132" cy="4539070"/>
          </a:xfrm>
          <a:blipFill dpi="0" rotWithShape="1">
            <a:blip r:embed="rId2">
              <a:extLst>
                <a:ext uri="{28A0092B-C50C-407E-A947-70E740481C1C}">
                  <a14:useLocalDpi xmlns:a14="http://schemas.microsoft.com/office/drawing/2010/main" val="0"/>
                </a:ext>
              </a:extLst>
            </a:blip>
            <a:srcRect/>
            <a:stretch>
              <a:fillRect/>
            </a:stretch>
          </a:blipFill>
        </p:grpSpPr>
        <p:sp>
          <p:nvSpPr>
            <p:cNvPr id="54" name="矩形: 对角圆角 53">
              <a:extLst>
                <a:ext uri="{FF2B5EF4-FFF2-40B4-BE49-F238E27FC236}">
                  <a16:creationId xmlns="" xmlns:a16="http://schemas.microsoft.com/office/drawing/2014/main" id="{43841991-EBF2-486C-A224-A1C822491442}"/>
                </a:ext>
              </a:extLst>
            </p:cNvPr>
            <p:cNvSpPr/>
            <p:nvPr/>
          </p:nvSpPr>
          <p:spPr>
            <a:xfrm rot="1694786">
              <a:off x="-228600" y="88900"/>
              <a:ext cx="3835400"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对角圆角 54">
              <a:extLst>
                <a:ext uri="{FF2B5EF4-FFF2-40B4-BE49-F238E27FC236}">
                  <a16:creationId xmlns="" xmlns:a16="http://schemas.microsoft.com/office/drawing/2014/main" id="{C0E2307E-4334-44A0-A36B-527181CE02D9}"/>
                </a:ext>
              </a:extLst>
            </p:cNvPr>
            <p:cNvSpPr/>
            <p:nvPr/>
          </p:nvSpPr>
          <p:spPr>
            <a:xfrm rot="1694786">
              <a:off x="-1146579" y="732835"/>
              <a:ext cx="3835400"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对角圆角 55">
              <a:extLst>
                <a:ext uri="{FF2B5EF4-FFF2-40B4-BE49-F238E27FC236}">
                  <a16:creationId xmlns="" xmlns:a16="http://schemas.microsoft.com/office/drawing/2014/main" id="{001D038A-0AAF-4FD1-AB33-16ACF648F3D1}"/>
                </a:ext>
              </a:extLst>
            </p:cNvPr>
            <p:cNvSpPr/>
            <p:nvPr/>
          </p:nvSpPr>
          <p:spPr>
            <a:xfrm rot="1694786">
              <a:off x="-867181" y="2004015"/>
              <a:ext cx="3835400"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对角圆角 56">
              <a:extLst>
                <a:ext uri="{FF2B5EF4-FFF2-40B4-BE49-F238E27FC236}">
                  <a16:creationId xmlns="" xmlns:a16="http://schemas.microsoft.com/office/drawing/2014/main" id="{856A8F62-31F2-4B63-BF71-6466C7770148}"/>
                </a:ext>
              </a:extLst>
            </p:cNvPr>
            <p:cNvSpPr/>
            <p:nvPr/>
          </p:nvSpPr>
          <p:spPr>
            <a:xfrm rot="1694786">
              <a:off x="-1747332" y="2952342"/>
              <a:ext cx="4953263"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对角圆角 57">
              <a:extLst>
                <a:ext uri="{FF2B5EF4-FFF2-40B4-BE49-F238E27FC236}">
                  <a16:creationId xmlns="" xmlns:a16="http://schemas.microsoft.com/office/drawing/2014/main" id="{70C925A2-F746-4299-A0C0-FC4D0B03C7F5}"/>
                </a:ext>
              </a:extLst>
            </p:cNvPr>
            <p:cNvSpPr/>
            <p:nvPr/>
          </p:nvSpPr>
          <p:spPr>
            <a:xfrm rot="1694786">
              <a:off x="-1680775" y="3802470"/>
              <a:ext cx="3835400"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a:extLst>
              <a:ext uri="{FF2B5EF4-FFF2-40B4-BE49-F238E27FC236}">
                <a16:creationId xmlns="" xmlns:a16="http://schemas.microsoft.com/office/drawing/2014/main" id="{01586123-92A7-4BBA-B0AB-0AF6FA80BD9B}"/>
              </a:ext>
            </a:extLst>
          </p:cNvPr>
          <p:cNvGrpSpPr/>
          <p:nvPr/>
        </p:nvGrpSpPr>
        <p:grpSpPr>
          <a:xfrm rot="16200000">
            <a:off x="8479884" y="-3176892"/>
            <a:ext cx="7424233" cy="4584700"/>
            <a:chOff x="-1747332" y="88900"/>
            <a:chExt cx="5354132" cy="4539070"/>
          </a:xfrm>
          <a:blipFill dpi="0" rotWithShape="1">
            <a:blip r:embed="rId3">
              <a:extLst>
                <a:ext uri="{28A0092B-C50C-407E-A947-70E740481C1C}">
                  <a14:useLocalDpi xmlns:a14="http://schemas.microsoft.com/office/drawing/2010/main" val="0"/>
                </a:ext>
              </a:extLst>
            </a:blip>
            <a:srcRect/>
            <a:stretch>
              <a:fillRect/>
            </a:stretch>
          </a:blipFill>
        </p:grpSpPr>
        <p:sp>
          <p:nvSpPr>
            <p:cNvPr id="61" name="矩形: 对角圆角 60">
              <a:extLst>
                <a:ext uri="{FF2B5EF4-FFF2-40B4-BE49-F238E27FC236}">
                  <a16:creationId xmlns="" xmlns:a16="http://schemas.microsoft.com/office/drawing/2014/main" id="{88629C6E-929A-4914-9C08-F7645246C26D}"/>
                </a:ext>
              </a:extLst>
            </p:cNvPr>
            <p:cNvSpPr/>
            <p:nvPr/>
          </p:nvSpPr>
          <p:spPr>
            <a:xfrm rot="1694786">
              <a:off x="-228600" y="88900"/>
              <a:ext cx="3835400"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对角圆角 61">
              <a:extLst>
                <a:ext uri="{FF2B5EF4-FFF2-40B4-BE49-F238E27FC236}">
                  <a16:creationId xmlns="" xmlns:a16="http://schemas.microsoft.com/office/drawing/2014/main" id="{AAB82797-3F34-4D67-9F61-0AFD72B91DD0}"/>
                </a:ext>
              </a:extLst>
            </p:cNvPr>
            <p:cNvSpPr/>
            <p:nvPr/>
          </p:nvSpPr>
          <p:spPr>
            <a:xfrm rot="1694786">
              <a:off x="-1146579" y="732835"/>
              <a:ext cx="3835400"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对角圆角 62">
              <a:extLst>
                <a:ext uri="{FF2B5EF4-FFF2-40B4-BE49-F238E27FC236}">
                  <a16:creationId xmlns="" xmlns:a16="http://schemas.microsoft.com/office/drawing/2014/main" id="{B7E79D7F-7E9F-409D-837B-5A33B28F03D3}"/>
                </a:ext>
              </a:extLst>
            </p:cNvPr>
            <p:cNvSpPr/>
            <p:nvPr/>
          </p:nvSpPr>
          <p:spPr>
            <a:xfrm rot="1694786">
              <a:off x="-867181" y="2004015"/>
              <a:ext cx="3835400"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对角圆角 63">
              <a:extLst>
                <a:ext uri="{FF2B5EF4-FFF2-40B4-BE49-F238E27FC236}">
                  <a16:creationId xmlns="" xmlns:a16="http://schemas.microsoft.com/office/drawing/2014/main" id="{408B0944-BE6A-4F85-8C9F-D89505474912}"/>
                </a:ext>
              </a:extLst>
            </p:cNvPr>
            <p:cNvSpPr/>
            <p:nvPr/>
          </p:nvSpPr>
          <p:spPr>
            <a:xfrm rot="1694786">
              <a:off x="-1747332" y="2952342"/>
              <a:ext cx="4953263"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对角圆角 64">
              <a:extLst>
                <a:ext uri="{FF2B5EF4-FFF2-40B4-BE49-F238E27FC236}">
                  <a16:creationId xmlns="" xmlns:a16="http://schemas.microsoft.com/office/drawing/2014/main" id="{0801491C-08DC-4CD8-820F-37A44B81EF95}"/>
                </a:ext>
              </a:extLst>
            </p:cNvPr>
            <p:cNvSpPr/>
            <p:nvPr/>
          </p:nvSpPr>
          <p:spPr>
            <a:xfrm rot="1694786">
              <a:off x="-1680775" y="3802470"/>
              <a:ext cx="3835400" cy="825500"/>
            </a:xfrm>
            <a:prstGeom prst="round2DiagRect">
              <a:avLst>
                <a:gd name="adj1" fmla="val 16667"/>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34869265"/>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D5FE90D9-ABE8-4BC9-827B-1DA0E95538D4}"/>
              </a:ext>
            </a:extLst>
          </p:cNvPr>
          <p:cNvSpPr txBox="1"/>
          <p:nvPr/>
        </p:nvSpPr>
        <p:spPr>
          <a:xfrm>
            <a:off x="2017115" y="612001"/>
            <a:ext cx="4702177" cy="646331"/>
          </a:xfrm>
          <a:prstGeom prst="rect">
            <a:avLst/>
          </a:prstGeom>
          <a:noFill/>
        </p:spPr>
        <p:txBody>
          <a:bodyPr wrap="square" rtlCol="0">
            <a:spAutoFit/>
          </a:bodyPr>
          <a:lstStyle/>
          <a:p>
            <a:r>
              <a:rPr lang="zh-CN" altLang="en-US" sz="3600" b="1" dirty="0" smtClean="0"/>
              <a:t>背景与意义</a:t>
            </a:r>
            <a:endParaRPr lang="zh-CN" altLang="en-US" sz="3600" b="1" dirty="0"/>
          </a:p>
        </p:txBody>
      </p:sp>
      <p:grpSp>
        <p:nvGrpSpPr>
          <p:cNvPr id="3" name="组合 2">
            <a:extLst>
              <a:ext uri="{FF2B5EF4-FFF2-40B4-BE49-F238E27FC236}">
                <a16:creationId xmlns="" xmlns:a16="http://schemas.microsoft.com/office/drawing/2014/main" id="{6F2314BD-6CDC-4B0C-80E9-8FF195205599}"/>
              </a:ext>
            </a:extLst>
          </p:cNvPr>
          <p:cNvGrpSpPr/>
          <p:nvPr/>
        </p:nvGrpSpPr>
        <p:grpSpPr>
          <a:xfrm>
            <a:off x="3831601" y="337076"/>
            <a:ext cx="874098" cy="1196179"/>
            <a:chOff x="8930302" y="1957566"/>
            <a:chExt cx="1318106" cy="2027855"/>
          </a:xfrm>
        </p:grpSpPr>
        <p:grpSp>
          <p:nvGrpSpPr>
            <p:cNvPr id="4" name="组合 3">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6"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a:extLst>
                <a:ext uri="{FF2B5EF4-FFF2-40B4-BE49-F238E27FC236}">
                  <a16:creationId xmlns="" xmlns:a16="http://schemas.microsoft.com/office/drawing/2014/main" id="{6C2B3F09-C9CA-48EA-AEC4-D9408ADA82A4}"/>
                </a:ext>
              </a:extLst>
            </p:cNvPr>
            <p:cNvCxnSpPr>
              <a:stCxn id="6" idx="3"/>
              <a:endCxn id="7"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 xmlns:a16="http://schemas.microsoft.com/office/drawing/2014/main" id="{9C73FD0A-6272-4F27-933C-347B02DCAEF4}"/>
              </a:ext>
            </a:extLst>
          </p:cNvPr>
          <p:cNvSpPr txBox="1"/>
          <p:nvPr/>
        </p:nvSpPr>
        <p:spPr>
          <a:xfrm>
            <a:off x="1264776" y="1594688"/>
            <a:ext cx="8612392" cy="2000548"/>
          </a:xfrm>
          <a:prstGeom prst="rect">
            <a:avLst/>
          </a:prstGeom>
          <a:noFill/>
        </p:spPr>
        <p:txBody>
          <a:bodyPr wrap="square" rtlCol="0">
            <a:spAutoFit/>
          </a:bodyPr>
          <a:lstStyle/>
          <a:p>
            <a:r>
              <a:rPr lang="zh-CN" altLang="en-US" sz="2800" b="1" dirty="0" smtClean="0">
                <a:ln w="0"/>
                <a:effectLst>
                  <a:outerShdw blurRad="38100" dist="19050" dir="2700000" algn="tl" rotWithShape="0">
                    <a:schemeClr val="dk1">
                      <a:alpha val="40000"/>
                    </a:schemeClr>
                  </a:outerShdw>
                </a:effectLst>
              </a:rPr>
              <a:t>雪</a:t>
            </a:r>
            <a:r>
              <a:rPr lang="zh-CN" altLang="en-US" sz="2800" b="1" dirty="0">
                <a:ln w="0"/>
                <a:effectLst>
                  <a:outerShdw blurRad="38100" dist="19050" dir="2700000" algn="tl" rotWithShape="0">
                    <a:schemeClr val="dk1">
                      <a:alpha val="40000"/>
                    </a:schemeClr>
                  </a:outerShdw>
                </a:effectLst>
              </a:rPr>
              <a:t>龙号</a:t>
            </a:r>
            <a:r>
              <a:rPr lang="zh-CN" altLang="en-US" sz="2800" b="1" dirty="0" smtClean="0">
                <a:ln w="0"/>
                <a:effectLst>
                  <a:outerShdw blurRad="38100" dist="19050" dir="2700000" algn="tl" rotWithShape="0">
                    <a:schemeClr val="dk1">
                      <a:alpha val="40000"/>
                    </a:schemeClr>
                  </a:outerShdw>
                </a:effectLst>
              </a:rPr>
              <a:t>：</a:t>
            </a:r>
            <a:endParaRPr lang="en-US" altLang="zh-CN" sz="2800" b="1" dirty="0" smtClean="0">
              <a:ln w="0"/>
              <a:effectLst>
                <a:outerShdw blurRad="38100" dist="19050" dir="2700000" algn="tl" rotWithShape="0">
                  <a:schemeClr val="dk1">
                    <a:alpha val="40000"/>
                  </a:schemeClr>
                </a:outerShdw>
              </a:effectLst>
            </a:endParaRPr>
          </a:p>
          <a:p>
            <a:r>
              <a:rPr lang="zh-CN" altLang="zh-CN" sz="2400" dirty="0" smtClean="0"/>
              <a:t>中国</a:t>
            </a:r>
            <a:r>
              <a:rPr lang="zh-CN" altLang="zh-CN" sz="2400" dirty="0"/>
              <a:t>唯一一艘，集科考、运输、破冰等多功能于一体的极地科考</a:t>
            </a:r>
            <a:r>
              <a:rPr lang="zh-CN" altLang="zh-CN" sz="2400" dirty="0" smtClean="0"/>
              <a:t>船。</a:t>
            </a:r>
            <a:endParaRPr lang="en-US" altLang="zh-CN" sz="2400" dirty="0" smtClean="0"/>
          </a:p>
          <a:p>
            <a:r>
              <a:rPr lang="zh-CN" altLang="zh-CN" sz="2400" dirty="0" smtClean="0"/>
              <a:t>是我国南北极科考的重要组成部分，并且承担着大量的南北极科考任务</a:t>
            </a:r>
            <a:r>
              <a:rPr lang="zh-CN" altLang="en-US" sz="2400" dirty="0" smtClean="0"/>
              <a:t>。</a:t>
            </a:r>
            <a:endParaRPr lang="en-US" altLang="zh-CN" sz="2400" dirty="0" smtClean="0"/>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924" t="4549" r="1826" b="10871"/>
          <a:stretch/>
        </p:blipFill>
        <p:spPr>
          <a:xfrm>
            <a:off x="6538059" y="3202395"/>
            <a:ext cx="5276335" cy="3142606"/>
          </a:xfrm>
          <a:prstGeom prst="rect">
            <a:avLst/>
          </a:prstGeom>
        </p:spPr>
      </p:pic>
      <p:sp>
        <p:nvSpPr>
          <p:cNvPr id="10" name="文本框 9"/>
          <p:cNvSpPr txBox="1"/>
          <p:nvPr/>
        </p:nvSpPr>
        <p:spPr>
          <a:xfrm>
            <a:off x="1264776" y="4061497"/>
            <a:ext cx="5133651" cy="1838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nSpc>
                <a:spcPct val="150000"/>
              </a:lnSpc>
            </a:pPr>
            <a:r>
              <a:rPr lang="zh-CN" altLang="en-US" sz="2000" b="1" dirty="0" smtClean="0">
                <a:latin typeface="+mn-ea"/>
              </a:rPr>
              <a:t>历史航行</a:t>
            </a:r>
            <a:endParaRPr lang="en-US" altLang="zh-CN" sz="2000" b="1" dirty="0" smtClean="0">
              <a:latin typeface="+mn-ea"/>
            </a:endParaRPr>
          </a:p>
          <a:p>
            <a:pPr>
              <a:lnSpc>
                <a:spcPct val="150000"/>
              </a:lnSpc>
            </a:pPr>
            <a:r>
              <a:rPr lang="en-US" altLang="zh-CN" dirty="0" smtClean="0"/>
              <a:t>1993</a:t>
            </a:r>
            <a:r>
              <a:rPr lang="zh-CN" altLang="en-US" dirty="0"/>
              <a:t>年由乌克兰赫尔松船厂建造</a:t>
            </a:r>
            <a:endParaRPr lang="en-US" altLang="zh-CN" dirty="0"/>
          </a:p>
          <a:p>
            <a:pPr>
              <a:lnSpc>
                <a:spcPct val="150000"/>
              </a:lnSpc>
            </a:pPr>
            <a:r>
              <a:rPr lang="en-US" altLang="zh-CN" dirty="0"/>
              <a:t>1994</a:t>
            </a:r>
            <a:r>
              <a:rPr lang="zh-CN" altLang="en-US" dirty="0"/>
              <a:t>年代替</a:t>
            </a:r>
            <a:r>
              <a:rPr lang="en-US" altLang="zh-CN" dirty="0"/>
              <a:t>“</a:t>
            </a:r>
            <a:r>
              <a:rPr lang="zh-CN" altLang="zh-CN" dirty="0"/>
              <a:t>极地</a:t>
            </a:r>
            <a:r>
              <a:rPr lang="en-US" altLang="zh-CN" dirty="0"/>
              <a:t>”</a:t>
            </a:r>
            <a:r>
              <a:rPr lang="zh-CN" altLang="zh-CN" dirty="0"/>
              <a:t>号服役至今</a:t>
            </a:r>
            <a:endParaRPr lang="en-US" altLang="zh-CN" dirty="0"/>
          </a:p>
          <a:p>
            <a:pPr>
              <a:lnSpc>
                <a:spcPct val="150000"/>
              </a:lnSpc>
            </a:pPr>
            <a:r>
              <a:rPr lang="zh-CN" altLang="zh-CN" dirty="0"/>
              <a:t>共已成功完成</a:t>
            </a:r>
            <a:r>
              <a:rPr lang="en-US" altLang="zh-CN" dirty="0"/>
              <a:t>8</a:t>
            </a:r>
            <a:r>
              <a:rPr lang="zh-CN" altLang="zh-CN" dirty="0"/>
              <a:t>次北极航行和</a:t>
            </a:r>
            <a:r>
              <a:rPr lang="en-US" altLang="zh-CN" dirty="0"/>
              <a:t>33</a:t>
            </a:r>
            <a:r>
              <a:rPr lang="zh-CN" altLang="zh-CN" dirty="0"/>
              <a:t>次南极航行。</a:t>
            </a:r>
            <a:endParaRPr lang="zh-CN" altLang="en-US" dirty="0"/>
          </a:p>
        </p:txBody>
      </p:sp>
    </p:spTree>
    <p:extLst>
      <p:ext uri="{BB962C8B-B14F-4D97-AF65-F5344CB8AC3E}">
        <p14:creationId xmlns:p14="http://schemas.microsoft.com/office/powerpoint/2010/main" val="539350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 xmlns:a16="http://schemas.microsoft.com/office/drawing/2014/main" id="{9C73FD0A-6272-4F27-933C-347B02DCAEF4}"/>
              </a:ext>
            </a:extLst>
          </p:cNvPr>
          <p:cNvSpPr txBox="1"/>
          <p:nvPr/>
        </p:nvSpPr>
        <p:spPr>
          <a:xfrm>
            <a:off x="1172475" y="2216335"/>
            <a:ext cx="10375900" cy="2862322"/>
          </a:xfrm>
          <a:prstGeom prst="rect">
            <a:avLst/>
          </a:prstGeom>
          <a:noFill/>
        </p:spPr>
        <p:txBody>
          <a:bodyPr wrap="square" rtlCol="0">
            <a:spAutoFit/>
          </a:bodyPr>
          <a:lstStyle/>
          <a:p>
            <a:pPr>
              <a:lnSpc>
                <a:spcPct val="150000"/>
              </a:lnSpc>
            </a:pPr>
            <a:r>
              <a:rPr lang="zh-CN" altLang="zh-CN" sz="2400" b="1" dirty="0" smtClean="0"/>
              <a:t>全天相机</a:t>
            </a:r>
            <a:r>
              <a:rPr lang="zh-CN" altLang="en-US" sz="2400" dirty="0" smtClean="0"/>
              <a:t>（</a:t>
            </a:r>
            <a:r>
              <a:rPr lang="en-US" altLang="zh-CN" sz="2400" dirty="0" smtClean="0"/>
              <a:t>All-Sky Camera</a:t>
            </a:r>
            <a:r>
              <a:rPr lang="zh-CN" altLang="en-US" sz="2400" dirty="0" smtClean="0"/>
              <a:t>）</a:t>
            </a:r>
            <a:endParaRPr lang="en-US" altLang="zh-CN" sz="2400" dirty="0"/>
          </a:p>
          <a:p>
            <a:pPr>
              <a:lnSpc>
                <a:spcPct val="150000"/>
              </a:lnSpc>
            </a:pPr>
            <a:r>
              <a:rPr lang="zh-CN" altLang="en-US" sz="2400" b="1" dirty="0" smtClean="0"/>
              <a:t>特       点：</a:t>
            </a:r>
            <a:r>
              <a:rPr lang="zh-CN" altLang="en-US" sz="2400" dirty="0" smtClean="0"/>
              <a:t>全天相机</a:t>
            </a:r>
            <a:r>
              <a:rPr lang="zh-CN" altLang="zh-CN" sz="2400" dirty="0" smtClean="0"/>
              <a:t>能够拍摄环视</a:t>
            </a:r>
            <a:endParaRPr lang="en-US" altLang="zh-CN" sz="2400" dirty="0" smtClean="0"/>
          </a:p>
          <a:p>
            <a:pPr>
              <a:lnSpc>
                <a:spcPct val="150000"/>
              </a:lnSpc>
            </a:pPr>
            <a:r>
              <a:rPr lang="en-US" altLang="zh-CN" sz="2400" dirty="0" smtClean="0"/>
              <a:t>360</a:t>
            </a:r>
            <a:r>
              <a:rPr lang="zh-CN" altLang="zh-CN" sz="2400" dirty="0"/>
              <a:t>°的</a:t>
            </a:r>
            <a:r>
              <a:rPr lang="zh-CN" altLang="zh-CN" sz="2400" dirty="0" smtClean="0"/>
              <a:t>景象，并通过高性能</a:t>
            </a:r>
            <a:r>
              <a:rPr lang="en-US" altLang="zh-CN" sz="2400" dirty="0" smtClean="0"/>
              <a:t>CCD</a:t>
            </a:r>
          </a:p>
          <a:p>
            <a:pPr>
              <a:lnSpc>
                <a:spcPct val="150000"/>
              </a:lnSpc>
            </a:pPr>
            <a:r>
              <a:rPr lang="zh-CN" altLang="zh-CN" sz="2400" dirty="0" smtClean="0"/>
              <a:t>捕捉弱光及特定波段的光学数据</a:t>
            </a:r>
            <a:r>
              <a:rPr lang="zh-CN" altLang="en-US" sz="2400" dirty="0" smtClean="0"/>
              <a:t>。</a:t>
            </a:r>
            <a:endParaRPr lang="en-US" altLang="zh-CN" sz="2400" dirty="0" smtClean="0"/>
          </a:p>
          <a:p>
            <a:pPr>
              <a:lnSpc>
                <a:spcPct val="150000"/>
              </a:lnSpc>
            </a:pPr>
            <a:r>
              <a:rPr lang="zh-CN" altLang="en-US" sz="2400" b="1" dirty="0" smtClean="0"/>
              <a:t>功</a:t>
            </a:r>
            <a:r>
              <a:rPr lang="en-US" altLang="zh-CN" sz="2400" b="1" dirty="0" smtClean="0"/>
              <a:t>	</a:t>
            </a:r>
            <a:r>
              <a:rPr lang="zh-CN" altLang="en-US" sz="2400" b="1" dirty="0" smtClean="0"/>
              <a:t>能：</a:t>
            </a:r>
            <a:r>
              <a:rPr lang="zh-CN" altLang="zh-CN" sz="2400" dirty="0" smtClean="0"/>
              <a:t>适用于大视场</a:t>
            </a:r>
            <a:r>
              <a:rPr lang="zh-CN" altLang="en-US" sz="2400" dirty="0"/>
              <a:t>，</a:t>
            </a:r>
            <a:r>
              <a:rPr lang="zh-CN" altLang="en-US" sz="2400" dirty="0" smtClean="0"/>
              <a:t>高时空分辨率</a:t>
            </a:r>
            <a:r>
              <a:rPr lang="zh-CN" altLang="zh-CN" sz="2400" dirty="0" smtClean="0"/>
              <a:t>的天文数据获取</a:t>
            </a:r>
            <a:endParaRPr lang="en-US" altLang="zh-CN" sz="2400" dirty="0" smtClean="0"/>
          </a:p>
        </p:txBody>
      </p:sp>
      <p:sp>
        <p:nvSpPr>
          <p:cNvPr id="10" name="文本框 9">
            <a:extLst>
              <a:ext uri="{FF2B5EF4-FFF2-40B4-BE49-F238E27FC236}">
                <a16:creationId xmlns="" xmlns:a16="http://schemas.microsoft.com/office/drawing/2014/main" id="{D5FE90D9-ABE8-4BC9-827B-1DA0E95538D4}"/>
              </a:ext>
            </a:extLst>
          </p:cNvPr>
          <p:cNvSpPr txBox="1"/>
          <p:nvPr/>
        </p:nvSpPr>
        <p:spPr>
          <a:xfrm>
            <a:off x="2017115" y="612001"/>
            <a:ext cx="4702177" cy="646331"/>
          </a:xfrm>
          <a:prstGeom prst="rect">
            <a:avLst/>
          </a:prstGeom>
          <a:noFill/>
        </p:spPr>
        <p:txBody>
          <a:bodyPr wrap="square" rtlCol="0">
            <a:spAutoFit/>
          </a:bodyPr>
          <a:lstStyle/>
          <a:p>
            <a:r>
              <a:rPr lang="zh-CN" altLang="en-US" sz="3600" b="1" dirty="0" smtClean="0"/>
              <a:t>背景与意义</a:t>
            </a:r>
            <a:endParaRPr lang="zh-CN" altLang="en-US" sz="3600" b="1" dirty="0"/>
          </a:p>
        </p:txBody>
      </p:sp>
      <p:grpSp>
        <p:nvGrpSpPr>
          <p:cNvPr id="12" name="组合 11">
            <a:extLst>
              <a:ext uri="{FF2B5EF4-FFF2-40B4-BE49-F238E27FC236}">
                <a16:creationId xmlns="" xmlns:a16="http://schemas.microsoft.com/office/drawing/2014/main" id="{6F2314BD-6CDC-4B0C-80E9-8FF195205599}"/>
              </a:ext>
            </a:extLst>
          </p:cNvPr>
          <p:cNvGrpSpPr/>
          <p:nvPr/>
        </p:nvGrpSpPr>
        <p:grpSpPr>
          <a:xfrm>
            <a:off x="3831601" y="337076"/>
            <a:ext cx="874098" cy="1196179"/>
            <a:chOff x="8930302" y="1957566"/>
            <a:chExt cx="1318106" cy="2027855"/>
          </a:xfrm>
        </p:grpSpPr>
        <p:grpSp>
          <p:nvGrpSpPr>
            <p:cNvPr id="13" name="组合 12">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15"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连接符 13">
              <a:extLst>
                <a:ext uri="{FF2B5EF4-FFF2-40B4-BE49-F238E27FC236}">
                  <a16:creationId xmlns="" xmlns:a16="http://schemas.microsoft.com/office/drawing/2014/main" id="{6C2B3F09-C9CA-48EA-AEC4-D9408ADA82A4}"/>
                </a:ext>
              </a:extLst>
            </p:cNvPr>
            <p:cNvCxnSpPr>
              <a:stCxn id="15" idx="3"/>
              <a:endCxn id="16"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425" y="935165"/>
            <a:ext cx="4904036" cy="3065022"/>
          </a:xfrm>
          <a:prstGeom prst="rect">
            <a:avLst/>
          </a:prstGeom>
        </p:spPr>
      </p:pic>
    </p:spTree>
    <p:extLst>
      <p:ext uri="{BB962C8B-B14F-4D97-AF65-F5344CB8AC3E}">
        <p14:creationId xmlns:p14="http://schemas.microsoft.com/office/powerpoint/2010/main" val="373922373"/>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0001" y="1892323"/>
            <a:ext cx="4910636" cy="3682977"/>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15278" t="10370" r="24583"/>
          <a:stretch/>
        </p:blipFill>
        <p:spPr>
          <a:xfrm>
            <a:off x="7467600" y="1892323"/>
            <a:ext cx="3303459" cy="3692549"/>
          </a:xfrm>
          <a:prstGeom prst="rect">
            <a:avLst/>
          </a:prstGeom>
        </p:spPr>
      </p:pic>
      <p:sp>
        <p:nvSpPr>
          <p:cNvPr id="4" name="椭圆 3"/>
          <p:cNvSpPr/>
          <p:nvPr/>
        </p:nvSpPr>
        <p:spPr>
          <a:xfrm>
            <a:off x="4089400" y="2971800"/>
            <a:ext cx="1346199" cy="233774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1863738"/>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 xmlns:a16="http://schemas.microsoft.com/office/drawing/2014/main" id="{9C73FD0A-6272-4F27-933C-347B02DCAEF4}"/>
              </a:ext>
            </a:extLst>
          </p:cNvPr>
          <p:cNvSpPr txBox="1"/>
          <p:nvPr/>
        </p:nvSpPr>
        <p:spPr>
          <a:xfrm>
            <a:off x="928595" y="4382860"/>
            <a:ext cx="10375900" cy="1200329"/>
          </a:xfrm>
          <a:prstGeom prst="rect">
            <a:avLst/>
          </a:prstGeom>
          <a:noFill/>
        </p:spPr>
        <p:txBody>
          <a:bodyPr wrap="square" rtlCol="0">
            <a:spAutoFit/>
          </a:bodyPr>
          <a:lstStyle/>
          <a:p>
            <a:pPr>
              <a:lnSpc>
                <a:spcPct val="150000"/>
              </a:lnSpc>
            </a:pPr>
            <a:r>
              <a:rPr lang="zh-CN" altLang="en-US" sz="2400" b="1" dirty="0"/>
              <a:t>科普教育</a:t>
            </a:r>
            <a:r>
              <a:rPr lang="zh-CN" altLang="en-US" sz="2400" dirty="0"/>
              <a:t>：</a:t>
            </a:r>
            <a:r>
              <a:rPr lang="zh-CN" altLang="zh-CN" sz="2400" dirty="0" smtClean="0"/>
              <a:t>将全天观测设备安装在雪龙号，</a:t>
            </a:r>
            <a:r>
              <a:rPr lang="zh-CN" altLang="en-US" sz="2400" dirty="0" smtClean="0"/>
              <a:t>不同于以往固定在一处的全天观测设备。它可以带给我们在南北极航线上，</a:t>
            </a:r>
            <a:r>
              <a:rPr lang="zh-CN" altLang="zh-CN" sz="2400" dirty="0" smtClean="0"/>
              <a:t>不同纬度、不同国度的空中风采</a:t>
            </a:r>
            <a:r>
              <a:rPr lang="zh-CN" altLang="en-US" sz="2400" dirty="0" smtClean="0"/>
              <a:t>。</a:t>
            </a:r>
            <a:endParaRPr lang="en-US" altLang="zh-CN" sz="2400" dirty="0"/>
          </a:p>
        </p:txBody>
      </p:sp>
      <p:sp>
        <p:nvSpPr>
          <p:cNvPr id="9" name="文本框 8"/>
          <p:cNvSpPr txBox="1"/>
          <p:nvPr/>
        </p:nvSpPr>
        <p:spPr>
          <a:xfrm>
            <a:off x="1019211" y="1883624"/>
            <a:ext cx="6043642" cy="461665"/>
          </a:xfrm>
          <a:prstGeom prst="rect">
            <a:avLst/>
          </a:prstGeom>
          <a:solidFill>
            <a:schemeClr val="accent2">
              <a:lumMod val="60000"/>
              <a:lumOff val="40000"/>
            </a:schemeClr>
          </a:solidFill>
        </p:spPr>
        <p:txBody>
          <a:bodyPr wrap="none" rtlCol="0">
            <a:spAutoFit/>
          </a:bodyPr>
          <a:lstStyle/>
          <a:p>
            <a:r>
              <a:rPr lang="zh-CN" altLang="en-US" sz="2400" dirty="0" smtClean="0"/>
              <a:t>全天观测设备 </a:t>
            </a:r>
            <a:r>
              <a:rPr lang="en-US" altLang="zh-CN" sz="2400" dirty="0" smtClean="0"/>
              <a:t>+</a:t>
            </a:r>
            <a:r>
              <a:rPr lang="zh-CN" altLang="en-US" sz="2400" dirty="0" smtClean="0"/>
              <a:t>雪龙号 </a:t>
            </a:r>
            <a:r>
              <a:rPr lang="en-US" altLang="zh-CN" sz="2400" dirty="0" smtClean="0"/>
              <a:t>= </a:t>
            </a:r>
            <a:r>
              <a:rPr lang="zh-CN" altLang="en-US" sz="2400" dirty="0" smtClean="0"/>
              <a:t>一</a:t>
            </a:r>
            <a:r>
              <a:rPr lang="zh-CN" altLang="en-US" sz="2400" dirty="0"/>
              <a:t>个不一样的机会</a:t>
            </a:r>
          </a:p>
        </p:txBody>
      </p:sp>
      <p:pic>
        <p:nvPicPr>
          <p:cNvPr id="10" name="图片 9"/>
          <p:cNvPicPr/>
          <p:nvPr/>
        </p:nvPicPr>
        <p:blipFill>
          <a:blip r:embed="rId2">
            <a:extLst>
              <a:ext uri="{28A0092B-C50C-407E-A947-70E740481C1C}">
                <a14:useLocalDpi xmlns:a14="http://schemas.microsoft.com/office/drawing/2010/main" val="0"/>
              </a:ext>
            </a:extLst>
          </a:blip>
          <a:stretch>
            <a:fillRect/>
          </a:stretch>
        </p:blipFill>
        <p:spPr>
          <a:xfrm>
            <a:off x="7408718" y="329323"/>
            <a:ext cx="4301974" cy="2549929"/>
          </a:xfrm>
          <a:prstGeom prst="rect">
            <a:avLst/>
          </a:prstGeom>
        </p:spPr>
      </p:pic>
      <p:sp>
        <p:nvSpPr>
          <p:cNvPr id="11" name="矩形 10"/>
          <p:cNvSpPr/>
          <p:nvPr/>
        </p:nvSpPr>
        <p:spPr>
          <a:xfrm>
            <a:off x="928595" y="2993074"/>
            <a:ext cx="10629091" cy="1200329"/>
          </a:xfrm>
          <a:prstGeom prst="rect">
            <a:avLst/>
          </a:prstGeom>
          <a:noFill/>
        </p:spPr>
        <p:txBody>
          <a:bodyPr wrap="square" rtlCol="0">
            <a:spAutoFit/>
          </a:bodyPr>
          <a:lstStyle/>
          <a:p>
            <a:pPr>
              <a:lnSpc>
                <a:spcPct val="150000"/>
              </a:lnSpc>
            </a:pPr>
            <a:r>
              <a:rPr lang="zh-CN" altLang="en-US" sz="2400" b="1" dirty="0" smtClean="0"/>
              <a:t>科学研究：</a:t>
            </a:r>
            <a:r>
              <a:rPr lang="zh-CN" altLang="zh-CN" sz="2400" dirty="0"/>
              <a:t>全天观测</a:t>
            </a:r>
            <a:r>
              <a:rPr lang="zh-CN" altLang="zh-CN" sz="2400" dirty="0" smtClean="0"/>
              <a:t>设备</a:t>
            </a:r>
            <a:r>
              <a:rPr lang="zh-CN" altLang="en-US" sz="2400" dirty="0"/>
              <a:t>作为</a:t>
            </a:r>
            <a:r>
              <a:rPr lang="zh-CN" altLang="zh-CN" sz="2400" dirty="0" smtClean="0"/>
              <a:t>可见光</a:t>
            </a:r>
            <a:r>
              <a:rPr lang="zh-CN" altLang="zh-CN" sz="2400" dirty="0"/>
              <a:t>云天数据的</a:t>
            </a:r>
            <a:r>
              <a:rPr lang="zh-CN" altLang="zh-CN" sz="2400" dirty="0" smtClean="0"/>
              <a:t>采集</a:t>
            </a:r>
            <a:r>
              <a:rPr lang="zh-CN" altLang="en-US" sz="2400" dirty="0" smtClean="0"/>
              <a:t>的一种重要手段</a:t>
            </a:r>
            <a:r>
              <a:rPr lang="zh-CN" altLang="zh-CN" sz="2400" dirty="0" smtClean="0"/>
              <a:t>，</a:t>
            </a:r>
            <a:r>
              <a:rPr lang="zh-CN" altLang="en-US" sz="2400" dirty="0" smtClean="0"/>
              <a:t>可</a:t>
            </a:r>
            <a:r>
              <a:rPr lang="zh-CN" altLang="zh-CN" sz="2400" dirty="0" smtClean="0"/>
              <a:t>获取</a:t>
            </a:r>
            <a:r>
              <a:rPr lang="zh-CN" altLang="zh-CN" sz="2400" dirty="0"/>
              <a:t>高时空</a:t>
            </a:r>
            <a:r>
              <a:rPr lang="zh-CN" altLang="zh-CN" sz="2400" dirty="0" smtClean="0"/>
              <a:t>分辨率</a:t>
            </a:r>
            <a:r>
              <a:rPr lang="zh-CN" altLang="en-US" sz="2400" dirty="0" smtClean="0"/>
              <a:t>的</a:t>
            </a:r>
            <a:r>
              <a:rPr lang="zh-CN" altLang="zh-CN" sz="2400" dirty="0" smtClean="0"/>
              <a:t>全</a:t>
            </a:r>
            <a:r>
              <a:rPr lang="zh-CN" altLang="zh-CN" sz="2400" dirty="0"/>
              <a:t>天空图像</a:t>
            </a:r>
            <a:r>
              <a:rPr lang="zh-CN" altLang="zh-CN" sz="2400" dirty="0" smtClean="0"/>
              <a:t>资料</a:t>
            </a:r>
            <a:r>
              <a:rPr lang="zh-CN" altLang="en-US" sz="2400" dirty="0" smtClean="0"/>
              <a:t>，对其可以进行一系列的相关科学研究。</a:t>
            </a:r>
            <a:endParaRPr lang="en-US" altLang="zh-CN" sz="2400" dirty="0"/>
          </a:p>
        </p:txBody>
      </p:sp>
      <p:sp>
        <p:nvSpPr>
          <p:cNvPr id="12" name="文本框 11">
            <a:extLst>
              <a:ext uri="{FF2B5EF4-FFF2-40B4-BE49-F238E27FC236}">
                <a16:creationId xmlns="" xmlns:a16="http://schemas.microsoft.com/office/drawing/2014/main" id="{D5FE90D9-ABE8-4BC9-827B-1DA0E95538D4}"/>
              </a:ext>
            </a:extLst>
          </p:cNvPr>
          <p:cNvSpPr txBox="1"/>
          <p:nvPr/>
        </p:nvSpPr>
        <p:spPr>
          <a:xfrm>
            <a:off x="2017115" y="612001"/>
            <a:ext cx="4702177" cy="646331"/>
          </a:xfrm>
          <a:prstGeom prst="rect">
            <a:avLst/>
          </a:prstGeom>
          <a:noFill/>
        </p:spPr>
        <p:txBody>
          <a:bodyPr wrap="square" rtlCol="0">
            <a:spAutoFit/>
          </a:bodyPr>
          <a:lstStyle/>
          <a:p>
            <a:r>
              <a:rPr lang="zh-CN" altLang="en-US" sz="3600" b="1" dirty="0" smtClean="0"/>
              <a:t>背景与意义</a:t>
            </a:r>
            <a:endParaRPr lang="zh-CN" altLang="en-US" sz="3600" b="1" dirty="0"/>
          </a:p>
        </p:txBody>
      </p:sp>
      <p:grpSp>
        <p:nvGrpSpPr>
          <p:cNvPr id="13" name="组合 12">
            <a:extLst>
              <a:ext uri="{FF2B5EF4-FFF2-40B4-BE49-F238E27FC236}">
                <a16:creationId xmlns="" xmlns:a16="http://schemas.microsoft.com/office/drawing/2014/main" id="{6F2314BD-6CDC-4B0C-80E9-8FF195205599}"/>
              </a:ext>
            </a:extLst>
          </p:cNvPr>
          <p:cNvGrpSpPr/>
          <p:nvPr/>
        </p:nvGrpSpPr>
        <p:grpSpPr>
          <a:xfrm>
            <a:off x="3757461" y="363552"/>
            <a:ext cx="874098" cy="1196179"/>
            <a:chOff x="8930302" y="1957566"/>
            <a:chExt cx="1318106" cy="2027855"/>
          </a:xfrm>
        </p:grpSpPr>
        <p:grpSp>
          <p:nvGrpSpPr>
            <p:cNvPr id="14" name="组合 13">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16"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a:extLst>
                <a:ext uri="{FF2B5EF4-FFF2-40B4-BE49-F238E27FC236}">
                  <a16:creationId xmlns="" xmlns:a16="http://schemas.microsoft.com/office/drawing/2014/main" id="{6C2B3F09-C9CA-48EA-AEC4-D9408ADA82A4}"/>
                </a:ext>
              </a:extLst>
            </p:cNvPr>
            <p:cNvCxnSpPr>
              <a:stCxn id="16" idx="3"/>
              <a:endCxn id="17"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24741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2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对角圆角 19">
            <a:extLst>
              <a:ext uri="{FF2B5EF4-FFF2-40B4-BE49-F238E27FC236}">
                <a16:creationId xmlns="" xmlns:a16="http://schemas.microsoft.com/office/drawing/2014/main" id="{5E2E432A-0C97-4000-98A8-2F38679CAA43}"/>
              </a:ext>
            </a:extLst>
          </p:cNvPr>
          <p:cNvSpPr/>
          <p:nvPr/>
        </p:nvSpPr>
        <p:spPr>
          <a:xfrm>
            <a:off x="1834810" y="797212"/>
            <a:ext cx="8948520" cy="526919"/>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全天观测设备介绍</a:t>
            </a:r>
            <a:endParaRPr lang="zh-CN" altLang="en-US" sz="3200" b="1" dirty="0"/>
          </a:p>
        </p:txBody>
      </p:sp>
      <p:sp>
        <p:nvSpPr>
          <p:cNvPr id="7" name="矩形: 对角圆角 19">
            <a:extLst>
              <a:ext uri="{FF2B5EF4-FFF2-40B4-BE49-F238E27FC236}">
                <a16:creationId xmlns="" xmlns:a16="http://schemas.microsoft.com/office/drawing/2014/main" id="{5E2E432A-0C97-4000-98A8-2F38679CAA43}"/>
              </a:ext>
            </a:extLst>
          </p:cNvPr>
          <p:cNvSpPr/>
          <p:nvPr/>
        </p:nvSpPr>
        <p:spPr>
          <a:xfrm>
            <a:off x="4070562" y="3791379"/>
            <a:ext cx="4427979" cy="414178"/>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硬件设计</a:t>
            </a:r>
            <a:endParaRPr lang="zh-CN" altLang="en-US" sz="3200" b="1" dirty="0"/>
          </a:p>
        </p:txBody>
      </p:sp>
      <p:sp>
        <p:nvSpPr>
          <p:cNvPr id="17" name="矩形: 对角圆角 19">
            <a:extLst>
              <a:ext uri="{FF2B5EF4-FFF2-40B4-BE49-F238E27FC236}">
                <a16:creationId xmlns="" xmlns:a16="http://schemas.microsoft.com/office/drawing/2014/main" id="{5E2E432A-0C97-4000-98A8-2F38679CAA43}"/>
              </a:ext>
            </a:extLst>
          </p:cNvPr>
          <p:cNvSpPr/>
          <p:nvPr/>
        </p:nvSpPr>
        <p:spPr>
          <a:xfrm>
            <a:off x="4070563" y="2623021"/>
            <a:ext cx="4427979" cy="422673"/>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工作环境</a:t>
            </a:r>
            <a:endParaRPr lang="zh-CN" altLang="en-US" sz="3200" b="1" dirty="0"/>
          </a:p>
        </p:txBody>
      </p:sp>
      <p:sp>
        <p:nvSpPr>
          <p:cNvPr id="8" name="矩形: 对角圆角 19">
            <a:extLst>
              <a:ext uri="{FF2B5EF4-FFF2-40B4-BE49-F238E27FC236}">
                <a16:creationId xmlns="" xmlns:a16="http://schemas.microsoft.com/office/drawing/2014/main" id="{5E2E432A-0C97-4000-98A8-2F38679CAA43}"/>
              </a:ext>
            </a:extLst>
          </p:cNvPr>
          <p:cNvSpPr/>
          <p:nvPr/>
        </p:nvSpPr>
        <p:spPr>
          <a:xfrm>
            <a:off x="4070563" y="4951241"/>
            <a:ext cx="4427979" cy="414178"/>
          </a:xfrm>
          <a:prstGeom prst="round2DiagRect">
            <a:avLst>
              <a:gd name="adj1" fmla="val 16667"/>
              <a:gd name="adj2" fmla="val 50000"/>
            </a:avLst>
          </a:prstGeom>
          <a:solidFill>
            <a:srgbClr val="9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技术研发</a:t>
            </a:r>
            <a:endParaRPr lang="zh-CN" altLang="en-US" sz="3200" b="1" dirty="0"/>
          </a:p>
        </p:txBody>
      </p:sp>
    </p:spTree>
    <p:extLst>
      <p:ext uri="{BB962C8B-B14F-4D97-AF65-F5344CB8AC3E}">
        <p14:creationId xmlns:p14="http://schemas.microsoft.com/office/powerpoint/2010/main" val="3739151389"/>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6F2314BD-6CDC-4B0C-80E9-8FF195205599}"/>
              </a:ext>
            </a:extLst>
          </p:cNvPr>
          <p:cNvGrpSpPr/>
          <p:nvPr/>
        </p:nvGrpSpPr>
        <p:grpSpPr>
          <a:xfrm>
            <a:off x="3054950" y="404340"/>
            <a:ext cx="709742" cy="1088638"/>
            <a:chOff x="8930302" y="1957566"/>
            <a:chExt cx="1318106" cy="2027855"/>
          </a:xfrm>
        </p:grpSpPr>
        <p:grpSp>
          <p:nvGrpSpPr>
            <p:cNvPr id="11" name="组合 10">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13"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 xmlns:a16="http://schemas.microsoft.com/office/drawing/2014/main" id="{6C2B3F09-C9CA-48EA-AEC4-D9408ADA82A4}"/>
                </a:ext>
              </a:extLst>
            </p:cNvPr>
            <p:cNvCxnSpPr>
              <a:stCxn id="13" idx="3"/>
              <a:endCxn id="15"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 xmlns:a16="http://schemas.microsoft.com/office/drawing/2014/main" id="{D5FE90D9-ABE8-4BC9-827B-1DA0E95538D4}"/>
              </a:ext>
            </a:extLst>
          </p:cNvPr>
          <p:cNvSpPr txBox="1"/>
          <p:nvPr/>
        </p:nvSpPr>
        <p:spPr>
          <a:xfrm>
            <a:off x="1771135" y="645649"/>
            <a:ext cx="4702177" cy="584775"/>
          </a:xfrm>
          <a:prstGeom prst="rect">
            <a:avLst/>
          </a:prstGeom>
          <a:noFill/>
        </p:spPr>
        <p:txBody>
          <a:bodyPr wrap="square" rtlCol="0">
            <a:spAutoFit/>
          </a:bodyPr>
          <a:lstStyle/>
          <a:p>
            <a:r>
              <a:rPr lang="zh-CN" altLang="en-US" sz="3200" dirty="0" smtClean="0"/>
              <a:t>工作环境</a:t>
            </a:r>
            <a:endParaRPr lang="zh-CN" altLang="en-US" sz="3200"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3953" y="1491450"/>
            <a:ext cx="5416243" cy="4147757"/>
          </a:xfrm>
          <a:prstGeom prst="rect">
            <a:avLst/>
          </a:prstGeom>
        </p:spPr>
      </p:pic>
      <p:sp>
        <p:nvSpPr>
          <p:cNvPr id="4" name="文本框 3"/>
          <p:cNvSpPr txBox="1"/>
          <p:nvPr/>
        </p:nvSpPr>
        <p:spPr>
          <a:xfrm>
            <a:off x="7675057" y="5779314"/>
            <a:ext cx="3294033" cy="338554"/>
          </a:xfrm>
          <a:prstGeom prst="rect">
            <a:avLst/>
          </a:prstGeom>
          <a:noFill/>
        </p:spPr>
        <p:txBody>
          <a:bodyPr wrap="square" rtlCol="0">
            <a:spAutoFit/>
          </a:bodyPr>
          <a:lstStyle/>
          <a:p>
            <a:r>
              <a:rPr lang="zh-CN" altLang="en-US" sz="1600" dirty="0" smtClean="0"/>
              <a:t>雪龙号第</a:t>
            </a:r>
            <a:r>
              <a:rPr lang="en-US" altLang="zh-CN" sz="1600" dirty="0" smtClean="0"/>
              <a:t>34</a:t>
            </a:r>
            <a:r>
              <a:rPr lang="zh-CN" altLang="en-US" sz="1600" dirty="0" smtClean="0"/>
              <a:t>次南极航行计划航线图</a:t>
            </a:r>
            <a:endParaRPr lang="zh-CN" altLang="en-US" sz="1600" dirty="0"/>
          </a:p>
        </p:txBody>
      </p:sp>
      <p:sp>
        <p:nvSpPr>
          <p:cNvPr id="14" name="矩形 13"/>
          <p:cNvSpPr/>
          <p:nvPr/>
        </p:nvSpPr>
        <p:spPr>
          <a:xfrm>
            <a:off x="1089209" y="1815199"/>
            <a:ext cx="5338119" cy="4108817"/>
          </a:xfrm>
          <a:prstGeom prst="rect">
            <a:avLst/>
          </a:prstGeom>
        </p:spPr>
        <p:txBody>
          <a:bodyPr wrap="square">
            <a:spAutoFit/>
          </a:bodyPr>
          <a:lstStyle/>
          <a:p>
            <a:pPr marL="93345" indent="266700" algn="just">
              <a:lnSpc>
                <a:spcPct val="150000"/>
              </a:lnSpc>
              <a:spcAft>
                <a:spcPts val="0"/>
              </a:spcAft>
            </a:pPr>
            <a:r>
              <a:rPr lang="zh-CN" altLang="zh-CN" b="1" kern="100" dirty="0" smtClean="0">
                <a:latin typeface="宋体" panose="02010600030101010101" pitchFamily="2" charset="-122"/>
                <a:ea typeface="宋体" panose="02010600030101010101" pitchFamily="2" charset="-122"/>
              </a:rPr>
              <a:t>冰霜</a:t>
            </a:r>
            <a:endParaRPr lang="zh-CN" altLang="zh-CN" b="1" kern="100" dirty="0">
              <a:latin typeface="宋体" panose="02010600030101010101" pitchFamily="2" charset="-122"/>
              <a:ea typeface="宋体" panose="02010600030101010101" pitchFamily="2" charset="-122"/>
            </a:endParaRPr>
          </a:p>
          <a:p>
            <a:pPr indent="307975" algn="just">
              <a:lnSpc>
                <a:spcPct val="150000"/>
              </a:lnSpc>
              <a:spcAft>
                <a:spcPts val="0"/>
              </a:spcAft>
            </a:pPr>
            <a:r>
              <a:rPr lang="zh-CN" altLang="zh-CN" kern="100" dirty="0" smtClean="0">
                <a:latin typeface="等线" panose="02010600030101010101" pitchFamily="2" charset="-122"/>
                <a:ea typeface="宋体" panose="02010600030101010101" pitchFamily="2" charset="-122"/>
                <a:cs typeface="Times New Roman" panose="02020603050405020304" pitchFamily="18" charset="0"/>
              </a:rPr>
              <a:t>在</a:t>
            </a:r>
            <a:r>
              <a:rPr lang="zh-CN" altLang="zh-CN" kern="100" dirty="0">
                <a:latin typeface="等线" panose="02010600030101010101" pitchFamily="2" charset="-122"/>
                <a:ea typeface="宋体" panose="02010600030101010101" pitchFamily="2" charset="-122"/>
                <a:cs typeface="Times New Roman" panose="02020603050405020304" pitchFamily="18" charset="0"/>
              </a:rPr>
              <a:t>低温和</a:t>
            </a:r>
            <a:r>
              <a:rPr lang="zh-CN" altLang="zh-CN" kern="100" dirty="0" smtClean="0">
                <a:latin typeface="等线" panose="02010600030101010101" pitchFamily="2" charset="-122"/>
                <a:ea typeface="宋体" panose="02010600030101010101" pitchFamily="2" charset="-122"/>
                <a:cs typeface="Times New Roman" panose="02020603050405020304" pitchFamily="18" charset="0"/>
              </a:rPr>
              <a:t>潮湿</a:t>
            </a:r>
            <a:r>
              <a:rPr lang="zh-CN" altLang="en-US" kern="100" dirty="0" smtClean="0">
                <a:latin typeface="等线" panose="02010600030101010101" pitchFamily="2" charset="-122"/>
                <a:ea typeface="宋体" panose="02010600030101010101" pitchFamily="2" charset="-122"/>
                <a:cs typeface="Times New Roman" panose="02020603050405020304" pitchFamily="18" charset="0"/>
              </a:rPr>
              <a:t>的两极</a:t>
            </a:r>
            <a:r>
              <a:rPr lang="zh-CN" altLang="zh-CN" kern="100" dirty="0" smtClean="0">
                <a:latin typeface="等线" panose="02010600030101010101" pitchFamily="2" charset="-122"/>
                <a:ea typeface="宋体" panose="02010600030101010101" pitchFamily="2" charset="-122"/>
                <a:cs typeface="Times New Roman" panose="02020603050405020304" pitchFamily="18" charset="0"/>
              </a:rPr>
              <a:t>环境，</a:t>
            </a:r>
            <a:r>
              <a:rPr lang="zh-CN" altLang="en-US" kern="100" dirty="0" smtClean="0">
                <a:latin typeface="等线" panose="02010600030101010101" pitchFamily="2" charset="-122"/>
                <a:ea typeface="宋体" panose="02010600030101010101" pitchFamily="2" charset="-122"/>
                <a:cs typeface="Times New Roman" panose="02020603050405020304" pitchFamily="18" charset="0"/>
              </a:rPr>
              <a:t>镜头上冰霜问题也尤为严重。</a:t>
            </a:r>
            <a:endParaRPr lang="en-US" altLang="zh-CN" kern="100" dirty="0" smtClean="0">
              <a:latin typeface="等线" panose="02010600030101010101" pitchFamily="2" charset="-122"/>
              <a:ea typeface="宋体" panose="02010600030101010101" pitchFamily="2" charset="-122"/>
              <a:cs typeface="Times New Roman" panose="02020603050405020304" pitchFamily="18" charset="0"/>
            </a:endParaRPr>
          </a:p>
          <a:p>
            <a:pPr indent="307975" algn="just">
              <a:lnSpc>
                <a:spcPct val="150000"/>
              </a:lnSpc>
              <a:spcAft>
                <a:spcPts val="0"/>
              </a:spcAft>
            </a:pPr>
            <a:r>
              <a:rPr lang="en-US" altLang="zh-CN" b="1" kern="100" dirty="0" smtClean="0">
                <a:latin typeface="宋体" panose="02010600030101010101" pitchFamily="2" charset="-122"/>
                <a:ea typeface="宋体" panose="02010600030101010101" pitchFamily="2" charset="-122"/>
              </a:rPr>
              <a:t> </a:t>
            </a:r>
            <a:r>
              <a:rPr lang="zh-CN" altLang="zh-CN" b="1" kern="100" dirty="0" smtClean="0">
                <a:latin typeface="宋体" panose="02010600030101010101" pitchFamily="2" charset="-122"/>
                <a:ea typeface="宋体" panose="02010600030101010101" pitchFamily="2" charset="-122"/>
              </a:rPr>
              <a:t>风吹日晒</a:t>
            </a:r>
            <a:endParaRPr lang="zh-CN" altLang="zh-CN" b="1" kern="100" dirty="0">
              <a:latin typeface="宋体" panose="02010600030101010101" pitchFamily="2" charset="-122"/>
              <a:ea typeface="宋体" panose="02010600030101010101" pitchFamily="2" charset="-122"/>
            </a:endParaRPr>
          </a:p>
          <a:p>
            <a:pPr marL="93345" indent="266700" algn="just">
              <a:lnSpc>
                <a:spcPct val="150000"/>
              </a:lnSpc>
              <a:spcAft>
                <a:spcPts val="0"/>
              </a:spcAft>
            </a:pPr>
            <a:r>
              <a:rPr lang="en-US" altLang="zh-CN" dirty="0" smtClean="0">
                <a:ea typeface="宋体" panose="02010600030101010101" pitchFamily="2" charset="-122"/>
                <a:cs typeface="Times New Roman" panose="02020603050405020304" pitchFamily="18" charset="0"/>
              </a:rPr>
              <a:t> </a:t>
            </a:r>
            <a:r>
              <a:rPr lang="zh-CN" altLang="zh-CN" dirty="0" smtClean="0">
                <a:ea typeface="宋体" panose="02010600030101010101" pitchFamily="2" charset="-122"/>
                <a:cs typeface="Times New Roman" panose="02020603050405020304" pitchFamily="18" charset="0"/>
              </a:rPr>
              <a:t>长</a:t>
            </a:r>
            <a:r>
              <a:rPr lang="zh-CN" altLang="zh-CN" dirty="0">
                <a:ea typeface="宋体" panose="02010600030101010101" pitchFamily="2" charset="-122"/>
                <a:cs typeface="Times New Roman" panose="02020603050405020304" pitchFamily="18" charset="0"/>
              </a:rPr>
              <a:t>时间日晒和风蚀对塑料部件尤其是全天相机的球</a:t>
            </a:r>
            <a:r>
              <a:rPr lang="zh-CN" altLang="zh-CN" dirty="0" smtClean="0">
                <a:ea typeface="宋体" panose="02010600030101010101" pitchFamily="2" charset="-122"/>
                <a:cs typeface="Times New Roman" panose="02020603050405020304" pitchFamily="18" charset="0"/>
              </a:rPr>
              <a:t>顶的老化</a:t>
            </a:r>
            <a:r>
              <a:rPr lang="zh-CN" altLang="zh-CN" dirty="0">
                <a:ea typeface="宋体" panose="02010600030101010101" pitchFamily="2" charset="-122"/>
                <a:cs typeface="Times New Roman" panose="02020603050405020304" pitchFamily="18" charset="0"/>
              </a:rPr>
              <a:t>腐蚀作用</a:t>
            </a:r>
            <a:r>
              <a:rPr lang="zh-CN" altLang="zh-CN" dirty="0" smtClean="0">
                <a:ea typeface="宋体" panose="02010600030101010101" pitchFamily="2" charset="-122"/>
                <a:cs typeface="Times New Roman" panose="02020603050405020304" pitchFamily="18" charset="0"/>
              </a:rPr>
              <a:t>。</a:t>
            </a:r>
            <a:endParaRPr lang="en-US" altLang="zh-CN" dirty="0" smtClean="0">
              <a:ea typeface="宋体" panose="02010600030101010101" pitchFamily="2" charset="-122"/>
              <a:cs typeface="Times New Roman" panose="02020603050405020304" pitchFamily="18" charset="0"/>
            </a:endParaRPr>
          </a:p>
          <a:p>
            <a:pPr marL="93345" indent="266700" algn="just">
              <a:lnSpc>
                <a:spcPct val="150000"/>
              </a:lnSpc>
              <a:spcAft>
                <a:spcPts val="0"/>
              </a:spcAft>
            </a:pPr>
            <a:r>
              <a:rPr lang="zh-CN" altLang="zh-CN" b="1" kern="100" dirty="0" smtClean="0">
                <a:latin typeface="宋体" panose="02010600030101010101" pitchFamily="2" charset="-122"/>
                <a:ea typeface="宋体" panose="02010600030101010101" pitchFamily="2" charset="-122"/>
              </a:rPr>
              <a:t>大</a:t>
            </a:r>
            <a:r>
              <a:rPr lang="zh-CN" altLang="zh-CN" b="1" kern="100" dirty="0">
                <a:latin typeface="宋体" panose="02010600030101010101" pitchFamily="2" charset="-122"/>
                <a:ea typeface="宋体" panose="02010600030101010101" pitchFamily="2" charset="-122"/>
              </a:rPr>
              <a:t>温差环境</a:t>
            </a:r>
          </a:p>
          <a:p>
            <a:pPr indent="307975" algn="just">
              <a:lnSpc>
                <a:spcPct val="150000"/>
              </a:lnSpc>
              <a:spcAft>
                <a:spcPts val="0"/>
              </a:spcAft>
            </a:pPr>
            <a:r>
              <a:rPr lang="en-US" altLang="zh-CN" kern="100" dirty="0">
                <a:latin typeface="等线" panose="02010600030101010101" pitchFamily="2" charset="-122"/>
                <a:ea typeface="宋体" panose="02010600030101010101" pitchFamily="2" charset="-122"/>
                <a:cs typeface="Times New Roman" panose="02020603050405020304" pitchFamily="18" charset="0"/>
              </a:rPr>
              <a:t> </a:t>
            </a:r>
            <a:r>
              <a:rPr lang="zh-CN" altLang="zh-CN" kern="100" dirty="0">
                <a:latin typeface="等线" panose="02010600030101010101" pitchFamily="2" charset="-122"/>
                <a:ea typeface="宋体" panose="02010600030101010101" pitchFamily="2" charset="-122"/>
                <a:cs typeface="Times New Roman" panose="02020603050405020304" pitchFamily="18" charset="0"/>
              </a:rPr>
              <a:t>雪龙号的航行将穿越赤道并到达两极，</a:t>
            </a:r>
            <a:r>
              <a:rPr lang="zh-CN" altLang="en-US" kern="100" dirty="0">
                <a:latin typeface="等线" panose="02010600030101010101" pitchFamily="2" charset="-122"/>
                <a:ea typeface="宋体" panose="02010600030101010101" pitchFamily="2" charset="-122"/>
                <a:cs typeface="Times New Roman" panose="02020603050405020304" pitchFamily="18" charset="0"/>
              </a:rPr>
              <a:t>温度范围</a:t>
            </a:r>
            <a:r>
              <a:rPr lang="en-US" altLang="zh-CN" kern="100" dirty="0">
                <a:latin typeface="等线" panose="02010600030101010101" pitchFamily="2" charset="-122"/>
                <a:ea typeface="宋体" panose="02010600030101010101" pitchFamily="2" charset="-122"/>
                <a:cs typeface="Times New Roman" panose="02020603050405020304" pitchFamily="18" charset="0"/>
              </a:rPr>
              <a:t>- 40</a:t>
            </a:r>
            <a:r>
              <a:rPr lang="zh-CN" altLang="zh-CN" kern="100" dirty="0">
                <a:latin typeface="等线" panose="02010600030101010101" pitchFamily="2" charset="-122"/>
                <a:ea typeface="宋体" panose="02010600030101010101" pitchFamily="2" charset="-122"/>
                <a:cs typeface="Times New Roman" panose="02020603050405020304" pitchFamily="18" charset="0"/>
              </a:rPr>
              <a:t>°</a:t>
            </a:r>
            <a:r>
              <a:rPr lang="en-US" altLang="zh-CN" kern="100" dirty="0">
                <a:latin typeface="等线" panose="02010600030101010101" pitchFamily="2" charset="-122"/>
                <a:ea typeface="宋体" panose="02010600030101010101" pitchFamily="2" charset="-122"/>
                <a:cs typeface="Times New Roman" panose="02020603050405020304" pitchFamily="18" charset="0"/>
              </a:rPr>
              <a:t>C~40</a:t>
            </a:r>
            <a:r>
              <a:rPr lang="zh-CN" altLang="zh-CN" kern="100" dirty="0">
                <a:latin typeface="等线" panose="02010600030101010101" pitchFamily="2" charset="-122"/>
                <a:ea typeface="宋体" panose="02010600030101010101" pitchFamily="2" charset="-122"/>
                <a:cs typeface="Times New Roman" panose="02020603050405020304" pitchFamily="18" charset="0"/>
              </a:rPr>
              <a:t>°</a:t>
            </a:r>
            <a:r>
              <a:rPr lang="en-US" altLang="zh-CN" kern="100" dirty="0">
                <a:latin typeface="等线" panose="02010600030101010101" pitchFamily="2" charset="-122"/>
                <a:ea typeface="宋体" panose="02010600030101010101" pitchFamily="2" charset="-122"/>
                <a:cs typeface="Times New Roman" panose="02020603050405020304" pitchFamily="18" charset="0"/>
              </a:rPr>
              <a:t>C</a:t>
            </a:r>
            <a:r>
              <a:rPr lang="zh-CN" altLang="zh-CN" kern="100" dirty="0">
                <a:latin typeface="等线" panose="02010600030101010101" pitchFamily="2" charset="-122"/>
                <a:ea typeface="宋体" panose="02010600030101010101" pitchFamily="2" charset="-122"/>
                <a:cs typeface="Times New Roman" panose="02020603050405020304" pitchFamily="18" charset="0"/>
              </a:rPr>
              <a:t>。</a:t>
            </a:r>
            <a:endParaRPr lang="en-US" altLang="zh-CN" kern="100" dirty="0">
              <a:latin typeface="等线"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3013006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6F2314BD-6CDC-4B0C-80E9-8FF195205599}"/>
              </a:ext>
            </a:extLst>
          </p:cNvPr>
          <p:cNvGrpSpPr/>
          <p:nvPr/>
        </p:nvGrpSpPr>
        <p:grpSpPr>
          <a:xfrm>
            <a:off x="3054950" y="404340"/>
            <a:ext cx="709742" cy="1088638"/>
            <a:chOff x="8930302" y="1957566"/>
            <a:chExt cx="1318106" cy="2027855"/>
          </a:xfrm>
        </p:grpSpPr>
        <p:grpSp>
          <p:nvGrpSpPr>
            <p:cNvPr id="11" name="组合 10">
              <a:extLst>
                <a:ext uri="{FF2B5EF4-FFF2-40B4-BE49-F238E27FC236}">
                  <a16:creationId xmlns="" xmlns:a16="http://schemas.microsoft.com/office/drawing/2014/main" id="{FA5EBB8F-27C1-4C29-BF2C-84EFEE6469D3}"/>
                </a:ext>
              </a:extLst>
            </p:cNvPr>
            <p:cNvGrpSpPr/>
            <p:nvPr/>
          </p:nvGrpSpPr>
          <p:grpSpPr>
            <a:xfrm>
              <a:off x="8930302" y="1957566"/>
              <a:ext cx="1318106" cy="2027855"/>
              <a:chOff x="4686300" y="1270001"/>
              <a:chExt cx="2806700" cy="4317999"/>
            </a:xfrm>
          </p:grpSpPr>
          <p:sp>
            <p:nvSpPr>
              <p:cNvPr id="13" name="任意多边形: 形状 5">
                <a:extLst>
                  <a:ext uri="{FF2B5EF4-FFF2-40B4-BE49-F238E27FC236}">
                    <a16:creationId xmlns="" xmlns:a16="http://schemas.microsoft.com/office/drawing/2014/main" id="{7DE31C17-07A9-45B2-AD18-3092A1D451F6}"/>
                  </a:ext>
                </a:extLst>
              </p:cNvPr>
              <p:cNvSpPr/>
              <p:nvPr/>
            </p:nvSpPr>
            <p:spPr>
              <a:xfrm>
                <a:off x="4711701" y="1270001"/>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6">
                <a:extLst>
                  <a:ext uri="{FF2B5EF4-FFF2-40B4-BE49-F238E27FC236}">
                    <a16:creationId xmlns="" xmlns:a16="http://schemas.microsoft.com/office/drawing/2014/main" id="{E88BEFA4-3461-462C-A20A-86D63873DD2E}"/>
                  </a:ext>
                </a:extLst>
              </p:cNvPr>
              <p:cNvSpPr/>
              <p:nvPr/>
            </p:nvSpPr>
            <p:spPr>
              <a:xfrm flipV="1">
                <a:off x="4686300" y="4546600"/>
                <a:ext cx="2781299" cy="1041400"/>
              </a:xfrm>
              <a:custGeom>
                <a:avLst/>
                <a:gdLst>
                  <a:gd name="connsiteX0" fmla="*/ 0 w 2781300"/>
                  <a:gd name="connsiteY0" fmla="*/ 1028700 h 1041400"/>
                  <a:gd name="connsiteX1" fmla="*/ 0 w 2781300"/>
                  <a:gd name="connsiteY1" fmla="*/ 0 h 1041400"/>
                  <a:gd name="connsiteX2" fmla="*/ 2781300 w 2781300"/>
                  <a:gd name="connsiteY2" fmla="*/ 0 h 1041400"/>
                  <a:gd name="connsiteX3" fmla="*/ 2781300 w 2781300"/>
                  <a:gd name="connsiteY3" fmla="*/ 1041400 h 1041400"/>
                </a:gdLst>
                <a:ahLst/>
                <a:cxnLst>
                  <a:cxn ang="0">
                    <a:pos x="connsiteX0" y="connsiteY0"/>
                  </a:cxn>
                  <a:cxn ang="0">
                    <a:pos x="connsiteX1" y="connsiteY1"/>
                  </a:cxn>
                  <a:cxn ang="0">
                    <a:pos x="connsiteX2" y="connsiteY2"/>
                  </a:cxn>
                  <a:cxn ang="0">
                    <a:pos x="connsiteX3" y="connsiteY3"/>
                  </a:cxn>
                </a:cxnLst>
                <a:rect l="l" t="t" r="r" b="b"/>
                <a:pathLst>
                  <a:path w="2781300" h="1041400">
                    <a:moveTo>
                      <a:pt x="0" y="1028700"/>
                    </a:moveTo>
                    <a:lnTo>
                      <a:pt x="0" y="0"/>
                    </a:lnTo>
                    <a:lnTo>
                      <a:pt x="2781300" y="0"/>
                    </a:lnTo>
                    <a:lnTo>
                      <a:pt x="2781300" y="1041400"/>
                    </a:lnTo>
                  </a:path>
                </a:pathLst>
              </a:custGeom>
              <a:noFill/>
              <a:ln w="38100">
                <a:solidFill>
                  <a:srgbClr val="90D4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 xmlns:a16="http://schemas.microsoft.com/office/drawing/2014/main" id="{6C2B3F09-C9CA-48EA-AEC4-D9408ADA82A4}"/>
                </a:ext>
              </a:extLst>
            </p:cNvPr>
            <p:cNvCxnSpPr>
              <a:stCxn id="13" idx="3"/>
              <a:endCxn id="15" idx="3"/>
            </p:cNvCxnSpPr>
            <p:nvPr/>
          </p:nvCxnSpPr>
          <p:spPr>
            <a:xfrm flipH="1">
              <a:off x="10236479" y="2446637"/>
              <a:ext cx="11929" cy="1049713"/>
            </a:xfrm>
            <a:prstGeom prst="line">
              <a:avLst/>
            </a:prstGeom>
            <a:ln w="38100">
              <a:solidFill>
                <a:srgbClr val="90D4DF">
                  <a:alpha val="70000"/>
                </a:srgbClr>
              </a:solidFill>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 xmlns:a16="http://schemas.microsoft.com/office/drawing/2014/main" id="{D5FE90D9-ABE8-4BC9-827B-1DA0E95538D4}"/>
              </a:ext>
            </a:extLst>
          </p:cNvPr>
          <p:cNvSpPr txBox="1"/>
          <p:nvPr/>
        </p:nvSpPr>
        <p:spPr>
          <a:xfrm>
            <a:off x="1735956" y="635027"/>
            <a:ext cx="4702177" cy="584775"/>
          </a:xfrm>
          <a:prstGeom prst="rect">
            <a:avLst/>
          </a:prstGeom>
          <a:noFill/>
        </p:spPr>
        <p:txBody>
          <a:bodyPr wrap="square" rtlCol="0">
            <a:spAutoFit/>
          </a:bodyPr>
          <a:lstStyle/>
          <a:p>
            <a:r>
              <a:rPr lang="zh-CN" altLang="en-US" sz="3200" dirty="0"/>
              <a:t>硬件设计</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956" y="1681205"/>
            <a:ext cx="5440470" cy="435781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200" y="2104753"/>
            <a:ext cx="2223940" cy="3934268"/>
          </a:xfrm>
          <a:prstGeom prst="rect">
            <a:avLst/>
          </a:prstGeom>
        </p:spPr>
      </p:pic>
      <p:sp>
        <p:nvSpPr>
          <p:cNvPr id="3" name="文本框 2"/>
          <p:cNvSpPr txBox="1"/>
          <p:nvPr/>
        </p:nvSpPr>
        <p:spPr>
          <a:xfrm>
            <a:off x="0" y="7258627"/>
            <a:ext cx="11950700" cy="646331"/>
          </a:xfrm>
          <a:prstGeom prst="rect">
            <a:avLst/>
          </a:prstGeom>
          <a:noFill/>
        </p:spPr>
        <p:txBody>
          <a:bodyPr wrap="square" rtlCol="0">
            <a:spAutoFit/>
          </a:bodyPr>
          <a:lstStyle/>
          <a:p>
            <a:r>
              <a:rPr lang="zh-CN" altLang="en-US" dirty="0" smtClean="0"/>
              <a:t>核心部件：高性能</a:t>
            </a:r>
            <a:r>
              <a:rPr lang="en-US" altLang="zh-CN" dirty="0" err="1" smtClean="0"/>
              <a:t>ccd</a:t>
            </a:r>
            <a:r>
              <a:rPr lang="zh-CN" altLang="en-US" dirty="0" smtClean="0"/>
              <a:t>，微型电脑。，重要部件：鱼眼镜头，亚克力透明薄壳，环境因素：</a:t>
            </a:r>
            <a:r>
              <a:rPr lang="en-US" altLang="zh-CN" dirty="0" smtClean="0"/>
              <a:t>1</a:t>
            </a:r>
            <a:r>
              <a:rPr lang="zh-CN" altLang="en-US" dirty="0" smtClean="0"/>
              <a:t>干燥箱，来保持设备内部干燥  。</a:t>
            </a:r>
            <a:r>
              <a:rPr lang="en-US" altLang="zh-CN" dirty="0" smtClean="0"/>
              <a:t>2</a:t>
            </a:r>
            <a:r>
              <a:rPr lang="zh-CN" altLang="en-US" dirty="0" smtClean="0"/>
              <a:t>，有两个风扇，来形成一个热力的环流。保证在极地时的正常工作。        安装支架。</a:t>
            </a:r>
            <a:endParaRPr lang="zh-CN" altLang="en-US" dirty="0"/>
          </a:p>
        </p:txBody>
      </p:sp>
    </p:spTree>
    <p:extLst>
      <p:ext uri="{BB962C8B-B14F-4D97-AF65-F5344CB8AC3E}">
        <p14:creationId xmlns:p14="http://schemas.microsoft.com/office/powerpoint/2010/main" val="3362746287"/>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丝状">
  <a:themeElements>
    <a:clrScheme name="丝状">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丝状">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丝状">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3234</TotalTime>
  <Words>897</Words>
  <Application>Microsoft Office PowerPoint</Application>
  <PresentationFormat>宽屏</PresentationFormat>
  <Paragraphs>87</Paragraphs>
  <Slides>22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等线</vt:lpstr>
      <vt:lpstr>华文新魏</vt:lpstr>
      <vt:lpstr>宋体</vt:lpstr>
      <vt:lpstr>幼圆</vt:lpstr>
      <vt:lpstr>Arial</vt:lpstr>
      <vt:lpstr>Calibri</vt:lpstr>
      <vt:lpstr>Century Gothic</vt:lpstr>
      <vt:lpstr>Times New Roman</vt:lpstr>
      <vt:lpstr>Wingdings 3</vt:lpstr>
      <vt:lpstr>丝状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来桃家淘吧</dc:creator>
  <cp:keywords>www.51pptmoban.com</cp:keywords>
  <cp:lastModifiedBy>Administrator</cp:lastModifiedBy>
  <cp:revision>152</cp:revision>
  <dcterms:created xsi:type="dcterms:W3CDTF">2017-09-22T08:11:36Z</dcterms:created>
  <dcterms:modified xsi:type="dcterms:W3CDTF">2017-12-02T00:30:52Z</dcterms:modified>
</cp:coreProperties>
</file>