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94" r:id="rId1"/>
  </p:sldMasterIdLst>
  <p:notesMasterIdLst>
    <p:notesMasterId r:id="rId28"/>
  </p:notesMasterIdLst>
  <p:sldIdLst>
    <p:sldId id="1211" r:id="rId2"/>
    <p:sldId id="1469" r:id="rId3"/>
    <p:sldId id="1464" r:id="rId4"/>
    <p:sldId id="1465" r:id="rId5"/>
    <p:sldId id="1565" r:id="rId6"/>
    <p:sldId id="1656" r:id="rId7"/>
    <p:sldId id="1466" r:id="rId8"/>
    <p:sldId id="1660" r:id="rId9"/>
    <p:sldId id="1662" r:id="rId10"/>
    <p:sldId id="1663" r:id="rId11"/>
    <p:sldId id="1661" r:id="rId12"/>
    <p:sldId id="1664" r:id="rId13"/>
    <p:sldId id="1665" r:id="rId14"/>
    <p:sldId id="1666" r:id="rId15"/>
    <p:sldId id="1667" r:id="rId16"/>
    <p:sldId id="1541" r:id="rId17"/>
    <p:sldId id="1544" r:id="rId18"/>
    <p:sldId id="1542" r:id="rId19"/>
    <p:sldId id="1629" r:id="rId20"/>
    <p:sldId id="1587" r:id="rId21"/>
    <p:sldId id="1658" r:id="rId22"/>
    <p:sldId id="1657" r:id="rId23"/>
    <p:sldId id="1668" r:id="rId24"/>
    <p:sldId id="1598" r:id="rId25"/>
    <p:sldId id="1659" r:id="rId26"/>
    <p:sldId id="1655" r:id="rId2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00FF"/>
    <a:srgbClr val="663300"/>
    <a:srgbClr val="006600"/>
    <a:srgbClr val="FF0000"/>
    <a:srgbClr val="003300"/>
    <a:srgbClr val="0033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9159" autoAdjust="0"/>
  </p:normalViewPr>
  <p:slideViewPr>
    <p:cSldViewPr>
      <p:cViewPr varScale="1">
        <p:scale>
          <a:sx n="103" d="100"/>
          <a:sy n="103" d="100"/>
        </p:scale>
        <p:origin x="876"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561E08A3-25AB-474F-AF96-BDC2D4D75712}" type="slidenum">
              <a:rPr lang="en-US" altLang="zh-CN">
                <a:solidFill>
                  <a:prstClr val="black"/>
                </a:solidFill>
              </a:rPr>
              <a:pPr>
                <a:defRPr/>
              </a:pPr>
              <a:t>2</a:t>
            </a:fld>
            <a:endParaRPr lang="en-US" altLang="zh-CN">
              <a:solidFill>
                <a:prstClr val="black"/>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10E56C6-2BEF-456B-A800-7411CBA0D5A9}" type="slidenum">
              <a:rPr lang="en-US" altLang="zh-CN" sz="1200">
                <a:solidFill>
                  <a:prstClr val="black"/>
                </a:solidFill>
              </a:rPr>
              <a:pPr algn="r"/>
              <a:t>2</a:t>
            </a:fld>
            <a:endParaRPr lang="en-US" altLang="zh-CN" sz="1200">
              <a:solidFill>
                <a:prstClr val="black"/>
              </a:solidFill>
            </a:endParaRPr>
          </a:p>
        </p:txBody>
      </p:sp>
      <p:sp>
        <p:nvSpPr>
          <p:cNvPr id="23556" name="Rectangle 2"/>
          <p:cNvSpPr>
            <a:spLocks noGrp="1" noRot="1" noChangeAspect="1" noChangeArrowheads="1" noTextEdit="1"/>
          </p:cNvSpPr>
          <p:nvPr>
            <p:ph type="sldImg"/>
          </p:nvPr>
        </p:nvSpPr>
        <p:spPr>
          <a:xfrm>
            <a:off x="379413" y="695325"/>
            <a:ext cx="6096000" cy="3429000"/>
          </a:xfrm>
          <a:ln/>
        </p:spPr>
      </p:sp>
      <p:sp>
        <p:nvSpPr>
          <p:cNvPr id="23557"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dirty="0" smtClean="0"/>
              <a:t>我给虚拟天文台下了一个定义。“</a:t>
            </a:r>
            <a:r>
              <a:rPr lang="zh-CN" altLang="en-US" dirty="0" smtClean="0">
                <a:solidFill>
                  <a:srgbClr val="FFFF00"/>
                </a:solidFill>
                <a:ea typeface="楷体_GB2312" pitchFamily="49" charset="-122"/>
              </a:rPr>
              <a:t>虚拟天文台是通过</a:t>
            </a:r>
            <a:r>
              <a:rPr lang="zh-CN" altLang="en-US" dirty="0" smtClean="0">
                <a:solidFill>
                  <a:srgbClr val="CDE6FF"/>
                </a:solidFill>
                <a:ea typeface="楷体_GB2312" pitchFamily="49" charset="-122"/>
              </a:rPr>
              <a:t>先进的信息技术</a:t>
            </a:r>
            <a:r>
              <a:rPr lang="zh-CN" altLang="en-US" dirty="0" smtClean="0">
                <a:solidFill>
                  <a:srgbClr val="FFFF00"/>
                </a:solidFill>
                <a:ea typeface="楷体_GB2312" pitchFamily="49" charset="-122"/>
              </a:rPr>
              <a:t>将</a:t>
            </a:r>
            <a:r>
              <a:rPr lang="zh-CN" altLang="en-US" dirty="0" smtClean="0">
                <a:solidFill>
                  <a:srgbClr val="CDE6FF"/>
                </a:solidFill>
                <a:ea typeface="楷体_GB2312" pitchFamily="49" charset="-122"/>
              </a:rPr>
              <a:t>全球范围</a:t>
            </a:r>
            <a:r>
              <a:rPr lang="zh-CN" altLang="en-US" dirty="0" smtClean="0">
                <a:solidFill>
                  <a:srgbClr val="FFFF00"/>
                </a:solidFill>
                <a:ea typeface="楷体_GB2312" pitchFamily="49" charset="-122"/>
              </a:rPr>
              <a:t>内的研究资源</a:t>
            </a:r>
            <a:r>
              <a:rPr lang="zh-CN" altLang="en-US" dirty="0" smtClean="0">
                <a:solidFill>
                  <a:srgbClr val="CDE6FF"/>
                </a:solidFill>
                <a:ea typeface="楷体_GB2312" pitchFamily="49" charset="-122"/>
              </a:rPr>
              <a:t>无缝透明</a:t>
            </a:r>
            <a:r>
              <a:rPr lang="zh-CN" altLang="en-US" dirty="0" smtClean="0">
                <a:solidFill>
                  <a:srgbClr val="FFFF00"/>
                </a:solidFill>
                <a:ea typeface="楷体_GB2312" pitchFamily="49" charset="-122"/>
              </a:rPr>
              <a:t>连接在一起形成的</a:t>
            </a:r>
            <a:r>
              <a:rPr lang="zh-CN" altLang="en-US" dirty="0" smtClean="0">
                <a:solidFill>
                  <a:srgbClr val="CDE6FF"/>
                </a:solidFill>
                <a:ea typeface="楷体_GB2312" pitchFamily="49" charset="-122"/>
              </a:rPr>
              <a:t>数据密集型</a:t>
            </a:r>
            <a:r>
              <a:rPr lang="zh-CN" altLang="en-US" dirty="0" smtClean="0">
                <a:solidFill>
                  <a:srgbClr val="FFFF00"/>
                </a:solidFill>
                <a:ea typeface="楷体_GB2312" pitchFamily="49" charset="-122"/>
              </a:rPr>
              <a:t>网络化天文研究与科普教育平台。</a:t>
            </a:r>
            <a:r>
              <a:rPr lang="zh-CN" altLang="en-US" dirty="0" smtClean="0"/>
              <a:t>”这里有几点我想强调一下儿。虚拟天文台是技术使能的，是先进的</a:t>
            </a:r>
            <a:r>
              <a:rPr lang="en-US" altLang="zh-CN" dirty="0" smtClean="0"/>
              <a:t>IT</a:t>
            </a:r>
            <a:r>
              <a:rPr lang="zh-CN" altLang="en-US" dirty="0" smtClean="0"/>
              <a:t>技术让它的梦想有了实现的可能。虚拟天文台利用的是全球范围内的资源，不仅局限于一个大学、一个天文台或者一个局域网。虚拟天文台中的资源是无缝透明地融合在一起的，用户不会感觉到它们在物理位置上的差异。还有，虚拟天文台是数据密集型的，它的目的是要让所有能够接触到互联网的人都可以得到真实而丰富的天文数据，进而充分发挥这些数据的科学价值。万维网的威力在于它的透明性，仿佛所有的资料都存在于你自己的</a:t>
            </a:r>
            <a:r>
              <a:rPr lang="en-US" altLang="zh-CN" dirty="0" smtClean="0"/>
              <a:t>PC</a:t>
            </a:r>
            <a:r>
              <a:rPr lang="zh-CN" altLang="en-US" dirty="0" smtClean="0"/>
              <a:t>上。虚拟天文台的目标也是要达到这样的透明性，把天文数据和相关信息带到你的</a:t>
            </a:r>
            <a:r>
              <a:rPr lang="en-US" altLang="zh-CN" dirty="0" smtClean="0"/>
              <a:t>PC</a:t>
            </a:r>
            <a:r>
              <a:rPr lang="zh-CN" altLang="en-US" dirty="0" smtClean="0"/>
              <a:t>上。</a:t>
            </a:r>
          </a:p>
        </p:txBody>
      </p:sp>
    </p:spTree>
    <p:extLst>
      <p:ext uri="{BB962C8B-B14F-4D97-AF65-F5344CB8AC3E}">
        <p14:creationId xmlns:p14="http://schemas.microsoft.com/office/powerpoint/2010/main" val="17206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在充分调研和深入探讨的基础上我们完成了天文科技领域云的初步设计，利用云计算技术和虚拟化手段整合各个参建单位的存储、数据、计算、特色应用和专题服务，形成存储云、数据云、计算云和服务器，进而融合为统一的“天文学科技领域云”，最终纳入我院科技云平台。</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16</a:t>
            </a:fld>
            <a:endParaRPr lang="zh-CN" altLang="en-US"/>
          </a:p>
        </p:txBody>
      </p:sp>
    </p:spTree>
    <p:extLst>
      <p:ext uri="{BB962C8B-B14F-4D97-AF65-F5344CB8AC3E}">
        <p14:creationId xmlns:p14="http://schemas.microsoft.com/office/powerpoint/2010/main" val="357826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19</a:t>
            </a:fld>
            <a:endParaRPr lang="en-US" altLang="zh-CN"/>
          </a:p>
        </p:txBody>
      </p:sp>
    </p:spTree>
    <p:extLst>
      <p:ext uri="{BB962C8B-B14F-4D97-AF65-F5344CB8AC3E}">
        <p14:creationId xmlns:p14="http://schemas.microsoft.com/office/powerpoint/2010/main" val="1352248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9552384" y="332656"/>
            <a:ext cx="2126616"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914400" y="2130426"/>
            <a:ext cx="10363200" cy="1470025"/>
          </a:xfrm>
          <a:solidFill>
            <a:schemeClr val="tx2"/>
          </a:solidFill>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2663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251575"/>
            <a:ext cx="28448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5240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5240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6576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3392" y="1628800"/>
            <a:ext cx="10369152"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pPr>
                <a:defRPr/>
              </a:pPr>
              <a:t>2017/12/1</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mj-ea"/>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pPr>
                <a:defRPr/>
              </a:pPr>
              <a:t>2017/12/1</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pPr eaLnBrk="1" hangingPunct="1">
                <a:defRPr/>
              </a:pPr>
              <a:t>2017/12/1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t.china-vo.org/" TargetMode="External"/><Relationship Id="rId2" Type="http://schemas.openxmlformats.org/officeDocument/2006/relationships/hyperlink" Target="http://astrocloud.china-vo.org/" TargetMode="Externa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mailto:ccz@bao.ac.cn" TargetMode="External"/><Relationship Id="rId4" Type="http://schemas.openxmlformats.org/officeDocument/2006/relationships/hyperlink" Target="http://www.ivoa.ne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p:txBody>
          <a:bodyPr/>
          <a:lstStyle/>
          <a:p>
            <a:r>
              <a:rPr lang="en-US" altLang="zh-CN" sz="4000" dirty="0">
                <a:solidFill>
                  <a:srgbClr val="FFFF00"/>
                </a:solidFill>
              </a:rPr>
              <a:t>Chinese Virtual </a:t>
            </a:r>
            <a:r>
              <a:rPr lang="en-US" altLang="zh-CN" sz="4000" dirty="0" smtClean="0">
                <a:solidFill>
                  <a:srgbClr val="FFFF00"/>
                </a:solidFill>
              </a:rPr>
              <a:t>Observatory</a:t>
            </a:r>
            <a:r>
              <a:rPr lang="en-US" altLang="zh-CN" sz="4000" dirty="0" smtClean="0"/>
              <a:t/>
            </a:r>
            <a:br>
              <a:rPr lang="en-US" altLang="zh-CN" sz="4000" dirty="0" smtClean="0"/>
            </a:br>
            <a:r>
              <a:rPr lang="zh-CN" altLang="en-US" sz="4000" dirty="0" smtClean="0">
                <a:latin typeface="华文新魏" panose="02010800040101010101" pitchFamily="2" charset="-122"/>
                <a:ea typeface="华文新魏" panose="02010800040101010101" pitchFamily="2" charset="-122"/>
              </a:rPr>
              <a:t>十五年回顾与展望</a:t>
            </a:r>
            <a:endParaRPr lang="en-US" altLang="zh-CN" sz="4000" dirty="0">
              <a:latin typeface="华文新魏" panose="02010800040101010101" pitchFamily="2" charset="-122"/>
              <a:ea typeface="华文新魏" panose="02010800040101010101" pitchFamily="2" charset="-122"/>
            </a:endParaRPr>
          </a:p>
        </p:txBody>
      </p:sp>
      <p:sp>
        <p:nvSpPr>
          <p:cNvPr id="2" name="副标题 1"/>
          <p:cNvSpPr>
            <a:spLocks noGrp="1"/>
          </p:cNvSpPr>
          <p:nvPr>
            <p:ph type="subTitle" idx="1"/>
          </p:nvPr>
        </p:nvSpPr>
        <p:spPr>
          <a:xfrm>
            <a:off x="2639616" y="4365104"/>
            <a:ext cx="6872808" cy="1512168"/>
          </a:xfrm>
        </p:spPr>
        <p:txBody>
          <a:bodyPr/>
          <a:lstStyle/>
          <a:p>
            <a:r>
              <a:rPr lang="en-US" altLang="zh-CN" sz="2800" dirty="0" err="1" smtClean="0">
                <a:latin typeface="微软雅黑" panose="020B0503020204020204" pitchFamily="34" charset="-122"/>
                <a:ea typeface="微软雅黑" panose="020B0503020204020204" pitchFamily="34" charset="-122"/>
              </a:rPr>
              <a:t>Chenzhou</a:t>
            </a:r>
            <a:r>
              <a:rPr lang="en-US" altLang="zh-CN" sz="2800" dirty="0" smtClean="0">
                <a:latin typeface="微软雅黑" panose="020B0503020204020204" pitchFamily="34" charset="-122"/>
                <a:ea typeface="微软雅黑" panose="020B0503020204020204" pitchFamily="34" charset="-122"/>
              </a:rPr>
              <a:t> Cui</a:t>
            </a:r>
          </a:p>
          <a:p>
            <a:r>
              <a:rPr lang="en-US" altLang="zh-CN" sz="2400" dirty="0" smtClean="0">
                <a:latin typeface="微软雅黑" panose="020B0503020204020204" pitchFamily="34" charset="-122"/>
                <a:ea typeface="微软雅黑" panose="020B0503020204020204" pitchFamily="34" charset="-122"/>
              </a:rPr>
              <a:t>Chinese Virtual Observatory</a:t>
            </a:r>
          </a:p>
          <a:p>
            <a:r>
              <a:rPr lang="en-US" altLang="zh-CN" sz="2400" dirty="0" smtClean="0">
                <a:latin typeface="微软雅黑" panose="020B0503020204020204" pitchFamily="34" charset="-122"/>
                <a:ea typeface="微软雅黑" panose="020B0503020204020204" pitchFamily="34" charset="-122"/>
              </a:rPr>
              <a:t>NAOC, CAS</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88499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VO</a:t>
            </a:r>
            <a:r>
              <a:rPr lang="zh-CN" altLang="en-US" dirty="0" smtClean="0"/>
              <a:t>的铁杆单位</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179" y="1628775"/>
            <a:ext cx="8751642" cy="5229225"/>
          </a:xfrm>
        </p:spPr>
      </p:pic>
    </p:spTree>
    <p:extLst>
      <p:ext uri="{BB962C8B-B14F-4D97-AF65-F5344CB8AC3E}">
        <p14:creationId xmlns:p14="http://schemas.microsoft.com/office/powerpoint/2010/main" val="1472017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参会人员性别比例的变化</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6" y="1556792"/>
            <a:ext cx="7286598" cy="5440362"/>
          </a:xfrm>
        </p:spPr>
      </p:pic>
    </p:spTree>
    <p:extLst>
      <p:ext uri="{BB962C8B-B14F-4D97-AF65-F5344CB8AC3E}">
        <p14:creationId xmlns:p14="http://schemas.microsoft.com/office/powerpoint/2010/main" val="1344372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研究领域关键词云图</a:t>
            </a:r>
            <a:endParaRPr lang="zh-CN" altLang="en-US" dirty="0"/>
          </a:p>
        </p:txBody>
      </p:sp>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292" y="1628775"/>
            <a:ext cx="5822155" cy="5229225"/>
          </a:xfrm>
        </p:spPr>
      </p:pic>
    </p:spTree>
    <p:extLst>
      <p:ext uri="{BB962C8B-B14F-4D97-AF65-F5344CB8AC3E}">
        <p14:creationId xmlns:p14="http://schemas.microsoft.com/office/powerpoint/2010/main" val="228237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研究领域关键词云图</a:t>
            </a:r>
            <a:endParaRPr lang="zh-CN" altLang="en-US" dirty="0"/>
          </a:p>
        </p:txBody>
      </p:sp>
      <p:pic>
        <p:nvPicPr>
          <p:cNvPr id="3" name="内容占位符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292" y="1628775"/>
            <a:ext cx="5822155" cy="5229225"/>
          </a:xfrm>
        </p:spPr>
      </p:pic>
    </p:spTree>
    <p:extLst>
      <p:ext uri="{BB962C8B-B14F-4D97-AF65-F5344CB8AC3E}">
        <p14:creationId xmlns:p14="http://schemas.microsoft.com/office/powerpoint/2010/main" val="1386729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研究领域关键词云图</a:t>
            </a:r>
            <a:endParaRPr lang="zh-CN" altLang="en-US" dirty="0"/>
          </a:p>
        </p:txBody>
      </p:sp>
      <p:pic>
        <p:nvPicPr>
          <p:cNvPr id="3" name="内容占位符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292" y="1628775"/>
            <a:ext cx="5822155" cy="5229225"/>
          </a:xfrm>
        </p:spPr>
      </p:pic>
    </p:spTree>
    <p:extLst>
      <p:ext uri="{BB962C8B-B14F-4D97-AF65-F5344CB8AC3E}">
        <p14:creationId xmlns:p14="http://schemas.microsoft.com/office/powerpoint/2010/main" val="542596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研究领域关键词云图</a:t>
            </a:r>
            <a:endParaRPr lang="zh-CN" altLang="en-US" dirty="0"/>
          </a:p>
        </p:txBody>
      </p:sp>
      <p:pic>
        <p:nvPicPr>
          <p:cNvPr id="3" name="内容占位符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8292" y="1628775"/>
            <a:ext cx="5822155" cy="5229225"/>
          </a:xfrm>
        </p:spPr>
      </p:pic>
    </p:spTree>
    <p:extLst>
      <p:ext uri="{BB962C8B-B14F-4D97-AF65-F5344CB8AC3E}">
        <p14:creationId xmlns:p14="http://schemas.microsoft.com/office/powerpoint/2010/main" val="1352659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err="1" smtClean="0"/>
              <a:t>AstroCloud</a:t>
            </a:r>
            <a:r>
              <a:rPr lang="en-US" altLang="zh-CN" dirty="0" smtClean="0"/>
              <a:t> Project</a:t>
            </a:r>
            <a:endParaRPr lang="zh-CN" altLang="en-US" dirty="0"/>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821" y="1594525"/>
            <a:ext cx="5946283" cy="5109110"/>
          </a:xfrm>
        </p:spPr>
      </p:pic>
      <p:sp>
        <p:nvSpPr>
          <p:cNvPr id="2" name="矩形 1"/>
          <p:cNvSpPr/>
          <p:nvPr/>
        </p:nvSpPr>
        <p:spPr>
          <a:xfrm>
            <a:off x="7349428" y="4149080"/>
            <a:ext cx="3355084" cy="1569660"/>
          </a:xfrm>
          <a:prstGeom prst="rect">
            <a:avLst/>
          </a:prstGeom>
        </p:spPr>
        <p:txBody>
          <a:bodyPr wrap="square">
            <a:spAutoFit/>
          </a:bodyPr>
          <a:lstStyle/>
          <a:p>
            <a:r>
              <a:rPr lang="en-US" altLang="zh-CN" sz="1200" dirty="0">
                <a:latin typeface="Arial" panose="020B0604020202020204" pitchFamily="34" charset="0"/>
                <a:cs typeface="Arial" panose="020B0604020202020204" pitchFamily="34" charset="0"/>
              </a:rPr>
              <a:t>National Astronomical Observatories, CAS</a:t>
            </a:r>
          </a:p>
          <a:p>
            <a:r>
              <a:rPr lang="en-US" altLang="zh-CN" sz="1200" dirty="0">
                <a:latin typeface="Arial" panose="020B0604020202020204" pitchFamily="34" charset="0"/>
                <a:cs typeface="Arial" panose="020B0604020202020204" pitchFamily="34" charset="0"/>
              </a:rPr>
              <a:t>Purple Mountain Observatory</a:t>
            </a:r>
          </a:p>
          <a:p>
            <a:r>
              <a:rPr lang="en-US" altLang="zh-CN" sz="1200" dirty="0">
                <a:latin typeface="Arial" panose="020B0604020202020204" pitchFamily="34" charset="0"/>
                <a:cs typeface="Arial" panose="020B0604020202020204" pitchFamily="34" charset="0"/>
              </a:rPr>
              <a:t>Shanghai Astronomical Observatory</a:t>
            </a:r>
          </a:p>
          <a:p>
            <a:r>
              <a:rPr lang="en-US" altLang="zh-CN" sz="1200" dirty="0">
                <a:latin typeface="Arial" panose="020B0604020202020204" pitchFamily="34" charset="0"/>
                <a:cs typeface="Arial" panose="020B0604020202020204" pitchFamily="34" charset="0"/>
              </a:rPr>
              <a:t>Yunnan Astronomical Observatory</a:t>
            </a:r>
          </a:p>
          <a:p>
            <a:r>
              <a:rPr lang="en-US" altLang="zh-CN" sz="1200" dirty="0">
                <a:latin typeface="Arial" panose="020B0604020202020204" pitchFamily="34" charset="0"/>
                <a:cs typeface="Arial" panose="020B0604020202020204" pitchFamily="34" charset="0"/>
              </a:rPr>
              <a:t>Xinjiang Astronomical Observatory</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2013.3 – 2015.12</a:t>
            </a:r>
          </a:p>
          <a:p>
            <a:r>
              <a:rPr lang="en-US" altLang="zh-CN" sz="1200" dirty="0">
                <a:latin typeface="Arial" panose="020B0604020202020204" pitchFamily="34" charset="0"/>
                <a:cs typeface="Arial" panose="020B0604020202020204" pitchFamily="34" charset="0"/>
              </a:rPr>
              <a:t>8M RMB (~1.3M USD)</a:t>
            </a:r>
            <a:endParaRPr lang="zh-CN" altLang="en-US" sz="12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104" y="1772816"/>
            <a:ext cx="3427092" cy="2304256"/>
          </a:xfrm>
          <a:prstGeom prst="rect">
            <a:avLst/>
          </a:prstGeom>
        </p:spPr>
      </p:pic>
    </p:spTree>
    <p:extLst>
      <p:ext uri="{BB962C8B-B14F-4D97-AF65-F5344CB8AC3E}">
        <p14:creationId xmlns:p14="http://schemas.microsoft.com/office/powerpoint/2010/main" val="248712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27615" y="-33737"/>
            <a:ext cx="9246775" cy="6891737"/>
          </a:xfrm>
          <a:prstGeom prst="rect">
            <a:avLst/>
          </a:prstGeom>
        </p:spPr>
      </p:pic>
      <p:grpSp>
        <p:nvGrpSpPr>
          <p:cNvPr id="12" name="组合 11"/>
          <p:cNvGrpSpPr/>
          <p:nvPr/>
        </p:nvGrpSpPr>
        <p:grpSpPr>
          <a:xfrm>
            <a:off x="5951984" y="116632"/>
            <a:ext cx="3740647" cy="456349"/>
            <a:chOff x="4503761" y="514917"/>
            <a:chExt cx="3740647" cy="456349"/>
          </a:xfrm>
        </p:grpSpPr>
        <p:sp>
          <p:nvSpPr>
            <p:cNvPr id="6" name="任意多边形 5"/>
            <p:cNvSpPr/>
            <p:nvPr/>
          </p:nvSpPr>
          <p:spPr>
            <a:xfrm>
              <a:off x="4503761"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8" name="任意多边形 7"/>
            <p:cNvSpPr/>
            <p:nvPr/>
          </p:nvSpPr>
          <p:spPr>
            <a:xfrm>
              <a:off x="5994777"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9" name="任意多边形 8"/>
            <p:cNvSpPr/>
            <p:nvPr/>
          </p:nvSpPr>
          <p:spPr>
            <a:xfrm>
              <a:off x="6868235" y="514917"/>
              <a:ext cx="584085"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0" name="任意多边形 9"/>
            <p:cNvSpPr/>
            <p:nvPr/>
          </p:nvSpPr>
          <p:spPr>
            <a:xfrm>
              <a:off x="7548349" y="543506"/>
              <a:ext cx="696059"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1" name="任意多边形 10"/>
            <p:cNvSpPr/>
            <p:nvPr/>
          </p:nvSpPr>
          <p:spPr>
            <a:xfrm>
              <a:off x="5432303" y="514917"/>
              <a:ext cx="521211"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151188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9014694" y="4721154"/>
            <a:ext cx="2946280" cy="1915082"/>
          </a:xfrm>
          <a:prstGeom prst="rect">
            <a:avLst/>
          </a:prstGeom>
          <a:ln>
            <a:noFill/>
          </a:ln>
          <a:effectLst>
            <a:outerShdw blurRad="292100" dist="139700" dir="2700000" algn="tl" rotWithShape="0">
              <a:srgbClr val="333333">
                <a:alpha val="65000"/>
              </a:srgbClr>
            </a:outerShdw>
          </a:effectLst>
        </p:spPr>
      </p:pic>
      <p:sp>
        <p:nvSpPr>
          <p:cNvPr id="71683" name="内容占位符 2"/>
          <p:cNvSpPr>
            <a:spLocks noGrp="1"/>
          </p:cNvSpPr>
          <p:nvPr>
            <p:ph idx="1"/>
          </p:nvPr>
        </p:nvSpPr>
        <p:spPr bwMode="auto">
          <a:xfrm>
            <a:off x="1155754" y="1417638"/>
            <a:ext cx="6391275" cy="544522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defRPr/>
            </a:pPr>
            <a:r>
              <a:rPr lang="en-US" altLang="zh-CN" sz="1800" dirty="0">
                <a:ea typeface="黑体" pitchFamily="49" charset="-122"/>
              </a:rPr>
              <a:t>Observation</a:t>
            </a:r>
          </a:p>
          <a:p>
            <a:pPr lvl="1">
              <a:defRPr/>
            </a:pPr>
            <a:r>
              <a:rPr lang="en-US" altLang="zh-CN" sz="1600" dirty="0">
                <a:ea typeface="黑体" pitchFamily="49" charset="-122"/>
              </a:rPr>
              <a:t>Telescope Proposal Submission and Management</a:t>
            </a:r>
          </a:p>
          <a:p>
            <a:pPr lvl="2">
              <a:defRPr/>
            </a:pPr>
            <a:r>
              <a:rPr lang="en-US" altLang="zh-CN" sz="1400" dirty="0">
                <a:ea typeface="黑体" pitchFamily="49" charset="-122"/>
              </a:rPr>
              <a:t>2.4m, 2.16m, radio telescopes, public telescopes</a:t>
            </a:r>
          </a:p>
          <a:p>
            <a:pPr>
              <a:defRPr/>
            </a:pPr>
            <a:r>
              <a:rPr lang="en-US" altLang="zh-CN" sz="1800" dirty="0">
                <a:ea typeface="黑体" pitchFamily="49" charset="-122"/>
              </a:rPr>
              <a:t>Data Discovery and Access</a:t>
            </a:r>
          </a:p>
          <a:p>
            <a:pPr lvl="1">
              <a:defRPr/>
            </a:pPr>
            <a:r>
              <a:rPr lang="en-US" altLang="zh-CN" sz="1600" dirty="0">
                <a:ea typeface="黑体" pitchFamily="49" charset="-122"/>
              </a:rPr>
              <a:t>Virtual Observatory</a:t>
            </a:r>
          </a:p>
          <a:p>
            <a:pPr lvl="1">
              <a:defRPr/>
            </a:pPr>
            <a:r>
              <a:rPr lang="en-US" altLang="zh-CN" sz="1600" dirty="0">
                <a:ea typeface="黑体" pitchFamily="49" charset="-122"/>
              </a:rPr>
              <a:t>Seamless astronomy</a:t>
            </a:r>
          </a:p>
          <a:p>
            <a:pPr>
              <a:defRPr/>
            </a:pPr>
            <a:r>
              <a:rPr lang="en-US" altLang="zh-CN" sz="1800" dirty="0">
                <a:ea typeface="黑体" pitchFamily="49" charset="-122"/>
              </a:rPr>
              <a:t>Tools</a:t>
            </a:r>
          </a:p>
          <a:p>
            <a:pPr lvl="1">
              <a:defRPr/>
            </a:pPr>
            <a:r>
              <a:rPr lang="en-US" altLang="zh-CN" sz="1600" dirty="0">
                <a:ea typeface="黑体" pitchFamily="49" charset="-122"/>
              </a:rPr>
              <a:t>Selected VO tools and software packages</a:t>
            </a:r>
          </a:p>
          <a:p>
            <a:pPr>
              <a:defRPr/>
            </a:pPr>
            <a:r>
              <a:rPr lang="en-US" altLang="zh-CN" sz="1800" dirty="0">
                <a:ea typeface="黑体" pitchFamily="49" charset="-122"/>
              </a:rPr>
              <a:t>Cloud Computing</a:t>
            </a:r>
          </a:p>
          <a:p>
            <a:pPr lvl="1">
              <a:defRPr/>
            </a:pPr>
            <a:r>
              <a:rPr lang="en-US" altLang="zh-CN" sz="1600" dirty="0">
                <a:ea typeface="黑体" pitchFamily="49" charset="-122"/>
              </a:rPr>
              <a:t>Pre-installed data processing and analyzing environments</a:t>
            </a:r>
          </a:p>
          <a:p>
            <a:pPr lvl="1">
              <a:defRPr/>
            </a:pPr>
            <a:r>
              <a:rPr lang="en-US" altLang="zh-CN" sz="1600" dirty="0">
                <a:ea typeface="黑体" pitchFamily="49" charset="-122"/>
              </a:rPr>
              <a:t>China-VO </a:t>
            </a:r>
            <a:r>
              <a:rPr lang="en-US" altLang="zh-CN" sz="1600" dirty="0" err="1">
                <a:ea typeface="黑体" pitchFamily="49" charset="-122"/>
              </a:rPr>
              <a:t>paperdata</a:t>
            </a:r>
            <a:r>
              <a:rPr lang="en-US" altLang="zh-CN" sz="1600" dirty="0">
                <a:ea typeface="黑体" pitchFamily="49" charset="-122"/>
              </a:rPr>
              <a:t>, Cloud based storage</a:t>
            </a:r>
          </a:p>
          <a:p>
            <a:pPr>
              <a:defRPr/>
            </a:pPr>
            <a:r>
              <a:rPr lang="en-US" altLang="zh-CN" sz="1800" dirty="0">
                <a:ea typeface="黑体" pitchFamily="49" charset="-122"/>
              </a:rPr>
              <a:t>Public channel</a:t>
            </a:r>
          </a:p>
          <a:p>
            <a:pPr lvl="1">
              <a:defRPr/>
            </a:pPr>
            <a:r>
              <a:rPr lang="en-US" altLang="zh-CN" sz="1600" dirty="0">
                <a:ea typeface="黑体" pitchFamily="49" charset="-122"/>
              </a:rPr>
              <a:t>Public Supernova search Project (PSP)</a:t>
            </a:r>
          </a:p>
          <a:p>
            <a:pPr lvl="1">
              <a:defRPr/>
            </a:pPr>
            <a:r>
              <a:rPr lang="en-US" altLang="zh-CN" sz="1600" dirty="0">
                <a:ea typeface="黑体" pitchFamily="49" charset="-122"/>
              </a:rPr>
              <a:t>China-VO specials</a:t>
            </a:r>
          </a:p>
          <a:p>
            <a:pPr lvl="2">
              <a:defRPr/>
            </a:pPr>
            <a:r>
              <a:rPr lang="en-US" altLang="zh-CN" sz="1200" dirty="0">
                <a:ea typeface="黑体" pitchFamily="49" charset="-122"/>
              </a:rPr>
              <a:t>Observatory live video streams </a:t>
            </a:r>
          </a:p>
          <a:p>
            <a:pPr lvl="2">
              <a:defRPr/>
            </a:pPr>
            <a:r>
              <a:rPr lang="en-US" altLang="zh-CN" sz="1200" dirty="0">
                <a:ea typeface="黑体" pitchFamily="49" charset="-122"/>
              </a:rPr>
              <a:t>Astronomical Dictionary</a:t>
            </a:r>
            <a:endParaRPr lang="zh-CN" altLang="en-US" sz="1200" dirty="0"/>
          </a:p>
          <a:p>
            <a:pPr lvl="2">
              <a:defRPr/>
            </a:pPr>
            <a:r>
              <a:rPr lang="en-US" altLang="zh-CN" sz="1200" dirty="0" err="1">
                <a:ea typeface="黑体" pitchFamily="49" charset="-122"/>
              </a:rPr>
              <a:t>CosmoStation</a:t>
            </a:r>
            <a:endParaRPr lang="en-US" altLang="zh-CN" sz="1200" dirty="0">
              <a:ea typeface="黑体" pitchFamily="49" charset="-122"/>
            </a:endParaRPr>
          </a:p>
          <a:p>
            <a:pPr lvl="2">
              <a:defRPr/>
            </a:pPr>
            <a:r>
              <a:rPr lang="en-US" altLang="zh-CN" sz="1200" dirty="0">
                <a:ea typeface="黑体" pitchFamily="49" charset="-122"/>
              </a:rPr>
              <a:t>Gallery</a:t>
            </a:r>
          </a:p>
          <a:p>
            <a:pPr lvl="2">
              <a:defRPr/>
            </a:pPr>
            <a:r>
              <a:rPr lang="en-US" altLang="zh-CN" sz="1200" dirty="0">
                <a:ea typeface="黑体" pitchFamily="49" charset="-122"/>
              </a:rPr>
              <a:t>……</a:t>
            </a:r>
            <a:endParaRPr lang="zh-CN" altLang="en-US" sz="1200" dirty="0">
              <a:ea typeface="黑体" pitchFamily="49" charset="-122"/>
            </a:endParaRPr>
          </a:p>
        </p:txBody>
      </p:sp>
      <p:sp>
        <p:nvSpPr>
          <p:cNvPr id="2" name="标题 1"/>
          <p:cNvSpPr>
            <a:spLocks noGrp="1"/>
          </p:cNvSpPr>
          <p:nvPr>
            <p:ph type="title"/>
          </p:nvPr>
        </p:nvSpPr>
        <p:spPr/>
        <p:txBody>
          <a:bodyPr/>
          <a:lstStyle/>
          <a:p>
            <a:r>
              <a:rPr lang="en-US" altLang="zh-CN" dirty="0" err="1" smtClean="0"/>
              <a:t>AstroCloud</a:t>
            </a:r>
            <a:r>
              <a:rPr lang="en-US" altLang="zh-CN" dirty="0" smtClean="0"/>
              <a:t> Channels</a:t>
            </a:r>
            <a:endParaRPr lang="zh-CN" altLang="en-US" dirty="0"/>
          </a:p>
        </p:txBody>
      </p:sp>
      <p:pic>
        <p:nvPicPr>
          <p:cNvPr id="3" name="图片 2"/>
          <p:cNvPicPr>
            <a:picLocks noChangeAspect="1"/>
          </p:cNvPicPr>
          <p:nvPr/>
        </p:nvPicPr>
        <p:blipFill>
          <a:blip r:embed="rId3"/>
          <a:stretch>
            <a:fillRect/>
          </a:stretch>
        </p:blipFill>
        <p:spPr>
          <a:xfrm>
            <a:off x="6417571" y="1500810"/>
            <a:ext cx="2158355" cy="1568585"/>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a:stretch>
            <a:fillRect/>
          </a:stretch>
        </p:blipFill>
        <p:spPr>
          <a:xfrm>
            <a:off x="9624392" y="3141281"/>
            <a:ext cx="2086346" cy="138061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a:stretch>
            <a:fillRect/>
          </a:stretch>
        </p:blipFill>
        <p:spPr>
          <a:xfrm>
            <a:off x="5519936" y="5301249"/>
            <a:ext cx="3153593" cy="1334987"/>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6"/>
          <a:stretch>
            <a:fillRect/>
          </a:stretch>
        </p:blipFill>
        <p:spPr>
          <a:xfrm>
            <a:off x="7049501" y="3261655"/>
            <a:ext cx="2023954" cy="1826546"/>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7"/>
          <a:stretch>
            <a:fillRect/>
          </a:stretch>
        </p:blipFill>
        <p:spPr>
          <a:xfrm>
            <a:off x="8804817" y="1514308"/>
            <a:ext cx="3156157" cy="1411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3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Data resources at the </a:t>
            </a:r>
            <a:r>
              <a:rPr lang="en-US" altLang="zh-CN" dirty="0" err="1" smtClean="0"/>
              <a:t>CAsDC</a:t>
            </a:r>
            <a:endParaRPr lang="zh-CN" altLang="en-US" dirty="0"/>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7490" y="3717648"/>
            <a:ext cx="2179831" cy="1237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2630" y="5261795"/>
            <a:ext cx="2061370" cy="1250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7" name="图片 6"/>
          <p:cNvPicPr>
            <a:picLocks noChangeAspect="1"/>
          </p:cNvPicPr>
          <p:nvPr/>
        </p:nvPicPr>
        <p:blipFill>
          <a:blip r:embed="rId6"/>
          <a:stretch>
            <a:fillRect/>
          </a:stretch>
        </p:blipFill>
        <p:spPr>
          <a:xfrm>
            <a:off x="6744072" y="1796427"/>
            <a:ext cx="3866668" cy="1671429"/>
          </a:xfrm>
          <a:prstGeom prst="rect">
            <a:avLst/>
          </a:prstGeom>
          <a:ln>
            <a:noFill/>
          </a:ln>
          <a:effectLst>
            <a:outerShdw blurRad="292100" dist="139700" dir="2700000" algn="tl" rotWithShape="0">
              <a:srgbClr val="333333">
                <a:alpha val="65000"/>
              </a:srgbClr>
            </a:outerShdw>
          </a:effectLst>
        </p:spPr>
      </p:pic>
      <p:graphicFrame>
        <p:nvGraphicFramePr>
          <p:cNvPr id="5" name="对象 4"/>
          <p:cNvGraphicFramePr>
            <a:graphicFrameLocks noChangeAspect="1"/>
          </p:cNvGraphicFramePr>
          <p:nvPr>
            <p:extLst>
              <p:ext uri="{D42A27DB-BD31-4B8C-83A1-F6EECF244321}">
                <p14:modId xmlns:p14="http://schemas.microsoft.com/office/powerpoint/2010/main" val="4267032327"/>
              </p:ext>
            </p:extLst>
          </p:nvPr>
        </p:nvGraphicFramePr>
        <p:xfrm>
          <a:off x="1631504" y="1675859"/>
          <a:ext cx="4596745" cy="4836217"/>
        </p:xfrm>
        <a:graphic>
          <a:graphicData uri="http://schemas.openxmlformats.org/presentationml/2006/ole">
            <mc:AlternateContent xmlns:mc="http://schemas.openxmlformats.org/markup-compatibility/2006">
              <mc:Choice xmlns:v="urn:schemas-microsoft-com:vml" Requires="v">
                <p:oleObj spid="_x0000_s1041" name="Image" r:id="rId7" imgW="10971360" imgH="11542680" progId="Photoshop.Image.12">
                  <p:embed/>
                </p:oleObj>
              </mc:Choice>
              <mc:Fallback>
                <p:oleObj name="Image" r:id="rId7" imgW="10971360" imgH="11542680" progId="Photoshop.Image.12">
                  <p:embed/>
                  <p:pic>
                    <p:nvPicPr>
                      <p:cNvPr id="0" name=""/>
                      <p:cNvPicPr/>
                      <p:nvPr/>
                    </p:nvPicPr>
                    <p:blipFill>
                      <a:blip r:embed="rId8"/>
                      <a:stretch>
                        <a:fillRect/>
                      </a:stretch>
                    </p:blipFill>
                    <p:spPr>
                      <a:xfrm>
                        <a:off x="1631504" y="1675859"/>
                        <a:ext cx="4596745" cy="4836217"/>
                      </a:xfrm>
                      <a:prstGeom prst="rect">
                        <a:avLst/>
                      </a:prstGeom>
                    </p:spPr>
                  </p:pic>
                </p:oleObj>
              </mc:Fallback>
            </mc:AlternateContent>
          </a:graphicData>
        </a:graphic>
      </p:graphicFrame>
    </p:spTree>
    <p:extLst>
      <p:ext uri="{BB962C8B-B14F-4D97-AF65-F5344CB8AC3E}">
        <p14:creationId xmlns:p14="http://schemas.microsoft.com/office/powerpoint/2010/main" val="2928532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Virtual Observatory (VO)</a:t>
            </a:r>
            <a:endParaRPr lang="zh-CN" altLang="en-US" dirty="0"/>
          </a:p>
        </p:txBody>
      </p:sp>
      <p:sp>
        <p:nvSpPr>
          <p:cNvPr id="6146" name="Rectangle 3"/>
          <p:cNvSpPr>
            <a:spLocks noGrp="1" noChangeArrowheads="1"/>
          </p:cNvSpPr>
          <p:nvPr>
            <p:ph idx="1"/>
          </p:nvPr>
        </p:nvSpPr>
        <p:spPr>
          <a:xfrm>
            <a:off x="1127448" y="1628800"/>
            <a:ext cx="9865096" cy="2819233"/>
          </a:xfrm>
        </p:spPr>
        <p:txBody>
          <a:bodyPr vert="horz" wrap="square" lIns="0" tIns="0" rIns="0" bIns="0" numCol="1" anchor="t" anchorCtr="0" compatLnSpc="1">
            <a:prstTxWarp prst="textNoShape">
              <a:avLst/>
            </a:prstTxWarp>
            <a:spAutoFit/>
          </a:bodyPr>
          <a:lstStyle/>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Virtual Observatory (VO) is a data-intensively online astronomical research and education environment, taking advantages of advanced information technologies to achieve seamless, global access to astronomical information. </a:t>
            </a:r>
          </a:p>
          <a:p>
            <a:pPr marL="831805" lvl="1"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zh-CN" altLang="en-US" sz="1600" dirty="0"/>
              <a:t>虚拟天文台是通过先进的信息技术将全球范围内的研究资源无缝透明连接在一起形成的数据密集型网络化天文研究与科普教育平台。</a:t>
            </a:r>
            <a:endParaRPr lang="en-GB" altLang="zh-CN" sz="1600" dirty="0"/>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2000" dirty="0"/>
              <a:t>The Virtual Observatory (VO) aims to provide a research environment that will open up new possibilities for scientific research based on </a:t>
            </a:r>
            <a:r>
              <a:rPr lang="en-US" altLang="zh-CN" sz="2000" dirty="0">
                <a:solidFill>
                  <a:srgbClr val="FF0000"/>
                </a:solidFill>
              </a:rPr>
              <a:t>data discovery, efficient data access, and interoperability. </a:t>
            </a:r>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International Virtual Observatory Alliance</a:t>
            </a:r>
            <a:endParaRPr lang="en-US" altLang="zh-CN" sz="2000" dirty="0">
              <a:solidFill>
                <a:srgbClr val="FF0000"/>
              </a:solidFill>
            </a:endParaRPr>
          </a:p>
        </p:txBody>
      </p:sp>
      <p:sp>
        <p:nvSpPr>
          <p:cNvPr id="5" name="TextBox 4"/>
          <p:cNvSpPr txBox="1"/>
          <p:nvPr/>
        </p:nvSpPr>
        <p:spPr>
          <a:xfrm>
            <a:off x="1268994" y="5085184"/>
            <a:ext cx="5544616" cy="954107"/>
          </a:xfrm>
          <a:prstGeom prst="rect">
            <a:avLst/>
          </a:prstGeom>
          <a:noFill/>
        </p:spPr>
        <p:txBody>
          <a:bodyPr wrap="square" rtlCol="0">
            <a:spAutoFit/>
          </a:bodyPr>
          <a:lstStyle/>
          <a:p>
            <a:pPr marL="0" lvl="1"/>
            <a:r>
              <a:rPr lang="en-US" altLang="zh-CN" sz="1400" dirty="0">
                <a:solidFill>
                  <a:srgbClr val="FF0000"/>
                </a:solidFill>
              </a:rPr>
              <a:t>--"facilitate the international coordination and collaboration necessary for the development and deployment of the tools, systems and organizational structures necessary to enable the international utilization of astronomical archives as an integrated and interoperating virtual observatory."</a:t>
            </a:r>
          </a:p>
        </p:txBody>
      </p:sp>
      <p:pic>
        <p:nvPicPr>
          <p:cNvPr id="3" name="图片 2"/>
          <p:cNvPicPr>
            <a:picLocks noChangeAspect="1"/>
          </p:cNvPicPr>
          <p:nvPr/>
        </p:nvPicPr>
        <p:blipFill>
          <a:blip r:embed="rId3"/>
          <a:stretch>
            <a:fillRect/>
          </a:stretch>
        </p:blipFill>
        <p:spPr>
          <a:xfrm>
            <a:off x="7104112" y="4149080"/>
            <a:ext cx="3389317" cy="2457484"/>
          </a:xfrm>
          <a:prstGeom prst="rect">
            <a:avLst/>
          </a:prstGeom>
        </p:spPr>
      </p:pic>
    </p:spTree>
    <p:extLst>
      <p:ext uri="{BB962C8B-B14F-4D97-AF65-F5344CB8AC3E}">
        <p14:creationId xmlns:p14="http://schemas.microsoft.com/office/powerpoint/2010/main" val="73992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663952" y="1628800"/>
            <a:ext cx="4778073" cy="4626547"/>
          </a:xfrm>
        </p:spPr>
        <p:txBody>
          <a:bodyPr>
            <a:normAutofit/>
          </a:bodyPr>
          <a:lstStyle/>
          <a:p>
            <a:r>
              <a:rPr lang="en-US" altLang="zh-CN" sz="2400" dirty="0" smtClean="0"/>
              <a:t>Registered users</a:t>
            </a:r>
            <a:r>
              <a:rPr lang="zh-CN" altLang="en-US" sz="2400" dirty="0" smtClean="0"/>
              <a:t>：</a:t>
            </a:r>
            <a:r>
              <a:rPr lang="en-US" altLang="zh-CN" sz="2400" dirty="0" smtClean="0">
                <a:solidFill>
                  <a:srgbClr val="FF0000"/>
                </a:solidFill>
              </a:rPr>
              <a:t>19,500+</a:t>
            </a:r>
            <a:endParaRPr lang="en-US" altLang="zh-CN" sz="2400" dirty="0"/>
          </a:p>
          <a:p>
            <a:r>
              <a:rPr lang="en-US" altLang="zh-CN" sz="2400" dirty="0" smtClean="0"/>
              <a:t>Cloud nodes</a:t>
            </a:r>
            <a:r>
              <a:rPr lang="zh-CN" altLang="en-US" sz="2400" dirty="0" smtClean="0"/>
              <a:t>：</a:t>
            </a:r>
            <a:r>
              <a:rPr lang="en-US" altLang="zh-CN" sz="2400" dirty="0">
                <a:solidFill>
                  <a:srgbClr val="FF0000"/>
                </a:solidFill>
              </a:rPr>
              <a:t>6</a:t>
            </a:r>
            <a:endParaRPr lang="en-US" altLang="zh-CN" sz="2400" dirty="0"/>
          </a:p>
          <a:p>
            <a:r>
              <a:rPr lang="en-US" altLang="zh-CN" sz="2400" dirty="0" smtClean="0"/>
              <a:t>VM instances</a:t>
            </a:r>
            <a:r>
              <a:rPr lang="zh-CN" altLang="en-US" sz="2400" dirty="0" smtClean="0"/>
              <a:t>：</a:t>
            </a:r>
            <a:r>
              <a:rPr lang="en-US" altLang="zh-CN" sz="2400" dirty="0" smtClean="0">
                <a:solidFill>
                  <a:srgbClr val="FF0000"/>
                </a:solidFill>
              </a:rPr>
              <a:t>530</a:t>
            </a:r>
            <a:endParaRPr lang="en-US" altLang="zh-CN" sz="2400" dirty="0">
              <a:solidFill>
                <a:srgbClr val="FF0000"/>
              </a:solidFill>
            </a:endParaRPr>
          </a:p>
          <a:p>
            <a:r>
              <a:rPr lang="en-US" altLang="zh-CN" sz="2400" dirty="0" smtClean="0"/>
              <a:t>Telescopes for proposals</a:t>
            </a:r>
            <a:r>
              <a:rPr lang="zh-CN" altLang="en-US" sz="2400" dirty="0" smtClean="0"/>
              <a:t>：</a:t>
            </a:r>
            <a:r>
              <a:rPr lang="en-US" altLang="zh-CN" sz="2400" dirty="0">
                <a:solidFill>
                  <a:srgbClr val="FF0000"/>
                </a:solidFill>
              </a:rPr>
              <a:t>6</a:t>
            </a:r>
            <a:endParaRPr lang="en-US" altLang="zh-CN" sz="2400" dirty="0"/>
          </a:p>
          <a:p>
            <a:r>
              <a:rPr lang="en-US" altLang="zh-CN" sz="2400" dirty="0" smtClean="0"/>
              <a:t>Domestic datasets</a:t>
            </a:r>
            <a:r>
              <a:rPr lang="zh-CN" altLang="en-US" sz="2400" dirty="0" smtClean="0"/>
              <a:t>：</a:t>
            </a:r>
            <a:r>
              <a:rPr lang="en-US" altLang="zh-CN" sz="2400" dirty="0" smtClean="0">
                <a:solidFill>
                  <a:srgbClr val="FF0000"/>
                </a:solidFill>
              </a:rPr>
              <a:t>17</a:t>
            </a:r>
            <a:endParaRPr lang="en-US" altLang="zh-CN" sz="2400" dirty="0"/>
          </a:p>
          <a:p>
            <a:r>
              <a:rPr lang="en-US" altLang="zh-CN" sz="2400" dirty="0" smtClean="0"/>
              <a:t>Software environments</a:t>
            </a:r>
            <a:r>
              <a:rPr lang="zh-CN" altLang="en-US" sz="2400" dirty="0" smtClean="0"/>
              <a:t>：</a:t>
            </a:r>
            <a:r>
              <a:rPr lang="en-US" altLang="zh-CN" sz="2400" dirty="0">
                <a:solidFill>
                  <a:srgbClr val="FF0000"/>
                </a:solidFill>
              </a:rPr>
              <a:t>6</a:t>
            </a:r>
            <a:endParaRPr lang="en-US" altLang="zh-CN" sz="2400" dirty="0"/>
          </a:p>
        </p:txBody>
      </p:sp>
      <p:sp>
        <p:nvSpPr>
          <p:cNvPr id="3" name="标题 2"/>
          <p:cNvSpPr>
            <a:spLocks noGrp="1"/>
          </p:cNvSpPr>
          <p:nvPr>
            <p:ph type="title"/>
          </p:nvPr>
        </p:nvSpPr>
        <p:spPr/>
        <p:txBody>
          <a:bodyPr>
            <a:normAutofit/>
          </a:bodyPr>
          <a:lstStyle/>
          <a:p>
            <a:r>
              <a:rPr lang="en-US" altLang="zh-CN" dirty="0"/>
              <a:t>Current </a:t>
            </a:r>
            <a:r>
              <a:rPr lang="en-US" altLang="zh-CN" dirty="0" smtClean="0"/>
              <a:t>Status </a:t>
            </a:r>
            <a:r>
              <a:rPr lang="en-US" altLang="zh-CN" sz="2000" dirty="0" smtClean="0">
                <a:solidFill>
                  <a:srgbClr val="FF0000"/>
                </a:solidFill>
              </a:rPr>
              <a:t>(without Alibaba Cloud)</a:t>
            </a:r>
            <a:endParaRPr lang="zh-CN" altLang="en-US" dirty="0">
              <a:solidFill>
                <a:srgbClr val="FF0000"/>
              </a:solidFill>
            </a:endParaRPr>
          </a:p>
        </p:txBody>
      </p:sp>
      <p:sp>
        <p:nvSpPr>
          <p:cNvPr id="6" name="内容占位符 1"/>
          <p:cNvSpPr txBox="1">
            <a:spLocks/>
          </p:cNvSpPr>
          <p:nvPr/>
        </p:nvSpPr>
        <p:spPr>
          <a:xfrm>
            <a:off x="1703512" y="1628800"/>
            <a:ext cx="5461641" cy="46265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smtClean="0"/>
              <a:t>Storage</a:t>
            </a:r>
            <a:r>
              <a:rPr lang="zh-CN" altLang="en-US" sz="2400" dirty="0" smtClean="0"/>
              <a:t>：</a:t>
            </a:r>
            <a:endParaRPr lang="en-US" altLang="zh-CN" sz="2400" dirty="0"/>
          </a:p>
          <a:p>
            <a:pPr lvl="1"/>
            <a:r>
              <a:rPr lang="en-US" altLang="zh-CN" sz="2000" dirty="0" smtClean="0">
                <a:solidFill>
                  <a:srgbClr val="FF0000"/>
                </a:solidFill>
              </a:rPr>
              <a:t>1500TB</a:t>
            </a:r>
            <a:endParaRPr lang="en-US" altLang="zh-CN" sz="2000" dirty="0">
              <a:solidFill>
                <a:srgbClr val="FF0000"/>
              </a:solidFill>
            </a:endParaRPr>
          </a:p>
          <a:p>
            <a:r>
              <a:rPr lang="en-US" altLang="zh-CN" sz="2400" dirty="0" smtClean="0"/>
              <a:t>Computing</a:t>
            </a:r>
            <a:r>
              <a:rPr lang="zh-CN" altLang="en-US" sz="2400" dirty="0" smtClean="0"/>
              <a:t>：</a:t>
            </a:r>
            <a:endParaRPr lang="en-US" altLang="zh-CN" sz="2400" dirty="0"/>
          </a:p>
          <a:p>
            <a:pPr lvl="1"/>
            <a:r>
              <a:rPr lang="en-US" altLang="zh-CN" sz="2000" dirty="0" smtClean="0">
                <a:solidFill>
                  <a:srgbClr val="FF0000"/>
                </a:solidFill>
              </a:rPr>
              <a:t>700Tflops+472</a:t>
            </a:r>
            <a:r>
              <a:rPr lang="zh-CN" altLang="en-US" sz="2000" dirty="0" smtClean="0">
                <a:solidFill>
                  <a:srgbClr val="FF0000"/>
                </a:solidFill>
              </a:rPr>
              <a:t> </a:t>
            </a:r>
            <a:r>
              <a:rPr lang="en-US" altLang="zh-CN" sz="2000" dirty="0" smtClean="0">
                <a:solidFill>
                  <a:srgbClr val="FF0000"/>
                </a:solidFill>
              </a:rPr>
              <a:t>cores</a:t>
            </a:r>
            <a:endParaRPr lang="en-US" altLang="zh-CN" sz="2000" dirty="0">
              <a:solidFill>
                <a:srgbClr val="FF0000"/>
              </a:solidFill>
            </a:endParaRPr>
          </a:p>
          <a:p>
            <a:r>
              <a:rPr lang="en-US" altLang="zh-CN" sz="2400" dirty="0" smtClean="0"/>
              <a:t>Band width</a:t>
            </a:r>
            <a:r>
              <a:rPr lang="zh-CN" altLang="en-US" sz="2400" dirty="0" smtClean="0"/>
              <a:t>：</a:t>
            </a:r>
            <a:endParaRPr lang="en-US" altLang="zh-CN" sz="2400" dirty="0"/>
          </a:p>
          <a:p>
            <a:pPr lvl="1"/>
            <a:r>
              <a:rPr lang="en-US" altLang="zh-CN" sz="2000" dirty="0" smtClean="0">
                <a:solidFill>
                  <a:srgbClr val="FF0000"/>
                </a:solidFill>
              </a:rPr>
              <a:t>155Mbps-300Mbps</a:t>
            </a:r>
          </a:p>
          <a:p>
            <a:pPr lvl="1"/>
            <a:r>
              <a:rPr lang="en-US" altLang="zh-CN" sz="2000" dirty="0" smtClean="0">
                <a:solidFill>
                  <a:srgbClr val="FF0000"/>
                </a:solidFill>
              </a:rPr>
              <a:t>10Gbps/1Gbps</a:t>
            </a:r>
            <a:endParaRPr lang="en-US" altLang="zh-CN" sz="2000" dirty="0">
              <a:solidFill>
                <a:srgbClr val="FF0000"/>
              </a:solidFill>
            </a:endParaRPr>
          </a:p>
          <a:p>
            <a:r>
              <a:rPr lang="en-US" altLang="zh-CN" sz="2400" dirty="0" smtClean="0"/>
              <a:t>User support</a:t>
            </a:r>
            <a:r>
              <a:rPr lang="zh-CN" altLang="en-US" sz="2400" dirty="0" smtClean="0"/>
              <a:t>：</a:t>
            </a:r>
            <a:endParaRPr lang="en-US" altLang="zh-CN" sz="2400" dirty="0"/>
          </a:p>
          <a:p>
            <a:pPr lvl="1"/>
            <a:r>
              <a:rPr lang="en-US" altLang="zh-CN" sz="2000" dirty="0" smtClean="0">
                <a:solidFill>
                  <a:srgbClr val="FF0000"/>
                </a:solidFill>
              </a:rPr>
              <a:t>25</a:t>
            </a:r>
            <a:r>
              <a:rPr lang="zh-CN" altLang="en-US" sz="2000" dirty="0">
                <a:solidFill>
                  <a:srgbClr val="FF0000"/>
                </a:solidFill>
              </a:rPr>
              <a:t> </a:t>
            </a:r>
            <a:r>
              <a:rPr lang="en-US" altLang="zh-CN" sz="2000" dirty="0" err="1" smtClean="0">
                <a:solidFill>
                  <a:srgbClr val="FF0000"/>
                </a:solidFill>
              </a:rPr>
              <a:t>py</a:t>
            </a:r>
            <a:endParaRPr lang="zh-CN" altLang="en-US" sz="2000" dirty="0">
              <a:solidFill>
                <a:srgbClr val="FF0000"/>
              </a:solidFill>
            </a:endParaRPr>
          </a:p>
        </p:txBody>
      </p:sp>
      <p:pic>
        <p:nvPicPr>
          <p:cNvPr id="4" name="图片 3"/>
          <p:cNvPicPr>
            <a:picLocks noChangeAspect="1"/>
          </p:cNvPicPr>
          <p:nvPr/>
        </p:nvPicPr>
        <p:blipFill>
          <a:blip r:embed="rId2"/>
          <a:stretch>
            <a:fillRect/>
          </a:stretch>
        </p:blipFill>
        <p:spPr>
          <a:xfrm>
            <a:off x="6096000" y="4509120"/>
            <a:ext cx="5645807" cy="2206108"/>
          </a:xfrm>
          <a:prstGeom prst="rect">
            <a:avLst/>
          </a:prstGeom>
        </p:spPr>
      </p:pic>
    </p:spTree>
    <p:extLst>
      <p:ext uri="{BB962C8B-B14F-4D97-AF65-F5344CB8AC3E}">
        <p14:creationId xmlns:p14="http://schemas.microsoft.com/office/powerpoint/2010/main" val="52617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359" y="260648"/>
            <a:ext cx="10655351" cy="1143000"/>
          </a:xfrm>
        </p:spPr>
        <p:txBody>
          <a:bodyPr/>
          <a:lstStyle/>
          <a:p>
            <a:pPr algn="l"/>
            <a:r>
              <a:rPr lang="en-US" altLang="zh-CN" dirty="0" smtClean="0"/>
              <a:t>NAOC – Alibaba Cloud Partnership</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96400" y="-99392"/>
            <a:ext cx="1656184" cy="706638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14" y="1805696"/>
            <a:ext cx="4320480" cy="287744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704" y="4320866"/>
            <a:ext cx="3638712" cy="242338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9936" y="1763688"/>
            <a:ext cx="3607480" cy="2402582"/>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6"/>
          <a:stretch>
            <a:fillRect/>
          </a:stretch>
        </p:blipFill>
        <p:spPr>
          <a:xfrm>
            <a:off x="713073" y="4941168"/>
            <a:ext cx="4035561" cy="1436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0326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Global Cyber-infrastructure</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896" y="3558553"/>
            <a:ext cx="5442309" cy="2997522"/>
          </a:xfrm>
          <a:prstGeom prst="rect">
            <a:avLst/>
          </a:prstGeom>
        </p:spPr>
      </p:pic>
      <p:pic>
        <p:nvPicPr>
          <p:cNvPr id="5" name="图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560" y="2163588"/>
            <a:ext cx="4963715" cy="3857699"/>
          </a:xfrm>
          <a:prstGeom prst="rect">
            <a:avLst/>
          </a:prstGeom>
        </p:spPr>
      </p:pic>
      <p:pic>
        <p:nvPicPr>
          <p:cNvPr id="7" name="Picture 4" descr="http://astrocloud.china-vo.org/s/2017/20170122/jiepa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8" y="1635773"/>
            <a:ext cx="3728568" cy="2353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003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Open Projects and Postdocs</a:t>
            </a:r>
            <a:endParaRPr lang="zh-CN" altLang="en-US" dirty="0"/>
          </a:p>
        </p:txBody>
      </p:sp>
      <p:sp>
        <p:nvSpPr>
          <p:cNvPr id="4" name="内容占位符 3"/>
          <p:cNvSpPr>
            <a:spLocks noGrp="1"/>
          </p:cNvSpPr>
          <p:nvPr>
            <p:ph idx="1"/>
          </p:nvPr>
        </p:nvSpPr>
        <p:spPr>
          <a:xfrm>
            <a:off x="623392" y="1628800"/>
            <a:ext cx="6984776" cy="4525963"/>
          </a:xfrm>
        </p:spPr>
        <p:style>
          <a:lnRef idx="1">
            <a:schemeClr val="accent2"/>
          </a:lnRef>
          <a:fillRef idx="3">
            <a:schemeClr val="accent2"/>
          </a:fillRef>
          <a:effectRef idx="2">
            <a:schemeClr val="accent2"/>
          </a:effectRef>
          <a:fontRef idx="minor">
            <a:schemeClr val="lt1"/>
          </a:fontRef>
        </p:style>
        <p:txBody>
          <a:bodyPr/>
          <a:lstStyle/>
          <a:p>
            <a:pPr lvl="0"/>
            <a:r>
              <a:rPr lang="zh-CN" altLang="zh-CN" sz="2000" b="1" dirty="0">
                <a:solidFill>
                  <a:srgbClr val="FFFF00"/>
                </a:solidFill>
              </a:rPr>
              <a:t>云计算加速脉冲星计时阵引力波探测</a:t>
            </a:r>
            <a:r>
              <a:rPr lang="zh-CN" altLang="zh-CN" sz="2000" dirty="0"/>
              <a:t>：国家天文台青年千人、中科院百人计划入选者、研究员朱炜玮</a:t>
            </a:r>
          </a:p>
          <a:p>
            <a:pPr lvl="0"/>
            <a:r>
              <a:rPr lang="zh-CN" altLang="zh-CN" sz="2000" b="1" dirty="0">
                <a:solidFill>
                  <a:srgbClr val="FFFF00"/>
                </a:solidFill>
              </a:rPr>
              <a:t>基于</a:t>
            </a:r>
            <a:r>
              <a:rPr lang="en-US" altLang="zh-CN" sz="2000" b="1" dirty="0">
                <a:solidFill>
                  <a:srgbClr val="FFFF00"/>
                </a:solidFill>
              </a:rPr>
              <a:t> LAMOST </a:t>
            </a:r>
            <a:r>
              <a:rPr lang="zh-CN" altLang="zh-CN" sz="2000" b="1" dirty="0">
                <a:solidFill>
                  <a:srgbClr val="FFFF00"/>
                </a:solidFill>
              </a:rPr>
              <a:t>中分辨率巡天数据确定海量恒星近二十种元素的丰度</a:t>
            </a:r>
            <a:r>
              <a:rPr lang="zh-CN" altLang="zh-CN" sz="2000" dirty="0"/>
              <a:t>：国家天文台研究员施建荣</a:t>
            </a:r>
          </a:p>
          <a:p>
            <a:pPr lvl="0"/>
            <a:r>
              <a:rPr lang="zh-CN" altLang="zh-CN" sz="2000" b="1" dirty="0">
                <a:solidFill>
                  <a:srgbClr val="FFFF00"/>
                </a:solidFill>
              </a:rPr>
              <a:t>黑洞吸积的风与喷流的广义相对论磁流体力学数值模拟</a:t>
            </a:r>
            <a:r>
              <a:rPr lang="zh-CN" altLang="zh-CN" sz="2000" dirty="0"/>
              <a:t>：上海天文台研究员、上海天文台学术委员会主任袁峰</a:t>
            </a:r>
          </a:p>
          <a:p>
            <a:pPr lvl="0"/>
            <a:r>
              <a:rPr lang="zh-CN" altLang="zh-CN" sz="2000" b="1" dirty="0">
                <a:solidFill>
                  <a:srgbClr val="FFFF00"/>
                </a:solidFill>
              </a:rPr>
              <a:t>基于</a:t>
            </a:r>
            <a:r>
              <a:rPr lang="en-US" altLang="zh-CN" sz="2000" b="1" dirty="0">
                <a:solidFill>
                  <a:srgbClr val="FFFF00"/>
                </a:solidFill>
              </a:rPr>
              <a:t>LAMOST </a:t>
            </a:r>
            <a:r>
              <a:rPr lang="zh-CN" altLang="zh-CN" sz="2000" b="1" dirty="0">
                <a:solidFill>
                  <a:srgbClr val="FFFF00"/>
                </a:solidFill>
              </a:rPr>
              <a:t>和</a:t>
            </a:r>
            <a:r>
              <a:rPr lang="en-US" altLang="zh-CN" sz="2000" b="1" dirty="0">
                <a:solidFill>
                  <a:srgbClr val="FFFF00"/>
                </a:solidFill>
              </a:rPr>
              <a:t>GAIA </a:t>
            </a:r>
            <a:r>
              <a:rPr lang="zh-CN" altLang="zh-CN" sz="2000" b="1" dirty="0">
                <a:solidFill>
                  <a:srgbClr val="FFFF00"/>
                </a:solidFill>
              </a:rPr>
              <a:t>的移动星群研究</a:t>
            </a:r>
            <a:r>
              <a:rPr lang="zh-CN" altLang="zh-CN" sz="2000" dirty="0"/>
              <a:t>：国家天文台研究员赵景昆</a:t>
            </a:r>
          </a:p>
          <a:p>
            <a:pPr lvl="0"/>
            <a:r>
              <a:rPr lang="zh-CN" altLang="zh-CN" sz="2000" b="1" dirty="0">
                <a:solidFill>
                  <a:srgbClr val="FFFF00"/>
                </a:solidFill>
              </a:rPr>
              <a:t>云环境下射电干涉阵海量数据处理框架关键技术研究</a:t>
            </a:r>
            <a:r>
              <a:rPr lang="zh-CN" altLang="zh-CN" sz="2000" dirty="0"/>
              <a:t>：广州大学、昆明理工大学双聘教授王锋</a:t>
            </a:r>
          </a:p>
          <a:p>
            <a:pPr lvl="0"/>
            <a:r>
              <a:rPr lang="zh-CN" altLang="zh-CN" sz="2000" b="1" dirty="0">
                <a:solidFill>
                  <a:srgbClr val="FFFF00"/>
                </a:solidFill>
              </a:rPr>
              <a:t>基于天文大数据研究类太阳恒星磁场活动特征</a:t>
            </a:r>
            <a:r>
              <a:rPr lang="zh-CN" altLang="zh-CN" sz="2000" dirty="0"/>
              <a:t>：国家天文台副研究员贺晗</a:t>
            </a:r>
          </a:p>
          <a:p>
            <a:endParaRPr lang="zh-CN" altLang="en-US" sz="2000" dirty="0"/>
          </a:p>
        </p:txBody>
      </p:sp>
      <p:sp>
        <p:nvSpPr>
          <p:cNvPr id="6" name="矩形 5"/>
          <p:cNvSpPr/>
          <p:nvPr/>
        </p:nvSpPr>
        <p:spPr>
          <a:xfrm>
            <a:off x="609600" y="5800820"/>
            <a:ext cx="6998568" cy="70788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342900" indent="-342900">
              <a:buFont typeface="Arial" panose="020B0604020202020204" pitchFamily="34" charset="0"/>
              <a:buChar char="•"/>
            </a:pPr>
            <a:r>
              <a:rPr lang="en-US" altLang="zh-CN" sz="2000" dirty="0">
                <a:latin typeface="Times New Roman" panose="02020603050405020304" pitchFamily="18" charset="0"/>
              </a:rPr>
              <a:t>Turku</a:t>
            </a:r>
            <a:r>
              <a:rPr lang="zh-CN" altLang="zh-CN" sz="2000" dirty="0">
                <a:latin typeface="Times New Roman" panose="02020603050405020304" pitchFamily="18" charset="0"/>
                <a:cs typeface="Times New Roman" panose="02020603050405020304" pitchFamily="18" charset="0"/>
              </a:rPr>
              <a:t>大学物理与天文学</a:t>
            </a:r>
            <a:r>
              <a:rPr lang="zh-CN" altLang="zh-CN" sz="2000" dirty="0" smtClean="0">
                <a:latin typeface="Times New Roman" panose="02020603050405020304" pitchFamily="18" charset="0"/>
                <a:cs typeface="Times New Roman" panose="02020603050405020304" pitchFamily="18" charset="0"/>
              </a:rPr>
              <a:t>系</a:t>
            </a:r>
            <a:r>
              <a:rPr lang="en-US" altLang="zh-CN" sz="2000" b="1" dirty="0" smtClean="0">
                <a:solidFill>
                  <a:srgbClr val="FFFF00"/>
                </a:solidFill>
                <a:latin typeface="Times New Roman" panose="02020603050405020304" pitchFamily="18" charset="0"/>
              </a:rPr>
              <a:t>Sarah </a:t>
            </a:r>
            <a:r>
              <a:rPr lang="en-US" altLang="zh-CN" sz="2000" b="1" dirty="0">
                <a:solidFill>
                  <a:srgbClr val="FFFF00"/>
                </a:solidFill>
                <a:latin typeface="Times New Roman" panose="02020603050405020304" pitchFamily="18" charset="0"/>
              </a:rPr>
              <a:t>Ann Bird</a:t>
            </a:r>
            <a:r>
              <a:rPr lang="zh-CN" altLang="zh-CN" sz="2000" b="1" dirty="0" smtClean="0">
                <a:solidFill>
                  <a:srgbClr val="FFFF00"/>
                </a:solidFill>
                <a:latin typeface="Times New Roman" panose="02020603050405020304" pitchFamily="18" charset="0"/>
                <a:cs typeface="Times New Roman" panose="02020603050405020304" pitchFamily="18" charset="0"/>
              </a:rPr>
              <a:t>博士</a:t>
            </a:r>
            <a:endParaRPr lang="en-US" altLang="zh-CN" sz="2000" b="1" dirty="0" smtClean="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zh-CN" sz="2000" dirty="0" smtClean="0">
                <a:latin typeface="Times New Roman" panose="02020603050405020304" pitchFamily="18" charset="0"/>
                <a:cs typeface="Times New Roman" panose="02020603050405020304" pitchFamily="18" charset="0"/>
              </a:rPr>
              <a:t>中国科学院紫金山天文台</a:t>
            </a:r>
            <a:r>
              <a:rPr lang="zh-CN" altLang="zh-CN" sz="2000" b="1" dirty="0" smtClean="0">
                <a:solidFill>
                  <a:srgbClr val="FFFF00"/>
                </a:solidFill>
                <a:latin typeface="Times New Roman" panose="02020603050405020304" pitchFamily="18" charset="0"/>
                <a:cs typeface="Times New Roman" panose="02020603050405020304" pitchFamily="18" charset="0"/>
              </a:rPr>
              <a:t>常江</a:t>
            </a:r>
            <a:r>
              <a:rPr lang="zh-CN" altLang="zh-CN" sz="2000" b="1" dirty="0">
                <a:solidFill>
                  <a:srgbClr val="FFFF00"/>
                </a:solidFill>
                <a:latin typeface="Times New Roman" panose="02020603050405020304" pitchFamily="18" charset="0"/>
                <a:cs typeface="Times New Roman" panose="02020603050405020304" pitchFamily="18" charset="0"/>
              </a:rPr>
              <a:t>博士</a:t>
            </a:r>
            <a:endParaRPr lang="zh-CN" altLang="en-US" sz="2000" b="1" dirty="0">
              <a:solidFill>
                <a:srgbClr val="FFFF00"/>
              </a:solidFill>
            </a:endParaRPr>
          </a:p>
        </p:txBody>
      </p:sp>
      <p:pic>
        <p:nvPicPr>
          <p:cNvPr id="7" name="图片 6" descr="http://www.nao.cas.cn/xwzx/zyxw/201710/W020171010517107276752.png"/>
          <p:cNvPicPr/>
          <p:nvPr/>
        </p:nvPicPr>
        <p:blipFill>
          <a:blip r:embed="rId2">
            <a:extLst>
              <a:ext uri="{28A0092B-C50C-407E-A947-70E740481C1C}">
                <a14:useLocalDpi xmlns:a14="http://schemas.microsoft.com/office/drawing/2010/main" val="0"/>
              </a:ext>
            </a:extLst>
          </a:blip>
          <a:srcRect/>
          <a:stretch>
            <a:fillRect/>
          </a:stretch>
        </p:blipFill>
        <p:spPr bwMode="auto">
          <a:xfrm>
            <a:off x="7710063" y="1564481"/>
            <a:ext cx="2381250" cy="1717675"/>
          </a:xfrm>
          <a:prstGeom prst="rect">
            <a:avLst/>
          </a:prstGeom>
          <a:noFill/>
          <a:ln>
            <a:noFill/>
          </a:ln>
        </p:spPr>
      </p:pic>
      <p:pic>
        <p:nvPicPr>
          <p:cNvPr id="8" name="图片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0296" y="3429000"/>
            <a:ext cx="2565147" cy="1507237"/>
          </a:xfrm>
          <a:prstGeom prst="rect">
            <a:avLst/>
          </a:prstGeom>
          <a:noFill/>
          <a:ln>
            <a:noFill/>
          </a:ln>
        </p:spPr>
      </p:pic>
      <p:pic>
        <p:nvPicPr>
          <p:cNvPr id="9" name="图片 8"/>
          <p:cNvPicPr/>
          <p:nvPr/>
        </p:nvPicPr>
        <p:blipFill>
          <a:blip r:embed="rId4"/>
          <a:stretch>
            <a:fillRect/>
          </a:stretch>
        </p:blipFill>
        <p:spPr>
          <a:xfrm>
            <a:off x="7742490" y="4932507"/>
            <a:ext cx="2493139" cy="1576199"/>
          </a:xfrm>
          <a:prstGeom prst="rect">
            <a:avLst/>
          </a:prstGeom>
        </p:spPr>
      </p:pic>
    </p:spTree>
    <p:extLst>
      <p:ext uri="{BB962C8B-B14F-4D97-AF65-F5344CB8AC3E}">
        <p14:creationId xmlns:p14="http://schemas.microsoft.com/office/powerpoint/2010/main" val="1639860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8159" y="2097733"/>
            <a:ext cx="3186354" cy="3186354"/>
          </a:xfrm>
        </p:spPr>
      </p:pic>
      <p:sp>
        <p:nvSpPr>
          <p:cNvPr id="3" name="标题 2"/>
          <p:cNvSpPr>
            <a:spLocks noGrp="1"/>
          </p:cNvSpPr>
          <p:nvPr>
            <p:ph type="title"/>
          </p:nvPr>
        </p:nvSpPr>
        <p:spPr/>
        <p:txBody>
          <a:bodyPr/>
          <a:lstStyle/>
          <a:p>
            <a:r>
              <a:rPr lang="en-US" altLang="zh-CN" sz="4000" dirty="0"/>
              <a:t>Whole lifecycle </a:t>
            </a:r>
            <a:r>
              <a:rPr lang="en-US" altLang="zh-CN" sz="4000" dirty="0" smtClean="0"/>
              <a:t>management for astronomical data</a:t>
            </a:r>
            <a:endParaRPr lang="zh-CN" altLang="en-US" sz="4000" dirty="0"/>
          </a:p>
        </p:txBody>
      </p:sp>
      <p:pic>
        <p:nvPicPr>
          <p:cNvPr id="5" name="图片 4"/>
          <p:cNvPicPr>
            <a:picLocks noChangeAspect="1"/>
          </p:cNvPicPr>
          <p:nvPr/>
        </p:nvPicPr>
        <p:blipFill>
          <a:blip r:embed="rId3"/>
          <a:stretch>
            <a:fillRect/>
          </a:stretch>
        </p:blipFill>
        <p:spPr>
          <a:xfrm>
            <a:off x="2262336" y="5373216"/>
            <a:ext cx="6858000" cy="687122"/>
          </a:xfrm>
          <a:prstGeom prst="rect">
            <a:avLst/>
          </a:prstGeom>
          <a:ln>
            <a:noFill/>
          </a:ln>
          <a:effectLst>
            <a:softEdge rad="112500"/>
          </a:effectLst>
        </p:spPr>
      </p:pic>
    </p:spTree>
    <p:extLst>
      <p:ext uri="{BB962C8B-B14F-4D97-AF65-F5344CB8AC3E}">
        <p14:creationId xmlns:p14="http://schemas.microsoft.com/office/powerpoint/2010/main" val="201586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Future Plans</a:t>
            </a:r>
            <a:endParaRPr lang="zh-CN" altLang="en-US" dirty="0"/>
          </a:p>
        </p:txBody>
      </p:sp>
      <p:sp>
        <p:nvSpPr>
          <p:cNvPr id="3" name="内容占位符 2"/>
          <p:cNvSpPr>
            <a:spLocks noGrp="1"/>
          </p:cNvSpPr>
          <p:nvPr>
            <p:ph idx="1"/>
          </p:nvPr>
        </p:nvSpPr>
        <p:spPr>
          <a:xfrm>
            <a:off x="623392" y="1628800"/>
            <a:ext cx="10369152" cy="4968552"/>
          </a:xfrm>
        </p:spPr>
        <p:txBody>
          <a:bodyPr/>
          <a:lstStyle/>
          <a:p>
            <a:r>
              <a:rPr lang="en-US" altLang="zh-CN" sz="2800" dirty="0">
                <a:solidFill>
                  <a:srgbClr val="0000FF"/>
                </a:solidFill>
              </a:rPr>
              <a:t>Scientific requirements driven research and development</a:t>
            </a:r>
          </a:p>
          <a:p>
            <a:pPr lvl="1"/>
            <a:r>
              <a:rPr lang="en-US" altLang="zh-CN" sz="2400" dirty="0" smtClean="0">
                <a:solidFill>
                  <a:schemeClr val="accent6">
                    <a:lumMod val="50000"/>
                  </a:schemeClr>
                </a:solidFill>
              </a:rPr>
              <a:t>Principles</a:t>
            </a:r>
          </a:p>
          <a:p>
            <a:pPr lvl="1"/>
            <a:r>
              <a:rPr lang="en-US" altLang="zh-CN" sz="2400" dirty="0" smtClean="0">
                <a:solidFill>
                  <a:srgbClr val="0000FF"/>
                </a:solidFill>
              </a:rPr>
              <a:t>i.e. Time-domain, multi-</a:t>
            </a:r>
            <a:r>
              <a:rPr lang="en-US" altLang="zh-CN" sz="2400" dirty="0" err="1" smtClean="0">
                <a:solidFill>
                  <a:srgbClr val="0000FF"/>
                </a:solidFill>
              </a:rPr>
              <a:t>messager</a:t>
            </a:r>
            <a:r>
              <a:rPr lang="en-US" altLang="zh-CN" sz="2400" dirty="0" smtClean="0">
                <a:solidFill>
                  <a:srgbClr val="0000FF"/>
                </a:solidFill>
              </a:rPr>
              <a:t> astronomy</a:t>
            </a:r>
          </a:p>
          <a:p>
            <a:pPr lvl="1"/>
            <a:r>
              <a:rPr lang="en-US" altLang="zh-CN" sz="2400" dirty="0" smtClean="0">
                <a:solidFill>
                  <a:srgbClr val="0000FF"/>
                </a:solidFill>
              </a:rPr>
              <a:t>i.e. SKA, </a:t>
            </a:r>
            <a:r>
              <a:rPr lang="en-US" altLang="zh-CN" sz="2400" dirty="0" smtClean="0">
                <a:solidFill>
                  <a:srgbClr val="0000FF"/>
                </a:solidFill>
              </a:rPr>
              <a:t>FAST</a:t>
            </a:r>
            <a:r>
              <a:rPr lang="en-US" altLang="zh-CN" sz="2400" dirty="0" smtClean="0">
                <a:solidFill>
                  <a:srgbClr val="0000FF"/>
                </a:solidFill>
              </a:rPr>
              <a:t>, PE</a:t>
            </a:r>
            <a:r>
              <a:rPr lang="en-US" altLang="zh-CN" sz="2400" dirty="0">
                <a:solidFill>
                  <a:srgbClr val="0000FF"/>
                </a:solidFill>
              </a:rPr>
              <a:t>, </a:t>
            </a:r>
            <a:r>
              <a:rPr lang="en-US" altLang="zh-CN" sz="2400" dirty="0" err="1" smtClean="0">
                <a:solidFill>
                  <a:srgbClr val="0000FF"/>
                </a:solidFill>
              </a:rPr>
              <a:t>Mephisto</a:t>
            </a:r>
            <a:r>
              <a:rPr lang="en-US" altLang="zh-CN" sz="2400" dirty="0" smtClean="0">
                <a:solidFill>
                  <a:srgbClr val="0000FF"/>
                </a:solidFill>
              </a:rPr>
              <a:t>, et al.</a:t>
            </a:r>
            <a:r>
              <a:rPr lang="en-US" altLang="zh-CN" sz="2400" dirty="0" smtClean="0">
                <a:solidFill>
                  <a:srgbClr val="0000FF"/>
                </a:solidFill>
              </a:rPr>
              <a:t> </a:t>
            </a:r>
            <a:r>
              <a:rPr lang="en-US" altLang="zh-CN" sz="2400" dirty="0" smtClean="0">
                <a:solidFill>
                  <a:srgbClr val="0000FF"/>
                </a:solidFill>
              </a:rPr>
              <a:t>projects leading</a:t>
            </a:r>
          </a:p>
          <a:p>
            <a:r>
              <a:rPr lang="en-US" altLang="zh-CN" sz="2800" dirty="0" smtClean="0">
                <a:solidFill>
                  <a:srgbClr val="0000FF"/>
                </a:solidFill>
              </a:rPr>
              <a:t>National Astronomical Data Center </a:t>
            </a:r>
            <a:endParaRPr lang="en-US" altLang="zh-CN" sz="2800" dirty="0">
              <a:solidFill>
                <a:srgbClr val="0000FF"/>
              </a:solidFill>
            </a:endParaRPr>
          </a:p>
          <a:p>
            <a:pPr lvl="1"/>
            <a:r>
              <a:rPr lang="en-US" altLang="zh-CN" sz="2400" dirty="0">
                <a:solidFill>
                  <a:schemeClr val="accent6">
                    <a:lumMod val="50000"/>
                  </a:schemeClr>
                </a:solidFill>
              </a:rPr>
              <a:t>I</a:t>
            </a:r>
            <a:r>
              <a:rPr lang="en-US" altLang="zh-CN" sz="2400" dirty="0" smtClean="0">
                <a:solidFill>
                  <a:schemeClr val="accent6">
                    <a:lumMod val="50000"/>
                  </a:schemeClr>
                </a:solidFill>
              </a:rPr>
              <a:t>nfrastructure</a:t>
            </a:r>
          </a:p>
          <a:p>
            <a:r>
              <a:rPr lang="en-US" altLang="zh-CN" sz="2800" dirty="0" smtClean="0">
                <a:solidFill>
                  <a:srgbClr val="0000FF"/>
                </a:solidFill>
              </a:rPr>
              <a:t>Bring computing to (big) data</a:t>
            </a:r>
          </a:p>
          <a:p>
            <a:pPr lvl="1"/>
            <a:r>
              <a:rPr lang="en-US" altLang="zh-CN" sz="2400" dirty="0" smtClean="0">
                <a:solidFill>
                  <a:schemeClr val="accent6">
                    <a:lumMod val="50000"/>
                  </a:schemeClr>
                </a:solidFill>
              </a:rPr>
              <a:t>Solutions</a:t>
            </a:r>
          </a:p>
          <a:p>
            <a:r>
              <a:rPr lang="en-US" altLang="zh-CN" sz="2800" dirty="0" smtClean="0">
                <a:solidFill>
                  <a:srgbClr val="0000FF"/>
                </a:solidFill>
              </a:rPr>
              <a:t>Discipline Construction</a:t>
            </a:r>
          </a:p>
          <a:p>
            <a:r>
              <a:rPr lang="en-US" altLang="zh-CN" sz="2800" dirty="0">
                <a:solidFill>
                  <a:srgbClr val="0000FF"/>
                </a:solidFill>
              </a:rPr>
              <a:t>Data-driven and VO based </a:t>
            </a:r>
            <a:r>
              <a:rPr lang="en-US" altLang="zh-CN" sz="2800" dirty="0" smtClean="0">
                <a:solidFill>
                  <a:srgbClr val="0000FF"/>
                </a:solidFill>
              </a:rPr>
              <a:t>EPO</a:t>
            </a:r>
            <a:endParaRPr lang="en-US" altLang="zh-CN" sz="2800" dirty="0">
              <a:solidFill>
                <a:srgbClr val="0000FF"/>
              </a:solidFill>
            </a:endParaRPr>
          </a:p>
        </p:txBody>
      </p:sp>
      <p:pic>
        <p:nvPicPr>
          <p:cNvPr id="4" name="图片 3"/>
          <p:cNvPicPr>
            <a:picLocks noChangeAspect="1"/>
          </p:cNvPicPr>
          <p:nvPr/>
        </p:nvPicPr>
        <p:blipFill>
          <a:blip r:embed="rId2"/>
          <a:stretch>
            <a:fillRect/>
          </a:stretch>
        </p:blipFill>
        <p:spPr>
          <a:xfrm>
            <a:off x="6528048" y="3501008"/>
            <a:ext cx="4655840" cy="25440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301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Contact Us</a:t>
            </a:r>
            <a:endParaRPr lang="zh-CN" altLang="en-US" dirty="0"/>
          </a:p>
        </p:txBody>
      </p:sp>
      <p:sp>
        <p:nvSpPr>
          <p:cNvPr id="3" name="内容占位符 2"/>
          <p:cNvSpPr>
            <a:spLocks noGrp="1"/>
          </p:cNvSpPr>
          <p:nvPr>
            <p:ph idx="1"/>
          </p:nvPr>
        </p:nvSpPr>
        <p:spPr/>
        <p:txBody>
          <a:bodyPr/>
          <a:lstStyle/>
          <a:p>
            <a:r>
              <a:rPr lang="en-US" altLang="zh-CN" dirty="0" smtClean="0">
                <a:hlinkClick r:id="rId2"/>
              </a:rPr>
              <a:t>http://astrocloud.china-vo.org</a:t>
            </a:r>
            <a:endParaRPr lang="en-US" altLang="zh-CN" dirty="0" smtClean="0"/>
          </a:p>
          <a:p>
            <a:r>
              <a:rPr lang="en-US" altLang="zh-CN" dirty="0" smtClean="0">
                <a:hlinkClick r:id="rId3"/>
              </a:rPr>
              <a:t>http://nalab.china-vo.org</a:t>
            </a:r>
            <a:endParaRPr lang="en-US" altLang="zh-CN" dirty="0" smtClean="0"/>
          </a:p>
          <a:p>
            <a:r>
              <a:rPr lang="en-US" altLang="zh-CN" dirty="0">
                <a:hlinkClick r:id="rId4"/>
              </a:rPr>
              <a:t>http://www.ivoa.net</a:t>
            </a:r>
            <a:endParaRPr lang="en-US" altLang="zh-CN" dirty="0"/>
          </a:p>
          <a:p>
            <a:r>
              <a:rPr lang="en-US" altLang="zh-CN" dirty="0" smtClean="0">
                <a:hlinkClick r:id="rId5"/>
              </a:rPr>
              <a:t>ccz@bao.ac.cn</a:t>
            </a:r>
            <a:endParaRPr lang="en-US" altLang="zh-CN" dirty="0" smtClean="0"/>
          </a:p>
          <a:p>
            <a:endParaRPr lang="zh-CN" altLang="en-US" dirty="0"/>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008" y="1601416"/>
            <a:ext cx="4968552" cy="4968552"/>
          </a:xfrm>
          <a:prstGeom prst="rect">
            <a:avLst/>
          </a:prstGeom>
        </p:spPr>
      </p:pic>
      <p:sp>
        <p:nvSpPr>
          <p:cNvPr id="5" name="文本框 4"/>
          <p:cNvSpPr txBox="1"/>
          <p:nvPr/>
        </p:nvSpPr>
        <p:spPr>
          <a:xfrm>
            <a:off x="3647728" y="5731639"/>
            <a:ext cx="2702984" cy="461665"/>
          </a:xfrm>
          <a:prstGeom prst="rect">
            <a:avLst/>
          </a:prstGeom>
          <a:noFill/>
        </p:spPr>
        <p:txBody>
          <a:bodyPr wrap="none" rtlCol="0">
            <a:spAutoFit/>
          </a:bodyPr>
          <a:lstStyle/>
          <a:p>
            <a:r>
              <a:rPr lang="en-US" altLang="zh-CN" dirty="0" err="1" smtClean="0">
                <a:solidFill>
                  <a:prstClr val="black"/>
                </a:solidFill>
                <a:latin typeface="华文新魏" panose="02010800040101010101" pitchFamily="2" charset="-122"/>
                <a:ea typeface="华文新魏" panose="02010800040101010101" pitchFamily="2" charset="-122"/>
              </a:rPr>
              <a:t>Wechat</a:t>
            </a:r>
            <a:r>
              <a:rPr lang="en-US" altLang="zh-CN" dirty="0" smtClean="0">
                <a:solidFill>
                  <a:prstClr val="black"/>
                </a:solidFill>
                <a:latin typeface="华文新魏" panose="02010800040101010101" pitchFamily="2" charset="-122"/>
                <a:ea typeface="华文新魏" panose="02010800040101010101" pitchFamily="2" charset="-122"/>
              </a:rPr>
              <a:t>: China-VO</a:t>
            </a:r>
            <a:endParaRPr lang="zh-CN" altLang="en-US" dirty="0">
              <a:solidFill>
                <a:prstClr val="black"/>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131771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lstStyle/>
          <a:p>
            <a:r>
              <a:rPr lang="en-US" altLang="zh-CN" dirty="0" smtClean="0"/>
              <a:t>China-VO</a:t>
            </a:r>
          </a:p>
        </p:txBody>
      </p:sp>
      <p:sp>
        <p:nvSpPr>
          <p:cNvPr id="44035" name="Rectangle 3"/>
          <p:cNvSpPr>
            <a:spLocks noGrp="1"/>
          </p:cNvSpPr>
          <p:nvPr>
            <p:ph type="body" idx="1"/>
          </p:nvPr>
        </p:nvSpPr>
        <p:spPr>
          <a:xfrm>
            <a:off x="1055440" y="1628776"/>
            <a:ext cx="9937104" cy="4525963"/>
          </a:xfrm>
        </p:spPr>
        <p:txBody>
          <a:bodyPr/>
          <a:lstStyle/>
          <a:p>
            <a:pPr>
              <a:lnSpc>
                <a:spcPct val="90000"/>
              </a:lnSpc>
            </a:pPr>
            <a:r>
              <a:rPr lang="en-US" altLang="zh-CN" sz="2000" dirty="0"/>
              <a:t>Chinese Virtual Observatory (China-VO) is the national VO project in China initiated in 2002 by Chinese astronomical community leading by National Astronomical Observatories, Chinese Academy of Sciences. </a:t>
            </a:r>
          </a:p>
          <a:p>
            <a:pPr>
              <a:lnSpc>
                <a:spcPct val="90000"/>
              </a:lnSpc>
            </a:pPr>
            <a:r>
              <a:rPr lang="en-US" altLang="zh-CN" sz="2000" dirty="0"/>
              <a:t>China-VO became a member of the IVOA with the recommendation of Dr. Jim Gray</a:t>
            </a:r>
          </a:p>
          <a:p>
            <a:pPr>
              <a:lnSpc>
                <a:spcPct val="90000"/>
              </a:lnSpc>
            </a:pPr>
            <a:endParaRPr lang="en-US" altLang="zh-CN" sz="2000" dirty="0"/>
          </a:p>
        </p:txBody>
      </p:sp>
      <p:sp>
        <p:nvSpPr>
          <p:cNvPr id="4" name="Rectangle 3"/>
          <p:cNvSpPr txBox="1">
            <a:spLocks noChangeArrowheads="1"/>
          </p:cNvSpPr>
          <p:nvPr/>
        </p:nvSpPr>
        <p:spPr bwMode="auto">
          <a:xfrm>
            <a:off x="1055440" y="3717032"/>
            <a:ext cx="7128792" cy="2016224"/>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ea typeface="宋体" charset="-122"/>
              </a:rPr>
              <a:t>China-VO Platform </a:t>
            </a:r>
          </a:p>
          <a:p>
            <a:r>
              <a:rPr lang="en-US" altLang="zh-CN" sz="2000" dirty="0">
                <a:ea typeface="宋体" charset="-122"/>
              </a:rPr>
              <a:t>Unified Access to On-line Astronomical Resources and Services </a:t>
            </a:r>
          </a:p>
          <a:p>
            <a:r>
              <a:rPr lang="en-US" altLang="zh-CN" sz="2000" dirty="0">
                <a:ea typeface="宋体" charset="-122"/>
              </a:rPr>
              <a:t>VO-ready Projects and Facilities </a:t>
            </a:r>
          </a:p>
          <a:p>
            <a:r>
              <a:rPr lang="en-US" altLang="zh-CN" sz="2000" dirty="0">
                <a:ea typeface="宋体" charset="-122"/>
              </a:rPr>
              <a:t>VO-based Astronomical Research Activities </a:t>
            </a:r>
          </a:p>
          <a:p>
            <a:r>
              <a:rPr lang="en-US" altLang="zh-CN" sz="2000" dirty="0">
                <a:ea typeface="宋体" charset="-122"/>
              </a:rPr>
              <a:t>VO-based Public Education </a:t>
            </a:r>
          </a:p>
        </p:txBody>
      </p:sp>
      <p:sp>
        <p:nvSpPr>
          <p:cNvPr id="2" name="矩形 1"/>
          <p:cNvSpPr/>
          <p:nvPr/>
        </p:nvSpPr>
        <p:spPr>
          <a:xfrm>
            <a:off x="3719737" y="3501009"/>
            <a:ext cx="1997663" cy="461665"/>
          </a:xfrm>
          <a:prstGeom prst="rect">
            <a:avLst/>
          </a:prstGeom>
          <a:solidFill>
            <a:srgbClr val="003366"/>
          </a:solidFill>
        </p:spPr>
        <p:txBody>
          <a:bodyPr wrap="none">
            <a:spAutoFit/>
          </a:bodyPr>
          <a:lstStyle/>
          <a:p>
            <a:r>
              <a:rPr lang="en-US" altLang="zh-CN" dirty="0">
                <a:solidFill>
                  <a:schemeClr val="bg1"/>
                </a:solidFill>
                <a:ea typeface="宋体" charset="-122"/>
              </a:rPr>
              <a:t>R&amp;D Focuses </a:t>
            </a:r>
            <a:endParaRPr lang="zh-CN" altLang="en-US" dirty="0">
              <a:solidFill>
                <a:schemeClr val="bg1"/>
              </a:solidFill>
            </a:endParaRPr>
          </a:p>
        </p:txBody>
      </p:sp>
      <p:pic>
        <p:nvPicPr>
          <p:cNvPr id="6" name="Picture 2" descr="J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3657651"/>
            <a:ext cx="2611623" cy="2075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76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r>
              <a:rPr lang="en-US" altLang="zh-CN" sz="3600" dirty="0"/>
              <a:t>Development achievements in last decade</a:t>
            </a:r>
            <a:endParaRPr lang="zh-CN" altLang="en-US" sz="3600" dirty="0"/>
          </a:p>
        </p:txBody>
      </p:sp>
      <p:sp>
        <p:nvSpPr>
          <p:cNvPr id="10" name="内容占位符 9"/>
          <p:cNvSpPr>
            <a:spLocks noGrp="1"/>
          </p:cNvSpPr>
          <p:nvPr>
            <p:ph idx="1"/>
          </p:nvPr>
        </p:nvSpPr>
        <p:spPr/>
        <p:txBody>
          <a:bodyPr/>
          <a:lstStyle/>
          <a:p>
            <a:endParaRPr lang="zh-CN" altLang="en-US"/>
          </a:p>
        </p:txBody>
      </p:sp>
      <p:grpSp>
        <p:nvGrpSpPr>
          <p:cNvPr id="2" name="组合 6"/>
          <p:cNvGrpSpPr>
            <a:grpSpLocks/>
          </p:cNvGrpSpPr>
          <p:nvPr/>
        </p:nvGrpSpPr>
        <p:grpSpPr bwMode="auto">
          <a:xfrm>
            <a:off x="994192" y="1112876"/>
            <a:ext cx="3736975" cy="2243137"/>
            <a:chOff x="500034" y="1214422"/>
            <a:chExt cx="3736981" cy="2243139"/>
          </a:xfrm>
        </p:grpSpPr>
        <p:pic>
          <p:nvPicPr>
            <p:cNvPr id="5" name="Picture 6" descr="s11s"/>
            <p:cNvPicPr>
              <a:picLocks noChangeAspect="1" noChangeArrowheads="1"/>
            </p:cNvPicPr>
            <p:nvPr/>
          </p:nvPicPr>
          <p:blipFill>
            <a:blip r:embed="rId2" cstate="print"/>
            <a:srcRect/>
            <a:stretch>
              <a:fillRect/>
            </a:stretch>
          </p:blipFill>
          <p:spPr bwMode="auto">
            <a:xfrm>
              <a:off x="1428728" y="1500174"/>
              <a:ext cx="2808287" cy="1957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descr="logonew"/>
            <p:cNvPicPr>
              <a:picLocks noChangeAspect="1" noChangeArrowheads="1"/>
            </p:cNvPicPr>
            <p:nvPr/>
          </p:nvPicPr>
          <p:blipFill>
            <a:blip r:embed="rId3" cstate="print"/>
            <a:srcRect/>
            <a:stretch>
              <a:fillRect/>
            </a:stretch>
          </p:blipFill>
          <p:spPr bwMode="auto">
            <a:xfrm>
              <a:off x="500034" y="1214422"/>
              <a:ext cx="1643074" cy="476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103" name="TextBox 5"/>
            <p:cNvSpPr txBox="1">
              <a:spLocks noChangeArrowheads="1"/>
            </p:cNvSpPr>
            <p:nvPr/>
          </p:nvSpPr>
          <p:spPr bwMode="auto">
            <a:xfrm>
              <a:off x="500034" y="1928802"/>
              <a:ext cx="832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VOFilter</a:t>
              </a:r>
              <a:endParaRPr lang="zh-CN" altLang="en-US" sz="1400"/>
            </a:p>
          </p:txBody>
        </p:sp>
      </p:grpSp>
      <p:grpSp>
        <p:nvGrpSpPr>
          <p:cNvPr id="3" name="组合 10"/>
          <p:cNvGrpSpPr>
            <a:grpSpLocks/>
          </p:cNvGrpSpPr>
          <p:nvPr/>
        </p:nvGrpSpPr>
        <p:grpSpPr bwMode="auto">
          <a:xfrm>
            <a:off x="3883447" y="2377320"/>
            <a:ext cx="3552825" cy="4292600"/>
            <a:chOff x="2285984" y="2564620"/>
            <a:chExt cx="3553453" cy="4293380"/>
          </a:xfrm>
        </p:grpSpPr>
        <p:pic>
          <p:nvPicPr>
            <p:cNvPr id="8" name="图片 7" descr="skymouse1.png"/>
            <p:cNvPicPr>
              <a:picLocks noChangeAspect="1"/>
            </p:cNvPicPr>
            <p:nvPr/>
          </p:nvPicPr>
          <p:blipFill>
            <a:blip r:embed="rId4" cstate="print"/>
            <a:stretch>
              <a:fillRect/>
            </a:stretch>
          </p:blipFill>
          <p:spPr>
            <a:xfrm>
              <a:off x="2285984" y="2786058"/>
              <a:ext cx="2590253" cy="1676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descr="skymouse2.png"/>
            <p:cNvPicPr>
              <a:picLocks noChangeAspect="1"/>
            </p:cNvPicPr>
            <p:nvPr/>
          </p:nvPicPr>
          <p:blipFill>
            <a:blip r:embed="rId5" cstate="print"/>
            <a:stretch>
              <a:fillRect/>
            </a:stretch>
          </p:blipFill>
          <p:spPr>
            <a:xfrm>
              <a:off x="4214810" y="2564620"/>
              <a:ext cx="1624627" cy="4293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100" name="TextBox 9"/>
            <p:cNvSpPr txBox="1">
              <a:spLocks noChangeArrowheads="1"/>
            </p:cNvSpPr>
            <p:nvPr/>
          </p:nvSpPr>
          <p:spPr bwMode="auto">
            <a:xfrm>
              <a:off x="3214678" y="4500570"/>
              <a:ext cx="954276" cy="30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SkyMouse</a:t>
              </a:r>
              <a:endParaRPr lang="zh-CN" altLang="en-US" sz="1400"/>
            </a:p>
          </p:txBody>
        </p:sp>
      </p:grpSp>
      <p:grpSp>
        <p:nvGrpSpPr>
          <p:cNvPr id="6" name="组合 13"/>
          <p:cNvGrpSpPr>
            <a:grpSpLocks/>
          </p:cNvGrpSpPr>
          <p:nvPr/>
        </p:nvGrpSpPr>
        <p:grpSpPr bwMode="auto">
          <a:xfrm>
            <a:off x="576088" y="4342284"/>
            <a:ext cx="2676525" cy="2236762"/>
            <a:chOff x="5500694" y="1571612"/>
            <a:chExt cx="2676515" cy="2236578"/>
          </a:xfrm>
        </p:grpSpPr>
        <p:pic>
          <p:nvPicPr>
            <p:cNvPr id="12" name="Picture 6" descr="fig2"/>
            <p:cNvPicPr>
              <a:picLocks noChangeAspect="1" noChangeArrowheads="1"/>
            </p:cNvPicPr>
            <p:nvPr/>
          </p:nvPicPr>
          <p:blipFill>
            <a:blip r:embed="rId6" cstate="print"/>
            <a:srcRect/>
            <a:stretch>
              <a:fillRect/>
            </a:stretch>
          </p:blipFill>
          <p:spPr bwMode="auto">
            <a:xfrm>
              <a:off x="5500694" y="1571612"/>
              <a:ext cx="2676515" cy="1911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6097" name="TextBox 12"/>
            <p:cNvSpPr txBox="1">
              <a:spLocks noChangeArrowheads="1"/>
            </p:cNvSpPr>
            <p:nvPr/>
          </p:nvSpPr>
          <p:spPr bwMode="auto">
            <a:xfrm>
              <a:off x="7429520" y="3500438"/>
              <a:ext cx="742508" cy="30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FitHAS</a:t>
              </a:r>
              <a:endParaRPr lang="zh-CN" altLang="en-US" sz="1400"/>
            </a:p>
          </p:txBody>
        </p:sp>
      </p:grpSp>
      <p:grpSp>
        <p:nvGrpSpPr>
          <p:cNvPr id="7" name="组合 24"/>
          <p:cNvGrpSpPr>
            <a:grpSpLocks/>
          </p:cNvGrpSpPr>
          <p:nvPr/>
        </p:nvGrpSpPr>
        <p:grpSpPr bwMode="auto">
          <a:xfrm>
            <a:off x="7352909" y="181746"/>
            <a:ext cx="4121150" cy="4259263"/>
            <a:chOff x="5022333" y="2285992"/>
            <a:chExt cx="4121667" cy="4259116"/>
          </a:xfrm>
        </p:grpSpPr>
        <p:grpSp>
          <p:nvGrpSpPr>
            <p:cNvPr id="46090" name="组合 22"/>
            <p:cNvGrpSpPr>
              <a:grpSpLocks/>
            </p:cNvGrpSpPr>
            <p:nvPr/>
          </p:nvGrpSpPr>
          <p:grpSpPr bwMode="auto">
            <a:xfrm>
              <a:off x="5022333" y="2285992"/>
              <a:ext cx="4121667" cy="4259116"/>
              <a:chOff x="5022333" y="2285992"/>
              <a:chExt cx="4121667" cy="4259116"/>
            </a:xfrm>
          </p:grpSpPr>
          <p:pic>
            <p:nvPicPr>
              <p:cNvPr id="46092" name="Picture 7" descr="das_design_arch_lc_20060530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4549" y="2285992"/>
                <a:ext cx="1765904" cy="256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694" y="3714752"/>
                <a:ext cx="2214578" cy="105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94" name="Picture 4" descr="liuA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8448" y="4714884"/>
                <a:ext cx="2325552" cy="131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2333" y="5394197"/>
                <a:ext cx="2921347" cy="11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91" name="TextBox 23"/>
            <p:cNvSpPr txBox="1">
              <a:spLocks noChangeArrowheads="1"/>
            </p:cNvSpPr>
            <p:nvPr/>
          </p:nvSpPr>
          <p:spPr bwMode="auto">
            <a:xfrm>
              <a:off x="6215074" y="3286124"/>
              <a:ext cx="862845"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VO-DAS</a:t>
              </a:r>
              <a:endParaRPr lang="zh-CN" altLang="en-US" sz="1400"/>
            </a:p>
          </p:txBody>
        </p:sp>
      </p:grpSp>
      <p:grpSp>
        <p:nvGrpSpPr>
          <p:cNvPr id="11" name="组合 27"/>
          <p:cNvGrpSpPr>
            <a:grpSpLocks/>
          </p:cNvGrpSpPr>
          <p:nvPr/>
        </p:nvGrpSpPr>
        <p:grpSpPr bwMode="auto">
          <a:xfrm>
            <a:off x="8291459" y="4400669"/>
            <a:ext cx="2844800" cy="2416093"/>
            <a:chOff x="5500694" y="4321633"/>
            <a:chExt cx="2844794" cy="2415459"/>
          </a:xfrm>
        </p:grpSpPr>
        <p:pic>
          <p:nvPicPr>
            <p:cNvPr id="26" name="内容占位符 3" descr="Snap2.png"/>
            <p:cNvPicPr>
              <a:picLocks noChangeAspect="1"/>
            </p:cNvPicPr>
            <p:nvPr/>
          </p:nvPicPr>
          <p:blipFill>
            <a:blip r:embed="rId11" cstate="print"/>
            <a:srcRect/>
            <a:stretch>
              <a:fillRect/>
            </a:stretch>
          </p:blipFill>
          <p:spPr bwMode="auto">
            <a:xfrm>
              <a:off x="5500694" y="4321633"/>
              <a:ext cx="2844794" cy="213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089" name="TextBox 26"/>
            <p:cNvSpPr txBox="1">
              <a:spLocks noChangeArrowheads="1"/>
            </p:cNvSpPr>
            <p:nvPr/>
          </p:nvSpPr>
          <p:spPr bwMode="auto">
            <a:xfrm>
              <a:off x="7072330" y="6429396"/>
              <a:ext cx="1236233" cy="30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FITS Manager</a:t>
              </a:r>
              <a:endParaRPr lang="zh-CN" altLang="en-US" sz="1400"/>
            </a:p>
          </p:txBody>
        </p:sp>
      </p:grpSp>
    </p:spTree>
    <p:extLst>
      <p:ext uri="{BB962C8B-B14F-4D97-AF65-F5344CB8AC3E}">
        <p14:creationId xmlns:p14="http://schemas.microsoft.com/office/powerpoint/2010/main" val="414931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07845" y="1612212"/>
            <a:ext cx="8497630" cy="4231473"/>
          </a:xfrm>
          <a:prstGeom prst="rect">
            <a:avLst/>
          </a:prstGeom>
        </p:spPr>
      </p:pic>
      <p:pic>
        <p:nvPicPr>
          <p:cNvPr id="9" name="图片 8"/>
          <p:cNvPicPr>
            <a:picLocks noChangeAspect="1"/>
          </p:cNvPicPr>
          <p:nvPr/>
        </p:nvPicPr>
        <p:blipFill>
          <a:blip r:embed="rId3"/>
          <a:stretch>
            <a:fillRect/>
          </a:stretch>
        </p:blipFill>
        <p:spPr>
          <a:xfrm>
            <a:off x="2208748" y="1872170"/>
            <a:ext cx="8067899" cy="4750711"/>
          </a:xfrm>
          <a:prstGeom prst="rect">
            <a:avLst/>
          </a:prstGeom>
          <a:ln>
            <a:noFill/>
          </a:ln>
          <a:effectLst>
            <a:outerShdw blurRad="292100" dist="139700" dir="2700000" algn="tl" rotWithShape="0">
              <a:srgbClr val="333333">
                <a:alpha val="65000"/>
              </a:srgbClr>
            </a:outerShdw>
          </a:effectLst>
        </p:spPr>
      </p:pic>
      <p:sp>
        <p:nvSpPr>
          <p:cNvPr id="3" name="标题 2"/>
          <p:cNvSpPr>
            <a:spLocks noGrp="1"/>
          </p:cNvSpPr>
          <p:nvPr>
            <p:ph type="title"/>
          </p:nvPr>
        </p:nvSpPr>
        <p:spPr/>
        <p:txBody>
          <a:bodyPr/>
          <a:lstStyle/>
          <a:p>
            <a:r>
              <a:rPr lang="en-US" altLang="zh-CN" dirty="0" smtClean="0"/>
              <a:t>LAMOST</a:t>
            </a:r>
            <a:r>
              <a:rPr lang="zh-CN" altLang="en-US" dirty="0" smtClean="0"/>
              <a:t> </a:t>
            </a:r>
            <a:r>
              <a:rPr lang="en-US" altLang="zh-CN" dirty="0" smtClean="0"/>
              <a:t>Data Access</a:t>
            </a:r>
            <a:endParaRPr lang="zh-CN" altLang="en-US" dirty="0"/>
          </a:p>
        </p:txBody>
      </p:sp>
      <p:pic>
        <p:nvPicPr>
          <p:cNvPr id="5" name="图片 4"/>
          <p:cNvPicPr>
            <a:picLocks noChangeAspect="1"/>
          </p:cNvPicPr>
          <p:nvPr/>
        </p:nvPicPr>
        <p:blipFill>
          <a:blip r:embed="rId4"/>
          <a:stretch>
            <a:fillRect/>
          </a:stretch>
        </p:blipFill>
        <p:spPr>
          <a:xfrm>
            <a:off x="8555947" y="1928522"/>
            <a:ext cx="2958680" cy="1815229"/>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5"/>
          <a:stretch>
            <a:fillRect/>
          </a:stretch>
        </p:blipFill>
        <p:spPr>
          <a:xfrm>
            <a:off x="1929334" y="2467955"/>
            <a:ext cx="6686947" cy="1543730"/>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1067407" y="3405227"/>
            <a:ext cx="6984776" cy="3044917"/>
            <a:chOff x="432709" y="3350374"/>
            <a:chExt cx="6984776" cy="3044917"/>
          </a:xfrm>
        </p:grpSpPr>
        <p:pic>
          <p:nvPicPr>
            <p:cNvPr id="7" name="图片 6"/>
            <p:cNvPicPr>
              <a:picLocks noChangeAspect="1"/>
            </p:cNvPicPr>
            <p:nvPr/>
          </p:nvPicPr>
          <p:blipFill>
            <a:blip r:embed="rId6"/>
            <a:stretch>
              <a:fillRect/>
            </a:stretch>
          </p:blipFill>
          <p:spPr>
            <a:xfrm>
              <a:off x="432709" y="3350374"/>
              <a:ext cx="4176464" cy="1934497"/>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7"/>
            <a:stretch>
              <a:fillRect/>
            </a:stretch>
          </p:blipFill>
          <p:spPr>
            <a:xfrm>
              <a:off x="3593892" y="3955537"/>
              <a:ext cx="3823593" cy="2439754"/>
            </a:xfrm>
            <a:prstGeom prst="rect">
              <a:avLst/>
            </a:prstGeom>
            <a:ln>
              <a:noFill/>
            </a:ln>
            <a:effectLst>
              <a:outerShdw blurRad="292100" dist="139700" dir="2700000" algn="tl" rotWithShape="0">
                <a:srgbClr val="333333">
                  <a:alpha val="65000"/>
                </a:srgbClr>
              </a:outerShdw>
            </a:effectLst>
          </p:spPr>
        </p:pic>
      </p:grpSp>
      <p:pic>
        <p:nvPicPr>
          <p:cNvPr id="11" name="图片 10"/>
          <p:cNvPicPr>
            <a:picLocks noChangeAspect="1"/>
          </p:cNvPicPr>
          <p:nvPr/>
        </p:nvPicPr>
        <p:blipFill>
          <a:blip r:embed="rId8"/>
          <a:stretch>
            <a:fillRect/>
          </a:stretch>
        </p:blipFill>
        <p:spPr>
          <a:xfrm>
            <a:off x="7153293" y="3458329"/>
            <a:ext cx="3800000" cy="2552381"/>
          </a:xfrm>
          <a:prstGeom prst="rect">
            <a:avLst/>
          </a:prstGeom>
        </p:spPr>
      </p:pic>
      <p:pic>
        <p:nvPicPr>
          <p:cNvPr id="12" name="图片 11"/>
          <p:cNvPicPr>
            <a:picLocks noChangeAspect="1"/>
          </p:cNvPicPr>
          <p:nvPr/>
        </p:nvPicPr>
        <p:blipFill>
          <a:blip r:embed="rId9"/>
          <a:stretch>
            <a:fillRect/>
          </a:stretch>
        </p:blipFill>
        <p:spPr>
          <a:xfrm>
            <a:off x="109790" y="-5224"/>
            <a:ext cx="4254498" cy="6820901"/>
          </a:xfrm>
          <a:prstGeom prst="rect">
            <a:avLst/>
          </a:prstGeom>
        </p:spPr>
      </p:pic>
    </p:spTree>
    <p:extLst>
      <p:ext uri="{BB962C8B-B14F-4D97-AF65-F5344CB8AC3E}">
        <p14:creationId xmlns:p14="http://schemas.microsoft.com/office/powerpoint/2010/main" val="59522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263352" y="-31179"/>
            <a:ext cx="11640616" cy="6889179"/>
          </a:xfrm>
          <a:prstGeom prst="rect">
            <a:avLst/>
          </a:prstGeom>
        </p:spPr>
      </p:pic>
    </p:spTree>
    <p:extLst>
      <p:ext uri="{BB962C8B-B14F-4D97-AF65-F5344CB8AC3E}">
        <p14:creationId xmlns:p14="http://schemas.microsoft.com/office/powerpoint/2010/main" val="1815135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smtClean="0"/>
              <a:t>Community</a:t>
            </a:r>
            <a:r>
              <a:rPr lang="en-US" altLang="zh-CN" dirty="0"/>
              <a:t>: China-VO annual meeting</a:t>
            </a:r>
            <a:endParaRPr lang="zh-CN" altLang="en-US" dirty="0"/>
          </a:p>
        </p:txBody>
      </p:sp>
      <p:pic>
        <p:nvPicPr>
          <p:cNvPr id="12" name="Picture 2" descr="D:\mydoc\events\cvo_annual_meeting\1111_cvo2011_guiyang\website\images\cvo2011g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700808"/>
            <a:ext cx="3466753" cy="2337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www.china-vo.org/events/cvo2014/images/cvo2014-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314" y="4452197"/>
            <a:ext cx="3784135" cy="2149389"/>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D:\images\20121127_yichang_cvo2012&amp;astroterm\cvo2012groupphoto\groupphoto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94" y="3248675"/>
            <a:ext cx="3560250" cy="2115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http://www.china-vo.org/events/cvo2013/images/cvo2013_group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600" y="4554143"/>
            <a:ext cx="3364233" cy="2151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904" y="1556792"/>
            <a:ext cx="4151329" cy="2767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4543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参会人员和单位数量变化</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04" y="1700808"/>
            <a:ext cx="12217073" cy="4968552"/>
          </a:xfrm>
        </p:spPr>
      </p:pic>
    </p:spTree>
    <p:extLst>
      <p:ext uri="{BB962C8B-B14F-4D97-AF65-F5344CB8AC3E}">
        <p14:creationId xmlns:p14="http://schemas.microsoft.com/office/powerpoint/2010/main" val="2275984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VO</a:t>
            </a:r>
            <a:r>
              <a:rPr lang="zh-CN" altLang="en-US" dirty="0" smtClean="0"/>
              <a:t>的铁杆粉丝</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9913" y="1628775"/>
            <a:ext cx="9995911" cy="4525963"/>
          </a:xfrm>
        </p:spPr>
      </p:pic>
    </p:spTree>
    <p:extLst>
      <p:ext uri="{BB962C8B-B14F-4D97-AF65-F5344CB8AC3E}">
        <p14:creationId xmlns:p14="http://schemas.microsoft.com/office/powerpoint/2010/main" val="2960473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10289</TotalTime>
  <Words>925</Words>
  <Application>Microsoft Office PowerPoint</Application>
  <PresentationFormat>宽屏</PresentationFormat>
  <Paragraphs>116</Paragraphs>
  <Slides>26</Slides>
  <Notes>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8" baseType="lpstr">
      <vt:lpstr>黑体</vt:lpstr>
      <vt:lpstr>华文新魏</vt:lpstr>
      <vt:lpstr>楷体_GB2312</vt:lpstr>
      <vt:lpstr>宋体</vt:lpstr>
      <vt:lpstr>微软雅黑</vt:lpstr>
      <vt:lpstr>Arial</vt:lpstr>
      <vt:lpstr>Calibri</vt:lpstr>
      <vt:lpstr>Times</vt:lpstr>
      <vt:lpstr>Times New Roman</vt:lpstr>
      <vt:lpstr>Wingdings 2</vt:lpstr>
      <vt:lpstr>Office 主题</vt:lpstr>
      <vt:lpstr>Image</vt:lpstr>
      <vt:lpstr>Chinese Virtual Observatory 十五年回顾与展望</vt:lpstr>
      <vt:lpstr>Virtual Observatory (VO)</vt:lpstr>
      <vt:lpstr>China-VO</vt:lpstr>
      <vt:lpstr>Development achievements in last decade</vt:lpstr>
      <vt:lpstr>LAMOST Data Access</vt:lpstr>
      <vt:lpstr>PowerPoint 演示文稿</vt:lpstr>
      <vt:lpstr>Community: China-VO annual meeting</vt:lpstr>
      <vt:lpstr>参会人员和单位数量变化</vt:lpstr>
      <vt:lpstr>VO的铁杆粉丝</vt:lpstr>
      <vt:lpstr>VO的铁杆单位</vt:lpstr>
      <vt:lpstr>参会人员性别比例的变化</vt:lpstr>
      <vt:lpstr>研究领域关键词云图</vt:lpstr>
      <vt:lpstr>研究领域关键词云图</vt:lpstr>
      <vt:lpstr>研究领域关键词云图</vt:lpstr>
      <vt:lpstr>研究领域关键词云图</vt:lpstr>
      <vt:lpstr>AstroCloud Project</vt:lpstr>
      <vt:lpstr>PowerPoint 演示文稿</vt:lpstr>
      <vt:lpstr>AstroCloud Channels</vt:lpstr>
      <vt:lpstr>Data resources at the CAsDC</vt:lpstr>
      <vt:lpstr>Current Status (without Alibaba Cloud)</vt:lpstr>
      <vt:lpstr>NAOC – Alibaba Cloud Partnership</vt:lpstr>
      <vt:lpstr>Global Cyber-infrastructure</vt:lpstr>
      <vt:lpstr>Open Projects and Postdocs</vt:lpstr>
      <vt:lpstr>Whole lifecycle management for astronomical data</vt:lpstr>
      <vt:lpstr>Future Plans</vt:lpstr>
      <vt:lpstr>Contact Us</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Chenzhou Cui</cp:lastModifiedBy>
  <cp:revision>1204</cp:revision>
  <dcterms:created xsi:type="dcterms:W3CDTF">2003-08-08T17:14:50Z</dcterms:created>
  <dcterms:modified xsi:type="dcterms:W3CDTF">2017-12-01T11:47:01Z</dcterms:modified>
</cp:coreProperties>
</file>