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51" r:id="rId3"/>
    <p:sldId id="315" r:id="rId4"/>
    <p:sldId id="313" r:id="rId5"/>
    <p:sldId id="314" r:id="rId6"/>
    <p:sldId id="317" r:id="rId7"/>
    <p:sldId id="316" r:id="rId8"/>
    <p:sldId id="318" r:id="rId9"/>
    <p:sldId id="319" r:id="rId10"/>
    <p:sldId id="320" r:id="rId11"/>
    <p:sldId id="324" r:id="rId12"/>
    <p:sldId id="352" r:id="rId13"/>
    <p:sldId id="323"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44" r:id="rId27"/>
    <p:sldId id="345" r:id="rId28"/>
    <p:sldId id="350" r:id="rId29"/>
    <p:sldId id="348" r:id="rId30"/>
    <p:sldId id="346" r:id="rId31"/>
    <p:sldId id="347"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E63"/>
    <a:srgbClr val="0F3169"/>
    <a:srgbClr val="042359"/>
    <a:srgbClr val="F4EB00"/>
    <a:srgbClr val="E4E471"/>
    <a:srgbClr val="E8EC23"/>
    <a:srgbClr val="C6C911"/>
    <a:srgbClr val="FFFF66"/>
    <a:srgbClr val="02326C"/>
    <a:srgbClr val="D4F0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3" d="100"/>
          <a:sy n="93" d="100"/>
        </p:scale>
        <p:origin x="-1288" y="-11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a:cs typeface="+mn-cs"/>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kumimoji="1" sz="1200">
                <a:cs typeface="+mn-cs"/>
              </a:defRPr>
            </a:lvl1pPr>
          </a:lstStyle>
          <a:p>
            <a:pPr>
              <a:defRPr/>
            </a:pPr>
            <a:fld id="{A2421232-6F02-D348-87C0-936757E88F8D}" type="datetimeFigureOut">
              <a:rPr lang="zh-CN" altLang="en-US"/>
              <a:pPr>
                <a:defRPr/>
              </a:pPr>
              <a:t>11/30/17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二级</a:t>
            </a:r>
          </a:p>
          <a:p>
            <a:pPr lvl="2"/>
            <a:r>
              <a:rPr lang="zh-CN" altLang="en-US" noProof="0" smtClean="0"/>
              <a:t>三级</a:t>
            </a:r>
          </a:p>
          <a:p>
            <a:pPr lvl="3"/>
            <a:r>
              <a:rPr lang="zh-CN" altLang="en-US" noProof="0" smtClean="0"/>
              <a:t>四级</a:t>
            </a:r>
          </a:p>
          <a:p>
            <a:pPr lvl="4"/>
            <a:r>
              <a:rPr lang="zh-CN" altLang="en-US" noProof="0" smtClean="0"/>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kumimoji="1" sz="1200">
                <a:cs typeface="+mn-cs"/>
              </a:defRPr>
            </a:lvl1pPr>
          </a:lstStyle>
          <a:p>
            <a:pPr>
              <a:defRPr/>
            </a:pPr>
            <a:endParaRPr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kumimoji="1" sz="1200">
                <a:cs typeface="+mn-cs"/>
              </a:defRPr>
            </a:lvl1pPr>
          </a:lstStyle>
          <a:p>
            <a:pPr>
              <a:defRPr/>
            </a:pPr>
            <a:fld id="{A974F9C3-A9EE-9C43-B4DD-ABDE44AC52E6}" type="slidenum">
              <a:rPr lang="zh-CN" altLang="en-US"/>
              <a:pPr>
                <a:defRPr/>
              </a:pPr>
              <a:t>‹#›</a:t>
            </a:fld>
            <a:endParaRPr lang="zh-CN" altLang="en-US"/>
          </a:p>
        </p:txBody>
      </p:sp>
    </p:spTree>
    <p:extLst>
      <p:ext uri="{BB962C8B-B14F-4D97-AF65-F5344CB8AC3E}">
        <p14:creationId xmlns:p14="http://schemas.microsoft.com/office/powerpoint/2010/main" val="1847035770"/>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宋体" charset="0"/>
        <a:cs typeface="宋体" charset="0"/>
      </a:defRPr>
    </a:lvl1pPr>
    <a:lvl2pPr marL="457200" algn="l" defTabSz="457200" rtl="0" fontAlgn="base">
      <a:spcBef>
        <a:spcPct val="30000"/>
      </a:spcBef>
      <a:spcAft>
        <a:spcPct val="0"/>
      </a:spcAft>
      <a:defRPr kumimoji="1" sz="1200" kern="1200">
        <a:solidFill>
          <a:schemeClr val="tx1"/>
        </a:solidFill>
        <a:latin typeface="+mn-lt"/>
        <a:ea typeface="宋体" charset="0"/>
        <a:cs typeface="+mn-cs"/>
      </a:defRPr>
    </a:lvl2pPr>
    <a:lvl3pPr marL="914400" algn="l" defTabSz="457200" rtl="0" fontAlgn="base">
      <a:spcBef>
        <a:spcPct val="30000"/>
      </a:spcBef>
      <a:spcAft>
        <a:spcPct val="0"/>
      </a:spcAft>
      <a:defRPr kumimoji="1" sz="1200" kern="1200">
        <a:solidFill>
          <a:schemeClr val="tx1"/>
        </a:solidFill>
        <a:latin typeface="+mn-lt"/>
        <a:ea typeface="宋体" charset="0"/>
        <a:cs typeface="+mn-cs"/>
      </a:defRPr>
    </a:lvl3pPr>
    <a:lvl4pPr marL="1371600" algn="l" defTabSz="457200" rtl="0" fontAlgn="base">
      <a:spcBef>
        <a:spcPct val="30000"/>
      </a:spcBef>
      <a:spcAft>
        <a:spcPct val="0"/>
      </a:spcAft>
      <a:defRPr kumimoji="1" sz="1200" kern="1200">
        <a:solidFill>
          <a:schemeClr val="tx1"/>
        </a:solidFill>
        <a:latin typeface="+mn-lt"/>
        <a:ea typeface="宋体" charset="0"/>
        <a:cs typeface="+mn-cs"/>
      </a:defRPr>
    </a:lvl4pPr>
    <a:lvl5pPr marL="1828800" algn="l" defTabSz="457200" rtl="0" fontAlgn="base">
      <a:spcBef>
        <a:spcPct val="30000"/>
      </a:spcBef>
      <a:spcAft>
        <a:spcPct val="0"/>
      </a:spcAft>
      <a:defRPr kumimoji="1" sz="1200" kern="1200">
        <a:solidFill>
          <a:schemeClr val="tx1"/>
        </a:solidFill>
        <a:latin typeface="+mn-lt"/>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现在大型光学巡天项目不仅巡天天区越来越大，极限星等越来越深。</a:t>
            </a:r>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5</a:t>
            </a:fld>
            <a:endParaRPr lang="zh-CN" altLang="en-US"/>
          </a:p>
        </p:txBody>
      </p:sp>
    </p:spTree>
    <p:extLst>
      <p:ext uri="{BB962C8B-B14F-4D97-AF65-F5344CB8AC3E}">
        <p14:creationId xmlns:p14="http://schemas.microsoft.com/office/powerpoint/2010/main" val="1876888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60s</a:t>
            </a:r>
            <a:r>
              <a:rPr kumimoji="1" lang="zh-CN" altLang="en-US" dirty="0" smtClean="0"/>
              <a:t>预警机制还能有效的帮助我们与世界上其他望远镜进行联动，我们可以第一时间把我们的发现的有趣天体发布出去供其他望远镜观测，也可以对其他望远镜给出的有趣天体进行快速观测等。</a:t>
            </a:r>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28</a:t>
            </a:fld>
            <a:endParaRPr lang="zh-CN" altLang="en-US"/>
          </a:p>
        </p:txBody>
      </p:sp>
    </p:spTree>
    <p:extLst>
      <p:ext uri="{BB962C8B-B14F-4D97-AF65-F5344CB8AC3E}">
        <p14:creationId xmlns:p14="http://schemas.microsoft.com/office/powerpoint/2010/main" val="163561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第二层次是针对每年的观测数据进行处理，而第三层次是对十年所有的数据进行处理。</a:t>
            </a:r>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29</a:t>
            </a:fld>
            <a:endParaRPr lang="zh-CN" altLang="en-US"/>
          </a:p>
        </p:txBody>
      </p:sp>
    </p:spTree>
    <p:extLst>
      <p:ext uri="{BB962C8B-B14F-4D97-AF65-F5344CB8AC3E}">
        <p14:creationId xmlns:p14="http://schemas.microsoft.com/office/powerpoint/2010/main" val="878362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这幅示意图显示了我们数据的处理流程，我们的望远镜将是无人值守的。观测数据由台站收集到以后将实时传输的节点上，进行第一层次的数据处理。然后每天的观测数据将陆续传输到总部，进行第二与第三层次的数据处理。处理后的结果将在总部与镜像地点发表，供大家使用。</a:t>
            </a:r>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30</a:t>
            </a:fld>
            <a:endParaRPr lang="zh-CN" altLang="en-US"/>
          </a:p>
        </p:txBody>
      </p:sp>
    </p:spTree>
    <p:extLst>
      <p:ext uri="{BB962C8B-B14F-4D97-AF65-F5344CB8AC3E}">
        <p14:creationId xmlns:p14="http://schemas.microsoft.com/office/powerpoint/2010/main" val="3530336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下面是对我们数据存储与计算需求的一个简单估算：我们预计每晚数据量大概是</a:t>
            </a:r>
            <a:r>
              <a:rPr kumimoji="1" lang="zh-CN" altLang="zh-CN" dirty="0" smtClean="0"/>
              <a:t>4</a:t>
            </a:r>
            <a:r>
              <a:rPr kumimoji="1" lang="en-US" altLang="zh-CN" dirty="0" smtClean="0"/>
              <a:t>T</a:t>
            </a:r>
            <a:r>
              <a:rPr kumimoji="1" lang="zh-CN" altLang="en-US" dirty="0" smtClean="0"/>
              <a:t>，每年的数据图像大概是</a:t>
            </a:r>
            <a:r>
              <a:rPr kumimoji="1" lang="en-US" altLang="zh-CN" dirty="0" smtClean="0"/>
              <a:t>5PB</a:t>
            </a:r>
            <a:r>
              <a:rPr kumimoji="1" lang="zh-CN" altLang="en-US" dirty="0" smtClean="0"/>
              <a:t>，因此我们要求台站的存储约</a:t>
            </a:r>
            <a:r>
              <a:rPr kumimoji="1" lang="en-US" altLang="zh-CN" dirty="0" smtClean="0"/>
              <a:t>5T</a:t>
            </a:r>
            <a:r>
              <a:rPr kumimoji="1" lang="zh-CN" altLang="en-US" dirty="0" smtClean="0"/>
              <a:t>，节点存储约</a:t>
            </a:r>
            <a:r>
              <a:rPr kumimoji="1" lang="en-US" altLang="zh-CN" dirty="0" smtClean="0"/>
              <a:t>5.5P</a:t>
            </a:r>
            <a:r>
              <a:rPr kumimoji="1" lang="zh-CN" altLang="en-US" dirty="0" smtClean="0"/>
              <a:t>，这包含了最新的观测数据以及历史全天的数据以便实时比较。总部的存储约</a:t>
            </a:r>
            <a:r>
              <a:rPr kumimoji="1" lang="en-US" altLang="zh-CN" dirty="0" smtClean="0"/>
              <a:t>110PB</a:t>
            </a:r>
            <a:r>
              <a:rPr kumimoji="1" lang="zh-CN" altLang="en-US" dirty="0" smtClean="0"/>
              <a:t>，这包含了</a:t>
            </a:r>
            <a:r>
              <a:rPr kumimoji="1" lang="en-US" altLang="zh-CN" dirty="0" smtClean="0"/>
              <a:t>10</a:t>
            </a:r>
            <a:r>
              <a:rPr kumimoji="1" lang="zh-CN" altLang="en-US" dirty="0" smtClean="0"/>
              <a:t>年的数据及备份。而传输速度，我们需要台站与节点之间要实时传输，因此我们需要在几秒之内把一个天区观测结果，约</a:t>
            </a:r>
            <a:r>
              <a:rPr kumimoji="1" lang="en-US" altLang="zh-CN" dirty="0" smtClean="0"/>
              <a:t>5g</a:t>
            </a:r>
            <a:r>
              <a:rPr kumimoji="1" lang="zh-CN" altLang="en-US" dirty="0" smtClean="0"/>
              <a:t>传到节点，因此我们要求传输速度不低于</a:t>
            </a:r>
            <a:r>
              <a:rPr kumimoji="1" lang="en-US" altLang="zh-CN" dirty="0" smtClean="0"/>
              <a:t>1g</a:t>
            </a:r>
            <a:r>
              <a:rPr kumimoji="1" lang="zh-CN" altLang="en-US" dirty="0" smtClean="0"/>
              <a:t>/</a:t>
            </a:r>
            <a:r>
              <a:rPr kumimoji="1" lang="en-US" altLang="zh-CN" dirty="0" smtClean="0"/>
              <a:t>s</a:t>
            </a:r>
            <a:r>
              <a:rPr kumimoji="1" lang="zh-CN" altLang="en-US" dirty="0" smtClean="0"/>
              <a:t>，其他传输速度要求较低，只要</a:t>
            </a:r>
            <a:r>
              <a:rPr kumimoji="1" lang="zh-CN" altLang="zh-CN" dirty="0" smtClean="0"/>
              <a:t>5</a:t>
            </a:r>
            <a:r>
              <a:rPr kumimoji="1" lang="en-US" altLang="zh-CN" dirty="0" smtClean="0"/>
              <a:t>00m</a:t>
            </a:r>
            <a:r>
              <a:rPr kumimoji="1" lang="zh-CN" altLang="en-US" dirty="0" smtClean="0"/>
              <a:t>/</a:t>
            </a:r>
            <a:r>
              <a:rPr kumimoji="1" lang="en-US" altLang="zh-CN" dirty="0" smtClean="0"/>
              <a:t>s</a:t>
            </a:r>
            <a:r>
              <a:rPr kumimoji="1" lang="zh-CN" altLang="en-US" dirty="0" smtClean="0"/>
              <a:t>即可。而处理速度相反，由于节点只需处理单天区曝光图像，因此只需每分钟处理完</a:t>
            </a:r>
            <a:r>
              <a:rPr kumimoji="1" lang="en-US" altLang="zh-CN" dirty="0" smtClean="0"/>
              <a:t>5.3G</a:t>
            </a:r>
            <a:r>
              <a:rPr kumimoji="1" lang="zh-CN" altLang="en-US" dirty="0" smtClean="0"/>
              <a:t>图像即可，而总部要进行第二三层次的数据处理，需求要更大。</a:t>
            </a:r>
            <a:endParaRPr kumimoji="1" lang="en-US" altLang="zh-CN" dirty="0" smtClean="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31</a:t>
            </a:fld>
            <a:endParaRPr lang="zh-CN" altLang="en-US"/>
          </a:p>
        </p:txBody>
      </p:sp>
    </p:spTree>
    <p:extLst>
      <p:ext uri="{BB962C8B-B14F-4D97-AF65-F5344CB8AC3E}">
        <p14:creationId xmlns:p14="http://schemas.microsoft.com/office/powerpoint/2010/main" val="359409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更重要的是，已经完成了从拍单个历元即拍照片到拍多个历元，到时域天文的转变，即拍电影的转变。但是这些拍多个历元的望远镜，在同一时间只有一个波段能工作，比如</a:t>
            </a:r>
            <a:r>
              <a:rPr kumimoji="1" lang="en-US" altLang="zh-CN" dirty="0" smtClean="0"/>
              <a:t>LSST</a:t>
            </a:r>
            <a:r>
              <a:rPr kumimoji="1" lang="zh-CN" altLang="en-US" dirty="0" smtClean="0"/>
              <a:t>，当它</a:t>
            </a:r>
            <a:r>
              <a:rPr kumimoji="1" lang="en-US" altLang="zh-CN" dirty="0" smtClean="0"/>
              <a:t>u</a:t>
            </a:r>
            <a:r>
              <a:rPr kumimoji="1" lang="zh-CN" altLang="en-US" dirty="0" smtClean="0"/>
              <a:t>波段观测的时候，其他波段是不能用的，因此他们得到的电影我们成为伪彩色电影。</a:t>
            </a:r>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6</a:t>
            </a:fld>
            <a:endParaRPr lang="zh-CN" altLang="en-US"/>
          </a:p>
        </p:txBody>
      </p:sp>
    </p:spTree>
    <p:extLst>
      <p:ext uri="{BB962C8B-B14F-4D97-AF65-F5344CB8AC3E}">
        <p14:creationId xmlns:p14="http://schemas.microsoft.com/office/powerpoint/2010/main" val="1630055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而我们要做的</a:t>
            </a:r>
            <a:r>
              <a:rPr kumimoji="1" lang="en-US" altLang="zh-CN" dirty="0" err="1" smtClean="0"/>
              <a:t>Mephisto</a:t>
            </a:r>
            <a:r>
              <a:rPr kumimoji="1" lang="zh-CN" altLang="en-US" dirty="0" smtClean="0"/>
              <a:t>将推动大视场光学巡天更进一步，即拍彩色电影。</a:t>
            </a:r>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7</a:t>
            </a:fld>
            <a:endParaRPr lang="zh-CN" altLang="en-US"/>
          </a:p>
        </p:txBody>
      </p:sp>
    </p:spTree>
    <p:extLst>
      <p:ext uri="{BB962C8B-B14F-4D97-AF65-F5344CB8AC3E}">
        <p14:creationId xmlns:p14="http://schemas.microsoft.com/office/powerpoint/2010/main" val="193632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mn-lt"/>
              <a:ea typeface="宋体" charset="0"/>
              <a:cs typeface="宋体" charset="0"/>
            </a:endParaRPr>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13</a:t>
            </a:fld>
            <a:endParaRPr lang="zh-CN" altLang="en-US"/>
          </a:p>
        </p:txBody>
      </p:sp>
    </p:spTree>
    <p:extLst>
      <p:ext uri="{BB962C8B-B14F-4D97-AF65-F5344CB8AC3E}">
        <p14:creationId xmlns:p14="http://schemas.microsoft.com/office/powerpoint/2010/main" val="306232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kumimoji="1" lang="zh-CN" altLang="en-US" dirty="0" smtClean="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23</a:t>
            </a:fld>
            <a:endParaRPr lang="zh-CN" altLang="en-US"/>
          </a:p>
        </p:txBody>
      </p:sp>
    </p:spTree>
    <p:extLst>
      <p:ext uri="{BB962C8B-B14F-4D97-AF65-F5344CB8AC3E}">
        <p14:creationId xmlns:p14="http://schemas.microsoft.com/office/powerpoint/2010/main" val="256142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24</a:t>
            </a:fld>
            <a:endParaRPr lang="zh-CN" altLang="en-US"/>
          </a:p>
        </p:txBody>
      </p:sp>
    </p:spTree>
    <p:extLst>
      <p:ext uri="{BB962C8B-B14F-4D97-AF65-F5344CB8AC3E}">
        <p14:creationId xmlns:p14="http://schemas.microsoft.com/office/powerpoint/2010/main" val="43074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sz="1200" kern="1200" dirty="0" smtClean="0">
              <a:solidFill>
                <a:schemeClr val="tx1"/>
              </a:solidFill>
              <a:effectLst/>
              <a:latin typeface="+mn-lt"/>
              <a:ea typeface="宋体" charset="0"/>
              <a:cs typeface="宋体" charset="0"/>
            </a:endParaRPr>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25</a:t>
            </a:fld>
            <a:endParaRPr lang="zh-CN" altLang="en-US"/>
          </a:p>
        </p:txBody>
      </p:sp>
    </p:spTree>
    <p:extLst>
      <p:ext uri="{BB962C8B-B14F-4D97-AF65-F5344CB8AC3E}">
        <p14:creationId xmlns:p14="http://schemas.microsoft.com/office/powerpoint/2010/main" val="37140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26</a:t>
            </a:fld>
            <a:endParaRPr lang="zh-CN" altLang="en-US"/>
          </a:p>
        </p:txBody>
      </p:sp>
    </p:spTree>
    <p:extLst>
      <p:ext uri="{BB962C8B-B14F-4D97-AF65-F5344CB8AC3E}">
        <p14:creationId xmlns:p14="http://schemas.microsoft.com/office/powerpoint/2010/main" val="325592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kumimoji="1" lang="zh-CN" altLang="en-US" dirty="0" smtClean="0"/>
              <a:t>接下来是我们在这个大会中寻求合作的内容，就是</a:t>
            </a:r>
            <a:r>
              <a:rPr kumimoji="1" lang="en-US" altLang="zh-CN" dirty="0" err="1" smtClean="0"/>
              <a:t>Mephisto</a:t>
            </a:r>
            <a:r>
              <a:rPr kumimoji="1" lang="zh-CN" altLang="en-US" dirty="0" smtClean="0"/>
              <a:t>巡天数据的定标处理与分析。</a:t>
            </a:r>
            <a:r>
              <a:rPr kumimoji="1" lang="en-US" altLang="zh-CN" dirty="0" smtClean="0"/>
              <a:t>Level</a:t>
            </a:r>
            <a:r>
              <a:rPr kumimoji="1" lang="en-US" altLang="zh-CN" baseline="0" dirty="0" smtClean="0"/>
              <a:t> 1</a:t>
            </a:r>
            <a:r>
              <a:rPr kumimoji="1" lang="zh-CN" altLang="en-US" baseline="0" dirty="0" smtClean="0"/>
              <a:t>对数据进行实时处理，并与之前的图像进行比较，这样可以找到一些特殊天体，并且可以进行观测质量控制。这个预警所需要的时间我们希望是在</a:t>
            </a:r>
            <a:r>
              <a:rPr kumimoji="1" lang="en-US" altLang="zh-CN" baseline="0" dirty="0" smtClean="0"/>
              <a:t>60s</a:t>
            </a:r>
            <a:r>
              <a:rPr kumimoji="1" lang="zh-CN" altLang="en-US" baseline="0" dirty="0" smtClean="0"/>
              <a:t>之内，这样才能对一些特殊的天象，如</a:t>
            </a:r>
            <a:r>
              <a:rPr kumimoji="1" lang="en-US" altLang="zh-CN" baseline="0" dirty="0" smtClean="0"/>
              <a:t>GRB</a:t>
            </a:r>
            <a:r>
              <a:rPr kumimoji="1" lang="zh-CN" altLang="en-US" baseline="0" dirty="0" smtClean="0"/>
              <a:t>余辉以及引力波电磁对应体进行快速响应。</a:t>
            </a:r>
            <a:endParaRPr kumimoji="1" lang="zh-CN" altLang="en-US" dirty="0" smtClean="0"/>
          </a:p>
        </p:txBody>
      </p:sp>
      <p:sp>
        <p:nvSpPr>
          <p:cNvPr id="4" name="幻灯片编号占位符 3"/>
          <p:cNvSpPr>
            <a:spLocks noGrp="1"/>
          </p:cNvSpPr>
          <p:nvPr>
            <p:ph type="sldNum" sz="quarter" idx="10"/>
          </p:nvPr>
        </p:nvSpPr>
        <p:spPr/>
        <p:txBody>
          <a:bodyPr/>
          <a:lstStyle/>
          <a:p>
            <a:pPr>
              <a:defRPr/>
            </a:pPr>
            <a:fld id="{A974F9C3-A9EE-9C43-B4DD-ABDE44AC52E6}" type="slidenum">
              <a:rPr lang="zh-CN" altLang="en-US" smtClean="0"/>
              <a:pPr>
                <a:defRPr/>
              </a:pPr>
              <a:t>27</a:t>
            </a:fld>
            <a:endParaRPr lang="zh-CN" altLang="en-US"/>
          </a:p>
        </p:txBody>
      </p:sp>
    </p:spTree>
    <p:extLst>
      <p:ext uri="{BB962C8B-B14F-4D97-AF65-F5344CB8AC3E}">
        <p14:creationId xmlns:p14="http://schemas.microsoft.com/office/powerpoint/2010/main" val="1914362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1560" y="2564904"/>
            <a:ext cx="5715000" cy="1219200"/>
          </a:xfrm>
        </p:spPr>
        <p:txBody>
          <a:bodyPr/>
          <a:lstStyle>
            <a:lvl1pPr>
              <a:defRPr>
                <a:solidFill>
                  <a:srgbClr val="003366"/>
                </a:solidFill>
                <a:latin typeface="Calibri"/>
                <a:cs typeface="Helvetica"/>
              </a:defRPr>
            </a:lvl1pPr>
          </a:lstStyle>
          <a:p>
            <a:r>
              <a:rPr lang="zh-CN" altLang="en-US" dirty="0" smtClean="0"/>
              <a:t>单击此处编辑母版标题样式</a:t>
            </a:r>
            <a:endParaRPr lang="zh-CN" altLang="en-US" dirty="0"/>
          </a:p>
        </p:txBody>
      </p:sp>
      <p:sp>
        <p:nvSpPr>
          <p:cNvPr id="3075" name="Rectangle 3"/>
          <p:cNvSpPr>
            <a:spLocks noGrp="1" noChangeArrowheads="1"/>
          </p:cNvSpPr>
          <p:nvPr>
            <p:ph type="subTitle" idx="1"/>
          </p:nvPr>
        </p:nvSpPr>
        <p:spPr>
          <a:xfrm>
            <a:off x="611560" y="4005064"/>
            <a:ext cx="5638800" cy="533400"/>
          </a:xfrm>
        </p:spPr>
        <p:txBody>
          <a:bodyPr/>
          <a:lstStyle>
            <a:lvl1pPr marL="0" indent="0">
              <a:buFontTx/>
              <a:buNone/>
              <a:defRPr sz="2000"/>
            </a:lvl1pPr>
          </a:lstStyle>
          <a:p>
            <a:r>
              <a:rPr lang="zh-CN" altLang="en-US" dirty="0" smtClean="0"/>
              <a:t>单击此处编辑母版副标题样式</a:t>
            </a:r>
            <a:endParaRPr lang="zh-CN" altLang="en-US" dirty="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F9D4852-5F88-2F4C-926B-6FACB0C91EB1}" type="slidenum">
              <a:rPr lang="zh-CN" altLang="en-US"/>
              <a:pPr>
                <a:defRPr/>
              </a:pPr>
              <a:t>‹#›</a:t>
            </a:fld>
            <a:endParaRPr lang="en-US" altLang="zh-CN"/>
          </a:p>
        </p:txBody>
      </p:sp>
    </p:spTree>
    <p:extLst>
      <p:ext uri="{BB962C8B-B14F-4D97-AF65-F5344CB8AC3E}">
        <p14:creationId xmlns:p14="http://schemas.microsoft.com/office/powerpoint/2010/main" val="3201394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F365707-9842-E341-96C3-C9B0A7412764}" type="slidenum">
              <a:rPr lang="zh-CN" altLang="en-US"/>
              <a:pPr>
                <a:defRPr/>
              </a:pPr>
              <a:t>‹#›</a:t>
            </a:fld>
            <a:endParaRPr lang="en-US" altLang="zh-CN"/>
          </a:p>
        </p:txBody>
      </p:sp>
    </p:spTree>
    <p:extLst>
      <p:ext uri="{BB962C8B-B14F-4D97-AF65-F5344CB8AC3E}">
        <p14:creationId xmlns:p14="http://schemas.microsoft.com/office/powerpoint/2010/main" val="313351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1261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0"/>
            <a:ext cx="6019800" cy="61261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7465CD-1298-BF48-8DC3-F6D54F46D606}" type="slidenum">
              <a:rPr lang="zh-CN" altLang="en-US"/>
              <a:pPr>
                <a:defRPr/>
              </a:pPr>
              <a:t>‹#›</a:t>
            </a:fld>
            <a:endParaRPr lang="en-US" altLang="zh-CN"/>
          </a:p>
        </p:txBody>
      </p:sp>
    </p:spTree>
    <p:extLst>
      <p:ext uri="{BB962C8B-B14F-4D97-AF65-F5344CB8AC3E}">
        <p14:creationId xmlns:p14="http://schemas.microsoft.com/office/powerpoint/2010/main" val="113106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100">
                <a:latin typeface="Songti SC Regular"/>
                <a:cs typeface="Songti SC Regular"/>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000" b="1">
                <a:latin typeface="宋体"/>
                <a:ea typeface="宋体"/>
                <a:cs typeface="宋体"/>
              </a:defRPr>
            </a:lvl1pPr>
            <a:lvl2pPr>
              <a:defRPr sz="1900" b="1">
                <a:latin typeface="宋体"/>
                <a:ea typeface="宋体"/>
                <a:cs typeface="宋体"/>
              </a:defRPr>
            </a:lvl2pPr>
            <a:lvl3pPr>
              <a:defRPr sz="1800" b="1">
                <a:latin typeface="宋体"/>
                <a:ea typeface="宋体"/>
                <a:cs typeface="宋体"/>
              </a:defRPr>
            </a:lvl3pPr>
            <a:lvl4pPr>
              <a:defRPr sz="1700" b="1">
                <a:latin typeface="宋体"/>
                <a:ea typeface="宋体"/>
                <a:cs typeface="宋体"/>
              </a:defRPr>
            </a:lvl4pPr>
            <a:lvl5pPr>
              <a:defRPr b="1">
                <a:latin typeface="宋体"/>
                <a:ea typeface="宋体"/>
                <a:cs typeface="宋体"/>
              </a:defRPr>
            </a:lvl5pPr>
          </a:lstStyle>
          <a:p>
            <a:pPr lvl="0"/>
            <a:r>
              <a:rPr lang="zh-CN" altLang="en-US" dirty="0" smtClean="0"/>
              <a:t>单击此处编辑母版文本样式</a:t>
            </a:r>
          </a:p>
          <a:p>
            <a:pPr lvl="1"/>
            <a:r>
              <a:rPr lang="zh-CN" altLang="en-US" dirty="0" smtClean="0"/>
              <a:t>二级</a:t>
            </a:r>
          </a:p>
          <a:p>
            <a:pPr lvl="2"/>
            <a:r>
              <a:rPr lang="zh-CN" altLang="en-US" dirty="0" smtClean="0"/>
              <a:t>三级</a:t>
            </a:r>
          </a:p>
          <a:p>
            <a:pPr lvl="3"/>
            <a:r>
              <a:rPr lang="zh-CN" altLang="en-US" dirty="0" smtClean="0"/>
              <a:t>四级</a:t>
            </a:r>
          </a:p>
          <a:p>
            <a:pPr lvl="4"/>
            <a:r>
              <a:rPr lang="zh-CN" altLang="en-US" dirty="0" smtClean="0"/>
              <a:t>五级</a:t>
            </a:r>
            <a:endParaRPr lang="zh-CN"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D59B4D1-8AD6-6C42-B22A-9A3B63E01338}" type="slidenum">
              <a:rPr lang="zh-CN" altLang="en-US"/>
              <a:pPr>
                <a:defRPr/>
              </a:pPr>
              <a:t>‹#›</a:t>
            </a:fld>
            <a:endParaRPr lang="en-US" altLang="zh-CN"/>
          </a:p>
        </p:txBody>
      </p:sp>
      <p:pic>
        <p:nvPicPr>
          <p:cNvPr id="8" name="图片 7"/>
          <p:cNvPicPr>
            <a:picLocks noChangeAspect="1"/>
          </p:cNvPicPr>
          <p:nvPr userDrawn="1"/>
        </p:nvPicPr>
        <p:blipFill rotWithShape="1">
          <a:blip r:embed="rId2"/>
          <a:srcRect r="71564"/>
          <a:stretch/>
        </p:blipFill>
        <p:spPr>
          <a:xfrm>
            <a:off x="7167937" y="44624"/>
            <a:ext cx="1580527" cy="720080"/>
          </a:xfrm>
          <a:prstGeom prst="rect">
            <a:avLst/>
          </a:prstGeom>
        </p:spPr>
      </p:pic>
      <p:cxnSp>
        <p:nvCxnSpPr>
          <p:cNvPr id="10" name="直线连接符 9"/>
          <p:cNvCxnSpPr/>
          <p:nvPr userDrawn="1"/>
        </p:nvCxnSpPr>
        <p:spPr>
          <a:xfrm>
            <a:off x="467544" y="764704"/>
            <a:ext cx="8280920" cy="0"/>
          </a:xfrm>
          <a:prstGeom prst="line">
            <a:avLst/>
          </a:prstGeom>
          <a:ln w="12700" cmpd="sng">
            <a:solidFill>
              <a:srgbClr val="0423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060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C86BE62-3565-694A-827E-85B77CA5F44E}" type="slidenum">
              <a:rPr lang="zh-CN" altLang="en-US"/>
              <a:pPr>
                <a:defRPr/>
              </a:pPr>
              <a:t>‹#›</a:t>
            </a:fld>
            <a:endParaRPr lang="en-US" altLang="zh-CN"/>
          </a:p>
        </p:txBody>
      </p:sp>
    </p:spTree>
    <p:extLst>
      <p:ext uri="{BB962C8B-B14F-4D97-AF65-F5344CB8AC3E}">
        <p14:creationId xmlns:p14="http://schemas.microsoft.com/office/powerpoint/2010/main" val="221412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219200"/>
            <a:ext cx="4038600" cy="4906963"/>
          </a:xfrm>
        </p:spPr>
        <p:txBody>
          <a:bodyPr/>
          <a:lstStyle>
            <a:lvl1pPr>
              <a:defRPr sz="2800" b="0">
                <a:latin typeface="宋体"/>
                <a:ea typeface="宋体"/>
                <a:cs typeface="宋体"/>
              </a:defRPr>
            </a:lvl1pPr>
            <a:lvl2pPr>
              <a:defRPr sz="2400" b="0">
                <a:latin typeface="宋体"/>
                <a:ea typeface="宋体"/>
                <a:cs typeface="宋体"/>
              </a:defRPr>
            </a:lvl2pPr>
            <a:lvl3pPr>
              <a:defRPr sz="2000" b="0">
                <a:latin typeface="宋体"/>
                <a:ea typeface="宋体"/>
                <a:cs typeface="宋体"/>
              </a:defRPr>
            </a:lvl3pPr>
            <a:lvl4pPr>
              <a:defRPr sz="1800" b="0">
                <a:latin typeface="宋体"/>
                <a:ea typeface="宋体"/>
                <a:cs typeface="宋体"/>
              </a:defRPr>
            </a:lvl4pPr>
            <a:lvl5pPr>
              <a:defRPr sz="1800" b="0">
                <a:latin typeface="宋体"/>
                <a:ea typeface="宋体"/>
                <a:cs typeface="宋体"/>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219200"/>
            <a:ext cx="4038600" cy="4906963"/>
          </a:xfrm>
        </p:spPr>
        <p:txBody>
          <a:bodyPr/>
          <a:lstStyle>
            <a:lvl1pPr>
              <a:defRPr sz="2800" b="0">
                <a:latin typeface="宋体"/>
                <a:ea typeface="宋体"/>
                <a:cs typeface="宋体"/>
              </a:defRPr>
            </a:lvl1pPr>
            <a:lvl2pPr>
              <a:defRPr sz="2400" b="0">
                <a:latin typeface="宋体"/>
                <a:ea typeface="宋体"/>
                <a:cs typeface="宋体"/>
              </a:defRPr>
            </a:lvl2pPr>
            <a:lvl3pPr>
              <a:defRPr sz="2000" b="0">
                <a:latin typeface="宋体"/>
                <a:ea typeface="宋体"/>
                <a:cs typeface="宋体"/>
              </a:defRPr>
            </a:lvl3pPr>
            <a:lvl4pPr>
              <a:defRPr sz="1800" b="0">
                <a:latin typeface="宋体"/>
                <a:ea typeface="宋体"/>
                <a:cs typeface="宋体"/>
              </a:defRPr>
            </a:lvl4pPr>
            <a:lvl5pPr>
              <a:defRPr sz="1800" b="0">
                <a:latin typeface="宋体"/>
                <a:ea typeface="宋体"/>
                <a:cs typeface="宋体"/>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6A1BF72-C617-3D44-A617-4573C7177130}" type="slidenum">
              <a:rPr lang="zh-CN" altLang="en-US"/>
              <a:pPr>
                <a:defRPr/>
              </a:pPr>
              <a:t>‹#›</a:t>
            </a:fld>
            <a:endParaRPr lang="en-US" altLang="zh-CN"/>
          </a:p>
        </p:txBody>
      </p:sp>
    </p:spTree>
    <p:extLst>
      <p:ext uri="{BB962C8B-B14F-4D97-AF65-F5344CB8AC3E}">
        <p14:creationId xmlns:p14="http://schemas.microsoft.com/office/powerpoint/2010/main" val="263205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42929D1-ACE4-6949-8288-84EFCC24C203}" type="slidenum">
              <a:rPr lang="zh-CN" altLang="en-US"/>
              <a:pPr>
                <a:defRPr/>
              </a:pPr>
              <a:t>‹#›</a:t>
            </a:fld>
            <a:endParaRPr lang="en-US" altLang="zh-CN"/>
          </a:p>
        </p:txBody>
      </p:sp>
    </p:spTree>
    <p:extLst>
      <p:ext uri="{BB962C8B-B14F-4D97-AF65-F5344CB8AC3E}">
        <p14:creationId xmlns:p14="http://schemas.microsoft.com/office/powerpoint/2010/main" val="93156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FBB4BE74-C506-E745-B207-4B100E31E43C}" type="slidenum">
              <a:rPr lang="zh-CN" altLang="en-US"/>
              <a:pPr>
                <a:defRPr/>
              </a:pPr>
              <a:t>‹#›</a:t>
            </a:fld>
            <a:endParaRPr lang="en-US" altLang="zh-CN"/>
          </a:p>
        </p:txBody>
      </p:sp>
    </p:spTree>
    <p:extLst>
      <p:ext uri="{BB962C8B-B14F-4D97-AF65-F5344CB8AC3E}">
        <p14:creationId xmlns:p14="http://schemas.microsoft.com/office/powerpoint/2010/main" val="264816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C8D8624C-A3D2-A145-916D-D4D5F6787B19}" type="slidenum">
              <a:rPr lang="zh-CN" altLang="en-US"/>
              <a:pPr>
                <a:defRPr/>
              </a:pPr>
              <a:t>‹#›</a:t>
            </a:fld>
            <a:endParaRPr lang="en-US" altLang="zh-CN"/>
          </a:p>
        </p:txBody>
      </p:sp>
    </p:spTree>
    <p:extLst>
      <p:ext uri="{BB962C8B-B14F-4D97-AF65-F5344CB8AC3E}">
        <p14:creationId xmlns:p14="http://schemas.microsoft.com/office/powerpoint/2010/main" val="124557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1FB4933-444B-B64C-B1FE-D8E5DECC4BBC}" type="slidenum">
              <a:rPr lang="zh-CN" altLang="en-US"/>
              <a:pPr>
                <a:defRPr/>
              </a:pPr>
              <a:t>‹#›</a:t>
            </a:fld>
            <a:endParaRPr lang="en-US" altLang="zh-CN"/>
          </a:p>
        </p:txBody>
      </p:sp>
    </p:spTree>
    <p:extLst>
      <p:ext uri="{BB962C8B-B14F-4D97-AF65-F5344CB8AC3E}">
        <p14:creationId xmlns:p14="http://schemas.microsoft.com/office/powerpoint/2010/main" val="2537966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FA437CB-D4F0-E142-AAF6-EF74BD152F74}" type="slidenum">
              <a:rPr lang="zh-CN" altLang="en-US"/>
              <a:pPr>
                <a:defRPr/>
              </a:pPr>
              <a:t>‹#›</a:t>
            </a:fld>
            <a:endParaRPr lang="en-US" altLang="zh-CN"/>
          </a:p>
        </p:txBody>
      </p:sp>
    </p:spTree>
    <p:extLst>
      <p:ext uri="{BB962C8B-B14F-4D97-AF65-F5344CB8AC3E}">
        <p14:creationId xmlns:p14="http://schemas.microsoft.com/office/powerpoint/2010/main" val="16575375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6675"/>
            <a:ext cx="8229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This</a:t>
            </a:r>
            <a:r>
              <a:rPr lang="zh-CN" altLang="en-US" dirty="0"/>
              <a:t> </a:t>
            </a:r>
            <a:r>
              <a:rPr lang="en-US" altLang="zh-CN" dirty="0"/>
              <a:t>is</a:t>
            </a:r>
            <a:r>
              <a:rPr lang="zh-CN" altLang="en-US" dirty="0"/>
              <a:t> </a:t>
            </a:r>
            <a:r>
              <a:rPr lang="en-US" altLang="zh-CN" dirty="0"/>
              <a:t>the</a:t>
            </a:r>
            <a:r>
              <a:rPr lang="zh-CN" altLang="en-US" dirty="0"/>
              <a:t> </a:t>
            </a:r>
            <a:r>
              <a:rPr lang="en-US" altLang="zh-CN" dirty="0"/>
              <a:t>title</a:t>
            </a:r>
            <a:endParaRPr lang="zh-CN" altLang="en-US" dirty="0"/>
          </a:p>
        </p:txBody>
      </p:sp>
      <p:sp>
        <p:nvSpPr>
          <p:cNvPr id="1027" name="Rectangle 3"/>
          <p:cNvSpPr>
            <a:spLocks noGrp="1" noChangeArrowheads="1"/>
          </p:cNvSpPr>
          <p:nvPr>
            <p:ph type="body" idx="1"/>
          </p:nvPr>
        </p:nvSpPr>
        <p:spPr bwMode="auto">
          <a:xfrm>
            <a:off x="457200" y="981075"/>
            <a:ext cx="82296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First</a:t>
            </a:r>
            <a:r>
              <a:rPr lang="zh-CN" altLang="en-US" dirty="0"/>
              <a:t> </a:t>
            </a:r>
            <a:r>
              <a:rPr lang="en-US" altLang="zh-CN" dirty="0"/>
              <a:t>number</a:t>
            </a:r>
            <a:endParaRPr lang="zh-CN" altLang="en-US" dirty="0"/>
          </a:p>
          <a:p>
            <a:pPr lvl="1"/>
            <a:r>
              <a:rPr lang="en-US" altLang="zh-CN" dirty="0"/>
              <a:t>Second</a:t>
            </a:r>
            <a:r>
              <a:rPr lang="zh-CN" altLang="en-US" dirty="0"/>
              <a:t> </a:t>
            </a:r>
            <a:r>
              <a:rPr lang="en-US" altLang="zh-CN" dirty="0"/>
              <a:t>number</a:t>
            </a:r>
            <a:endParaRPr lang="zh-CN" altLang="en-US" dirty="0"/>
          </a:p>
          <a:p>
            <a:pPr lvl="2"/>
            <a:r>
              <a:rPr lang="en-US" altLang="zh-CN" dirty="0"/>
              <a:t>Third</a:t>
            </a:r>
            <a:r>
              <a:rPr lang="zh-CN" altLang="en-US" dirty="0"/>
              <a:t> </a:t>
            </a:r>
            <a:r>
              <a:rPr lang="en-US" altLang="zh-CN" dirty="0"/>
              <a:t>number</a:t>
            </a:r>
            <a:endParaRPr lang="zh-CN" altLang="en-US" dirty="0"/>
          </a:p>
          <a:p>
            <a:pPr lvl="3"/>
            <a:r>
              <a:rPr lang="en-US" altLang="zh-CN" dirty="0"/>
              <a:t>Forth</a:t>
            </a:r>
            <a:r>
              <a:rPr lang="zh-CN" altLang="en-US" dirty="0"/>
              <a:t> </a:t>
            </a:r>
            <a:r>
              <a:rPr lang="en-US" altLang="zh-CN" dirty="0"/>
              <a:t>number</a:t>
            </a:r>
            <a:endParaRPr lang="zh-CN" altLang="en-US" dirty="0"/>
          </a:p>
          <a:p>
            <a:pPr lvl="4"/>
            <a:r>
              <a:rPr lang="en-US" altLang="zh-CN" dirty="0"/>
              <a:t>Fifth</a:t>
            </a:r>
            <a:r>
              <a:rPr lang="zh-CN" altLang="en-US" dirty="0"/>
              <a:t> </a:t>
            </a:r>
            <a:r>
              <a:rPr lang="en-US" altLang="zh-CN" dirty="0"/>
              <a:t>number</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ea typeface="宋体" pitchFamily="2" charset="-122"/>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pitchFamily="2" charset="-122"/>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宋体" charset="0"/>
              </a:defRPr>
            </a:lvl1pPr>
          </a:lstStyle>
          <a:p>
            <a:pPr>
              <a:defRPr/>
            </a:pPr>
            <a:fld id="{F080386C-357C-B94D-9AE2-755C75F9462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923"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rtl="0" eaLnBrk="0" fontAlgn="base" hangingPunct="0">
        <a:spcBef>
          <a:spcPct val="0"/>
        </a:spcBef>
        <a:spcAft>
          <a:spcPct val="0"/>
        </a:spcAft>
        <a:defRPr kumimoji="1" sz="2800" b="1">
          <a:solidFill>
            <a:srgbClr val="02326C"/>
          </a:solidFill>
          <a:latin typeface="Calibri"/>
          <a:ea typeface="宋体" charset="0"/>
          <a:cs typeface="Calibri"/>
        </a:defRPr>
      </a:lvl1pPr>
      <a:lvl2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2pPr>
      <a:lvl3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3pPr>
      <a:lvl4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4pPr>
      <a:lvl5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5pPr>
      <a:lvl6pPr marL="457200" algn="l" rtl="0" fontAlgn="base">
        <a:spcBef>
          <a:spcPct val="0"/>
        </a:spcBef>
        <a:spcAft>
          <a:spcPct val="0"/>
        </a:spcAft>
        <a:defRPr sz="4400">
          <a:solidFill>
            <a:schemeClr val="bg1"/>
          </a:solidFill>
          <a:latin typeface="Times New Roman" pitchFamily="18" charset="0"/>
        </a:defRPr>
      </a:lvl6pPr>
      <a:lvl7pPr marL="914400" algn="l" rtl="0" fontAlgn="base">
        <a:spcBef>
          <a:spcPct val="0"/>
        </a:spcBef>
        <a:spcAft>
          <a:spcPct val="0"/>
        </a:spcAft>
        <a:defRPr sz="4400">
          <a:solidFill>
            <a:schemeClr val="bg1"/>
          </a:solidFill>
          <a:latin typeface="Times New Roman" pitchFamily="18" charset="0"/>
        </a:defRPr>
      </a:lvl7pPr>
      <a:lvl8pPr marL="1371600" algn="l" rtl="0" fontAlgn="base">
        <a:spcBef>
          <a:spcPct val="0"/>
        </a:spcBef>
        <a:spcAft>
          <a:spcPct val="0"/>
        </a:spcAft>
        <a:defRPr sz="4400">
          <a:solidFill>
            <a:schemeClr val="bg1"/>
          </a:solidFill>
          <a:latin typeface="Times New Roman" pitchFamily="18" charset="0"/>
        </a:defRPr>
      </a:lvl8pPr>
      <a:lvl9pPr marL="1828800" algn="l"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2000" b="1" i="0">
          <a:solidFill>
            <a:srgbClr val="003366"/>
          </a:solidFill>
          <a:latin typeface="Calibri"/>
          <a:ea typeface="宋体" charset="0"/>
          <a:cs typeface="Calibri"/>
        </a:defRPr>
      </a:lvl1pPr>
      <a:lvl2pPr marL="742950" indent="-285750" algn="l" rtl="0" eaLnBrk="0" fontAlgn="base" hangingPunct="0">
        <a:spcBef>
          <a:spcPct val="20000"/>
        </a:spcBef>
        <a:spcAft>
          <a:spcPct val="0"/>
        </a:spcAft>
        <a:buChar char="–"/>
        <a:defRPr kumimoji="1" sz="1900" b="1" i="0">
          <a:solidFill>
            <a:srgbClr val="003366"/>
          </a:solidFill>
          <a:latin typeface="Calibri"/>
          <a:ea typeface="Helvetica" charset="0"/>
          <a:cs typeface="Calibri"/>
        </a:defRPr>
      </a:lvl2pPr>
      <a:lvl3pPr marL="1143000" indent="-228600" algn="l" rtl="0" eaLnBrk="0" fontAlgn="base" hangingPunct="0">
        <a:spcBef>
          <a:spcPct val="20000"/>
        </a:spcBef>
        <a:spcAft>
          <a:spcPct val="0"/>
        </a:spcAft>
        <a:buChar char="•"/>
        <a:defRPr kumimoji="1" b="1" i="0">
          <a:solidFill>
            <a:srgbClr val="003366"/>
          </a:solidFill>
          <a:latin typeface="Calibri"/>
          <a:ea typeface="Helvetica" charset="0"/>
          <a:cs typeface="Calibri"/>
        </a:defRPr>
      </a:lvl3pPr>
      <a:lvl4pPr marL="1600200" indent="-228600" algn="l" rtl="0" eaLnBrk="0" fontAlgn="base" hangingPunct="0">
        <a:spcBef>
          <a:spcPct val="20000"/>
        </a:spcBef>
        <a:spcAft>
          <a:spcPct val="0"/>
        </a:spcAft>
        <a:buChar char="–"/>
        <a:defRPr kumimoji="1" sz="1600" b="1" i="0">
          <a:solidFill>
            <a:srgbClr val="003366"/>
          </a:solidFill>
          <a:latin typeface="Calibri"/>
          <a:ea typeface="Helvetica" charset="0"/>
          <a:cs typeface="Calibri"/>
        </a:defRPr>
      </a:lvl4pPr>
      <a:lvl5pPr marL="2057400" indent="-228600" algn="l" rtl="0" eaLnBrk="0" fontAlgn="base" hangingPunct="0">
        <a:spcBef>
          <a:spcPct val="20000"/>
        </a:spcBef>
        <a:spcAft>
          <a:spcPct val="0"/>
        </a:spcAft>
        <a:buChar char="»"/>
        <a:defRPr kumimoji="1" sz="1600" b="1" i="0">
          <a:solidFill>
            <a:srgbClr val="003366"/>
          </a:solidFill>
          <a:latin typeface="Calibri"/>
          <a:ea typeface="Helvetica" charset="0"/>
          <a:cs typeface="Calibri"/>
        </a:defRPr>
      </a:lvl5pPr>
      <a:lvl6pPr marL="2514600" indent="-228600" algn="l" rtl="0" fontAlgn="base">
        <a:spcBef>
          <a:spcPct val="20000"/>
        </a:spcBef>
        <a:spcAft>
          <a:spcPct val="0"/>
        </a:spcAft>
        <a:buChar char="»"/>
        <a:defRPr sz="1600">
          <a:solidFill>
            <a:srgbClr val="003366"/>
          </a:solidFill>
          <a:latin typeface="+mn-lt"/>
        </a:defRPr>
      </a:lvl6pPr>
      <a:lvl7pPr marL="2971800" indent="-228600" algn="l" rtl="0" fontAlgn="base">
        <a:spcBef>
          <a:spcPct val="20000"/>
        </a:spcBef>
        <a:spcAft>
          <a:spcPct val="0"/>
        </a:spcAft>
        <a:buChar char="»"/>
        <a:defRPr sz="1600">
          <a:solidFill>
            <a:srgbClr val="003366"/>
          </a:solidFill>
          <a:latin typeface="+mn-lt"/>
        </a:defRPr>
      </a:lvl7pPr>
      <a:lvl8pPr marL="3429000" indent="-228600" algn="l" rtl="0" fontAlgn="base">
        <a:spcBef>
          <a:spcPct val="20000"/>
        </a:spcBef>
        <a:spcAft>
          <a:spcPct val="0"/>
        </a:spcAft>
        <a:buChar char="»"/>
        <a:defRPr sz="1600">
          <a:solidFill>
            <a:srgbClr val="003366"/>
          </a:solidFill>
          <a:latin typeface="+mn-lt"/>
        </a:defRPr>
      </a:lvl8pPr>
      <a:lvl9pPr marL="3886200" indent="-228600" algn="l" rtl="0" fontAlgn="base">
        <a:spcBef>
          <a:spcPct val="20000"/>
        </a:spcBef>
        <a:spcAft>
          <a:spcPct val="0"/>
        </a:spcAft>
        <a:buChar char="»"/>
        <a:defRPr sz="1600">
          <a:solidFill>
            <a:srgbClr val="003366"/>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__1.docx"/><Relationship Id="rId5"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6"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bin"/><Relationship Id="rId5" Type="http://schemas.openxmlformats.org/officeDocument/2006/relationships/package" Target="../embeddings/Microsoft_Word___2.docx"/><Relationship Id="rId6" Type="http://schemas.openxmlformats.org/officeDocument/2006/relationships/image" Target="../media/image4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1" Type="http://schemas.openxmlformats.org/officeDocument/2006/relationships/image" Target="../media/image16.jpeg"/><Relationship Id="rId12" Type="http://schemas.microsoft.com/office/2007/relationships/hdphoto" Target="../media/hdphoto4.wdp"/><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1.jpeg"/><Relationship Id="rId4" Type="http://schemas.microsoft.com/office/2007/relationships/hdphoto" Target="../media/hdphoto1.wdp"/><Relationship Id="rId5" Type="http://schemas.openxmlformats.org/officeDocument/2006/relationships/image" Target="../media/image12.jpeg"/><Relationship Id="rId6" Type="http://schemas.microsoft.com/office/2007/relationships/hdphoto" Target="../media/hdphoto2.wdp"/><Relationship Id="rId7" Type="http://schemas.openxmlformats.org/officeDocument/2006/relationships/image" Target="../media/image13.jpeg"/><Relationship Id="rId8" Type="http://schemas.microsoft.com/office/2007/relationships/hdphoto" Target="../media/hdphoto3.wdp"/><Relationship Id="rId9" Type="http://schemas.openxmlformats.org/officeDocument/2006/relationships/image" Target="../media/image14.jpeg"/><Relationship Id="rId10"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标题 1"/>
          <p:cNvSpPr>
            <a:spLocks noGrp="1"/>
          </p:cNvSpPr>
          <p:nvPr>
            <p:ph type="ctrTitle"/>
          </p:nvPr>
        </p:nvSpPr>
        <p:spPr>
          <a:xfrm>
            <a:off x="0" y="1484784"/>
            <a:ext cx="9144000" cy="1512367"/>
          </a:xfrm>
        </p:spPr>
        <p:txBody>
          <a:bodyPr/>
          <a:lstStyle/>
          <a:p>
            <a:pPr algn="ctr"/>
            <a:r>
              <a:rPr lang="zh-CN" altLang="en-US" sz="3200" dirty="0" smtClean="0">
                <a:solidFill>
                  <a:srgbClr val="02326C"/>
                </a:solidFill>
                <a:latin typeface="宋体"/>
                <a:ea typeface="宋体"/>
                <a:cs typeface="宋体"/>
              </a:rPr>
              <a:t>多通道测光巡天望远镜</a:t>
            </a:r>
            <a:r>
              <a:rPr lang="zh-CN" altLang="en-US" sz="2500" b="0" dirty="0">
                <a:solidFill>
                  <a:srgbClr val="02326C"/>
                </a:solidFill>
                <a:latin typeface="Songti SC Bold"/>
                <a:ea typeface="楷体"/>
                <a:cs typeface="Songti SC Bold"/>
              </a:rPr>
              <a:t/>
            </a:r>
            <a:br>
              <a:rPr lang="zh-CN" altLang="en-US" sz="2500" b="0" dirty="0">
                <a:solidFill>
                  <a:srgbClr val="02326C"/>
                </a:solidFill>
                <a:latin typeface="Songti SC Bold"/>
                <a:ea typeface="楷体"/>
                <a:cs typeface="Songti SC Bold"/>
              </a:rPr>
            </a:br>
            <a:r>
              <a:rPr lang="en-US" altLang="zh-CN" sz="2500" dirty="0">
                <a:solidFill>
                  <a:srgbClr val="FF0000"/>
                </a:solidFill>
                <a:latin typeface="+mn-lt"/>
              </a:rPr>
              <a:t>M</a:t>
            </a:r>
            <a:r>
              <a:rPr lang="en-US" altLang="zh-CN" sz="2500" dirty="0">
                <a:latin typeface="+mn-lt"/>
              </a:rPr>
              <a:t>ulti-chann</a:t>
            </a:r>
            <a:r>
              <a:rPr lang="en-US" altLang="zh-CN" sz="2500" dirty="0">
                <a:solidFill>
                  <a:srgbClr val="FF0000"/>
                </a:solidFill>
                <a:latin typeface="+mn-lt"/>
              </a:rPr>
              <a:t>e</a:t>
            </a:r>
            <a:r>
              <a:rPr lang="en-US" altLang="zh-CN" sz="2500" dirty="0">
                <a:latin typeface="+mn-lt"/>
              </a:rPr>
              <a:t>l </a:t>
            </a:r>
            <a:r>
              <a:rPr lang="en-US" altLang="zh-CN" sz="2500" dirty="0">
                <a:solidFill>
                  <a:srgbClr val="FF0000"/>
                </a:solidFill>
                <a:latin typeface="+mn-lt"/>
              </a:rPr>
              <a:t>Ph</a:t>
            </a:r>
            <a:r>
              <a:rPr lang="en-US" altLang="zh-CN" sz="2500" dirty="0">
                <a:latin typeface="+mn-lt"/>
              </a:rPr>
              <a:t>otometr</a:t>
            </a:r>
            <a:r>
              <a:rPr lang="en-US" altLang="zh-CN" sz="2500" dirty="0">
                <a:solidFill>
                  <a:srgbClr val="FF0000"/>
                </a:solidFill>
                <a:latin typeface="+mn-lt"/>
              </a:rPr>
              <a:t>i</a:t>
            </a:r>
            <a:r>
              <a:rPr lang="en-US" altLang="zh-CN" sz="2500" dirty="0">
                <a:latin typeface="+mn-lt"/>
              </a:rPr>
              <a:t>c </a:t>
            </a:r>
            <a:r>
              <a:rPr lang="en-US" altLang="zh-CN" sz="2500" dirty="0">
                <a:solidFill>
                  <a:srgbClr val="FF0000"/>
                </a:solidFill>
                <a:latin typeface="+mn-lt"/>
              </a:rPr>
              <a:t>S</a:t>
            </a:r>
            <a:r>
              <a:rPr lang="en-US" altLang="zh-CN" sz="2500" dirty="0">
                <a:latin typeface="+mn-lt"/>
              </a:rPr>
              <a:t>urvey </a:t>
            </a:r>
            <a:r>
              <a:rPr lang="en-US" altLang="zh-CN" sz="2500" dirty="0">
                <a:solidFill>
                  <a:srgbClr val="FF0000"/>
                </a:solidFill>
                <a:latin typeface="+mn-lt"/>
              </a:rPr>
              <a:t>T</a:t>
            </a:r>
            <a:r>
              <a:rPr lang="en-US" altLang="zh-CN" sz="2500" dirty="0">
                <a:latin typeface="+mn-lt"/>
              </a:rPr>
              <a:t>elesc</a:t>
            </a:r>
            <a:r>
              <a:rPr lang="en-US" altLang="zh-CN" sz="2500" dirty="0">
                <a:solidFill>
                  <a:srgbClr val="FF0000"/>
                </a:solidFill>
                <a:latin typeface="+mn-lt"/>
              </a:rPr>
              <a:t>o</a:t>
            </a:r>
            <a:r>
              <a:rPr lang="en-US" altLang="zh-CN" sz="2500" dirty="0">
                <a:latin typeface="+mn-lt"/>
              </a:rPr>
              <a:t>pe </a:t>
            </a:r>
            <a:r>
              <a:rPr lang="en-US" altLang="zh-CN" sz="2500" dirty="0" smtClean="0">
                <a:latin typeface="+mn-lt"/>
              </a:rPr>
              <a:t>- </a:t>
            </a:r>
            <a:r>
              <a:rPr lang="en-US" altLang="zh-CN" sz="2500" dirty="0">
                <a:solidFill>
                  <a:srgbClr val="FF0000"/>
                </a:solidFill>
                <a:latin typeface="+mn-lt"/>
              </a:rPr>
              <a:t>Mephisto</a:t>
            </a:r>
            <a:endParaRPr lang="zh-CN" altLang="en-US" sz="2500" dirty="0">
              <a:solidFill>
                <a:srgbClr val="02326C"/>
              </a:solidFill>
              <a:latin typeface="+mn-lt"/>
              <a:cs typeface="Helvetica" charset="0"/>
            </a:endParaRPr>
          </a:p>
        </p:txBody>
      </p:sp>
      <p:sp>
        <p:nvSpPr>
          <p:cNvPr id="14339" name="副标题 2"/>
          <p:cNvSpPr>
            <a:spLocks noGrp="1"/>
          </p:cNvSpPr>
          <p:nvPr>
            <p:ph type="subTitle" idx="1"/>
          </p:nvPr>
        </p:nvSpPr>
        <p:spPr>
          <a:xfrm>
            <a:off x="0" y="3285183"/>
            <a:ext cx="9144000" cy="791889"/>
          </a:xfrm>
        </p:spPr>
        <p:txBody>
          <a:bodyPr/>
          <a:lstStyle/>
          <a:p>
            <a:pPr algn="ctr"/>
            <a:r>
              <a:rPr lang="zh-CN" altLang="en-US" dirty="0">
                <a:solidFill>
                  <a:srgbClr val="02326C"/>
                </a:solidFill>
                <a:latin typeface="Times New Roman" charset="0"/>
                <a:cs typeface="Helvetica" charset="0"/>
              </a:rPr>
              <a:t>陈丙</a:t>
            </a:r>
            <a:r>
              <a:rPr lang="zh-CN" altLang="en-US" dirty="0" smtClean="0">
                <a:solidFill>
                  <a:srgbClr val="02326C"/>
                </a:solidFill>
                <a:latin typeface="Times New Roman" charset="0"/>
                <a:cs typeface="Helvetica" charset="0"/>
              </a:rPr>
              <a:t>秋</a:t>
            </a:r>
            <a:r>
              <a:rPr lang="zh-CN" altLang="zh-CN" dirty="0">
                <a:solidFill>
                  <a:srgbClr val="02326C"/>
                </a:solidFill>
                <a:latin typeface="Times New Roman" charset="0"/>
                <a:cs typeface="Arial" charset="0"/>
              </a:rPr>
              <a:t> </a:t>
            </a:r>
            <a:r>
              <a:rPr lang="en-US" altLang="zh-CN" dirty="0" smtClean="0">
                <a:solidFill>
                  <a:srgbClr val="02326C"/>
                </a:solidFill>
                <a:latin typeface="Times New Roman" charset="0"/>
                <a:cs typeface="Arial" charset="0"/>
              </a:rPr>
              <a:t>(</a:t>
            </a:r>
            <a:r>
              <a:rPr lang="en-US" altLang="zh-CN" dirty="0" err="1" smtClean="0">
                <a:solidFill>
                  <a:srgbClr val="02326C"/>
                </a:solidFill>
                <a:latin typeface="Times New Roman" charset="0"/>
                <a:cs typeface="Arial" charset="0"/>
              </a:rPr>
              <a:t>bchen@ynu.edu.cn</a:t>
            </a:r>
            <a:r>
              <a:rPr lang="en-US" altLang="zh-CN" dirty="0" smtClean="0">
                <a:solidFill>
                  <a:srgbClr val="02326C"/>
                </a:solidFill>
                <a:latin typeface="Times New Roman" charset="0"/>
                <a:cs typeface="Arial" charset="0"/>
              </a:rPr>
              <a:t>)</a:t>
            </a:r>
          </a:p>
          <a:p>
            <a:pPr algn="ctr"/>
            <a:r>
              <a:rPr lang="zh-CN" altLang="en-US" dirty="0" smtClean="0">
                <a:solidFill>
                  <a:srgbClr val="02326C"/>
                </a:solidFill>
                <a:latin typeface="楷体"/>
                <a:ea typeface="楷体"/>
                <a:cs typeface="楷体"/>
              </a:rPr>
              <a:t>云南大学</a:t>
            </a:r>
            <a:endParaRPr lang="en-US" altLang="zh-CN" dirty="0" smtClean="0">
              <a:solidFill>
                <a:srgbClr val="02326C"/>
              </a:solidFill>
              <a:latin typeface="楷体"/>
              <a:ea typeface="楷体"/>
              <a:cs typeface="楷体"/>
            </a:endParaRPr>
          </a:p>
          <a:p>
            <a:pPr algn="ctr"/>
            <a:r>
              <a:rPr lang="en-US" altLang="zh-CN" dirty="0" smtClean="0">
                <a:solidFill>
                  <a:srgbClr val="02326C"/>
                </a:solidFill>
                <a:latin typeface="Times New Roman" charset="0"/>
                <a:cs typeface="Arial" charset="0"/>
              </a:rPr>
              <a:t>2017.11.30</a:t>
            </a:r>
            <a:r>
              <a:rPr lang="zh-CN" altLang="en-US" dirty="0">
                <a:solidFill>
                  <a:srgbClr val="02326C"/>
                </a:solidFill>
                <a:latin typeface="Times New Roman" charset="0"/>
                <a:cs typeface="Arial" charset="0"/>
              </a:rPr>
              <a:t> </a:t>
            </a:r>
            <a:r>
              <a:rPr lang="en-US" altLang="zh-CN" dirty="0" smtClean="0">
                <a:solidFill>
                  <a:srgbClr val="02326C"/>
                </a:solidFill>
                <a:latin typeface="Times New Roman" charset="0"/>
                <a:cs typeface="Arial" charset="0"/>
              </a:rPr>
              <a:t>China-VO</a:t>
            </a:r>
            <a:r>
              <a:rPr lang="zh-CN" altLang="en-US" dirty="0" smtClean="0">
                <a:solidFill>
                  <a:srgbClr val="02326C"/>
                </a:solidFill>
                <a:latin typeface="Times New Roman" charset="0"/>
                <a:cs typeface="Arial" charset="0"/>
              </a:rPr>
              <a:t> 大理</a:t>
            </a:r>
            <a:endParaRPr lang="zh-CN" altLang="en-US" dirty="0">
              <a:solidFill>
                <a:srgbClr val="02326C"/>
              </a:solidFill>
              <a:latin typeface="Times New Roman" charset="0"/>
              <a:cs typeface="Arial" charset="0"/>
            </a:endParaRPr>
          </a:p>
        </p:txBody>
      </p:sp>
      <p:grpSp>
        <p:nvGrpSpPr>
          <p:cNvPr id="7" name="组 6"/>
          <p:cNvGrpSpPr/>
          <p:nvPr/>
        </p:nvGrpSpPr>
        <p:grpSpPr>
          <a:xfrm>
            <a:off x="0" y="0"/>
            <a:ext cx="9280944" cy="1216550"/>
            <a:chOff x="0" y="5641450"/>
            <a:chExt cx="9280944" cy="1216550"/>
          </a:xfrm>
        </p:grpSpPr>
        <p:sp>
          <p:nvSpPr>
            <p:cNvPr id="6" name="矩形 5"/>
            <p:cNvSpPr/>
            <p:nvPr/>
          </p:nvSpPr>
          <p:spPr>
            <a:xfrm>
              <a:off x="2627784" y="5651349"/>
              <a:ext cx="6653160" cy="11967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2300" b="1" dirty="0" smtClean="0">
                  <a:solidFill>
                    <a:srgbClr val="02326C"/>
                  </a:solidFill>
                  <a:latin typeface="楷体"/>
                  <a:ea typeface="楷体"/>
                  <a:cs typeface="楷体"/>
                </a:rPr>
                <a:t>云南大学中国西南天文研究所</a:t>
              </a:r>
              <a:r>
                <a:rPr kumimoji="1" lang="en-US" altLang="zh-CN" sz="2300" b="1" dirty="0">
                  <a:solidFill>
                    <a:srgbClr val="02326C"/>
                  </a:solidFill>
                </a:rPr>
                <a:t/>
              </a:r>
              <a:br>
                <a:rPr kumimoji="1" lang="en-US" altLang="zh-CN" sz="2300" b="1" dirty="0">
                  <a:solidFill>
                    <a:srgbClr val="02326C"/>
                  </a:solidFill>
                </a:rPr>
              </a:br>
              <a:r>
                <a:rPr kumimoji="1" lang="en-US" altLang="zh-CN" sz="2300" b="1" dirty="0">
                  <a:solidFill>
                    <a:srgbClr val="02326C"/>
                  </a:solidFill>
                </a:rPr>
                <a:t>South-Western Institute For Astronomy </a:t>
              </a:r>
              <a:r>
                <a:rPr kumimoji="1" lang="en-US" altLang="zh-CN" sz="2300" b="1" dirty="0" smtClean="0">
                  <a:solidFill>
                    <a:srgbClr val="02326C"/>
                  </a:solidFill>
                </a:rPr>
                <a:t>Research</a:t>
              </a:r>
            </a:p>
          </p:txBody>
        </p:sp>
        <p:pic>
          <p:nvPicPr>
            <p:cNvPr id="3" name="图片 2" descr="Screen Shot 2017-11-23 at 9.28.09 AM.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0972"/>
            <a:stretch/>
          </p:blipFill>
          <p:spPr>
            <a:xfrm>
              <a:off x="0" y="5641450"/>
              <a:ext cx="2654364" cy="1216550"/>
            </a:xfrm>
            <a:prstGeom prst="rect">
              <a:avLst/>
            </a:prstGeom>
          </p:spPr>
        </p:pic>
      </p:grpSp>
      <p:cxnSp>
        <p:nvCxnSpPr>
          <p:cNvPr id="10" name="直线连接符 9"/>
          <p:cNvCxnSpPr/>
          <p:nvPr/>
        </p:nvCxnSpPr>
        <p:spPr>
          <a:xfrm>
            <a:off x="0" y="1196752"/>
            <a:ext cx="9144000" cy="0"/>
          </a:xfrm>
          <a:prstGeom prst="line">
            <a:avLst/>
          </a:prstGeom>
          <a:ln w="38100" cmpd="sng">
            <a:solidFill>
              <a:srgbClr val="02326C"/>
            </a:solidFill>
          </a:ln>
        </p:spPr>
        <p:style>
          <a:lnRef idx="2">
            <a:schemeClr val="accent1"/>
          </a:lnRef>
          <a:fillRef idx="0">
            <a:schemeClr val="accent1"/>
          </a:fillRef>
          <a:effectRef idx="1">
            <a:schemeClr val="accent1"/>
          </a:effectRef>
          <a:fontRef idx="minor">
            <a:schemeClr val="tx1"/>
          </a:fontRef>
        </p:style>
      </p:cxnSp>
      <p:sp>
        <p:nvSpPr>
          <p:cNvPr id="13" name="副标题 2"/>
          <p:cNvSpPr txBox="1">
            <a:spLocks/>
          </p:cNvSpPr>
          <p:nvPr/>
        </p:nvSpPr>
        <p:spPr bwMode="auto">
          <a:xfrm>
            <a:off x="0" y="4797152"/>
            <a:ext cx="91440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kumimoji="1" sz="2000" b="1" i="0">
                <a:solidFill>
                  <a:srgbClr val="003366"/>
                </a:solidFill>
                <a:latin typeface="Calibri"/>
                <a:ea typeface="宋体" charset="0"/>
                <a:cs typeface="Calibri"/>
              </a:defRPr>
            </a:lvl1pPr>
            <a:lvl2pPr marL="742950" indent="-285750" algn="l" rtl="0" eaLnBrk="0" fontAlgn="base" hangingPunct="0">
              <a:spcBef>
                <a:spcPct val="20000"/>
              </a:spcBef>
              <a:spcAft>
                <a:spcPct val="0"/>
              </a:spcAft>
              <a:buChar char="–"/>
              <a:defRPr kumimoji="1" sz="1900" b="1" i="0">
                <a:solidFill>
                  <a:srgbClr val="003366"/>
                </a:solidFill>
                <a:latin typeface="Calibri"/>
                <a:ea typeface="Helvetica" charset="0"/>
                <a:cs typeface="Calibri"/>
              </a:defRPr>
            </a:lvl2pPr>
            <a:lvl3pPr marL="1143000" indent="-228600" algn="l" rtl="0" eaLnBrk="0" fontAlgn="base" hangingPunct="0">
              <a:spcBef>
                <a:spcPct val="20000"/>
              </a:spcBef>
              <a:spcAft>
                <a:spcPct val="0"/>
              </a:spcAft>
              <a:buChar char="•"/>
              <a:defRPr kumimoji="1" b="1" i="0">
                <a:solidFill>
                  <a:srgbClr val="003366"/>
                </a:solidFill>
                <a:latin typeface="Calibri"/>
                <a:ea typeface="Helvetica" charset="0"/>
                <a:cs typeface="Calibri"/>
              </a:defRPr>
            </a:lvl3pPr>
            <a:lvl4pPr marL="1600200" indent="-228600" algn="l" rtl="0" eaLnBrk="0" fontAlgn="base" hangingPunct="0">
              <a:spcBef>
                <a:spcPct val="20000"/>
              </a:spcBef>
              <a:spcAft>
                <a:spcPct val="0"/>
              </a:spcAft>
              <a:buChar char="–"/>
              <a:defRPr kumimoji="1" sz="1600" b="1" i="0">
                <a:solidFill>
                  <a:srgbClr val="003366"/>
                </a:solidFill>
                <a:latin typeface="Calibri"/>
                <a:ea typeface="Helvetica" charset="0"/>
                <a:cs typeface="Calibri"/>
              </a:defRPr>
            </a:lvl4pPr>
            <a:lvl5pPr marL="2057400" indent="-228600" algn="l" rtl="0" eaLnBrk="0" fontAlgn="base" hangingPunct="0">
              <a:spcBef>
                <a:spcPct val="20000"/>
              </a:spcBef>
              <a:spcAft>
                <a:spcPct val="0"/>
              </a:spcAft>
              <a:buChar char="»"/>
              <a:defRPr kumimoji="1" sz="1600" b="1" i="0">
                <a:solidFill>
                  <a:srgbClr val="003366"/>
                </a:solidFill>
                <a:latin typeface="Calibri"/>
                <a:ea typeface="Helvetica" charset="0"/>
                <a:cs typeface="Calibri"/>
              </a:defRPr>
            </a:lvl5pPr>
            <a:lvl6pPr marL="2514600" indent="-228600" algn="l" rtl="0" fontAlgn="base">
              <a:spcBef>
                <a:spcPct val="20000"/>
              </a:spcBef>
              <a:spcAft>
                <a:spcPct val="0"/>
              </a:spcAft>
              <a:buChar char="»"/>
              <a:defRPr sz="1600">
                <a:solidFill>
                  <a:srgbClr val="003366"/>
                </a:solidFill>
                <a:latin typeface="+mn-lt"/>
              </a:defRPr>
            </a:lvl6pPr>
            <a:lvl7pPr marL="2971800" indent="-228600" algn="l" rtl="0" fontAlgn="base">
              <a:spcBef>
                <a:spcPct val="20000"/>
              </a:spcBef>
              <a:spcAft>
                <a:spcPct val="0"/>
              </a:spcAft>
              <a:buChar char="»"/>
              <a:defRPr sz="1600">
                <a:solidFill>
                  <a:srgbClr val="003366"/>
                </a:solidFill>
                <a:latin typeface="+mn-lt"/>
              </a:defRPr>
            </a:lvl7pPr>
            <a:lvl8pPr marL="3429000" indent="-228600" algn="l" rtl="0" fontAlgn="base">
              <a:spcBef>
                <a:spcPct val="20000"/>
              </a:spcBef>
              <a:spcAft>
                <a:spcPct val="0"/>
              </a:spcAft>
              <a:buChar char="»"/>
              <a:defRPr sz="1600">
                <a:solidFill>
                  <a:srgbClr val="003366"/>
                </a:solidFill>
                <a:latin typeface="+mn-lt"/>
              </a:defRPr>
            </a:lvl8pPr>
            <a:lvl9pPr marL="3886200" indent="-228600" algn="l" rtl="0" fontAlgn="base">
              <a:spcBef>
                <a:spcPct val="20000"/>
              </a:spcBef>
              <a:spcAft>
                <a:spcPct val="0"/>
              </a:spcAft>
              <a:buChar char="»"/>
              <a:defRPr sz="1600">
                <a:solidFill>
                  <a:srgbClr val="003366"/>
                </a:solidFill>
                <a:latin typeface="+mn-lt"/>
              </a:defRPr>
            </a:lvl9pPr>
          </a:lstStyle>
          <a:p>
            <a:pPr algn="ctr"/>
            <a:r>
              <a:rPr lang="zh-CN" altLang="en-US" dirty="0" smtClean="0">
                <a:latin typeface="楷体"/>
                <a:ea typeface="楷体"/>
                <a:cs typeface="楷体"/>
              </a:rPr>
              <a:t>共建单位</a:t>
            </a:r>
            <a:r>
              <a:rPr lang="en-US" altLang="zh-CN" dirty="0" smtClean="0">
                <a:latin typeface="楷体"/>
                <a:ea typeface="楷体"/>
                <a:cs typeface="楷体"/>
              </a:rPr>
              <a:t>:</a:t>
            </a:r>
            <a:r>
              <a:rPr lang="zh-CN" altLang="en-US" dirty="0" smtClean="0">
                <a:latin typeface="楷体"/>
                <a:ea typeface="楷体"/>
                <a:cs typeface="楷体"/>
              </a:rPr>
              <a:t> 中国</a:t>
            </a:r>
            <a:r>
              <a:rPr lang="zh-CN" altLang="en-US" dirty="0">
                <a:latin typeface="楷体"/>
                <a:ea typeface="楷体"/>
                <a:cs typeface="楷体"/>
              </a:rPr>
              <a:t>科学院南京天文光学技术</a:t>
            </a:r>
            <a:r>
              <a:rPr lang="zh-CN" altLang="en-US" dirty="0" smtClean="0">
                <a:latin typeface="楷体"/>
                <a:ea typeface="楷体"/>
                <a:cs typeface="楷体"/>
              </a:rPr>
              <a:t>研究所</a:t>
            </a:r>
            <a:r>
              <a:rPr lang="en-US" altLang="zh-CN" dirty="0" smtClean="0">
                <a:latin typeface="楷体"/>
                <a:ea typeface="楷体"/>
                <a:cs typeface="楷体"/>
              </a:rPr>
              <a:t/>
            </a:r>
            <a:br>
              <a:rPr lang="en-US" altLang="zh-CN" dirty="0" smtClean="0">
                <a:latin typeface="楷体"/>
                <a:ea typeface="楷体"/>
                <a:cs typeface="楷体"/>
              </a:rPr>
            </a:br>
            <a:r>
              <a:rPr lang="zh-CN" altLang="en-US" dirty="0" smtClean="0">
                <a:latin typeface="楷体"/>
                <a:ea typeface="楷体"/>
                <a:cs typeface="楷体"/>
              </a:rPr>
              <a:t>中国</a:t>
            </a:r>
            <a:r>
              <a:rPr lang="zh-CN" altLang="en-US" dirty="0">
                <a:latin typeface="楷体"/>
                <a:ea typeface="楷体"/>
                <a:cs typeface="楷体"/>
              </a:rPr>
              <a:t>科学院云南天文台</a:t>
            </a:r>
          </a:p>
        </p:txBody>
      </p:sp>
      <p:grpSp>
        <p:nvGrpSpPr>
          <p:cNvPr id="14" name="组 13"/>
          <p:cNvGrpSpPr/>
          <p:nvPr/>
        </p:nvGrpSpPr>
        <p:grpSpPr>
          <a:xfrm>
            <a:off x="2522932" y="5553376"/>
            <a:ext cx="4098137" cy="1260000"/>
            <a:chOff x="2664913" y="5625384"/>
            <a:chExt cx="4098137" cy="1260000"/>
          </a:xfrm>
        </p:grpSpPr>
        <p:pic>
          <p:nvPicPr>
            <p:cNvPr id="15" name="图片 14"/>
            <p:cNvPicPr>
              <a:picLocks noChangeAspect="1"/>
            </p:cNvPicPr>
            <p:nvPr/>
          </p:nvPicPr>
          <p:blipFill rotWithShape="1">
            <a:blip r:embed="rId4"/>
            <a:srcRect t="5634" b="6902"/>
            <a:stretch/>
          </p:blipFill>
          <p:spPr>
            <a:xfrm>
              <a:off x="3748584" y="5625384"/>
              <a:ext cx="1757485" cy="1259634"/>
            </a:xfrm>
            <a:prstGeom prst="rect">
              <a:avLst/>
            </a:prstGeom>
          </p:spPr>
        </p:pic>
        <p:pic>
          <p:nvPicPr>
            <p:cNvPr id="16" name="图片 15"/>
            <p:cNvPicPr>
              <a:picLocks noChangeAspect="1"/>
            </p:cNvPicPr>
            <p:nvPr/>
          </p:nvPicPr>
          <p:blipFill rotWithShape="1">
            <a:blip r:embed="rId5"/>
            <a:srcRect l="4876" t="-1" r="6003" b="22332"/>
            <a:stretch/>
          </p:blipFill>
          <p:spPr>
            <a:xfrm>
              <a:off x="5317249" y="5625384"/>
              <a:ext cx="1445801" cy="1260000"/>
            </a:xfrm>
            <a:prstGeom prst="rect">
              <a:avLst/>
            </a:prstGeom>
          </p:spPr>
        </p:pic>
        <p:pic>
          <p:nvPicPr>
            <p:cNvPr id="17" name="图片 16"/>
            <p:cNvPicPr>
              <a:picLocks noChangeAspect="1"/>
            </p:cNvPicPr>
            <p:nvPr/>
          </p:nvPicPr>
          <p:blipFill>
            <a:blip r:embed="rId6"/>
            <a:stretch>
              <a:fillRect/>
            </a:stretch>
          </p:blipFill>
          <p:spPr>
            <a:xfrm>
              <a:off x="2664913" y="5625384"/>
              <a:ext cx="1265625" cy="12600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望远镜主要参数</a:t>
            </a:r>
            <a:endParaRPr kumimoji="1" lang="zh-CN" alt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val="4205233025"/>
              </p:ext>
            </p:extLst>
          </p:nvPr>
        </p:nvGraphicFramePr>
        <p:xfrm>
          <a:off x="514350" y="1006475"/>
          <a:ext cx="8239125" cy="5819775"/>
        </p:xfrm>
        <a:graphic>
          <a:graphicData uri="http://schemas.openxmlformats.org/presentationml/2006/ole">
            <mc:AlternateContent xmlns:mc="http://schemas.openxmlformats.org/markup-compatibility/2006">
              <mc:Choice xmlns:v="urn:schemas-microsoft-com:vml" Requires="v">
                <p:oleObj spid="_x0000_s6397" name="文档" r:id="rId4" imgW="5435600" imgH="3975100" progId="Word.Document.12">
                  <p:embed/>
                </p:oleObj>
              </mc:Choice>
              <mc:Fallback>
                <p:oleObj name="文档" r:id="rId4" imgW="5435600" imgH="3975100" progId="Word.Document.12">
                  <p:embed/>
                  <p:pic>
                    <p:nvPicPr>
                      <p:cNvPr id="0" name=""/>
                      <p:cNvPicPr/>
                      <p:nvPr/>
                    </p:nvPicPr>
                    <p:blipFill>
                      <a:blip r:embed="rId5"/>
                      <a:stretch>
                        <a:fillRect/>
                      </a:stretch>
                    </p:blipFill>
                    <p:spPr>
                      <a:xfrm>
                        <a:off x="514350" y="1006475"/>
                        <a:ext cx="8239125" cy="5819775"/>
                      </a:xfrm>
                      <a:prstGeom prst="rect">
                        <a:avLst/>
                      </a:prstGeom>
                    </p:spPr>
                  </p:pic>
                </p:oleObj>
              </mc:Fallback>
            </mc:AlternateContent>
          </a:graphicData>
        </a:graphic>
      </p:graphicFrame>
    </p:spTree>
    <p:extLst>
      <p:ext uri="{BB962C8B-B14F-4D97-AF65-F5344CB8AC3E}">
        <p14:creationId xmlns:p14="http://schemas.microsoft.com/office/powerpoint/2010/main" val="16911685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测光系统</a:t>
            </a:r>
            <a:endParaRPr kumimoji="1" lang="zh-CN" altLang="en-US" dirty="0"/>
          </a:p>
        </p:txBody>
      </p:sp>
      <p:sp>
        <p:nvSpPr>
          <p:cNvPr id="3" name="内容占位符 2"/>
          <p:cNvSpPr>
            <a:spLocks noGrp="1"/>
          </p:cNvSpPr>
          <p:nvPr>
            <p:ph idx="1"/>
          </p:nvPr>
        </p:nvSpPr>
        <p:spPr/>
        <p:txBody>
          <a:bodyPr/>
          <a:lstStyle/>
          <a:p>
            <a:r>
              <a:rPr lang="en-US" altLang="zh-TW" dirty="0"/>
              <a:t>Mephisto</a:t>
            </a:r>
            <a:r>
              <a:rPr lang="zh-TW" altLang="en-US" dirty="0"/>
              <a:t>的测光系统采用了</a:t>
            </a:r>
            <a:r>
              <a:rPr lang="en-US" altLang="zh-TW" dirty="0"/>
              <a:t>Skymapper</a:t>
            </a:r>
            <a:r>
              <a:rPr lang="zh-TW" altLang="en-US" dirty="0"/>
              <a:t>项目类似</a:t>
            </a:r>
            <a:r>
              <a:rPr lang="zh-TW" altLang="en-US" dirty="0" smtClean="0"/>
              <a:t>的滤光片。</a:t>
            </a:r>
            <a:endParaRPr lang="en-US" altLang="zh-TW" dirty="0" smtClean="0"/>
          </a:p>
          <a:p>
            <a:pPr lvl="1"/>
            <a:r>
              <a:rPr lang="zh-TW" altLang="en-US" dirty="0" smtClean="0"/>
              <a:t>三通道波长范围为分别对应</a:t>
            </a:r>
            <a:r>
              <a:rPr lang="en-US" altLang="zh-TW" i="1" dirty="0" err="1" smtClean="0"/>
              <a:t>uv</a:t>
            </a:r>
            <a:r>
              <a:rPr lang="zh-TW" altLang="en-US" i="1" dirty="0" smtClean="0"/>
              <a:t>、</a:t>
            </a:r>
            <a:r>
              <a:rPr lang="en-US" altLang="zh-TW" i="1" dirty="0" smtClean="0"/>
              <a:t>gr</a:t>
            </a:r>
            <a:r>
              <a:rPr lang="zh-TW" altLang="en-US" i="1" dirty="0" smtClean="0"/>
              <a:t>、</a:t>
            </a:r>
            <a:r>
              <a:rPr lang="en-US" altLang="zh-TW" i="1" dirty="0" err="1" smtClean="0"/>
              <a:t>iz</a:t>
            </a:r>
            <a:r>
              <a:rPr lang="zh-TW" altLang="en-US" dirty="0" smtClean="0"/>
              <a:t>波段，</a:t>
            </a:r>
            <a:endParaRPr lang="en-US" altLang="zh-TW" dirty="0" smtClean="0"/>
          </a:p>
          <a:p>
            <a:pPr lvl="1"/>
            <a:r>
              <a:rPr lang="zh-TW" altLang="en-US" dirty="0" smtClean="0"/>
              <a:t>六个滤光片分为两组</a:t>
            </a:r>
            <a:r>
              <a:rPr lang="zh-TW" altLang="en-US" dirty="0"/>
              <a:t>（</a:t>
            </a:r>
            <a:r>
              <a:rPr lang="zh-TW" altLang="en-US" dirty="0" smtClean="0"/>
              <a:t>如</a:t>
            </a:r>
            <a:r>
              <a:rPr lang="en-US" altLang="zh-TW" i="1" dirty="0" smtClean="0"/>
              <a:t>ugi</a:t>
            </a:r>
            <a:r>
              <a:rPr lang="zh-TW" altLang="en-US" i="1" dirty="0" smtClean="0"/>
              <a:t>、</a:t>
            </a:r>
            <a:r>
              <a:rPr lang="en-US" altLang="zh-TW" i="1" dirty="0" smtClean="0"/>
              <a:t>vrz</a:t>
            </a:r>
            <a:r>
              <a:rPr lang="zh-TW" altLang="en-US" dirty="0" smtClean="0"/>
              <a:t>组合</a:t>
            </a:r>
            <a:r>
              <a:rPr lang="zh-TW" altLang="en-US" dirty="0"/>
              <a:t>），轮流进行观测。</a:t>
            </a:r>
          </a:p>
          <a:p>
            <a:endParaRPr kumimoji="1" lang="zh-CN" altLang="en-US" dirty="0"/>
          </a:p>
        </p:txBody>
      </p:sp>
      <p:pic>
        <p:nvPicPr>
          <p:cNvPr id="4" name="图片 3"/>
          <p:cNvPicPr>
            <a:picLocks noChangeAspect="1"/>
          </p:cNvPicPr>
          <p:nvPr/>
        </p:nvPicPr>
        <p:blipFill>
          <a:blip r:embed="rId2"/>
          <a:stretch>
            <a:fillRect/>
          </a:stretch>
        </p:blipFill>
        <p:spPr>
          <a:xfrm>
            <a:off x="827584" y="4221088"/>
            <a:ext cx="4392904" cy="2592288"/>
          </a:xfrm>
          <a:prstGeom prst="rect">
            <a:avLst/>
          </a:prstGeom>
        </p:spPr>
      </p:pic>
      <p:sp>
        <p:nvSpPr>
          <p:cNvPr id="5" name="文本框 4"/>
          <p:cNvSpPr txBox="1"/>
          <p:nvPr/>
        </p:nvSpPr>
        <p:spPr>
          <a:xfrm>
            <a:off x="1692096" y="4293096"/>
            <a:ext cx="2736304" cy="369332"/>
          </a:xfrm>
          <a:prstGeom prst="rect">
            <a:avLst/>
          </a:prstGeom>
          <a:noFill/>
        </p:spPr>
        <p:txBody>
          <a:bodyPr wrap="square" rtlCol="0">
            <a:spAutoFit/>
          </a:bodyPr>
          <a:lstStyle/>
          <a:p>
            <a:r>
              <a:rPr kumimoji="1" lang="en-US" altLang="zh-CN" i="1" dirty="0" smtClean="0"/>
              <a:t>u</a:t>
            </a:r>
            <a:r>
              <a:rPr kumimoji="1" lang="zh-CN" altLang="en-US" i="1" dirty="0" smtClean="0"/>
              <a:t>     </a:t>
            </a:r>
            <a:r>
              <a:rPr kumimoji="1" lang="en-US" altLang="zh-CN" i="1" dirty="0" smtClean="0"/>
              <a:t>v</a:t>
            </a:r>
            <a:r>
              <a:rPr kumimoji="1" lang="zh-CN" altLang="en-US" i="1" dirty="0" smtClean="0"/>
              <a:t>                       </a:t>
            </a:r>
            <a:r>
              <a:rPr kumimoji="1" lang="en-US" altLang="zh-CN" i="1" dirty="0" smtClean="0"/>
              <a:t>g</a:t>
            </a:r>
            <a:r>
              <a:rPr kumimoji="1" lang="zh-CN" altLang="en-US" i="1" dirty="0" smtClean="0"/>
              <a:t> </a:t>
            </a:r>
            <a:endParaRPr kumimoji="1" lang="zh-CN" altLang="en-US" i="1" dirty="0"/>
          </a:p>
        </p:txBody>
      </p:sp>
      <p:sp>
        <p:nvSpPr>
          <p:cNvPr id="6" name="文本框 5"/>
          <p:cNvSpPr txBox="1"/>
          <p:nvPr/>
        </p:nvSpPr>
        <p:spPr>
          <a:xfrm>
            <a:off x="5220072" y="4892967"/>
            <a:ext cx="3275856" cy="1200329"/>
          </a:xfrm>
          <a:prstGeom prst="rect">
            <a:avLst/>
          </a:prstGeom>
          <a:noFill/>
        </p:spPr>
        <p:txBody>
          <a:bodyPr wrap="square" rtlCol="0">
            <a:spAutoFit/>
          </a:bodyPr>
          <a:lstStyle/>
          <a:p>
            <a:r>
              <a:rPr lang="en-US" altLang="zh-CN" b="1" i="1" dirty="0" err="1" smtClean="0">
                <a:solidFill>
                  <a:srgbClr val="042359"/>
                </a:solidFill>
                <a:latin typeface="+mn-lt"/>
                <a:cs typeface="Arial" charset="0"/>
                <a:sym typeface="Arial" charset="0"/>
              </a:rPr>
              <a:t>uv</a:t>
            </a:r>
            <a:r>
              <a:rPr lang="zh-CN" altLang="en-US" b="1" dirty="0" smtClean="0">
                <a:solidFill>
                  <a:srgbClr val="042359"/>
                </a:solidFill>
                <a:latin typeface="+mn-lt"/>
                <a:cs typeface="Arial" charset="0"/>
                <a:sym typeface="Arial" charset="0"/>
              </a:rPr>
              <a:t>波段</a:t>
            </a:r>
            <a:r>
              <a:rPr lang="en-US" altLang="zh-CN" b="1" dirty="0" smtClean="0">
                <a:solidFill>
                  <a:srgbClr val="042359"/>
                </a:solidFill>
                <a:latin typeface="+mn-lt"/>
                <a:cs typeface="Arial" charset="0"/>
                <a:sym typeface="Arial" charset="0"/>
              </a:rPr>
              <a:t>：</a:t>
            </a:r>
            <a:r>
              <a:rPr lang="zh-CN" altLang="en-US" b="1" dirty="0" smtClean="0">
                <a:solidFill>
                  <a:srgbClr val="042359"/>
                </a:solidFill>
                <a:latin typeface="+mn-lt"/>
                <a:cs typeface="Arial" charset="0"/>
                <a:sym typeface="Arial" charset="0"/>
              </a:rPr>
              <a:t>对恒星、星族及星系物理参数极为敏感，尤其是金属丰度。</a:t>
            </a:r>
            <a:endParaRPr lang="en-US" altLang="zh-CN" dirty="0">
              <a:cs typeface="Arial" charset="0"/>
              <a:sym typeface="Arial" charset="0"/>
            </a:endParaRPr>
          </a:p>
          <a:p>
            <a:endParaRPr kumimoji="1" lang="zh-CN" altLang="en-US" dirty="0"/>
          </a:p>
        </p:txBody>
      </p:sp>
      <p:pic>
        <p:nvPicPr>
          <p:cNvPr id="7" name="图片 6" descr="Screen Shot 2017-11-27 at 10.28.54 A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60" y="2132856"/>
            <a:ext cx="7401644" cy="2223763"/>
          </a:xfrm>
          <a:prstGeom prst="rect">
            <a:avLst/>
          </a:prstGeom>
        </p:spPr>
      </p:pic>
    </p:spTree>
    <p:extLst>
      <p:ext uri="{BB962C8B-B14F-4D97-AF65-F5344CB8AC3E}">
        <p14:creationId xmlns:p14="http://schemas.microsoft.com/office/powerpoint/2010/main" val="12220281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望远镜结构图</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4" name="图片 3" descr="1.6米_剖面.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1167"/>
            <a:ext cx="4455816" cy="6696833"/>
          </a:xfrm>
          <a:prstGeom prst="rect">
            <a:avLst/>
          </a:prstGeom>
        </p:spPr>
      </p:pic>
      <p:pic>
        <p:nvPicPr>
          <p:cNvPr id="5" name="图片 4" descr="imag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1520" y="870420"/>
            <a:ext cx="3960440" cy="3854724"/>
          </a:xfrm>
          <a:prstGeom prst="rect">
            <a:avLst/>
          </a:prstGeom>
          <a:ln>
            <a:solidFill>
              <a:srgbClr val="3366FF"/>
            </a:solidFill>
          </a:ln>
        </p:spPr>
      </p:pic>
      <p:pic>
        <p:nvPicPr>
          <p:cNvPr id="6" name="图片 5" descr="1.6米_总体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3627911"/>
            <a:ext cx="2192784" cy="3230089"/>
          </a:xfrm>
          <a:prstGeom prst="rect">
            <a:avLst/>
          </a:prstGeom>
        </p:spPr>
      </p:pic>
      <p:grpSp>
        <p:nvGrpSpPr>
          <p:cNvPr id="7" name="组 6"/>
          <p:cNvGrpSpPr/>
          <p:nvPr/>
        </p:nvGrpSpPr>
        <p:grpSpPr>
          <a:xfrm>
            <a:off x="8244408" y="4959378"/>
            <a:ext cx="648072" cy="1853998"/>
            <a:chOff x="8244408" y="4959378"/>
            <a:chExt cx="648072" cy="1853998"/>
          </a:xfrm>
        </p:grpSpPr>
        <p:pic>
          <p:nvPicPr>
            <p:cNvPr id="8" name="图片 7" descr="屏幕快照 2016-12-20 下午3.19.17.png"/>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53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244408" y="4959378"/>
              <a:ext cx="502748" cy="1853998"/>
            </a:xfrm>
            <a:prstGeom prst="rect">
              <a:avLst/>
            </a:prstGeom>
          </p:spPr>
        </p:pic>
        <p:sp>
          <p:nvSpPr>
            <p:cNvPr id="9" name="矩形 8"/>
            <p:cNvSpPr/>
            <p:nvPr/>
          </p:nvSpPr>
          <p:spPr>
            <a:xfrm>
              <a:off x="8676456" y="6237312"/>
              <a:ext cx="216024" cy="504056"/>
            </a:xfrm>
            <a:prstGeom prst="rect">
              <a:avLst/>
            </a:prstGeom>
            <a:solidFill>
              <a:srgbClr val="F5F5F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10" name="组 9"/>
          <p:cNvGrpSpPr>
            <a:grpSpLocks noChangeAspect="1"/>
          </p:cNvGrpSpPr>
          <p:nvPr/>
        </p:nvGrpSpPr>
        <p:grpSpPr>
          <a:xfrm>
            <a:off x="2668553" y="5877272"/>
            <a:ext cx="302048" cy="864096"/>
            <a:chOff x="8244408" y="4959378"/>
            <a:chExt cx="648072" cy="1853998"/>
          </a:xfrm>
        </p:grpSpPr>
        <p:pic>
          <p:nvPicPr>
            <p:cNvPr id="11" name="图片 10" descr="屏幕快照 2016-12-20 下午3.19.17.png"/>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53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244408" y="4959378"/>
              <a:ext cx="502748" cy="1853998"/>
            </a:xfrm>
            <a:prstGeom prst="rect">
              <a:avLst/>
            </a:prstGeom>
          </p:spPr>
        </p:pic>
        <p:sp>
          <p:nvSpPr>
            <p:cNvPr id="12" name="矩形 11"/>
            <p:cNvSpPr/>
            <p:nvPr/>
          </p:nvSpPr>
          <p:spPr>
            <a:xfrm>
              <a:off x="8676456" y="6237312"/>
              <a:ext cx="216024" cy="504056"/>
            </a:xfrm>
            <a:prstGeom prst="rect">
              <a:avLst/>
            </a:prstGeom>
            <a:solidFill>
              <a:srgbClr val="F5F5F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cxnSp>
        <p:nvCxnSpPr>
          <p:cNvPr id="13" name="直线箭头连接符 12"/>
          <p:cNvCxnSpPr/>
          <p:nvPr/>
        </p:nvCxnSpPr>
        <p:spPr>
          <a:xfrm flipH="1" flipV="1">
            <a:off x="3779912" y="2924944"/>
            <a:ext cx="2880320" cy="576064"/>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70956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737612" y="1142087"/>
            <a:ext cx="6649120" cy="5390220"/>
          </a:xfrm>
          <a:prstGeom prst="rect">
            <a:avLst/>
          </a:prstGeom>
        </p:spPr>
      </p:pic>
      <p:sp>
        <p:nvSpPr>
          <p:cNvPr id="2" name="标题 1"/>
          <p:cNvSpPr>
            <a:spLocks noGrp="1"/>
          </p:cNvSpPr>
          <p:nvPr>
            <p:ph type="title"/>
          </p:nvPr>
        </p:nvSpPr>
        <p:spPr/>
        <p:txBody>
          <a:bodyPr/>
          <a:lstStyle/>
          <a:p>
            <a:r>
              <a:rPr kumimoji="1" lang="zh-CN" altLang="en-US" dirty="0" smtClean="0"/>
              <a:t>望远镜</a:t>
            </a:r>
            <a:r>
              <a:rPr kumimoji="1" lang="en-US" altLang="zh-CN" dirty="0" smtClean="0"/>
              <a:t>CCD</a:t>
            </a:r>
            <a:r>
              <a:rPr kumimoji="1" lang="zh-CN" altLang="en-US" dirty="0" smtClean="0"/>
              <a:t>设计方案</a:t>
            </a:r>
            <a:endParaRPr kumimoji="1" lang="zh-CN" altLang="en-US" dirty="0"/>
          </a:p>
        </p:txBody>
      </p:sp>
      <p:sp>
        <p:nvSpPr>
          <p:cNvPr id="14" name="文本框 13"/>
          <p:cNvSpPr txBox="1"/>
          <p:nvPr/>
        </p:nvSpPr>
        <p:spPr>
          <a:xfrm>
            <a:off x="768500" y="909881"/>
            <a:ext cx="6624736" cy="430887"/>
          </a:xfrm>
          <a:prstGeom prst="rect">
            <a:avLst/>
          </a:prstGeom>
          <a:solidFill>
            <a:srgbClr val="FFFFFF"/>
          </a:solidFill>
        </p:spPr>
        <p:txBody>
          <a:bodyPr wrap="square" rtlCol="0">
            <a:spAutoFit/>
          </a:bodyPr>
          <a:lstStyle/>
          <a:p>
            <a:r>
              <a:rPr kumimoji="1" lang="zh-CN" altLang="en-US" sz="2200" b="1" dirty="0" smtClean="0">
                <a:solidFill>
                  <a:srgbClr val="FF0000"/>
                </a:solidFill>
                <a:latin typeface="+mn-lt"/>
              </a:rPr>
              <a:t>蓝端、黄端与红端通道：</a:t>
            </a:r>
            <a:r>
              <a:rPr kumimoji="1" lang="en-US" altLang="zh-CN" sz="2200" b="1" dirty="0" smtClean="0">
                <a:solidFill>
                  <a:srgbClr val="FF0000"/>
                </a:solidFill>
                <a:latin typeface="+mn-lt"/>
              </a:rPr>
              <a:t>CCD</a:t>
            </a:r>
            <a:r>
              <a:rPr kumimoji="1" lang="zh-CN" altLang="en-US" sz="2200" b="1" dirty="0" smtClean="0">
                <a:solidFill>
                  <a:srgbClr val="FF0000"/>
                </a:solidFill>
                <a:latin typeface="+mn-lt"/>
              </a:rPr>
              <a:t> * </a:t>
            </a:r>
            <a:r>
              <a:rPr kumimoji="1" lang="en-US" altLang="zh-CN" sz="2200" b="1" dirty="0" smtClean="0">
                <a:solidFill>
                  <a:srgbClr val="FF0000"/>
                </a:solidFill>
                <a:latin typeface="+mn-lt"/>
              </a:rPr>
              <a:t>3</a:t>
            </a:r>
            <a:endParaRPr kumimoji="1" lang="zh-CN" altLang="en-US" sz="2200" b="1" dirty="0">
              <a:solidFill>
                <a:srgbClr val="FF0000"/>
              </a:solidFill>
              <a:latin typeface="+mn-lt"/>
            </a:endParaRPr>
          </a:p>
        </p:txBody>
      </p:sp>
      <p:graphicFrame>
        <p:nvGraphicFramePr>
          <p:cNvPr id="10" name="表格 9"/>
          <p:cNvGraphicFramePr>
            <a:graphicFrameLocks noGrp="1"/>
          </p:cNvGraphicFramePr>
          <p:nvPr>
            <p:extLst>
              <p:ext uri="{D42A27DB-BD31-4B8C-83A1-F6EECF244321}">
                <p14:modId xmlns:p14="http://schemas.microsoft.com/office/powerpoint/2010/main" val="1832979636"/>
              </p:ext>
            </p:extLst>
          </p:nvPr>
        </p:nvGraphicFramePr>
        <p:xfrm>
          <a:off x="5868144" y="4077072"/>
          <a:ext cx="3096344" cy="1838319"/>
        </p:xfrm>
        <a:graphic>
          <a:graphicData uri="http://schemas.openxmlformats.org/drawingml/2006/table">
            <a:tbl>
              <a:tblPr firstRow="1" bandRow="1">
                <a:tableStyleId>{5C22544A-7EE6-4342-B048-85BDC9FD1C3A}</a:tableStyleId>
              </a:tblPr>
              <a:tblGrid>
                <a:gridCol w="1548172"/>
                <a:gridCol w="1548172"/>
              </a:tblGrid>
              <a:tr h="454842">
                <a:tc>
                  <a:txBody>
                    <a:bodyPr/>
                    <a:lstStyle/>
                    <a:p>
                      <a:pPr algn="ctr"/>
                      <a:r>
                        <a:rPr lang="en-US" altLang="zh-CN" sz="2000" b="1" dirty="0" smtClean="0">
                          <a:solidFill>
                            <a:srgbClr val="022553"/>
                          </a:solidFill>
                        </a:rPr>
                        <a:t>Mephisto</a:t>
                      </a:r>
                      <a:endParaRPr lang="zh-CN" altLang="en-US" sz="2000" b="1" dirty="0">
                        <a:solidFill>
                          <a:srgbClr val="022553"/>
                        </a:solidFill>
                      </a:endParaRPr>
                    </a:p>
                  </a:txBody>
                  <a:tcPr/>
                </a:tc>
                <a:tc>
                  <a:txBody>
                    <a:bodyPr/>
                    <a:lstStyle/>
                    <a:p>
                      <a:pPr algn="ctr"/>
                      <a:r>
                        <a:rPr lang="en-US" altLang="zh-CN" sz="2000" b="1" dirty="0" smtClean="0">
                          <a:solidFill>
                            <a:srgbClr val="022553"/>
                          </a:solidFill>
                        </a:rPr>
                        <a:t>LSST</a:t>
                      </a:r>
                      <a:endParaRPr lang="zh-CN" altLang="en-US" sz="2000" b="1" dirty="0">
                        <a:solidFill>
                          <a:srgbClr val="022553"/>
                        </a:solidFill>
                      </a:endParaRPr>
                    </a:p>
                  </a:txBody>
                  <a:tcPr/>
                </a:tc>
              </a:tr>
              <a:tr h="461159">
                <a:tc>
                  <a:txBody>
                    <a:bodyPr/>
                    <a:lstStyle/>
                    <a:p>
                      <a:pPr algn="ctr"/>
                      <a:r>
                        <a:rPr lang="en-US" altLang="zh-CN" sz="2000" b="1" dirty="0" smtClean="0">
                          <a:solidFill>
                            <a:srgbClr val="022553"/>
                          </a:solidFill>
                        </a:rPr>
                        <a:t>1.4 </a:t>
                      </a:r>
                      <a:r>
                        <a:rPr lang="en-US" altLang="zh-CN" sz="2000" b="1" dirty="0" err="1" smtClean="0">
                          <a:solidFill>
                            <a:srgbClr val="022553"/>
                          </a:solidFill>
                        </a:rPr>
                        <a:t>Gigapix</a:t>
                      </a:r>
                      <a:endParaRPr lang="zh-CN" altLang="en-US" sz="2000" b="1" dirty="0">
                        <a:solidFill>
                          <a:srgbClr val="022553"/>
                        </a:solidFill>
                      </a:endParaRPr>
                    </a:p>
                  </a:txBody>
                  <a:tcPr/>
                </a:tc>
                <a:tc>
                  <a:txBody>
                    <a:bodyPr/>
                    <a:lstStyle/>
                    <a:p>
                      <a:pPr algn="ctr"/>
                      <a:r>
                        <a:rPr lang="en-US" altLang="zh-CN" sz="2000" b="1" dirty="0" smtClean="0">
                          <a:solidFill>
                            <a:srgbClr val="022553"/>
                          </a:solidFill>
                        </a:rPr>
                        <a:t>3.2 </a:t>
                      </a:r>
                      <a:r>
                        <a:rPr lang="en-US" altLang="zh-CN" sz="2000" b="1" dirty="0" err="1" smtClean="0">
                          <a:solidFill>
                            <a:srgbClr val="022553"/>
                          </a:solidFill>
                        </a:rPr>
                        <a:t>Gigapix</a:t>
                      </a:r>
                      <a:endParaRPr lang="zh-CN" altLang="en-US" sz="2000" b="1" dirty="0">
                        <a:solidFill>
                          <a:srgbClr val="022553"/>
                        </a:solidFill>
                      </a:endParaRPr>
                    </a:p>
                  </a:txBody>
                  <a:tcPr/>
                </a:tc>
              </a:tr>
              <a:tr h="461159">
                <a:tc>
                  <a:txBody>
                    <a:bodyPr/>
                    <a:lstStyle/>
                    <a:p>
                      <a:pPr algn="ctr"/>
                      <a:r>
                        <a:rPr lang="en-US" altLang="zh-CN" sz="2000" b="1" dirty="0" smtClean="0">
                          <a:solidFill>
                            <a:srgbClr val="022553"/>
                          </a:solidFill>
                        </a:rPr>
                        <a:t>3.14*3 deg</a:t>
                      </a:r>
                      <a:r>
                        <a:rPr lang="en-US" altLang="zh-CN" sz="2000" b="1" baseline="30000" dirty="0" smtClean="0">
                          <a:solidFill>
                            <a:srgbClr val="022553"/>
                          </a:solidFill>
                        </a:rPr>
                        <a:t>2</a:t>
                      </a:r>
                      <a:endParaRPr lang="zh-CN" altLang="en-US" sz="2000" b="1" baseline="30000" dirty="0">
                        <a:solidFill>
                          <a:srgbClr val="022553"/>
                        </a:solidFill>
                      </a:endParaRPr>
                    </a:p>
                  </a:txBody>
                  <a:tcPr/>
                </a:tc>
                <a:tc>
                  <a:txBody>
                    <a:bodyPr/>
                    <a:lstStyle/>
                    <a:p>
                      <a:pPr algn="ctr"/>
                      <a:r>
                        <a:rPr lang="en-US" altLang="zh-CN" sz="2000" b="1" dirty="0" smtClean="0">
                          <a:solidFill>
                            <a:srgbClr val="022553"/>
                          </a:solidFill>
                        </a:rPr>
                        <a:t>9.6 deg</a:t>
                      </a:r>
                      <a:r>
                        <a:rPr lang="en-US" altLang="zh-CN" sz="2000" b="1" baseline="30000" dirty="0" smtClean="0">
                          <a:solidFill>
                            <a:srgbClr val="022553"/>
                          </a:solidFill>
                        </a:rPr>
                        <a:t>2</a:t>
                      </a:r>
                      <a:endParaRPr lang="zh-CN" altLang="en-US" sz="2000" b="1" baseline="30000" dirty="0">
                        <a:solidFill>
                          <a:srgbClr val="022553"/>
                        </a:solidFill>
                      </a:endParaRPr>
                    </a:p>
                  </a:txBody>
                  <a:tcPr/>
                </a:tc>
              </a:tr>
              <a:tr h="461159">
                <a:tc>
                  <a:txBody>
                    <a:bodyPr/>
                    <a:lstStyle/>
                    <a:p>
                      <a:pPr algn="ctr"/>
                      <a:r>
                        <a:rPr lang="en-US" altLang="zh-CN" sz="2000" b="1" dirty="0" smtClean="0">
                          <a:solidFill>
                            <a:srgbClr val="022553"/>
                          </a:solidFill>
                        </a:rPr>
                        <a:t>0.286”/pixel</a:t>
                      </a:r>
                      <a:endParaRPr lang="zh-CN" altLang="en-US" sz="2000" b="1" dirty="0">
                        <a:solidFill>
                          <a:srgbClr val="022553"/>
                        </a:solidFill>
                      </a:endParaRPr>
                    </a:p>
                  </a:txBody>
                  <a:tcPr/>
                </a:tc>
                <a:tc>
                  <a:txBody>
                    <a:bodyPr/>
                    <a:lstStyle/>
                    <a:p>
                      <a:pPr algn="ctr"/>
                      <a:r>
                        <a:rPr lang="en-US" altLang="zh-CN" sz="2000" b="1" dirty="0" smtClean="0">
                          <a:solidFill>
                            <a:srgbClr val="022553"/>
                          </a:solidFill>
                        </a:rPr>
                        <a:t>0.2”/pix</a:t>
                      </a:r>
                      <a:endParaRPr lang="zh-CN" altLang="en-US" sz="2000" b="1" dirty="0">
                        <a:solidFill>
                          <a:srgbClr val="022553"/>
                        </a:solidFill>
                      </a:endParaRPr>
                    </a:p>
                  </a:txBody>
                  <a:tcPr/>
                </a:tc>
              </a:tr>
            </a:tbl>
          </a:graphicData>
        </a:graphic>
      </p:graphicFrame>
      <p:cxnSp>
        <p:nvCxnSpPr>
          <p:cNvPr id="15" name="直线箭头连接符 14"/>
          <p:cNvCxnSpPr/>
          <p:nvPr/>
        </p:nvCxnSpPr>
        <p:spPr>
          <a:xfrm flipH="1">
            <a:off x="1476469" y="6374509"/>
            <a:ext cx="4298210" cy="0"/>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1649819" y="6408330"/>
            <a:ext cx="6522581" cy="477054"/>
          </a:xfrm>
          <a:prstGeom prst="rect">
            <a:avLst/>
          </a:prstGeom>
          <a:noFill/>
        </p:spPr>
        <p:txBody>
          <a:bodyPr wrap="square" rtlCol="0">
            <a:spAutoFit/>
          </a:bodyPr>
          <a:lstStyle/>
          <a:p>
            <a:r>
              <a:rPr kumimoji="1" lang="en-US" altLang="zh-CN" sz="2500" b="1" dirty="0" smtClean="0">
                <a:solidFill>
                  <a:srgbClr val="022553"/>
                </a:solidFill>
                <a:latin typeface="+mn-lt"/>
              </a:rPr>
              <a:t>252mm, 2deg, 0.286”/pixel</a:t>
            </a:r>
            <a:endParaRPr kumimoji="1" lang="zh-CN" altLang="en-US" sz="2500" b="1" dirty="0">
              <a:solidFill>
                <a:srgbClr val="022553"/>
              </a:solidFill>
              <a:latin typeface="+mn-lt"/>
            </a:endParaRPr>
          </a:p>
        </p:txBody>
      </p:sp>
      <p:pic>
        <p:nvPicPr>
          <p:cNvPr id="17" name="Picture 1" descr="Ron-Hodges1.jpg"/>
          <p:cNvPicPr>
            <a:picLocks noChangeAspect="1"/>
          </p:cNvPicPr>
          <p:nvPr/>
        </p:nvPicPr>
        <p:blipFill>
          <a:blip r:embed="rId4">
            <a:clrChange>
              <a:clrFrom>
                <a:srgbClr val="020202"/>
              </a:clrFrom>
              <a:clrTo>
                <a:srgbClr val="020202">
                  <a:alpha val="0"/>
                </a:srgbClr>
              </a:clrTo>
            </a:clrChange>
            <a:extLst>
              <a:ext uri="{28A0092B-C50C-407E-A947-70E740481C1C}">
                <a14:useLocalDpi xmlns:a14="http://schemas.microsoft.com/office/drawing/2010/main" val="0"/>
              </a:ext>
            </a:extLst>
          </a:blip>
          <a:srcRect/>
          <a:stretch>
            <a:fillRect/>
          </a:stretch>
        </p:blipFill>
        <p:spPr bwMode="auto">
          <a:xfrm>
            <a:off x="750536" y="5347374"/>
            <a:ext cx="107403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nvSpPr>
        <p:spPr>
          <a:xfrm>
            <a:off x="6930300" y="2708920"/>
            <a:ext cx="666036" cy="477054"/>
          </a:xfrm>
          <a:prstGeom prst="rect">
            <a:avLst/>
          </a:prstGeom>
          <a:noFill/>
        </p:spPr>
        <p:txBody>
          <a:bodyPr wrap="none" rtlCol="0">
            <a:spAutoFit/>
          </a:bodyPr>
          <a:lstStyle/>
          <a:p>
            <a:r>
              <a:rPr kumimoji="1" lang="en-US" altLang="zh-CN" sz="2500" dirty="0" smtClean="0"/>
              <a:t>*26</a:t>
            </a:r>
            <a:endParaRPr kumimoji="1" lang="zh-CN" altLang="en-US" sz="2500" dirty="0"/>
          </a:p>
        </p:txBody>
      </p:sp>
      <p:sp>
        <p:nvSpPr>
          <p:cNvPr id="19" name="文本框 18"/>
          <p:cNvSpPr txBox="1"/>
          <p:nvPr/>
        </p:nvSpPr>
        <p:spPr>
          <a:xfrm>
            <a:off x="6717839" y="1358650"/>
            <a:ext cx="487734" cy="477054"/>
          </a:xfrm>
          <a:prstGeom prst="rect">
            <a:avLst/>
          </a:prstGeom>
          <a:noFill/>
        </p:spPr>
        <p:txBody>
          <a:bodyPr wrap="none" rtlCol="0">
            <a:spAutoFit/>
          </a:bodyPr>
          <a:lstStyle/>
          <a:p>
            <a:r>
              <a:rPr kumimoji="1" lang="en-US" altLang="zh-CN" sz="2500" dirty="0" smtClean="0"/>
              <a:t>*4</a:t>
            </a:r>
            <a:endParaRPr kumimoji="1" lang="zh-CN" altLang="en-US" sz="2500" dirty="0"/>
          </a:p>
        </p:txBody>
      </p:sp>
    </p:spTree>
    <p:extLst>
      <p:ext uri="{BB962C8B-B14F-4D97-AF65-F5344CB8AC3E}">
        <p14:creationId xmlns:p14="http://schemas.microsoft.com/office/powerpoint/2010/main" val="25254363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候选台址</a:t>
            </a:r>
            <a:endParaRPr kumimoji="1" lang="zh-CN" altLang="en-US" dirty="0"/>
          </a:p>
        </p:txBody>
      </p:sp>
      <p:sp>
        <p:nvSpPr>
          <p:cNvPr id="3" name="内容占位符 2"/>
          <p:cNvSpPr>
            <a:spLocks noGrp="1"/>
          </p:cNvSpPr>
          <p:nvPr>
            <p:ph idx="1"/>
          </p:nvPr>
        </p:nvSpPr>
        <p:spPr/>
        <p:txBody>
          <a:bodyPr/>
          <a:lstStyle/>
          <a:p>
            <a:r>
              <a:rPr kumimoji="1" lang="zh-CN" altLang="en-US" dirty="0" smtClean="0"/>
              <a:t>中国西南四个候选台址</a:t>
            </a:r>
            <a:endParaRPr kumimoji="1" lang="zh-CN" altLang="en-US" dirty="0"/>
          </a:p>
        </p:txBody>
      </p:sp>
      <p:pic>
        <p:nvPicPr>
          <p:cNvPr id="4" name="内容占位符 6"/>
          <p:cNvPicPr>
            <a:picLocks noChangeAspect="1"/>
          </p:cNvPicPr>
          <p:nvPr/>
        </p:nvPicPr>
        <p:blipFill rotWithShape="1">
          <a:blip r:embed="rId2" cstate="screen">
            <a:grayscl/>
            <a:extLst>
              <a:ext uri="{28A0092B-C50C-407E-A947-70E740481C1C}">
                <a14:useLocalDpi xmlns:a14="http://schemas.microsoft.com/office/drawing/2010/main"/>
              </a:ext>
            </a:extLst>
          </a:blip>
          <a:srcRect l="9895" t="7671" r="16292" b="6878"/>
          <a:stretch/>
        </p:blipFill>
        <p:spPr bwMode="auto">
          <a:xfrm>
            <a:off x="266700" y="1556792"/>
            <a:ext cx="7019435" cy="42226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graphicFrame>
        <p:nvGraphicFramePr>
          <p:cNvPr id="5" name="表格 4"/>
          <p:cNvGraphicFramePr>
            <a:graphicFrameLocks noGrp="1"/>
          </p:cNvGraphicFramePr>
          <p:nvPr>
            <p:extLst>
              <p:ext uri="{D42A27DB-BD31-4B8C-83A1-F6EECF244321}">
                <p14:modId xmlns:p14="http://schemas.microsoft.com/office/powerpoint/2010/main" val="433087202"/>
              </p:ext>
            </p:extLst>
          </p:nvPr>
        </p:nvGraphicFramePr>
        <p:xfrm>
          <a:off x="5292080" y="4293096"/>
          <a:ext cx="3682182" cy="2286000"/>
        </p:xfrm>
        <a:graphic>
          <a:graphicData uri="http://schemas.openxmlformats.org/drawingml/2006/table">
            <a:tbl>
              <a:tblPr firstRow="1" bandRow="1">
                <a:tableStyleId>{22838BEF-8BB2-4498-84A7-C5851F593DF1}</a:tableStyleId>
              </a:tblPr>
              <a:tblGrid>
                <a:gridCol w="1841091">
                  <a:extLst>
                    <a:ext uri="{9D8B030D-6E8A-4147-A177-3AD203B41FA5}">
                      <a16:colId xmlns:a16="http://schemas.microsoft.com/office/drawing/2014/main" xmlns="" val="508454295"/>
                    </a:ext>
                  </a:extLst>
                </a:gridCol>
                <a:gridCol w="1841091">
                  <a:extLst>
                    <a:ext uri="{9D8B030D-6E8A-4147-A177-3AD203B41FA5}">
                      <a16:colId xmlns:a16="http://schemas.microsoft.com/office/drawing/2014/main" xmlns="" val="2602028326"/>
                    </a:ext>
                  </a:extLst>
                </a:gridCol>
              </a:tblGrid>
              <a:tr h="275900">
                <a:tc>
                  <a:txBody>
                    <a:bodyPr/>
                    <a:lstStyle/>
                    <a:p>
                      <a:pPr algn="ctr"/>
                      <a:r>
                        <a:rPr lang="zh-CN" altLang="en-US" sz="2400" b="1" dirty="0" smtClean="0">
                          <a:solidFill>
                            <a:srgbClr val="0F3169"/>
                          </a:solidFill>
                          <a:latin typeface="宋体"/>
                          <a:ea typeface="宋体"/>
                          <a:cs typeface="宋体"/>
                        </a:rPr>
                        <a:t>台址</a:t>
                      </a:r>
                      <a:endParaRPr lang="zh-CN" altLang="en-US" sz="2400" b="1" dirty="0">
                        <a:solidFill>
                          <a:srgbClr val="0F3169"/>
                        </a:solidFill>
                        <a:latin typeface="宋体"/>
                        <a:ea typeface="宋体"/>
                        <a:cs typeface="宋体"/>
                      </a:endParaRPr>
                    </a:p>
                  </a:txBody>
                  <a:tcPr/>
                </a:tc>
                <a:tc>
                  <a:txBody>
                    <a:bodyPr/>
                    <a:lstStyle/>
                    <a:p>
                      <a:pPr algn="ctr"/>
                      <a:r>
                        <a:rPr lang="zh-CN" altLang="en-US" sz="2400" b="1" dirty="0" smtClean="0">
                          <a:solidFill>
                            <a:srgbClr val="0F3169"/>
                          </a:solidFill>
                          <a:latin typeface="宋体"/>
                          <a:ea typeface="宋体"/>
                          <a:cs typeface="宋体"/>
                        </a:rPr>
                        <a:t>海拔</a:t>
                      </a:r>
                      <a:r>
                        <a:rPr lang="en-US" altLang="zh-CN" sz="2400" b="1" dirty="0" smtClean="0">
                          <a:solidFill>
                            <a:srgbClr val="0F3169"/>
                          </a:solidFill>
                          <a:latin typeface="宋体"/>
                          <a:ea typeface="宋体"/>
                          <a:cs typeface="宋体"/>
                        </a:rPr>
                        <a:t>(</a:t>
                      </a:r>
                      <a:r>
                        <a:rPr lang="en-US" altLang="zh-CN" sz="2400" b="1" dirty="0">
                          <a:solidFill>
                            <a:srgbClr val="0F3169"/>
                          </a:solidFill>
                          <a:latin typeface="宋体"/>
                          <a:ea typeface="宋体"/>
                          <a:cs typeface="宋体"/>
                        </a:rPr>
                        <a:t>m)</a:t>
                      </a:r>
                      <a:endParaRPr lang="zh-CN" altLang="en-US" sz="2400" b="1" dirty="0">
                        <a:solidFill>
                          <a:srgbClr val="0F3169"/>
                        </a:solidFill>
                        <a:latin typeface="宋体"/>
                        <a:ea typeface="宋体"/>
                        <a:cs typeface="宋体"/>
                      </a:endParaRPr>
                    </a:p>
                  </a:txBody>
                  <a:tcPr/>
                </a:tc>
                <a:extLst>
                  <a:ext uri="{0D108BD9-81ED-4DB2-BD59-A6C34878D82A}">
                    <a16:rowId xmlns:a16="http://schemas.microsoft.com/office/drawing/2014/main" xmlns="" val="3861724414"/>
                  </a:ext>
                </a:extLst>
              </a:tr>
              <a:tr h="243696">
                <a:tc>
                  <a:txBody>
                    <a:bodyPr/>
                    <a:lstStyle/>
                    <a:p>
                      <a:pPr algn="ctr"/>
                      <a:r>
                        <a:rPr lang="zh-CN" altLang="en-US" sz="2400" b="1" dirty="0" smtClean="0">
                          <a:solidFill>
                            <a:srgbClr val="0F3169"/>
                          </a:solidFill>
                          <a:latin typeface="宋体"/>
                          <a:ea typeface="宋体"/>
                          <a:cs typeface="宋体"/>
                        </a:rPr>
                        <a:t>阿里</a:t>
                      </a:r>
                      <a:r>
                        <a:rPr lang="en-US" altLang="zh-CN" sz="2400" b="1" dirty="0" smtClean="0">
                          <a:solidFill>
                            <a:srgbClr val="0F3169"/>
                          </a:solidFill>
                          <a:latin typeface="宋体"/>
                          <a:ea typeface="宋体"/>
                          <a:cs typeface="宋体"/>
                        </a:rPr>
                        <a:t> </a:t>
                      </a:r>
                      <a:endParaRPr lang="zh-CN" altLang="en-US" sz="2400" b="1" dirty="0">
                        <a:solidFill>
                          <a:srgbClr val="0F3169"/>
                        </a:solidFill>
                        <a:latin typeface="宋体"/>
                        <a:ea typeface="宋体"/>
                        <a:cs typeface="宋体"/>
                      </a:endParaRPr>
                    </a:p>
                  </a:txBody>
                  <a:tcPr/>
                </a:tc>
                <a:tc>
                  <a:txBody>
                    <a:bodyPr/>
                    <a:lstStyle/>
                    <a:p>
                      <a:pPr algn="ctr"/>
                      <a:r>
                        <a:rPr lang="en-US" altLang="zh-CN" sz="2400" b="1" dirty="0">
                          <a:solidFill>
                            <a:srgbClr val="0F3169"/>
                          </a:solidFill>
                          <a:latin typeface="宋体"/>
                          <a:ea typeface="宋体"/>
                          <a:cs typeface="宋体"/>
                        </a:rPr>
                        <a:t>5100</a:t>
                      </a:r>
                      <a:endParaRPr lang="zh-CN" altLang="en-US" sz="2400" b="1" dirty="0">
                        <a:solidFill>
                          <a:srgbClr val="0F3169"/>
                        </a:solidFill>
                        <a:latin typeface="宋体"/>
                        <a:ea typeface="宋体"/>
                        <a:cs typeface="宋体"/>
                      </a:endParaRPr>
                    </a:p>
                  </a:txBody>
                  <a:tcPr/>
                </a:tc>
                <a:extLst>
                  <a:ext uri="{0D108BD9-81ED-4DB2-BD59-A6C34878D82A}">
                    <a16:rowId xmlns:a16="http://schemas.microsoft.com/office/drawing/2014/main" xmlns="" val="3919907026"/>
                  </a:ext>
                </a:extLst>
              </a:tr>
              <a:tr h="243696">
                <a:tc>
                  <a:txBody>
                    <a:bodyPr/>
                    <a:lstStyle/>
                    <a:p>
                      <a:pPr algn="ctr"/>
                      <a:r>
                        <a:rPr lang="zh-CN" altLang="en-US" sz="2400" b="1" dirty="0" smtClean="0">
                          <a:solidFill>
                            <a:srgbClr val="0F3169"/>
                          </a:solidFill>
                          <a:latin typeface="宋体"/>
                          <a:ea typeface="宋体"/>
                          <a:cs typeface="宋体"/>
                        </a:rPr>
                        <a:t>稻城</a:t>
                      </a:r>
                      <a:endParaRPr lang="zh-CN" altLang="en-US" sz="2400" b="1" dirty="0">
                        <a:solidFill>
                          <a:srgbClr val="0F3169"/>
                        </a:solidFill>
                        <a:latin typeface="宋体"/>
                        <a:ea typeface="宋体"/>
                        <a:cs typeface="宋体"/>
                      </a:endParaRPr>
                    </a:p>
                  </a:txBody>
                  <a:tcPr/>
                </a:tc>
                <a:tc>
                  <a:txBody>
                    <a:bodyPr/>
                    <a:lstStyle/>
                    <a:p>
                      <a:pPr algn="ctr"/>
                      <a:r>
                        <a:rPr lang="en-US" altLang="zh-CN" sz="2400" b="1" dirty="0">
                          <a:solidFill>
                            <a:srgbClr val="0F3169"/>
                          </a:solidFill>
                          <a:latin typeface="宋体"/>
                          <a:ea typeface="宋体"/>
                          <a:cs typeface="宋体"/>
                        </a:rPr>
                        <a:t>4780</a:t>
                      </a:r>
                      <a:endParaRPr lang="zh-CN" altLang="en-US" sz="2400" b="1" dirty="0">
                        <a:solidFill>
                          <a:srgbClr val="0F3169"/>
                        </a:solidFill>
                        <a:latin typeface="宋体"/>
                        <a:ea typeface="宋体"/>
                        <a:cs typeface="宋体"/>
                      </a:endParaRPr>
                    </a:p>
                  </a:txBody>
                  <a:tcPr/>
                </a:tc>
                <a:extLst>
                  <a:ext uri="{0D108BD9-81ED-4DB2-BD59-A6C34878D82A}">
                    <a16:rowId xmlns:a16="http://schemas.microsoft.com/office/drawing/2014/main" xmlns="" val="885127514"/>
                  </a:ext>
                </a:extLst>
              </a:tr>
              <a:tr h="243696">
                <a:tc>
                  <a:txBody>
                    <a:bodyPr/>
                    <a:lstStyle/>
                    <a:p>
                      <a:pPr algn="ctr"/>
                      <a:r>
                        <a:rPr lang="zh-CN" altLang="en-US" sz="2400" b="1" dirty="0" smtClean="0">
                          <a:solidFill>
                            <a:srgbClr val="0F3169"/>
                          </a:solidFill>
                          <a:latin typeface="宋体"/>
                          <a:ea typeface="宋体"/>
                          <a:cs typeface="宋体"/>
                        </a:rPr>
                        <a:t>慕士塔格</a:t>
                      </a:r>
                      <a:endParaRPr lang="zh-CN" altLang="en-US" sz="2400" b="1" dirty="0">
                        <a:solidFill>
                          <a:srgbClr val="0F3169"/>
                        </a:solidFill>
                        <a:latin typeface="宋体"/>
                        <a:ea typeface="宋体"/>
                        <a:cs typeface="宋体"/>
                      </a:endParaRPr>
                    </a:p>
                  </a:txBody>
                  <a:tcPr/>
                </a:tc>
                <a:tc>
                  <a:txBody>
                    <a:bodyPr/>
                    <a:lstStyle/>
                    <a:p>
                      <a:pPr algn="ctr"/>
                      <a:r>
                        <a:rPr lang="en-US" altLang="zh-CN" sz="2400" b="1" dirty="0" smtClean="0">
                          <a:solidFill>
                            <a:srgbClr val="0F3169"/>
                          </a:solidFill>
                          <a:latin typeface="宋体"/>
                          <a:ea typeface="宋体"/>
                          <a:cs typeface="宋体"/>
                        </a:rPr>
                        <a:t>4520</a:t>
                      </a:r>
                      <a:endParaRPr lang="zh-CN" altLang="en-US" sz="2400" b="1" dirty="0">
                        <a:solidFill>
                          <a:srgbClr val="0F3169"/>
                        </a:solidFill>
                        <a:latin typeface="宋体"/>
                        <a:ea typeface="宋体"/>
                        <a:cs typeface="宋体"/>
                      </a:endParaRPr>
                    </a:p>
                  </a:txBody>
                  <a:tcPr/>
                </a:tc>
                <a:extLst>
                  <a:ext uri="{0D108BD9-81ED-4DB2-BD59-A6C34878D82A}">
                    <a16:rowId xmlns:a16="http://schemas.microsoft.com/office/drawing/2014/main" xmlns="" val="743660579"/>
                  </a:ext>
                </a:extLst>
              </a:tr>
              <a:tr h="243696">
                <a:tc>
                  <a:txBody>
                    <a:bodyPr/>
                    <a:lstStyle/>
                    <a:p>
                      <a:pPr algn="ctr"/>
                      <a:r>
                        <a:rPr lang="zh-CN" altLang="en-US" sz="2400" b="1" dirty="0" smtClean="0">
                          <a:solidFill>
                            <a:srgbClr val="0F3169"/>
                          </a:solidFill>
                          <a:latin typeface="宋体"/>
                          <a:ea typeface="宋体"/>
                          <a:cs typeface="宋体"/>
                        </a:rPr>
                        <a:t>高美谷</a:t>
                      </a:r>
                      <a:endParaRPr lang="zh-CN" altLang="en-US" sz="2400" b="1" dirty="0">
                        <a:solidFill>
                          <a:srgbClr val="0F3169"/>
                        </a:solidFill>
                        <a:latin typeface="宋体"/>
                        <a:ea typeface="宋体"/>
                        <a:cs typeface="宋体"/>
                      </a:endParaRPr>
                    </a:p>
                  </a:txBody>
                  <a:tcPr/>
                </a:tc>
                <a:tc>
                  <a:txBody>
                    <a:bodyPr/>
                    <a:lstStyle/>
                    <a:p>
                      <a:pPr algn="ctr"/>
                      <a:r>
                        <a:rPr lang="en-US" altLang="zh-CN" sz="2400" b="1" dirty="0" smtClean="0">
                          <a:solidFill>
                            <a:srgbClr val="0F3169"/>
                          </a:solidFill>
                          <a:latin typeface="宋体"/>
                          <a:ea typeface="宋体"/>
                          <a:cs typeface="宋体"/>
                        </a:rPr>
                        <a:t>3200</a:t>
                      </a:r>
                      <a:endParaRPr lang="zh-CN" altLang="en-US" sz="2400" b="1" dirty="0">
                        <a:solidFill>
                          <a:srgbClr val="0F3169"/>
                        </a:solidFill>
                        <a:latin typeface="宋体"/>
                        <a:ea typeface="宋体"/>
                        <a:cs typeface="宋体"/>
                      </a:endParaRPr>
                    </a:p>
                  </a:txBody>
                  <a:tcPr/>
                </a:tc>
              </a:tr>
            </a:tbl>
          </a:graphicData>
        </a:graphic>
      </p:graphicFrame>
      <p:grpSp>
        <p:nvGrpSpPr>
          <p:cNvPr id="6" name="组合 3"/>
          <p:cNvGrpSpPr/>
          <p:nvPr/>
        </p:nvGrpSpPr>
        <p:grpSpPr>
          <a:xfrm>
            <a:off x="1215330" y="3374210"/>
            <a:ext cx="1920875" cy="739775"/>
            <a:chOff x="1200150" y="4048125"/>
            <a:chExt cx="1920875" cy="739775"/>
          </a:xfrm>
        </p:grpSpPr>
        <p:sp>
          <p:nvSpPr>
            <p:cNvPr id="7" name="星形: 四角 2"/>
            <p:cNvSpPr/>
            <p:nvPr/>
          </p:nvSpPr>
          <p:spPr>
            <a:xfrm>
              <a:off x="3051175" y="4718050"/>
              <a:ext cx="69850" cy="69850"/>
            </a:xfrm>
            <a:prstGeom prst="star4">
              <a:avLst>
                <a:gd name="adj" fmla="val 16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endParaRPr>
            </a:p>
          </p:txBody>
        </p:sp>
        <p:sp>
          <p:nvSpPr>
            <p:cNvPr id="8" name="星形: 四角 8"/>
            <p:cNvSpPr/>
            <p:nvPr/>
          </p:nvSpPr>
          <p:spPr>
            <a:xfrm>
              <a:off x="1532150" y="4515272"/>
              <a:ext cx="69850" cy="69850"/>
            </a:xfrm>
            <a:prstGeom prst="star4">
              <a:avLst>
                <a:gd name="adj" fmla="val 16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endParaRPr>
            </a:p>
          </p:txBody>
        </p:sp>
        <p:sp>
          <p:nvSpPr>
            <p:cNvPr id="9" name="星形: 四角 9"/>
            <p:cNvSpPr/>
            <p:nvPr/>
          </p:nvSpPr>
          <p:spPr>
            <a:xfrm>
              <a:off x="1200150" y="4048125"/>
              <a:ext cx="69850" cy="69850"/>
            </a:xfrm>
            <a:prstGeom prst="star4">
              <a:avLst>
                <a:gd name="adj" fmla="val 16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endParaRPr>
            </a:p>
          </p:txBody>
        </p:sp>
      </p:grpSp>
      <p:sp>
        <p:nvSpPr>
          <p:cNvPr id="10" name="文本框 9"/>
          <p:cNvSpPr txBox="1"/>
          <p:nvPr/>
        </p:nvSpPr>
        <p:spPr>
          <a:xfrm>
            <a:off x="1566756" y="3683054"/>
            <a:ext cx="845003" cy="461665"/>
          </a:xfrm>
          <a:prstGeom prst="rect">
            <a:avLst/>
          </a:prstGeom>
          <a:noFill/>
        </p:spPr>
        <p:txBody>
          <a:bodyPr wrap="square" rtlCol="0">
            <a:spAutoFit/>
          </a:bodyPr>
          <a:lstStyle/>
          <a:p>
            <a:r>
              <a:rPr lang="zh-CN" altLang="en-US" sz="2400" b="1" dirty="0" smtClean="0">
                <a:solidFill>
                  <a:srgbClr val="FFFF00"/>
                </a:solidFill>
              </a:rPr>
              <a:t>阿里</a:t>
            </a:r>
            <a:endParaRPr lang="zh-CN" altLang="en-US" sz="2400" b="1" dirty="0">
              <a:solidFill>
                <a:srgbClr val="FFFF00"/>
              </a:solidFill>
            </a:endParaRPr>
          </a:p>
        </p:txBody>
      </p:sp>
      <p:sp>
        <p:nvSpPr>
          <p:cNvPr id="11" name="文本框 10"/>
          <p:cNvSpPr txBox="1"/>
          <p:nvPr/>
        </p:nvSpPr>
        <p:spPr>
          <a:xfrm>
            <a:off x="3085782" y="3804318"/>
            <a:ext cx="2062282" cy="461665"/>
          </a:xfrm>
          <a:prstGeom prst="rect">
            <a:avLst/>
          </a:prstGeom>
          <a:noFill/>
        </p:spPr>
        <p:txBody>
          <a:bodyPr wrap="square" rtlCol="0">
            <a:spAutoFit/>
          </a:bodyPr>
          <a:lstStyle/>
          <a:p>
            <a:r>
              <a:rPr lang="zh-CN" altLang="en-US" sz="2400" b="1" dirty="0" smtClean="0">
                <a:solidFill>
                  <a:srgbClr val="FFFF00"/>
                </a:solidFill>
              </a:rPr>
              <a:t>稻城</a:t>
            </a:r>
            <a:endParaRPr lang="zh-CN" altLang="en-US" sz="2400" b="1" dirty="0">
              <a:solidFill>
                <a:srgbClr val="FFFF00"/>
              </a:solidFill>
            </a:endParaRPr>
          </a:p>
        </p:txBody>
      </p:sp>
      <p:sp>
        <p:nvSpPr>
          <p:cNvPr id="12" name="文本框 11"/>
          <p:cNvSpPr txBox="1"/>
          <p:nvPr/>
        </p:nvSpPr>
        <p:spPr>
          <a:xfrm>
            <a:off x="1261737" y="3233307"/>
            <a:ext cx="1543455" cy="461665"/>
          </a:xfrm>
          <a:prstGeom prst="rect">
            <a:avLst/>
          </a:prstGeom>
          <a:noFill/>
        </p:spPr>
        <p:txBody>
          <a:bodyPr wrap="square" rtlCol="0">
            <a:spAutoFit/>
          </a:bodyPr>
          <a:lstStyle/>
          <a:p>
            <a:r>
              <a:rPr lang="zh-CN" altLang="en-US" sz="2400" b="1" dirty="0" smtClean="0">
                <a:solidFill>
                  <a:srgbClr val="FFFF00"/>
                </a:solidFill>
              </a:rPr>
              <a:t>慕士塔格</a:t>
            </a:r>
            <a:endParaRPr lang="zh-CN" altLang="en-US" sz="2400" b="1" dirty="0">
              <a:solidFill>
                <a:srgbClr val="FFFF00"/>
              </a:solidFill>
            </a:endParaRPr>
          </a:p>
        </p:txBody>
      </p:sp>
      <p:sp>
        <p:nvSpPr>
          <p:cNvPr id="18" name="文本框 17"/>
          <p:cNvSpPr txBox="1"/>
          <p:nvPr/>
        </p:nvSpPr>
        <p:spPr>
          <a:xfrm>
            <a:off x="3131840" y="4164358"/>
            <a:ext cx="2062282" cy="461665"/>
          </a:xfrm>
          <a:prstGeom prst="rect">
            <a:avLst/>
          </a:prstGeom>
          <a:noFill/>
        </p:spPr>
        <p:txBody>
          <a:bodyPr wrap="square" rtlCol="0">
            <a:spAutoFit/>
          </a:bodyPr>
          <a:lstStyle/>
          <a:p>
            <a:r>
              <a:rPr lang="zh-CN" altLang="en-US" sz="2400" b="1" dirty="0" smtClean="0">
                <a:solidFill>
                  <a:srgbClr val="FFFF00"/>
                </a:solidFill>
              </a:rPr>
              <a:t>高美谷</a:t>
            </a:r>
            <a:endParaRPr lang="zh-CN" altLang="en-US" sz="2400" b="1" dirty="0">
              <a:solidFill>
                <a:srgbClr val="FFFF00"/>
              </a:solidFill>
            </a:endParaRPr>
          </a:p>
        </p:txBody>
      </p:sp>
      <p:sp>
        <p:nvSpPr>
          <p:cNvPr id="19" name="星形: 四角 9"/>
          <p:cNvSpPr/>
          <p:nvPr/>
        </p:nvSpPr>
        <p:spPr>
          <a:xfrm>
            <a:off x="3059832" y="4308374"/>
            <a:ext cx="69850" cy="69850"/>
          </a:xfrm>
          <a:prstGeom prst="star4">
            <a:avLst>
              <a:gd name="adj" fmla="val 16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endParaRPr>
          </a:p>
        </p:txBody>
      </p:sp>
    </p:spTree>
    <p:extLst>
      <p:ext uri="{BB962C8B-B14F-4D97-AF65-F5344CB8AC3E}">
        <p14:creationId xmlns:p14="http://schemas.microsoft.com/office/powerpoint/2010/main" val="13174146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TW" dirty="0"/>
              <a:t>Mephisto</a:t>
            </a:r>
            <a:r>
              <a:rPr lang="zh-TW" altLang="en-US" dirty="0"/>
              <a:t>特色与优势</a:t>
            </a:r>
            <a:endParaRPr kumimoji="1" lang="zh-CN" altLang="en-US" dirty="0"/>
          </a:p>
        </p:txBody>
      </p:sp>
      <p:sp>
        <p:nvSpPr>
          <p:cNvPr id="3" name="内容占位符 2"/>
          <p:cNvSpPr>
            <a:spLocks noGrp="1"/>
          </p:cNvSpPr>
          <p:nvPr>
            <p:ph idx="1"/>
          </p:nvPr>
        </p:nvSpPr>
        <p:spPr/>
        <p:txBody>
          <a:bodyPr/>
          <a:lstStyle/>
          <a:p>
            <a:r>
              <a:rPr lang="zh-CN" altLang="en-US" dirty="0"/>
              <a:t>国际首台多通道巡天望远镜</a:t>
            </a:r>
          </a:p>
          <a:p>
            <a:pPr lvl="1"/>
            <a:r>
              <a:rPr lang="zh-CN" altLang="en-US" dirty="0" smtClean="0">
                <a:solidFill>
                  <a:srgbClr val="FF0000"/>
                </a:solidFill>
              </a:rPr>
              <a:t>天体的实时颜</a:t>
            </a:r>
            <a:r>
              <a:rPr lang="zh-CN" altLang="en-US" dirty="0">
                <a:solidFill>
                  <a:srgbClr val="FF0000"/>
                </a:solidFill>
              </a:rPr>
              <a:t>色</a:t>
            </a:r>
            <a:r>
              <a:rPr lang="en-US" altLang="zh-CN" dirty="0" smtClean="0">
                <a:solidFill>
                  <a:srgbClr val="FF0000"/>
                </a:solidFill>
              </a:rPr>
              <a:t>(</a:t>
            </a:r>
            <a:r>
              <a:rPr lang="zh-CN" altLang="en-US" dirty="0" smtClean="0">
                <a:solidFill>
                  <a:srgbClr val="FF0000"/>
                </a:solidFill>
              </a:rPr>
              <a:t>与变化</a:t>
            </a:r>
            <a:r>
              <a:rPr lang="en-US" altLang="zh-CN" dirty="0" smtClean="0">
                <a:solidFill>
                  <a:srgbClr val="FF0000"/>
                </a:solidFill>
              </a:rPr>
              <a:t>)</a:t>
            </a:r>
            <a:r>
              <a:rPr lang="zh-CN" altLang="en-US" dirty="0"/>
              <a:t>：对开展各类变源暂现源的搜寻、快速分类与认证及后续研究提供极大的帮助</a:t>
            </a:r>
            <a:endParaRPr lang="en-US" altLang="zh-CN" dirty="0"/>
          </a:p>
          <a:p>
            <a:pPr lvl="1"/>
            <a:r>
              <a:rPr lang="zh-CN" altLang="en-US" dirty="0">
                <a:solidFill>
                  <a:srgbClr val="FF0000"/>
                </a:solidFill>
              </a:rPr>
              <a:t>超高精度颜色定标</a:t>
            </a:r>
            <a:r>
              <a:rPr lang="en-US" altLang="zh-CN" dirty="0"/>
              <a:t>(0.2-0.5%)</a:t>
            </a:r>
            <a:r>
              <a:rPr lang="zh-CN" altLang="en-US" dirty="0"/>
              <a:t>，优于</a:t>
            </a:r>
            <a:r>
              <a:rPr lang="en-US" altLang="zh-CN" dirty="0"/>
              <a:t>LSST</a:t>
            </a:r>
            <a:r>
              <a:rPr lang="zh-CN" altLang="en-US" dirty="0"/>
              <a:t>（</a:t>
            </a:r>
            <a:r>
              <a:rPr lang="en-US" altLang="zh-CN" dirty="0"/>
              <a:t>1.4%</a:t>
            </a:r>
            <a:r>
              <a:rPr lang="zh-CN" altLang="en-US" dirty="0"/>
              <a:t>）</a:t>
            </a:r>
          </a:p>
          <a:p>
            <a:pPr lvl="1"/>
            <a:r>
              <a:rPr lang="zh-CN" altLang="en-US" dirty="0">
                <a:solidFill>
                  <a:srgbClr val="FF0000"/>
                </a:solidFill>
              </a:rPr>
              <a:t>高效率</a:t>
            </a:r>
            <a:r>
              <a:rPr lang="en-US" altLang="zh-CN" dirty="0"/>
              <a:t>: 1800</a:t>
            </a:r>
            <a:r>
              <a:rPr lang="zh-CN" altLang="en-US" dirty="0"/>
              <a:t>平方度</a:t>
            </a:r>
            <a:r>
              <a:rPr lang="en-US" altLang="zh-CN" dirty="0"/>
              <a:t>/10</a:t>
            </a:r>
            <a:r>
              <a:rPr lang="zh-CN" altLang="en-US" dirty="0"/>
              <a:t>小时</a:t>
            </a:r>
            <a:r>
              <a:rPr lang="en-US" altLang="zh-CN" dirty="0"/>
              <a:t>@40</a:t>
            </a:r>
            <a:r>
              <a:rPr lang="zh-CN" altLang="en-US" dirty="0"/>
              <a:t>秒曝光 </a:t>
            </a:r>
            <a:r>
              <a:rPr lang="en-US" altLang="zh-CN" dirty="0"/>
              <a:t>x 3</a:t>
            </a:r>
            <a:r>
              <a:rPr lang="zh-CN" altLang="en-US" dirty="0"/>
              <a:t>个波段，与</a:t>
            </a:r>
            <a:r>
              <a:rPr lang="en-US" altLang="zh-CN" dirty="0"/>
              <a:t>LSST</a:t>
            </a:r>
            <a:r>
              <a:rPr lang="zh-CN" altLang="en-US" dirty="0"/>
              <a:t>相当</a:t>
            </a:r>
          </a:p>
          <a:p>
            <a:pPr lvl="1"/>
            <a:r>
              <a:rPr lang="en-US" altLang="zh-CN" dirty="0"/>
              <a:t>Skymapper</a:t>
            </a:r>
            <a:r>
              <a:rPr lang="zh-CN" altLang="en-US" dirty="0"/>
              <a:t>滤光片：恒星、星族、星系参数</a:t>
            </a:r>
          </a:p>
          <a:p>
            <a:pPr lvl="1"/>
            <a:r>
              <a:rPr lang="en-US" altLang="zh-CN" dirty="0"/>
              <a:t>u</a:t>
            </a:r>
            <a:r>
              <a:rPr lang="zh-CN" altLang="en-US" dirty="0"/>
              <a:t>波段高灵敏度</a:t>
            </a:r>
          </a:p>
          <a:p>
            <a:pPr lvl="1"/>
            <a:r>
              <a:rPr lang="zh-CN" altLang="en-US" dirty="0"/>
              <a:t>为台站提供高精度大气消光改正参数</a:t>
            </a:r>
          </a:p>
          <a:p>
            <a:pPr lvl="1"/>
            <a:r>
              <a:rPr lang="zh-CN" altLang="en-US" dirty="0"/>
              <a:t>不同波段</a:t>
            </a:r>
            <a:r>
              <a:rPr lang="en-US" altLang="zh-CN" dirty="0"/>
              <a:t>CCD</a:t>
            </a:r>
            <a:r>
              <a:rPr lang="zh-CN" altLang="en-US" dirty="0"/>
              <a:t>探测器分别优化 </a:t>
            </a:r>
          </a:p>
          <a:p>
            <a:endParaRPr lang="zh-CN" altLang="en-US" dirty="0"/>
          </a:p>
          <a:p>
            <a:endParaRPr lang="zh-CN" altLang="en-US" dirty="0"/>
          </a:p>
          <a:p>
            <a:endParaRPr kumimoji="1" lang="zh-CN" altLang="en-US" dirty="0"/>
          </a:p>
        </p:txBody>
      </p:sp>
    </p:spTree>
    <p:extLst>
      <p:ext uri="{BB962C8B-B14F-4D97-AF65-F5344CB8AC3E}">
        <p14:creationId xmlns:p14="http://schemas.microsoft.com/office/powerpoint/2010/main" val="4953400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项目时间表</a:t>
            </a:r>
            <a:endParaRPr kumimoji="1" lang="zh-CN" altLang="en-US" dirty="0"/>
          </a:p>
        </p:txBody>
      </p:sp>
      <p:graphicFrame>
        <p:nvGraphicFramePr>
          <p:cNvPr id="12" name="表格 11"/>
          <p:cNvGraphicFramePr>
            <a:graphicFrameLocks noGrp="1"/>
          </p:cNvGraphicFramePr>
          <p:nvPr>
            <p:extLst>
              <p:ext uri="{D42A27DB-BD31-4B8C-83A1-F6EECF244321}">
                <p14:modId xmlns:p14="http://schemas.microsoft.com/office/powerpoint/2010/main" val="865134118"/>
              </p:ext>
            </p:extLst>
          </p:nvPr>
        </p:nvGraphicFramePr>
        <p:xfrm>
          <a:off x="467544" y="1414519"/>
          <a:ext cx="8136900" cy="4434287"/>
        </p:xfrm>
        <a:graphic>
          <a:graphicData uri="http://schemas.openxmlformats.org/drawingml/2006/table">
            <a:tbl>
              <a:tblPr firstRow="1" bandRow="1">
                <a:tableStyleId>{5C22544A-7EE6-4342-B048-85BDC9FD1C3A}</a:tableStyleId>
              </a:tblPr>
              <a:tblGrid>
                <a:gridCol w="904100"/>
                <a:gridCol w="904100"/>
                <a:gridCol w="904100"/>
                <a:gridCol w="904100"/>
                <a:gridCol w="904100"/>
                <a:gridCol w="904100"/>
                <a:gridCol w="904100"/>
                <a:gridCol w="904100"/>
                <a:gridCol w="904100"/>
              </a:tblGrid>
              <a:tr h="403582">
                <a:tc>
                  <a:txBody>
                    <a:bodyPr/>
                    <a:lstStyle/>
                    <a:p>
                      <a:pPr algn="ctr"/>
                      <a:r>
                        <a:rPr lang="en-US" altLang="zh-CN" b="1" dirty="0" smtClean="0">
                          <a:solidFill>
                            <a:srgbClr val="02326C"/>
                          </a:solidFill>
                        </a:rPr>
                        <a:t>2016</a:t>
                      </a:r>
                      <a:endParaRPr lang="zh-CN" altLang="en-US" b="1" dirty="0">
                        <a:solidFill>
                          <a:srgbClr val="02326C"/>
                        </a:solidFill>
                      </a:endParaRPr>
                    </a:p>
                  </a:txBody>
                  <a:tcPr anchor="ctr"/>
                </a:tc>
                <a:tc>
                  <a:txBody>
                    <a:bodyPr/>
                    <a:lstStyle/>
                    <a:p>
                      <a:pPr algn="ctr"/>
                      <a:r>
                        <a:rPr lang="en-US" altLang="zh-CN" b="1" dirty="0" smtClean="0">
                          <a:solidFill>
                            <a:srgbClr val="02326C"/>
                          </a:solidFill>
                        </a:rPr>
                        <a:t>2017</a:t>
                      </a:r>
                      <a:endParaRPr lang="zh-CN" altLang="en-US" b="1" dirty="0">
                        <a:solidFill>
                          <a:srgbClr val="02326C"/>
                        </a:solidFill>
                      </a:endParaRPr>
                    </a:p>
                  </a:txBody>
                  <a:tcPr anchor="ctr"/>
                </a:tc>
                <a:tc>
                  <a:txBody>
                    <a:bodyPr/>
                    <a:lstStyle/>
                    <a:p>
                      <a:pPr algn="ctr"/>
                      <a:r>
                        <a:rPr lang="en-US" altLang="zh-CN" b="1" dirty="0" smtClean="0">
                          <a:solidFill>
                            <a:srgbClr val="02326C"/>
                          </a:solidFill>
                        </a:rPr>
                        <a:t>2018</a:t>
                      </a:r>
                      <a:endParaRPr lang="zh-CN" altLang="en-US" b="1" dirty="0">
                        <a:solidFill>
                          <a:srgbClr val="02326C"/>
                        </a:solidFill>
                      </a:endParaRPr>
                    </a:p>
                  </a:txBody>
                  <a:tcPr anchor="ctr"/>
                </a:tc>
                <a:tc>
                  <a:txBody>
                    <a:bodyPr/>
                    <a:lstStyle/>
                    <a:p>
                      <a:pPr algn="ctr"/>
                      <a:r>
                        <a:rPr lang="en-US" altLang="zh-CN" b="1" dirty="0" smtClean="0">
                          <a:solidFill>
                            <a:srgbClr val="02326C"/>
                          </a:solidFill>
                        </a:rPr>
                        <a:t>2019</a:t>
                      </a:r>
                      <a:endParaRPr lang="zh-CN" altLang="en-US" b="1" dirty="0">
                        <a:solidFill>
                          <a:srgbClr val="02326C"/>
                        </a:solidFill>
                      </a:endParaRPr>
                    </a:p>
                  </a:txBody>
                  <a:tcPr anchor="ctr"/>
                </a:tc>
                <a:tc>
                  <a:txBody>
                    <a:bodyPr/>
                    <a:lstStyle/>
                    <a:p>
                      <a:pPr algn="ctr"/>
                      <a:r>
                        <a:rPr lang="en-US" altLang="zh-CN" b="1" dirty="0" smtClean="0">
                          <a:solidFill>
                            <a:srgbClr val="02326C"/>
                          </a:solidFill>
                        </a:rPr>
                        <a:t>2020</a:t>
                      </a:r>
                      <a:endParaRPr lang="zh-CN" altLang="en-US" b="1" dirty="0">
                        <a:solidFill>
                          <a:srgbClr val="02326C"/>
                        </a:solidFill>
                      </a:endParaRPr>
                    </a:p>
                  </a:txBody>
                  <a:tcPr anchor="ctr"/>
                </a:tc>
                <a:tc>
                  <a:txBody>
                    <a:bodyPr/>
                    <a:lstStyle/>
                    <a:p>
                      <a:pPr algn="ctr"/>
                      <a:r>
                        <a:rPr lang="en-US" altLang="zh-CN" b="1" dirty="0" smtClean="0">
                          <a:solidFill>
                            <a:srgbClr val="02326C"/>
                          </a:solidFill>
                        </a:rPr>
                        <a:t>2021</a:t>
                      </a:r>
                      <a:endParaRPr lang="zh-CN" altLang="en-US" b="1" dirty="0">
                        <a:solidFill>
                          <a:srgbClr val="02326C"/>
                        </a:solidFill>
                      </a:endParaRPr>
                    </a:p>
                  </a:txBody>
                  <a:tcPr anchor="ctr"/>
                </a:tc>
                <a:tc>
                  <a:txBody>
                    <a:bodyPr/>
                    <a:lstStyle/>
                    <a:p>
                      <a:pPr algn="ctr"/>
                      <a:r>
                        <a:rPr lang="en-US" altLang="zh-CN" b="1" dirty="0" smtClean="0">
                          <a:solidFill>
                            <a:srgbClr val="02326C"/>
                          </a:solidFill>
                        </a:rPr>
                        <a:t>2022</a:t>
                      </a:r>
                      <a:endParaRPr lang="zh-CN" altLang="en-US" b="1" dirty="0">
                        <a:solidFill>
                          <a:srgbClr val="02326C"/>
                        </a:solidFill>
                      </a:endParaRPr>
                    </a:p>
                  </a:txBody>
                  <a:tcPr anchor="ctr"/>
                </a:tc>
                <a:tc>
                  <a:txBody>
                    <a:bodyPr/>
                    <a:lstStyle/>
                    <a:p>
                      <a:pPr algn="ctr"/>
                      <a:r>
                        <a:rPr lang="en-US" altLang="zh-CN" b="1" dirty="0" smtClean="0">
                          <a:solidFill>
                            <a:srgbClr val="02326C"/>
                          </a:solidFill>
                        </a:rPr>
                        <a:t>2023</a:t>
                      </a:r>
                      <a:endParaRPr lang="zh-CN" altLang="en-US" b="1" dirty="0">
                        <a:solidFill>
                          <a:srgbClr val="02326C"/>
                        </a:solidFill>
                      </a:endParaRPr>
                    </a:p>
                  </a:txBody>
                  <a:tcPr anchor="ctr"/>
                </a:tc>
                <a:tc>
                  <a:txBody>
                    <a:bodyPr/>
                    <a:lstStyle/>
                    <a:p>
                      <a:pPr algn="ctr"/>
                      <a:r>
                        <a:rPr lang="en-US" altLang="zh-CN" b="1" dirty="0" smtClean="0">
                          <a:solidFill>
                            <a:srgbClr val="02326C"/>
                          </a:solidFill>
                        </a:rPr>
                        <a:t>2024</a:t>
                      </a:r>
                      <a:endParaRPr lang="zh-CN" altLang="en-US" b="1" dirty="0">
                        <a:solidFill>
                          <a:srgbClr val="02326C"/>
                        </a:solidFill>
                      </a:endParaRPr>
                    </a:p>
                  </a:txBody>
                  <a:tcPr anchor="ctr"/>
                </a:tc>
              </a:tr>
              <a:tr h="696594">
                <a:tc gridSpan="2">
                  <a:txBody>
                    <a:bodyPr/>
                    <a:lstStyle/>
                    <a:p>
                      <a:pPr algn="ctr"/>
                      <a:r>
                        <a:rPr lang="zh-CN" altLang="en-US" sz="2000" b="1" dirty="0" smtClean="0">
                          <a:solidFill>
                            <a:schemeClr val="bg1"/>
                          </a:solidFill>
                          <a:latin typeface="宋体"/>
                          <a:ea typeface="宋体"/>
                          <a:cs typeface="宋体"/>
                        </a:rPr>
                        <a:t>调研与设计</a:t>
                      </a:r>
                      <a:endParaRPr lang="zh-CN" altLang="en-US" sz="2000" b="1" dirty="0">
                        <a:solidFill>
                          <a:schemeClr val="bg1"/>
                        </a:solidFill>
                        <a:latin typeface="宋体"/>
                        <a:ea typeface="宋体"/>
                        <a:cs typeface="宋体"/>
                      </a:endParaRPr>
                    </a:p>
                  </a:txBody>
                  <a:tcPr anchor="ctr">
                    <a:solidFill>
                      <a:srgbClr val="008000"/>
                    </a:solidFill>
                  </a:tcPr>
                </a:tc>
                <a:tc hMerge="1">
                  <a:txBody>
                    <a:bodyPr/>
                    <a:lstStyle/>
                    <a:p>
                      <a:pPr algn="ctr"/>
                      <a:endParaRPr lang="zh-CN" altLang="en-US" b="1" dirty="0"/>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r>
              <a:tr h="770289">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gridSpan="4">
                  <a:txBody>
                    <a:bodyPr/>
                    <a:lstStyle/>
                    <a:p>
                      <a:pPr algn="ctr"/>
                      <a:r>
                        <a:rPr lang="zh-CN" altLang="en-US" sz="2000" b="1" dirty="0" smtClean="0">
                          <a:solidFill>
                            <a:schemeClr val="bg1"/>
                          </a:solidFill>
                          <a:latin typeface="宋体"/>
                          <a:ea typeface="宋体"/>
                          <a:cs typeface="宋体"/>
                        </a:rPr>
                        <a:t>望远镜建造</a:t>
                      </a:r>
                      <a:endParaRPr lang="zh-CN" altLang="en-US" sz="2000" b="1" dirty="0">
                        <a:solidFill>
                          <a:schemeClr val="bg1"/>
                        </a:solidFill>
                        <a:latin typeface="宋体"/>
                        <a:ea typeface="宋体"/>
                        <a:cs typeface="宋体"/>
                      </a:endParaRPr>
                    </a:p>
                  </a:txBody>
                  <a:tcPr anchor="ctr">
                    <a:solidFill>
                      <a:srgbClr val="0000FF"/>
                    </a:solidFill>
                  </a:tcPr>
                </a:tc>
                <a:tc hMerge="1">
                  <a:txBody>
                    <a:bodyPr/>
                    <a:lstStyle/>
                    <a:p>
                      <a:pPr algn="ctr"/>
                      <a:endParaRPr lang="zh-CN" altLang="en-US" b="1" dirty="0"/>
                    </a:p>
                  </a:txBody>
                  <a:tcPr anchor="ctr"/>
                </a:tc>
                <a:tc hMerge="1">
                  <a:txBody>
                    <a:bodyPr/>
                    <a:lstStyle/>
                    <a:p>
                      <a:endParaRPr lang="zh-CN" altLang="en-US"/>
                    </a:p>
                  </a:txBody>
                  <a:tcPr/>
                </a:tc>
                <a:tc hMerge="1">
                  <a:txBody>
                    <a:bodyPr/>
                    <a:lstStyle/>
                    <a:p>
                      <a:pPr algn="ctr"/>
                      <a:endParaRPr lang="zh-CN" altLang="en-US" b="1" dirty="0"/>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r>
              <a:tr h="696594">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gridSpan="2">
                  <a:txBody>
                    <a:bodyPr/>
                    <a:lstStyle/>
                    <a:p>
                      <a:pPr algn="ctr"/>
                      <a:r>
                        <a:rPr lang="zh-CN" altLang="en-US" sz="2000" b="1" dirty="0" smtClean="0">
                          <a:solidFill>
                            <a:srgbClr val="FFFFFF"/>
                          </a:solidFill>
                          <a:latin typeface="宋体"/>
                          <a:ea typeface="宋体"/>
                          <a:cs typeface="宋体"/>
                        </a:rPr>
                        <a:t>初光与调试</a:t>
                      </a:r>
                      <a:endParaRPr lang="zh-CN" altLang="en-US" sz="2000" b="1" dirty="0">
                        <a:solidFill>
                          <a:srgbClr val="FFFFFF"/>
                        </a:solidFill>
                        <a:latin typeface="宋体"/>
                        <a:ea typeface="宋体"/>
                        <a:cs typeface="宋体"/>
                      </a:endParaRPr>
                    </a:p>
                  </a:txBody>
                  <a:tcPr anchor="ctr">
                    <a:solidFill>
                      <a:srgbClr val="000090"/>
                    </a:solidFill>
                  </a:tcPr>
                </a:tc>
                <a:tc hMerge="1">
                  <a:txBody>
                    <a:bodyPr/>
                    <a:lstStyle/>
                    <a:p>
                      <a:pPr algn="ctr"/>
                      <a:endParaRPr lang="zh-CN" altLang="en-US" b="1" dirty="0"/>
                    </a:p>
                  </a:txBody>
                  <a:tcPr anchor="ctr"/>
                </a:tc>
                <a:tc>
                  <a:txBody>
                    <a:bodyPr/>
                    <a:lstStyle/>
                    <a:p>
                      <a:pPr algn="ctr"/>
                      <a:endParaRPr lang="zh-CN" altLang="en-US" sz="2000" b="1" dirty="0">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r>
              <a:tr h="743566">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gridSpan="3">
                  <a:txBody>
                    <a:bodyPr/>
                    <a:lstStyle/>
                    <a:p>
                      <a:pPr algn="ctr"/>
                      <a:r>
                        <a:rPr lang="zh-CN" altLang="en-US" sz="2000" b="1" dirty="0" smtClean="0">
                          <a:solidFill>
                            <a:srgbClr val="FFFFFF"/>
                          </a:solidFill>
                          <a:latin typeface="宋体"/>
                          <a:ea typeface="宋体"/>
                          <a:cs typeface="宋体"/>
                        </a:rPr>
                        <a:t>正式巡天</a:t>
                      </a:r>
                      <a:endParaRPr lang="zh-CN" altLang="en-US" sz="2000" b="1" dirty="0">
                        <a:solidFill>
                          <a:srgbClr val="FFFFFF"/>
                        </a:solidFill>
                        <a:latin typeface="宋体"/>
                        <a:ea typeface="宋体"/>
                        <a:cs typeface="宋体"/>
                      </a:endParaRPr>
                    </a:p>
                  </a:txBody>
                  <a:tcPr anchor="ctr">
                    <a:solidFill>
                      <a:srgbClr val="660066"/>
                    </a:solidFill>
                  </a:tcPr>
                </a:tc>
                <a:tc hMerge="1">
                  <a:txBody>
                    <a:bodyPr/>
                    <a:lstStyle/>
                    <a:p>
                      <a:pPr algn="ctr"/>
                      <a:endParaRPr lang="zh-CN" altLang="en-US" b="1" dirty="0"/>
                    </a:p>
                  </a:txBody>
                  <a:tcPr anchor="ctr"/>
                </a:tc>
                <a:tc hMerge="1">
                  <a:txBody>
                    <a:bodyPr/>
                    <a:lstStyle/>
                    <a:p>
                      <a:pPr algn="ctr"/>
                      <a:endParaRPr lang="zh-CN" altLang="en-US" b="1" dirty="0"/>
                    </a:p>
                  </a:txBody>
                  <a:tcPr anchor="ctr"/>
                </a:tc>
              </a:tr>
              <a:tr h="720080">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a:latin typeface="宋体"/>
                        <a:ea typeface="宋体"/>
                        <a:cs typeface="宋体"/>
                      </a:endParaRPr>
                    </a:p>
                  </a:txBody>
                  <a:tcPr anchor="ctr"/>
                </a:tc>
                <a:tc>
                  <a:txBody>
                    <a:bodyPr/>
                    <a:lstStyle/>
                    <a:p>
                      <a:pPr algn="ctr"/>
                      <a:endParaRPr lang="zh-CN" altLang="en-US" sz="2000" b="1" dirty="0">
                        <a:latin typeface="宋体"/>
                        <a:ea typeface="宋体"/>
                        <a:cs typeface="宋体"/>
                      </a:endParaRPr>
                    </a:p>
                  </a:txBody>
                  <a:tcPr anchor="ctr"/>
                </a:tc>
                <a:tc gridSpan="2">
                  <a:txBody>
                    <a:bodyPr/>
                    <a:lstStyle/>
                    <a:p>
                      <a:pPr algn="ctr"/>
                      <a:r>
                        <a:rPr lang="zh-CN" altLang="en-US" sz="2000" b="1" dirty="0" smtClean="0">
                          <a:solidFill>
                            <a:srgbClr val="FFFFFF"/>
                          </a:solidFill>
                          <a:latin typeface="宋体"/>
                          <a:ea typeface="宋体"/>
                          <a:cs typeface="宋体"/>
                        </a:rPr>
                        <a:t>数据释放</a:t>
                      </a:r>
                      <a:endParaRPr lang="zh-CN" altLang="en-US" sz="2000" b="1" dirty="0">
                        <a:solidFill>
                          <a:srgbClr val="FFFFFF"/>
                        </a:solidFill>
                        <a:latin typeface="宋体"/>
                        <a:ea typeface="宋体"/>
                        <a:cs typeface="宋体"/>
                      </a:endParaRPr>
                    </a:p>
                  </a:txBody>
                  <a:tcPr anchor="ctr">
                    <a:solidFill>
                      <a:srgbClr val="FF8000"/>
                    </a:solidFill>
                  </a:tcPr>
                </a:tc>
                <a:tc hMerge="1">
                  <a:txBody>
                    <a:bodyPr/>
                    <a:lstStyle/>
                    <a:p>
                      <a:pPr algn="ctr"/>
                      <a:endParaRPr lang="zh-CN" altLang="en-US" b="1" dirty="0"/>
                    </a:p>
                  </a:txBody>
                  <a:tcPr anchor="ctr"/>
                </a:tc>
              </a:tr>
              <a:tr h="403582">
                <a:tc>
                  <a:txBody>
                    <a:bodyPr/>
                    <a:lstStyle/>
                    <a:p>
                      <a:pPr algn="ctr"/>
                      <a:r>
                        <a:rPr lang="en-US" altLang="zh-CN" b="1" dirty="0" smtClean="0">
                          <a:solidFill>
                            <a:srgbClr val="02326C"/>
                          </a:solidFill>
                        </a:rPr>
                        <a:t>2016</a:t>
                      </a:r>
                      <a:endParaRPr lang="zh-CN" altLang="en-US" b="1" dirty="0">
                        <a:solidFill>
                          <a:srgbClr val="02326C"/>
                        </a:solidFill>
                      </a:endParaRPr>
                    </a:p>
                  </a:txBody>
                  <a:tcPr anchor="ctr"/>
                </a:tc>
                <a:tc>
                  <a:txBody>
                    <a:bodyPr/>
                    <a:lstStyle/>
                    <a:p>
                      <a:pPr algn="ctr"/>
                      <a:r>
                        <a:rPr lang="en-US" altLang="zh-CN" b="1" dirty="0" smtClean="0">
                          <a:solidFill>
                            <a:srgbClr val="02326C"/>
                          </a:solidFill>
                        </a:rPr>
                        <a:t>2017</a:t>
                      </a:r>
                      <a:endParaRPr lang="zh-CN" altLang="en-US" b="1" dirty="0">
                        <a:solidFill>
                          <a:srgbClr val="02326C"/>
                        </a:solidFill>
                      </a:endParaRPr>
                    </a:p>
                  </a:txBody>
                  <a:tcPr anchor="ctr"/>
                </a:tc>
                <a:tc>
                  <a:txBody>
                    <a:bodyPr/>
                    <a:lstStyle/>
                    <a:p>
                      <a:pPr algn="ctr"/>
                      <a:r>
                        <a:rPr lang="en-US" altLang="zh-CN" b="1" dirty="0" smtClean="0">
                          <a:solidFill>
                            <a:srgbClr val="02326C"/>
                          </a:solidFill>
                        </a:rPr>
                        <a:t>2018</a:t>
                      </a:r>
                      <a:endParaRPr lang="zh-CN" altLang="en-US" b="1" dirty="0">
                        <a:solidFill>
                          <a:srgbClr val="02326C"/>
                        </a:solidFill>
                      </a:endParaRPr>
                    </a:p>
                  </a:txBody>
                  <a:tcPr anchor="ctr"/>
                </a:tc>
                <a:tc>
                  <a:txBody>
                    <a:bodyPr/>
                    <a:lstStyle/>
                    <a:p>
                      <a:pPr algn="ctr"/>
                      <a:r>
                        <a:rPr lang="en-US" altLang="zh-CN" b="1" dirty="0" smtClean="0">
                          <a:solidFill>
                            <a:srgbClr val="02326C"/>
                          </a:solidFill>
                        </a:rPr>
                        <a:t>2019</a:t>
                      </a:r>
                      <a:endParaRPr lang="zh-CN" altLang="en-US" b="1" dirty="0">
                        <a:solidFill>
                          <a:srgbClr val="02326C"/>
                        </a:solidFill>
                      </a:endParaRPr>
                    </a:p>
                  </a:txBody>
                  <a:tcPr anchor="ctr"/>
                </a:tc>
                <a:tc>
                  <a:txBody>
                    <a:bodyPr/>
                    <a:lstStyle/>
                    <a:p>
                      <a:pPr algn="ctr"/>
                      <a:r>
                        <a:rPr lang="en-US" altLang="zh-CN" b="1" dirty="0" smtClean="0">
                          <a:solidFill>
                            <a:srgbClr val="02326C"/>
                          </a:solidFill>
                        </a:rPr>
                        <a:t>2020</a:t>
                      </a:r>
                      <a:endParaRPr lang="zh-CN" altLang="en-US" b="1" dirty="0">
                        <a:solidFill>
                          <a:srgbClr val="02326C"/>
                        </a:solidFill>
                      </a:endParaRPr>
                    </a:p>
                  </a:txBody>
                  <a:tcPr anchor="ctr"/>
                </a:tc>
                <a:tc>
                  <a:txBody>
                    <a:bodyPr/>
                    <a:lstStyle/>
                    <a:p>
                      <a:pPr algn="ctr"/>
                      <a:r>
                        <a:rPr lang="en-US" altLang="zh-CN" b="1" dirty="0" smtClean="0">
                          <a:solidFill>
                            <a:srgbClr val="02326C"/>
                          </a:solidFill>
                        </a:rPr>
                        <a:t>2021</a:t>
                      </a:r>
                      <a:endParaRPr lang="zh-CN" altLang="en-US" b="1" dirty="0">
                        <a:solidFill>
                          <a:srgbClr val="02326C"/>
                        </a:solidFill>
                      </a:endParaRPr>
                    </a:p>
                  </a:txBody>
                  <a:tcPr anchor="ctr"/>
                </a:tc>
                <a:tc>
                  <a:txBody>
                    <a:bodyPr/>
                    <a:lstStyle/>
                    <a:p>
                      <a:pPr algn="ctr"/>
                      <a:r>
                        <a:rPr lang="en-US" altLang="zh-CN" b="1" dirty="0" smtClean="0">
                          <a:solidFill>
                            <a:srgbClr val="02326C"/>
                          </a:solidFill>
                        </a:rPr>
                        <a:t>2022</a:t>
                      </a:r>
                      <a:endParaRPr lang="zh-CN" altLang="en-US" b="1" dirty="0">
                        <a:solidFill>
                          <a:srgbClr val="02326C"/>
                        </a:solidFill>
                      </a:endParaRPr>
                    </a:p>
                  </a:txBody>
                  <a:tcPr anchor="ctr"/>
                </a:tc>
                <a:tc>
                  <a:txBody>
                    <a:bodyPr/>
                    <a:lstStyle/>
                    <a:p>
                      <a:pPr algn="ctr"/>
                      <a:r>
                        <a:rPr lang="en-US" altLang="zh-CN" b="1" dirty="0" smtClean="0">
                          <a:solidFill>
                            <a:srgbClr val="02326C"/>
                          </a:solidFill>
                        </a:rPr>
                        <a:t>2023</a:t>
                      </a:r>
                      <a:endParaRPr lang="zh-CN" altLang="en-US" b="1" dirty="0">
                        <a:solidFill>
                          <a:srgbClr val="02326C"/>
                        </a:solidFill>
                      </a:endParaRPr>
                    </a:p>
                  </a:txBody>
                  <a:tcPr anchor="ctr"/>
                </a:tc>
                <a:tc>
                  <a:txBody>
                    <a:bodyPr/>
                    <a:lstStyle/>
                    <a:p>
                      <a:pPr algn="ctr"/>
                      <a:r>
                        <a:rPr lang="en-US" altLang="zh-CN" b="1" dirty="0" smtClean="0">
                          <a:solidFill>
                            <a:srgbClr val="02326C"/>
                          </a:solidFill>
                        </a:rPr>
                        <a:t>2024</a:t>
                      </a:r>
                      <a:endParaRPr lang="zh-CN" altLang="en-US" b="1" dirty="0">
                        <a:solidFill>
                          <a:srgbClr val="02326C"/>
                        </a:solidFill>
                      </a:endParaRPr>
                    </a:p>
                  </a:txBody>
                  <a:tcPr anchor="ctr"/>
                </a:tc>
              </a:tr>
            </a:tbl>
          </a:graphicData>
        </a:graphic>
      </p:graphicFrame>
      <p:cxnSp>
        <p:nvCxnSpPr>
          <p:cNvPr id="13" name="直线箭头连接符 12"/>
          <p:cNvCxnSpPr/>
          <p:nvPr/>
        </p:nvCxnSpPr>
        <p:spPr>
          <a:xfrm>
            <a:off x="467544" y="1430293"/>
            <a:ext cx="8208912" cy="0"/>
          </a:xfrm>
          <a:prstGeom prst="straightConnector1">
            <a:avLst/>
          </a:prstGeom>
          <a:ln>
            <a:solidFill>
              <a:srgbClr val="02326C"/>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13"/>
          <p:cNvCxnSpPr/>
          <p:nvPr/>
        </p:nvCxnSpPr>
        <p:spPr>
          <a:xfrm>
            <a:off x="467544" y="1790333"/>
            <a:ext cx="8208912" cy="0"/>
          </a:xfrm>
          <a:prstGeom prst="straightConnector1">
            <a:avLst/>
          </a:prstGeom>
          <a:ln>
            <a:solidFill>
              <a:srgbClr val="02326C"/>
            </a:solidFill>
            <a:tailEnd type="arrow"/>
          </a:ln>
        </p:spPr>
        <p:style>
          <a:lnRef idx="2">
            <a:schemeClr val="accent1"/>
          </a:lnRef>
          <a:fillRef idx="0">
            <a:schemeClr val="accent1"/>
          </a:fillRef>
          <a:effectRef idx="1">
            <a:schemeClr val="accent1"/>
          </a:effectRef>
          <a:fontRef idx="minor">
            <a:schemeClr val="tx1"/>
          </a:fontRef>
        </p:style>
      </p:cxnSp>
      <p:cxnSp>
        <p:nvCxnSpPr>
          <p:cNvPr id="15" name="直线箭头连接符 14"/>
          <p:cNvCxnSpPr/>
          <p:nvPr/>
        </p:nvCxnSpPr>
        <p:spPr>
          <a:xfrm>
            <a:off x="467544" y="5445224"/>
            <a:ext cx="8208912" cy="0"/>
          </a:xfrm>
          <a:prstGeom prst="straightConnector1">
            <a:avLst/>
          </a:prstGeom>
          <a:ln>
            <a:solidFill>
              <a:srgbClr val="02326C"/>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线箭头连接符 15"/>
          <p:cNvCxnSpPr/>
          <p:nvPr/>
        </p:nvCxnSpPr>
        <p:spPr>
          <a:xfrm>
            <a:off x="467544" y="5805264"/>
            <a:ext cx="8208912" cy="0"/>
          </a:xfrm>
          <a:prstGeom prst="straightConnector1">
            <a:avLst/>
          </a:prstGeom>
          <a:ln>
            <a:solidFill>
              <a:srgbClr val="02326C"/>
            </a:solidFill>
            <a:tailEnd type="arrow"/>
          </a:ln>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395536" y="5517232"/>
            <a:ext cx="8208912" cy="369332"/>
          </a:xfrm>
          <a:prstGeom prst="rect">
            <a:avLst/>
          </a:prstGeom>
          <a:noFill/>
        </p:spPr>
        <p:txBody>
          <a:bodyPr wrap="square" rtlCol="0">
            <a:spAutoFit/>
          </a:bodyPr>
          <a:lstStyle/>
          <a:p>
            <a:pPr lvl="1"/>
            <a:r>
              <a:rPr kumimoji="1" lang="en-US" altLang="zh-CN" dirty="0" smtClean="0"/>
              <a:t> </a:t>
            </a:r>
            <a:endParaRPr kumimoji="1" lang="zh-CN" altLang="en-US" dirty="0"/>
          </a:p>
        </p:txBody>
      </p:sp>
      <p:sp>
        <p:nvSpPr>
          <p:cNvPr id="18" name="上箭头 17"/>
          <p:cNvSpPr/>
          <p:nvPr/>
        </p:nvSpPr>
        <p:spPr>
          <a:xfrm>
            <a:off x="1979712" y="2564904"/>
            <a:ext cx="216024" cy="1008112"/>
          </a:xfrm>
          <a:prstGeom prst="upArrow">
            <a:avLst/>
          </a:prstGeom>
          <a:solidFill>
            <a:srgbClr val="0B7400"/>
          </a:solidFill>
          <a:ln>
            <a:solidFill>
              <a:srgbClr val="0B7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9" name="文本框 18"/>
          <p:cNvSpPr txBox="1"/>
          <p:nvPr/>
        </p:nvSpPr>
        <p:spPr>
          <a:xfrm>
            <a:off x="1763688" y="3573016"/>
            <a:ext cx="936104" cy="369332"/>
          </a:xfrm>
          <a:prstGeom prst="rect">
            <a:avLst/>
          </a:prstGeom>
          <a:noFill/>
        </p:spPr>
        <p:txBody>
          <a:bodyPr wrap="square" rtlCol="0">
            <a:spAutoFit/>
          </a:bodyPr>
          <a:lstStyle/>
          <a:p>
            <a:r>
              <a:rPr kumimoji="1" lang="zh-CN" altLang="en-US" b="1" dirty="0" smtClean="0">
                <a:solidFill>
                  <a:srgbClr val="0B7400"/>
                </a:solidFill>
                <a:latin typeface="+mn-lt"/>
              </a:rPr>
              <a:t> 现在</a:t>
            </a:r>
            <a:endParaRPr kumimoji="1" lang="zh-CN" altLang="en-US" b="1" dirty="0">
              <a:solidFill>
                <a:srgbClr val="0B7400"/>
              </a:solidFill>
              <a:latin typeface="+mn-lt"/>
            </a:endParaRPr>
          </a:p>
        </p:txBody>
      </p:sp>
    </p:spTree>
    <p:extLst>
      <p:ext uri="{BB962C8B-B14F-4D97-AF65-F5344CB8AC3E}">
        <p14:creationId xmlns:p14="http://schemas.microsoft.com/office/powerpoint/2010/main" val="24567414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Mephisto</a:t>
            </a:r>
            <a:r>
              <a:rPr kumimoji="1" lang="zh-CN" altLang="en-US" dirty="0" smtClean="0"/>
              <a:t>巡天计划</a:t>
            </a:r>
            <a:endParaRPr kumimoji="1" lang="zh-CN" altLang="en-US" dirty="0"/>
          </a:p>
        </p:txBody>
      </p:sp>
      <p:sp>
        <p:nvSpPr>
          <p:cNvPr id="3" name="内容占位符 2"/>
          <p:cNvSpPr>
            <a:spLocks noGrp="1"/>
          </p:cNvSpPr>
          <p:nvPr>
            <p:ph idx="1"/>
          </p:nvPr>
        </p:nvSpPr>
        <p:spPr/>
        <p:txBody>
          <a:bodyPr/>
          <a:lstStyle/>
          <a:p>
            <a:r>
              <a:rPr kumimoji="1" lang="en-US" altLang="zh-CN" dirty="0" smtClean="0"/>
              <a:t>Mephisto</a:t>
            </a:r>
            <a:r>
              <a:rPr kumimoji="1" lang="zh-CN" altLang="en-US" dirty="0" smtClean="0"/>
              <a:t>预计将进行</a:t>
            </a:r>
            <a:r>
              <a:rPr kumimoji="1" lang="en-US" altLang="zh-CN" dirty="0" smtClean="0"/>
              <a:t>10</a:t>
            </a:r>
            <a:r>
              <a:rPr kumimoji="1" lang="zh-CN" altLang="en-US" dirty="0" smtClean="0"/>
              <a:t>年巡天：</a:t>
            </a:r>
            <a:endParaRPr kumimoji="1" lang="en-US" altLang="zh-CN" dirty="0" smtClean="0"/>
          </a:p>
          <a:p>
            <a:pPr lvl="1"/>
            <a:r>
              <a:rPr lang="en-US" altLang="zh-CN" dirty="0" smtClean="0"/>
              <a:t>W</a:t>
            </a:r>
            <a:r>
              <a:rPr lang="zh-CN" altLang="en-US" dirty="0" smtClean="0"/>
              <a:t>巡天：北天可观测天区</a:t>
            </a:r>
            <a:r>
              <a:rPr lang="en-US" altLang="zh-CN" dirty="0" smtClean="0"/>
              <a:t>26000</a:t>
            </a:r>
            <a:r>
              <a:rPr lang="zh-CN" altLang="en-US" dirty="0" smtClean="0"/>
              <a:t>平方度（</a:t>
            </a:r>
            <a:r>
              <a:rPr lang="en-US" altLang="zh-CN" i="1" dirty="0" err="1"/>
              <a:t>δ</a:t>
            </a:r>
            <a:r>
              <a:rPr lang="zh-CN" altLang="en-US" dirty="0"/>
              <a:t> </a:t>
            </a:r>
            <a:r>
              <a:rPr lang="en-US" altLang="zh-CN" dirty="0"/>
              <a:t>&gt; -15</a:t>
            </a:r>
            <a:r>
              <a:rPr lang="en-US" altLang="zh-CN" baseline="30000" dirty="0" smtClean="0"/>
              <a:t>◦</a:t>
            </a:r>
            <a:r>
              <a:rPr lang="zh-CN" altLang="en-US" dirty="0" smtClean="0"/>
              <a:t>）；获取全天真彩色图</a:t>
            </a:r>
            <a:endParaRPr lang="en-US" altLang="zh-CN" dirty="0" smtClean="0"/>
          </a:p>
          <a:p>
            <a:pPr lvl="1"/>
            <a:r>
              <a:rPr kumimoji="1" lang="en-US" altLang="zh-CN" dirty="0" smtClean="0"/>
              <a:t>D</a:t>
            </a:r>
            <a:r>
              <a:rPr kumimoji="1" lang="zh-CN" altLang="en-US" dirty="0" smtClean="0"/>
              <a:t>、</a:t>
            </a:r>
            <a:r>
              <a:rPr kumimoji="1" lang="en-US" altLang="zh-CN" dirty="0" smtClean="0"/>
              <a:t>H</a:t>
            </a:r>
            <a:r>
              <a:rPr kumimoji="1" lang="zh-CN" altLang="en-US" dirty="0" smtClean="0"/>
              <a:t>、</a:t>
            </a:r>
            <a:r>
              <a:rPr kumimoji="1" lang="en-US" altLang="zh-CN" dirty="0" smtClean="0"/>
              <a:t>M</a:t>
            </a:r>
            <a:r>
              <a:rPr kumimoji="1" lang="zh-CN" altLang="en-US" dirty="0" smtClean="0"/>
              <a:t>巡天：不同天区不同采样频率时域巡天；快速搜寻变源与暂现源并分类</a:t>
            </a:r>
            <a:endParaRPr kumimoji="1" lang="zh-CN" altLang="en-US" dirty="0"/>
          </a:p>
        </p:txBody>
      </p:sp>
      <p:pic>
        <p:nvPicPr>
          <p:cNvPr id="4" name="图片 3" descr="Screen Shot 2017-08-16 at 10.03.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852936"/>
            <a:ext cx="6473860" cy="3456384"/>
          </a:xfrm>
          <a:prstGeom prst="rect">
            <a:avLst/>
          </a:prstGeom>
        </p:spPr>
      </p:pic>
    </p:spTree>
    <p:extLst>
      <p:ext uri="{BB962C8B-B14F-4D97-AF65-F5344CB8AC3E}">
        <p14:creationId xmlns:p14="http://schemas.microsoft.com/office/powerpoint/2010/main" val="36659467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2surve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525464"/>
            <a:ext cx="8128000" cy="5080000"/>
          </a:xfrm>
          <a:prstGeom prst="rect">
            <a:avLst/>
          </a:prstGeom>
        </p:spPr>
      </p:pic>
      <p:sp>
        <p:nvSpPr>
          <p:cNvPr id="2" name="标题 1"/>
          <p:cNvSpPr>
            <a:spLocks noGrp="1"/>
          </p:cNvSpPr>
          <p:nvPr>
            <p:ph type="title"/>
          </p:nvPr>
        </p:nvSpPr>
        <p:spPr/>
        <p:txBody>
          <a:bodyPr/>
          <a:lstStyle/>
          <a:p>
            <a:r>
              <a:rPr kumimoji="1" lang="en-US" altLang="zh-CN" dirty="0" smtClean="0"/>
              <a:t>W</a:t>
            </a:r>
            <a:r>
              <a:rPr kumimoji="1" lang="zh-CN" altLang="en-US" dirty="0" smtClean="0"/>
              <a:t>巡天</a:t>
            </a:r>
            <a:endParaRPr kumimoji="1" lang="zh-CN" altLang="en-US" dirty="0"/>
          </a:p>
        </p:txBody>
      </p:sp>
      <p:sp>
        <p:nvSpPr>
          <p:cNvPr id="3" name="内容占位符 2"/>
          <p:cNvSpPr>
            <a:spLocks noGrp="1"/>
          </p:cNvSpPr>
          <p:nvPr>
            <p:ph idx="1"/>
          </p:nvPr>
        </p:nvSpPr>
        <p:spPr/>
        <p:txBody>
          <a:bodyPr/>
          <a:lstStyle/>
          <a:p>
            <a:r>
              <a:rPr kumimoji="1" lang="en-US" altLang="zh-CN" dirty="0" smtClean="0"/>
              <a:t>2022</a:t>
            </a:r>
            <a:r>
              <a:rPr kumimoji="1" lang="zh-CN" altLang="en-US" dirty="0" smtClean="0"/>
              <a:t>年 全年</a:t>
            </a:r>
            <a:r>
              <a:rPr kumimoji="1" lang="en-US" altLang="zh-CN" dirty="0" smtClean="0"/>
              <a:t> &amp; 2023-2031</a:t>
            </a:r>
            <a:r>
              <a:rPr kumimoji="1" lang="zh-CN" altLang="en-US" dirty="0" smtClean="0"/>
              <a:t>年</a:t>
            </a:r>
            <a:r>
              <a:rPr kumimoji="1" lang="en-US" altLang="zh-CN" dirty="0" smtClean="0"/>
              <a:t> 30%</a:t>
            </a:r>
            <a:r>
              <a:rPr kumimoji="1" lang="zh-CN" altLang="en-US" dirty="0" smtClean="0"/>
              <a:t>观测时间</a:t>
            </a:r>
            <a:endParaRPr kumimoji="1" lang="en-US" altLang="zh-CN" dirty="0" smtClean="0"/>
          </a:p>
          <a:p>
            <a:r>
              <a:rPr lang="zh-CN" altLang="zh-CN" dirty="0" smtClean="0"/>
              <a:t>2</a:t>
            </a:r>
            <a:r>
              <a:rPr lang="zh-CN" altLang="en-US" dirty="0" smtClean="0"/>
              <a:t> </a:t>
            </a:r>
            <a:r>
              <a:rPr lang="en-US" altLang="zh-CN" dirty="0" smtClean="0"/>
              <a:t>x</a:t>
            </a:r>
            <a:r>
              <a:rPr lang="zh-CN" altLang="en-US" dirty="0" smtClean="0"/>
              <a:t> </a:t>
            </a:r>
            <a:r>
              <a:rPr lang="en-US" altLang="zh-CN" dirty="0" smtClean="0"/>
              <a:t>20s</a:t>
            </a:r>
            <a:r>
              <a:rPr lang="zh-CN" altLang="en-US" dirty="0" smtClean="0"/>
              <a:t> 曝光，典型</a:t>
            </a:r>
            <a:r>
              <a:rPr lang="en-US" altLang="zh-CN" b="0" dirty="0" smtClean="0">
                <a:latin typeface="Times New Roman"/>
                <a:ea typeface="宋体-简"/>
                <a:cs typeface="Arial"/>
              </a:rPr>
              <a:t>5σ</a:t>
            </a:r>
            <a:r>
              <a:rPr lang="zh-CN" altLang="en-US" dirty="0" smtClean="0"/>
              <a:t>深度</a:t>
            </a:r>
            <a:r>
              <a:rPr lang="zh-CN" altLang="en-US" dirty="0"/>
              <a:t> </a:t>
            </a:r>
            <a:r>
              <a:rPr lang="en-US" altLang="zh-CN" b="0" dirty="0">
                <a:latin typeface="Times New Roman"/>
                <a:ea typeface="宋体-简"/>
                <a:cs typeface="Arial"/>
              </a:rPr>
              <a:t>r ~ </a:t>
            </a:r>
            <a:r>
              <a:rPr lang="en-US" altLang="zh-CN" b="0" dirty="0" smtClean="0">
                <a:latin typeface="Times New Roman"/>
                <a:ea typeface="宋体-简"/>
                <a:cs typeface="Arial"/>
              </a:rPr>
              <a:t>22.7</a:t>
            </a:r>
            <a:r>
              <a:rPr lang="zh-CN" altLang="en-US" dirty="0"/>
              <a:t>等</a:t>
            </a:r>
            <a:endParaRPr lang="en-US" altLang="zh-CN" dirty="0"/>
          </a:p>
          <a:p>
            <a:pPr marL="342900" lvl="1" indent="-342900">
              <a:buFontTx/>
              <a:buChar char="•"/>
            </a:pPr>
            <a:r>
              <a:rPr lang="zh-CN" altLang="en-US" dirty="0" smtClean="0"/>
              <a:t>每晚对同一天区观测两次，间隔约</a:t>
            </a:r>
            <a:r>
              <a:rPr lang="en-US" altLang="zh-CN" dirty="0" smtClean="0"/>
              <a:t>1</a:t>
            </a:r>
            <a:r>
              <a:rPr lang="zh-CN" altLang="en-US" dirty="0" smtClean="0"/>
              <a:t>小时</a:t>
            </a:r>
            <a:endParaRPr lang="en-US" altLang="zh-CN" dirty="0" smtClean="0"/>
          </a:p>
          <a:p>
            <a:pPr marL="342900" lvl="1" indent="-342900">
              <a:buFontTx/>
              <a:buChar char="•"/>
            </a:pPr>
            <a:r>
              <a:rPr lang="zh-CN" altLang="en-US" dirty="0"/>
              <a:t>第一年预计完成两组滤光片各</a:t>
            </a:r>
            <a:r>
              <a:rPr lang="en-US" altLang="zh-CN" dirty="0"/>
              <a:t>9</a:t>
            </a:r>
            <a:r>
              <a:rPr lang="zh-CN" altLang="en-US" dirty="0"/>
              <a:t>轮拍摄，随后的九年预计每年完成</a:t>
            </a:r>
            <a:r>
              <a:rPr lang="en-US" altLang="zh-CN" dirty="0"/>
              <a:t>3</a:t>
            </a:r>
            <a:r>
              <a:rPr lang="zh-CN" altLang="en-US" dirty="0"/>
              <a:t>轮拍摄</a:t>
            </a:r>
            <a:endParaRPr lang="en-US" altLang="zh-CN" dirty="0"/>
          </a:p>
          <a:p>
            <a:pPr marL="342900" lvl="1" indent="-342900">
              <a:buFontTx/>
              <a:buChar char="•"/>
            </a:pPr>
            <a:r>
              <a:rPr lang="en-US" altLang="zh-CN" dirty="0" smtClean="0"/>
              <a:t>10</a:t>
            </a:r>
            <a:r>
              <a:rPr lang="zh-CN" altLang="en-US" dirty="0"/>
              <a:t>年</a:t>
            </a:r>
            <a:r>
              <a:rPr lang="zh-CN" altLang="en-US" dirty="0" smtClean="0"/>
              <a:t>预计将完成两组滤光片各</a:t>
            </a:r>
            <a:r>
              <a:rPr lang="en-US" altLang="zh-CN" dirty="0"/>
              <a:t>36</a:t>
            </a:r>
            <a:r>
              <a:rPr lang="zh-CN" altLang="en-US" dirty="0"/>
              <a:t>轮拍摄，最终极限星</a:t>
            </a:r>
            <a:r>
              <a:rPr lang="zh-CN" altLang="en-US" dirty="0" smtClean="0"/>
              <a:t>等 </a:t>
            </a:r>
            <a:r>
              <a:rPr lang="en-US" altLang="zh-CN" b="0" dirty="0" smtClean="0">
                <a:latin typeface="Times New Roman"/>
                <a:ea typeface="宋体-简"/>
                <a:cs typeface="Arial"/>
              </a:rPr>
              <a:t>r </a:t>
            </a:r>
            <a:r>
              <a:rPr lang="en-US" altLang="zh-CN" b="0" dirty="0">
                <a:latin typeface="Times New Roman"/>
                <a:ea typeface="宋体-简"/>
                <a:cs typeface="Arial"/>
              </a:rPr>
              <a:t>~ </a:t>
            </a:r>
            <a:r>
              <a:rPr lang="en-US" altLang="zh-CN" dirty="0" smtClean="0"/>
              <a:t>24.7</a:t>
            </a:r>
            <a:r>
              <a:rPr lang="zh-CN" altLang="en-US" dirty="0"/>
              <a:t>等，颜色定标精度</a:t>
            </a:r>
            <a:r>
              <a:rPr lang="en-US" altLang="zh-CN" dirty="0"/>
              <a:t>0.2 </a:t>
            </a:r>
            <a:r>
              <a:rPr lang="en-US" altLang="zh-CN" dirty="0" smtClean="0"/>
              <a:t>- 0.5%</a:t>
            </a:r>
            <a:r>
              <a:rPr lang="zh-CN" altLang="en-US" dirty="0"/>
              <a:t>。</a:t>
            </a:r>
            <a:endParaRPr lang="en-US" altLang="zh-CN" dirty="0" smtClean="0"/>
          </a:p>
          <a:p>
            <a:pPr marL="342900" lvl="1" indent="-342900">
              <a:buFontTx/>
              <a:buChar char="•"/>
            </a:pPr>
            <a:endParaRPr lang="en-US" altLang="zh-CN" dirty="0"/>
          </a:p>
          <a:p>
            <a:pPr marL="342900" lvl="1" indent="-342900">
              <a:buFontTx/>
              <a:buChar char="•"/>
            </a:pPr>
            <a:endParaRPr lang="zh-CN" altLang="en-US" dirty="0"/>
          </a:p>
        </p:txBody>
      </p:sp>
      <p:sp>
        <p:nvSpPr>
          <p:cNvPr id="5" name="文本框 4"/>
          <p:cNvSpPr txBox="1"/>
          <p:nvPr/>
        </p:nvSpPr>
        <p:spPr>
          <a:xfrm>
            <a:off x="2339752" y="6372036"/>
            <a:ext cx="5544616" cy="369332"/>
          </a:xfrm>
          <a:prstGeom prst="rect">
            <a:avLst/>
          </a:prstGeom>
          <a:noFill/>
        </p:spPr>
        <p:txBody>
          <a:bodyPr wrap="square" rtlCol="0">
            <a:spAutoFit/>
          </a:bodyPr>
          <a:lstStyle/>
          <a:p>
            <a:r>
              <a:rPr kumimoji="1" lang="en-US" altLang="zh-CN" i="1" dirty="0">
                <a:solidFill>
                  <a:srgbClr val="0F3169"/>
                </a:solidFill>
              </a:rPr>
              <a:t>ugi</a:t>
            </a:r>
            <a:r>
              <a:rPr kumimoji="1" lang="en-US" altLang="zh-CN" dirty="0">
                <a:solidFill>
                  <a:srgbClr val="0F3169"/>
                </a:solidFill>
              </a:rPr>
              <a:t> </a:t>
            </a:r>
            <a:r>
              <a:rPr kumimoji="1" lang="zh-CN" altLang="en-US" dirty="0" smtClean="0">
                <a:solidFill>
                  <a:srgbClr val="0F3169"/>
                </a:solidFill>
              </a:rPr>
              <a:t>滤光片组合                  </a:t>
            </a:r>
            <a:r>
              <a:rPr kumimoji="1" lang="en-US" altLang="zh-CN" i="1" dirty="0" smtClean="0">
                <a:solidFill>
                  <a:srgbClr val="0F3169"/>
                </a:solidFill>
              </a:rPr>
              <a:t>vrz</a:t>
            </a:r>
            <a:r>
              <a:rPr kumimoji="1" lang="en-US" altLang="zh-CN" dirty="0" smtClean="0">
                <a:solidFill>
                  <a:srgbClr val="0F3169"/>
                </a:solidFill>
              </a:rPr>
              <a:t> </a:t>
            </a:r>
            <a:r>
              <a:rPr kumimoji="1" lang="zh-CN" altLang="en-US" dirty="0" smtClean="0">
                <a:solidFill>
                  <a:srgbClr val="0F3169"/>
                </a:solidFill>
              </a:rPr>
              <a:t>滤光片组合</a:t>
            </a:r>
            <a:endParaRPr kumimoji="1" lang="zh-CN" altLang="en-US" dirty="0">
              <a:solidFill>
                <a:srgbClr val="0F3169"/>
              </a:solidFill>
            </a:endParaRPr>
          </a:p>
        </p:txBody>
      </p:sp>
    </p:spTree>
    <p:extLst>
      <p:ext uri="{BB962C8B-B14F-4D97-AF65-F5344CB8AC3E}">
        <p14:creationId xmlns:p14="http://schemas.microsoft.com/office/powerpoint/2010/main" val="20920878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2surve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525464"/>
            <a:ext cx="8128000" cy="5080000"/>
          </a:xfrm>
          <a:prstGeom prst="rect">
            <a:avLst/>
          </a:prstGeom>
        </p:spPr>
      </p:pic>
      <p:sp>
        <p:nvSpPr>
          <p:cNvPr id="2" name="标题 1"/>
          <p:cNvSpPr>
            <a:spLocks noGrp="1"/>
          </p:cNvSpPr>
          <p:nvPr>
            <p:ph type="title"/>
          </p:nvPr>
        </p:nvSpPr>
        <p:spPr/>
        <p:txBody>
          <a:bodyPr/>
          <a:lstStyle/>
          <a:p>
            <a:r>
              <a:rPr kumimoji="1" lang="en-US" altLang="zh-CN" dirty="0" smtClean="0"/>
              <a:t>W</a:t>
            </a:r>
            <a:r>
              <a:rPr kumimoji="1" lang="zh-CN" altLang="en-US" dirty="0" smtClean="0"/>
              <a:t>巡天</a:t>
            </a:r>
            <a:endParaRPr kumimoji="1" lang="zh-CN" altLang="en-US" dirty="0"/>
          </a:p>
        </p:txBody>
      </p:sp>
      <p:sp>
        <p:nvSpPr>
          <p:cNvPr id="3" name="内容占位符 2"/>
          <p:cNvSpPr>
            <a:spLocks noGrp="1"/>
          </p:cNvSpPr>
          <p:nvPr>
            <p:ph idx="1"/>
          </p:nvPr>
        </p:nvSpPr>
        <p:spPr/>
        <p:txBody>
          <a:bodyPr/>
          <a:lstStyle/>
          <a:p>
            <a:r>
              <a:rPr kumimoji="1" lang="en-US" altLang="zh-CN" dirty="0" smtClean="0"/>
              <a:t>2022</a:t>
            </a:r>
            <a:r>
              <a:rPr kumimoji="1" lang="zh-CN" altLang="en-US" dirty="0" smtClean="0"/>
              <a:t>年 全年</a:t>
            </a:r>
            <a:r>
              <a:rPr kumimoji="1" lang="en-US" altLang="zh-CN" dirty="0" smtClean="0"/>
              <a:t> &amp; 2023-2031</a:t>
            </a:r>
            <a:r>
              <a:rPr kumimoji="1" lang="zh-CN" altLang="en-US" dirty="0" smtClean="0"/>
              <a:t>年</a:t>
            </a:r>
            <a:r>
              <a:rPr kumimoji="1" lang="en-US" altLang="zh-CN" dirty="0" smtClean="0"/>
              <a:t> 30%</a:t>
            </a:r>
            <a:r>
              <a:rPr kumimoji="1" lang="zh-CN" altLang="en-US" dirty="0" smtClean="0"/>
              <a:t>观测时间</a:t>
            </a:r>
            <a:endParaRPr kumimoji="1" lang="en-US" altLang="zh-CN" dirty="0" smtClean="0"/>
          </a:p>
          <a:p>
            <a:r>
              <a:rPr lang="zh-CN" altLang="zh-CN" dirty="0" smtClean="0"/>
              <a:t>2</a:t>
            </a:r>
            <a:r>
              <a:rPr lang="zh-CN" altLang="en-US" dirty="0" smtClean="0"/>
              <a:t> </a:t>
            </a:r>
            <a:r>
              <a:rPr lang="en-US" altLang="zh-CN" dirty="0" smtClean="0"/>
              <a:t>x</a:t>
            </a:r>
            <a:r>
              <a:rPr lang="zh-CN" altLang="en-US" dirty="0" smtClean="0"/>
              <a:t> </a:t>
            </a:r>
            <a:r>
              <a:rPr lang="en-US" altLang="zh-CN" dirty="0" smtClean="0"/>
              <a:t>20s</a:t>
            </a:r>
            <a:r>
              <a:rPr lang="zh-CN" altLang="en-US" dirty="0" smtClean="0"/>
              <a:t> 曝光，典型</a:t>
            </a:r>
            <a:r>
              <a:rPr lang="en-US" altLang="zh-CN" b="0" dirty="0" smtClean="0">
                <a:latin typeface="Times New Roman"/>
                <a:ea typeface="宋体-简"/>
                <a:cs typeface="Arial"/>
              </a:rPr>
              <a:t>5σ</a:t>
            </a:r>
            <a:r>
              <a:rPr lang="zh-CN" altLang="en-US" dirty="0" smtClean="0"/>
              <a:t>深度</a:t>
            </a:r>
            <a:r>
              <a:rPr lang="zh-CN" altLang="en-US" dirty="0"/>
              <a:t> </a:t>
            </a:r>
            <a:r>
              <a:rPr lang="en-US" altLang="zh-CN" b="0" dirty="0">
                <a:latin typeface="Times New Roman"/>
                <a:ea typeface="宋体-简"/>
                <a:cs typeface="Arial"/>
              </a:rPr>
              <a:t>r ~ </a:t>
            </a:r>
            <a:r>
              <a:rPr lang="en-US" altLang="zh-CN" b="0" dirty="0" smtClean="0">
                <a:latin typeface="Times New Roman"/>
                <a:ea typeface="宋体-简"/>
                <a:cs typeface="Arial"/>
              </a:rPr>
              <a:t>22.7</a:t>
            </a:r>
            <a:r>
              <a:rPr lang="zh-CN" altLang="en-US" dirty="0"/>
              <a:t>等</a:t>
            </a:r>
            <a:endParaRPr lang="en-US" altLang="zh-CN" dirty="0"/>
          </a:p>
          <a:p>
            <a:pPr marL="342900" lvl="1" indent="-342900">
              <a:buFontTx/>
              <a:buChar char="•"/>
            </a:pPr>
            <a:r>
              <a:rPr lang="zh-CN" altLang="en-US" dirty="0" smtClean="0"/>
              <a:t>每晚对同一天区观测两次，间隔约</a:t>
            </a:r>
            <a:r>
              <a:rPr lang="en-US" altLang="zh-CN" dirty="0" smtClean="0"/>
              <a:t>1</a:t>
            </a:r>
            <a:r>
              <a:rPr lang="zh-CN" altLang="en-US" dirty="0" smtClean="0"/>
              <a:t>小时</a:t>
            </a:r>
            <a:endParaRPr lang="en-US" altLang="zh-CN" dirty="0" smtClean="0"/>
          </a:p>
          <a:p>
            <a:pPr marL="342900" lvl="1" indent="-342900">
              <a:buFontTx/>
              <a:buChar char="•"/>
            </a:pPr>
            <a:r>
              <a:rPr lang="zh-CN" altLang="en-US" dirty="0"/>
              <a:t>第一年预计完成两组滤光片各</a:t>
            </a:r>
            <a:r>
              <a:rPr lang="en-US" altLang="zh-CN" dirty="0"/>
              <a:t>9</a:t>
            </a:r>
            <a:r>
              <a:rPr lang="zh-CN" altLang="en-US" dirty="0"/>
              <a:t>轮拍摄，随后的九年预计每年完成</a:t>
            </a:r>
            <a:r>
              <a:rPr lang="en-US" altLang="zh-CN" dirty="0"/>
              <a:t>3</a:t>
            </a:r>
            <a:r>
              <a:rPr lang="zh-CN" altLang="en-US" dirty="0"/>
              <a:t>轮拍摄</a:t>
            </a:r>
            <a:endParaRPr lang="en-US" altLang="zh-CN" dirty="0"/>
          </a:p>
          <a:p>
            <a:pPr marL="342900" lvl="1" indent="-342900">
              <a:buFontTx/>
              <a:buChar char="•"/>
            </a:pPr>
            <a:r>
              <a:rPr lang="en-US" altLang="zh-CN" dirty="0" smtClean="0"/>
              <a:t>10</a:t>
            </a:r>
            <a:r>
              <a:rPr lang="zh-CN" altLang="en-US" dirty="0"/>
              <a:t>年</a:t>
            </a:r>
            <a:r>
              <a:rPr lang="zh-CN" altLang="en-US" dirty="0" smtClean="0"/>
              <a:t>预计将完成两组滤光片各</a:t>
            </a:r>
            <a:r>
              <a:rPr lang="en-US" altLang="zh-CN" dirty="0"/>
              <a:t>36</a:t>
            </a:r>
            <a:r>
              <a:rPr lang="zh-CN" altLang="en-US" dirty="0"/>
              <a:t>轮拍摄，最终极限星</a:t>
            </a:r>
            <a:r>
              <a:rPr lang="zh-CN" altLang="en-US" dirty="0" smtClean="0"/>
              <a:t>等 </a:t>
            </a:r>
            <a:r>
              <a:rPr lang="en-US" altLang="zh-CN" b="0" dirty="0" smtClean="0">
                <a:latin typeface="Times New Roman"/>
                <a:ea typeface="宋体-简"/>
                <a:cs typeface="Arial"/>
              </a:rPr>
              <a:t>r </a:t>
            </a:r>
            <a:r>
              <a:rPr lang="en-US" altLang="zh-CN" b="0" dirty="0">
                <a:latin typeface="Times New Roman"/>
                <a:ea typeface="宋体-简"/>
                <a:cs typeface="Arial"/>
              </a:rPr>
              <a:t>~ </a:t>
            </a:r>
            <a:r>
              <a:rPr lang="en-US" altLang="zh-CN" dirty="0" smtClean="0"/>
              <a:t>24.7</a:t>
            </a:r>
            <a:r>
              <a:rPr lang="zh-CN" altLang="en-US" dirty="0"/>
              <a:t>等，颜色定标精度</a:t>
            </a:r>
            <a:r>
              <a:rPr lang="en-US" altLang="zh-CN" dirty="0"/>
              <a:t>0.2 </a:t>
            </a:r>
            <a:r>
              <a:rPr lang="en-US" altLang="zh-CN" dirty="0" smtClean="0"/>
              <a:t>- 0.5%</a:t>
            </a:r>
            <a:r>
              <a:rPr lang="zh-CN" altLang="en-US" dirty="0"/>
              <a:t>。</a:t>
            </a:r>
            <a:endParaRPr lang="en-US" altLang="zh-CN" dirty="0" smtClean="0"/>
          </a:p>
          <a:p>
            <a:pPr marL="342900" lvl="1" indent="-342900">
              <a:buFontTx/>
              <a:buChar char="•"/>
            </a:pPr>
            <a:endParaRPr lang="en-US" altLang="zh-CN" dirty="0"/>
          </a:p>
          <a:p>
            <a:pPr marL="342900" lvl="1" indent="-342900">
              <a:buFontTx/>
              <a:buChar char="•"/>
            </a:pPr>
            <a:endParaRPr lang="zh-CN" altLang="en-US" dirty="0"/>
          </a:p>
        </p:txBody>
      </p:sp>
      <p:pic>
        <p:nvPicPr>
          <p:cNvPr id="5" name="图片 4" descr="Screen Shot 2017-11-27 at 11.16.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356992"/>
            <a:ext cx="8486349" cy="3168352"/>
          </a:xfrm>
          <a:prstGeom prst="rect">
            <a:avLst/>
          </a:prstGeom>
        </p:spPr>
      </p:pic>
      <p:sp>
        <p:nvSpPr>
          <p:cNvPr id="6" name="文本框 5"/>
          <p:cNvSpPr txBox="1"/>
          <p:nvPr/>
        </p:nvSpPr>
        <p:spPr>
          <a:xfrm>
            <a:off x="1619672" y="6381328"/>
            <a:ext cx="6840760" cy="369332"/>
          </a:xfrm>
          <a:prstGeom prst="rect">
            <a:avLst/>
          </a:prstGeom>
          <a:noFill/>
        </p:spPr>
        <p:txBody>
          <a:bodyPr wrap="square" rtlCol="0">
            <a:spAutoFit/>
          </a:bodyPr>
          <a:lstStyle/>
          <a:p>
            <a:r>
              <a:rPr kumimoji="1" lang="en-US" altLang="zh-CN" i="1" dirty="0">
                <a:solidFill>
                  <a:srgbClr val="0F3169"/>
                </a:solidFill>
              </a:rPr>
              <a:t>ugi</a:t>
            </a:r>
            <a:r>
              <a:rPr kumimoji="1" lang="en-US" altLang="zh-CN" dirty="0">
                <a:solidFill>
                  <a:srgbClr val="0F3169"/>
                </a:solidFill>
              </a:rPr>
              <a:t> </a:t>
            </a:r>
            <a:r>
              <a:rPr kumimoji="1" lang="zh-CN" altLang="en-US" dirty="0" smtClean="0">
                <a:solidFill>
                  <a:srgbClr val="0F3169"/>
                </a:solidFill>
              </a:rPr>
              <a:t>滤光片组合                           </a:t>
            </a:r>
            <a:r>
              <a:rPr kumimoji="1" lang="en-US" altLang="zh-CN" i="1" dirty="0" smtClean="0">
                <a:solidFill>
                  <a:srgbClr val="0F3169"/>
                </a:solidFill>
              </a:rPr>
              <a:t>vrz</a:t>
            </a:r>
            <a:r>
              <a:rPr kumimoji="1" lang="en-US" altLang="zh-CN" dirty="0" smtClean="0">
                <a:solidFill>
                  <a:srgbClr val="0F3169"/>
                </a:solidFill>
              </a:rPr>
              <a:t> </a:t>
            </a:r>
            <a:r>
              <a:rPr kumimoji="1" lang="zh-CN" altLang="en-US" dirty="0" smtClean="0">
                <a:solidFill>
                  <a:srgbClr val="0F3169"/>
                </a:solidFill>
              </a:rPr>
              <a:t>滤光片组合</a:t>
            </a:r>
            <a:endParaRPr kumimoji="1" lang="zh-CN" altLang="en-US" dirty="0">
              <a:solidFill>
                <a:srgbClr val="0F3169"/>
              </a:solidFill>
            </a:endParaRPr>
          </a:p>
        </p:txBody>
      </p:sp>
    </p:spTree>
    <p:extLst>
      <p:ext uri="{BB962C8B-B14F-4D97-AF65-F5344CB8AC3E}">
        <p14:creationId xmlns:p14="http://schemas.microsoft.com/office/powerpoint/2010/main" val="11122628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提纲</a:t>
            </a:r>
            <a:endParaRPr kumimoji="1" lang="zh-CN" altLang="en-US" dirty="0"/>
          </a:p>
        </p:txBody>
      </p:sp>
      <p:sp>
        <p:nvSpPr>
          <p:cNvPr id="3" name="内容占位符 2"/>
          <p:cNvSpPr>
            <a:spLocks noGrp="1"/>
          </p:cNvSpPr>
          <p:nvPr>
            <p:ph idx="1"/>
          </p:nvPr>
        </p:nvSpPr>
        <p:spPr/>
        <p:txBody>
          <a:bodyPr/>
          <a:lstStyle/>
          <a:p>
            <a:r>
              <a:rPr kumimoji="1" lang="zh-CN" altLang="en-US" b="1" dirty="0" smtClean="0"/>
              <a:t>项目背景与介绍</a:t>
            </a:r>
            <a:r>
              <a:rPr kumimoji="1" lang="en-US" altLang="zh-CN" b="1" dirty="0" smtClean="0"/>
              <a:t> </a:t>
            </a:r>
          </a:p>
          <a:p>
            <a:endParaRPr kumimoji="1" lang="en-US" altLang="zh-CN" b="1" dirty="0" smtClean="0"/>
          </a:p>
          <a:p>
            <a:r>
              <a:rPr kumimoji="1" lang="zh-CN" altLang="en-US" b="1" dirty="0" smtClean="0"/>
              <a:t>望远镜设计</a:t>
            </a:r>
            <a:endParaRPr kumimoji="1" lang="en-US" altLang="zh-CN" b="1" dirty="0" smtClean="0"/>
          </a:p>
          <a:p>
            <a:endParaRPr lang="en-US" altLang="zh-CN" dirty="0"/>
          </a:p>
          <a:p>
            <a:r>
              <a:rPr lang="zh-CN" altLang="en-US" dirty="0" smtClean="0"/>
              <a:t>巡天计划</a:t>
            </a:r>
            <a:endParaRPr kumimoji="1" lang="en-US" altLang="zh-CN" b="1" dirty="0" smtClean="0"/>
          </a:p>
          <a:p>
            <a:endParaRPr kumimoji="1" lang="en-US" altLang="zh-CN" b="1" dirty="0" smtClean="0"/>
          </a:p>
          <a:p>
            <a:r>
              <a:rPr lang="zh-CN" altLang="en-US" b="1" dirty="0"/>
              <a:t>核心科学</a:t>
            </a:r>
            <a:r>
              <a:rPr lang="zh-CN" altLang="en-US" b="1" dirty="0" smtClean="0"/>
              <a:t>目标举例</a:t>
            </a:r>
            <a:r>
              <a:rPr lang="en-US" altLang="zh-CN" b="1" dirty="0" smtClean="0"/>
              <a:t>  </a:t>
            </a:r>
          </a:p>
          <a:p>
            <a:pPr marL="0" indent="0">
              <a:buNone/>
            </a:pPr>
            <a:endParaRPr kumimoji="1" lang="en-US" altLang="zh-CN" b="1" dirty="0" smtClean="0"/>
          </a:p>
          <a:p>
            <a:r>
              <a:rPr kumimoji="1" lang="zh-CN" altLang="en-US" b="1" dirty="0" smtClean="0"/>
              <a:t>巡天数据处理与分析</a:t>
            </a:r>
            <a:r>
              <a:rPr kumimoji="1" lang="en-US" altLang="zh-CN" b="1" dirty="0" smtClean="0"/>
              <a:t> </a:t>
            </a:r>
          </a:p>
        </p:txBody>
      </p:sp>
    </p:spTree>
    <p:extLst>
      <p:ext uri="{BB962C8B-B14F-4D97-AF65-F5344CB8AC3E}">
        <p14:creationId xmlns:p14="http://schemas.microsoft.com/office/powerpoint/2010/main" val="5155049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宋体"/>
                <a:ea typeface="宋体"/>
                <a:cs typeface="宋体"/>
              </a:rPr>
              <a:t>D、H</a:t>
            </a:r>
            <a:r>
              <a:rPr lang="zh-CN" altLang="en-US" dirty="0" smtClean="0">
                <a:latin typeface="宋体"/>
                <a:ea typeface="宋体"/>
                <a:cs typeface="宋体"/>
              </a:rPr>
              <a:t>、</a:t>
            </a:r>
            <a:r>
              <a:rPr lang="en-US" altLang="zh-CN" dirty="0" smtClean="0">
                <a:latin typeface="宋体"/>
                <a:ea typeface="宋体"/>
                <a:cs typeface="宋体"/>
              </a:rPr>
              <a:t>M</a:t>
            </a:r>
            <a:r>
              <a:rPr lang="zh-CN" altLang="en-US" dirty="0" smtClean="0">
                <a:latin typeface="宋体"/>
                <a:ea typeface="宋体"/>
                <a:cs typeface="宋体"/>
              </a:rPr>
              <a:t>巡天</a:t>
            </a:r>
            <a:endParaRPr kumimoji="1" lang="zh-CN" altLang="en-US" dirty="0">
              <a:latin typeface="宋体"/>
              <a:ea typeface="宋体"/>
              <a:cs typeface="宋体"/>
            </a:endParaRPr>
          </a:p>
        </p:txBody>
      </p:sp>
      <p:sp>
        <p:nvSpPr>
          <p:cNvPr id="3" name="内容占位符 2"/>
          <p:cNvSpPr>
            <a:spLocks noGrp="1"/>
          </p:cNvSpPr>
          <p:nvPr>
            <p:ph idx="1"/>
          </p:nvPr>
        </p:nvSpPr>
        <p:spPr/>
        <p:txBody>
          <a:bodyPr/>
          <a:lstStyle/>
          <a:p>
            <a:pPr eaLnBrk="1" fontAlgn="ctr" hangingPunct="1"/>
            <a:r>
              <a:rPr kumimoji="1" lang="en-US" altLang="zh-CN" dirty="0" smtClean="0"/>
              <a:t>2023 – 2031</a:t>
            </a:r>
            <a:r>
              <a:rPr kumimoji="1" lang="zh-CN" altLang="en-US" dirty="0" smtClean="0"/>
              <a:t>年：</a:t>
            </a:r>
            <a:r>
              <a:rPr kumimoji="1" lang="en-US" altLang="zh-CN" dirty="0" smtClean="0"/>
              <a:t>70%</a:t>
            </a:r>
            <a:r>
              <a:rPr kumimoji="1" lang="zh-CN" altLang="en-US" dirty="0" smtClean="0"/>
              <a:t>观测时间用于</a:t>
            </a:r>
            <a:r>
              <a:rPr kumimoji="1" lang="en-US" altLang="zh-CN" dirty="0" smtClean="0"/>
              <a:t>DHM</a:t>
            </a:r>
            <a:r>
              <a:rPr kumimoji="1" lang="zh-CN" altLang="en-US" dirty="0" smtClean="0"/>
              <a:t>巡天</a:t>
            </a:r>
            <a:endParaRPr lang="en-US" altLang="zh-CN" dirty="0" smtClean="0"/>
          </a:p>
          <a:p>
            <a:pPr eaLnBrk="1" fontAlgn="ctr" hangingPunct="1"/>
            <a:endParaRPr lang="en-US" altLang="zh-CN" b="0" dirty="0"/>
          </a:p>
          <a:p>
            <a:r>
              <a:rPr lang="zh-CN" altLang="en-US" dirty="0"/>
              <a:t>采样频度分别为天、</a:t>
            </a:r>
            <a:r>
              <a:rPr lang="zh-CN" altLang="en-US" dirty="0" smtClean="0"/>
              <a:t>小时和分钟量级</a:t>
            </a:r>
            <a:r>
              <a:rPr lang="zh-CN" altLang="en-US" dirty="0"/>
              <a:t>：</a:t>
            </a:r>
            <a:r>
              <a:rPr lang="zh-CN" altLang="en-US" dirty="0" smtClean="0"/>
              <a:t>时域天文学观测</a:t>
            </a:r>
            <a:r>
              <a:rPr lang="zh-CN" altLang="en-US" dirty="0"/>
              <a:t>研究</a:t>
            </a:r>
            <a:r>
              <a:rPr lang="zh-CN" altLang="en-US" dirty="0" smtClean="0"/>
              <a:t>。</a:t>
            </a:r>
            <a:endParaRPr lang="en-US" altLang="zh-CN" dirty="0" smtClean="0"/>
          </a:p>
          <a:p>
            <a:endParaRPr lang="en-US" altLang="zh-CN" dirty="0" smtClean="0"/>
          </a:p>
          <a:p>
            <a:r>
              <a:rPr lang="en-US" altLang="zh-CN" dirty="0" smtClean="0"/>
              <a:t>D</a:t>
            </a:r>
            <a:r>
              <a:rPr lang="zh-CN" altLang="en-US" dirty="0"/>
              <a:t>、</a:t>
            </a:r>
            <a:r>
              <a:rPr lang="en-US" altLang="zh-CN" dirty="0"/>
              <a:t>H</a:t>
            </a:r>
            <a:r>
              <a:rPr lang="zh-CN" altLang="en-US" dirty="0"/>
              <a:t>和</a:t>
            </a:r>
            <a:r>
              <a:rPr lang="en-US" altLang="zh-CN" dirty="0"/>
              <a:t>M</a:t>
            </a:r>
            <a:r>
              <a:rPr lang="zh-CN" altLang="en-US" dirty="0"/>
              <a:t>巡天将获取天体在不同时间跨度、不同采样间隔、不同采样次数、不同深度的高精度多波段亮度与实时颜色变化曲线。相比</a:t>
            </a:r>
            <a:r>
              <a:rPr lang="en-US" altLang="zh-CN" dirty="0"/>
              <a:t>W</a:t>
            </a:r>
            <a:r>
              <a:rPr lang="zh-CN" altLang="en-US" dirty="0"/>
              <a:t>巡天，</a:t>
            </a:r>
            <a:r>
              <a:rPr lang="en-US" altLang="zh-CN" dirty="0"/>
              <a:t>D</a:t>
            </a:r>
            <a:r>
              <a:rPr lang="zh-CN" altLang="en-US" dirty="0"/>
              <a:t>、</a:t>
            </a:r>
            <a:r>
              <a:rPr lang="en-US" altLang="zh-CN" dirty="0"/>
              <a:t>H</a:t>
            </a:r>
            <a:r>
              <a:rPr lang="zh-CN" altLang="en-US" dirty="0"/>
              <a:t>与</a:t>
            </a:r>
            <a:r>
              <a:rPr lang="en-US" altLang="zh-CN" dirty="0"/>
              <a:t>M</a:t>
            </a:r>
            <a:r>
              <a:rPr lang="zh-CN" altLang="en-US" dirty="0"/>
              <a:t>巡天采样频率更高，极限星等更深，为研究变源及暂现源提供极为丰富的高质量数据。</a:t>
            </a:r>
          </a:p>
          <a:p>
            <a:endParaRPr kumimoji="1" lang="en-US" altLang="zh-CN" dirty="0" smtClean="0"/>
          </a:p>
          <a:p>
            <a:endParaRPr lang="en-US" altLang="zh-CN" dirty="0"/>
          </a:p>
          <a:p>
            <a:endParaRPr kumimoji="1" lang="en-US" altLang="zh-CN" dirty="0" smtClean="0"/>
          </a:p>
          <a:p>
            <a:endParaRPr lang="en-US" altLang="zh-CN" dirty="0"/>
          </a:p>
          <a:p>
            <a:endParaRPr kumimoji="1" lang="en-US" altLang="zh-CN" dirty="0" smtClean="0"/>
          </a:p>
          <a:p>
            <a:endParaRPr kumimoji="1"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2394201576"/>
              </p:ext>
            </p:extLst>
          </p:nvPr>
        </p:nvGraphicFramePr>
        <p:xfrm>
          <a:off x="1835696" y="4113806"/>
          <a:ext cx="5328592" cy="1691458"/>
        </p:xfrm>
        <a:graphic>
          <a:graphicData uri="http://schemas.openxmlformats.org/drawingml/2006/table">
            <a:tbl>
              <a:tblPr firstRow="1" bandRow="1">
                <a:tableStyleId>{5C22544A-7EE6-4342-B048-85BDC9FD1C3A}</a:tableStyleId>
              </a:tblPr>
              <a:tblGrid>
                <a:gridCol w="1776197"/>
                <a:gridCol w="1920321"/>
                <a:gridCol w="1632074"/>
              </a:tblGrid>
              <a:tr h="476688">
                <a:tc>
                  <a:txBody>
                    <a:bodyPr/>
                    <a:lstStyle/>
                    <a:p>
                      <a:pPr algn="ctr"/>
                      <a:r>
                        <a:rPr lang="en-US" altLang="zh-CN" sz="2000" dirty="0" smtClean="0">
                          <a:solidFill>
                            <a:srgbClr val="02326C"/>
                          </a:solidFill>
                        </a:rPr>
                        <a:t>Survey</a:t>
                      </a:r>
                      <a:endParaRPr lang="zh-CN" altLang="en-US" sz="2000" dirty="0">
                        <a:solidFill>
                          <a:srgbClr val="02326C"/>
                        </a:solidFill>
                      </a:endParaRPr>
                    </a:p>
                  </a:txBody>
                  <a:tcPr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2000" dirty="0" smtClean="0">
                          <a:solidFill>
                            <a:srgbClr val="02326C"/>
                          </a:solidFill>
                        </a:rPr>
                        <a:t>Area</a:t>
                      </a:r>
                      <a:endParaRPr lang="zh-CN" altLang="en-US" sz="2000" dirty="0">
                        <a:solidFill>
                          <a:srgbClr val="02326C"/>
                        </a:solidFill>
                      </a:endParaRPr>
                    </a:p>
                  </a:txBody>
                  <a:tcPr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2000" dirty="0" smtClean="0">
                          <a:solidFill>
                            <a:srgbClr val="02326C"/>
                          </a:solidFill>
                        </a:rPr>
                        <a:t>Cadence</a:t>
                      </a:r>
                      <a:endParaRPr lang="zh-CN" altLang="en-US" sz="2000" dirty="0">
                        <a:solidFill>
                          <a:srgbClr val="02326C"/>
                        </a:solidFill>
                      </a:endParaRPr>
                    </a:p>
                  </a:txBody>
                  <a:tcPr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951">
                <a:tc>
                  <a:txBody>
                    <a:bodyPr/>
                    <a:lstStyle/>
                    <a:p>
                      <a:pPr algn="ctr"/>
                      <a:r>
                        <a:rPr lang="en-US" altLang="zh-CN" sz="2000" b="1" dirty="0" smtClean="0">
                          <a:solidFill>
                            <a:srgbClr val="02326C"/>
                          </a:solidFill>
                        </a:rPr>
                        <a:t>Mephisto-D</a:t>
                      </a:r>
                      <a:endParaRPr lang="zh-CN" altLang="en-US" sz="2000" b="1" dirty="0">
                        <a:solidFill>
                          <a:srgbClr val="02326C"/>
                        </a:solidFill>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altLang="zh-CN" sz="2000" b="1" dirty="0" smtClean="0">
                          <a:solidFill>
                            <a:srgbClr val="02326C"/>
                          </a:solidFill>
                        </a:rPr>
                        <a:t>N*1800 </a:t>
                      </a:r>
                      <a:r>
                        <a:rPr lang="en-US" altLang="zh-CN" sz="2000" b="1" baseline="0" dirty="0" smtClean="0">
                          <a:solidFill>
                            <a:srgbClr val="02326C"/>
                          </a:solidFill>
                        </a:rPr>
                        <a:t>deg</a:t>
                      </a:r>
                      <a:r>
                        <a:rPr lang="en-US" altLang="zh-CN" sz="2000" b="1" baseline="30000" dirty="0" smtClean="0">
                          <a:solidFill>
                            <a:srgbClr val="02326C"/>
                          </a:solidFill>
                        </a:rPr>
                        <a:t>2</a:t>
                      </a:r>
                      <a:endParaRPr lang="zh-CN" altLang="en-US" sz="2000" b="1" baseline="30000" dirty="0">
                        <a:solidFill>
                          <a:srgbClr val="02326C"/>
                        </a:solidFill>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altLang="zh-CN" sz="2000" b="1" dirty="0" smtClean="0">
                          <a:solidFill>
                            <a:srgbClr val="02326C"/>
                          </a:solidFill>
                        </a:rPr>
                        <a:t>&gt; </a:t>
                      </a:r>
                      <a:r>
                        <a:rPr lang="en-US" altLang="zh-CN" sz="2000" b="1" dirty="0" smtClean="0">
                          <a:solidFill>
                            <a:srgbClr val="FF0000"/>
                          </a:solidFill>
                        </a:rPr>
                        <a:t>D</a:t>
                      </a:r>
                      <a:r>
                        <a:rPr lang="en-US" altLang="zh-CN" sz="2000" b="1" dirty="0" smtClean="0">
                          <a:solidFill>
                            <a:srgbClr val="02326C"/>
                          </a:solidFill>
                        </a:rPr>
                        <a:t>ay</a:t>
                      </a:r>
                      <a:endParaRPr lang="zh-CN" altLang="en-US" sz="2000" b="1" dirty="0">
                        <a:solidFill>
                          <a:srgbClr val="02326C"/>
                        </a:solidFill>
                      </a:endParaRPr>
                    </a:p>
                  </a:txBody>
                  <a:tcPr anchor="ctr">
                    <a:lnT w="12700" cap="flat" cmpd="sng" algn="ctr">
                      <a:solidFill>
                        <a:scrgbClr r="0" g="0" b="0"/>
                      </a:solidFill>
                      <a:prstDash val="solid"/>
                      <a:round/>
                      <a:headEnd type="none" w="med" len="med"/>
                      <a:tailEnd type="none" w="med" len="med"/>
                    </a:lnT>
                  </a:tcPr>
                </a:tc>
              </a:tr>
              <a:tr h="422290">
                <a:tc>
                  <a:txBody>
                    <a:bodyPr/>
                    <a:lstStyle/>
                    <a:p>
                      <a:pPr algn="ctr"/>
                      <a:r>
                        <a:rPr lang="en-US" altLang="zh-CN" sz="2000" b="1" dirty="0" smtClean="0">
                          <a:solidFill>
                            <a:srgbClr val="02326C"/>
                          </a:solidFill>
                        </a:rPr>
                        <a:t>Mephisto-H</a:t>
                      </a:r>
                      <a:endParaRPr lang="zh-CN" altLang="en-US" sz="2000" b="1" dirty="0">
                        <a:solidFill>
                          <a:srgbClr val="02326C"/>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2326C"/>
                          </a:solidFill>
                        </a:rPr>
                        <a:t>N*180 </a:t>
                      </a:r>
                      <a:r>
                        <a:rPr lang="en-US" altLang="zh-CN" sz="2000" b="1" baseline="0" dirty="0" smtClean="0">
                          <a:solidFill>
                            <a:srgbClr val="02326C"/>
                          </a:solidFill>
                        </a:rPr>
                        <a:t>deg</a:t>
                      </a:r>
                      <a:r>
                        <a:rPr lang="en-US" altLang="zh-CN" sz="2000" b="1" baseline="30000" dirty="0" smtClean="0">
                          <a:solidFill>
                            <a:srgbClr val="02326C"/>
                          </a:solidFill>
                        </a:rPr>
                        <a:t>2</a:t>
                      </a:r>
                      <a:endParaRPr lang="zh-CN" altLang="en-US" sz="2000" b="1" baseline="30000" dirty="0" smtClean="0">
                        <a:solidFill>
                          <a:srgbClr val="02326C"/>
                        </a:solidFill>
                      </a:endParaRPr>
                    </a:p>
                  </a:txBody>
                  <a:tcPr anchor="ctr"/>
                </a:tc>
                <a:tc>
                  <a:txBody>
                    <a:bodyPr/>
                    <a:lstStyle/>
                    <a:p>
                      <a:pPr algn="ctr"/>
                      <a:r>
                        <a:rPr lang="en-US" altLang="zh-CN" sz="2000" b="1" dirty="0" smtClean="0">
                          <a:solidFill>
                            <a:srgbClr val="02326C"/>
                          </a:solidFill>
                        </a:rPr>
                        <a:t>&gt; </a:t>
                      </a:r>
                      <a:r>
                        <a:rPr lang="en-US" altLang="zh-CN" sz="2000" b="1" dirty="0" smtClean="0">
                          <a:solidFill>
                            <a:srgbClr val="FF0000"/>
                          </a:solidFill>
                        </a:rPr>
                        <a:t>H</a:t>
                      </a:r>
                      <a:r>
                        <a:rPr lang="en-US" altLang="zh-CN" sz="2000" b="1" dirty="0" smtClean="0">
                          <a:solidFill>
                            <a:srgbClr val="02326C"/>
                          </a:solidFill>
                        </a:rPr>
                        <a:t>our</a:t>
                      </a:r>
                      <a:endParaRPr lang="zh-CN" altLang="en-US" sz="2000" b="1" dirty="0">
                        <a:solidFill>
                          <a:srgbClr val="02326C"/>
                        </a:solidFill>
                      </a:endParaRPr>
                    </a:p>
                  </a:txBody>
                  <a:tcPr anchor="ctr"/>
                </a:tc>
              </a:tr>
              <a:tr h="392254">
                <a:tc>
                  <a:txBody>
                    <a:bodyPr/>
                    <a:lstStyle/>
                    <a:p>
                      <a:pPr algn="ctr"/>
                      <a:r>
                        <a:rPr lang="en-US" altLang="zh-CN" sz="2000" b="1" dirty="0" smtClean="0">
                          <a:solidFill>
                            <a:srgbClr val="02326C"/>
                          </a:solidFill>
                        </a:rPr>
                        <a:t>Mephisto-M</a:t>
                      </a:r>
                      <a:endParaRPr lang="zh-CN" altLang="en-US" sz="2000" b="1" dirty="0">
                        <a:solidFill>
                          <a:srgbClr val="02326C"/>
                        </a:solidFill>
                      </a:endParaRPr>
                    </a:p>
                  </a:txBody>
                  <a:tcPr anchor="ct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2326C"/>
                          </a:solidFill>
                        </a:rPr>
                        <a:t>N*18 </a:t>
                      </a:r>
                      <a:r>
                        <a:rPr lang="en-US" altLang="zh-CN" sz="2000" b="1" baseline="0" dirty="0" smtClean="0">
                          <a:solidFill>
                            <a:srgbClr val="02326C"/>
                          </a:solidFill>
                        </a:rPr>
                        <a:t>deg</a:t>
                      </a:r>
                      <a:r>
                        <a:rPr lang="en-US" altLang="zh-CN" sz="2000" b="1" baseline="30000" dirty="0" smtClean="0">
                          <a:solidFill>
                            <a:srgbClr val="02326C"/>
                          </a:solidFill>
                        </a:rPr>
                        <a:t>2</a:t>
                      </a:r>
                      <a:endParaRPr lang="zh-CN" altLang="en-US" sz="2000" b="1" baseline="30000" dirty="0" smtClean="0">
                        <a:solidFill>
                          <a:srgbClr val="02326C"/>
                        </a:solidFill>
                      </a:endParaRPr>
                    </a:p>
                  </a:txBody>
                  <a:tcPr anchor="ctr">
                    <a:lnB w="12700" cap="flat" cmpd="sng" algn="ctr">
                      <a:solidFill>
                        <a:scrgbClr r="0" g="0" b="0"/>
                      </a:solidFill>
                      <a:prstDash val="solid"/>
                      <a:round/>
                      <a:headEnd type="none" w="med" len="med"/>
                      <a:tailEnd type="none" w="med" len="med"/>
                    </a:lnB>
                  </a:tcPr>
                </a:tc>
                <a:tc>
                  <a:txBody>
                    <a:bodyPr/>
                    <a:lstStyle/>
                    <a:p>
                      <a:pPr algn="ctr"/>
                      <a:r>
                        <a:rPr lang="en-US" altLang="zh-CN" sz="2000" b="1" dirty="0" smtClean="0">
                          <a:solidFill>
                            <a:srgbClr val="02326C"/>
                          </a:solidFill>
                        </a:rPr>
                        <a:t>&gt; </a:t>
                      </a:r>
                      <a:r>
                        <a:rPr lang="en-US" altLang="zh-CN" sz="2000" b="1" dirty="0" smtClean="0">
                          <a:solidFill>
                            <a:srgbClr val="FF0000"/>
                          </a:solidFill>
                        </a:rPr>
                        <a:t>M</a:t>
                      </a:r>
                      <a:r>
                        <a:rPr lang="en-US" altLang="zh-CN" sz="2000" b="1" dirty="0" smtClean="0">
                          <a:solidFill>
                            <a:srgbClr val="02326C"/>
                          </a:solidFill>
                        </a:rPr>
                        <a:t>inute</a:t>
                      </a:r>
                      <a:endParaRPr lang="zh-CN" altLang="en-US" sz="2000" b="1" dirty="0">
                        <a:solidFill>
                          <a:srgbClr val="02326C"/>
                        </a:solidFill>
                      </a:endParaRPr>
                    </a:p>
                  </a:txBody>
                  <a:tcPr anchor="ctr">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119794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宋体"/>
                <a:ea typeface="宋体"/>
                <a:cs typeface="宋体"/>
              </a:rPr>
              <a:t>D、H</a:t>
            </a:r>
            <a:r>
              <a:rPr lang="zh-CN" altLang="en-US" dirty="0" smtClean="0">
                <a:latin typeface="宋体"/>
                <a:ea typeface="宋体"/>
                <a:cs typeface="宋体"/>
              </a:rPr>
              <a:t>、</a:t>
            </a:r>
            <a:r>
              <a:rPr lang="en-US" altLang="zh-CN" dirty="0" smtClean="0">
                <a:latin typeface="宋体"/>
                <a:ea typeface="宋体"/>
                <a:cs typeface="宋体"/>
              </a:rPr>
              <a:t>M</a:t>
            </a:r>
            <a:r>
              <a:rPr lang="zh-CN" altLang="en-US" dirty="0" smtClean="0">
                <a:latin typeface="宋体"/>
                <a:ea typeface="宋体"/>
                <a:cs typeface="宋体"/>
              </a:rPr>
              <a:t>巡天</a:t>
            </a:r>
            <a:endParaRPr kumimoji="1" lang="zh-CN" altLang="en-US" dirty="0">
              <a:latin typeface="宋体"/>
              <a:ea typeface="宋体"/>
              <a:cs typeface="宋体"/>
            </a:endParaRPr>
          </a:p>
        </p:txBody>
      </p:sp>
      <p:sp>
        <p:nvSpPr>
          <p:cNvPr id="3" name="内容占位符 2"/>
          <p:cNvSpPr>
            <a:spLocks noGrp="1"/>
          </p:cNvSpPr>
          <p:nvPr>
            <p:ph idx="1"/>
          </p:nvPr>
        </p:nvSpPr>
        <p:spPr/>
        <p:txBody>
          <a:bodyPr/>
          <a:lstStyle/>
          <a:p>
            <a:pPr eaLnBrk="1" fontAlgn="ctr" hangingPunct="1"/>
            <a:r>
              <a:rPr kumimoji="1" lang="en-US" altLang="zh-CN" dirty="0" smtClean="0"/>
              <a:t>2023 – 2031</a:t>
            </a:r>
            <a:r>
              <a:rPr kumimoji="1" lang="zh-CN" altLang="en-US" dirty="0" smtClean="0"/>
              <a:t>年：</a:t>
            </a:r>
            <a:r>
              <a:rPr kumimoji="1" lang="en-US" altLang="zh-CN" dirty="0" smtClean="0"/>
              <a:t>70%</a:t>
            </a:r>
            <a:r>
              <a:rPr kumimoji="1" lang="zh-CN" altLang="en-US" dirty="0" smtClean="0"/>
              <a:t>观测时间用于</a:t>
            </a:r>
            <a:r>
              <a:rPr kumimoji="1" lang="en-US" altLang="zh-CN" dirty="0" smtClean="0"/>
              <a:t>HDM</a:t>
            </a:r>
            <a:r>
              <a:rPr kumimoji="1" lang="zh-CN" altLang="en-US" dirty="0" smtClean="0"/>
              <a:t>巡天</a:t>
            </a:r>
            <a:r>
              <a:rPr lang="en-US" altLang="zh-CN" dirty="0" smtClean="0"/>
              <a:t>Survey</a:t>
            </a:r>
          </a:p>
          <a:p>
            <a:pPr eaLnBrk="1" fontAlgn="ctr" hangingPunct="1"/>
            <a:endParaRPr lang="en-US" altLang="zh-CN" b="0" dirty="0"/>
          </a:p>
          <a:p>
            <a:r>
              <a:rPr lang="zh-CN" altLang="en-US" dirty="0"/>
              <a:t>采样频度分别为天、</a:t>
            </a:r>
            <a:r>
              <a:rPr lang="zh-CN" altLang="en-US" dirty="0" smtClean="0"/>
              <a:t>小时和分钟量级</a:t>
            </a:r>
            <a:r>
              <a:rPr lang="zh-CN" altLang="en-US" dirty="0"/>
              <a:t>：</a:t>
            </a:r>
            <a:r>
              <a:rPr lang="zh-CN" altLang="en-US" dirty="0" smtClean="0"/>
              <a:t>时域天文学观测</a:t>
            </a:r>
            <a:r>
              <a:rPr lang="zh-CN" altLang="en-US" dirty="0"/>
              <a:t>研究</a:t>
            </a:r>
            <a:r>
              <a:rPr lang="zh-CN" altLang="en-US" dirty="0" smtClean="0"/>
              <a:t>。</a:t>
            </a:r>
            <a:endParaRPr lang="en-US" altLang="zh-CN" dirty="0" smtClean="0"/>
          </a:p>
          <a:p>
            <a:endParaRPr lang="en-US" altLang="zh-CN" dirty="0" smtClean="0"/>
          </a:p>
          <a:p>
            <a:r>
              <a:rPr lang="en-US" altLang="zh-CN" dirty="0" smtClean="0"/>
              <a:t>D</a:t>
            </a:r>
            <a:r>
              <a:rPr lang="zh-CN" altLang="en-US" dirty="0"/>
              <a:t>、</a:t>
            </a:r>
            <a:r>
              <a:rPr lang="en-US" altLang="zh-CN" dirty="0"/>
              <a:t>H</a:t>
            </a:r>
            <a:r>
              <a:rPr lang="zh-CN" altLang="en-US" dirty="0"/>
              <a:t>和</a:t>
            </a:r>
            <a:r>
              <a:rPr lang="en-US" altLang="zh-CN" dirty="0"/>
              <a:t>M</a:t>
            </a:r>
            <a:r>
              <a:rPr lang="zh-CN" altLang="en-US" dirty="0"/>
              <a:t>巡天将获取天体在不同时间跨度、不同采样间隔、不同采样次数、不同深度的高精度多波段亮度与实时颜色变化曲线。相比</a:t>
            </a:r>
            <a:r>
              <a:rPr lang="en-US" altLang="zh-CN" dirty="0"/>
              <a:t>W</a:t>
            </a:r>
            <a:r>
              <a:rPr lang="zh-CN" altLang="en-US" dirty="0"/>
              <a:t>巡天，</a:t>
            </a:r>
            <a:r>
              <a:rPr lang="en-US" altLang="zh-CN" dirty="0"/>
              <a:t>D</a:t>
            </a:r>
            <a:r>
              <a:rPr lang="zh-CN" altLang="en-US" dirty="0"/>
              <a:t>、</a:t>
            </a:r>
            <a:r>
              <a:rPr lang="en-US" altLang="zh-CN" dirty="0"/>
              <a:t>H</a:t>
            </a:r>
            <a:r>
              <a:rPr lang="zh-CN" altLang="en-US" dirty="0"/>
              <a:t>与</a:t>
            </a:r>
            <a:r>
              <a:rPr lang="en-US" altLang="zh-CN" dirty="0"/>
              <a:t>M</a:t>
            </a:r>
            <a:r>
              <a:rPr lang="zh-CN" altLang="en-US" dirty="0"/>
              <a:t>巡天采样频率更高，极限星等更深，为研究变源及暂现源提供极为丰富的高质量数据。</a:t>
            </a:r>
          </a:p>
          <a:p>
            <a:endParaRPr kumimoji="1" lang="en-US" altLang="zh-CN" dirty="0" smtClean="0"/>
          </a:p>
          <a:p>
            <a:endParaRPr lang="en-US" altLang="zh-CN" dirty="0"/>
          </a:p>
          <a:p>
            <a:endParaRPr kumimoji="1" lang="en-US" altLang="zh-CN" dirty="0" smtClean="0"/>
          </a:p>
          <a:p>
            <a:endParaRPr lang="en-US" altLang="zh-CN" dirty="0"/>
          </a:p>
          <a:p>
            <a:endParaRPr kumimoji="1" lang="en-US" altLang="zh-CN" dirty="0" smtClean="0"/>
          </a:p>
          <a:p>
            <a:endParaRPr kumimoji="1"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870435212"/>
              </p:ext>
            </p:extLst>
          </p:nvPr>
        </p:nvGraphicFramePr>
        <p:xfrm>
          <a:off x="1835696" y="5049910"/>
          <a:ext cx="5328592" cy="1691458"/>
        </p:xfrm>
        <a:graphic>
          <a:graphicData uri="http://schemas.openxmlformats.org/drawingml/2006/table">
            <a:tbl>
              <a:tblPr firstRow="1" bandRow="1">
                <a:tableStyleId>{5C22544A-7EE6-4342-B048-85BDC9FD1C3A}</a:tableStyleId>
              </a:tblPr>
              <a:tblGrid>
                <a:gridCol w="1776197"/>
                <a:gridCol w="1920321"/>
                <a:gridCol w="1632074"/>
              </a:tblGrid>
              <a:tr h="476688">
                <a:tc>
                  <a:txBody>
                    <a:bodyPr/>
                    <a:lstStyle/>
                    <a:p>
                      <a:pPr algn="ctr"/>
                      <a:r>
                        <a:rPr lang="en-US" altLang="zh-CN" sz="2000" dirty="0" smtClean="0">
                          <a:solidFill>
                            <a:srgbClr val="02326C"/>
                          </a:solidFill>
                        </a:rPr>
                        <a:t>Survey</a:t>
                      </a:r>
                      <a:endParaRPr lang="zh-CN" altLang="en-US" sz="2000" dirty="0">
                        <a:solidFill>
                          <a:srgbClr val="02326C"/>
                        </a:solidFill>
                      </a:endParaRPr>
                    </a:p>
                  </a:txBody>
                  <a:tcPr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2000" dirty="0" smtClean="0">
                          <a:solidFill>
                            <a:srgbClr val="02326C"/>
                          </a:solidFill>
                        </a:rPr>
                        <a:t>Area</a:t>
                      </a:r>
                      <a:endParaRPr lang="zh-CN" altLang="en-US" sz="2000" dirty="0">
                        <a:solidFill>
                          <a:srgbClr val="02326C"/>
                        </a:solidFill>
                      </a:endParaRPr>
                    </a:p>
                  </a:txBody>
                  <a:tcPr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2000" dirty="0" smtClean="0">
                          <a:solidFill>
                            <a:srgbClr val="02326C"/>
                          </a:solidFill>
                        </a:rPr>
                        <a:t>Cadence</a:t>
                      </a:r>
                      <a:endParaRPr lang="zh-CN" altLang="en-US" sz="2000" dirty="0">
                        <a:solidFill>
                          <a:srgbClr val="02326C"/>
                        </a:solidFill>
                      </a:endParaRPr>
                    </a:p>
                  </a:txBody>
                  <a:tcPr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951">
                <a:tc>
                  <a:txBody>
                    <a:bodyPr/>
                    <a:lstStyle/>
                    <a:p>
                      <a:pPr algn="ctr"/>
                      <a:r>
                        <a:rPr lang="en-US" altLang="zh-CN" sz="2000" b="1" dirty="0" smtClean="0">
                          <a:solidFill>
                            <a:srgbClr val="02326C"/>
                          </a:solidFill>
                        </a:rPr>
                        <a:t>Mephisto-D</a:t>
                      </a:r>
                      <a:endParaRPr lang="zh-CN" altLang="en-US" sz="2000" b="1" dirty="0">
                        <a:solidFill>
                          <a:srgbClr val="02326C"/>
                        </a:solidFill>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altLang="zh-CN" sz="2000" b="1" dirty="0" smtClean="0">
                          <a:solidFill>
                            <a:srgbClr val="02326C"/>
                          </a:solidFill>
                        </a:rPr>
                        <a:t>N*1800 </a:t>
                      </a:r>
                      <a:r>
                        <a:rPr lang="en-US" altLang="zh-CN" sz="2000" b="1" baseline="0" dirty="0" smtClean="0">
                          <a:solidFill>
                            <a:srgbClr val="02326C"/>
                          </a:solidFill>
                        </a:rPr>
                        <a:t>deg</a:t>
                      </a:r>
                      <a:r>
                        <a:rPr lang="en-US" altLang="zh-CN" sz="2000" b="1" baseline="30000" dirty="0" smtClean="0">
                          <a:solidFill>
                            <a:srgbClr val="02326C"/>
                          </a:solidFill>
                        </a:rPr>
                        <a:t>2</a:t>
                      </a:r>
                      <a:endParaRPr lang="zh-CN" altLang="en-US" sz="2000" b="1" baseline="30000" dirty="0">
                        <a:solidFill>
                          <a:srgbClr val="02326C"/>
                        </a:solidFill>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altLang="zh-CN" sz="2000" b="1" dirty="0" smtClean="0">
                          <a:solidFill>
                            <a:srgbClr val="02326C"/>
                          </a:solidFill>
                        </a:rPr>
                        <a:t>&gt; </a:t>
                      </a:r>
                      <a:r>
                        <a:rPr lang="en-US" altLang="zh-CN" sz="2000" b="1" dirty="0" smtClean="0">
                          <a:solidFill>
                            <a:srgbClr val="FF0000"/>
                          </a:solidFill>
                        </a:rPr>
                        <a:t>D</a:t>
                      </a:r>
                      <a:r>
                        <a:rPr lang="en-US" altLang="zh-CN" sz="2000" b="1" dirty="0" smtClean="0">
                          <a:solidFill>
                            <a:srgbClr val="02326C"/>
                          </a:solidFill>
                        </a:rPr>
                        <a:t>ay</a:t>
                      </a:r>
                      <a:endParaRPr lang="zh-CN" altLang="en-US" sz="2000" b="1" dirty="0">
                        <a:solidFill>
                          <a:srgbClr val="02326C"/>
                        </a:solidFill>
                      </a:endParaRPr>
                    </a:p>
                  </a:txBody>
                  <a:tcPr anchor="ctr">
                    <a:lnT w="12700" cap="flat" cmpd="sng" algn="ctr">
                      <a:solidFill>
                        <a:scrgbClr r="0" g="0" b="0"/>
                      </a:solidFill>
                      <a:prstDash val="solid"/>
                      <a:round/>
                      <a:headEnd type="none" w="med" len="med"/>
                      <a:tailEnd type="none" w="med" len="med"/>
                    </a:lnT>
                  </a:tcPr>
                </a:tc>
              </a:tr>
              <a:tr h="422290">
                <a:tc>
                  <a:txBody>
                    <a:bodyPr/>
                    <a:lstStyle/>
                    <a:p>
                      <a:pPr algn="ctr"/>
                      <a:r>
                        <a:rPr lang="en-US" altLang="zh-CN" sz="2000" b="1" dirty="0" smtClean="0">
                          <a:solidFill>
                            <a:srgbClr val="02326C"/>
                          </a:solidFill>
                        </a:rPr>
                        <a:t>Mephisto-H</a:t>
                      </a:r>
                      <a:endParaRPr lang="zh-CN" altLang="en-US" sz="2000" b="1" dirty="0">
                        <a:solidFill>
                          <a:srgbClr val="02326C"/>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2326C"/>
                          </a:solidFill>
                        </a:rPr>
                        <a:t>N*180 </a:t>
                      </a:r>
                      <a:r>
                        <a:rPr lang="en-US" altLang="zh-CN" sz="2000" b="1" baseline="0" dirty="0" smtClean="0">
                          <a:solidFill>
                            <a:srgbClr val="02326C"/>
                          </a:solidFill>
                        </a:rPr>
                        <a:t>deg</a:t>
                      </a:r>
                      <a:r>
                        <a:rPr lang="en-US" altLang="zh-CN" sz="2000" b="1" baseline="30000" dirty="0" smtClean="0">
                          <a:solidFill>
                            <a:srgbClr val="02326C"/>
                          </a:solidFill>
                        </a:rPr>
                        <a:t>2</a:t>
                      </a:r>
                      <a:endParaRPr lang="zh-CN" altLang="en-US" sz="2000" b="1" baseline="30000" dirty="0" smtClean="0">
                        <a:solidFill>
                          <a:srgbClr val="02326C"/>
                        </a:solidFill>
                      </a:endParaRPr>
                    </a:p>
                  </a:txBody>
                  <a:tcPr anchor="ctr"/>
                </a:tc>
                <a:tc>
                  <a:txBody>
                    <a:bodyPr/>
                    <a:lstStyle/>
                    <a:p>
                      <a:pPr algn="ctr"/>
                      <a:r>
                        <a:rPr lang="en-US" altLang="zh-CN" sz="2000" b="1" dirty="0" smtClean="0">
                          <a:solidFill>
                            <a:srgbClr val="02326C"/>
                          </a:solidFill>
                        </a:rPr>
                        <a:t>&gt; </a:t>
                      </a:r>
                      <a:r>
                        <a:rPr lang="en-US" altLang="zh-CN" sz="2000" b="1" dirty="0" smtClean="0">
                          <a:solidFill>
                            <a:srgbClr val="FF0000"/>
                          </a:solidFill>
                        </a:rPr>
                        <a:t>H</a:t>
                      </a:r>
                      <a:r>
                        <a:rPr lang="en-US" altLang="zh-CN" sz="2000" b="1" dirty="0" smtClean="0">
                          <a:solidFill>
                            <a:srgbClr val="02326C"/>
                          </a:solidFill>
                        </a:rPr>
                        <a:t>our</a:t>
                      </a:r>
                      <a:endParaRPr lang="zh-CN" altLang="en-US" sz="2000" b="1" dirty="0">
                        <a:solidFill>
                          <a:srgbClr val="02326C"/>
                        </a:solidFill>
                      </a:endParaRPr>
                    </a:p>
                  </a:txBody>
                  <a:tcPr anchor="ctr"/>
                </a:tc>
              </a:tr>
              <a:tr h="392254">
                <a:tc>
                  <a:txBody>
                    <a:bodyPr/>
                    <a:lstStyle/>
                    <a:p>
                      <a:pPr algn="ctr"/>
                      <a:r>
                        <a:rPr lang="en-US" altLang="zh-CN" sz="2000" b="1" dirty="0" smtClean="0">
                          <a:solidFill>
                            <a:srgbClr val="02326C"/>
                          </a:solidFill>
                        </a:rPr>
                        <a:t>Mephisto-M</a:t>
                      </a:r>
                      <a:endParaRPr lang="zh-CN" altLang="en-US" sz="2000" b="1" dirty="0">
                        <a:solidFill>
                          <a:srgbClr val="02326C"/>
                        </a:solidFill>
                      </a:endParaRPr>
                    </a:p>
                  </a:txBody>
                  <a:tcPr anchor="ct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2326C"/>
                          </a:solidFill>
                        </a:rPr>
                        <a:t>N*18 </a:t>
                      </a:r>
                      <a:r>
                        <a:rPr lang="en-US" altLang="zh-CN" sz="2000" b="1" baseline="0" dirty="0" smtClean="0">
                          <a:solidFill>
                            <a:srgbClr val="02326C"/>
                          </a:solidFill>
                        </a:rPr>
                        <a:t>deg</a:t>
                      </a:r>
                      <a:r>
                        <a:rPr lang="en-US" altLang="zh-CN" sz="2000" b="1" baseline="30000" dirty="0" smtClean="0">
                          <a:solidFill>
                            <a:srgbClr val="02326C"/>
                          </a:solidFill>
                        </a:rPr>
                        <a:t>2</a:t>
                      </a:r>
                      <a:endParaRPr lang="zh-CN" altLang="en-US" sz="2000" b="1" baseline="30000" dirty="0" smtClean="0">
                        <a:solidFill>
                          <a:srgbClr val="02326C"/>
                        </a:solidFill>
                      </a:endParaRPr>
                    </a:p>
                  </a:txBody>
                  <a:tcPr anchor="ctr">
                    <a:lnB w="12700" cap="flat" cmpd="sng" algn="ctr">
                      <a:solidFill>
                        <a:scrgbClr r="0" g="0" b="0"/>
                      </a:solidFill>
                      <a:prstDash val="solid"/>
                      <a:round/>
                      <a:headEnd type="none" w="med" len="med"/>
                      <a:tailEnd type="none" w="med" len="med"/>
                    </a:lnB>
                  </a:tcPr>
                </a:tc>
                <a:tc>
                  <a:txBody>
                    <a:bodyPr/>
                    <a:lstStyle/>
                    <a:p>
                      <a:pPr algn="ctr"/>
                      <a:r>
                        <a:rPr lang="en-US" altLang="zh-CN" sz="2000" b="1" dirty="0" smtClean="0">
                          <a:solidFill>
                            <a:srgbClr val="02326C"/>
                          </a:solidFill>
                        </a:rPr>
                        <a:t>&gt; </a:t>
                      </a:r>
                      <a:r>
                        <a:rPr lang="en-US" altLang="zh-CN" sz="2000" b="1" dirty="0" smtClean="0">
                          <a:solidFill>
                            <a:srgbClr val="FF0000"/>
                          </a:solidFill>
                        </a:rPr>
                        <a:t>M</a:t>
                      </a:r>
                      <a:r>
                        <a:rPr lang="en-US" altLang="zh-CN" sz="2000" b="1" dirty="0" smtClean="0">
                          <a:solidFill>
                            <a:srgbClr val="02326C"/>
                          </a:solidFill>
                        </a:rPr>
                        <a:t>inute</a:t>
                      </a:r>
                      <a:endParaRPr lang="zh-CN" altLang="en-US" sz="2000" b="1" dirty="0">
                        <a:solidFill>
                          <a:srgbClr val="02326C"/>
                        </a:solidFill>
                      </a:endParaRPr>
                    </a:p>
                  </a:txBody>
                  <a:tcPr anchor="ctr">
                    <a:lnB w="12700" cap="flat" cmpd="sng" algn="ctr">
                      <a:solidFill>
                        <a:scrgbClr r="0" g="0" b="0"/>
                      </a:solidFill>
                      <a:prstDash val="solid"/>
                      <a:round/>
                      <a:headEnd type="none" w="med" len="med"/>
                      <a:tailEnd type="none" w="med" len="med"/>
                    </a:lnB>
                  </a:tcPr>
                </a:tc>
              </a:tr>
            </a:tbl>
          </a:graphicData>
        </a:graphic>
      </p:graphicFrame>
      <p:pic>
        <p:nvPicPr>
          <p:cNvPr id="5" name="图片 4" descr="Screen Shot 2017-08-16 at 10.03.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506" y="1052736"/>
            <a:ext cx="7472451" cy="3989529"/>
          </a:xfrm>
          <a:prstGeom prst="rect">
            <a:avLst/>
          </a:prstGeom>
        </p:spPr>
      </p:pic>
      <p:sp>
        <p:nvSpPr>
          <p:cNvPr id="6" name="文本框 5"/>
          <p:cNvSpPr txBox="1"/>
          <p:nvPr/>
        </p:nvSpPr>
        <p:spPr>
          <a:xfrm>
            <a:off x="3378199" y="3378720"/>
            <a:ext cx="2921993" cy="430887"/>
          </a:xfrm>
          <a:prstGeom prst="rect">
            <a:avLst/>
          </a:prstGeom>
          <a:noFill/>
        </p:spPr>
        <p:txBody>
          <a:bodyPr wrap="square" rtlCol="0">
            <a:spAutoFit/>
          </a:bodyPr>
          <a:lstStyle/>
          <a:p>
            <a:r>
              <a:rPr kumimoji="1" lang="en-US" altLang="zh-CN" sz="2200" dirty="0" smtClean="0">
                <a:solidFill>
                  <a:srgbClr val="FC04FF"/>
                </a:solidFill>
              </a:rPr>
              <a:t>D1</a:t>
            </a:r>
            <a:r>
              <a:rPr kumimoji="1" lang="zh-CN" altLang="en-US" sz="2200" dirty="0" smtClean="0">
                <a:solidFill>
                  <a:srgbClr val="FC04FF"/>
                </a:solidFill>
              </a:rPr>
              <a:t>：</a:t>
            </a:r>
            <a:r>
              <a:rPr kumimoji="1" lang="en-US" altLang="zh-CN" sz="2200" dirty="0">
                <a:solidFill>
                  <a:srgbClr val="FC04FF"/>
                </a:solidFill>
              </a:rPr>
              <a:t>E</a:t>
            </a:r>
            <a:r>
              <a:rPr kumimoji="1" lang="en-US" altLang="zh-CN" sz="2200" dirty="0" smtClean="0">
                <a:solidFill>
                  <a:srgbClr val="FC04FF"/>
                </a:solidFill>
              </a:rPr>
              <a:t>cliptic </a:t>
            </a:r>
            <a:r>
              <a:rPr kumimoji="1" lang="en-US" altLang="zh-CN" sz="2200" dirty="0">
                <a:solidFill>
                  <a:srgbClr val="FC04FF"/>
                </a:solidFill>
              </a:rPr>
              <a:t>plane</a:t>
            </a:r>
            <a:endParaRPr kumimoji="1" lang="zh-CN" altLang="en-US" sz="2200" dirty="0">
              <a:solidFill>
                <a:srgbClr val="FC04FF"/>
              </a:solidFill>
            </a:endParaRPr>
          </a:p>
        </p:txBody>
      </p:sp>
      <p:sp>
        <p:nvSpPr>
          <p:cNvPr id="7" name="文本框 6"/>
          <p:cNvSpPr txBox="1"/>
          <p:nvPr/>
        </p:nvSpPr>
        <p:spPr>
          <a:xfrm>
            <a:off x="3275856" y="1168843"/>
            <a:ext cx="2689324" cy="430887"/>
          </a:xfrm>
          <a:prstGeom prst="rect">
            <a:avLst/>
          </a:prstGeom>
          <a:noFill/>
        </p:spPr>
        <p:txBody>
          <a:bodyPr wrap="square" rtlCol="0">
            <a:spAutoFit/>
          </a:bodyPr>
          <a:lstStyle/>
          <a:p>
            <a:r>
              <a:rPr kumimoji="1" lang="en-US" altLang="zh-CN" sz="2200" dirty="0" smtClean="0">
                <a:solidFill>
                  <a:srgbClr val="C55806"/>
                </a:solidFill>
              </a:rPr>
              <a:t>H1: Galactic disk</a:t>
            </a:r>
            <a:endParaRPr kumimoji="1" lang="zh-CN" altLang="en-US" sz="2200" dirty="0">
              <a:solidFill>
                <a:srgbClr val="C55806"/>
              </a:solidFill>
            </a:endParaRPr>
          </a:p>
        </p:txBody>
      </p:sp>
      <p:sp>
        <p:nvSpPr>
          <p:cNvPr id="8" name="文本框 7"/>
          <p:cNvSpPr txBox="1"/>
          <p:nvPr/>
        </p:nvSpPr>
        <p:spPr>
          <a:xfrm>
            <a:off x="750270" y="2285679"/>
            <a:ext cx="2463800" cy="769441"/>
          </a:xfrm>
          <a:prstGeom prst="rect">
            <a:avLst/>
          </a:prstGeom>
          <a:noFill/>
        </p:spPr>
        <p:txBody>
          <a:bodyPr wrap="square" rtlCol="0">
            <a:spAutoFit/>
          </a:bodyPr>
          <a:lstStyle/>
          <a:p>
            <a:r>
              <a:rPr kumimoji="1" lang="en-US" altLang="zh-CN" sz="2200" dirty="0" smtClean="0">
                <a:solidFill>
                  <a:srgbClr val="6800FF"/>
                </a:solidFill>
              </a:rPr>
              <a:t>M1</a:t>
            </a:r>
            <a:r>
              <a:rPr kumimoji="1" lang="zh-CN" altLang="en-US" sz="2200" dirty="0" smtClean="0">
                <a:solidFill>
                  <a:srgbClr val="6800FF"/>
                </a:solidFill>
              </a:rPr>
              <a:t>：</a:t>
            </a:r>
            <a:r>
              <a:rPr kumimoji="1" lang="en-US" altLang="zh-CN" sz="2200" dirty="0" smtClean="0">
                <a:solidFill>
                  <a:srgbClr val="6800FF"/>
                </a:solidFill>
              </a:rPr>
              <a:t>High latitudes</a:t>
            </a:r>
            <a:endParaRPr kumimoji="1" lang="zh-CN" altLang="en-US" sz="2200" dirty="0">
              <a:solidFill>
                <a:srgbClr val="6800FF"/>
              </a:solidFill>
            </a:endParaRPr>
          </a:p>
        </p:txBody>
      </p:sp>
      <p:sp>
        <p:nvSpPr>
          <p:cNvPr id="9" name="文本框 8"/>
          <p:cNvSpPr txBox="1"/>
          <p:nvPr/>
        </p:nvSpPr>
        <p:spPr>
          <a:xfrm>
            <a:off x="3458316" y="2216561"/>
            <a:ext cx="2266462" cy="430887"/>
          </a:xfrm>
          <a:prstGeom prst="rect">
            <a:avLst/>
          </a:prstGeom>
          <a:noFill/>
        </p:spPr>
        <p:txBody>
          <a:bodyPr wrap="square" rtlCol="0">
            <a:spAutoFit/>
          </a:bodyPr>
          <a:lstStyle/>
          <a:p>
            <a:r>
              <a:rPr kumimoji="1" lang="en-US" altLang="zh-CN" sz="2200" dirty="0" smtClean="0">
                <a:solidFill>
                  <a:srgbClr val="C55806"/>
                </a:solidFill>
              </a:rPr>
              <a:t>H2: M31/M33</a:t>
            </a:r>
            <a:endParaRPr kumimoji="1" lang="zh-CN" altLang="en-US" sz="2200" dirty="0">
              <a:solidFill>
                <a:srgbClr val="C55806"/>
              </a:solidFill>
            </a:endParaRPr>
          </a:p>
        </p:txBody>
      </p:sp>
    </p:spTree>
    <p:extLst>
      <p:ext uri="{BB962C8B-B14F-4D97-AF65-F5344CB8AC3E}">
        <p14:creationId xmlns:p14="http://schemas.microsoft.com/office/powerpoint/2010/main" val="8939460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核心科学目标举例</a:t>
            </a:r>
            <a:r>
              <a:rPr lang="en-US" altLang="zh-CN" dirty="0" smtClean="0"/>
              <a:t>：</a:t>
            </a:r>
            <a:r>
              <a:rPr lang="zh-CN" altLang="en-US" dirty="0" smtClean="0"/>
              <a:t>时域天文</a:t>
            </a:r>
            <a:endParaRPr kumimoji="1" lang="zh-CN" altLang="en-US" dirty="0"/>
          </a:p>
        </p:txBody>
      </p:sp>
      <p:pic>
        <p:nvPicPr>
          <p:cNvPr id="4" name="图片 3" descr="屏幕快照 2016-12-21 上午11.4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052736"/>
            <a:ext cx="6048672" cy="4152404"/>
          </a:xfrm>
          <a:prstGeom prst="rect">
            <a:avLst/>
          </a:prstGeom>
        </p:spPr>
      </p:pic>
      <p:sp>
        <p:nvSpPr>
          <p:cNvPr id="5" name="文本框 4"/>
          <p:cNvSpPr txBox="1"/>
          <p:nvPr/>
        </p:nvSpPr>
        <p:spPr>
          <a:xfrm>
            <a:off x="5220072" y="1124744"/>
            <a:ext cx="2160240" cy="369332"/>
          </a:xfrm>
          <a:prstGeom prst="rect">
            <a:avLst/>
          </a:prstGeom>
          <a:noFill/>
        </p:spPr>
        <p:txBody>
          <a:bodyPr wrap="square" rtlCol="0">
            <a:spAutoFit/>
          </a:bodyPr>
          <a:lstStyle/>
          <a:p>
            <a:r>
              <a:rPr kumimoji="1" lang="en-US" altLang="zh-CN" dirty="0" err="1" smtClean="0"/>
              <a:t>Ivezic</a:t>
            </a:r>
            <a:r>
              <a:rPr kumimoji="1" lang="zh-CN" altLang="en-US" dirty="0" smtClean="0"/>
              <a:t> </a:t>
            </a:r>
            <a:r>
              <a:rPr kumimoji="1" lang="en-US" altLang="zh-CN" dirty="0" smtClean="0"/>
              <a:t>et</a:t>
            </a:r>
            <a:r>
              <a:rPr kumimoji="1" lang="zh-CN" altLang="en-US" dirty="0" smtClean="0"/>
              <a:t> </a:t>
            </a:r>
            <a:r>
              <a:rPr kumimoji="1" lang="en-US" altLang="zh-CN" dirty="0" smtClean="0"/>
              <a:t>al.</a:t>
            </a:r>
            <a:r>
              <a:rPr kumimoji="1" lang="zh-CN" altLang="en-US" dirty="0" smtClean="0"/>
              <a:t> </a:t>
            </a:r>
            <a:r>
              <a:rPr kumimoji="1" lang="en-US" altLang="zh-CN" dirty="0" smtClean="0"/>
              <a:t>(2008)</a:t>
            </a:r>
            <a:endParaRPr kumimoji="1" lang="zh-CN" altLang="en-US" dirty="0"/>
          </a:p>
        </p:txBody>
      </p:sp>
      <p:sp>
        <p:nvSpPr>
          <p:cNvPr id="6" name="文本框 5"/>
          <p:cNvSpPr txBox="1"/>
          <p:nvPr/>
        </p:nvSpPr>
        <p:spPr>
          <a:xfrm>
            <a:off x="2339752" y="4269036"/>
            <a:ext cx="5112568" cy="369332"/>
          </a:xfrm>
          <a:prstGeom prst="rect">
            <a:avLst/>
          </a:prstGeom>
          <a:solidFill>
            <a:schemeClr val="accent1"/>
          </a:solidFill>
        </p:spPr>
        <p:txBody>
          <a:bodyPr wrap="square" rtlCol="0">
            <a:spAutoFit/>
          </a:bodyPr>
          <a:lstStyle/>
          <a:p>
            <a:r>
              <a:rPr kumimoji="1" lang="en-US" altLang="zh-CN" b="1" dirty="0" smtClean="0">
                <a:solidFill>
                  <a:srgbClr val="042359"/>
                </a:solidFill>
                <a:latin typeface="+mn-lt"/>
              </a:rPr>
              <a:t>Mephisto-M       H           D             W</a:t>
            </a:r>
            <a:endParaRPr kumimoji="1" lang="zh-CN" altLang="en-US" b="1" dirty="0">
              <a:solidFill>
                <a:srgbClr val="042359"/>
              </a:solidFill>
              <a:latin typeface="+mn-lt"/>
            </a:endParaRPr>
          </a:p>
        </p:txBody>
      </p:sp>
      <p:sp>
        <p:nvSpPr>
          <p:cNvPr id="7" name="文本框 6"/>
          <p:cNvSpPr txBox="1"/>
          <p:nvPr/>
        </p:nvSpPr>
        <p:spPr>
          <a:xfrm>
            <a:off x="539552" y="5445224"/>
            <a:ext cx="8064896" cy="1200329"/>
          </a:xfrm>
          <a:prstGeom prst="rect">
            <a:avLst/>
          </a:prstGeom>
          <a:noFill/>
        </p:spPr>
        <p:txBody>
          <a:bodyPr wrap="square" rtlCol="0">
            <a:spAutoFit/>
          </a:bodyPr>
          <a:lstStyle/>
          <a:p>
            <a:pPr marL="285750" indent="-285750">
              <a:buFont typeface="Arial"/>
              <a:buChar char="•"/>
            </a:pPr>
            <a:r>
              <a:rPr kumimoji="1" lang="en-US" altLang="zh-CN" b="1" dirty="0" smtClean="0">
                <a:solidFill>
                  <a:srgbClr val="0F3169"/>
                </a:solidFill>
                <a:latin typeface="+mn-lt"/>
              </a:rPr>
              <a:t>Mephisto</a:t>
            </a:r>
            <a:r>
              <a:rPr kumimoji="1" lang="zh-CN" altLang="en-US" b="1" dirty="0" smtClean="0">
                <a:solidFill>
                  <a:srgbClr val="0F3169"/>
                </a:solidFill>
                <a:latin typeface="+mn-lt"/>
              </a:rPr>
              <a:t>不同类型巡天</a:t>
            </a:r>
            <a:r>
              <a:rPr kumimoji="1" lang="en-US" altLang="zh-CN" b="1" dirty="0" smtClean="0">
                <a:solidFill>
                  <a:srgbClr val="0F3169"/>
                </a:solidFill>
                <a:latin typeface="+mn-lt"/>
              </a:rPr>
              <a:t> (Mephisto-WDHM) </a:t>
            </a:r>
            <a:r>
              <a:rPr kumimoji="1" lang="zh-CN" altLang="en-US" b="1" dirty="0" smtClean="0">
                <a:solidFill>
                  <a:srgbClr val="0F3169"/>
                </a:solidFill>
                <a:latin typeface="+mn-lt"/>
              </a:rPr>
              <a:t>对应不同变化时标的宇宙暂现源</a:t>
            </a:r>
            <a:r>
              <a:rPr kumimoji="1" lang="en-US" altLang="zh-CN" b="1" dirty="0" smtClean="0">
                <a:solidFill>
                  <a:srgbClr val="0F3169"/>
                </a:solidFill>
                <a:latin typeface="+mn-lt"/>
              </a:rPr>
              <a:t>(</a:t>
            </a:r>
            <a:r>
              <a:rPr kumimoji="1" lang="zh-CN" altLang="en-US" b="1" dirty="0" smtClean="0">
                <a:solidFill>
                  <a:srgbClr val="0F3169"/>
                </a:solidFill>
                <a:latin typeface="+mn-lt"/>
              </a:rPr>
              <a:t>从秒量级到年量级</a:t>
            </a:r>
            <a:r>
              <a:rPr kumimoji="1" lang="en-US" altLang="zh-CN" b="1" dirty="0" smtClean="0">
                <a:solidFill>
                  <a:srgbClr val="0F3169"/>
                </a:solidFill>
                <a:latin typeface="+mn-lt"/>
              </a:rPr>
              <a:t>)</a:t>
            </a:r>
          </a:p>
          <a:p>
            <a:pPr marL="285750" indent="-285750">
              <a:buFont typeface="Arial"/>
              <a:buChar char="•"/>
            </a:pPr>
            <a:r>
              <a:rPr kumimoji="1" lang="en-US" altLang="zh-CN" b="1" dirty="0" smtClean="0">
                <a:solidFill>
                  <a:srgbClr val="0F3169"/>
                </a:solidFill>
                <a:latin typeface="+mn-lt"/>
              </a:rPr>
              <a:t>Mephisto</a:t>
            </a:r>
            <a:r>
              <a:rPr kumimoji="1" lang="zh-CN" altLang="en-US" b="1" dirty="0" smtClean="0">
                <a:solidFill>
                  <a:srgbClr val="0F3169"/>
                </a:solidFill>
                <a:latin typeface="+mn-lt"/>
              </a:rPr>
              <a:t>高质量的实时颜色及多波段星等变化信息：快速搜寻并证认不同变源与暂现源</a:t>
            </a:r>
            <a:endParaRPr kumimoji="1" lang="zh-CN" altLang="en-US" b="1" dirty="0">
              <a:solidFill>
                <a:srgbClr val="0F3169"/>
              </a:solidFill>
              <a:latin typeface="+mn-lt"/>
            </a:endParaRPr>
          </a:p>
        </p:txBody>
      </p:sp>
    </p:spTree>
    <p:extLst>
      <p:ext uri="{BB962C8B-B14F-4D97-AF65-F5344CB8AC3E}">
        <p14:creationId xmlns:p14="http://schemas.microsoft.com/office/powerpoint/2010/main" val="19296186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361180" y="4299134"/>
            <a:ext cx="3752192" cy="2514242"/>
          </a:xfrm>
          <a:prstGeom prst="rect">
            <a:avLst/>
          </a:prstGeom>
        </p:spPr>
      </p:pic>
      <p:pic>
        <p:nvPicPr>
          <p:cNvPr id="7" name="图片 6"/>
          <p:cNvPicPr>
            <a:picLocks noChangeAspect="1"/>
          </p:cNvPicPr>
          <p:nvPr/>
        </p:nvPicPr>
        <p:blipFill>
          <a:blip r:embed="rId4"/>
          <a:stretch>
            <a:fillRect/>
          </a:stretch>
        </p:blipFill>
        <p:spPr>
          <a:xfrm>
            <a:off x="4331996" y="0"/>
            <a:ext cx="4784651" cy="6858000"/>
          </a:xfrm>
          <a:prstGeom prst="rect">
            <a:avLst/>
          </a:prstGeom>
        </p:spPr>
      </p:pic>
      <p:pic>
        <p:nvPicPr>
          <p:cNvPr id="8" name="图片 7"/>
          <p:cNvPicPr>
            <a:picLocks noChangeAspect="1"/>
          </p:cNvPicPr>
          <p:nvPr/>
        </p:nvPicPr>
        <p:blipFill rotWithShape="1">
          <a:blip r:embed="rId5" cstate="screen">
            <a:extLst>
              <a:ext uri="{28A0092B-C50C-407E-A947-70E740481C1C}">
                <a14:useLocalDpi xmlns:a14="http://schemas.microsoft.com/office/drawing/2010/main"/>
              </a:ext>
            </a:extLst>
          </a:blip>
          <a:srcRect t="-9436"/>
          <a:stretch/>
        </p:blipFill>
        <p:spPr>
          <a:xfrm>
            <a:off x="395536" y="836712"/>
            <a:ext cx="3506028" cy="3528392"/>
          </a:xfrm>
          <a:prstGeom prst="rect">
            <a:avLst/>
          </a:prstGeom>
        </p:spPr>
      </p:pic>
      <p:sp>
        <p:nvSpPr>
          <p:cNvPr id="4" name="标题 1"/>
          <p:cNvSpPr>
            <a:spLocks noGrp="1"/>
          </p:cNvSpPr>
          <p:nvPr>
            <p:ph type="title"/>
          </p:nvPr>
        </p:nvSpPr>
        <p:spPr>
          <a:xfrm>
            <a:off x="457200" y="-27384"/>
            <a:ext cx="8229600" cy="936104"/>
          </a:xfrm>
        </p:spPr>
        <p:txBody>
          <a:bodyPr/>
          <a:lstStyle/>
          <a:p>
            <a:r>
              <a:rPr kumimoji="1" lang="zh-CN" altLang="en-US" sz="2800" dirty="0" smtClean="0"/>
              <a:t>引力波电磁对应体</a:t>
            </a:r>
            <a:endParaRPr kumimoji="1" lang="zh-CN" altLang="en-US" sz="2800" dirty="0"/>
          </a:p>
        </p:txBody>
      </p:sp>
    </p:spTree>
    <p:extLst>
      <p:ext uri="{BB962C8B-B14F-4D97-AF65-F5344CB8AC3E}">
        <p14:creationId xmlns:p14="http://schemas.microsoft.com/office/powerpoint/2010/main" val="17555828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7-10-25 at 8.55.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76872"/>
            <a:ext cx="4022193" cy="4424412"/>
          </a:xfrm>
          <a:prstGeom prst="rect">
            <a:avLst/>
          </a:prstGeom>
        </p:spPr>
      </p:pic>
      <p:pic>
        <p:nvPicPr>
          <p:cNvPr id="6" name="图片 5" descr="Screen Shot 2017-10-25 at 8.53.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4624"/>
            <a:ext cx="4626818" cy="2348880"/>
          </a:xfrm>
          <a:prstGeom prst="rect">
            <a:avLst/>
          </a:prstGeom>
        </p:spPr>
      </p:pic>
      <p:pic>
        <p:nvPicPr>
          <p:cNvPr id="7" name="图片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21980" y="-483"/>
            <a:ext cx="2906403" cy="4888145"/>
          </a:xfrm>
          <a:prstGeom prst="rect">
            <a:avLst/>
          </a:prstGeom>
        </p:spPr>
      </p:pic>
      <p:sp>
        <p:nvSpPr>
          <p:cNvPr id="8" name="文本框 7"/>
          <p:cNvSpPr txBox="1"/>
          <p:nvPr/>
        </p:nvSpPr>
        <p:spPr>
          <a:xfrm>
            <a:off x="6732240" y="692696"/>
            <a:ext cx="996938" cy="323165"/>
          </a:xfrm>
          <a:prstGeom prst="rect">
            <a:avLst/>
          </a:prstGeom>
          <a:noFill/>
        </p:spPr>
        <p:txBody>
          <a:bodyPr wrap="none" rtlCol="0">
            <a:spAutoFit/>
          </a:bodyPr>
          <a:lstStyle/>
          <a:p>
            <a:r>
              <a:rPr kumimoji="1" lang="en-US" altLang="zh-CN" sz="1500" b="1" dirty="0" err="1" smtClean="0"/>
              <a:t>Kilonova</a:t>
            </a:r>
            <a:endParaRPr kumimoji="1" lang="zh-CN" altLang="en-US" sz="1500" b="1" dirty="0"/>
          </a:p>
        </p:txBody>
      </p:sp>
      <p:sp>
        <p:nvSpPr>
          <p:cNvPr id="9" name="内容占位符 2"/>
          <p:cNvSpPr>
            <a:spLocks noGrp="1"/>
          </p:cNvSpPr>
          <p:nvPr>
            <p:ph idx="1"/>
          </p:nvPr>
        </p:nvSpPr>
        <p:spPr>
          <a:xfrm>
            <a:off x="4030135" y="4941168"/>
            <a:ext cx="5113865" cy="2160240"/>
          </a:xfrm>
        </p:spPr>
        <p:txBody>
          <a:bodyPr>
            <a:noAutofit/>
          </a:bodyPr>
          <a:lstStyle/>
          <a:p>
            <a:r>
              <a:rPr kumimoji="1" lang="en-US" altLang="zh-CN" dirty="0" smtClean="0">
                <a:solidFill>
                  <a:srgbClr val="0F3169"/>
                </a:solidFill>
                <a:latin typeface="+mn-lt"/>
              </a:rPr>
              <a:t>Mephisto</a:t>
            </a:r>
            <a:r>
              <a:rPr kumimoji="1" lang="zh-CN" altLang="en-US" dirty="0" smtClean="0">
                <a:solidFill>
                  <a:srgbClr val="0F3169"/>
                </a:solidFill>
                <a:latin typeface="+mn-lt"/>
              </a:rPr>
              <a:t>的高精度实时颜色及变化数据</a:t>
            </a:r>
            <a:endParaRPr kumimoji="1" lang="en-US" altLang="zh-CN" dirty="0" smtClean="0">
              <a:solidFill>
                <a:srgbClr val="0F3169"/>
              </a:solidFill>
              <a:latin typeface="+mn-lt"/>
            </a:endParaRPr>
          </a:p>
          <a:p>
            <a:pPr lvl="1"/>
            <a:r>
              <a:rPr kumimoji="1" lang="zh-CN" altLang="en-US" sz="2000" dirty="0" smtClean="0">
                <a:solidFill>
                  <a:srgbClr val="0F3169"/>
                </a:solidFill>
                <a:latin typeface="+mn-lt"/>
              </a:rPr>
              <a:t>快速证认千新星</a:t>
            </a:r>
            <a:endParaRPr kumimoji="1" lang="en-US" altLang="zh-CN" sz="2000" dirty="0" smtClean="0">
              <a:solidFill>
                <a:srgbClr val="0F3169"/>
              </a:solidFill>
              <a:latin typeface="+mn-lt"/>
            </a:endParaRPr>
          </a:p>
          <a:p>
            <a:pPr lvl="1"/>
            <a:r>
              <a:rPr lang="zh-CN" altLang="en-US" sz="2000" dirty="0" smtClean="0">
                <a:solidFill>
                  <a:srgbClr val="0F3169"/>
                </a:solidFill>
                <a:latin typeface="+mn-lt"/>
              </a:rPr>
              <a:t>快速区分不同类型的合并事件</a:t>
            </a:r>
            <a:r>
              <a:rPr lang="en-US" altLang="zh-CN" sz="2000" dirty="0" smtClean="0">
                <a:solidFill>
                  <a:srgbClr val="0F3169"/>
                </a:solidFill>
                <a:latin typeface="+mn-lt"/>
              </a:rPr>
              <a:t>:</a:t>
            </a:r>
            <a:r>
              <a:rPr lang="zh-CN" altLang="en-US" sz="2000" dirty="0" smtClean="0">
                <a:solidFill>
                  <a:srgbClr val="0F3169"/>
                </a:solidFill>
                <a:latin typeface="+mn-lt"/>
              </a:rPr>
              <a:t> </a:t>
            </a:r>
            <a:r>
              <a:rPr kumimoji="1" lang="en-US" altLang="zh-CN" sz="2000" dirty="0" smtClean="0">
                <a:solidFill>
                  <a:srgbClr val="0F3169"/>
                </a:solidFill>
                <a:latin typeface="+mn-lt"/>
              </a:rPr>
              <a:t>NS-NS</a:t>
            </a:r>
            <a:r>
              <a:rPr lang="en-US" altLang="zh-CN" sz="2000" dirty="0">
                <a:solidFill>
                  <a:srgbClr val="0F3169"/>
                </a:solidFill>
                <a:latin typeface="+mn-lt"/>
              </a:rPr>
              <a:t> </a:t>
            </a:r>
            <a:r>
              <a:rPr lang="zh-CN" altLang="en-US" sz="2000" dirty="0" smtClean="0">
                <a:solidFill>
                  <a:srgbClr val="0F3169"/>
                </a:solidFill>
                <a:latin typeface="+mn-lt"/>
              </a:rPr>
              <a:t>或</a:t>
            </a:r>
            <a:r>
              <a:rPr lang="en-US" altLang="zh-CN" sz="2000" dirty="0" smtClean="0">
                <a:solidFill>
                  <a:srgbClr val="0F3169"/>
                </a:solidFill>
                <a:latin typeface="+mn-lt"/>
              </a:rPr>
              <a:t> </a:t>
            </a:r>
            <a:r>
              <a:rPr kumimoji="1" lang="en-US" altLang="zh-CN" sz="2000" dirty="0" smtClean="0">
                <a:solidFill>
                  <a:srgbClr val="0F3169"/>
                </a:solidFill>
                <a:latin typeface="+mn-lt"/>
              </a:rPr>
              <a:t>NS-BH </a:t>
            </a:r>
            <a:r>
              <a:rPr kumimoji="1" lang="zh-CN" altLang="en-US" sz="2000" dirty="0" smtClean="0">
                <a:solidFill>
                  <a:srgbClr val="0F3169"/>
                </a:solidFill>
                <a:latin typeface="+mn-lt"/>
              </a:rPr>
              <a:t>合并</a:t>
            </a:r>
            <a:endParaRPr kumimoji="1" lang="en-US" altLang="zh-CN" sz="2000" dirty="0" smtClean="0">
              <a:solidFill>
                <a:srgbClr val="0F3169"/>
              </a:solidFill>
              <a:latin typeface="+mn-lt"/>
            </a:endParaRPr>
          </a:p>
          <a:p>
            <a:pPr lvl="1"/>
            <a:r>
              <a:rPr lang="zh-CN" altLang="en-US" sz="2000" dirty="0" smtClean="0">
                <a:solidFill>
                  <a:srgbClr val="0F3169"/>
                </a:solidFill>
                <a:latin typeface="+mn-lt"/>
              </a:rPr>
              <a:t>帮助证认新的引力波事件</a:t>
            </a:r>
            <a:endParaRPr kumimoji="1" lang="zh-CN" altLang="en-US" sz="2000" dirty="0">
              <a:solidFill>
                <a:srgbClr val="0F3169"/>
              </a:solidFill>
              <a:latin typeface="+mn-lt"/>
            </a:endParaRPr>
          </a:p>
        </p:txBody>
      </p:sp>
    </p:spTree>
    <p:extLst>
      <p:ext uri="{BB962C8B-B14F-4D97-AF65-F5344CB8AC3E}">
        <p14:creationId xmlns:p14="http://schemas.microsoft.com/office/powerpoint/2010/main" val="12990944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err="1" smtClean="0"/>
              <a:t>Ia</a:t>
            </a:r>
            <a:r>
              <a:rPr kumimoji="1" lang="zh-CN" altLang="en-US" dirty="0" smtClean="0"/>
              <a:t>型超新星</a:t>
            </a:r>
            <a:endParaRPr kumimoji="1" lang="zh-CN" altLang="en-US" dirty="0"/>
          </a:p>
        </p:txBody>
      </p:sp>
      <p:pic>
        <p:nvPicPr>
          <p:cNvPr id="4" name="图片 3" descr="屏幕快照 2016-12-19 下午1.54.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3" y="980728"/>
            <a:ext cx="5156427" cy="3742568"/>
          </a:xfrm>
          <a:prstGeom prst="rect">
            <a:avLst/>
          </a:prstGeom>
        </p:spPr>
      </p:pic>
      <p:pic>
        <p:nvPicPr>
          <p:cNvPr id="5" name="图片 4" descr="屏幕快照 2016-12-19 下午1.53.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042" y="980728"/>
            <a:ext cx="3665958" cy="3557248"/>
          </a:xfrm>
          <a:prstGeom prst="rect">
            <a:avLst/>
          </a:prstGeom>
        </p:spPr>
      </p:pic>
      <p:sp>
        <p:nvSpPr>
          <p:cNvPr id="7" name="矩形 6"/>
          <p:cNvSpPr/>
          <p:nvPr/>
        </p:nvSpPr>
        <p:spPr>
          <a:xfrm>
            <a:off x="5999320" y="1152039"/>
            <a:ext cx="3144680" cy="400110"/>
          </a:xfrm>
          <a:prstGeom prst="rect">
            <a:avLst/>
          </a:prstGeom>
          <a:noFill/>
        </p:spPr>
        <p:txBody>
          <a:bodyPr wrap="square">
            <a:spAutoFit/>
          </a:bodyPr>
          <a:lstStyle/>
          <a:p>
            <a:r>
              <a:rPr lang="zh-CN" altLang="en-US" sz="2000" b="1" dirty="0" smtClean="0">
                <a:solidFill>
                  <a:srgbClr val="FF0000"/>
                </a:solidFill>
                <a:latin typeface="+mn-lt"/>
              </a:rPr>
              <a:t>实时颜色</a:t>
            </a:r>
            <a:r>
              <a:rPr lang="en-US" altLang="zh-CN" sz="2000" b="1" dirty="0" smtClean="0">
                <a:solidFill>
                  <a:srgbClr val="FF0000"/>
                </a:solidFill>
                <a:latin typeface="+mn-lt"/>
              </a:rPr>
              <a:t>: </a:t>
            </a:r>
            <a:r>
              <a:rPr lang="zh-CN" altLang="en-US" sz="2000" b="1" dirty="0" smtClean="0">
                <a:solidFill>
                  <a:srgbClr val="FF0000"/>
                </a:solidFill>
                <a:latin typeface="+mn-lt"/>
              </a:rPr>
              <a:t>快速证认</a:t>
            </a:r>
            <a:r>
              <a:rPr lang="en-US" altLang="zh-CN" sz="2000" b="1" dirty="0" err="1" smtClean="0">
                <a:solidFill>
                  <a:srgbClr val="FF0000"/>
                </a:solidFill>
                <a:latin typeface="+mn-lt"/>
              </a:rPr>
              <a:t>SNe</a:t>
            </a:r>
            <a:r>
              <a:rPr lang="en-US" altLang="zh-CN" sz="2000" b="1" dirty="0" smtClean="0">
                <a:solidFill>
                  <a:srgbClr val="FF0000"/>
                </a:solidFill>
                <a:latin typeface="+mn-lt"/>
              </a:rPr>
              <a:t> </a:t>
            </a:r>
            <a:r>
              <a:rPr lang="en-US" altLang="zh-CN" sz="2000" b="1" dirty="0" err="1" smtClean="0">
                <a:solidFill>
                  <a:srgbClr val="FF0000"/>
                </a:solidFill>
                <a:latin typeface="+mn-lt"/>
              </a:rPr>
              <a:t>Ia</a:t>
            </a:r>
            <a:r>
              <a:rPr lang="zh-CN" altLang="en-US" sz="2000" b="1" dirty="0" smtClean="0">
                <a:solidFill>
                  <a:srgbClr val="FF0000"/>
                </a:solidFill>
                <a:latin typeface="+mn-lt"/>
              </a:rPr>
              <a:t>  </a:t>
            </a:r>
            <a:endParaRPr lang="zh-CN" altLang="en-US" sz="2000" b="1" dirty="0">
              <a:solidFill>
                <a:srgbClr val="FF0000"/>
              </a:solidFill>
              <a:latin typeface="+mn-lt"/>
            </a:endParaRPr>
          </a:p>
        </p:txBody>
      </p:sp>
      <p:sp>
        <p:nvSpPr>
          <p:cNvPr id="8" name="矩形 7"/>
          <p:cNvSpPr/>
          <p:nvPr/>
        </p:nvSpPr>
        <p:spPr>
          <a:xfrm>
            <a:off x="673414" y="1118577"/>
            <a:ext cx="1462270" cy="234477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615702" y="1096363"/>
            <a:ext cx="1580105" cy="523220"/>
          </a:xfrm>
          <a:prstGeom prst="rect">
            <a:avLst/>
          </a:prstGeom>
          <a:noFill/>
        </p:spPr>
        <p:txBody>
          <a:bodyPr wrap="none" rtlCol="0">
            <a:spAutoFit/>
          </a:bodyPr>
          <a:lstStyle/>
          <a:p>
            <a:r>
              <a:rPr kumimoji="1" lang="en-US" altLang="zh-CN" sz="2800" dirty="0" err="1" smtClean="0">
                <a:solidFill>
                  <a:srgbClr val="FF0000"/>
                </a:solidFill>
              </a:rPr>
              <a:t>Mephisto</a:t>
            </a:r>
            <a:endParaRPr kumimoji="1" lang="zh-CN" altLang="en-US" sz="2800" dirty="0">
              <a:solidFill>
                <a:srgbClr val="FF0000"/>
              </a:solidFill>
            </a:endParaRPr>
          </a:p>
        </p:txBody>
      </p:sp>
      <p:sp>
        <p:nvSpPr>
          <p:cNvPr id="10" name="文本框 9"/>
          <p:cNvSpPr txBox="1"/>
          <p:nvPr/>
        </p:nvSpPr>
        <p:spPr>
          <a:xfrm>
            <a:off x="52089" y="4752439"/>
            <a:ext cx="9091911" cy="1938992"/>
          </a:xfrm>
          <a:prstGeom prst="rect">
            <a:avLst/>
          </a:prstGeom>
          <a:noFill/>
        </p:spPr>
        <p:txBody>
          <a:bodyPr wrap="square" rtlCol="0">
            <a:spAutoFit/>
          </a:bodyPr>
          <a:lstStyle/>
          <a:p>
            <a:pPr marL="342900" indent="-342900">
              <a:buFont typeface="Arial"/>
              <a:buChar char="•"/>
            </a:pPr>
            <a:r>
              <a:rPr kumimoji="1" lang="en-US" altLang="zh-CN" sz="2000" b="1" dirty="0" smtClean="0">
                <a:solidFill>
                  <a:srgbClr val="0F3169"/>
                </a:solidFill>
                <a:latin typeface="宋体"/>
                <a:ea typeface="宋体"/>
                <a:cs typeface="宋体"/>
              </a:rPr>
              <a:t>Mephisto</a:t>
            </a:r>
            <a:r>
              <a:rPr kumimoji="1" lang="en-US" altLang="zh-CN" sz="2000" b="1" dirty="0">
                <a:solidFill>
                  <a:srgbClr val="0F3169"/>
                </a:solidFill>
                <a:latin typeface="宋体"/>
                <a:ea typeface="宋体"/>
                <a:cs typeface="宋体"/>
              </a:rPr>
              <a:t>-</a:t>
            </a:r>
            <a:r>
              <a:rPr kumimoji="1" lang="en-US" altLang="zh-CN" sz="2000" b="1" dirty="0" smtClean="0">
                <a:solidFill>
                  <a:srgbClr val="0F3169"/>
                </a:solidFill>
                <a:latin typeface="宋体"/>
                <a:ea typeface="宋体"/>
                <a:cs typeface="宋体"/>
              </a:rPr>
              <a:t>D</a:t>
            </a:r>
            <a:r>
              <a:rPr kumimoji="1" lang="zh-CN" altLang="en-US" sz="2000" b="1" dirty="0" smtClean="0">
                <a:solidFill>
                  <a:srgbClr val="0F3169"/>
                </a:solidFill>
                <a:latin typeface="宋体"/>
                <a:ea typeface="宋体"/>
                <a:cs typeface="宋体"/>
              </a:rPr>
              <a:t>巡天预计将获得约</a:t>
            </a:r>
            <a:r>
              <a:rPr kumimoji="1" lang="zh-CN" altLang="zh-CN" sz="2000" b="1" dirty="0" smtClean="0">
                <a:solidFill>
                  <a:srgbClr val="0F3169"/>
                </a:solidFill>
                <a:latin typeface="宋体"/>
                <a:ea typeface="宋体"/>
                <a:cs typeface="宋体"/>
              </a:rPr>
              <a:t>3</a:t>
            </a:r>
            <a:r>
              <a:rPr kumimoji="1" lang="zh-CN" altLang="en-US" sz="2000" b="1" dirty="0" smtClean="0">
                <a:solidFill>
                  <a:srgbClr val="0F3169"/>
                </a:solidFill>
                <a:latin typeface="宋体"/>
                <a:ea typeface="宋体"/>
                <a:cs typeface="宋体"/>
              </a:rPr>
              <a:t>万</a:t>
            </a:r>
            <a:r>
              <a:rPr kumimoji="1" lang="en-US" altLang="zh-CN" sz="2000" b="1" dirty="0" err="1" smtClean="0">
                <a:solidFill>
                  <a:srgbClr val="0F3169"/>
                </a:solidFill>
                <a:latin typeface="宋体"/>
                <a:ea typeface="宋体"/>
                <a:cs typeface="宋体"/>
              </a:rPr>
              <a:t>Ia</a:t>
            </a:r>
            <a:r>
              <a:rPr kumimoji="1" lang="zh-CN" altLang="en-US" sz="2000" b="1" dirty="0" smtClean="0">
                <a:solidFill>
                  <a:srgbClr val="0F3169"/>
                </a:solidFill>
                <a:latin typeface="宋体"/>
                <a:ea typeface="宋体"/>
                <a:cs typeface="宋体"/>
              </a:rPr>
              <a:t>型超新星的高质量实时颜色及多波段星等变化曲线</a:t>
            </a:r>
            <a:endParaRPr kumimoji="1" lang="en-US" altLang="zh-CN" sz="2000" b="1" dirty="0" smtClean="0">
              <a:solidFill>
                <a:srgbClr val="0F3169"/>
              </a:solidFill>
              <a:latin typeface="宋体"/>
              <a:ea typeface="宋体"/>
              <a:cs typeface="宋体"/>
            </a:endParaRPr>
          </a:p>
          <a:p>
            <a:pPr marL="342900" indent="-342900">
              <a:buFont typeface="Arial"/>
              <a:buChar char="•"/>
            </a:pPr>
            <a:r>
              <a:rPr kumimoji="1" lang="en-US" altLang="zh-CN" sz="2000" b="1" dirty="0" smtClean="0">
                <a:solidFill>
                  <a:srgbClr val="0F3169"/>
                </a:solidFill>
                <a:latin typeface="宋体"/>
                <a:ea typeface="宋体"/>
                <a:cs typeface="宋体"/>
              </a:rPr>
              <a:t>Mephisto-W</a:t>
            </a:r>
            <a:r>
              <a:rPr kumimoji="1" lang="zh-CN" altLang="en-US" sz="2000" b="1" dirty="0" smtClean="0">
                <a:solidFill>
                  <a:srgbClr val="0F3169"/>
                </a:solidFill>
                <a:latin typeface="宋体"/>
                <a:ea typeface="宋体"/>
                <a:cs typeface="宋体"/>
              </a:rPr>
              <a:t>巡天预计将探测到约</a:t>
            </a:r>
            <a:r>
              <a:rPr kumimoji="1" lang="en-US" altLang="zh-CN" sz="2000" b="1" dirty="0" smtClean="0">
                <a:solidFill>
                  <a:srgbClr val="0F3169"/>
                </a:solidFill>
                <a:latin typeface="宋体"/>
                <a:ea typeface="宋体"/>
                <a:cs typeface="宋体"/>
              </a:rPr>
              <a:t>50</a:t>
            </a:r>
            <a:r>
              <a:rPr kumimoji="1" lang="zh-CN" altLang="en-US" sz="2000" b="1" dirty="0" smtClean="0">
                <a:solidFill>
                  <a:srgbClr val="0F3169"/>
                </a:solidFill>
                <a:latin typeface="宋体"/>
                <a:ea typeface="宋体"/>
                <a:cs typeface="宋体"/>
              </a:rPr>
              <a:t>万</a:t>
            </a:r>
            <a:r>
              <a:rPr kumimoji="1" lang="en-US" altLang="zh-CN" sz="2000" b="1" dirty="0" err="1" smtClean="0">
                <a:solidFill>
                  <a:srgbClr val="0F3169"/>
                </a:solidFill>
                <a:latin typeface="宋体"/>
                <a:ea typeface="宋体"/>
                <a:cs typeface="宋体"/>
              </a:rPr>
              <a:t>Ia</a:t>
            </a:r>
            <a:r>
              <a:rPr kumimoji="1" lang="zh-CN" altLang="en-US" sz="2000" b="1" dirty="0" smtClean="0">
                <a:solidFill>
                  <a:srgbClr val="0F3169"/>
                </a:solidFill>
                <a:latin typeface="宋体"/>
                <a:ea typeface="宋体"/>
                <a:cs typeface="宋体"/>
              </a:rPr>
              <a:t>型超新星候选体</a:t>
            </a:r>
            <a:endParaRPr kumimoji="1" lang="en-US" altLang="zh-CN" sz="2000" b="1" dirty="0" smtClean="0">
              <a:solidFill>
                <a:srgbClr val="0F3169"/>
              </a:solidFill>
              <a:latin typeface="宋体"/>
              <a:ea typeface="宋体"/>
              <a:cs typeface="宋体"/>
            </a:endParaRPr>
          </a:p>
          <a:p>
            <a:pPr marL="342900" indent="-342900">
              <a:buFont typeface="Arial"/>
              <a:buChar char="•"/>
            </a:pPr>
            <a:r>
              <a:rPr kumimoji="1" lang="zh-CN" altLang="en-US" sz="2000" b="1" dirty="0" smtClean="0">
                <a:solidFill>
                  <a:srgbClr val="0F3169"/>
                </a:solidFill>
                <a:latin typeface="宋体"/>
                <a:ea typeface="宋体"/>
                <a:cs typeface="宋体"/>
              </a:rPr>
              <a:t>如此大的样本与高精度数据可帮助揭开</a:t>
            </a:r>
            <a:r>
              <a:rPr kumimoji="1" lang="en-US" altLang="zh-CN" sz="2000" b="1" dirty="0" err="1">
                <a:solidFill>
                  <a:srgbClr val="0F3169"/>
                </a:solidFill>
                <a:latin typeface="宋体"/>
                <a:ea typeface="宋体"/>
                <a:cs typeface="宋体"/>
              </a:rPr>
              <a:t>Ia</a:t>
            </a:r>
            <a:r>
              <a:rPr kumimoji="1" lang="zh-CN" altLang="en-US" sz="2000" b="1" dirty="0">
                <a:solidFill>
                  <a:srgbClr val="0F3169"/>
                </a:solidFill>
                <a:latin typeface="宋体"/>
                <a:ea typeface="宋体"/>
                <a:cs typeface="宋体"/>
              </a:rPr>
              <a:t>型超新星前身星及其爆发机制的谜团，并精确校准</a:t>
            </a:r>
            <a:r>
              <a:rPr kumimoji="1" lang="en-US" altLang="zh-CN" sz="2000" b="1" dirty="0" err="1">
                <a:solidFill>
                  <a:srgbClr val="0F3169"/>
                </a:solidFill>
                <a:latin typeface="宋体"/>
                <a:ea typeface="宋体"/>
                <a:cs typeface="宋体"/>
              </a:rPr>
              <a:t>Ia</a:t>
            </a:r>
            <a:r>
              <a:rPr kumimoji="1" lang="zh-CN" altLang="en-US" sz="2000" b="1" dirty="0">
                <a:solidFill>
                  <a:srgbClr val="0F3169"/>
                </a:solidFill>
                <a:latin typeface="宋体"/>
                <a:ea typeface="宋体"/>
                <a:cs typeface="宋体"/>
              </a:rPr>
              <a:t>型超新星绝对星等与颜色、颜色变化曲线形状、光变幅度和光变曲线形状之间的关系。限制宇宙学模型、暗物质与暗能量的性质等。</a:t>
            </a:r>
            <a:endParaRPr kumimoji="1" lang="zh-CN" altLang="en-US" sz="2300" dirty="0">
              <a:solidFill>
                <a:srgbClr val="0F3169"/>
              </a:solidFill>
              <a:latin typeface="宋体"/>
              <a:ea typeface="宋体"/>
              <a:cs typeface="宋体"/>
            </a:endParaRPr>
          </a:p>
        </p:txBody>
      </p:sp>
    </p:spTree>
    <p:extLst>
      <p:ext uri="{BB962C8B-B14F-4D97-AF65-F5344CB8AC3E}">
        <p14:creationId xmlns:p14="http://schemas.microsoft.com/office/powerpoint/2010/main" val="7900385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smtClean="0"/>
              <a:t>精细描绘银河系</a:t>
            </a:r>
            <a:endParaRPr kumimoji="1" lang="zh-CN" altLang="en-US" dirty="0"/>
          </a:p>
        </p:txBody>
      </p:sp>
      <p:sp>
        <p:nvSpPr>
          <p:cNvPr id="3" name="内容占位符 2"/>
          <p:cNvSpPr>
            <a:spLocks noGrp="1"/>
          </p:cNvSpPr>
          <p:nvPr>
            <p:ph idx="1"/>
          </p:nvPr>
        </p:nvSpPr>
        <p:spPr>
          <a:xfrm>
            <a:off x="457200" y="981075"/>
            <a:ext cx="4330824" cy="5145088"/>
          </a:xfrm>
        </p:spPr>
        <p:txBody>
          <a:bodyPr/>
          <a:lstStyle/>
          <a:p>
            <a:r>
              <a:rPr kumimoji="1" lang="en-US" altLang="zh-CN" dirty="0" smtClean="0"/>
              <a:t>Mephisto-W</a:t>
            </a:r>
            <a:r>
              <a:rPr kumimoji="1" lang="zh-CN" altLang="en-US" dirty="0" smtClean="0"/>
              <a:t>巡天</a:t>
            </a:r>
            <a:r>
              <a:rPr lang="zh-CN" altLang="en-US" dirty="0" smtClean="0"/>
              <a:t>将获取银河系超过</a:t>
            </a:r>
            <a:r>
              <a:rPr lang="en-US" altLang="zh-CN" dirty="0" smtClean="0"/>
              <a:t>1%</a:t>
            </a:r>
            <a:r>
              <a:rPr lang="zh-CN" altLang="en-US" dirty="0" smtClean="0"/>
              <a:t>恒星的精确参数（位置、距离、自行、化学丰度、年龄等）</a:t>
            </a:r>
            <a:endParaRPr lang="en-US" altLang="zh-CN" dirty="0" smtClean="0"/>
          </a:p>
          <a:p>
            <a:pPr lvl="1"/>
            <a:r>
              <a:rPr lang="en-US" altLang="zh-CN" dirty="0" smtClean="0">
                <a:solidFill>
                  <a:srgbClr val="0F3169"/>
                </a:solidFill>
              </a:rPr>
              <a:t>20</a:t>
            </a:r>
            <a:r>
              <a:rPr lang="zh-CN" altLang="en-US" dirty="0" smtClean="0">
                <a:solidFill>
                  <a:srgbClr val="0F3169"/>
                </a:solidFill>
              </a:rPr>
              <a:t>亿主序星与</a:t>
            </a:r>
            <a:r>
              <a:rPr lang="en-US" altLang="zh-CN" dirty="0" smtClean="0">
                <a:solidFill>
                  <a:srgbClr val="0F3169"/>
                </a:solidFill>
              </a:rPr>
              <a:t>200</a:t>
            </a:r>
            <a:r>
              <a:rPr lang="zh-CN" altLang="en-US" dirty="0" smtClean="0">
                <a:solidFill>
                  <a:srgbClr val="0F3169"/>
                </a:solidFill>
              </a:rPr>
              <a:t>万巨星的精确消光、距离与切向速度</a:t>
            </a:r>
            <a:endParaRPr lang="en-US" altLang="zh-CN" dirty="0" smtClean="0">
              <a:solidFill>
                <a:srgbClr val="0F3169"/>
              </a:solidFill>
            </a:endParaRPr>
          </a:p>
          <a:p>
            <a:pPr lvl="1"/>
            <a:r>
              <a:rPr lang="zh-CN" altLang="en-US" dirty="0" smtClean="0">
                <a:solidFill>
                  <a:srgbClr val="0F3169"/>
                </a:solidFill>
              </a:rPr>
              <a:t>主序星金属丰度</a:t>
            </a:r>
            <a:r>
              <a:rPr lang="en-US" altLang="zh-CN" dirty="0" smtClean="0">
                <a:solidFill>
                  <a:srgbClr val="0F3169"/>
                </a:solidFill>
              </a:rPr>
              <a:t>[</a:t>
            </a:r>
            <a:r>
              <a:rPr lang="en-US" altLang="zh-CN" dirty="0">
                <a:solidFill>
                  <a:srgbClr val="0F3169"/>
                </a:solidFill>
              </a:rPr>
              <a:t>Fe/H</a:t>
            </a:r>
            <a:r>
              <a:rPr lang="en-US" altLang="zh-CN" dirty="0" smtClean="0">
                <a:solidFill>
                  <a:srgbClr val="0F3169"/>
                </a:solidFill>
              </a:rPr>
              <a:t>]</a:t>
            </a:r>
            <a:r>
              <a:rPr lang="zh-CN" altLang="en-US" dirty="0" smtClean="0">
                <a:solidFill>
                  <a:srgbClr val="0F3169"/>
                </a:solidFill>
              </a:rPr>
              <a:t>精度达</a:t>
            </a:r>
            <a:r>
              <a:rPr lang="en-US" altLang="zh-CN" dirty="0" smtClean="0">
                <a:solidFill>
                  <a:srgbClr val="0F3169"/>
                </a:solidFill>
              </a:rPr>
              <a:t>0.1</a:t>
            </a:r>
            <a:r>
              <a:rPr lang="en-US" altLang="zh-CN" dirty="0">
                <a:solidFill>
                  <a:srgbClr val="0F3169"/>
                </a:solidFill>
              </a:rPr>
              <a:t>-0.15 </a:t>
            </a:r>
            <a:r>
              <a:rPr lang="en-US" altLang="zh-CN" dirty="0" err="1">
                <a:solidFill>
                  <a:srgbClr val="0F3169"/>
                </a:solidFill>
              </a:rPr>
              <a:t>dex</a:t>
            </a:r>
            <a:r>
              <a:rPr lang="en-US" altLang="zh-CN" dirty="0">
                <a:solidFill>
                  <a:srgbClr val="0F3169"/>
                </a:solidFill>
              </a:rPr>
              <a:t>; </a:t>
            </a:r>
            <a:r>
              <a:rPr lang="zh-CN" altLang="en-US" dirty="0" smtClean="0">
                <a:solidFill>
                  <a:srgbClr val="0F3169"/>
                </a:solidFill>
              </a:rPr>
              <a:t>巨星达</a:t>
            </a:r>
            <a:r>
              <a:rPr lang="en-US" altLang="zh-CN" dirty="0" smtClean="0">
                <a:solidFill>
                  <a:srgbClr val="0F3169"/>
                </a:solidFill>
              </a:rPr>
              <a:t>0.15</a:t>
            </a:r>
            <a:r>
              <a:rPr lang="en-US" altLang="zh-CN" dirty="0">
                <a:solidFill>
                  <a:srgbClr val="0F3169"/>
                </a:solidFill>
              </a:rPr>
              <a:t>-0.2 </a:t>
            </a:r>
            <a:r>
              <a:rPr lang="en-US" altLang="zh-CN" dirty="0" err="1" smtClean="0">
                <a:solidFill>
                  <a:srgbClr val="0F3169"/>
                </a:solidFill>
              </a:rPr>
              <a:t>dex</a:t>
            </a:r>
            <a:endParaRPr lang="en-US" altLang="zh-CN" dirty="0" smtClean="0">
              <a:solidFill>
                <a:srgbClr val="0F3169"/>
              </a:solidFill>
            </a:endParaRPr>
          </a:p>
          <a:p>
            <a:pPr lvl="1"/>
            <a:r>
              <a:rPr lang="zh-CN" altLang="en-US" dirty="0" smtClean="0">
                <a:solidFill>
                  <a:srgbClr val="0F3169"/>
                </a:solidFill>
              </a:rPr>
              <a:t>主序星与巨星有效温度</a:t>
            </a:r>
            <a:r>
              <a:rPr lang="en-US" altLang="zh-CN" i="1" dirty="0" err="1" smtClean="0">
                <a:solidFill>
                  <a:srgbClr val="0F3169"/>
                </a:solidFill>
              </a:rPr>
              <a:t>T</a:t>
            </a:r>
            <a:r>
              <a:rPr lang="en-US" altLang="zh-CN" baseline="-25000" dirty="0" err="1" smtClean="0">
                <a:solidFill>
                  <a:srgbClr val="0F3169"/>
                </a:solidFill>
              </a:rPr>
              <a:t>eff</a:t>
            </a:r>
            <a:r>
              <a:rPr lang="en-US" altLang="zh-CN" dirty="0" smtClean="0">
                <a:solidFill>
                  <a:srgbClr val="0F3169"/>
                </a:solidFill>
              </a:rPr>
              <a:t> </a:t>
            </a:r>
            <a:r>
              <a:rPr lang="zh-CN" altLang="en-US" dirty="0" smtClean="0">
                <a:solidFill>
                  <a:srgbClr val="0F3169"/>
                </a:solidFill>
              </a:rPr>
              <a:t>精度可达</a:t>
            </a:r>
            <a:r>
              <a:rPr lang="en-US" altLang="zh-CN" dirty="0" smtClean="0">
                <a:solidFill>
                  <a:srgbClr val="0F3169"/>
                </a:solidFill>
              </a:rPr>
              <a:t>50</a:t>
            </a:r>
            <a:r>
              <a:rPr lang="en-US" altLang="zh-CN" dirty="0">
                <a:solidFill>
                  <a:srgbClr val="0F3169"/>
                </a:solidFill>
              </a:rPr>
              <a:t>-100 K</a:t>
            </a:r>
          </a:p>
          <a:p>
            <a:endParaRPr lang="en-US" altLang="zh-CN" dirty="0" smtClean="0"/>
          </a:p>
          <a:p>
            <a:r>
              <a:rPr lang="zh-CN" altLang="en-US" dirty="0" smtClean="0"/>
              <a:t>为精确描绘银河系结构子结构</a:t>
            </a:r>
            <a:r>
              <a:rPr lang="zh-CN" altLang="en-US" dirty="0"/>
              <a:t>、星族、尘埃分布及其化学动力学性质，揭示银河系的集成与演化历史提供高质量的数据</a:t>
            </a:r>
            <a:r>
              <a:rPr lang="zh-CN" altLang="en-US" dirty="0" smtClean="0"/>
              <a:t>。</a:t>
            </a:r>
            <a:endParaRPr lang="en-US" altLang="zh-CN" dirty="0" smtClean="0"/>
          </a:p>
          <a:p>
            <a:endParaRPr lang="zh-CN" altLang="en-US" dirty="0"/>
          </a:p>
        </p:txBody>
      </p:sp>
      <p:pic>
        <p:nvPicPr>
          <p:cNvPr id="4" name="图片 3" descr="屏幕快照 2016-12-14 下午6.36.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852936"/>
            <a:ext cx="4343087" cy="3717032"/>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1990925780"/>
              </p:ext>
            </p:extLst>
          </p:nvPr>
        </p:nvGraphicFramePr>
        <p:xfrm>
          <a:off x="5076056" y="969488"/>
          <a:ext cx="3255906" cy="1595416"/>
        </p:xfrm>
        <a:graphic>
          <a:graphicData uri="http://schemas.openxmlformats.org/drawingml/2006/table">
            <a:tbl>
              <a:tblPr firstRow="1" bandRow="1">
                <a:tableStyleId>{5C22544A-7EE6-4342-B048-85BDC9FD1C3A}</a:tableStyleId>
              </a:tblPr>
              <a:tblGrid>
                <a:gridCol w="1832116"/>
                <a:gridCol w="1423790"/>
              </a:tblGrid>
              <a:tr h="370840">
                <a:tc>
                  <a:txBody>
                    <a:bodyPr/>
                    <a:lstStyle/>
                    <a:p>
                      <a:pPr algn="ctr"/>
                      <a:r>
                        <a:rPr lang="en-US" altLang="zh-CN" sz="2000" dirty="0" smtClean="0">
                          <a:solidFill>
                            <a:srgbClr val="042359"/>
                          </a:solidFill>
                        </a:rPr>
                        <a:t>Type</a:t>
                      </a:r>
                      <a:endParaRPr lang="zh-CN" altLang="en-US" sz="2000" dirty="0">
                        <a:solidFill>
                          <a:srgbClr val="042359"/>
                        </a:solidFill>
                      </a:endParaRPr>
                    </a:p>
                  </a:txBody>
                  <a:tcPr/>
                </a:tc>
                <a:tc>
                  <a:txBody>
                    <a:bodyPr/>
                    <a:lstStyle/>
                    <a:p>
                      <a:pPr algn="ctr"/>
                      <a:r>
                        <a:rPr lang="en-US" altLang="zh-CN" sz="2000" dirty="0" smtClean="0">
                          <a:solidFill>
                            <a:srgbClr val="042359"/>
                          </a:solidFill>
                        </a:rPr>
                        <a:t>Distance</a:t>
                      </a:r>
                    </a:p>
                  </a:txBody>
                  <a:tcPr/>
                </a:tc>
              </a:tr>
              <a:tr h="406696">
                <a:tc>
                  <a:txBody>
                    <a:bodyPr/>
                    <a:lstStyle/>
                    <a:p>
                      <a:pPr algn="ctr"/>
                      <a:r>
                        <a:rPr lang="en-US" altLang="zh-CN" sz="2000" dirty="0" smtClean="0">
                          <a:solidFill>
                            <a:srgbClr val="042359"/>
                          </a:solidFill>
                        </a:rPr>
                        <a:t>M0 dwarf</a:t>
                      </a:r>
                      <a:endParaRPr lang="zh-CN" altLang="en-US" sz="2000" dirty="0">
                        <a:solidFill>
                          <a:srgbClr val="042359"/>
                        </a:solidFill>
                      </a:endParaRPr>
                    </a:p>
                  </a:txBody>
                  <a:tcPr/>
                </a:tc>
                <a:tc>
                  <a:txBody>
                    <a:bodyPr/>
                    <a:lstStyle/>
                    <a:p>
                      <a:pPr algn="ctr"/>
                      <a:r>
                        <a:rPr lang="en-US" altLang="zh-CN" sz="2000" dirty="0" smtClean="0">
                          <a:solidFill>
                            <a:srgbClr val="042359"/>
                          </a:solidFill>
                        </a:rPr>
                        <a:t>10 </a:t>
                      </a:r>
                      <a:r>
                        <a:rPr lang="en-US" altLang="zh-CN" sz="2000" dirty="0" err="1" smtClean="0">
                          <a:solidFill>
                            <a:srgbClr val="042359"/>
                          </a:solidFill>
                        </a:rPr>
                        <a:t>kpc</a:t>
                      </a:r>
                      <a:endParaRPr lang="zh-CN" altLang="en-US" sz="2000" dirty="0">
                        <a:solidFill>
                          <a:srgbClr val="042359"/>
                        </a:solidFill>
                      </a:endParaRPr>
                    </a:p>
                  </a:txBody>
                  <a:tcPr/>
                </a:tc>
              </a:tr>
              <a:tr h="370840">
                <a:tc>
                  <a:txBody>
                    <a:bodyPr/>
                    <a:lstStyle/>
                    <a:p>
                      <a:pPr algn="ctr"/>
                      <a:r>
                        <a:rPr lang="en-US" altLang="zh-CN" sz="2000" dirty="0" smtClean="0">
                          <a:solidFill>
                            <a:srgbClr val="042359"/>
                          </a:solidFill>
                        </a:rPr>
                        <a:t>MS</a:t>
                      </a:r>
                      <a:r>
                        <a:rPr lang="en-US" altLang="zh-CN" sz="2000" baseline="0" dirty="0" smtClean="0">
                          <a:solidFill>
                            <a:srgbClr val="042359"/>
                          </a:solidFill>
                        </a:rPr>
                        <a:t> turn off</a:t>
                      </a:r>
                      <a:endParaRPr lang="zh-CN" altLang="en-US" sz="2000" dirty="0">
                        <a:solidFill>
                          <a:srgbClr val="042359"/>
                        </a:solidFill>
                      </a:endParaRPr>
                    </a:p>
                  </a:txBody>
                  <a:tcPr/>
                </a:tc>
                <a:tc>
                  <a:txBody>
                    <a:bodyPr/>
                    <a:lstStyle/>
                    <a:p>
                      <a:pPr algn="ctr"/>
                      <a:r>
                        <a:rPr lang="en-US" altLang="zh-CN" sz="2000" dirty="0" smtClean="0">
                          <a:solidFill>
                            <a:srgbClr val="042359"/>
                          </a:solidFill>
                        </a:rPr>
                        <a:t>100 </a:t>
                      </a:r>
                      <a:r>
                        <a:rPr lang="en-US" altLang="zh-CN" sz="2000" dirty="0" err="1" smtClean="0">
                          <a:solidFill>
                            <a:srgbClr val="042359"/>
                          </a:solidFill>
                        </a:rPr>
                        <a:t>kpc</a:t>
                      </a:r>
                      <a:endParaRPr lang="zh-CN" altLang="en-US" sz="2000" dirty="0">
                        <a:solidFill>
                          <a:srgbClr val="042359"/>
                        </a:solidFill>
                      </a:endParaRPr>
                    </a:p>
                  </a:txBody>
                  <a:tcPr/>
                </a:tc>
              </a:tr>
              <a:tr h="370840">
                <a:tc>
                  <a:txBody>
                    <a:bodyPr/>
                    <a:lstStyle/>
                    <a:p>
                      <a:pPr algn="ctr"/>
                      <a:r>
                        <a:rPr lang="en-US" altLang="zh-CN" sz="2000" dirty="0" smtClean="0">
                          <a:solidFill>
                            <a:srgbClr val="042359"/>
                          </a:solidFill>
                        </a:rPr>
                        <a:t>Red</a:t>
                      </a:r>
                      <a:r>
                        <a:rPr lang="en-US" altLang="zh-CN" sz="2000" baseline="0" dirty="0" smtClean="0">
                          <a:solidFill>
                            <a:srgbClr val="042359"/>
                          </a:solidFill>
                        </a:rPr>
                        <a:t> giant</a:t>
                      </a:r>
                      <a:endParaRPr lang="zh-CN" altLang="en-US" sz="2000" dirty="0">
                        <a:solidFill>
                          <a:srgbClr val="042359"/>
                        </a:solidFill>
                      </a:endParaRPr>
                    </a:p>
                  </a:txBody>
                  <a:tcPr/>
                </a:tc>
                <a:tc>
                  <a:txBody>
                    <a:bodyPr/>
                    <a:lstStyle/>
                    <a:p>
                      <a:pPr algn="ctr"/>
                      <a:r>
                        <a:rPr lang="en-US" altLang="zh-CN" sz="2000" dirty="0" smtClean="0">
                          <a:solidFill>
                            <a:srgbClr val="042359"/>
                          </a:solidFill>
                        </a:rPr>
                        <a:t>500 </a:t>
                      </a:r>
                      <a:r>
                        <a:rPr lang="en-US" altLang="zh-CN" sz="2000" dirty="0" err="1" smtClean="0">
                          <a:solidFill>
                            <a:srgbClr val="042359"/>
                          </a:solidFill>
                        </a:rPr>
                        <a:t>kpc</a:t>
                      </a:r>
                      <a:endParaRPr lang="zh-CN" altLang="en-US" sz="2000" dirty="0">
                        <a:solidFill>
                          <a:srgbClr val="042359"/>
                        </a:solidFill>
                      </a:endParaRPr>
                    </a:p>
                  </a:txBody>
                  <a:tcPr/>
                </a:tc>
              </a:tr>
            </a:tbl>
          </a:graphicData>
        </a:graphic>
      </p:graphicFrame>
      <p:sp>
        <p:nvSpPr>
          <p:cNvPr id="7" name="文本框 6"/>
          <p:cNvSpPr txBox="1"/>
          <p:nvPr/>
        </p:nvSpPr>
        <p:spPr>
          <a:xfrm>
            <a:off x="6300192" y="6381328"/>
            <a:ext cx="1194386" cy="369332"/>
          </a:xfrm>
          <a:prstGeom prst="rect">
            <a:avLst/>
          </a:prstGeom>
          <a:solidFill>
            <a:srgbClr val="FFFFFF"/>
          </a:solidFill>
        </p:spPr>
        <p:txBody>
          <a:bodyPr wrap="square" rtlCol="0">
            <a:spAutoFit/>
          </a:bodyPr>
          <a:lstStyle/>
          <a:p>
            <a:r>
              <a:rPr kumimoji="1" lang="en-US" altLang="zh-CN" dirty="0" smtClean="0"/>
              <a:t>(g-</a:t>
            </a:r>
            <a:r>
              <a:rPr kumimoji="1" lang="en-US" altLang="zh-CN" dirty="0" err="1" smtClean="0"/>
              <a:t>i</a:t>
            </a:r>
            <a:r>
              <a:rPr kumimoji="1" lang="en-US" altLang="zh-CN" dirty="0" smtClean="0"/>
              <a:t>)</a:t>
            </a:r>
            <a:r>
              <a:rPr kumimoji="1" lang="en-US" altLang="zh-CN" baseline="-25000" dirty="0" smtClean="0"/>
              <a:t>0</a:t>
            </a:r>
            <a:endParaRPr kumimoji="1" lang="zh-CN" altLang="en-US" baseline="-25000" dirty="0"/>
          </a:p>
        </p:txBody>
      </p:sp>
      <p:sp>
        <p:nvSpPr>
          <p:cNvPr id="8" name="文本框 7"/>
          <p:cNvSpPr txBox="1"/>
          <p:nvPr/>
        </p:nvSpPr>
        <p:spPr>
          <a:xfrm>
            <a:off x="5220072" y="3717032"/>
            <a:ext cx="537614" cy="369332"/>
          </a:xfrm>
          <a:prstGeom prst="rect">
            <a:avLst/>
          </a:prstGeom>
          <a:solidFill>
            <a:srgbClr val="FFFFFF"/>
          </a:solidFill>
        </p:spPr>
        <p:txBody>
          <a:bodyPr wrap="square" rtlCol="0">
            <a:spAutoFit/>
          </a:bodyPr>
          <a:lstStyle/>
          <a:p>
            <a:r>
              <a:rPr kumimoji="1" lang="en-US" altLang="zh-CN" dirty="0" smtClean="0"/>
              <a:t>M</a:t>
            </a:r>
            <a:r>
              <a:rPr kumimoji="1" lang="en-US" altLang="zh-CN" baseline="-25000" dirty="0" smtClean="0"/>
              <a:t>V</a:t>
            </a:r>
            <a:endParaRPr kumimoji="1" lang="zh-CN" altLang="en-US" baseline="-25000" dirty="0"/>
          </a:p>
        </p:txBody>
      </p:sp>
      <p:cxnSp>
        <p:nvCxnSpPr>
          <p:cNvPr id="9" name="直线连接符 8"/>
          <p:cNvCxnSpPr/>
          <p:nvPr/>
        </p:nvCxnSpPr>
        <p:spPr>
          <a:xfrm>
            <a:off x="5076056" y="4221088"/>
            <a:ext cx="3168352" cy="0"/>
          </a:xfrm>
          <a:prstGeom prst="line">
            <a:avLst/>
          </a:prstGeom>
          <a:ln>
            <a:solidFill>
              <a:srgbClr val="0000FF"/>
            </a:solidFill>
            <a:prstDash val="lgDash"/>
          </a:ln>
        </p:spPr>
        <p:style>
          <a:lnRef idx="2">
            <a:schemeClr val="accent1"/>
          </a:lnRef>
          <a:fillRef idx="0">
            <a:schemeClr val="accent1"/>
          </a:fillRef>
          <a:effectRef idx="1">
            <a:schemeClr val="accent1"/>
          </a:effectRef>
          <a:fontRef idx="minor">
            <a:schemeClr val="tx1"/>
          </a:fontRef>
        </p:style>
      </p:cxnSp>
      <p:cxnSp>
        <p:nvCxnSpPr>
          <p:cNvPr id="10" name="直线连接符 9"/>
          <p:cNvCxnSpPr/>
          <p:nvPr/>
        </p:nvCxnSpPr>
        <p:spPr>
          <a:xfrm>
            <a:off x="5076056" y="5157192"/>
            <a:ext cx="3168352" cy="0"/>
          </a:xfrm>
          <a:prstGeom prst="line">
            <a:avLst/>
          </a:prstGeom>
          <a:ln>
            <a:solidFill>
              <a:srgbClr val="0000FF"/>
            </a:solidFill>
            <a:prstDash val="lgDash"/>
          </a:ln>
        </p:spPr>
        <p:style>
          <a:lnRef idx="2">
            <a:schemeClr val="accent1"/>
          </a:lnRef>
          <a:fillRef idx="0">
            <a:schemeClr val="accent1"/>
          </a:fillRef>
          <a:effectRef idx="1">
            <a:schemeClr val="accent1"/>
          </a:effectRef>
          <a:fontRef idx="minor">
            <a:schemeClr val="tx1"/>
          </a:fontRef>
        </p:style>
      </p:cxnSp>
      <p:sp>
        <p:nvSpPr>
          <p:cNvPr id="11" name="文本框 10"/>
          <p:cNvSpPr txBox="1"/>
          <p:nvPr/>
        </p:nvSpPr>
        <p:spPr>
          <a:xfrm>
            <a:off x="7308304" y="3851756"/>
            <a:ext cx="1033946" cy="369332"/>
          </a:xfrm>
          <a:prstGeom prst="rect">
            <a:avLst/>
          </a:prstGeom>
          <a:noFill/>
        </p:spPr>
        <p:txBody>
          <a:bodyPr wrap="square" rtlCol="0">
            <a:spAutoFit/>
          </a:bodyPr>
          <a:lstStyle/>
          <a:p>
            <a:r>
              <a:rPr kumimoji="1" lang="en-US" altLang="zh-CN" dirty="0"/>
              <a:t>1</a:t>
            </a:r>
            <a:r>
              <a:rPr kumimoji="1" lang="zh-CN" altLang="en-US" dirty="0" smtClean="0"/>
              <a:t> </a:t>
            </a:r>
            <a:r>
              <a:rPr kumimoji="1" lang="en-US" altLang="zh-CN" dirty="0" err="1" smtClean="0"/>
              <a:t>Mpc</a:t>
            </a:r>
            <a:endParaRPr kumimoji="1" lang="zh-CN" altLang="en-US" dirty="0"/>
          </a:p>
        </p:txBody>
      </p:sp>
      <p:sp>
        <p:nvSpPr>
          <p:cNvPr id="12" name="文本框 11"/>
          <p:cNvSpPr txBox="1"/>
          <p:nvPr/>
        </p:nvSpPr>
        <p:spPr>
          <a:xfrm>
            <a:off x="7308304" y="4797152"/>
            <a:ext cx="1033946" cy="369332"/>
          </a:xfrm>
          <a:prstGeom prst="rect">
            <a:avLst/>
          </a:prstGeom>
          <a:noFill/>
        </p:spPr>
        <p:txBody>
          <a:bodyPr wrap="square" rtlCol="0">
            <a:spAutoFit/>
          </a:bodyPr>
          <a:lstStyle/>
          <a:p>
            <a:r>
              <a:rPr kumimoji="1" lang="en-US" altLang="zh-CN" dirty="0" smtClean="0"/>
              <a:t>100</a:t>
            </a:r>
            <a:r>
              <a:rPr kumimoji="1" lang="zh-CN" altLang="en-US" dirty="0" smtClean="0"/>
              <a:t> </a:t>
            </a:r>
            <a:r>
              <a:rPr kumimoji="1" lang="en-US" altLang="zh-CN" dirty="0" err="1" smtClean="0"/>
              <a:t>kpc</a:t>
            </a:r>
            <a:endParaRPr kumimoji="1" lang="zh-CN" altLang="en-US" dirty="0"/>
          </a:p>
        </p:txBody>
      </p:sp>
    </p:spTree>
    <p:extLst>
      <p:ext uri="{BB962C8B-B14F-4D97-AF65-F5344CB8AC3E}">
        <p14:creationId xmlns:p14="http://schemas.microsoft.com/office/powerpoint/2010/main" val="32064833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Mephisto</a:t>
            </a:r>
            <a:r>
              <a:rPr kumimoji="1" lang="zh-CN" altLang="en-US" dirty="0" smtClean="0"/>
              <a:t>巡天数据定标、处理与分析</a:t>
            </a:r>
            <a:endParaRPr kumimoji="1" lang="zh-CN" altLang="en-US" dirty="0"/>
          </a:p>
        </p:txBody>
      </p:sp>
      <p:sp>
        <p:nvSpPr>
          <p:cNvPr id="4" name="矩形 3"/>
          <p:cNvSpPr/>
          <p:nvPr/>
        </p:nvSpPr>
        <p:spPr>
          <a:xfrm>
            <a:off x="564948" y="1833042"/>
            <a:ext cx="2520000" cy="4140000"/>
          </a:xfrm>
          <a:prstGeom prst="rect">
            <a:avLst/>
          </a:prstGeom>
          <a:solidFill>
            <a:schemeClr val="accent6">
              <a:lumMod val="20000"/>
              <a:lumOff val="80000"/>
            </a:schemeClr>
          </a:solidFill>
          <a:ln w="12700" cmpd="sng">
            <a:solidFill>
              <a:schemeClr val="tx1"/>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zh-CN" altLang="en-US" dirty="0"/>
          </a:p>
        </p:txBody>
      </p:sp>
      <p:sp>
        <p:nvSpPr>
          <p:cNvPr id="5" name="矩形 4"/>
          <p:cNvSpPr/>
          <p:nvPr/>
        </p:nvSpPr>
        <p:spPr>
          <a:xfrm>
            <a:off x="3406912" y="1839390"/>
            <a:ext cx="2520000" cy="4140000"/>
          </a:xfrm>
          <a:prstGeom prst="rect">
            <a:avLst/>
          </a:prstGeom>
          <a:solidFill>
            <a:schemeClr val="accent6">
              <a:lumMod val="20000"/>
              <a:lumOff val="80000"/>
            </a:schemeClr>
          </a:solidFill>
          <a:ln w="12700" cmpd="sng">
            <a:solidFill>
              <a:schemeClr val="tx1"/>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zh-CN" altLang="en-US" dirty="0"/>
          </a:p>
        </p:txBody>
      </p:sp>
      <p:sp>
        <p:nvSpPr>
          <p:cNvPr id="6" name="矩形 5"/>
          <p:cNvSpPr/>
          <p:nvPr/>
        </p:nvSpPr>
        <p:spPr>
          <a:xfrm>
            <a:off x="6228464" y="1839390"/>
            <a:ext cx="2520000" cy="4140000"/>
          </a:xfrm>
          <a:prstGeom prst="rect">
            <a:avLst/>
          </a:prstGeom>
          <a:solidFill>
            <a:schemeClr val="accent6">
              <a:lumMod val="20000"/>
              <a:lumOff val="80000"/>
            </a:schemeClr>
          </a:solidFill>
          <a:ln w="12700" cmpd="sng">
            <a:solidFill>
              <a:schemeClr val="tx1"/>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zh-CN" altLang="en-US" dirty="0"/>
          </a:p>
        </p:txBody>
      </p:sp>
      <p:sp>
        <p:nvSpPr>
          <p:cNvPr id="7" name="圆角矩形 6"/>
          <p:cNvSpPr/>
          <p:nvPr/>
        </p:nvSpPr>
        <p:spPr>
          <a:xfrm>
            <a:off x="539552" y="1219197"/>
            <a:ext cx="2520000" cy="491067"/>
          </a:xfrm>
          <a:prstGeom prst="roundRect">
            <a:avLst/>
          </a:prstGeom>
          <a:effectLst>
            <a:innerShdw blurRad="63500" dist="50800" dir="108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0F3169"/>
                </a:solidFill>
                <a:latin typeface="宋体"/>
                <a:ea typeface="宋体"/>
                <a:cs typeface="宋体"/>
              </a:rPr>
              <a:t>Level 1 (</a:t>
            </a:r>
            <a:r>
              <a:rPr kumimoji="1" lang="zh-CN" altLang="en-US" dirty="0" smtClean="0">
                <a:solidFill>
                  <a:srgbClr val="0F3169"/>
                </a:solidFill>
                <a:latin typeface="宋体"/>
                <a:ea typeface="宋体"/>
                <a:cs typeface="宋体"/>
              </a:rPr>
              <a:t>每晚</a:t>
            </a:r>
            <a:r>
              <a:rPr kumimoji="1" lang="en-US" altLang="zh-CN" dirty="0" smtClean="0">
                <a:solidFill>
                  <a:srgbClr val="0F3169"/>
                </a:solidFill>
                <a:latin typeface="宋体"/>
                <a:ea typeface="宋体"/>
                <a:cs typeface="宋体"/>
              </a:rPr>
              <a:t>)</a:t>
            </a:r>
            <a:endParaRPr kumimoji="1" lang="zh-CN" altLang="en-US" dirty="0">
              <a:solidFill>
                <a:srgbClr val="0F3169"/>
              </a:solidFill>
              <a:latin typeface="宋体"/>
              <a:ea typeface="宋体"/>
              <a:cs typeface="宋体"/>
            </a:endParaRPr>
          </a:p>
        </p:txBody>
      </p:sp>
      <p:sp>
        <p:nvSpPr>
          <p:cNvPr id="8" name="圆角矩形 7"/>
          <p:cNvSpPr/>
          <p:nvPr/>
        </p:nvSpPr>
        <p:spPr>
          <a:xfrm>
            <a:off x="3380512" y="1219197"/>
            <a:ext cx="2520000" cy="491067"/>
          </a:xfrm>
          <a:prstGeom prst="roundRect">
            <a:avLst/>
          </a:prstGeom>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0F3169"/>
                </a:solidFill>
                <a:latin typeface="宋体"/>
                <a:ea typeface="宋体"/>
                <a:cs typeface="宋体"/>
              </a:rPr>
              <a:t>Level 2 (</a:t>
            </a:r>
            <a:r>
              <a:rPr kumimoji="1" lang="zh-CN" altLang="en-US" dirty="0" smtClean="0">
                <a:solidFill>
                  <a:srgbClr val="0F3169"/>
                </a:solidFill>
                <a:latin typeface="宋体"/>
                <a:ea typeface="宋体"/>
                <a:cs typeface="宋体"/>
              </a:rPr>
              <a:t>每年</a:t>
            </a:r>
            <a:r>
              <a:rPr kumimoji="1" lang="en-US" altLang="zh-CN" dirty="0" smtClean="0">
                <a:solidFill>
                  <a:srgbClr val="0F3169"/>
                </a:solidFill>
                <a:latin typeface="宋体"/>
                <a:ea typeface="宋体"/>
                <a:cs typeface="宋体"/>
              </a:rPr>
              <a:t>)</a:t>
            </a:r>
            <a:endParaRPr kumimoji="1" lang="zh-CN" altLang="en-US" dirty="0">
              <a:solidFill>
                <a:srgbClr val="0F3169"/>
              </a:solidFill>
              <a:latin typeface="宋体"/>
              <a:ea typeface="宋体"/>
              <a:cs typeface="宋体"/>
            </a:endParaRPr>
          </a:p>
        </p:txBody>
      </p:sp>
      <p:sp>
        <p:nvSpPr>
          <p:cNvPr id="9" name="圆角矩形 8"/>
          <p:cNvSpPr/>
          <p:nvPr/>
        </p:nvSpPr>
        <p:spPr>
          <a:xfrm>
            <a:off x="6210531" y="1210733"/>
            <a:ext cx="2520000" cy="491067"/>
          </a:xfrm>
          <a:prstGeom prst="roundRect">
            <a:avLst/>
          </a:prstGeom>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0F3169"/>
                </a:solidFill>
                <a:latin typeface="宋体"/>
                <a:ea typeface="宋体"/>
                <a:cs typeface="宋体"/>
              </a:rPr>
              <a:t>Level 3 (</a:t>
            </a:r>
            <a:r>
              <a:rPr kumimoji="1" lang="zh-CN" altLang="en-US" dirty="0" smtClean="0">
                <a:solidFill>
                  <a:srgbClr val="0F3169"/>
                </a:solidFill>
                <a:latin typeface="宋体"/>
                <a:ea typeface="宋体"/>
                <a:cs typeface="宋体"/>
              </a:rPr>
              <a:t>十年巡天</a:t>
            </a:r>
            <a:r>
              <a:rPr kumimoji="1" lang="en-US" altLang="zh-CN" dirty="0" smtClean="0">
                <a:solidFill>
                  <a:srgbClr val="0F3169"/>
                </a:solidFill>
                <a:latin typeface="宋体"/>
                <a:ea typeface="宋体"/>
                <a:cs typeface="宋体"/>
              </a:rPr>
              <a:t>)</a:t>
            </a:r>
            <a:endParaRPr kumimoji="1" lang="zh-CN" altLang="en-US" dirty="0">
              <a:solidFill>
                <a:srgbClr val="0F3169"/>
              </a:solidFill>
              <a:latin typeface="宋体"/>
              <a:ea typeface="宋体"/>
              <a:cs typeface="宋体"/>
            </a:endParaRPr>
          </a:p>
        </p:txBody>
      </p:sp>
      <p:sp>
        <p:nvSpPr>
          <p:cNvPr id="10" name="文本框 9"/>
          <p:cNvSpPr txBox="1"/>
          <p:nvPr/>
        </p:nvSpPr>
        <p:spPr>
          <a:xfrm>
            <a:off x="641144" y="2043666"/>
            <a:ext cx="2346679" cy="3785652"/>
          </a:xfrm>
          <a:prstGeom prst="rect">
            <a:avLst/>
          </a:prstGeom>
          <a:noFill/>
          <a:ln>
            <a:solidFill>
              <a:schemeClr val="bg1"/>
            </a:solidFill>
          </a:ln>
        </p:spPr>
        <p:txBody>
          <a:bodyPr wrap="square" rtlCol="0">
            <a:spAutoFit/>
          </a:bodyPr>
          <a:lstStyle/>
          <a:p>
            <a:r>
              <a:rPr kumimoji="1" lang="zh-CN" altLang="en-US" sz="1500" b="1" dirty="0" smtClean="0">
                <a:solidFill>
                  <a:srgbClr val="0F3169"/>
                </a:solidFill>
                <a:latin typeface="华文楷体"/>
                <a:ea typeface="华文楷体"/>
                <a:cs typeface="华文楷体"/>
              </a:rPr>
              <a:t>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原始科学</a:t>
            </a:r>
            <a:r>
              <a:rPr kumimoji="1" lang="en-US" altLang="zh-CN" sz="1500" b="1" dirty="0" smtClean="0">
                <a:solidFill>
                  <a:srgbClr val="0F3169"/>
                </a:solidFill>
                <a:latin typeface="华文楷体"/>
                <a:ea typeface="华文楷体"/>
                <a:cs typeface="华文楷体"/>
              </a:rPr>
              <a:t>&amp;</a:t>
            </a:r>
            <a:r>
              <a:rPr kumimoji="1" lang="zh-CN" altLang="en-US" sz="1500" b="1" dirty="0" smtClean="0">
                <a:solidFill>
                  <a:srgbClr val="0F3169"/>
                </a:solidFill>
                <a:latin typeface="华文楷体"/>
                <a:ea typeface="华文楷体"/>
                <a:cs typeface="华文楷体"/>
              </a:rPr>
              <a:t>定标图像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定标后的科学图像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对减后的图像</a:t>
            </a:r>
            <a:r>
              <a:rPr kumimoji="1" lang="en-US" altLang="zh-CN" sz="1500" b="1" dirty="0" smtClean="0">
                <a:solidFill>
                  <a:srgbClr val="0F3169"/>
                </a:solidFill>
                <a:latin typeface="华文楷体"/>
                <a:ea typeface="华文楷体"/>
                <a:cs typeface="华文楷体"/>
              </a:rPr>
              <a:t> (</a:t>
            </a:r>
            <a:r>
              <a:rPr kumimoji="1" lang="zh-CN" altLang="en-US" sz="1500" b="1" dirty="0" smtClean="0">
                <a:solidFill>
                  <a:srgbClr val="0F3169"/>
                </a:solidFill>
                <a:latin typeface="华文楷体"/>
                <a:ea typeface="华文楷体"/>
                <a:cs typeface="华文楷体"/>
              </a:rPr>
              <a:t>与该天区之前图像的对减</a:t>
            </a:r>
            <a:r>
              <a:rPr kumimoji="1" lang="en-US" altLang="zh-CN" sz="1500" b="1" dirty="0" smtClean="0">
                <a:solidFill>
                  <a:srgbClr val="0F3169"/>
                </a:solidFill>
                <a:latin typeface="华文楷体"/>
                <a:ea typeface="华文楷体"/>
                <a:cs typeface="华文楷体"/>
              </a:rPr>
              <a:t>)</a:t>
            </a:r>
          </a:p>
          <a:p>
            <a:pPr marL="171450" indent="-171450">
              <a:buFont typeface="Arial"/>
              <a:buChar char="•"/>
            </a:pPr>
            <a:r>
              <a:rPr kumimoji="1" lang="zh-CN" altLang="en-US" sz="1500" b="1" dirty="0" smtClean="0">
                <a:solidFill>
                  <a:srgbClr val="0F3169"/>
                </a:solidFill>
                <a:latin typeface="华文楷体"/>
                <a:ea typeface="华文楷体"/>
                <a:cs typeface="华文楷体"/>
              </a:rPr>
              <a:t>图像质量分析</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基于对减后图像的天体探测</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预警：</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快速移动天体</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快速光变天体</a:t>
            </a:r>
            <a:r>
              <a:rPr kumimoji="1" lang="en-US" altLang="zh-CN" sz="1500" b="1" dirty="0" smtClean="0">
                <a:solidFill>
                  <a:srgbClr val="0F3169"/>
                </a:solidFill>
                <a:latin typeface="华文楷体"/>
                <a:ea typeface="华文楷体"/>
                <a:cs typeface="华文楷体"/>
              </a:rPr>
              <a:t>  </a:t>
            </a:r>
          </a:p>
          <a:p>
            <a:pPr marL="171450" indent="-171450">
              <a:buFont typeface="Arial"/>
              <a:buChar char="•"/>
            </a:pPr>
            <a:r>
              <a:rPr kumimoji="1" lang="zh-CN" altLang="en-US" sz="1500" b="1" dirty="0" smtClean="0">
                <a:solidFill>
                  <a:srgbClr val="0F3169"/>
                </a:solidFill>
                <a:latin typeface="华文楷体"/>
                <a:ea typeface="华文楷体"/>
                <a:cs typeface="华文楷体"/>
              </a:rPr>
              <a:t>图像质量异常</a:t>
            </a:r>
            <a:endParaRPr kumimoji="1" lang="en-US" altLang="zh-CN" sz="1500" b="1" dirty="0" smtClean="0">
              <a:solidFill>
                <a:srgbClr val="0F3169"/>
              </a:solidFill>
              <a:latin typeface="华文楷体"/>
              <a:ea typeface="华文楷体"/>
              <a:cs typeface="华文楷体"/>
            </a:endParaRPr>
          </a:p>
          <a:p>
            <a:endParaRPr kumimoji="1" lang="zh-CN" altLang="en-US" sz="1500" b="1" dirty="0" smtClean="0">
              <a:solidFill>
                <a:srgbClr val="0F3169"/>
              </a:solidFill>
              <a:latin typeface="华文楷体"/>
              <a:ea typeface="华文楷体"/>
              <a:cs typeface="华文楷体"/>
            </a:endParaRPr>
          </a:p>
        </p:txBody>
      </p:sp>
      <p:sp>
        <p:nvSpPr>
          <p:cNvPr id="11" name="文本框 10"/>
          <p:cNvSpPr txBox="1"/>
          <p:nvPr/>
        </p:nvSpPr>
        <p:spPr>
          <a:xfrm>
            <a:off x="3483108" y="2043666"/>
            <a:ext cx="2385035" cy="3785652"/>
          </a:xfrm>
          <a:prstGeom prst="rect">
            <a:avLst/>
          </a:prstGeom>
          <a:noFill/>
          <a:ln>
            <a:solidFill>
              <a:schemeClr val="bg1"/>
            </a:solidFill>
          </a:ln>
        </p:spPr>
        <p:txBody>
          <a:bodyPr wrap="square" rtlCol="0">
            <a:spAutoFit/>
          </a:bodyPr>
          <a:lstStyle/>
          <a:p>
            <a:r>
              <a:rPr kumimoji="1" lang="zh-CN" altLang="en-US" sz="1500" b="1" dirty="0" smtClean="0">
                <a:solidFill>
                  <a:srgbClr val="0F3169"/>
                </a:solidFill>
                <a:latin typeface="华文楷体"/>
                <a:ea typeface="华文楷体"/>
                <a:cs typeface="华文楷体"/>
              </a:rPr>
              <a:t>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全北天实时颜色图（第一年</a:t>
            </a:r>
            <a:r>
              <a:rPr kumimoji="1" lang="en-US" altLang="zh-CN" sz="1500" b="1" dirty="0" smtClean="0">
                <a:solidFill>
                  <a:srgbClr val="0F3169"/>
                </a:solidFill>
                <a:latin typeface="Times New Roman"/>
                <a:ea typeface="华文楷体"/>
                <a:cs typeface="Times New Roman"/>
              </a:rPr>
              <a:t>9</a:t>
            </a:r>
            <a:r>
              <a:rPr kumimoji="1" lang="zh-CN" altLang="en-US" sz="1500" b="1" dirty="0" smtClean="0">
                <a:solidFill>
                  <a:srgbClr val="0F3169"/>
                </a:solidFill>
                <a:latin typeface="Times New Roman"/>
                <a:ea typeface="华文楷体"/>
                <a:cs typeface="Times New Roman"/>
              </a:rPr>
              <a:t>幅</a:t>
            </a:r>
            <a:r>
              <a:rPr kumimoji="1" lang="zh-CN" altLang="en-US" sz="1500" b="1" dirty="0" smtClean="0">
                <a:solidFill>
                  <a:srgbClr val="0F3169"/>
                </a:solidFill>
                <a:latin typeface="华文楷体"/>
                <a:ea typeface="华文楷体"/>
                <a:cs typeface="华文楷体"/>
              </a:rPr>
              <a:t>，以后每年</a:t>
            </a:r>
            <a:r>
              <a:rPr kumimoji="1" lang="en-US" altLang="zh-CN" sz="1500" b="1" dirty="0" smtClean="0">
                <a:solidFill>
                  <a:srgbClr val="0F3169"/>
                </a:solidFill>
                <a:latin typeface="Times New Roman"/>
                <a:ea typeface="华文楷体"/>
                <a:cs typeface="Times New Roman"/>
              </a:rPr>
              <a:t>3</a:t>
            </a:r>
            <a:r>
              <a:rPr kumimoji="1" lang="zh-CN" altLang="en-US" sz="1500" b="1" dirty="0" smtClean="0">
                <a:solidFill>
                  <a:srgbClr val="0F3169"/>
                </a:solidFill>
                <a:latin typeface="Times New Roman"/>
                <a:ea typeface="华文楷体"/>
                <a:cs typeface="Times New Roman"/>
              </a:rPr>
              <a:t>幅</a:t>
            </a:r>
            <a:r>
              <a:rPr kumimoji="1" lang="zh-CN" altLang="en-US" sz="1500" b="1" dirty="0" smtClean="0">
                <a:solidFill>
                  <a:srgbClr val="0F3169"/>
                </a:solidFill>
                <a:latin typeface="华文楷体"/>
                <a:ea typeface="华文楷体"/>
                <a:cs typeface="华文楷体"/>
              </a:rPr>
              <a:t>）</a:t>
            </a:r>
            <a:endParaRPr kumimoji="1" lang="en-US" altLang="en-US"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叠加图像</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基于所有定标图像的天体探测：星等和位置</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基于高精度颜色和光变曲线的天体分类</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叠加图像的天体探测</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恒星 </a:t>
            </a:r>
            <a:r>
              <a:rPr kumimoji="1" lang="en-US" altLang="zh-CN" sz="1500" b="1" dirty="0" smtClean="0">
                <a:solidFill>
                  <a:srgbClr val="0F3169"/>
                </a:solidFill>
                <a:latin typeface="华文楷体"/>
                <a:ea typeface="华文楷体"/>
                <a:cs typeface="华文楷体"/>
              </a:rPr>
              <a:t>&amp;</a:t>
            </a:r>
            <a:r>
              <a:rPr kumimoji="1" lang="zh-CN" altLang="en-US" sz="1500" b="1" dirty="0" smtClean="0">
                <a:solidFill>
                  <a:srgbClr val="0F3169"/>
                </a:solidFill>
                <a:latin typeface="华文楷体"/>
                <a:ea typeface="华文楷体"/>
                <a:cs typeface="华文楷体"/>
              </a:rPr>
              <a:t> 河外源星表</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预警：</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基于多次观测的统计报告</a:t>
            </a:r>
            <a:endParaRPr kumimoji="1" lang="en-US" altLang="zh-CN" sz="1500" b="1" dirty="0" smtClean="0">
              <a:solidFill>
                <a:srgbClr val="0F3169"/>
              </a:solidFill>
              <a:latin typeface="华文楷体"/>
              <a:ea typeface="华文楷体"/>
              <a:cs typeface="华文楷体"/>
            </a:endParaRPr>
          </a:p>
        </p:txBody>
      </p:sp>
      <p:sp>
        <p:nvSpPr>
          <p:cNvPr id="12" name="文本框 11"/>
          <p:cNvSpPr txBox="1"/>
          <p:nvPr/>
        </p:nvSpPr>
        <p:spPr>
          <a:xfrm>
            <a:off x="6304660" y="2043666"/>
            <a:ext cx="2371796" cy="3785652"/>
          </a:xfrm>
          <a:prstGeom prst="rect">
            <a:avLst/>
          </a:prstGeom>
          <a:noFill/>
          <a:ln>
            <a:solidFill>
              <a:schemeClr val="bg1"/>
            </a:solidFill>
          </a:ln>
        </p:spPr>
        <p:txBody>
          <a:bodyPr wrap="square" rtlCol="0">
            <a:spAutoFit/>
          </a:bodyPr>
          <a:lstStyle/>
          <a:p>
            <a:r>
              <a:rPr kumimoji="1" lang="zh-CN" altLang="en-US" sz="1500" b="1" dirty="0" smtClean="0">
                <a:solidFill>
                  <a:srgbClr val="0F3169"/>
                </a:solidFill>
                <a:latin typeface="华文楷体"/>
                <a:ea typeface="华文楷体"/>
                <a:cs typeface="华文楷体"/>
              </a:rPr>
              <a:t>图像</a:t>
            </a:r>
            <a:r>
              <a:rPr kumimoji="1" lang="en-US" altLang="zh-CN" sz="1500" b="1" dirty="0" smtClean="0">
                <a:solidFill>
                  <a:srgbClr val="0F3169"/>
                </a:solidFill>
                <a:latin typeface="华文楷体"/>
                <a:ea typeface="华文楷体"/>
                <a:cs typeface="华文楷体"/>
              </a:rPr>
              <a:t>&amp;</a:t>
            </a:r>
            <a:r>
              <a:rPr kumimoji="1" lang="zh-CN" altLang="en-US" sz="1500" b="1" dirty="0" smtClean="0">
                <a:solidFill>
                  <a:srgbClr val="0F3169"/>
                </a:solidFill>
                <a:latin typeface="华文楷体"/>
                <a:ea typeface="华文楷体"/>
                <a:cs typeface="华文楷体"/>
              </a:rPr>
              <a:t>动画：</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全北天彩色动画</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全北天高精度真彩图</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基于十年数据的变源星表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基于十年数据的恒星星表，包括天测信息</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基于十年数据的河外源星表</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endParaRPr kumimoji="1" lang="en-US" altLang="zh-CN" sz="1500" b="1" dirty="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endParaRPr kumimoji="1" lang="en-US" altLang="zh-CN" sz="1500" b="1" dirty="0">
              <a:solidFill>
                <a:srgbClr val="0F3169"/>
              </a:solidFill>
              <a:latin typeface="华文楷体"/>
              <a:ea typeface="华文楷体"/>
              <a:cs typeface="华文楷体"/>
            </a:endParaRPr>
          </a:p>
        </p:txBody>
      </p:sp>
      <p:grpSp>
        <p:nvGrpSpPr>
          <p:cNvPr id="16" name="组 15"/>
          <p:cNvGrpSpPr>
            <a:grpSpLocks noChangeAspect="1"/>
          </p:cNvGrpSpPr>
          <p:nvPr/>
        </p:nvGrpSpPr>
        <p:grpSpPr>
          <a:xfrm>
            <a:off x="3134325" y="1196752"/>
            <a:ext cx="5945769" cy="4824536"/>
            <a:chOff x="2123728" y="1484784"/>
            <a:chExt cx="6228000" cy="5053546"/>
          </a:xfrm>
        </p:grpSpPr>
        <p:pic>
          <p:nvPicPr>
            <p:cNvPr id="14" name="图片 13"/>
            <p:cNvPicPr>
              <a:picLocks noChangeAspect="1"/>
            </p:cNvPicPr>
            <p:nvPr/>
          </p:nvPicPr>
          <p:blipFill>
            <a:blip r:embed="rId3"/>
            <a:stretch>
              <a:fillRect/>
            </a:stretch>
          </p:blipFill>
          <p:spPr>
            <a:xfrm>
              <a:off x="2123728" y="1484784"/>
              <a:ext cx="6223840" cy="4170427"/>
            </a:xfrm>
            <a:prstGeom prst="rect">
              <a:avLst/>
            </a:prstGeom>
          </p:spPr>
        </p:pic>
        <p:sp>
          <p:nvSpPr>
            <p:cNvPr id="15" name="文本框 14"/>
            <p:cNvSpPr txBox="1"/>
            <p:nvPr/>
          </p:nvSpPr>
          <p:spPr>
            <a:xfrm>
              <a:off x="2123729" y="5589240"/>
              <a:ext cx="6227999" cy="949090"/>
            </a:xfrm>
            <a:prstGeom prst="rect">
              <a:avLst/>
            </a:prstGeom>
            <a:solidFill>
              <a:schemeClr val="bg1"/>
            </a:solidFill>
          </p:spPr>
          <p:txBody>
            <a:bodyPr wrap="square" rtlCol="0">
              <a:spAutoFit/>
            </a:bodyPr>
            <a:lstStyle/>
            <a:p>
              <a:r>
                <a:rPr kumimoji="1" lang="en-US" altLang="zh-CN" sz="1700" dirty="0" smtClean="0">
                  <a:solidFill>
                    <a:srgbClr val="0F3169"/>
                  </a:solidFill>
                  <a:latin typeface="+mn-lt"/>
                </a:rPr>
                <a:t>GRB</a:t>
              </a:r>
              <a:r>
                <a:rPr kumimoji="1" lang="zh-CN" altLang="en-US" sz="1700" dirty="0" smtClean="0">
                  <a:solidFill>
                    <a:srgbClr val="0F3169"/>
                  </a:solidFill>
                  <a:latin typeface="+mn-lt"/>
                </a:rPr>
                <a:t>余晖（光变时标秒量级）、引力波电磁对应体（快速响应）：预警</a:t>
              </a:r>
              <a:r>
                <a:rPr kumimoji="1" lang="en-US" altLang="zh-CN" sz="1700" dirty="0" smtClean="0">
                  <a:solidFill>
                    <a:srgbClr val="0F3169"/>
                  </a:solidFill>
                  <a:latin typeface="+mn-lt"/>
                </a:rPr>
                <a:t>~60s</a:t>
              </a:r>
              <a:r>
                <a:rPr kumimoji="1" lang="zh-CN" altLang="en-US" sz="1700" dirty="0">
                  <a:solidFill>
                    <a:srgbClr val="0F3169"/>
                  </a:solidFill>
                  <a:latin typeface="+mn-lt"/>
                </a:rPr>
                <a:t> </a:t>
              </a:r>
              <a:r>
                <a:rPr kumimoji="1" lang="zh-CN" altLang="en-US" sz="1700" dirty="0" smtClean="0">
                  <a:solidFill>
                    <a:srgbClr val="0F3169"/>
                  </a:solidFill>
                  <a:latin typeface="+mn-lt"/>
                </a:rPr>
                <a:t>（取决于数据传输速度与数据处理速度） </a:t>
              </a:r>
              <a:endParaRPr kumimoji="1" lang="zh-CN" altLang="en-US" sz="1700" dirty="0">
                <a:solidFill>
                  <a:srgbClr val="0F3169"/>
                </a:solidFill>
                <a:latin typeface="+mn-lt"/>
              </a:endParaRPr>
            </a:p>
          </p:txBody>
        </p:sp>
      </p:grpSp>
      <p:sp>
        <p:nvSpPr>
          <p:cNvPr id="17" name="椭圆 16"/>
          <p:cNvSpPr/>
          <p:nvPr/>
        </p:nvSpPr>
        <p:spPr>
          <a:xfrm>
            <a:off x="323528" y="4509120"/>
            <a:ext cx="2520280" cy="1224136"/>
          </a:xfrm>
          <a:prstGeom prst="ellipse">
            <a:avLst/>
          </a:prstGeom>
          <a:noFill/>
          <a:ln w="28575" cmpd="sng">
            <a:solidFill>
              <a:srgbClr val="102E6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402332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特殊天象联动</a:t>
            </a:r>
            <a:endParaRPr kumimoji="1" lang="zh-CN" altLang="en-US" dirty="0"/>
          </a:p>
        </p:txBody>
      </p:sp>
      <p:pic>
        <p:nvPicPr>
          <p:cNvPr id="4" name="图片 3" descr="1.6米_总体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836712"/>
            <a:ext cx="2192784" cy="3230089"/>
          </a:xfrm>
          <a:prstGeom prst="rect">
            <a:avLst/>
          </a:prstGeom>
        </p:spPr>
      </p:pic>
      <p:sp>
        <p:nvSpPr>
          <p:cNvPr id="6" name="文本框 5"/>
          <p:cNvSpPr txBox="1"/>
          <p:nvPr/>
        </p:nvSpPr>
        <p:spPr>
          <a:xfrm>
            <a:off x="323528" y="4039904"/>
            <a:ext cx="2304256" cy="1477328"/>
          </a:xfrm>
          <a:prstGeom prst="rect">
            <a:avLst/>
          </a:prstGeom>
          <a:noFill/>
        </p:spPr>
        <p:txBody>
          <a:bodyPr wrap="square" rtlCol="0">
            <a:spAutoFit/>
          </a:bodyPr>
          <a:lstStyle/>
          <a:p>
            <a:r>
              <a:rPr kumimoji="1" lang="zh-CN" altLang="en-US" b="1" dirty="0" smtClean="0">
                <a:solidFill>
                  <a:srgbClr val="0F3169"/>
                </a:solidFill>
                <a:latin typeface="+mn-lt"/>
              </a:rPr>
              <a:t>瞬变源</a:t>
            </a:r>
            <a:r>
              <a:rPr kumimoji="1" lang="en-US" altLang="zh-CN" b="1" dirty="0" smtClean="0">
                <a:solidFill>
                  <a:srgbClr val="0F3169"/>
                </a:solidFill>
                <a:latin typeface="+mn-lt"/>
              </a:rPr>
              <a:t>:</a:t>
            </a:r>
          </a:p>
          <a:p>
            <a:r>
              <a:rPr kumimoji="1" lang="zh-CN" altLang="en-US" i="1" dirty="0" smtClean="0">
                <a:solidFill>
                  <a:srgbClr val="0F3169"/>
                </a:solidFill>
                <a:latin typeface="+mn-lt"/>
              </a:rPr>
              <a:t>千新星</a:t>
            </a:r>
            <a:endParaRPr kumimoji="1" lang="en-US" altLang="zh-CN" i="1" dirty="0" smtClean="0">
              <a:solidFill>
                <a:srgbClr val="0F3169"/>
              </a:solidFill>
              <a:latin typeface="+mn-lt"/>
            </a:endParaRPr>
          </a:p>
          <a:p>
            <a:r>
              <a:rPr kumimoji="1" lang="zh-CN" altLang="en-US" i="1" dirty="0" smtClean="0">
                <a:solidFill>
                  <a:srgbClr val="0F3169"/>
                </a:solidFill>
                <a:latin typeface="+mn-lt"/>
              </a:rPr>
              <a:t>核塌缩超新星</a:t>
            </a:r>
            <a:endParaRPr kumimoji="1" lang="en-US" altLang="zh-CN" i="1" dirty="0" smtClean="0">
              <a:solidFill>
                <a:srgbClr val="0F3169"/>
              </a:solidFill>
              <a:latin typeface="+mn-lt"/>
            </a:endParaRPr>
          </a:p>
          <a:p>
            <a:r>
              <a:rPr kumimoji="1" lang="en-US" altLang="zh-CN" i="1" dirty="0" smtClean="0">
                <a:solidFill>
                  <a:srgbClr val="0F3169"/>
                </a:solidFill>
                <a:latin typeface="+mn-lt"/>
              </a:rPr>
              <a:t>GRBs </a:t>
            </a:r>
          </a:p>
          <a:p>
            <a:r>
              <a:rPr kumimoji="1" lang="en-US" altLang="zh-CN" i="1" dirty="0" smtClean="0">
                <a:solidFill>
                  <a:srgbClr val="0F3169"/>
                </a:solidFill>
                <a:latin typeface="+mn-lt"/>
              </a:rPr>
              <a:t>…</a:t>
            </a:r>
            <a:endParaRPr kumimoji="1" lang="zh-CN" altLang="en-US" i="1" dirty="0">
              <a:solidFill>
                <a:srgbClr val="0F3169"/>
              </a:solidFill>
              <a:latin typeface="+mn-lt"/>
            </a:endParaRPr>
          </a:p>
        </p:txBody>
      </p:sp>
      <p:pic>
        <p:nvPicPr>
          <p:cNvPr id="7" name="图片 6" descr="Screen Shot 2017-11-28 at 11.27.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61" y="5445224"/>
            <a:ext cx="3141427" cy="1358136"/>
          </a:xfrm>
          <a:prstGeom prst="rect">
            <a:avLst/>
          </a:prstGeom>
        </p:spPr>
      </p:pic>
      <p:pic>
        <p:nvPicPr>
          <p:cNvPr id="8" name="图片 7" descr="Screen Shot 2017-05-24 at 3.16.49 PM.png"/>
          <p:cNvPicPr>
            <a:picLocks noChangeAspect="1"/>
          </p:cNvPicPr>
          <p:nvPr/>
        </p:nvPicPr>
        <p:blipFill rotWithShape="1">
          <a:blip r:embed="rId5">
            <a:extLst>
              <a:ext uri="{28A0092B-C50C-407E-A947-70E740481C1C}">
                <a14:useLocalDpi xmlns:a14="http://schemas.microsoft.com/office/drawing/2010/main" val="0"/>
              </a:ext>
            </a:extLst>
          </a:blip>
          <a:srcRect t="7136" b="7613"/>
          <a:stretch/>
        </p:blipFill>
        <p:spPr>
          <a:xfrm>
            <a:off x="3851920" y="4077072"/>
            <a:ext cx="4900532" cy="2683563"/>
          </a:xfrm>
          <a:prstGeom prst="rect">
            <a:avLst/>
          </a:prstGeom>
        </p:spPr>
      </p:pic>
      <p:cxnSp>
        <p:nvCxnSpPr>
          <p:cNvPr id="13" name="肘形连接符 12"/>
          <p:cNvCxnSpPr/>
          <p:nvPr/>
        </p:nvCxnSpPr>
        <p:spPr>
          <a:xfrm flipV="1">
            <a:off x="2627784" y="1844824"/>
            <a:ext cx="1224136" cy="720080"/>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14" name="文本框 13"/>
          <p:cNvSpPr txBox="1"/>
          <p:nvPr/>
        </p:nvSpPr>
        <p:spPr>
          <a:xfrm>
            <a:off x="2699792" y="1979548"/>
            <a:ext cx="1296144" cy="369332"/>
          </a:xfrm>
          <a:prstGeom prst="rect">
            <a:avLst/>
          </a:prstGeom>
          <a:noFill/>
        </p:spPr>
        <p:txBody>
          <a:bodyPr wrap="square" rtlCol="0">
            <a:spAutoFit/>
          </a:bodyPr>
          <a:lstStyle/>
          <a:p>
            <a:r>
              <a:rPr kumimoji="1" lang="zh-CN" altLang="en-US" dirty="0" smtClean="0">
                <a:solidFill>
                  <a:srgbClr val="0F3169"/>
                </a:solidFill>
              </a:rPr>
              <a:t>实时传输</a:t>
            </a:r>
            <a:endParaRPr kumimoji="1" lang="zh-CN" altLang="en-US" dirty="0">
              <a:solidFill>
                <a:srgbClr val="0F3169"/>
              </a:solidFill>
            </a:endParaRPr>
          </a:p>
        </p:txBody>
      </p:sp>
      <p:cxnSp>
        <p:nvCxnSpPr>
          <p:cNvPr id="16" name="肘形连接符 15"/>
          <p:cNvCxnSpPr/>
          <p:nvPr/>
        </p:nvCxnSpPr>
        <p:spPr>
          <a:xfrm rot="16200000" flipH="1">
            <a:off x="6156176" y="1988840"/>
            <a:ext cx="1944216" cy="1944216"/>
          </a:xfrm>
          <a:prstGeom prst="bentConnector3">
            <a:avLst>
              <a:gd name="adj1" fmla="val 83"/>
            </a:avLst>
          </a:prstGeom>
          <a:ln>
            <a:tailEnd type="arrow"/>
          </a:ln>
        </p:spPr>
        <p:style>
          <a:lnRef idx="2">
            <a:schemeClr val="accent2"/>
          </a:lnRef>
          <a:fillRef idx="0">
            <a:schemeClr val="accent2"/>
          </a:fillRef>
          <a:effectRef idx="1">
            <a:schemeClr val="accent2"/>
          </a:effectRef>
          <a:fontRef idx="minor">
            <a:schemeClr val="tx1"/>
          </a:fontRef>
        </p:style>
      </p:cxnSp>
      <p:sp>
        <p:nvSpPr>
          <p:cNvPr id="18" name="文本框 17"/>
          <p:cNvSpPr txBox="1"/>
          <p:nvPr/>
        </p:nvSpPr>
        <p:spPr>
          <a:xfrm>
            <a:off x="6372200" y="1547500"/>
            <a:ext cx="1440160" cy="923330"/>
          </a:xfrm>
          <a:prstGeom prst="rect">
            <a:avLst/>
          </a:prstGeom>
          <a:noFill/>
        </p:spPr>
        <p:txBody>
          <a:bodyPr wrap="square" rtlCol="0">
            <a:spAutoFit/>
          </a:bodyPr>
          <a:lstStyle/>
          <a:p>
            <a:r>
              <a:rPr kumimoji="1" lang="zh-CN" altLang="en-US" dirty="0" smtClean="0">
                <a:solidFill>
                  <a:srgbClr val="0F3169"/>
                </a:solidFill>
              </a:rPr>
              <a:t>特殊源预警</a:t>
            </a:r>
            <a:endParaRPr kumimoji="1" lang="en-US" altLang="zh-CN" dirty="0" smtClean="0">
              <a:solidFill>
                <a:srgbClr val="0F3169"/>
              </a:solidFill>
            </a:endParaRPr>
          </a:p>
          <a:p>
            <a:endParaRPr kumimoji="1" lang="en-US" altLang="zh-CN" dirty="0">
              <a:solidFill>
                <a:srgbClr val="0F3169"/>
              </a:solidFill>
            </a:endParaRPr>
          </a:p>
          <a:p>
            <a:r>
              <a:rPr kumimoji="1" lang="zh-CN" altLang="zh-CN" dirty="0" smtClean="0">
                <a:solidFill>
                  <a:srgbClr val="0F3169"/>
                </a:solidFill>
              </a:rPr>
              <a:t>（</a:t>
            </a:r>
            <a:r>
              <a:rPr kumimoji="1" lang="en-US" altLang="zh-CN" dirty="0" smtClean="0">
                <a:solidFill>
                  <a:srgbClr val="0F3169"/>
                </a:solidFill>
              </a:rPr>
              <a:t>~60s</a:t>
            </a:r>
            <a:r>
              <a:rPr kumimoji="1" lang="zh-CN" altLang="en-US" dirty="0" smtClean="0">
                <a:solidFill>
                  <a:srgbClr val="0F3169"/>
                </a:solidFill>
              </a:rPr>
              <a:t>）</a:t>
            </a:r>
            <a:endParaRPr kumimoji="1" lang="zh-CN" altLang="en-US" dirty="0">
              <a:solidFill>
                <a:srgbClr val="0F3169"/>
              </a:solidFill>
            </a:endParaRPr>
          </a:p>
        </p:txBody>
      </p:sp>
      <p:cxnSp>
        <p:nvCxnSpPr>
          <p:cNvPr id="24" name="肘形连接符 23"/>
          <p:cNvCxnSpPr/>
          <p:nvPr/>
        </p:nvCxnSpPr>
        <p:spPr>
          <a:xfrm rot="10800000">
            <a:off x="2627784" y="3789040"/>
            <a:ext cx="1224136" cy="1080120"/>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28" name="文本框 27"/>
          <p:cNvSpPr txBox="1"/>
          <p:nvPr/>
        </p:nvSpPr>
        <p:spPr>
          <a:xfrm>
            <a:off x="2483768" y="3933056"/>
            <a:ext cx="1728192" cy="369332"/>
          </a:xfrm>
          <a:prstGeom prst="rect">
            <a:avLst/>
          </a:prstGeom>
          <a:noFill/>
        </p:spPr>
        <p:txBody>
          <a:bodyPr wrap="square" rtlCol="0">
            <a:spAutoFit/>
          </a:bodyPr>
          <a:lstStyle/>
          <a:p>
            <a:r>
              <a:rPr kumimoji="1" lang="zh-CN" altLang="en-US" dirty="0" smtClean="0">
                <a:solidFill>
                  <a:srgbClr val="0F3169"/>
                </a:solidFill>
              </a:rPr>
              <a:t>网络在线预警</a:t>
            </a:r>
            <a:endParaRPr kumimoji="1" lang="zh-CN" altLang="en-US" dirty="0">
              <a:solidFill>
                <a:srgbClr val="0F3169"/>
              </a:solidFill>
            </a:endParaRPr>
          </a:p>
        </p:txBody>
      </p:sp>
      <p:pic>
        <p:nvPicPr>
          <p:cNvPr id="29" name="图片 28"/>
          <p:cNvPicPr>
            <a:picLocks noChangeAspect="1"/>
          </p:cNvPicPr>
          <p:nvPr/>
        </p:nvPicPr>
        <p:blipFill rotWithShape="1">
          <a:blip r:embed="rId6"/>
          <a:srcRect r="53818" b="25978"/>
          <a:stretch/>
        </p:blipFill>
        <p:spPr>
          <a:xfrm>
            <a:off x="3851920" y="1268760"/>
            <a:ext cx="2396920" cy="1562897"/>
          </a:xfrm>
          <a:prstGeom prst="rect">
            <a:avLst/>
          </a:prstGeom>
        </p:spPr>
      </p:pic>
    </p:spTree>
    <p:extLst>
      <p:ext uri="{BB962C8B-B14F-4D97-AF65-F5344CB8AC3E}">
        <p14:creationId xmlns:p14="http://schemas.microsoft.com/office/powerpoint/2010/main" val="22926512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Mephisto</a:t>
            </a:r>
            <a:r>
              <a:rPr kumimoji="1" lang="zh-CN" altLang="en-US" dirty="0" smtClean="0"/>
              <a:t>巡天数据定标、处理与分析</a:t>
            </a:r>
            <a:endParaRPr kumimoji="1" lang="zh-CN" altLang="en-US" dirty="0"/>
          </a:p>
        </p:txBody>
      </p:sp>
      <p:sp>
        <p:nvSpPr>
          <p:cNvPr id="4" name="矩形 3"/>
          <p:cNvSpPr/>
          <p:nvPr/>
        </p:nvSpPr>
        <p:spPr>
          <a:xfrm>
            <a:off x="564948" y="1833042"/>
            <a:ext cx="2520000" cy="4140000"/>
          </a:xfrm>
          <a:prstGeom prst="rect">
            <a:avLst/>
          </a:prstGeom>
          <a:solidFill>
            <a:schemeClr val="accent6">
              <a:lumMod val="20000"/>
              <a:lumOff val="80000"/>
            </a:schemeClr>
          </a:solidFill>
          <a:ln w="12700" cmpd="sng">
            <a:solidFill>
              <a:schemeClr val="tx1"/>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zh-CN" altLang="en-US" dirty="0"/>
          </a:p>
        </p:txBody>
      </p:sp>
      <p:sp>
        <p:nvSpPr>
          <p:cNvPr id="5" name="矩形 4"/>
          <p:cNvSpPr/>
          <p:nvPr/>
        </p:nvSpPr>
        <p:spPr>
          <a:xfrm>
            <a:off x="3406912" y="1839390"/>
            <a:ext cx="2520000" cy="4140000"/>
          </a:xfrm>
          <a:prstGeom prst="rect">
            <a:avLst/>
          </a:prstGeom>
          <a:solidFill>
            <a:schemeClr val="accent6">
              <a:lumMod val="20000"/>
              <a:lumOff val="80000"/>
            </a:schemeClr>
          </a:solidFill>
          <a:ln w="12700" cmpd="sng">
            <a:solidFill>
              <a:schemeClr val="tx1"/>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zh-CN" altLang="en-US" dirty="0"/>
          </a:p>
        </p:txBody>
      </p:sp>
      <p:sp>
        <p:nvSpPr>
          <p:cNvPr id="6" name="矩形 5"/>
          <p:cNvSpPr/>
          <p:nvPr/>
        </p:nvSpPr>
        <p:spPr>
          <a:xfrm>
            <a:off x="6228464" y="1839390"/>
            <a:ext cx="2520000" cy="4140000"/>
          </a:xfrm>
          <a:prstGeom prst="rect">
            <a:avLst/>
          </a:prstGeom>
          <a:solidFill>
            <a:schemeClr val="accent6">
              <a:lumMod val="20000"/>
              <a:lumOff val="80000"/>
            </a:schemeClr>
          </a:solidFill>
          <a:ln w="12700" cmpd="sng">
            <a:solidFill>
              <a:schemeClr val="tx1"/>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zh-CN" altLang="en-US" dirty="0"/>
          </a:p>
        </p:txBody>
      </p:sp>
      <p:sp>
        <p:nvSpPr>
          <p:cNvPr id="7" name="圆角矩形 6"/>
          <p:cNvSpPr/>
          <p:nvPr/>
        </p:nvSpPr>
        <p:spPr>
          <a:xfrm>
            <a:off x="539552" y="1219197"/>
            <a:ext cx="2520000" cy="491067"/>
          </a:xfrm>
          <a:prstGeom prst="roundRect">
            <a:avLst/>
          </a:prstGeom>
          <a:effectLst>
            <a:innerShdw blurRad="63500" dist="50800" dir="108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0F3169"/>
                </a:solidFill>
                <a:latin typeface="宋体"/>
                <a:ea typeface="宋体"/>
                <a:cs typeface="宋体"/>
              </a:rPr>
              <a:t>Level 1 (</a:t>
            </a:r>
            <a:r>
              <a:rPr kumimoji="1" lang="zh-CN" altLang="en-US" dirty="0" smtClean="0">
                <a:solidFill>
                  <a:srgbClr val="0F3169"/>
                </a:solidFill>
                <a:latin typeface="宋体"/>
                <a:ea typeface="宋体"/>
                <a:cs typeface="宋体"/>
              </a:rPr>
              <a:t>每晚</a:t>
            </a:r>
            <a:r>
              <a:rPr kumimoji="1" lang="en-US" altLang="zh-CN" dirty="0" smtClean="0">
                <a:solidFill>
                  <a:srgbClr val="0F3169"/>
                </a:solidFill>
                <a:latin typeface="宋体"/>
                <a:ea typeface="宋体"/>
                <a:cs typeface="宋体"/>
              </a:rPr>
              <a:t>)</a:t>
            </a:r>
            <a:endParaRPr kumimoji="1" lang="zh-CN" altLang="en-US" dirty="0">
              <a:solidFill>
                <a:srgbClr val="0F3169"/>
              </a:solidFill>
              <a:latin typeface="宋体"/>
              <a:ea typeface="宋体"/>
              <a:cs typeface="宋体"/>
            </a:endParaRPr>
          </a:p>
        </p:txBody>
      </p:sp>
      <p:sp>
        <p:nvSpPr>
          <p:cNvPr id="8" name="圆角矩形 7"/>
          <p:cNvSpPr/>
          <p:nvPr/>
        </p:nvSpPr>
        <p:spPr>
          <a:xfrm>
            <a:off x="3380512" y="1219197"/>
            <a:ext cx="2520000" cy="491067"/>
          </a:xfrm>
          <a:prstGeom prst="roundRect">
            <a:avLst/>
          </a:prstGeom>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0F3169"/>
                </a:solidFill>
                <a:latin typeface="宋体"/>
                <a:ea typeface="宋体"/>
                <a:cs typeface="宋体"/>
              </a:rPr>
              <a:t>Level 2 (</a:t>
            </a:r>
            <a:r>
              <a:rPr kumimoji="1" lang="zh-CN" altLang="en-US" dirty="0" smtClean="0">
                <a:solidFill>
                  <a:srgbClr val="0F3169"/>
                </a:solidFill>
                <a:latin typeface="宋体"/>
                <a:ea typeface="宋体"/>
                <a:cs typeface="宋体"/>
              </a:rPr>
              <a:t>每年</a:t>
            </a:r>
            <a:r>
              <a:rPr kumimoji="1" lang="en-US" altLang="zh-CN" dirty="0" smtClean="0">
                <a:solidFill>
                  <a:srgbClr val="0F3169"/>
                </a:solidFill>
                <a:latin typeface="宋体"/>
                <a:ea typeface="宋体"/>
                <a:cs typeface="宋体"/>
              </a:rPr>
              <a:t>)</a:t>
            </a:r>
            <a:endParaRPr kumimoji="1" lang="zh-CN" altLang="en-US" dirty="0">
              <a:solidFill>
                <a:srgbClr val="0F3169"/>
              </a:solidFill>
              <a:latin typeface="宋体"/>
              <a:ea typeface="宋体"/>
              <a:cs typeface="宋体"/>
            </a:endParaRPr>
          </a:p>
        </p:txBody>
      </p:sp>
      <p:sp>
        <p:nvSpPr>
          <p:cNvPr id="9" name="圆角矩形 8"/>
          <p:cNvSpPr/>
          <p:nvPr/>
        </p:nvSpPr>
        <p:spPr>
          <a:xfrm>
            <a:off x="6210531" y="1210733"/>
            <a:ext cx="2520000" cy="491067"/>
          </a:xfrm>
          <a:prstGeom prst="roundRect">
            <a:avLst/>
          </a:prstGeom>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0F3169"/>
                </a:solidFill>
                <a:latin typeface="宋体"/>
                <a:ea typeface="宋体"/>
                <a:cs typeface="宋体"/>
              </a:rPr>
              <a:t>Level 3 (</a:t>
            </a:r>
            <a:r>
              <a:rPr kumimoji="1" lang="zh-CN" altLang="en-US" dirty="0" smtClean="0">
                <a:solidFill>
                  <a:srgbClr val="0F3169"/>
                </a:solidFill>
                <a:latin typeface="宋体"/>
                <a:ea typeface="宋体"/>
                <a:cs typeface="宋体"/>
              </a:rPr>
              <a:t>十年巡天</a:t>
            </a:r>
            <a:r>
              <a:rPr kumimoji="1" lang="en-US" altLang="zh-CN" dirty="0" smtClean="0">
                <a:solidFill>
                  <a:srgbClr val="0F3169"/>
                </a:solidFill>
                <a:latin typeface="宋体"/>
                <a:ea typeface="宋体"/>
                <a:cs typeface="宋体"/>
              </a:rPr>
              <a:t>)</a:t>
            </a:r>
            <a:endParaRPr kumimoji="1" lang="zh-CN" altLang="en-US" dirty="0">
              <a:solidFill>
                <a:srgbClr val="0F3169"/>
              </a:solidFill>
              <a:latin typeface="宋体"/>
              <a:ea typeface="宋体"/>
              <a:cs typeface="宋体"/>
            </a:endParaRPr>
          </a:p>
        </p:txBody>
      </p:sp>
      <p:sp>
        <p:nvSpPr>
          <p:cNvPr id="10" name="文本框 9"/>
          <p:cNvSpPr txBox="1"/>
          <p:nvPr/>
        </p:nvSpPr>
        <p:spPr>
          <a:xfrm>
            <a:off x="641144" y="2043666"/>
            <a:ext cx="2346679" cy="3785652"/>
          </a:xfrm>
          <a:prstGeom prst="rect">
            <a:avLst/>
          </a:prstGeom>
          <a:noFill/>
          <a:ln>
            <a:solidFill>
              <a:schemeClr val="bg1"/>
            </a:solidFill>
          </a:ln>
        </p:spPr>
        <p:txBody>
          <a:bodyPr wrap="square" rtlCol="0">
            <a:spAutoFit/>
          </a:bodyPr>
          <a:lstStyle/>
          <a:p>
            <a:r>
              <a:rPr kumimoji="1" lang="zh-CN" altLang="en-US" sz="1500" b="1" dirty="0" smtClean="0">
                <a:solidFill>
                  <a:srgbClr val="0F3169"/>
                </a:solidFill>
                <a:latin typeface="华文楷体"/>
                <a:ea typeface="华文楷体"/>
                <a:cs typeface="华文楷体"/>
              </a:rPr>
              <a:t>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原始科学</a:t>
            </a:r>
            <a:r>
              <a:rPr kumimoji="1" lang="en-US" altLang="zh-CN" sz="1500" b="1" dirty="0" smtClean="0">
                <a:solidFill>
                  <a:srgbClr val="0F3169"/>
                </a:solidFill>
                <a:latin typeface="华文楷体"/>
                <a:ea typeface="华文楷体"/>
                <a:cs typeface="华文楷体"/>
              </a:rPr>
              <a:t>&amp;</a:t>
            </a:r>
            <a:r>
              <a:rPr kumimoji="1" lang="zh-CN" altLang="en-US" sz="1500" b="1" dirty="0" smtClean="0">
                <a:solidFill>
                  <a:srgbClr val="0F3169"/>
                </a:solidFill>
                <a:latin typeface="华文楷体"/>
                <a:ea typeface="华文楷体"/>
                <a:cs typeface="华文楷体"/>
              </a:rPr>
              <a:t>定标图像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定标后的科学图像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对减后的图像</a:t>
            </a:r>
            <a:r>
              <a:rPr kumimoji="1" lang="en-US" altLang="zh-CN" sz="1500" b="1" dirty="0" smtClean="0">
                <a:solidFill>
                  <a:srgbClr val="0F3169"/>
                </a:solidFill>
                <a:latin typeface="华文楷体"/>
                <a:ea typeface="华文楷体"/>
                <a:cs typeface="华文楷体"/>
              </a:rPr>
              <a:t> (</a:t>
            </a:r>
            <a:r>
              <a:rPr kumimoji="1" lang="zh-CN" altLang="en-US" sz="1500" b="1" dirty="0" smtClean="0">
                <a:solidFill>
                  <a:srgbClr val="0F3169"/>
                </a:solidFill>
                <a:latin typeface="华文楷体"/>
                <a:ea typeface="华文楷体"/>
                <a:cs typeface="华文楷体"/>
              </a:rPr>
              <a:t>与该天区之前图像的对减</a:t>
            </a:r>
            <a:r>
              <a:rPr kumimoji="1" lang="en-US" altLang="zh-CN" sz="1500" b="1" dirty="0" smtClean="0">
                <a:solidFill>
                  <a:srgbClr val="0F3169"/>
                </a:solidFill>
                <a:latin typeface="华文楷体"/>
                <a:ea typeface="华文楷体"/>
                <a:cs typeface="华文楷体"/>
              </a:rPr>
              <a:t>)</a:t>
            </a:r>
          </a:p>
          <a:p>
            <a:pPr marL="171450" indent="-171450">
              <a:buFont typeface="Arial"/>
              <a:buChar char="•"/>
            </a:pPr>
            <a:r>
              <a:rPr kumimoji="1" lang="zh-CN" altLang="en-US" sz="1500" b="1" dirty="0" smtClean="0">
                <a:solidFill>
                  <a:srgbClr val="0F3169"/>
                </a:solidFill>
                <a:latin typeface="华文楷体"/>
                <a:ea typeface="华文楷体"/>
                <a:cs typeface="华文楷体"/>
              </a:rPr>
              <a:t>图像质量分析</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基于对减后图像的天体探测</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预警（</a:t>
            </a:r>
            <a:r>
              <a:rPr kumimoji="1" lang="en-US" altLang="zh-CN" sz="1500" b="1" dirty="0" smtClean="0">
                <a:solidFill>
                  <a:srgbClr val="0F3169"/>
                </a:solidFill>
                <a:latin typeface="Times New Roman"/>
                <a:ea typeface="华文楷体"/>
                <a:cs typeface="Times New Roman"/>
              </a:rPr>
              <a:t>60</a:t>
            </a:r>
            <a:r>
              <a:rPr kumimoji="1" lang="en-US" altLang="zh-CN" sz="1500" b="1" dirty="0" smtClean="0">
                <a:solidFill>
                  <a:srgbClr val="0F3169"/>
                </a:solidFill>
                <a:latin typeface="华文楷体"/>
                <a:ea typeface="华文楷体"/>
                <a:cs typeface="华文楷体"/>
              </a:rPr>
              <a:t> </a:t>
            </a:r>
            <a:r>
              <a:rPr kumimoji="1" lang="zh-CN" altLang="en-US" sz="1500" b="1" dirty="0" smtClean="0">
                <a:solidFill>
                  <a:srgbClr val="0F3169"/>
                </a:solidFill>
                <a:latin typeface="华文楷体"/>
                <a:ea typeface="华文楷体"/>
                <a:cs typeface="华文楷体"/>
              </a:rPr>
              <a:t>秒）：</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快速移动天体</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快速光变天体</a:t>
            </a:r>
            <a:r>
              <a:rPr kumimoji="1" lang="en-US" altLang="zh-CN" sz="1500" b="1" dirty="0" smtClean="0">
                <a:solidFill>
                  <a:srgbClr val="0F3169"/>
                </a:solidFill>
                <a:latin typeface="华文楷体"/>
                <a:ea typeface="华文楷体"/>
                <a:cs typeface="华文楷体"/>
              </a:rPr>
              <a:t>  </a:t>
            </a:r>
          </a:p>
          <a:p>
            <a:pPr marL="171450" indent="-171450">
              <a:buFont typeface="Arial"/>
              <a:buChar char="•"/>
            </a:pPr>
            <a:r>
              <a:rPr kumimoji="1" lang="zh-CN" altLang="en-US" sz="1500" b="1" dirty="0" smtClean="0">
                <a:solidFill>
                  <a:srgbClr val="0F3169"/>
                </a:solidFill>
                <a:latin typeface="华文楷体"/>
                <a:ea typeface="华文楷体"/>
                <a:cs typeface="华文楷体"/>
              </a:rPr>
              <a:t>图像质量异常</a:t>
            </a:r>
            <a:endParaRPr kumimoji="1" lang="en-US" altLang="zh-CN" sz="1500" b="1" dirty="0" smtClean="0">
              <a:solidFill>
                <a:srgbClr val="0F3169"/>
              </a:solidFill>
              <a:latin typeface="华文楷体"/>
              <a:ea typeface="华文楷体"/>
              <a:cs typeface="华文楷体"/>
            </a:endParaRPr>
          </a:p>
          <a:p>
            <a:endParaRPr kumimoji="1" lang="zh-CN" altLang="en-US" sz="1500" b="1" dirty="0" smtClean="0">
              <a:solidFill>
                <a:srgbClr val="0F3169"/>
              </a:solidFill>
              <a:latin typeface="华文楷体"/>
              <a:ea typeface="华文楷体"/>
              <a:cs typeface="华文楷体"/>
            </a:endParaRPr>
          </a:p>
        </p:txBody>
      </p:sp>
      <p:sp>
        <p:nvSpPr>
          <p:cNvPr id="11" name="文本框 10"/>
          <p:cNvSpPr txBox="1"/>
          <p:nvPr/>
        </p:nvSpPr>
        <p:spPr>
          <a:xfrm>
            <a:off x="3483108" y="2043666"/>
            <a:ext cx="2385035" cy="3785652"/>
          </a:xfrm>
          <a:prstGeom prst="rect">
            <a:avLst/>
          </a:prstGeom>
          <a:noFill/>
          <a:ln>
            <a:solidFill>
              <a:schemeClr val="bg1"/>
            </a:solidFill>
          </a:ln>
        </p:spPr>
        <p:txBody>
          <a:bodyPr wrap="square" rtlCol="0">
            <a:spAutoFit/>
          </a:bodyPr>
          <a:lstStyle/>
          <a:p>
            <a:r>
              <a:rPr kumimoji="1" lang="zh-CN" altLang="en-US" sz="1500" b="1" dirty="0" smtClean="0">
                <a:solidFill>
                  <a:srgbClr val="0F3169"/>
                </a:solidFill>
                <a:latin typeface="华文楷体"/>
                <a:ea typeface="华文楷体"/>
                <a:cs typeface="华文楷体"/>
              </a:rPr>
              <a:t>图像：</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全北天实时颜色图（第一年</a:t>
            </a:r>
            <a:r>
              <a:rPr kumimoji="1" lang="en-US" altLang="zh-CN" sz="1500" b="1" dirty="0" smtClean="0">
                <a:solidFill>
                  <a:srgbClr val="0F3169"/>
                </a:solidFill>
                <a:latin typeface="+mn-lt"/>
                <a:ea typeface="华文楷体"/>
                <a:cs typeface="华文楷体"/>
              </a:rPr>
              <a:t>9</a:t>
            </a:r>
            <a:r>
              <a:rPr kumimoji="1" lang="zh-CN" altLang="en-US" sz="1500" b="1" dirty="0" smtClean="0">
                <a:solidFill>
                  <a:srgbClr val="0F3169"/>
                </a:solidFill>
                <a:latin typeface="+mn-lt"/>
                <a:ea typeface="华文楷体"/>
                <a:cs typeface="华文楷体"/>
              </a:rPr>
              <a:t>幅</a:t>
            </a:r>
            <a:r>
              <a:rPr kumimoji="1" lang="zh-CN" altLang="en-US" sz="1500" b="1" dirty="0" smtClean="0">
                <a:solidFill>
                  <a:srgbClr val="0F3169"/>
                </a:solidFill>
                <a:latin typeface="华文楷体"/>
                <a:ea typeface="华文楷体"/>
                <a:cs typeface="华文楷体"/>
              </a:rPr>
              <a:t>，以后每年</a:t>
            </a:r>
            <a:r>
              <a:rPr kumimoji="1" lang="en-US" altLang="zh-CN" sz="1500" b="1" dirty="0" smtClean="0">
                <a:solidFill>
                  <a:srgbClr val="0F3169"/>
                </a:solidFill>
                <a:latin typeface="Times New Roman"/>
                <a:ea typeface="华文楷体"/>
                <a:cs typeface="Times New Roman"/>
              </a:rPr>
              <a:t>3</a:t>
            </a:r>
            <a:r>
              <a:rPr kumimoji="1" lang="zh-CN" altLang="en-US" sz="1500" b="1" dirty="0" smtClean="0">
                <a:solidFill>
                  <a:srgbClr val="0F3169"/>
                </a:solidFill>
                <a:latin typeface="Times New Roman"/>
                <a:ea typeface="华文楷体"/>
                <a:cs typeface="Times New Roman"/>
              </a:rPr>
              <a:t>幅</a:t>
            </a:r>
            <a:r>
              <a:rPr kumimoji="1" lang="zh-CN" altLang="en-US" sz="1500" b="1" dirty="0" smtClean="0">
                <a:solidFill>
                  <a:srgbClr val="0F3169"/>
                </a:solidFill>
                <a:latin typeface="华文楷体"/>
                <a:ea typeface="华文楷体"/>
                <a:cs typeface="华文楷体"/>
              </a:rPr>
              <a:t>）</a:t>
            </a:r>
            <a:endParaRPr kumimoji="1" lang="en-US" altLang="en-US"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叠加图像</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基于所有定标图像的天体探测：星等和位置</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基于高精度颜色和光变曲线的天体分类</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叠加图像的天体探测</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恒星 </a:t>
            </a:r>
            <a:r>
              <a:rPr kumimoji="1" lang="en-US" altLang="zh-CN" sz="1500" b="1" dirty="0" smtClean="0">
                <a:solidFill>
                  <a:srgbClr val="0F3169"/>
                </a:solidFill>
                <a:latin typeface="华文楷体"/>
                <a:ea typeface="华文楷体"/>
                <a:cs typeface="华文楷体"/>
              </a:rPr>
              <a:t>&amp;</a:t>
            </a:r>
            <a:r>
              <a:rPr kumimoji="1" lang="zh-CN" altLang="en-US" sz="1500" b="1" dirty="0" smtClean="0">
                <a:solidFill>
                  <a:srgbClr val="0F3169"/>
                </a:solidFill>
                <a:latin typeface="华文楷体"/>
                <a:ea typeface="华文楷体"/>
                <a:cs typeface="华文楷体"/>
              </a:rPr>
              <a:t> 河外源星表</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预警：</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基于多次观测的统计报告</a:t>
            </a:r>
            <a:endParaRPr kumimoji="1" lang="en-US" altLang="zh-CN" sz="1500" b="1" dirty="0" smtClean="0">
              <a:solidFill>
                <a:srgbClr val="0F3169"/>
              </a:solidFill>
              <a:latin typeface="华文楷体"/>
              <a:ea typeface="华文楷体"/>
              <a:cs typeface="华文楷体"/>
            </a:endParaRPr>
          </a:p>
        </p:txBody>
      </p:sp>
      <p:sp>
        <p:nvSpPr>
          <p:cNvPr id="12" name="文本框 11"/>
          <p:cNvSpPr txBox="1"/>
          <p:nvPr/>
        </p:nvSpPr>
        <p:spPr>
          <a:xfrm>
            <a:off x="6304660" y="2043666"/>
            <a:ext cx="2371796" cy="3785652"/>
          </a:xfrm>
          <a:prstGeom prst="rect">
            <a:avLst/>
          </a:prstGeom>
          <a:noFill/>
          <a:ln>
            <a:solidFill>
              <a:schemeClr val="bg1"/>
            </a:solidFill>
          </a:ln>
        </p:spPr>
        <p:txBody>
          <a:bodyPr wrap="square" rtlCol="0">
            <a:spAutoFit/>
          </a:bodyPr>
          <a:lstStyle/>
          <a:p>
            <a:r>
              <a:rPr kumimoji="1" lang="zh-CN" altLang="en-US" sz="1500" b="1" dirty="0" smtClean="0">
                <a:solidFill>
                  <a:srgbClr val="0F3169"/>
                </a:solidFill>
                <a:latin typeface="华文楷体"/>
                <a:ea typeface="华文楷体"/>
                <a:cs typeface="华文楷体"/>
              </a:rPr>
              <a:t>图像</a:t>
            </a:r>
            <a:r>
              <a:rPr kumimoji="1" lang="en-US" altLang="zh-CN" sz="1500" b="1" dirty="0" smtClean="0">
                <a:solidFill>
                  <a:srgbClr val="0F3169"/>
                </a:solidFill>
                <a:latin typeface="华文楷体"/>
                <a:ea typeface="华文楷体"/>
                <a:cs typeface="华文楷体"/>
              </a:rPr>
              <a:t>&amp;</a:t>
            </a:r>
            <a:r>
              <a:rPr kumimoji="1" lang="zh-CN" altLang="en-US" sz="1500" b="1" dirty="0" smtClean="0">
                <a:solidFill>
                  <a:srgbClr val="0F3169"/>
                </a:solidFill>
                <a:latin typeface="华文楷体"/>
                <a:ea typeface="华文楷体"/>
                <a:cs typeface="华文楷体"/>
              </a:rPr>
              <a:t>动画：</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全北天彩色动画</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全北天高精度真彩图</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r>
              <a:rPr kumimoji="1" lang="zh-CN" altLang="en-US" sz="1500" b="1" dirty="0" smtClean="0">
                <a:solidFill>
                  <a:srgbClr val="0F3169"/>
                </a:solidFill>
                <a:latin typeface="华文楷体"/>
                <a:ea typeface="华文楷体"/>
                <a:cs typeface="华文楷体"/>
              </a:rPr>
              <a:t>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基于十年数据的变源星表</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基于十年数据的恒星星表，包括天测信息</a:t>
            </a:r>
            <a:endParaRPr kumimoji="1" lang="en-US" altLang="zh-CN" sz="1500" b="1" dirty="0" smtClean="0">
              <a:solidFill>
                <a:srgbClr val="0F3169"/>
              </a:solidFill>
              <a:latin typeface="华文楷体"/>
              <a:ea typeface="华文楷体"/>
              <a:cs typeface="华文楷体"/>
            </a:endParaRPr>
          </a:p>
          <a:p>
            <a:pPr marL="171450" indent="-171450">
              <a:buFont typeface="Arial"/>
              <a:buChar char="•"/>
            </a:pPr>
            <a:r>
              <a:rPr kumimoji="1" lang="zh-CN" altLang="en-US" sz="1500" b="1" dirty="0" smtClean="0">
                <a:solidFill>
                  <a:srgbClr val="0F3169"/>
                </a:solidFill>
                <a:latin typeface="华文楷体"/>
                <a:ea typeface="华文楷体"/>
                <a:cs typeface="华文楷体"/>
              </a:rPr>
              <a:t>基于十年数据的河外源星表</a:t>
            </a:r>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endParaRPr kumimoji="1" lang="en-US" altLang="zh-CN" sz="1500" b="1" dirty="0">
              <a:solidFill>
                <a:srgbClr val="0F3169"/>
              </a:solidFill>
              <a:latin typeface="华文楷体"/>
              <a:ea typeface="华文楷体"/>
              <a:cs typeface="华文楷体"/>
            </a:endParaRPr>
          </a:p>
          <a:p>
            <a:endParaRPr kumimoji="1" lang="en-US" altLang="zh-CN" sz="1500" b="1" dirty="0" smtClean="0">
              <a:solidFill>
                <a:srgbClr val="0F3169"/>
              </a:solidFill>
              <a:latin typeface="华文楷体"/>
              <a:ea typeface="华文楷体"/>
              <a:cs typeface="华文楷体"/>
            </a:endParaRPr>
          </a:p>
          <a:p>
            <a:endParaRPr kumimoji="1" lang="en-US" altLang="zh-CN" sz="1500" b="1" dirty="0">
              <a:solidFill>
                <a:srgbClr val="0F3169"/>
              </a:solidFill>
              <a:latin typeface="华文楷体"/>
              <a:ea typeface="华文楷体"/>
              <a:cs typeface="华文楷体"/>
            </a:endParaRPr>
          </a:p>
        </p:txBody>
      </p:sp>
    </p:spTree>
    <p:extLst>
      <p:ext uri="{BB962C8B-B14F-4D97-AF65-F5344CB8AC3E}">
        <p14:creationId xmlns:p14="http://schemas.microsoft.com/office/powerpoint/2010/main" val="31932294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什么是</a:t>
            </a:r>
            <a:r>
              <a:rPr kumimoji="1" lang="en-US" altLang="zh-CN" dirty="0" smtClean="0"/>
              <a:t>Mephisto</a:t>
            </a:r>
            <a:r>
              <a:rPr kumimoji="1" lang="zh-CN" altLang="en-US" dirty="0" smtClean="0"/>
              <a:t>？</a:t>
            </a:r>
            <a:endParaRPr kumimoji="1" lang="zh-CN" altLang="en-US" dirty="0"/>
          </a:p>
        </p:txBody>
      </p:sp>
      <p:sp>
        <p:nvSpPr>
          <p:cNvPr id="3" name="内容占位符 2"/>
          <p:cNvSpPr>
            <a:spLocks noGrp="1"/>
          </p:cNvSpPr>
          <p:nvPr>
            <p:ph idx="1"/>
          </p:nvPr>
        </p:nvSpPr>
        <p:spPr/>
        <p:txBody>
          <a:bodyPr/>
          <a:lstStyle/>
          <a:p>
            <a:r>
              <a:rPr lang="zh-CN" altLang="en-US" b="1" dirty="0" smtClean="0"/>
              <a:t>多通道测光巡天望远镜（</a:t>
            </a:r>
            <a:r>
              <a:rPr lang="en-US" altLang="zh-CN" b="1" dirty="0">
                <a:solidFill>
                  <a:srgbClr val="FF0000"/>
                </a:solidFill>
                <a:latin typeface="+mn-lt"/>
              </a:rPr>
              <a:t>M</a:t>
            </a:r>
            <a:r>
              <a:rPr lang="en-US" altLang="zh-CN" b="1" dirty="0">
                <a:latin typeface="+mn-lt"/>
              </a:rPr>
              <a:t>ulti-chann</a:t>
            </a:r>
            <a:r>
              <a:rPr lang="en-US" altLang="zh-CN" b="1" dirty="0">
                <a:solidFill>
                  <a:srgbClr val="FF0000"/>
                </a:solidFill>
                <a:latin typeface="+mn-lt"/>
              </a:rPr>
              <a:t>e</a:t>
            </a:r>
            <a:r>
              <a:rPr lang="en-US" altLang="zh-CN" b="1" dirty="0">
                <a:latin typeface="+mn-lt"/>
              </a:rPr>
              <a:t>l </a:t>
            </a:r>
            <a:r>
              <a:rPr lang="en-US" altLang="zh-CN" b="1" dirty="0">
                <a:solidFill>
                  <a:srgbClr val="FF0000"/>
                </a:solidFill>
                <a:latin typeface="+mn-lt"/>
              </a:rPr>
              <a:t>Ph</a:t>
            </a:r>
            <a:r>
              <a:rPr lang="en-US" altLang="zh-CN" b="1" dirty="0">
                <a:latin typeface="+mn-lt"/>
              </a:rPr>
              <a:t>otometr</a:t>
            </a:r>
            <a:r>
              <a:rPr lang="en-US" altLang="zh-CN" b="1" dirty="0">
                <a:solidFill>
                  <a:srgbClr val="FF0000"/>
                </a:solidFill>
                <a:latin typeface="+mn-lt"/>
              </a:rPr>
              <a:t>i</a:t>
            </a:r>
            <a:r>
              <a:rPr lang="en-US" altLang="zh-CN" b="1" dirty="0">
                <a:latin typeface="+mn-lt"/>
              </a:rPr>
              <a:t>c </a:t>
            </a:r>
            <a:r>
              <a:rPr lang="en-US" altLang="zh-CN" b="1" dirty="0">
                <a:solidFill>
                  <a:srgbClr val="FF0000"/>
                </a:solidFill>
                <a:latin typeface="+mn-lt"/>
              </a:rPr>
              <a:t>S</a:t>
            </a:r>
            <a:r>
              <a:rPr lang="en-US" altLang="zh-CN" b="1" dirty="0">
                <a:latin typeface="+mn-lt"/>
              </a:rPr>
              <a:t>urvey </a:t>
            </a:r>
            <a:r>
              <a:rPr lang="en-US" altLang="zh-CN" b="1" dirty="0">
                <a:solidFill>
                  <a:srgbClr val="FF0000"/>
                </a:solidFill>
                <a:latin typeface="+mn-lt"/>
              </a:rPr>
              <a:t>T</a:t>
            </a:r>
            <a:r>
              <a:rPr lang="en-US" altLang="zh-CN" b="1" dirty="0">
                <a:latin typeface="+mn-lt"/>
              </a:rPr>
              <a:t>elesc</a:t>
            </a:r>
            <a:r>
              <a:rPr lang="en-US" altLang="zh-CN" b="1" dirty="0">
                <a:solidFill>
                  <a:srgbClr val="FF0000"/>
                </a:solidFill>
                <a:latin typeface="+mn-lt"/>
              </a:rPr>
              <a:t>o</a:t>
            </a:r>
            <a:r>
              <a:rPr lang="en-US" altLang="zh-CN" b="1" dirty="0">
                <a:latin typeface="+mn-lt"/>
              </a:rPr>
              <a:t>pe </a:t>
            </a:r>
            <a:r>
              <a:rPr lang="en-US" altLang="zh-CN" b="1" dirty="0" smtClean="0">
                <a:latin typeface="+mn-lt"/>
              </a:rPr>
              <a:t>– </a:t>
            </a:r>
            <a:r>
              <a:rPr kumimoji="1" lang="en-US" altLang="zh-CN" b="1" dirty="0" smtClean="0">
                <a:latin typeface="+mn-lt"/>
              </a:rPr>
              <a:t>Mephisto</a:t>
            </a:r>
            <a:r>
              <a:rPr kumimoji="1" lang="zh-CN" altLang="en-US" b="1" dirty="0" smtClean="0"/>
              <a:t>）</a:t>
            </a:r>
            <a:r>
              <a:rPr kumimoji="1" lang="en-US" altLang="zh-CN" b="1" dirty="0" smtClean="0"/>
              <a:t>:</a:t>
            </a:r>
            <a:r>
              <a:rPr kumimoji="1" lang="zh-CN" altLang="en-US" b="1" dirty="0" smtClean="0"/>
              <a:t> </a:t>
            </a:r>
            <a:endParaRPr kumimoji="1" lang="en-US" altLang="zh-CN" b="1" dirty="0" smtClean="0"/>
          </a:p>
          <a:p>
            <a:pPr lvl="1"/>
            <a:r>
              <a:rPr lang="zh-CN" altLang="en-US" b="1" dirty="0" smtClean="0"/>
              <a:t>将成为国际上首</a:t>
            </a:r>
            <a:r>
              <a:rPr lang="zh-CN" altLang="en-US" b="1" dirty="0"/>
              <a:t>台多通道、大视场、高精度成像巡天望远镜</a:t>
            </a:r>
            <a:r>
              <a:rPr lang="zh-CN" altLang="en-US" b="1" dirty="0" smtClean="0"/>
              <a:t>。</a:t>
            </a:r>
            <a:endParaRPr lang="en-US" altLang="zh-CN" b="1" dirty="0" smtClean="0"/>
          </a:p>
          <a:p>
            <a:pPr lvl="1"/>
            <a:r>
              <a:rPr lang="zh-CN" altLang="en-US" b="1" dirty="0" smtClean="0"/>
              <a:t>其独特优势在于</a:t>
            </a:r>
            <a:r>
              <a:rPr lang="zh-CN" altLang="en-US" b="1" dirty="0"/>
              <a:t>能同时在三个波段</a:t>
            </a:r>
            <a:r>
              <a:rPr lang="zh-CN" altLang="en-US" b="1" dirty="0" smtClean="0"/>
              <a:t>（</a:t>
            </a:r>
            <a:r>
              <a:rPr lang="en-US" altLang="zh-CN" b="1" i="1" dirty="0" smtClean="0"/>
              <a:t>ugi</a:t>
            </a:r>
            <a:r>
              <a:rPr lang="zh-CN" altLang="en-US" b="1" dirty="0" smtClean="0"/>
              <a:t>或</a:t>
            </a:r>
            <a:r>
              <a:rPr lang="en-US" altLang="zh-CN" b="1" i="1" dirty="0" smtClean="0"/>
              <a:t>vrz</a:t>
            </a:r>
            <a:r>
              <a:rPr lang="zh-CN" altLang="en-US" b="1" dirty="0" smtClean="0"/>
              <a:t>）</a:t>
            </a:r>
            <a:r>
              <a:rPr lang="zh-CN" altLang="en-US" b="1" dirty="0"/>
              <a:t>拍摄同一天区的高质量测光图像，获取天体高精度多波段星等及实时颜色信息，录制天体运动、变化的“彩色记录片”</a:t>
            </a:r>
            <a:r>
              <a:rPr lang="zh-CN" altLang="en-US" dirty="0"/>
              <a:t>。</a:t>
            </a:r>
            <a:endParaRPr kumimoji="1" lang="zh-CN" altLang="en-US" dirty="0"/>
          </a:p>
        </p:txBody>
      </p:sp>
      <p:grpSp>
        <p:nvGrpSpPr>
          <p:cNvPr id="4" name="组 3"/>
          <p:cNvGrpSpPr>
            <a:grpSpLocks noChangeAspect="1"/>
          </p:cNvGrpSpPr>
          <p:nvPr/>
        </p:nvGrpSpPr>
        <p:grpSpPr>
          <a:xfrm>
            <a:off x="902500" y="2852936"/>
            <a:ext cx="7413916" cy="3960440"/>
            <a:chOff x="467544" y="2252810"/>
            <a:chExt cx="8152903" cy="4355198"/>
          </a:xfrm>
        </p:grpSpPr>
        <p:pic>
          <p:nvPicPr>
            <p:cNvPr id="5" name="内容占位符 3" descr="cobe_MW.jpg"/>
            <p:cNvPicPr>
              <a:picLocks noChangeAspect="1"/>
            </p:cNvPicPr>
            <p:nvPr/>
          </p:nvPicPr>
          <p:blipFill rotWithShape="1">
            <a:blip r:embed="rId2" cstate="screen">
              <a:extLst>
                <a:ext uri="{28A0092B-C50C-407E-A947-70E740481C1C}">
                  <a14:useLocalDpi xmlns:a14="http://schemas.microsoft.com/office/drawing/2010/main"/>
                </a:ext>
              </a:extLst>
            </a:blip>
            <a:srcRect t="-9922"/>
            <a:stretch/>
          </p:blipFill>
          <p:spPr>
            <a:xfrm>
              <a:off x="467547" y="2252810"/>
              <a:ext cx="8152900" cy="2256309"/>
            </a:xfrm>
            <a:prstGeom prst="rect">
              <a:avLst/>
            </a:prstGeom>
          </p:spPr>
        </p:pic>
        <p:pic>
          <p:nvPicPr>
            <p:cNvPr id="6" name="内容占位符 3" descr="cobe_MW.jpg"/>
            <p:cNvPicPr>
              <a:picLocks noChangeAspect="1"/>
            </p:cNvPicPr>
            <p:nvPr/>
          </p:nvPicPr>
          <p:blipFill rotWithShape="1">
            <a:blip r:embed="rId3" cstate="screen">
              <a:duotone>
                <a:schemeClr val="accent5">
                  <a:shade val="45000"/>
                  <a:satMod val="135000"/>
                </a:schemeClr>
                <a:prstClr val="white"/>
              </a:duotone>
              <a:extLst>
                <a:ext uri="{28A0092B-C50C-407E-A947-70E740481C1C}">
                  <a14:useLocalDpi xmlns:a14="http://schemas.microsoft.com/office/drawing/2010/main"/>
                </a:ext>
              </a:extLst>
            </a:blip>
            <a:srcRect b="-9740"/>
            <a:stretch/>
          </p:blipFill>
          <p:spPr>
            <a:xfrm>
              <a:off x="467544" y="4509120"/>
              <a:ext cx="8152902" cy="2098888"/>
            </a:xfrm>
            <a:prstGeom prst="rect">
              <a:avLst/>
            </a:prstGeom>
          </p:spPr>
        </p:pic>
        <p:sp>
          <p:nvSpPr>
            <p:cNvPr id="7" name="文本框 6"/>
            <p:cNvSpPr txBox="1"/>
            <p:nvPr/>
          </p:nvSpPr>
          <p:spPr>
            <a:xfrm>
              <a:off x="3851920" y="3717032"/>
              <a:ext cx="1754759" cy="507682"/>
            </a:xfrm>
            <a:prstGeom prst="rect">
              <a:avLst/>
            </a:prstGeom>
            <a:noFill/>
          </p:spPr>
          <p:txBody>
            <a:bodyPr wrap="square" rtlCol="0">
              <a:spAutoFit/>
            </a:bodyPr>
            <a:lstStyle/>
            <a:p>
              <a:pPr algn="ctr"/>
              <a:r>
                <a:rPr kumimoji="1" lang="en-US" altLang="zh-CN" sz="2400" dirty="0" smtClean="0">
                  <a:solidFill>
                    <a:schemeClr val="bg1"/>
                  </a:solidFill>
                </a:rPr>
                <a:t>Mephisto</a:t>
              </a:r>
              <a:endParaRPr kumimoji="1" lang="zh-CN" altLang="en-US" sz="2400" dirty="0">
                <a:solidFill>
                  <a:schemeClr val="bg1"/>
                </a:solidFill>
              </a:endParaRPr>
            </a:p>
          </p:txBody>
        </p:sp>
        <p:sp>
          <p:nvSpPr>
            <p:cNvPr id="8" name="文本框 7"/>
            <p:cNvSpPr txBox="1"/>
            <p:nvPr/>
          </p:nvSpPr>
          <p:spPr>
            <a:xfrm>
              <a:off x="3851920" y="4911551"/>
              <a:ext cx="1656184" cy="507682"/>
            </a:xfrm>
            <a:prstGeom prst="rect">
              <a:avLst/>
            </a:prstGeom>
            <a:noFill/>
          </p:spPr>
          <p:txBody>
            <a:bodyPr wrap="square" rtlCol="0">
              <a:spAutoFit/>
            </a:bodyPr>
            <a:lstStyle/>
            <a:p>
              <a:pPr algn="ctr"/>
              <a:r>
                <a:rPr kumimoji="1" lang="en-US" altLang="zh-CN" sz="2400" dirty="0" smtClean="0">
                  <a:solidFill>
                    <a:schemeClr val="bg1"/>
                  </a:solidFill>
                </a:rPr>
                <a:t>LSST</a:t>
              </a:r>
              <a:endParaRPr kumimoji="1" lang="zh-CN" altLang="en-US" sz="2400" dirty="0">
                <a:solidFill>
                  <a:schemeClr val="bg1"/>
                </a:solidFill>
              </a:endParaRPr>
            </a:p>
          </p:txBody>
        </p:sp>
      </p:grpSp>
    </p:spTree>
    <p:extLst>
      <p:ext uri="{BB962C8B-B14F-4D97-AF65-F5344CB8AC3E}">
        <p14:creationId xmlns:p14="http://schemas.microsoft.com/office/powerpoint/2010/main" val="729796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Mephisto</a:t>
            </a:r>
            <a:r>
              <a:rPr kumimoji="1" lang="zh-CN" altLang="en-US" dirty="0" smtClean="0"/>
              <a:t>数据传输与处理</a:t>
            </a:r>
            <a:endParaRPr kumimoji="1" lang="zh-CN" altLang="en-US" dirty="0"/>
          </a:p>
        </p:txBody>
      </p:sp>
      <p:pic>
        <p:nvPicPr>
          <p:cNvPr id="4" name="图片 3" descr="屏幕快照 2017-11-23 下午4.06.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5053"/>
            <a:ext cx="9144000" cy="5668283"/>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4278363931"/>
              </p:ext>
            </p:extLst>
          </p:nvPr>
        </p:nvGraphicFramePr>
        <p:xfrm>
          <a:off x="-2" y="4877896"/>
          <a:ext cx="9144002" cy="1935480"/>
        </p:xfrm>
        <a:graphic>
          <a:graphicData uri="http://schemas.openxmlformats.org/drawingml/2006/table">
            <a:tbl>
              <a:tblPr firstRow="1" bandRow="1">
                <a:tableStyleId>{5C22544A-7EE6-4342-B048-85BDC9FD1C3A}</a:tableStyleId>
              </a:tblPr>
              <a:tblGrid>
                <a:gridCol w="1254417"/>
                <a:gridCol w="1254417"/>
                <a:gridCol w="1254417"/>
                <a:gridCol w="1254417"/>
                <a:gridCol w="1254417"/>
                <a:gridCol w="1254417"/>
                <a:gridCol w="1617500"/>
              </a:tblGrid>
              <a:tr h="301432">
                <a:tc gridSpan="2">
                  <a:txBody>
                    <a:bodyPr/>
                    <a:lstStyle/>
                    <a:p>
                      <a:pPr algn="ctr"/>
                      <a:r>
                        <a:rPr lang="zh-CN" altLang="en-US" sz="1600" dirty="0" smtClean="0">
                          <a:solidFill>
                            <a:srgbClr val="0F3169"/>
                          </a:solidFill>
                          <a:latin typeface="宋体"/>
                          <a:ea typeface="宋体"/>
                          <a:cs typeface="宋体"/>
                        </a:rPr>
                        <a:t>备选台址</a:t>
                      </a:r>
                      <a:endParaRPr lang="zh-CN" altLang="en-US" sz="1600" dirty="0">
                        <a:solidFill>
                          <a:srgbClr val="0F3169"/>
                        </a:solidFill>
                        <a:latin typeface="宋体"/>
                        <a:ea typeface="宋体"/>
                        <a:cs typeface="宋体"/>
                      </a:endParaRPr>
                    </a:p>
                  </a:txBody>
                  <a:tcPr/>
                </a:tc>
                <a:tc hMerge="1">
                  <a:txBody>
                    <a:bodyPr/>
                    <a:lstStyle/>
                    <a:p>
                      <a:endParaRPr lang="zh-CN" altLang="en-US" dirty="0"/>
                    </a:p>
                  </a:txBody>
                  <a:tcPr/>
                </a:tc>
                <a:tc gridSpan="2">
                  <a:txBody>
                    <a:bodyPr/>
                    <a:lstStyle/>
                    <a:p>
                      <a:pPr algn="ctr"/>
                      <a:r>
                        <a:rPr lang="zh-CN" altLang="en-US" sz="1600" dirty="0" smtClean="0">
                          <a:solidFill>
                            <a:srgbClr val="0F3169"/>
                          </a:solidFill>
                          <a:latin typeface="宋体"/>
                          <a:ea typeface="宋体"/>
                          <a:cs typeface="宋体"/>
                        </a:rPr>
                        <a:t>数据节点</a:t>
                      </a:r>
                      <a:endParaRPr lang="zh-CN" altLang="en-US" sz="1600" dirty="0">
                        <a:solidFill>
                          <a:srgbClr val="0F3169"/>
                        </a:solidFill>
                        <a:latin typeface="宋体"/>
                        <a:ea typeface="宋体"/>
                        <a:cs typeface="宋体"/>
                      </a:endParaRPr>
                    </a:p>
                  </a:txBody>
                  <a:tcPr/>
                </a:tc>
                <a:tc hMerge="1">
                  <a:txBody>
                    <a:bodyPr/>
                    <a:lstStyle/>
                    <a:p>
                      <a:endParaRPr lang="zh-CN" altLang="en-US" dirty="0"/>
                    </a:p>
                  </a:txBody>
                  <a:tcPr/>
                </a:tc>
                <a:tc gridSpan="2">
                  <a:txBody>
                    <a:bodyPr/>
                    <a:lstStyle/>
                    <a:p>
                      <a:pPr algn="ctr"/>
                      <a:r>
                        <a:rPr lang="zh-CN" altLang="en-US" sz="1600" dirty="0" smtClean="0">
                          <a:solidFill>
                            <a:srgbClr val="0F3169"/>
                          </a:solidFill>
                          <a:latin typeface="宋体"/>
                          <a:ea typeface="宋体"/>
                          <a:cs typeface="宋体"/>
                        </a:rPr>
                        <a:t>总部</a:t>
                      </a:r>
                      <a:endParaRPr lang="zh-CN" altLang="en-US" sz="1600" dirty="0">
                        <a:solidFill>
                          <a:srgbClr val="0F3169"/>
                        </a:solidFill>
                        <a:latin typeface="宋体"/>
                        <a:ea typeface="宋体"/>
                        <a:cs typeface="宋体"/>
                      </a:endParaRPr>
                    </a:p>
                  </a:txBody>
                  <a:tcPr/>
                </a:tc>
                <a:tc hMerge="1">
                  <a:txBody>
                    <a:bodyPr/>
                    <a:lstStyle/>
                    <a:p>
                      <a:pPr algn="ctr"/>
                      <a:endParaRPr lang="zh-CN" altLang="en-US" dirty="0"/>
                    </a:p>
                  </a:txBody>
                  <a:tcPr/>
                </a:tc>
                <a:tc>
                  <a:txBody>
                    <a:bodyPr/>
                    <a:lstStyle/>
                    <a:p>
                      <a:pPr algn="ctr"/>
                      <a:r>
                        <a:rPr lang="zh-CN" altLang="en-US" sz="1600" dirty="0" smtClean="0">
                          <a:solidFill>
                            <a:srgbClr val="0F3169"/>
                          </a:solidFill>
                          <a:latin typeface="宋体"/>
                          <a:ea typeface="宋体"/>
                          <a:cs typeface="宋体"/>
                        </a:rPr>
                        <a:t>镜像</a:t>
                      </a:r>
                      <a:endParaRPr lang="zh-CN" altLang="en-US" sz="1600" dirty="0">
                        <a:solidFill>
                          <a:srgbClr val="0F3169"/>
                        </a:solidFill>
                        <a:latin typeface="宋体"/>
                        <a:ea typeface="宋体"/>
                        <a:cs typeface="宋体"/>
                      </a:endParaRPr>
                    </a:p>
                  </a:txBody>
                  <a:tcPr/>
                </a:tc>
              </a:tr>
              <a:tr h="227714">
                <a:tc>
                  <a:txBody>
                    <a:bodyPr/>
                    <a:lstStyle/>
                    <a:p>
                      <a:pPr algn="ctr"/>
                      <a:r>
                        <a:rPr lang="zh-CN" altLang="en-US" sz="1500" b="1" dirty="0" smtClean="0">
                          <a:solidFill>
                            <a:srgbClr val="0F3169"/>
                          </a:solidFill>
                          <a:latin typeface="宋体"/>
                          <a:ea typeface="宋体"/>
                          <a:cs typeface="宋体"/>
                        </a:rPr>
                        <a:t>台站</a:t>
                      </a:r>
                      <a:endParaRPr lang="zh-CN" altLang="en-US" sz="1500" b="1" dirty="0">
                        <a:solidFill>
                          <a:srgbClr val="0F3169"/>
                        </a:solidFill>
                        <a:latin typeface="宋体"/>
                        <a:ea typeface="宋体"/>
                        <a:cs typeface="宋体"/>
                      </a:endParaRPr>
                    </a:p>
                  </a:txBody>
                  <a:tcPr>
                    <a:solidFill>
                      <a:schemeClr val="accent5"/>
                    </a:solidFill>
                  </a:tcPr>
                </a:tc>
                <a:tc>
                  <a:txBody>
                    <a:bodyPr/>
                    <a:lstStyle/>
                    <a:p>
                      <a:pPr algn="ctr"/>
                      <a:r>
                        <a:rPr lang="zh-CN" altLang="en-US" sz="1500" b="1" dirty="0" smtClean="0">
                          <a:solidFill>
                            <a:srgbClr val="0F3169"/>
                          </a:solidFill>
                          <a:latin typeface="宋体"/>
                          <a:ea typeface="宋体"/>
                          <a:cs typeface="宋体"/>
                        </a:rPr>
                        <a:t>海拔</a:t>
                      </a:r>
                      <a:r>
                        <a:rPr lang="en-US" altLang="zh-CN" sz="1500" b="1" baseline="0" dirty="0" smtClean="0">
                          <a:solidFill>
                            <a:srgbClr val="0F3169"/>
                          </a:solidFill>
                          <a:latin typeface="宋体"/>
                          <a:ea typeface="宋体"/>
                          <a:cs typeface="宋体"/>
                        </a:rPr>
                        <a:t> (m</a:t>
                      </a:r>
                      <a:r>
                        <a:rPr lang="en-US" altLang="zh-CN" sz="1500" b="1" dirty="0" smtClean="0">
                          <a:solidFill>
                            <a:srgbClr val="0F3169"/>
                          </a:solidFill>
                          <a:latin typeface="宋体"/>
                          <a:ea typeface="宋体"/>
                          <a:cs typeface="宋体"/>
                        </a:rPr>
                        <a:t>)</a:t>
                      </a:r>
                      <a:endParaRPr lang="zh-CN" altLang="en-US" sz="1500" b="1" dirty="0">
                        <a:solidFill>
                          <a:srgbClr val="0F3169"/>
                        </a:solidFill>
                        <a:latin typeface="宋体"/>
                        <a:ea typeface="宋体"/>
                        <a:cs typeface="宋体"/>
                      </a:endParaRPr>
                    </a:p>
                  </a:txBody>
                  <a:tcPr>
                    <a:solidFill>
                      <a:schemeClr val="accent5"/>
                    </a:solidFill>
                  </a:tcPr>
                </a:tc>
                <a:tc>
                  <a:txBody>
                    <a:bodyPr/>
                    <a:lstStyle/>
                    <a:p>
                      <a:pPr algn="ctr"/>
                      <a:r>
                        <a:rPr lang="zh-CN" altLang="en-US" sz="1500" b="1" dirty="0" smtClean="0">
                          <a:solidFill>
                            <a:srgbClr val="0F3169"/>
                          </a:solidFill>
                          <a:latin typeface="宋体"/>
                          <a:ea typeface="宋体"/>
                          <a:cs typeface="宋体"/>
                        </a:rPr>
                        <a:t>地点</a:t>
                      </a:r>
                      <a:endParaRPr lang="zh-CN" altLang="en-US" sz="1500" b="1" dirty="0">
                        <a:solidFill>
                          <a:srgbClr val="0F3169"/>
                        </a:solidFill>
                        <a:latin typeface="宋体"/>
                        <a:ea typeface="宋体"/>
                        <a:cs typeface="宋体"/>
                      </a:endParaRPr>
                    </a:p>
                  </a:txBody>
                  <a:tcPr>
                    <a:solidFill>
                      <a:schemeClr val="accent5"/>
                    </a:solidFill>
                  </a:tcPr>
                </a:tc>
                <a:tc>
                  <a:txBody>
                    <a:bodyPr/>
                    <a:lstStyle/>
                    <a:p>
                      <a:pPr algn="ctr"/>
                      <a:r>
                        <a:rPr lang="zh-CN" altLang="en-US" sz="1500" b="1" dirty="0" smtClean="0">
                          <a:solidFill>
                            <a:srgbClr val="0F3169"/>
                          </a:solidFill>
                          <a:latin typeface="宋体"/>
                          <a:ea typeface="宋体"/>
                          <a:cs typeface="宋体"/>
                        </a:rPr>
                        <a:t>距台站</a:t>
                      </a:r>
                      <a:r>
                        <a:rPr lang="en-US" altLang="zh-CN" sz="1500" b="1" baseline="0" dirty="0" smtClean="0">
                          <a:solidFill>
                            <a:srgbClr val="0F3169"/>
                          </a:solidFill>
                          <a:latin typeface="宋体"/>
                          <a:ea typeface="宋体"/>
                          <a:cs typeface="宋体"/>
                        </a:rPr>
                        <a:t> (km)</a:t>
                      </a:r>
                      <a:endParaRPr lang="zh-CN" altLang="en-US" sz="1500" b="1" dirty="0">
                        <a:solidFill>
                          <a:srgbClr val="0F3169"/>
                        </a:solidFill>
                        <a:latin typeface="宋体"/>
                        <a:ea typeface="宋体"/>
                        <a:cs typeface="宋体"/>
                      </a:endParaRPr>
                    </a:p>
                  </a:txBody>
                  <a:tcPr>
                    <a:solidFill>
                      <a:schemeClr val="accent5"/>
                    </a:solidFill>
                  </a:tcPr>
                </a:tc>
                <a:tc>
                  <a:txBody>
                    <a:bodyPr/>
                    <a:lstStyle/>
                    <a:p>
                      <a:pPr algn="ctr"/>
                      <a:r>
                        <a:rPr lang="zh-CN" altLang="en-US" sz="1500" b="1" dirty="0" smtClean="0">
                          <a:solidFill>
                            <a:srgbClr val="0F3169"/>
                          </a:solidFill>
                          <a:latin typeface="宋体"/>
                          <a:ea typeface="宋体"/>
                          <a:cs typeface="宋体"/>
                        </a:rPr>
                        <a:t>地点</a:t>
                      </a:r>
                      <a:endParaRPr lang="zh-CN" altLang="en-US" sz="1500" b="1" dirty="0">
                        <a:solidFill>
                          <a:srgbClr val="0F3169"/>
                        </a:solidFill>
                        <a:latin typeface="宋体"/>
                        <a:ea typeface="宋体"/>
                        <a:cs typeface="宋体"/>
                      </a:endParaRPr>
                    </a:p>
                  </a:txBody>
                  <a:tcPr>
                    <a:solidFill>
                      <a:schemeClr val="accent5"/>
                    </a:solidFill>
                  </a:tcPr>
                </a:tc>
                <a:tc>
                  <a:txBody>
                    <a:bodyPr/>
                    <a:lstStyle/>
                    <a:p>
                      <a:pPr algn="ctr"/>
                      <a:r>
                        <a:rPr lang="zh-CN" altLang="en-US" sz="1500" b="1" dirty="0" smtClean="0">
                          <a:solidFill>
                            <a:srgbClr val="0F3169"/>
                          </a:solidFill>
                          <a:latin typeface="宋体"/>
                          <a:ea typeface="宋体"/>
                          <a:cs typeface="宋体"/>
                        </a:rPr>
                        <a:t>距节点</a:t>
                      </a:r>
                      <a:r>
                        <a:rPr lang="en-US" altLang="zh-CN" sz="1500" b="1" dirty="0" smtClean="0">
                          <a:solidFill>
                            <a:srgbClr val="0F3169"/>
                          </a:solidFill>
                          <a:latin typeface="宋体"/>
                          <a:ea typeface="宋体"/>
                          <a:cs typeface="宋体"/>
                        </a:rPr>
                        <a:t> (km)</a:t>
                      </a:r>
                      <a:endParaRPr lang="zh-CN" altLang="en-US" sz="1500" b="1" dirty="0">
                        <a:solidFill>
                          <a:srgbClr val="0F3169"/>
                        </a:solidFill>
                        <a:latin typeface="宋体"/>
                        <a:ea typeface="宋体"/>
                        <a:cs typeface="宋体"/>
                      </a:endParaRPr>
                    </a:p>
                  </a:txBody>
                  <a:tcPr>
                    <a:solidFill>
                      <a:schemeClr val="accent5"/>
                    </a:solidFill>
                  </a:tcPr>
                </a:tc>
                <a:tc>
                  <a:txBody>
                    <a:bodyPr/>
                    <a:lstStyle/>
                    <a:p>
                      <a:pPr algn="ctr"/>
                      <a:r>
                        <a:rPr lang="zh-CN" altLang="en-US" sz="1500" b="1" dirty="0" smtClean="0">
                          <a:solidFill>
                            <a:srgbClr val="0F3169"/>
                          </a:solidFill>
                          <a:latin typeface="宋体"/>
                          <a:ea typeface="宋体"/>
                          <a:cs typeface="宋体"/>
                        </a:rPr>
                        <a:t>地点</a:t>
                      </a:r>
                      <a:endParaRPr lang="zh-CN" altLang="en-US" sz="1500" b="1" dirty="0">
                        <a:solidFill>
                          <a:srgbClr val="0F3169"/>
                        </a:solidFill>
                        <a:latin typeface="宋体"/>
                        <a:ea typeface="宋体"/>
                        <a:cs typeface="宋体"/>
                      </a:endParaRPr>
                    </a:p>
                  </a:txBody>
                  <a:tcPr>
                    <a:solidFill>
                      <a:schemeClr val="accent5"/>
                    </a:solidFill>
                  </a:tcPr>
                </a:tc>
              </a:tr>
              <a:tr h="227714">
                <a:tc>
                  <a:txBody>
                    <a:bodyPr/>
                    <a:lstStyle/>
                    <a:p>
                      <a:pPr algn="ctr"/>
                      <a:r>
                        <a:rPr lang="zh-CN" altLang="en-US" sz="1500" b="1" dirty="0" smtClean="0">
                          <a:solidFill>
                            <a:srgbClr val="0F3169"/>
                          </a:solidFill>
                          <a:latin typeface="宋体"/>
                          <a:ea typeface="宋体"/>
                          <a:cs typeface="宋体"/>
                        </a:rPr>
                        <a:t>阿里</a:t>
                      </a:r>
                      <a:endParaRPr lang="zh-CN" altLang="en-US" sz="1500" b="1" dirty="0">
                        <a:solidFill>
                          <a:srgbClr val="0F3169"/>
                        </a:solidFill>
                        <a:latin typeface="宋体"/>
                        <a:ea typeface="宋体"/>
                        <a:cs typeface="宋体"/>
                      </a:endParaRPr>
                    </a:p>
                  </a:txBody>
                  <a:tcPr/>
                </a:tc>
                <a:tc>
                  <a:txBody>
                    <a:bodyPr/>
                    <a:lstStyle/>
                    <a:p>
                      <a:pPr algn="ctr"/>
                      <a:r>
                        <a:rPr lang="en-US" altLang="zh-CN" sz="1500" b="1" dirty="0" smtClean="0">
                          <a:solidFill>
                            <a:srgbClr val="0F3169"/>
                          </a:solidFill>
                          <a:latin typeface="宋体"/>
                          <a:ea typeface="宋体"/>
                          <a:cs typeface="宋体"/>
                        </a:rPr>
                        <a:t>5100</a:t>
                      </a:r>
                      <a:endParaRPr lang="zh-CN" altLang="en-US" sz="1500" b="1" dirty="0">
                        <a:solidFill>
                          <a:srgbClr val="0F3169"/>
                        </a:solidFill>
                        <a:latin typeface="宋体"/>
                        <a:ea typeface="宋体"/>
                        <a:cs typeface="宋体"/>
                      </a:endParaRPr>
                    </a:p>
                  </a:txBody>
                  <a:tcPr/>
                </a:tc>
                <a:tc>
                  <a:txBody>
                    <a:bodyPr/>
                    <a:lstStyle/>
                    <a:p>
                      <a:pPr algn="ctr"/>
                      <a:r>
                        <a:rPr lang="zh-CN" altLang="en-US" sz="1500" b="1" dirty="0" smtClean="0">
                          <a:solidFill>
                            <a:srgbClr val="0F3169"/>
                          </a:solidFill>
                          <a:latin typeface="宋体"/>
                          <a:ea typeface="宋体"/>
                          <a:cs typeface="宋体"/>
                        </a:rPr>
                        <a:t>拉萨</a:t>
                      </a:r>
                      <a:endParaRPr lang="zh-CN" altLang="en-US" sz="1500" b="1" dirty="0">
                        <a:solidFill>
                          <a:srgbClr val="0F3169"/>
                        </a:solidFill>
                        <a:latin typeface="宋体"/>
                        <a:ea typeface="宋体"/>
                        <a:cs typeface="宋体"/>
                      </a:endParaRPr>
                    </a:p>
                  </a:txBody>
                  <a:tcPr/>
                </a:tc>
                <a:tc>
                  <a:txBody>
                    <a:bodyPr/>
                    <a:lstStyle/>
                    <a:p>
                      <a:pPr algn="ctr"/>
                      <a:r>
                        <a:rPr lang="en-US" altLang="zh-CN" sz="1500" b="1" dirty="0" smtClean="0">
                          <a:solidFill>
                            <a:srgbClr val="0F3169"/>
                          </a:solidFill>
                          <a:latin typeface="宋体"/>
                          <a:ea typeface="宋体"/>
                          <a:cs typeface="宋体"/>
                        </a:rPr>
                        <a:t>1200</a:t>
                      </a:r>
                      <a:endParaRPr lang="zh-CN" altLang="en-US" sz="1500" b="1" dirty="0">
                        <a:solidFill>
                          <a:srgbClr val="0F3169"/>
                        </a:solidFill>
                        <a:latin typeface="宋体"/>
                        <a:ea typeface="宋体"/>
                        <a:cs typeface="宋体"/>
                      </a:endParaRPr>
                    </a:p>
                  </a:txBody>
                  <a:tcPr/>
                </a:tc>
                <a:tc rowSpan="4">
                  <a:txBody>
                    <a:bodyPr/>
                    <a:lstStyle/>
                    <a:p>
                      <a:pPr algn="ctr"/>
                      <a:r>
                        <a:rPr lang="zh-CN" altLang="en-US" sz="1500" b="1" dirty="0" smtClean="0">
                          <a:solidFill>
                            <a:srgbClr val="0F3169"/>
                          </a:solidFill>
                          <a:latin typeface="宋体"/>
                          <a:ea typeface="宋体"/>
                          <a:cs typeface="宋体"/>
                        </a:rPr>
                        <a:t>昆明</a:t>
                      </a:r>
                      <a:endParaRPr lang="zh-CN" altLang="en-US" sz="1500" b="1" dirty="0">
                        <a:solidFill>
                          <a:srgbClr val="0F3169"/>
                        </a:solidFill>
                        <a:latin typeface="宋体"/>
                        <a:ea typeface="宋体"/>
                        <a:cs typeface="宋体"/>
                      </a:endParaRPr>
                    </a:p>
                  </a:txBody>
                  <a:tcPr anchor="ctr" anchorCtr="1"/>
                </a:tc>
                <a:tc>
                  <a:txBody>
                    <a:bodyPr/>
                    <a:lstStyle/>
                    <a:p>
                      <a:pPr algn="ctr"/>
                      <a:r>
                        <a:rPr lang="en-US" altLang="zh-CN" sz="1500" b="1" dirty="0" smtClean="0">
                          <a:solidFill>
                            <a:srgbClr val="0F3169"/>
                          </a:solidFill>
                          <a:latin typeface="宋体"/>
                          <a:ea typeface="宋体"/>
                          <a:cs typeface="宋体"/>
                        </a:rPr>
                        <a:t>1300</a:t>
                      </a:r>
                      <a:endParaRPr lang="zh-CN" altLang="en-US" sz="1500" b="1" dirty="0">
                        <a:solidFill>
                          <a:srgbClr val="0F3169"/>
                        </a:solidFill>
                        <a:latin typeface="宋体"/>
                        <a:ea typeface="宋体"/>
                        <a:cs typeface="宋体"/>
                      </a:endParaRPr>
                    </a:p>
                  </a:txBody>
                  <a:tcPr/>
                </a:tc>
                <a:tc rowSpan="4">
                  <a:txBody>
                    <a:bodyPr/>
                    <a:lstStyle/>
                    <a:p>
                      <a:pPr algn="ctr"/>
                      <a:r>
                        <a:rPr lang="zh-CN" altLang="en-US" sz="1500" b="1" dirty="0" smtClean="0">
                          <a:solidFill>
                            <a:srgbClr val="0F3169"/>
                          </a:solidFill>
                          <a:latin typeface="宋体"/>
                          <a:ea typeface="宋体"/>
                          <a:cs typeface="宋体"/>
                        </a:rPr>
                        <a:t>北京</a:t>
                      </a:r>
                      <a:r>
                        <a:rPr lang="en-US" altLang="zh-CN" sz="1500" b="1" dirty="0" smtClean="0">
                          <a:solidFill>
                            <a:srgbClr val="0F3169"/>
                          </a:solidFill>
                          <a:latin typeface="宋体"/>
                          <a:ea typeface="宋体"/>
                          <a:cs typeface="宋体"/>
                        </a:rPr>
                        <a:t> </a:t>
                      </a:r>
                    </a:p>
                    <a:p>
                      <a:pPr algn="ctr"/>
                      <a:r>
                        <a:rPr lang="en-US" altLang="zh-CN" sz="1500" b="1" dirty="0" smtClean="0">
                          <a:solidFill>
                            <a:srgbClr val="0F3169"/>
                          </a:solidFill>
                          <a:latin typeface="宋体"/>
                          <a:ea typeface="宋体"/>
                          <a:cs typeface="宋体"/>
                        </a:rPr>
                        <a:t>(</a:t>
                      </a:r>
                      <a:r>
                        <a:rPr lang="zh-CN" altLang="en-US" sz="1500" b="1" dirty="0" smtClean="0">
                          <a:solidFill>
                            <a:srgbClr val="0F3169"/>
                          </a:solidFill>
                          <a:latin typeface="宋体"/>
                          <a:ea typeface="宋体"/>
                          <a:cs typeface="宋体"/>
                        </a:rPr>
                        <a:t>距昆明 </a:t>
                      </a:r>
                      <a:r>
                        <a:rPr lang="en-US" altLang="zh-CN" sz="1500" b="1" dirty="0" smtClean="0">
                          <a:solidFill>
                            <a:srgbClr val="0F3169"/>
                          </a:solidFill>
                          <a:latin typeface="宋体"/>
                          <a:ea typeface="宋体"/>
                          <a:cs typeface="宋体"/>
                        </a:rPr>
                        <a:t/>
                      </a:r>
                      <a:br>
                        <a:rPr lang="en-US" altLang="zh-CN" sz="1500" b="1" dirty="0" smtClean="0">
                          <a:solidFill>
                            <a:srgbClr val="0F3169"/>
                          </a:solidFill>
                          <a:latin typeface="宋体"/>
                          <a:ea typeface="宋体"/>
                          <a:cs typeface="宋体"/>
                        </a:rPr>
                      </a:br>
                      <a:r>
                        <a:rPr lang="en-US" altLang="zh-CN" sz="1500" b="1" dirty="0" smtClean="0">
                          <a:solidFill>
                            <a:srgbClr val="0F3169"/>
                          </a:solidFill>
                          <a:latin typeface="宋体"/>
                          <a:ea typeface="宋体"/>
                          <a:cs typeface="宋体"/>
                        </a:rPr>
                        <a:t>2100 km)</a:t>
                      </a:r>
                      <a:endParaRPr lang="zh-CN" altLang="en-US" sz="1500" b="1" dirty="0">
                        <a:solidFill>
                          <a:srgbClr val="0F3169"/>
                        </a:solidFill>
                        <a:latin typeface="宋体"/>
                        <a:ea typeface="宋体"/>
                        <a:cs typeface="宋体"/>
                      </a:endParaRPr>
                    </a:p>
                  </a:txBody>
                  <a:tcPr anchor="ctr" anchorCtr="1"/>
                </a:tc>
              </a:tr>
              <a:tr h="227714">
                <a:tc>
                  <a:txBody>
                    <a:bodyPr/>
                    <a:lstStyle/>
                    <a:p>
                      <a:pPr algn="ctr"/>
                      <a:r>
                        <a:rPr lang="zh-CN" altLang="en-US" sz="1500" b="1" dirty="0" smtClean="0">
                          <a:solidFill>
                            <a:srgbClr val="0F3169"/>
                          </a:solidFill>
                          <a:latin typeface="宋体"/>
                          <a:ea typeface="宋体"/>
                          <a:cs typeface="宋体"/>
                        </a:rPr>
                        <a:t>稻城</a:t>
                      </a:r>
                      <a:endParaRPr lang="zh-CN" altLang="en-US" sz="1500" b="1" dirty="0">
                        <a:solidFill>
                          <a:srgbClr val="0F3169"/>
                        </a:solidFill>
                        <a:latin typeface="宋体"/>
                        <a:ea typeface="宋体"/>
                        <a:cs typeface="宋体"/>
                      </a:endParaRPr>
                    </a:p>
                  </a:txBody>
                  <a:tcPr/>
                </a:tc>
                <a:tc>
                  <a:txBody>
                    <a:bodyPr/>
                    <a:lstStyle/>
                    <a:p>
                      <a:pPr algn="ctr"/>
                      <a:r>
                        <a:rPr lang="en-US" altLang="zh-CN" sz="1500" b="1" dirty="0" smtClean="0">
                          <a:solidFill>
                            <a:srgbClr val="0F3169"/>
                          </a:solidFill>
                          <a:latin typeface="宋体"/>
                          <a:ea typeface="宋体"/>
                          <a:cs typeface="宋体"/>
                        </a:rPr>
                        <a:t>4780</a:t>
                      </a:r>
                      <a:endParaRPr lang="zh-CN" altLang="en-US" sz="1500" b="1" dirty="0">
                        <a:solidFill>
                          <a:srgbClr val="0F3169"/>
                        </a:solidFill>
                        <a:latin typeface="宋体"/>
                        <a:ea typeface="宋体"/>
                        <a:cs typeface="宋体"/>
                      </a:endParaRPr>
                    </a:p>
                  </a:txBody>
                  <a:tcPr/>
                </a:tc>
                <a:tc>
                  <a:txBody>
                    <a:bodyPr/>
                    <a:lstStyle/>
                    <a:p>
                      <a:pPr algn="ctr"/>
                      <a:r>
                        <a:rPr lang="en-US" altLang="en-US" sz="1500" b="1" dirty="0" smtClean="0">
                          <a:solidFill>
                            <a:srgbClr val="0F3169"/>
                          </a:solidFill>
                          <a:latin typeface="宋体"/>
                          <a:ea typeface="宋体"/>
                          <a:cs typeface="宋体"/>
                        </a:rPr>
                        <a:t>丽江</a:t>
                      </a:r>
                      <a:endParaRPr lang="zh-CN" altLang="en-US" sz="1500" b="1" dirty="0">
                        <a:solidFill>
                          <a:srgbClr val="0F3169"/>
                        </a:solidFill>
                        <a:latin typeface="宋体"/>
                        <a:ea typeface="宋体"/>
                        <a:cs typeface="宋体"/>
                      </a:endParaRPr>
                    </a:p>
                  </a:txBody>
                  <a:tcPr/>
                </a:tc>
                <a:tc>
                  <a:txBody>
                    <a:bodyPr/>
                    <a:lstStyle/>
                    <a:p>
                      <a:pPr algn="ctr"/>
                      <a:r>
                        <a:rPr lang="en-US" altLang="zh-CN" sz="1500" b="1" dirty="0" smtClean="0">
                          <a:solidFill>
                            <a:srgbClr val="0F3169"/>
                          </a:solidFill>
                          <a:latin typeface="宋体"/>
                          <a:ea typeface="宋体"/>
                          <a:cs typeface="宋体"/>
                        </a:rPr>
                        <a:t>300</a:t>
                      </a:r>
                      <a:endParaRPr lang="zh-CN" altLang="en-US" sz="1500" b="1" dirty="0">
                        <a:solidFill>
                          <a:srgbClr val="0F3169"/>
                        </a:solidFill>
                        <a:latin typeface="宋体"/>
                        <a:ea typeface="宋体"/>
                        <a:cs typeface="宋体"/>
                      </a:endParaRPr>
                    </a:p>
                  </a:txBody>
                  <a:tcPr/>
                </a:tc>
                <a:tc vMerge="1">
                  <a:txBody>
                    <a:bodyPr/>
                    <a:lstStyle/>
                    <a:p>
                      <a:endParaRPr lang="zh-CN" altLang="en-US" sz="1200" dirty="0"/>
                    </a:p>
                  </a:txBody>
                  <a:tcPr/>
                </a:tc>
                <a:tc>
                  <a:txBody>
                    <a:bodyPr/>
                    <a:lstStyle/>
                    <a:p>
                      <a:pPr algn="ctr"/>
                      <a:r>
                        <a:rPr lang="en-US" altLang="zh-CN" sz="1500" b="1" dirty="0" smtClean="0">
                          <a:solidFill>
                            <a:srgbClr val="0F3169"/>
                          </a:solidFill>
                          <a:latin typeface="宋体"/>
                          <a:ea typeface="宋体"/>
                          <a:cs typeface="宋体"/>
                        </a:rPr>
                        <a:t>300</a:t>
                      </a:r>
                      <a:endParaRPr lang="zh-CN" altLang="en-US" sz="1500" b="1" dirty="0">
                        <a:solidFill>
                          <a:srgbClr val="0F3169"/>
                        </a:solidFill>
                        <a:latin typeface="宋体"/>
                        <a:ea typeface="宋体"/>
                        <a:cs typeface="宋体"/>
                      </a:endParaRPr>
                    </a:p>
                  </a:txBody>
                  <a:tcPr/>
                </a:tc>
                <a:tc vMerge="1">
                  <a:txBody>
                    <a:bodyPr/>
                    <a:lstStyle/>
                    <a:p>
                      <a:pPr algn="ctr"/>
                      <a:endParaRPr lang="zh-CN" altLang="en-US" sz="1000" b="1" dirty="0">
                        <a:latin typeface="Heiti SC Light"/>
                        <a:ea typeface="Heiti SC Light"/>
                        <a:cs typeface="Heiti SC Light"/>
                      </a:endParaRPr>
                    </a:p>
                  </a:txBody>
                  <a:tcPr/>
                </a:tc>
              </a:tr>
              <a:tr h="227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500" b="1" dirty="0" smtClean="0">
                          <a:solidFill>
                            <a:srgbClr val="0F3169"/>
                          </a:solidFill>
                          <a:latin typeface="宋体"/>
                          <a:ea typeface="宋体"/>
                          <a:cs typeface="宋体"/>
                        </a:rPr>
                        <a:t>慕士塔格</a:t>
                      </a:r>
                    </a:p>
                  </a:txBody>
                  <a:tcPr/>
                </a:tc>
                <a:tc>
                  <a:txBody>
                    <a:bodyPr/>
                    <a:lstStyle/>
                    <a:p>
                      <a:pPr algn="ctr"/>
                      <a:r>
                        <a:rPr lang="en-US" altLang="zh-CN" sz="1500" b="1" dirty="0" smtClean="0">
                          <a:solidFill>
                            <a:srgbClr val="0F3169"/>
                          </a:solidFill>
                          <a:latin typeface="宋体"/>
                          <a:ea typeface="宋体"/>
                          <a:cs typeface="宋体"/>
                        </a:rPr>
                        <a:t>4520</a:t>
                      </a:r>
                      <a:endParaRPr lang="zh-CN" altLang="en-US" sz="1500" b="1" dirty="0">
                        <a:solidFill>
                          <a:srgbClr val="0F3169"/>
                        </a:solidFill>
                        <a:latin typeface="宋体"/>
                        <a:ea typeface="宋体"/>
                        <a:cs typeface="宋体"/>
                      </a:endParaRPr>
                    </a:p>
                  </a:txBody>
                  <a:tcPr/>
                </a:tc>
                <a:tc>
                  <a:txBody>
                    <a:bodyPr/>
                    <a:lstStyle/>
                    <a:p>
                      <a:pPr algn="ctr"/>
                      <a:r>
                        <a:rPr lang="zh-CN" altLang="en-US" sz="1500" b="1" dirty="0" smtClean="0">
                          <a:solidFill>
                            <a:srgbClr val="0F3169"/>
                          </a:solidFill>
                          <a:latin typeface="宋体"/>
                          <a:ea typeface="宋体"/>
                          <a:cs typeface="宋体"/>
                        </a:rPr>
                        <a:t>喀什</a:t>
                      </a:r>
                      <a:endParaRPr lang="zh-CN" altLang="en-US" sz="1500" b="1" dirty="0">
                        <a:solidFill>
                          <a:srgbClr val="0F3169"/>
                        </a:solidFill>
                        <a:latin typeface="宋体"/>
                        <a:ea typeface="宋体"/>
                        <a:cs typeface="宋体"/>
                      </a:endParaRPr>
                    </a:p>
                  </a:txBody>
                  <a:tcPr/>
                </a:tc>
                <a:tc>
                  <a:txBody>
                    <a:bodyPr/>
                    <a:lstStyle/>
                    <a:p>
                      <a:pPr algn="ctr"/>
                      <a:r>
                        <a:rPr lang="en-US" altLang="zh-CN" sz="1500" b="1" dirty="0" smtClean="0">
                          <a:solidFill>
                            <a:srgbClr val="0F3169"/>
                          </a:solidFill>
                          <a:latin typeface="宋体"/>
                          <a:ea typeface="宋体"/>
                          <a:cs typeface="宋体"/>
                        </a:rPr>
                        <a:t>200</a:t>
                      </a:r>
                      <a:endParaRPr lang="zh-CN" altLang="en-US" sz="1500" b="1" dirty="0">
                        <a:solidFill>
                          <a:srgbClr val="0F3169"/>
                        </a:solidFill>
                        <a:latin typeface="宋体"/>
                        <a:ea typeface="宋体"/>
                        <a:cs typeface="宋体"/>
                      </a:endParaRPr>
                    </a:p>
                  </a:txBody>
                  <a:tcPr/>
                </a:tc>
                <a:tc vMerge="1">
                  <a:txBody>
                    <a:bodyPr/>
                    <a:lstStyle/>
                    <a:p>
                      <a:endParaRPr lang="zh-CN" altLang="en-US" sz="1200" dirty="0"/>
                    </a:p>
                  </a:txBody>
                  <a:tcPr/>
                </a:tc>
                <a:tc>
                  <a:txBody>
                    <a:bodyPr/>
                    <a:lstStyle/>
                    <a:p>
                      <a:pPr algn="ctr"/>
                      <a:r>
                        <a:rPr lang="en-US" altLang="zh-CN" sz="1500" b="1" dirty="0" smtClean="0">
                          <a:solidFill>
                            <a:srgbClr val="0F3169"/>
                          </a:solidFill>
                          <a:latin typeface="宋体"/>
                          <a:ea typeface="宋体"/>
                          <a:cs typeface="宋体"/>
                        </a:rPr>
                        <a:t>3000</a:t>
                      </a:r>
                      <a:endParaRPr lang="zh-CN" altLang="en-US" sz="1500" b="1" dirty="0">
                        <a:solidFill>
                          <a:srgbClr val="0F3169"/>
                        </a:solidFill>
                        <a:latin typeface="宋体"/>
                        <a:ea typeface="宋体"/>
                        <a:cs typeface="宋体"/>
                      </a:endParaRPr>
                    </a:p>
                  </a:txBody>
                  <a:tcPr/>
                </a:tc>
                <a:tc vMerge="1">
                  <a:txBody>
                    <a:bodyPr/>
                    <a:lstStyle/>
                    <a:p>
                      <a:pPr algn="ctr"/>
                      <a:endParaRPr lang="zh-CN" altLang="en-US" sz="1000" b="1" dirty="0">
                        <a:latin typeface="Heiti SC Light"/>
                        <a:ea typeface="Heiti SC Light"/>
                        <a:cs typeface="Heiti SC Light"/>
                      </a:endParaRPr>
                    </a:p>
                  </a:txBody>
                  <a:tcPr/>
                </a:tc>
              </a:tr>
              <a:tr h="248032">
                <a:tc>
                  <a:txBody>
                    <a:bodyPr/>
                    <a:lstStyle/>
                    <a:p>
                      <a:pPr algn="ctr"/>
                      <a:r>
                        <a:rPr lang="zh-CN" altLang="en-US" sz="1500" b="1" dirty="0" smtClean="0">
                          <a:solidFill>
                            <a:srgbClr val="0F3169"/>
                          </a:solidFill>
                          <a:latin typeface="宋体"/>
                          <a:ea typeface="宋体"/>
                          <a:cs typeface="宋体"/>
                        </a:rPr>
                        <a:t>高美古</a:t>
                      </a:r>
                      <a:endParaRPr lang="zh-CN" altLang="en-US" sz="1500" b="1" dirty="0">
                        <a:solidFill>
                          <a:srgbClr val="0F3169"/>
                        </a:solidFill>
                        <a:latin typeface="宋体"/>
                        <a:ea typeface="宋体"/>
                        <a:cs typeface="宋体"/>
                      </a:endParaRPr>
                    </a:p>
                  </a:txBody>
                  <a:tcPr/>
                </a:tc>
                <a:tc>
                  <a:txBody>
                    <a:bodyPr/>
                    <a:lstStyle/>
                    <a:p>
                      <a:pPr algn="ctr"/>
                      <a:r>
                        <a:rPr lang="en-US" altLang="zh-CN" sz="1500" b="1" dirty="0" smtClean="0">
                          <a:solidFill>
                            <a:srgbClr val="0F3169"/>
                          </a:solidFill>
                          <a:latin typeface="宋体"/>
                          <a:ea typeface="宋体"/>
                          <a:cs typeface="宋体"/>
                        </a:rPr>
                        <a:t>3200</a:t>
                      </a:r>
                      <a:endParaRPr lang="zh-CN" altLang="en-US" sz="1500" b="1" dirty="0">
                        <a:solidFill>
                          <a:srgbClr val="0F3169"/>
                        </a:solidFill>
                        <a:latin typeface="宋体"/>
                        <a:ea typeface="宋体"/>
                        <a:cs typeface="宋体"/>
                      </a:endParaRPr>
                    </a:p>
                  </a:txBody>
                  <a:tcPr/>
                </a:tc>
                <a:tc>
                  <a:txBody>
                    <a:bodyPr/>
                    <a:lstStyle/>
                    <a:p>
                      <a:pPr algn="ctr"/>
                      <a:r>
                        <a:rPr lang="zh-CN" altLang="en-US" sz="1500" b="1" dirty="0" smtClean="0">
                          <a:solidFill>
                            <a:srgbClr val="0F3169"/>
                          </a:solidFill>
                          <a:latin typeface="宋体"/>
                          <a:ea typeface="宋体"/>
                          <a:cs typeface="宋体"/>
                        </a:rPr>
                        <a:t>丽江</a:t>
                      </a:r>
                      <a:endParaRPr lang="zh-CN" altLang="en-US" sz="1500" b="1" dirty="0">
                        <a:solidFill>
                          <a:srgbClr val="0F3169"/>
                        </a:solidFill>
                        <a:latin typeface="宋体"/>
                        <a:ea typeface="宋体"/>
                        <a:cs typeface="宋体"/>
                      </a:endParaRPr>
                    </a:p>
                  </a:txBody>
                  <a:tcPr/>
                </a:tc>
                <a:tc>
                  <a:txBody>
                    <a:bodyPr/>
                    <a:lstStyle/>
                    <a:p>
                      <a:pPr algn="ctr"/>
                      <a:r>
                        <a:rPr lang="en-US" altLang="zh-CN" sz="1500" b="1" dirty="0" smtClean="0">
                          <a:solidFill>
                            <a:srgbClr val="0F3169"/>
                          </a:solidFill>
                          <a:latin typeface="宋体"/>
                          <a:ea typeface="宋体"/>
                          <a:cs typeface="宋体"/>
                        </a:rPr>
                        <a:t>30</a:t>
                      </a:r>
                      <a:endParaRPr lang="zh-CN" altLang="en-US" sz="1500" b="1" dirty="0">
                        <a:solidFill>
                          <a:srgbClr val="0F3169"/>
                        </a:solidFill>
                        <a:latin typeface="宋体"/>
                        <a:ea typeface="宋体"/>
                        <a:cs typeface="宋体"/>
                      </a:endParaRPr>
                    </a:p>
                  </a:txBody>
                  <a:tcPr/>
                </a:tc>
                <a:tc vMerge="1">
                  <a:txBody>
                    <a:bodyPr/>
                    <a:lstStyle/>
                    <a:p>
                      <a:endParaRPr lang="zh-CN" altLang="en-US" sz="1200" dirty="0"/>
                    </a:p>
                  </a:txBody>
                  <a:tcPr/>
                </a:tc>
                <a:tc>
                  <a:txBody>
                    <a:bodyPr/>
                    <a:lstStyle/>
                    <a:p>
                      <a:pPr algn="ctr"/>
                      <a:r>
                        <a:rPr lang="en-US" altLang="zh-CN" sz="1500" b="1" dirty="0" smtClean="0">
                          <a:solidFill>
                            <a:srgbClr val="0F3169"/>
                          </a:solidFill>
                          <a:latin typeface="宋体"/>
                          <a:ea typeface="宋体"/>
                          <a:cs typeface="宋体"/>
                        </a:rPr>
                        <a:t>300</a:t>
                      </a:r>
                    </a:p>
                  </a:txBody>
                  <a:tcPr/>
                </a:tc>
                <a:tc vMerge="1">
                  <a:txBody>
                    <a:bodyPr/>
                    <a:lstStyle/>
                    <a:p>
                      <a:pPr algn="ctr"/>
                      <a:endParaRPr lang="zh-CN" altLang="en-US" sz="1000" b="1" dirty="0">
                        <a:latin typeface="Heiti SC Light"/>
                        <a:ea typeface="Heiti SC Light"/>
                        <a:cs typeface="Heiti SC Light"/>
                      </a:endParaRPr>
                    </a:p>
                  </a:txBody>
                  <a:tcPr/>
                </a:tc>
              </a:tr>
            </a:tbl>
          </a:graphicData>
        </a:graphic>
      </p:graphicFrame>
      <p:sp>
        <p:nvSpPr>
          <p:cNvPr id="6" name="任意形状 5"/>
          <p:cNvSpPr/>
          <p:nvPr/>
        </p:nvSpPr>
        <p:spPr>
          <a:xfrm>
            <a:off x="1031510" y="900806"/>
            <a:ext cx="297757" cy="334386"/>
          </a:xfrm>
          <a:custGeom>
            <a:avLst/>
            <a:gdLst>
              <a:gd name="connsiteX0" fmla="*/ 94557 w 297757"/>
              <a:gd name="connsiteY0" fmla="*/ 334386 h 334386"/>
              <a:gd name="connsiteX1" fmla="*/ 9890 w 297757"/>
              <a:gd name="connsiteY1" fmla="*/ 4186 h 334386"/>
              <a:gd name="connsiteX2" fmla="*/ 297757 w 297757"/>
              <a:gd name="connsiteY2" fmla="*/ 148119 h 334386"/>
            </a:gdLst>
            <a:ahLst/>
            <a:cxnLst>
              <a:cxn ang="0">
                <a:pos x="connsiteX0" y="connsiteY0"/>
              </a:cxn>
              <a:cxn ang="0">
                <a:pos x="connsiteX1" y="connsiteY1"/>
              </a:cxn>
              <a:cxn ang="0">
                <a:pos x="connsiteX2" y="connsiteY2"/>
              </a:cxn>
            </a:cxnLst>
            <a:rect l="l" t="t" r="r" b="b"/>
            <a:pathLst>
              <a:path w="297757" h="334386">
                <a:moveTo>
                  <a:pt x="94557" y="334386"/>
                </a:moveTo>
                <a:cubicBezTo>
                  <a:pt x="35290" y="184808"/>
                  <a:pt x="-23977" y="35230"/>
                  <a:pt x="9890" y="4186"/>
                </a:cubicBezTo>
                <a:cubicBezTo>
                  <a:pt x="43757" y="-26858"/>
                  <a:pt x="248368" y="124130"/>
                  <a:pt x="297757" y="148119"/>
                </a:cubicBezTo>
              </a:path>
            </a:pathLst>
          </a:custGeom>
          <a:ln>
            <a:solidFill>
              <a:srgbClr val="1AC3F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7" name="任意形状 6"/>
          <p:cNvSpPr/>
          <p:nvPr/>
        </p:nvSpPr>
        <p:spPr>
          <a:xfrm>
            <a:off x="1346200" y="1048925"/>
            <a:ext cx="4576066" cy="3395133"/>
          </a:xfrm>
          <a:custGeom>
            <a:avLst/>
            <a:gdLst>
              <a:gd name="connsiteX0" fmla="*/ 0 w 4576066"/>
              <a:gd name="connsiteY0" fmla="*/ 0 h 3395133"/>
              <a:gd name="connsiteX1" fmla="*/ 4402667 w 4576066"/>
              <a:gd name="connsiteY1" fmla="*/ 1202267 h 3395133"/>
              <a:gd name="connsiteX2" fmla="*/ 3691467 w 4576066"/>
              <a:gd name="connsiteY2" fmla="*/ 3395133 h 3395133"/>
            </a:gdLst>
            <a:ahLst/>
            <a:cxnLst>
              <a:cxn ang="0">
                <a:pos x="connsiteX0" y="connsiteY0"/>
              </a:cxn>
              <a:cxn ang="0">
                <a:pos x="connsiteX1" y="connsiteY1"/>
              </a:cxn>
              <a:cxn ang="0">
                <a:pos x="connsiteX2" y="connsiteY2"/>
              </a:cxn>
            </a:cxnLst>
            <a:rect l="l" t="t" r="r" b="b"/>
            <a:pathLst>
              <a:path w="4576066" h="3395133">
                <a:moveTo>
                  <a:pt x="0" y="0"/>
                </a:moveTo>
                <a:cubicBezTo>
                  <a:pt x="1893711" y="318206"/>
                  <a:pt x="3787423" y="636412"/>
                  <a:pt x="4402667" y="1202267"/>
                </a:cubicBezTo>
                <a:cubicBezTo>
                  <a:pt x="5017912" y="1768123"/>
                  <a:pt x="3807178" y="3032478"/>
                  <a:pt x="3691467" y="3395133"/>
                </a:cubicBezTo>
              </a:path>
            </a:pathLst>
          </a:custGeom>
          <a:ln>
            <a:solidFill>
              <a:srgbClr val="1AC3F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8" name="任意形状 7"/>
          <p:cNvSpPr/>
          <p:nvPr/>
        </p:nvSpPr>
        <p:spPr>
          <a:xfrm>
            <a:off x="4529667" y="3995325"/>
            <a:ext cx="120053" cy="271122"/>
          </a:xfrm>
          <a:custGeom>
            <a:avLst/>
            <a:gdLst>
              <a:gd name="connsiteX0" fmla="*/ 0 w 120053"/>
              <a:gd name="connsiteY0" fmla="*/ 33867 h 271122"/>
              <a:gd name="connsiteX1" fmla="*/ 118533 w 120053"/>
              <a:gd name="connsiteY1" fmla="*/ 270933 h 271122"/>
              <a:gd name="connsiteX2" fmla="*/ 67733 w 120053"/>
              <a:gd name="connsiteY2" fmla="*/ 0 h 271122"/>
            </a:gdLst>
            <a:ahLst/>
            <a:cxnLst>
              <a:cxn ang="0">
                <a:pos x="connsiteX0" y="connsiteY0"/>
              </a:cxn>
              <a:cxn ang="0">
                <a:pos x="connsiteX1" y="connsiteY1"/>
              </a:cxn>
              <a:cxn ang="0">
                <a:pos x="connsiteX2" y="connsiteY2"/>
              </a:cxn>
            </a:cxnLst>
            <a:rect l="l" t="t" r="r" b="b"/>
            <a:pathLst>
              <a:path w="120053" h="271122">
                <a:moveTo>
                  <a:pt x="0" y="33867"/>
                </a:moveTo>
                <a:cubicBezTo>
                  <a:pt x="53622" y="155222"/>
                  <a:pt x="107244" y="276577"/>
                  <a:pt x="118533" y="270933"/>
                </a:cubicBezTo>
                <a:cubicBezTo>
                  <a:pt x="129822" y="265289"/>
                  <a:pt x="74788" y="45155"/>
                  <a:pt x="67733" y="0"/>
                </a:cubicBezTo>
              </a:path>
            </a:pathLst>
          </a:cu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9" name="任意形状 8"/>
          <p:cNvSpPr/>
          <p:nvPr/>
        </p:nvSpPr>
        <p:spPr>
          <a:xfrm>
            <a:off x="4597400" y="3995325"/>
            <a:ext cx="448733" cy="457200"/>
          </a:xfrm>
          <a:custGeom>
            <a:avLst/>
            <a:gdLst>
              <a:gd name="connsiteX0" fmla="*/ 0 w 448733"/>
              <a:gd name="connsiteY0" fmla="*/ 0 h 457200"/>
              <a:gd name="connsiteX1" fmla="*/ 448733 w 448733"/>
              <a:gd name="connsiteY1" fmla="*/ 457200 h 457200"/>
            </a:gdLst>
            <a:ahLst/>
            <a:cxnLst>
              <a:cxn ang="0">
                <a:pos x="connsiteX0" y="connsiteY0"/>
              </a:cxn>
              <a:cxn ang="0">
                <a:pos x="connsiteX1" y="connsiteY1"/>
              </a:cxn>
            </a:cxnLst>
            <a:rect l="l" t="t" r="r" b="b"/>
            <a:pathLst>
              <a:path w="448733" h="457200">
                <a:moveTo>
                  <a:pt x="0" y="0"/>
                </a:moveTo>
                <a:lnTo>
                  <a:pt x="448733" y="457200"/>
                </a:lnTo>
              </a:path>
            </a:pathLst>
          </a:cu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10" name="任意形状 9"/>
          <p:cNvSpPr/>
          <p:nvPr/>
        </p:nvSpPr>
        <p:spPr>
          <a:xfrm>
            <a:off x="4580467" y="3529658"/>
            <a:ext cx="474136" cy="457200"/>
          </a:xfrm>
          <a:custGeom>
            <a:avLst/>
            <a:gdLst>
              <a:gd name="connsiteX0" fmla="*/ 0 w 474136"/>
              <a:gd name="connsiteY0" fmla="*/ 0 h 457200"/>
              <a:gd name="connsiteX1" fmla="*/ 474133 w 474136"/>
              <a:gd name="connsiteY1" fmla="*/ 127000 h 457200"/>
              <a:gd name="connsiteX2" fmla="*/ 8466 w 474136"/>
              <a:gd name="connsiteY2" fmla="*/ 457200 h 457200"/>
            </a:gdLst>
            <a:ahLst/>
            <a:cxnLst>
              <a:cxn ang="0">
                <a:pos x="connsiteX0" y="connsiteY0"/>
              </a:cxn>
              <a:cxn ang="0">
                <a:pos x="connsiteX1" y="connsiteY1"/>
              </a:cxn>
              <a:cxn ang="0">
                <a:pos x="connsiteX2" y="connsiteY2"/>
              </a:cxn>
            </a:cxnLst>
            <a:rect l="l" t="t" r="r" b="b"/>
            <a:pathLst>
              <a:path w="474136" h="457200">
                <a:moveTo>
                  <a:pt x="0" y="0"/>
                </a:moveTo>
                <a:cubicBezTo>
                  <a:pt x="236361" y="25400"/>
                  <a:pt x="472722" y="50800"/>
                  <a:pt x="474133" y="127000"/>
                </a:cubicBezTo>
                <a:cubicBezTo>
                  <a:pt x="475544" y="203200"/>
                  <a:pt x="84666" y="402167"/>
                  <a:pt x="8466" y="4572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11" name="任意形状 10"/>
          <p:cNvSpPr/>
          <p:nvPr/>
        </p:nvSpPr>
        <p:spPr>
          <a:xfrm>
            <a:off x="1388533" y="2428992"/>
            <a:ext cx="1634067" cy="1020004"/>
          </a:xfrm>
          <a:custGeom>
            <a:avLst/>
            <a:gdLst>
              <a:gd name="connsiteX0" fmla="*/ 0 w 1634067"/>
              <a:gd name="connsiteY0" fmla="*/ 0 h 1020004"/>
              <a:gd name="connsiteX1" fmla="*/ 736600 w 1634067"/>
              <a:gd name="connsiteY1" fmla="*/ 973666 h 1020004"/>
              <a:gd name="connsiteX2" fmla="*/ 1634067 w 1634067"/>
              <a:gd name="connsiteY2" fmla="*/ 863600 h 1020004"/>
            </a:gdLst>
            <a:ahLst/>
            <a:cxnLst>
              <a:cxn ang="0">
                <a:pos x="connsiteX0" y="connsiteY0"/>
              </a:cxn>
              <a:cxn ang="0">
                <a:pos x="connsiteX1" y="connsiteY1"/>
              </a:cxn>
              <a:cxn ang="0">
                <a:pos x="connsiteX2" y="connsiteY2"/>
              </a:cxn>
            </a:cxnLst>
            <a:rect l="l" t="t" r="r" b="b"/>
            <a:pathLst>
              <a:path w="1634067" h="1020004">
                <a:moveTo>
                  <a:pt x="0" y="0"/>
                </a:moveTo>
                <a:cubicBezTo>
                  <a:pt x="232128" y="414866"/>
                  <a:pt x="464256" y="829733"/>
                  <a:pt x="736600" y="973666"/>
                </a:cubicBezTo>
                <a:cubicBezTo>
                  <a:pt x="1008944" y="1117599"/>
                  <a:pt x="1483078" y="881944"/>
                  <a:pt x="1634067" y="863600"/>
                </a:cubicBezTo>
              </a:path>
            </a:pathLst>
          </a:custGeom>
          <a:ln>
            <a:solidFill>
              <a:srgbClr val="E8B02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12" name="任意形状 11"/>
          <p:cNvSpPr/>
          <p:nvPr/>
        </p:nvSpPr>
        <p:spPr>
          <a:xfrm>
            <a:off x="3005667" y="3301058"/>
            <a:ext cx="2015066" cy="1293726"/>
          </a:xfrm>
          <a:custGeom>
            <a:avLst/>
            <a:gdLst>
              <a:gd name="connsiteX0" fmla="*/ 0 w 2015066"/>
              <a:gd name="connsiteY0" fmla="*/ 0 h 1293726"/>
              <a:gd name="connsiteX1" fmla="*/ 1219200 w 2015066"/>
              <a:gd name="connsiteY1" fmla="*/ 1219200 h 1293726"/>
              <a:gd name="connsiteX2" fmla="*/ 2015066 w 2015066"/>
              <a:gd name="connsiteY2" fmla="*/ 1159934 h 1293726"/>
            </a:gdLst>
            <a:ahLst/>
            <a:cxnLst>
              <a:cxn ang="0">
                <a:pos x="connsiteX0" y="connsiteY0"/>
              </a:cxn>
              <a:cxn ang="0">
                <a:pos x="connsiteX1" y="connsiteY1"/>
              </a:cxn>
              <a:cxn ang="0">
                <a:pos x="connsiteX2" y="connsiteY2"/>
              </a:cxn>
            </a:cxnLst>
            <a:rect l="l" t="t" r="r" b="b"/>
            <a:pathLst>
              <a:path w="2015066" h="1293726">
                <a:moveTo>
                  <a:pt x="0" y="0"/>
                </a:moveTo>
                <a:cubicBezTo>
                  <a:pt x="441678" y="512939"/>
                  <a:pt x="883356" y="1025878"/>
                  <a:pt x="1219200" y="1219200"/>
                </a:cubicBezTo>
                <a:cubicBezTo>
                  <a:pt x="1555044" y="1412522"/>
                  <a:pt x="1881011" y="1169812"/>
                  <a:pt x="2015066" y="1159934"/>
                </a:cubicBezTo>
              </a:path>
            </a:pathLst>
          </a:custGeom>
          <a:ln>
            <a:solidFill>
              <a:srgbClr val="E8B02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13" name="任意形状 12"/>
          <p:cNvSpPr/>
          <p:nvPr/>
        </p:nvSpPr>
        <p:spPr>
          <a:xfrm>
            <a:off x="5037667" y="1463792"/>
            <a:ext cx="2519139" cy="2980266"/>
          </a:xfrm>
          <a:custGeom>
            <a:avLst/>
            <a:gdLst>
              <a:gd name="connsiteX0" fmla="*/ 0 w 2519139"/>
              <a:gd name="connsiteY0" fmla="*/ 2980266 h 2980266"/>
              <a:gd name="connsiteX1" fmla="*/ 2421466 w 2519139"/>
              <a:gd name="connsiteY1" fmla="*/ 2201333 h 2980266"/>
              <a:gd name="connsiteX2" fmla="*/ 2082800 w 2519139"/>
              <a:gd name="connsiteY2" fmla="*/ 0 h 2980266"/>
            </a:gdLst>
            <a:ahLst/>
            <a:cxnLst>
              <a:cxn ang="0">
                <a:pos x="connsiteX0" y="connsiteY0"/>
              </a:cxn>
              <a:cxn ang="0">
                <a:pos x="connsiteX1" y="connsiteY1"/>
              </a:cxn>
              <a:cxn ang="0">
                <a:pos x="connsiteX2" y="connsiteY2"/>
              </a:cxn>
            </a:cxnLst>
            <a:rect l="l" t="t" r="r" b="b"/>
            <a:pathLst>
              <a:path w="2519139" h="2980266">
                <a:moveTo>
                  <a:pt x="0" y="2980266"/>
                </a:moveTo>
                <a:cubicBezTo>
                  <a:pt x="1037166" y="2839155"/>
                  <a:pt x="2074333" y="2698044"/>
                  <a:pt x="2421466" y="2201333"/>
                </a:cubicBezTo>
                <a:cubicBezTo>
                  <a:pt x="2768599" y="1704622"/>
                  <a:pt x="2078567" y="345722"/>
                  <a:pt x="2082800" y="0"/>
                </a:cubicBezTo>
              </a:path>
            </a:pathLst>
          </a:custGeom>
          <a:ln>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14" name="文本框 13"/>
          <p:cNvSpPr txBox="1"/>
          <p:nvPr/>
        </p:nvSpPr>
        <p:spPr>
          <a:xfrm>
            <a:off x="4788024" y="4457461"/>
            <a:ext cx="804333" cy="383551"/>
          </a:xfrm>
          <a:prstGeom prst="rect">
            <a:avLst/>
          </a:prstGeom>
          <a:noFill/>
        </p:spPr>
        <p:txBody>
          <a:bodyPr wrap="square" rtlCol="0">
            <a:spAutoFit/>
          </a:bodyPr>
          <a:lstStyle/>
          <a:p>
            <a:r>
              <a:rPr kumimoji="1" lang="zh-CN" altLang="en-US" dirty="0" smtClean="0">
                <a:solidFill>
                  <a:srgbClr val="FF0000"/>
                </a:solidFill>
                <a:latin typeface="Kaiti SC Black"/>
                <a:cs typeface="Kaiti SC Black"/>
              </a:rPr>
              <a:t>总部</a:t>
            </a:r>
            <a:endParaRPr kumimoji="1" lang="zh-CN" altLang="en-US" dirty="0">
              <a:solidFill>
                <a:srgbClr val="FF0000"/>
              </a:solidFill>
              <a:latin typeface="Kaiti SC Black"/>
              <a:cs typeface="Kaiti SC Black"/>
            </a:endParaRPr>
          </a:p>
        </p:txBody>
      </p:sp>
      <p:sp>
        <p:nvSpPr>
          <p:cNvPr id="15" name="文本框 14"/>
          <p:cNvSpPr txBox="1"/>
          <p:nvPr/>
        </p:nvSpPr>
        <p:spPr>
          <a:xfrm>
            <a:off x="6832599" y="1446859"/>
            <a:ext cx="804333" cy="383551"/>
          </a:xfrm>
          <a:prstGeom prst="rect">
            <a:avLst/>
          </a:prstGeom>
          <a:noFill/>
        </p:spPr>
        <p:txBody>
          <a:bodyPr wrap="square" rtlCol="0">
            <a:spAutoFit/>
          </a:bodyPr>
          <a:lstStyle/>
          <a:p>
            <a:r>
              <a:rPr kumimoji="1" lang="zh-CN" altLang="en-US" dirty="0" smtClean="0">
                <a:solidFill>
                  <a:schemeClr val="accent3"/>
                </a:solidFill>
                <a:latin typeface="Kaiti SC Black"/>
                <a:cs typeface="Kaiti SC Black"/>
              </a:rPr>
              <a:t>镜像</a:t>
            </a:r>
            <a:endParaRPr kumimoji="1" lang="zh-CN" altLang="en-US" dirty="0">
              <a:solidFill>
                <a:schemeClr val="accent3"/>
              </a:solidFill>
              <a:latin typeface="Kaiti SC Black"/>
              <a:cs typeface="Kaiti SC Black"/>
            </a:endParaRPr>
          </a:p>
        </p:txBody>
      </p:sp>
      <p:sp>
        <p:nvSpPr>
          <p:cNvPr id="16" name="任意形状 15"/>
          <p:cNvSpPr/>
          <p:nvPr/>
        </p:nvSpPr>
        <p:spPr>
          <a:xfrm>
            <a:off x="4588933" y="3986858"/>
            <a:ext cx="457200" cy="448734"/>
          </a:xfrm>
          <a:custGeom>
            <a:avLst/>
            <a:gdLst>
              <a:gd name="connsiteX0" fmla="*/ 0 w 457200"/>
              <a:gd name="connsiteY0" fmla="*/ 0 h 448734"/>
              <a:gd name="connsiteX1" fmla="*/ 372534 w 457200"/>
              <a:gd name="connsiteY1" fmla="*/ 76200 h 448734"/>
              <a:gd name="connsiteX2" fmla="*/ 457200 w 457200"/>
              <a:gd name="connsiteY2" fmla="*/ 448734 h 448734"/>
            </a:gdLst>
            <a:ahLst/>
            <a:cxnLst>
              <a:cxn ang="0">
                <a:pos x="connsiteX0" y="connsiteY0"/>
              </a:cxn>
              <a:cxn ang="0">
                <a:pos x="connsiteX1" y="connsiteY1"/>
              </a:cxn>
              <a:cxn ang="0">
                <a:pos x="connsiteX2" y="connsiteY2"/>
              </a:cxn>
            </a:cxnLst>
            <a:rect l="l" t="t" r="r" b="b"/>
            <a:pathLst>
              <a:path w="457200" h="448734">
                <a:moveTo>
                  <a:pt x="0" y="0"/>
                </a:moveTo>
                <a:cubicBezTo>
                  <a:pt x="148167" y="705"/>
                  <a:pt x="296334" y="1411"/>
                  <a:pt x="372534" y="76200"/>
                </a:cubicBezTo>
                <a:cubicBezTo>
                  <a:pt x="448734" y="150989"/>
                  <a:pt x="441678" y="386645"/>
                  <a:pt x="457200" y="44873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Tree>
    <p:extLst>
      <p:ext uri="{BB962C8B-B14F-4D97-AF65-F5344CB8AC3E}">
        <p14:creationId xmlns:p14="http://schemas.microsoft.com/office/powerpoint/2010/main" val="3588919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TW" dirty="0" err="1" smtClean="0"/>
              <a:t>Mephisto</a:t>
            </a:r>
            <a:r>
              <a:rPr lang="zh-TW" altLang="en-US" dirty="0" smtClean="0"/>
              <a:t>数据存储</a:t>
            </a:r>
            <a:r>
              <a:rPr lang="en-US" altLang="zh-TW" dirty="0"/>
              <a:t>&amp;</a:t>
            </a:r>
            <a:r>
              <a:rPr lang="zh-TW" altLang="en-US" dirty="0"/>
              <a:t>计算需</a:t>
            </a:r>
            <a:r>
              <a:rPr lang="zh-TW" altLang="en-US" dirty="0" smtClean="0"/>
              <a:t>求</a:t>
            </a:r>
            <a:endParaRPr kumimoji="1" lang="zh-CN" altLang="en-US" dirty="0"/>
          </a:p>
        </p:txBody>
      </p:sp>
      <p:sp>
        <p:nvSpPr>
          <p:cNvPr id="5" name="标题 1"/>
          <p:cNvSpPr txBox="1">
            <a:spLocks/>
          </p:cNvSpPr>
          <p:nvPr/>
        </p:nvSpPr>
        <p:spPr bwMode="auto">
          <a:xfrm>
            <a:off x="-36512" y="5805264"/>
            <a:ext cx="8928992" cy="85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100" b="1">
                <a:solidFill>
                  <a:srgbClr val="02326C"/>
                </a:solidFill>
                <a:latin typeface="Songti SC Regular"/>
                <a:ea typeface="宋体" charset="0"/>
                <a:cs typeface="Songti SC Regular"/>
              </a:defRPr>
            </a:lvl1pPr>
            <a:lvl2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2pPr>
            <a:lvl3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3pPr>
            <a:lvl4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4pPr>
            <a:lvl5pPr algn="l" rtl="0" eaLnBrk="0" fontAlgn="base" hangingPunct="0">
              <a:spcBef>
                <a:spcPct val="0"/>
              </a:spcBef>
              <a:spcAft>
                <a:spcPct val="0"/>
              </a:spcAft>
              <a:defRPr kumimoji="1" sz="2800">
                <a:solidFill>
                  <a:schemeClr val="tx1"/>
                </a:solidFill>
                <a:latin typeface="Times New Roman" charset="0"/>
                <a:ea typeface="宋体" charset="0"/>
                <a:cs typeface="Arial" charset="0"/>
              </a:defRPr>
            </a:lvl5pPr>
            <a:lvl6pPr marL="457200" algn="l" rtl="0" fontAlgn="base">
              <a:spcBef>
                <a:spcPct val="0"/>
              </a:spcBef>
              <a:spcAft>
                <a:spcPct val="0"/>
              </a:spcAft>
              <a:defRPr sz="4400">
                <a:solidFill>
                  <a:schemeClr val="bg1"/>
                </a:solidFill>
                <a:latin typeface="Times New Roman" pitchFamily="18" charset="0"/>
              </a:defRPr>
            </a:lvl6pPr>
            <a:lvl7pPr marL="914400" algn="l" rtl="0" fontAlgn="base">
              <a:spcBef>
                <a:spcPct val="0"/>
              </a:spcBef>
              <a:spcAft>
                <a:spcPct val="0"/>
              </a:spcAft>
              <a:defRPr sz="4400">
                <a:solidFill>
                  <a:schemeClr val="bg1"/>
                </a:solidFill>
                <a:latin typeface="Times New Roman" pitchFamily="18" charset="0"/>
              </a:defRPr>
            </a:lvl7pPr>
            <a:lvl8pPr marL="1371600" algn="l" rtl="0" fontAlgn="base">
              <a:spcBef>
                <a:spcPct val="0"/>
              </a:spcBef>
              <a:spcAft>
                <a:spcPct val="0"/>
              </a:spcAft>
              <a:defRPr sz="4400">
                <a:solidFill>
                  <a:schemeClr val="bg1"/>
                </a:solidFill>
                <a:latin typeface="Times New Roman" pitchFamily="18" charset="0"/>
              </a:defRPr>
            </a:lvl8pPr>
            <a:lvl9pPr marL="1828800" algn="l" rtl="0" fontAlgn="base">
              <a:spcBef>
                <a:spcPct val="0"/>
              </a:spcBef>
              <a:spcAft>
                <a:spcPct val="0"/>
              </a:spcAft>
              <a:defRPr sz="4400">
                <a:solidFill>
                  <a:schemeClr val="bg1"/>
                </a:solidFill>
                <a:latin typeface="Times New Roman" pitchFamily="18" charset="0"/>
              </a:defRPr>
            </a:lvl9pPr>
          </a:lstStyle>
          <a:p>
            <a:pPr algn="r"/>
            <a:r>
              <a:rPr lang="zh-CN" altLang="en-US" dirty="0" smtClean="0"/>
              <a:t>谢谢大家！</a:t>
            </a:r>
            <a:r>
              <a:rPr lang="en-US" altLang="zh-CN" dirty="0" smtClean="0"/>
              <a:t/>
            </a:r>
            <a:br>
              <a:rPr lang="en-US" altLang="zh-CN" dirty="0" smtClean="0"/>
            </a:br>
            <a:r>
              <a:rPr lang="zh-CN" altLang="en-US" dirty="0" smtClean="0"/>
              <a:t>欢迎提出意见和建议</a:t>
            </a:r>
            <a:r>
              <a:rPr lang="zh-CN" altLang="zh-CN" dirty="0"/>
              <a:t>！</a:t>
            </a:r>
            <a:r>
              <a:rPr lang="zh-CN" altLang="en-US" dirty="0" smtClean="0"/>
              <a:t>欢</a:t>
            </a:r>
            <a:r>
              <a:rPr lang="zh-CN" altLang="en-US" dirty="0"/>
              <a:t>迎</a:t>
            </a:r>
            <a:r>
              <a:rPr lang="zh-CN" altLang="en-US" dirty="0" smtClean="0"/>
              <a:t>加入</a:t>
            </a:r>
            <a:r>
              <a:rPr lang="zh-CN" altLang="zh-CN" dirty="0"/>
              <a:t>！</a:t>
            </a:r>
            <a:endParaRPr lang="zh-CN" altLang="en-US" dirty="0" smtClean="0"/>
          </a:p>
        </p:txBody>
      </p:sp>
      <p:graphicFrame>
        <p:nvGraphicFramePr>
          <p:cNvPr id="6" name="对象 5"/>
          <p:cNvGraphicFramePr>
            <a:graphicFrameLocks noChangeAspect="1"/>
          </p:cNvGraphicFramePr>
          <p:nvPr>
            <p:extLst>
              <p:ext uri="{D42A27DB-BD31-4B8C-83A1-F6EECF244321}">
                <p14:modId xmlns:p14="http://schemas.microsoft.com/office/powerpoint/2010/main" val="457198486"/>
              </p:ext>
            </p:extLst>
          </p:nvPr>
        </p:nvGraphicFramePr>
        <p:xfrm>
          <a:off x="63500" y="1098550"/>
          <a:ext cx="9017000" cy="4660900"/>
        </p:xfrm>
        <a:graphic>
          <a:graphicData uri="http://schemas.openxmlformats.org/presentationml/2006/ole">
            <mc:AlternateContent xmlns:mc="http://schemas.openxmlformats.org/markup-compatibility/2006">
              <mc:Choice xmlns:v="urn:schemas-microsoft-com:vml" Requires="v">
                <p:oleObj spid="_x0000_s1053" name="文档" r:id="rId5" imgW="9017000" imgH="4660900" progId="Word.Document.12">
                  <p:embed/>
                </p:oleObj>
              </mc:Choice>
              <mc:Fallback>
                <p:oleObj name="文档" r:id="rId5" imgW="9017000" imgH="4660900" progId="Word.Document.12">
                  <p:embed/>
                  <p:pic>
                    <p:nvPicPr>
                      <p:cNvPr id="0" name=""/>
                      <p:cNvPicPr/>
                      <p:nvPr/>
                    </p:nvPicPr>
                    <p:blipFill>
                      <a:blip r:embed="rId6"/>
                      <a:stretch>
                        <a:fillRect/>
                      </a:stretch>
                    </p:blipFill>
                    <p:spPr>
                      <a:xfrm>
                        <a:off x="63500" y="1098550"/>
                        <a:ext cx="9017000" cy="4660900"/>
                      </a:xfrm>
                      <a:prstGeom prst="rect">
                        <a:avLst/>
                      </a:prstGeom>
                    </p:spPr>
                  </p:pic>
                </p:oleObj>
              </mc:Fallback>
            </mc:AlternateContent>
          </a:graphicData>
        </a:graphic>
      </p:graphicFrame>
    </p:spTree>
    <p:extLst>
      <p:ext uri="{BB962C8B-B14F-4D97-AF65-F5344CB8AC3E}">
        <p14:creationId xmlns:p14="http://schemas.microsoft.com/office/powerpoint/2010/main" val="970374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大视场光学测光巡天</a:t>
            </a:r>
            <a:endParaRPr kumimoji="1" lang="zh-CN" altLang="en-US" dirty="0"/>
          </a:p>
        </p:txBody>
      </p:sp>
      <p:sp>
        <p:nvSpPr>
          <p:cNvPr id="3" name="内容占位符 2"/>
          <p:cNvSpPr>
            <a:spLocks noGrp="1"/>
          </p:cNvSpPr>
          <p:nvPr>
            <p:ph idx="1"/>
          </p:nvPr>
        </p:nvSpPr>
        <p:spPr/>
        <p:txBody>
          <a:bodyPr/>
          <a:lstStyle/>
          <a:p>
            <a:r>
              <a:rPr lang="zh-CN" altLang="en-US" b="1" dirty="0"/>
              <a:t>天文学以科学为导向，观测为基础，发现为驱动</a:t>
            </a:r>
            <a:r>
              <a:rPr lang="zh-CN" altLang="en-US" b="1" dirty="0" smtClean="0"/>
              <a:t>。</a:t>
            </a:r>
            <a:endParaRPr lang="en-US" altLang="zh-CN" b="1" dirty="0" smtClean="0"/>
          </a:p>
          <a:p>
            <a:r>
              <a:rPr lang="zh-CN" altLang="en-US" b="1" dirty="0" smtClean="0"/>
              <a:t>大天区面积高精度多波段成像测光巡天已成为发现和</a:t>
            </a:r>
            <a:r>
              <a:rPr lang="zh-CN" altLang="en-US" b="1" dirty="0"/>
              <a:t>探索新天体、新现象，深入研究各类天体性质及其形成和演化的最重要的天文学研究手段。</a:t>
            </a:r>
            <a:endParaRPr kumimoji="1" lang="zh-CN" altLang="en-US" b="1" dirty="0"/>
          </a:p>
        </p:txBody>
      </p:sp>
      <p:graphicFrame>
        <p:nvGraphicFramePr>
          <p:cNvPr id="4" name="Group 192"/>
          <p:cNvGraphicFramePr>
            <a:graphicFrameLocks noGrp="1"/>
          </p:cNvGraphicFramePr>
          <p:nvPr>
            <p:extLst>
              <p:ext uri="{D42A27DB-BD31-4B8C-83A1-F6EECF244321}">
                <p14:modId xmlns:p14="http://schemas.microsoft.com/office/powerpoint/2010/main" val="602884723"/>
              </p:ext>
            </p:extLst>
          </p:nvPr>
        </p:nvGraphicFramePr>
        <p:xfrm>
          <a:off x="179512" y="2420888"/>
          <a:ext cx="8820471" cy="4195252"/>
        </p:xfrm>
        <a:graphic>
          <a:graphicData uri="http://schemas.openxmlformats.org/drawingml/2006/table">
            <a:tbl>
              <a:tblPr/>
              <a:tblGrid>
                <a:gridCol w="1209820"/>
                <a:gridCol w="987649"/>
                <a:gridCol w="963200"/>
                <a:gridCol w="955551"/>
                <a:gridCol w="1102559"/>
                <a:gridCol w="973909"/>
                <a:gridCol w="790185"/>
                <a:gridCol w="1029055"/>
                <a:gridCol w="808543"/>
              </a:tblGrid>
              <a:tr h="64328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Name</a:t>
                      </a: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Aperture</a:t>
                      </a:r>
                      <a:r>
                        <a:rPr kumimoji="0" lang="zh-CN" altLang="en-US" sz="1500" b="1" i="0" u="none" strike="noStrike" cap="none" normalizeH="0" baseline="0" dirty="0" smtClean="0">
                          <a:ln>
                            <a:noFill/>
                          </a:ln>
                          <a:solidFill>
                            <a:srgbClr val="042359"/>
                          </a:solidFill>
                          <a:effectLst/>
                          <a:latin typeface="+mn-lt"/>
                          <a:ea typeface="ＭＳ Ｐゴシック" charset="0"/>
                        </a:rPr>
                        <a:t> </a:t>
                      </a:r>
                      <a:r>
                        <a:rPr kumimoji="0" lang="en-US" sz="1500" b="1" i="0" u="none" strike="noStrike" cap="none" normalizeH="0" baseline="0" dirty="0" smtClean="0">
                          <a:ln>
                            <a:noFill/>
                          </a:ln>
                          <a:solidFill>
                            <a:srgbClr val="042359"/>
                          </a:solidFill>
                          <a:effectLst/>
                          <a:latin typeface="+mn-lt"/>
                          <a:ea typeface="ＭＳ Ｐゴシック" charset="0"/>
                        </a:rPr>
                        <a:t>(</a:t>
                      </a:r>
                      <a:r>
                        <a:rPr kumimoji="0" lang="en-US" sz="1500" b="1" i="0" u="none" strike="noStrike" cap="none" normalizeH="0" baseline="0" dirty="0">
                          <a:ln>
                            <a:noFill/>
                          </a:ln>
                          <a:solidFill>
                            <a:srgbClr val="042359"/>
                          </a:solidFill>
                          <a:effectLst/>
                          <a:latin typeface="+mn-lt"/>
                          <a:ea typeface="ＭＳ Ｐゴシック" charset="0"/>
                        </a:rPr>
                        <a:t>m)</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FOV</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a:t>
                      </a:r>
                      <a:r>
                        <a:rPr kumimoji="0" lang="en-US" sz="1500" b="1" i="0" u="none" strike="noStrike" cap="none" normalizeH="0" baseline="0" dirty="0" err="1">
                          <a:ln>
                            <a:noFill/>
                          </a:ln>
                          <a:solidFill>
                            <a:srgbClr val="042359"/>
                          </a:solidFill>
                          <a:effectLst/>
                          <a:latin typeface="+mn-lt"/>
                          <a:ea typeface="ＭＳ Ｐゴシック" charset="0"/>
                        </a:rPr>
                        <a:t>sq</a:t>
                      </a:r>
                      <a:r>
                        <a:rPr kumimoji="0" lang="en-US" sz="1500" b="1" i="0" u="none" strike="noStrike" cap="none" normalizeH="0" baseline="0" dirty="0">
                          <a:ln>
                            <a:noFill/>
                          </a:ln>
                          <a:solidFill>
                            <a:srgbClr val="042359"/>
                          </a:solidFill>
                          <a:effectLst/>
                          <a:latin typeface="+mn-lt"/>
                          <a:ea typeface="ＭＳ Ｐゴシック" charset="0"/>
                        </a:rPr>
                        <a:t> </a:t>
                      </a:r>
                      <a:r>
                        <a:rPr kumimoji="0" lang="en-US" sz="1500" b="1" i="0" u="none" strike="noStrike" cap="none" normalizeH="0" baseline="0" dirty="0" err="1">
                          <a:ln>
                            <a:noFill/>
                          </a:ln>
                          <a:solidFill>
                            <a:srgbClr val="042359"/>
                          </a:solidFill>
                          <a:effectLst/>
                          <a:latin typeface="+mn-lt"/>
                          <a:ea typeface="ＭＳ Ｐゴシック" charset="0"/>
                        </a:rPr>
                        <a:t>deg</a:t>
                      </a:r>
                      <a:r>
                        <a:rPr kumimoji="0" lang="en-US" sz="1500" b="1" i="0" u="none" strike="noStrike" cap="none" normalizeH="0" baseline="0" dirty="0">
                          <a:ln>
                            <a:noFill/>
                          </a:ln>
                          <a:solidFill>
                            <a:srgbClr val="042359"/>
                          </a:solidFill>
                          <a:effectLst/>
                          <a:latin typeface="+mn-lt"/>
                          <a:ea typeface="ＭＳ Ｐゴシック" charset="0"/>
                        </a:rPr>
                        <a:t>)</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Filter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Set</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limiting</a:t>
                      </a:r>
                      <a:r>
                        <a:rPr kumimoji="0" lang="zh-CN" altLang="en-US" sz="1500" b="1" i="0" u="none" strike="noStrike" cap="none" normalizeH="0" baseline="0" dirty="0" smtClean="0">
                          <a:ln>
                            <a:noFill/>
                          </a:ln>
                          <a:solidFill>
                            <a:srgbClr val="042359"/>
                          </a:solidFill>
                          <a:effectLst/>
                          <a:latin typeface="+mn-lt"/>
                          <a:ea typeface="ＭＳ Ｐゴシック" charset="0"/>
                        </a:rPr>
                        <a:t> </a:t>
                      </a:r>
                      <a:r>
                        <a:rPr kumimoji="0" lang="en-US" altLang="zh-CN" sz="1500" b="1" i="0" u="none" strike="noStrike" cap="none" normalizeH="0" baseline="0" dirty="0" smtClean="0">
                          <a:ln>
                            <a:noFill/>
                          </a:ln>
                          <a:solidFill>
                            <a:srgbClr val="042359"/>
                          </a:solidFill>
                          <a:effectLst/>
                          <a:latin typeface="+mn-lt"/>
                          <a:ea typeface="ＭＳ Ｐゴシック" charset="0"/>
                        </a:rPr>
                        <a:t/>
                      </a:r>
                      <a:br>
                        <a:rPr kumimoji="0" lang="en-US" altLang="zh-CN" sz="1500" b="1" i="0" u="none" strike="noStrike" cap="none" normalizeH="0" baseline="0" dirty="0" smtClean="0">
                          <a:ln>
                            <a:noFill/>
                          </a:ln>
                          <a:solidFill>
                            <a:srgbClr val="042359"/>
                          </a:solidFill>
                          <a:effectLst/>
                          <a:latin typeface="+mn-lt"/>
                          <a:ea typeface="ＭＳ Ｐゴシック" charset="0"/>
                        </a:rPr>
                      </a:br>
                      <a:r>
                        <a:rPr kumimoji="0" lang="en-US" altLang="zh-CN" sz="1500" b="1" i="0" u="none" strike="noStrike" cap="none" normalizeH="0" baseline="0" dirty="0" smtClean="0">
                          <a:ln>
                            <a:noFill/>
                          </a:ln>
                          <a:solidFill>
                            <a:srgbClr val="042359"/>
                          </a:solidFill>
                          <a:effectLst/>
                          <a:latin typeface="+mn-lt"/>
                          <a:ea typeface="ＭＳ Ｐゴシック" charset="0"/>
                        </a:rPr>
                        <a:t>magnitude</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Area</a:t>
                      </a:r>
                      <a:endParaRPr kumimoji="0" lang="en-US" sz="1500" b="1" i="0" u="none" strike="noStrike" cap="none" normalizeH="0" baseline="0" dirty="0">
                        <a:ln>
                          <a:noFill/>
                        </a:ln>
                        <a:solidFill>
                          <a:srgbClr val="042359"/>
                        </a:solidFill>
                        <a:effectLst/>
                        <a:latin typeface="+mn-lt"/>
                        <a:ea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Coverage</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Hemi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sphere</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First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Light</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Time </a:t>
                      </a:r>
                      <a:br>
                        <a:rPr kumimoji="0" lang="en-US" sz="1500" b="1" i="0" u="none" strike="noStrike" cap="none" normalizeH="0" baseline="0" dirty="0" smtClean="0">
                          <a:ln>
                            <a:noFill/>
                          </a:ln>
                          <a:solidFill>
                            <a:srgbClr val="042359"/>
                          </a:solidFill>
                          <a:effectLst/>
                          <a:latin typeface="+mn-lt"/>
                          <a:ea typeface="ＭＳ Ｐゴシック" charset="0"/>
                        </a:rPr>
                      </a:br>
                      <a:r>
                        <a:rPr kumimoji="0" lang="en-US" sz="1500" b="1" i="0" u="none" strike="noStrike" cap="none" normalizeH="0" baseline="0" dirty="0" smtClean="0">
                          <a:ln>
                            <a:noFill/>
                          </a:ln>
                          <a:solidFill>
                            <a:srgbClr val="042359"/>
                          </a:solidFill>
                          <a:effectLst/>
                          <a:latin typeface="+mn-lt"/>
                          <a:ea typeface="ＭＳ Ｐゴシック" charset="0"/>
                        </a:rPr>
                        <a:t>domain</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6">
                        <a:lumMod val="20000"/>
                        <a:lumOff val="80000"/>
                      </a:schemeClr>
                    </a:solidFill>
                  </a:tcPr>
                </a:tc>
              </a:tr>
              <a:tr h="37183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SDSS</a:t>
                      </a: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2.5</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1.5</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err="1">
                          <a:ln>
                            <a:noFill/>
                          </a:ln>
                          <a:solidFill>
                            <a:srgbClr val="042359"/>
                          </a:solidFill>
                          <a:effectLst/>
                          <a:latin typeface="+mn-lt"/>
                          <a:ea typeface="ＭＳ Ｐゴシック" charset="0"/>
                        </a:rPr>
                        <a:t>ugriz</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22</a:t>
                      </a:r>
                      <a:r>
                        <a:rPr kumimoji="0" lang="zh-CN" altLang="en-US" sz="1500" b="1" i="1" u="none" strike="noStrike" cap="none" normalizeH="0" baseline="0" dirty="0" smtClean="0">
                          <a:ln>
                            <a:noFill/>
                          </a:ln>
                          <a:solidFill>
                            <a:srgbClr val="042359"/>
                          </a:solidFill>
                          <a:effectLst/>
                          <a:latin typeface="+mn-lt"/>
                          <a:ea typeface="ＭＳ Ｐゴシック" charset="0"/>
                        </a:rPr>
                        <a:t> </a:t>
                      </a:r>
                      <a:r>
                        <a:rPr kumimoji="0" lang="en-US" altLang="zh-CN" sz="1500" b="1" i="1" u="none" strike="noStrike" cap="none" normalizeH="0" baseline="0" dirty="0" smtClean="0">
                          <a:ln>
                            <a:noFill/>
                          </a:ln>
                          <a:solidFill>
                            <a:srgbClr val="042359"/>
                          </a:solidFill>
                          <a:effectLst/>
                          <a:latin typeface="+mn-lt"/>
                          <a:ea typeface="ＭＳ Ｐゴシック" charset="0"/>
                        </a:rPr>
                        <a:t>(r)</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15000</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a:ln>
                            <a:noFill/>
                          </a:ln>
                          <a:solidFill>
                            <a:srgbClr val="042359"/>
                          </a:solidFill>
                          <a:effectLst/>
                          <a:latin typeface="+mn-lt"/>
                          <a:ea typeface="ＭＳ Ｐゴシック" charset="0"/>
                        </a:rPr>
                        <a:t>N</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Complete</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NO</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943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XSTPS</a:t>
                      </a:r>
                      <a:r>
                        <a:rPr kumimoji="0" lang="en-US" altLang="zh-CN" sz="1500" b="1" i="0" u="none" strike="noStrike" cap="none" normalizeH="0" baseline="0" dirty="0" smtClean="0">
                          <a:ln>
                            <a:noFill/>
                          </a:ln>
                          <a:solidFill>
                            <a:srgbClr val="042359"/>
                          </a:solidFill>
                          <a:effectLst/>
                          <a:latin typeface="+mn-lt"/>
                          <a:ea typeface="ＭＳ Ｐゴシック" charset="0"/>
                        </a:rPr>
                        <a:t>-GAC</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1.2</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3.76</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err="1" smtClean="0">
                          <a:ln>
                            <a:noFill/>
                          </a:ln>
                          <a:solidFill>
                            <a:srgbClr val="042359"/>
                          </a:solidFill>
                          <a:effectLst/>
                          <a:latin typeface="+mn-lt"/>
                          <a:ea typeface="ＭＳ Ｐゴシック" charset="0"/>
                        </a:rPr>
                        <a:t>gri</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19</a:t>
                      </a:r>
                      <a:r>
                        <a:rPr kumimoji="0" lang="zh-CN" altLang="en-US" sz="1500" b="1" i="1" u="none" strike="noStrike" cap="none" normalizeH="0" baseline="0" dirty="0" smtClean="0">
                          <a:ln>
                            <a:noFill/>
                          </a:ln>
                          <a:solidFill>
                            <a:srgbClr val="042359"/>
                          </a:solidFill>
                          <a:effectLst/>
                          <a:latin typeface="+mn-lt"/>
                          <a:ea typeface="ＭＳ Ｐゴシック" charset="0"/>
                        </a:rPr>
                        <a:t> </a:t>
                      </a:r>
                      <a:r>
                        <a:rPr kumimoji="0" lang="en-US" altLang="zh-CN" sz="1500" b="1" i="1" u="none" strike="noStrike" cap="none" normalizeH="0" baseline="0" dirty="0" smtClean="0">
                          <a:ln>
                            <a:noFill/>
                          </a:ln>
                          <a:solidFill>
                            <a:srgbClr val="042359"/>
                          </a:solidFill>
                          <a:effectLst/>
                          <a:latin typeface="+mn-lt"/>
                          <a:ea typeface="ＭＳ Ｐゴシック" charset="0"/>
                        </a:rPr>
                        <a:t>(r)</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7</a:t>
                      </a:r>
                      <a:r>
                        <a:rPr kumimoji="0" lang="en-US" sz="1500" b="1" i="0" u="none" strike="noStrike" cap="none" normalizeH="0" baseline="0" dirty="0" smtClean="0">
                          <a:ln>
                            <a:noFill/>
                          </a:ln>
                          <a:solidFill>
                            <a:srgbClr val="042359"/>
                          </a:solidFill>
                          <a:effectLst/>
                          <a:latin typeface="+mn-lt"/>
                          <a:ea typeface="ＭＳ Ｐゴシック" charset="0"/>
                        </a:rPr>
                        <a:t>000</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a:ln>
                            <a:noFill/>
                          </a:ln>
                          <a:solidFill>
                            <a:srgbClr val="042359"/>
                          </a:solidFill>
                          <a:effectLst/>
                          <a:latin typeface="+mn-lt"/>
                          <a:ea typeface="ＭＳ Ｐゴシック" charset="0"/>
                        </a:rPr>
                        <a:t>N</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Complete</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NO</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96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PS1</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1.8</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7.0</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1" u="none" strike="noStrike" cap="none" normalizeH="0" baseline="0" dirty="0" smtClean="0">
                          <a:ln>
                            <a:noFill/>
                          </a:ln>
                          <a:solidFill>
                            <a:srgbClr val="042359"/>
                          </a:solidFill>
                          <a:effectLst/>
                          <a:latin typeface="+mn-lt"/>
                          <a:ea typeface="ＭＳ Ｐゴシック" charset="0"/>
                        </a:rPr>
                        <a:t>(</a:t>
                      </a:r>
                      <a:r>
                        <a:rPr kumimoji="0" lang="en-US" altLang="zh-CN" sz="1500" b="1" i="1" u="none" strike="noStrike" cap="none" normalizeH="0" baseline="0" dirty="0" err="1" smtClean="0">
                          <a:ln>
                            <a:noFill/>
                          </a:ln>
                          <a:solidFill>
                            <a:srgbClr val="042359"/>
                          </a:solidFill>
                          <a:effectLst/>
                          <a:latin typeface="+mn-lt"/>
                          <a:ea typeface="ＭＳ Ｐゴシック" charset="0"/>
                        </a:rPr>
                        <a:t>grizY</a:t>
                      </a:r>
                      <a:r>
                        <a:rPr kumimoji="0" lang="en-US" altLang="zh-CN" sz="1500" b="1" i="1" u="none" strike="noStrike" cap="none" normalizeH="0" baseline="0" dirty="0" smtClean="0">
                          <a:ln>
                            <a:noFill/>
                          </a:ln>
                          <a:solidFill>
                            <a:srgbClr val="042359"/>
                          </a:solidFill>
                          <a:effectLst/>
                          <a:latin typeface="+mn-lt"/>
                          <a:ea typeface="ＭＳ Ｐゴシック" charset="0"/>
                        </a:rPr>
                        <a:t>)</a:t>
                      </a:r>
                      <a:r>
                        <a:rPr kumimoji="0" lang="en-US" altLang="zh-CN" sz="1500" b="1" i="0" u="none" strike="noStrike" cap="none" normalizeH="0" baseline="-25000" dirty="0" smtClean="0">
                          <a:ln>
                            <a:noFill/>
                          </a:ln>
                          <a:solidFill>
                            <a:srgbClr val="042359"/>
                          </a:solidFill>
                          <a:effectLst/>
                          <a:latin typeface="+mn-lt"/>
                          <a:ea typeface="ＭＳ Ｐゴシック" charset="0"/>
                        </a:rPr>
                        <a:t>P1</a:t>
                      </a:r>
                      <a:endParaRPr kumimoji="0" lang="en-US" sz="1500" b="1" i="0" u="none" strike="noStrike" cap="none" normalizeH="0" baseline="-2500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22.8</a:t>
                      </a:r>
                      <a:r>
                        <a:rPr kumimoji="0" lang="zh-CN" altLang="en-US" sz="1500" b="1" i="1" u="none" strike="noStrike" cap="none" normalizeH="0" baseline="0" dirty="0" smtClean="0">
                          <a:ln>
                            <a:noFill/>
                          </a:ln>
                          <a:solidFill>
                            <a:srgbClr val="042359"/>
                          </a:solidFill>
                          <a:effectLst/>
                          <a:latin typeface="+mn-lt"/>
                          <a:ea typeface="ＭＳ Ｐゴシック" charset="0"/>
                          <a:sym typeface="Symbol" charset="0"/>
                        </a:rPr>
                        <a:t> </a:t>
                      </a:r>
                      <a:r>
                        <a:rPr kumimoji="0" lang="en-US" altLang="zh-CN" sz="1500" b="1" i="1" u="none" strike="noStrike" cap="none" normalizeH="0" baseline="0" dirty="0" smtClean="0">
                          <a:ln>
                            <a:noFill/>
                          </a:ln>
                          <a:solidFill>
                            <a:srgbClr val="042359"/>
                          </a:solidFill>
                          <a:effectLst/>
                          <a:latin typeface="+mn-lt"/>
                          <a:ea typeface="ＭＳ Ｐゴシック" charset="0"/>
                          <a:sym typeface="Symbol" charset="0"/>
                        </a:rPr>
                        <a:t>(r)</a:t>
                      </a:r>
                      <a:endParaRPr kumimoji="0" lang="en-US" sz="1500" b="1" i="1"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30</a:t>
                      </a:r>
                      <a:r>
                        <a:rPr kumimoji="0" lang="en-US" sz="1500" b="1" i="0" u="none" strike="noStrike" cap="none" normalizeH="0" baseline="0" dirty="0" smtClean="0">
                          <a:ln>
                            <a:noFill/>
                          </a:ln>
                          <a:solidFill>
                            <a:srgbClr val="042359"/>
                          </a:solidFill>
                          <a:effectLst/>
                          <a:latin typeface="+mn-lt"/>
                          <a:ea typeface="ＭＳ Ｐゴシック" charset="0"/>
                          <a:sym typeface="Symbol" charset="0"/>
                        </a:rPr>
                        <a:t>000</a:t>
                      </a:r>
                      <a:endParaRPr kumimoji="0" lang="en-US" sz="1500" b="1" i="0"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N</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Complete</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YES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96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ZTF</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1.2</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47.0</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smtClean="0">
                          <a:ln>
                            <a:noFill/>
                          </a:ln>
                          <a:solidFill>
                            <a:srgbClr val="042359"/>
                          </a:solidFill>
                          <a:effectLst/>
                          <a:latin typeface="+mn-lt"/>
                          <a:ea typeface="ＭＳ Ｐゴシック" charset="0"/>
                        </a:rPr>
                        <a:t>gr</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20.4</a:t>
                      </a:r>
                      <a:r>
                        <a:rPr kumimoji="0" lang="zh-CN" altLang="en-US" sz="1500" b="1" i="1" u="none" strike="noStrike" cap="none" normalizeH="0" baseline="0" dirty="0" smtClean="0">
                          <a:ln>
                            <a:noFill/>
                          </a:ln>
                          <a:solidFill>
                            <a:srgbClr val="042359"/>
                          </a:solidFill>
                          <a:effectLst/>
                          <a:latin typeface="+mn-lt"/>
                          <a:ea typeface="ＭＳ Ｐゴシック" charset="0"/>
                          <a:sym typeface="Symbol" charset="0"/>
                        </a:rPr>
                        <a:t> </a:t>
                      </a:r>
                      <a:r>
                        <a:rPr kumimoji="0" lang="en-US" altLang="zh-CN" sz="1500" b="1" i="1" u="none" strike="noStrike" cap="none" normalizeH="0" baseline="0" dirty="0" smtClean="0">
                          <a:ln>
                            <a:noFill/>
                          </a:ln>
                          <a:solidFill>
                            <a:srgbClr val="042359"/>
                          </a:solidFill>
                          <a:effectLst/>
                          <a:latin typeface="+mn-lt"/>
                          <a:ea typeface="ＭＳ Ｐゴシック" charset="0"/>
                          <a:sym typeface="Symbol" charset="0"/>
                        </a:rPr>
                        <a:t>(r)</a:t>
                      </a:r>
                      <a:endParaRPr kumimoji="0" lang="en-US" sz="1500" b="1" i="1"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3</a:t>
                      </a:r>
                      <a:r>
                        <a:rPr kumimoji="0" lang="en-US" altLang="zh-CN" sz="1500" b="1" i="0" u="none" strike="noStrike" cap="none" normalizeH="0" baseline="0" dirty="0" smtClean="0">
                          <a:ln>
                            <a:noFill/>
                          </a:ln>
                          <a:solidFill>
                            <a:srgbClr val="042359"/>
                          </a:solidFill>
                          <a:effectLst/>
                          <a:latin typeface="+mn-lt"/>
                          <a:ea typeface="ＭＳ Ｐゴシック" charset="0"/>
                        </a:rPr>
                        <a:t>0000</a:t>
                      </a:r>
                      <a:endParaRPr kumimoji="0" lang="en-US" sz="1500" b="1" i="0"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N</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2017</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YES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96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Gaia</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1.0</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0.45</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smtClean="0">
                          <a:ln>
                            <a:noFill/>
                          </a:ln>
                          <a:solidFill>
                            <a:srgbClr val="042359"/>
                          </a:solidFill>
                          <a:effectLst/>
                          <a:latin typeface="+mn-lt"/>
                          <a:ea typeface="ＭＳ Ｐゴシック" charset="0"/>
                        </a:rPr>
                        <a:t>G</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20</a:t>
                      </a:r>
                      <a:r>
                        <a:rPr kumimoji="0" lang="zh-CN" altLang="en-US" sz="1500" b="1" i="1" u="none" strike="noStrike" cap="none" normalizeH="0" baseline="0" dirty="0" smtClean="0">
                          <a:ln>
                            <a:noFill/>
                          </a:ln>
                          <a:solidFill>
                            <a:srgbClr val="042359"/>
                          </a:solidFill>
                          <a:effectLst/>
                          <a:latin typeface="+mn-lt"/>
                          <a:ea typeface="ＭＳ Ｐゴシック" charset="0"/>
                          <a:sym typeface="Symbol" charset="0"/>
                        </a:rPr>
                        <a:t> </a:t>
                      </a:r>
                      <a:r>
                        <a:rPr kumimoji="0" lang="en-US" altLang="zh-CN" sz="1500" b="1" i="1" u="none" strike="noStrike" cap="none" normalizeH="0" baseline="0" dirty="0" smtClean="0">
                          <a:ln>
                            <a:noFill/>
                          </a:ln>
                          <a:solidFill>
                            <a:srgbClr val="042359"/>
                          </a:solidFill>
                          <a:effectLst/>
                          <a:latin typeface="+mn-lt"/>
                          <a:ea typeface="ＭＳ Ｐゴシック" charset="0"/>
                          <a:sym typeface="Symbol" charset="0"/>
                        </a:rPr>
                        <a:t>(G)</a:t>
                      </a:r>
                      <a:endParaRPr kumimoji="0" lang="en-US" sz="1500" b="1" i="1"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41000</a:t>
                      </a:r>
                      <a:endParaRPr kumimoji="0" lang="en-US" sz="1500" b="1" i="0"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NS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201</a:t>
                      </a:r>
                      <a:r>
                        <a:rPr kumimoji="0" lang="en-US" altLang="zh-CN" sz="1500" b="1" i="0" u="none" strike="noStrike" cap="none" normalizeH="0" baseline="0" dirty="0" smtClean="0">
                          <a:ln>
                            <a:noFill/>
                          </a:ln>
                          <a:solidFill>
                            <a:srgbClr val="042359"/>
                          </a:solidFill>
                          <a:effectLst/>
                          <a:latin typeface="+mn-lt"/>
                          <a:ea typeface="ＭＳ Ｐゴシック" charset="0"/>
                        </a:rPr>
                        <a:t>4</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YES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96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S</a:t>
                      </a:r>
                      <a:r>
                        <a:rPr kumimoji="0" lang="en-US" altLang="zh-CN" sz="1500" b="1" i="0" u="none" strike="noStrike" cap="none" normalizeH="0" baseline="0" dirty="0" smtClean="0">
                          <a:ln>
                            <a:noFill/>
                          </a:ln>
                          <a:solidFill>
                            <a:srgbClr val="042359"/>
                          </a:solidFill>
                          <a:effectLst/>
                          <a:latin typeface="+mn-lt"/>
                          <a:ea typeface="ＭＳ Ｐゴシック" charset="0"/>
                        </a:rPr>
                        <a:t>kymapper</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1.35</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5.2</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smtClean="0">
                          <a:ln>
                            <a:noFill/>
                          </a:ln>
                          <a:solidFill>
                            <a:srgbClr val="042359"/>
                          </a:solidFill>
                          <a:effectLst/>
                          <a:latin typeface="+mn-lt"/>
                          <a:ea typeface="ＭＳ Ｐゴシック" charset="0"/>
                        </a:rPr>
                        <a:t>uvgriz</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22.6</a:t>
                      </a:r>
                      <a:r>
                        <a:rPr kumimoji="0" lang="zh-CN" altLang="en-US" sz="1500" b="1" i="1" u="none" strike="noStrike" cap="none" normalizeH="0" baseline="0" dirty="0" smtClean="0">
                          <a:ln>
                            <a:noFill/>
                          </a:ln>
                          <a:solidFill>
                            <a:srgbClr val="042359"/>
                          </a:solidFill>
                          <a:effectLst/>
                          <a:latin typeface="+mn-lt"/>
                          <a:ea typeface="ＭＳ Ｐゴシック" charset="0"/>
                          <a:sym typeface="Symbol" charset="0"/>
                        </a:rPr>
                        <a:t> </a:t>
                      </a:r>
                      <a:r>
                        <a:rPr kumimoji="0" lang="en-US" altLang="zh-CN" sz="1500" b="1" i="1" u="none" strike="noStrike" cap="none" normalizeH="0" baseline="0" dirty="0" smtClean="0">
                          <a:ln>
                            <a:noFill/>
                          </a:ln>
                          <a:solidFill>
                            <a:srgbClr val="042359"/>
                          </a:solidFill>
                          <a:effectLst/>
                          <a:latin typeface="+mn-lt"/>
                          <a:ea typeface="ＭＳ Ｐゴシック" charset="0"/>
                          <a:sym typeface="Symbol" charset="0"/>
                        </a:rPr>
                        <a:t>(r)</a:t>
                      </a:r>
                      <a:endParaRPr kumimoji="0" lang="en-US" sz="1500" b="1" i="1"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20000</a:t>
                      </a:r>
                      <a:endParaRPr kumimoji="0" lang="en-US" sz="1500" b="1" i="0"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S</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201</a:t>
                      </a:r>
                      <a:r>
                        <a:rPr kumimoji="0" lang="en-US" altLang="zh-CN" sz="1500" b="1" i="0" u="none" strike="noStrike" cap="none" normalizeH="0" baseline="0" dirty="0" smtClean="0">
                          <a:ln>
                            <a:noFill/>
                          </a:ln>
                          <a:solidFill>
                            <a:srgbClr val="042359"/>
                          </a:solidFill>
                          <a:effectLst/>
                          <a:latin typeface="+mn-lt"/>
                          <a:ea typeface="ＭＳ Ｐゴシック" charset="0"/>
                        </a:rPr>
                        <a:t>4</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YES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96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WFST</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2.5</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6.55</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err="1" smtClean="0">
                          <a:ln>
                            <a:noFill/>
                          </a:ln>
                          <a:solidFill>
                            <a:srgbClr val="042359"/>
                          </a:solidFill>
                          <a:effectLst/>
                          <a:latin typeface="+mn-lt"/>
                          <a:ea typeface="ＭＳ Ｐゴシック" charset="0"/>
                        </a:rPr>
                        <a:t>ugriz</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25.1</a:t>
                      </a:r>
                      <a:r>
                        <a:rPr kumimoji="0" lang="zh-CN" altLang="en-US" sz="1500" b="1" i="1" u="none" strike="noStrike" cap="none" normalizeH="0" baseline="0" dirty="0" smtClean="0">
                          <a:ln>
                            <a:noFill/>
                          </a:ln>
                          <a:solidFill>
                            <a:srgbClr val="042359"/>
                          </a:solidFill>
                          <a:effectLst/>
                          <a:latin typeface="+mn-lt"/>
                          <a:ea typeface="ＭＳ Ｐゴシック" charset="0"/>
                          <a:sym typeface="Symbol" charset="0"/>
                        </a:rPr>
                        <a:t> </a:t>
                      </a:r>
                      <a:r>
                        <a:rPr kumimoji="0" lang="en-US" altLang="zh-CN" sz="1500" b="1" i="1" u="none" strike="noStrike" cap="none" normalizeH="0" baseline="0" dirty="0" smtClean="0">
                          <a:ln>
                            <a:noFill/>
                          </a:ln>
                          <a:solidFill>
                            <a:srgbClr val="042359"/>
                          </a:solidFill>
                          <a:effectLst/>
                          <a:latin typeface="+mn-lt"/>
                          <a:ea typeface="ＭＳ Ｐゴシック" charset="0"/>
                          <a:sym typeface="Symbol" charset="0"/>
                        </a:rPr>
                        <a:t>(r)</a:t>
                      </a:r>
                      <a:endParaRPr kumimoji="0" lang="en-US" sz="1500" b="1" i="1"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20000</a:t>
                      </a:r>
                      <a:endParaRPr kumimoji="0" lang="en-US" sz="1500" b="1" i="0"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N</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2020</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YES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48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LSST</a:t>
                      </a: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8.4</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9.6</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err="1" smtClean="0">
                          <a:ln>
                            <a:noFill/>
                          </a:ln>
                          <a:solidFill>
                            <a:srgbClr val="042359"/>
                          </a:solidFill>
                          <a:effectLst/>
                          <a:latin typeface="+mn-lt"/>
                          <a:ea typeface="ＭＳ Ｐゴシック" charset="0"/>
                        </a:rPr>
                        <a:t>ugrizy</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27.7</a:t>
                      </a:r>
                      <a:r>
                        <a:rPr kumimoji="0" lang="zh-CN" altLang="en-US" sz="1500" b="1" i="1" u="none" strike="noStrike" cap="none" normalizeH="0" baseline="0" dirty="0" smtClean="0">
                          <a:ln>
                            <a:noFill/>
                          </a:ln>
                          <a:solidFill>
                            <a:srgbClr val="042359"/>
                          </a:solidFill>
                          <a:effectLst/>
                          <a:latin typeface="+mn-lt"/>
                          <a:ea typeface="ＭＳ Ｐゴシック" charset="0"/>
                          <a:sym typeface="Symbol" charset="0"/>
                        </a:rPr>
                        <a:t> </a:t>
                      </a:r>
                      <a:r>
                        <a:rPr kumimoji="0" lang="en-US" altLang="zh-CN" sz="1500" b="1" i="1" u="none" strike="noStrike" cap="none" normalizeH="0" baseline="0" dirty="0" smtClean="0">
                          <a:ln>
                            <a:noFill/>
                          </a:ln>
                          <a:solidFill>
                            <a:srgbClr val="042359"/>
                          </a:solidFill>
                          <a:effectLst/>
                          <a:latin typeface="+mn-lt"/>
                          <a:ea typeface="ＭＳ Ｐゴシック" charset="0"/>
                          <a:sym typeface="Symbol" charset="0"/>
                        </a:rPr>
                        <a:t>(r)</a:t>
                      </a:r>
                      <a:endParaRPr kumimoji="0" lang="en-US" sz="1500" b="1" i="1"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20000</a:t>
                      </a:r>
                      <a:endParaRPr kumimoji="0" lang="en-US" sz="1500" b="1" i="0"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42359"/>
                          </a:solidFill>
                          <a:effectLst/>
                          <a:latin typeface="+mn-lt"/>
                          <a:ea typeface="ＭＳ Ｐゴシック" charset="0"/>
                        </a:rPr>
                        <a:t>S</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202</a:t>
                      </a:r>
                      <a:r>
                        <a:rPr kumimoji="0" lang="en-US" altLang="zh-CN" sz="1500" b="1" i="0" u="none" strike="noStrike" cap="none" normalizeH="0" baseline="0" dirty="0" smtClean="0">
                          <a:ln>
                            <a:noFill/>
                          </a:ln>
                          <a:solidFill>
                            <a:srgbClr val="042359"/>
                          </a:solidFill>
                          <a:effectLst/>
                          <a:latin typeface="+mn-lt"/>
                          <a:ea typeface="ＭＳ Ｐゴシック" charset="0"/>
                        </a:rPr>
                        <a:t>1</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YES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49527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Mephisto</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1.6</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3.14</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1" u="none" strike="noStrike" cap="none" normalizeH="0" baseline="0" dirty="0" smtClean="0">
                          <a:ln>
                            <a:noFill/>
                          </a:ln>
                          <a:solidFill>
                            <a:srgbClr val="042359"/>
                          </a:solidFill>
                          <a:effectLst/>
                          <a:latin typeface="+mn-lt"/>
                          <a:ea typeface="ＭＳ Ｐゴシック" charset="0"/>
                        </a:rPr>
                        <a:t>uvgriz</a:t>
                      </a:r>
                      <a:endParaRPr kumimoji="0" lang="en-US" sz="1500" b="1" i="1"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24.8</a:t>
                      </a:r>
                      <a:r>
                        <a:rPr kumimoji="0" lang="zh-CN" altLang="en-US" sz="1500" b="1" i="1" u="none" strike="noStrike" cap="none" normalizeH="0" baseline="0" dirty="0" smtClean="0">
                          <a:ln>
                            <a:noFill/>
                          </a:ln>
                          <a:solidFill>
                            <a:srgbClr val="042359"/>
                          </a:solidFill>
                          <a:effectLst/>
                          <a:latin typeface="+mn-lt"/>
                          <a:ea typeface="ＭＳ Ｐゴシック" charset="0"/>
                          <a:sym typeface="Symbol" charset="0"/>
                        </a:rPr>
                        <a:t> </a:t>
                      </a:r>
                      <a:r>
                        <a:rPr kumimoji="0" lang="en-US" altLang="zh-CN" sz="1500" b="1" i="1" u="none" strike="noStrike" cap="none" normalizeH="0" baseline="0" dirty="0" smtClean="0">
                          <a:ln>
                            <a:noFill/>
                          </a:ln>
                          <a:solidFill>
                            <a:srgbClr val="042359"/>
                          </a:solidFill>
                          <a:effectLst/>
                          <a:latin typeface="+mn-lt"/>
                          <a:ea typeface="ＭＳ Ｐゴシック" charset="0"/>
                          <a:sym typeface="Symbol" charset="0"/>
                        </a:rPr>
                        <a:t>(r)</a:t>
                      </a:r>
                      <a:endParaRPr kumimoji="0" lang="en-US" sz="1500" b="1" i="1"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sym typeface="Symbol" charset="0"/>
                        </a:rPr>
                        <a:t>26000</a:t>
                      </a:r>
                      <a:endParaRPr kumimoji="0" lang="en-US" sz="1500" b="1" i="0" u="none" strike="noStrike" cap="none" normalizeH="0" baseline="0" dirty="0">
                        <a:ln>
                          <a:noFill/>
                        </a:ln>
                        <a:solidFill>
                          <a:srgbClr val="042359"/>
                        </a:solidFill>
                        <a:effectLst/>
                        <a:latin typeface="+mn-lt"/>
                        <a:ea typeface="ＭＳ Ｐゴシック" charset="0"/>
                        <a:sym typeface="Symbol"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N</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500" b="1" i="0" u="none" strike="noStrike" cap="none" normalizeH="0" baseline="0" dirty="0" smtClean="0">
                          <a:ln>
                            <a:noFill/>
                          </a:ln>
                          <a:solidFill>
                            <a:srgbClr val="042359"/>
                          </a:solidFill>
                          <a:effectLst/>
                          <a:latin typeface="+mn-lt"/>
                          <a:ea typeface="ＭＳ Ｐゴシック" charset="0"/>
                        </a:rPr>
                        <a:t>2021</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42359"/>
                          </a:solidFill>
                          <a:effectLst/>
                          <a:latin typeface="+mn-lt"/>
                          <a:ea typeface="ＭＳ Ｐゴシック" charset="0"/>
                        </a:rPr>
                        <a:t>YES</a:t>
                      </a:r>
                      <a:endParaRPr kumimoji="0" lang="en-US" sz="1500" b="1" i="0" u="none" strike="noStrike" cap="none" normalizeH="0" baseline="0" dirty="0">
                        <a:ln>
                          <a:noFill/>
                        </a:ln>
                        <a:solidFill>
                          <a:srgbClr val="042359"/>
                        </a:solidFill>
                        <a:effectLst/>
                        <a:latin typeface="+mn-lt"/>
                        <a:ea typeface="ＭＳ Ｐゴシック" charset="0"/>
                      </a:endParaRPr>
                    </a:p>
                  </a:txBody>
                  <a:tcPr marT="45727" marB="45727"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75000"/>
                      </a:schemeClr>
                    </a:solidFill>
                  </a:tcPr>
                </a:tc>
              </a:tr>
            </a:tbl>
          </a:graphicData>
        </a:graphic>
      </p:graphicFrame>
    </p:spTree>
    <p:extLst>
      <p:ext uri="{BB962C8B-B14F-4D97-AF65-F5344CB8AC3E}">
        <p14:creationId xmlns:p14="http://schemas.microsoft.com/office/powerpoint/2010/main" val="38926617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部分光学测光巡天</a:t>
            </a:r>
            <a:endParaRPr kumimoji="1" lang="zh-CN" altLang="en-US" dirty="0"/>
          </a:p>
        </p:txBody>
      </p:sp>
      <p:pic>
        <p:nvPicPr>
          <p:cNvPr id="5" name="图片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581"/>
          <a:stretch/>
        </p:blipFill>
        <p:spPr>
          <a:xfrm>
            <a:off x="1907704" y="1052736"/>
            <a:ext cx="5322830" cy="5162039"/>
          </a:xfrm>
          <a:prstGeom prst="rect">
            <a:avLst/>
          </a:prstGeom>
        </p:spPr>
      </p:pic>
      <p:cxnSp>
        <p:nvCxnSpPr>
          <p:cNvPr id="6" name="直线箭头连接符 5"/>
          <p:cNvCxnSpPr/>
          <p:nvPr/>
        </p:nvCxnSpPr>
        <p:spPr>
          <a:xfrm flipV="1">
            <a:off x="1742654" y="2816149"/>
            <a:ext cx="0" cy="1947334"/>
          </a:xfrm>
          <a:prstGeom prst="straightConnector1">
            <a:avLst/>
          </a:prstGeom>
          <a:ln w="76200" cmpd="sng">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7" name="文本框 6"/>
          <p:cNvSpPr txBox="1"/>
          <p:nvPr/>
        </p:nvSpPr>
        <p:spPr>
          <a:xfrm>
            <a:off x="2843808" y="6309320"/>
            <a:ext cx="3783595" cy="477054"/>
          </a:xfrm>
          <a:prstGeom prst="rect">
            <a:avLst/>
          </a:prstGeom>
          <a:noFill/>
        </p:spPr>
        <p:txBody>
          <a:bodyPr wrap="none" rtlCol="0">
            <a:spAutoFit/>
          </a:bodyPr>
          <a:lstStyle/>
          <a:p>
            <a:r>
              <a:rPr kumimoji="1" lang="en-US" altLang="zh-CN" sz="2500" dirty="0">
                <a:solidFill>
                  <a:srgbClr val="FF0000"/>
                </a:solidFill>
              </a:rPr>
              <a:t>Survey area (larger FOV) </a:t>
            </a:r>
            <a:endParaRPr kumimoji="1" lang="zh-CN" altLang="en-US" sz="2500" dirty="0">
              <a:solidFill>
                <a:srgbClr val="FF0000"/>
              </a:solidFill>
            </a:endParaRPr>
          </a:p>
        </p:txBody>
      </p:sp>
      <p:sp>
        <p:nvSpPr>
          <p:cNvPr id="8" name="文本框 7"/>
          <p:cNvSpPr txBox="1"/>
          <p:nvPr/>
        </p:nvSpPr>
        <p:spPr>
          <a:xfrm rot="16200000">
            <a:off x="-949125" y="3345034"/>
            <a:ext cx="4318504" cy="477054"/>
          </a:xfrm>
          <a:prstGeom prst="rect">
            <a:avLst/>
          </a:prstGeom>
          <a:noFill/>
        </p:spPr>
        <p:txBody>
          <a:bodyPr wrap="none" rtlCol="0">
            <a:spAutoFit/>
          </a:bodyPr>
          <a:lstStyle/>
          <a:p>
            <a:r>
              <a:rPr kumimoji="1" lang="en-US" altLang="zh-CN" sz="2500" dirty="0" smtClean="0">
                <a:solidFill>
                  <a:srgbClr val="FF0000"/>
                </a:solidFill>
              </a:rPr>
              <a:t>Limiting</a:t>
            </a:r>
            <a:r>
              <a:rPr kumimoji="1" lang="zh-CN" altLang="en-US" sz="2500" dirty="0" smtClean="0">
                <a:solidFill>
                  <a:srgbClr val="FF0000"/>
                </a:solidFill>
              </a:rPr>
              <a:t> </a:t>
            </a:r>
            <a:r>
              <a:rPr kumimoji="1" lang="en-US" altLang="zh-CN" sz="2500" dirty="0">
                <a:solidFill>
                  <a:srgbClr val="FF0000"/>
                </a:solidFill>
              </a:rPr>
              <a:t>magnitude</a:t>
            </a:r>
            <a:r>
              <a:rPr kumimoji="1" lang="zh-CN" altLang="en-US" sz="2500" dirty="0">
                <a:solidFill>
                  <a:srgbClr val="FF0000"/>
                </a:solidFill>
              </a:rPr>
              <a:t> </a:t>
            </a:r>
            <a:r>
              <a:rPr kumimoji="1" lang="en-US" altLang="zh-CN" sz="2500" dirty="0">
                <a:solidFill>
                  <a:srgbClr val="FF0000"/>
                </a:solidFill>
              </a:rPr>
              <a:t>(larger D</a:t>
            </a:r>
            <a:r>
              <a:rPr kumimoji="1" lang="en-US" altLang="zh-CN" sz="2500" dirty="0" smtClean="0">
                <a:solidFill>
                  <a:srgbClr val="FF0000"/>
                </a:solidFill>
              </a:rPr>
              <a:t>)</a:t>
            </a:r>
            <a:endParaRPr kumimoji="1" lang="zh-CN" altLang="en-US" sz="2500" dirty="0">
              <a:solidFill>
                <a:srgbClr val="FF0000"/>
              </a:solidFill>
            </a:endParaRPr>
          </a:p>
        </p:txBody>
      </p:sp>
      <p:sp>
        <p:nvSpPr>
          <p:cNvPr id="9" name="Line 32"/>
          <p:cNvSpPr>
            <a:spLocks noChangeShapeType="1"/>
          </p:cNvSpPr>
          <p:nvPr/>
        </p:nvSpPr>
        <p:spPr bwMode="auto">
          <a:xfrm>
            <a:off x="2796952" y="2104999"/>
            <a:ext cx="3276600" cy="3124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0" name="Text Box 33"/>
          <p:cNvSpPr txBox="1">
            <a:spLocks noChangeArrowheads="1"/>
          </p:cNvSpPr>
          <p:nvPr/>
        </p:nvSpPr>
        <p:spPr bwMode="auto">
          <a:xfrm>
            <a:off x="2483768" y="3284983"/>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zh-CN" sz="1400" b="1" dirty="0">
                <a:solidFill>
                  <a:schemeClr val="accent2"/>
                </a:solidFill>
                <a:effectLst>
                  <a:outerShdw blurRad="38100" dist="38100" dir="2700000" algn="tl">
                    <a:srgbClr val="DDDDDD"/>
                  </a:outerShdw>
                </a:effectLst>
                <a:latin typeface="Arial" charset="0"/>
                <a:cs typeface="Times New Roman" charset="0"/>
              </a:rPr>
              <a:t>Constant  A </a:t>
            </a:r>
            <a:r>
              <a:rPr lang="en-US" altLang="zh-CN" sz="1400" b="1" dirty="0">
                <a:solidFill>
                  <a:schemeClr val="accent2"/>
                </a:solidFill>
                <a:effectLst>
                  <a:outerShdw blurRad="38100" dist="38100" dir="2700000" algn="tl">
                    <a:srgbClr val="DDDDDD"/>
                  </a:outerShdw>
                </a:effectLst>
                <a:latin typeface="Symbol" charset="0"/>
                <a:cs typeface="Times New Roman" charset="0"/>
              </a:rPr>
              <a:t>W</a:t>
            </a:r>
            <a:r>
              <a:rPr lang="en-US" altLang="zh-CN" sz="1400" b="1" dirty="0">
                <a:solidFill>
                  <a:schemeClr val="accent2"/>
                </a:solidFill>
                <a:effectLst>
                  <a:outerShdw blurRad="38100" dist="38100" dir="2700000" algn="tl">
                    <a:srgbClr val="DDDDDD"/>
                  </a:outerShdw>
                </a:effectLst>
                <a:latin typeface="Arial" charset="0"/>
                <a:cs typeface="Times New Roman" charset="0"/>
              </a:rPr>
              <a:t> t</a:t>
            </a:r>
          </a:p>
        </p:txBody>
      </p:sp>
      <p:sp>
        <p:nvSpPr>
          <p:cNvPr id="11" name="Line 32"/>
          <p:cNvSpPr>
            <a:spLocks noChangeShapeType="1"/>
          </p:cNvSpPr>
          <p:nvPr/>
        </p:nvSpPr>
        <p:spPr bwMode="auto">
          <a:xfrm>
            <a:off x="3023592" y="1196751"/>
            <a:ext cx="3996680" cy="3816424"/>
          </a:xfrm>
          <a:prstGeom prst="line">
            <a:avLst/>
          </a:prstGeom>
          <a:noFill/>
          <a:ln w="19050">
            <a:solidFill>
              <a:srgbClr val="BC2A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2" name="五角星 11"/>
          <p:cNvSpPr/>
          <p:nvPr/>
        </p:nvSpPr>
        <p:spPr>
          <a:xfrm>
            <a:off x="6372200" y="3428999"/>
            <a:ext cx="827998" cy="827998"/>
          </a:xfrm>
          <a:prstGeom prst="star5">
            <a:avLst/>
          </a:prstGeom>
          <a:solidFill>
            <a:srgbClr val="1022F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13" name="文本框 12"/>
          <p:cNvSpPr txBox="1"/>
          <p:nvPr/>
        </p:nvSpPr>
        <p:spPr>
          <a:xfrm>
            <a:off x="5652119" y="2996951"/>
            <a:ext cx="1535396" cy="461665"/>
          </a:xfrm>
          <a:prstGeom prst="rect">
            <a:avLst/>
          </a:prstGeom>
          <a:noFill/>
        </p:spPr>
        <p:txBody>
          <a:bodyPr wrap="none" rtlCol="0">
            <a:spAutoFit/>
          </a:bodyPr>
          <a:lstStyle/>
          <a:p>
            <a:r>
              <a:rPr kumimoji="1" lang="en-US" altLang="zh-CN" sz="2400" b="1" dirty="0" err="1" smtClean="0">
                <a:solidFill>
                  <a:srgbClr val="1022F8"/>
                </a:solidFill>
              </a:rPr>
              <a:t>Mephisto</a:t>
            </a:r>
            <a:endParaRPr kumimoji="1" lang="zh-CN" altLang="en-US" sz="2400" b="1" dirty="0">
              <a:solidFill>
                <a:srgbClr val="1022F8"/>
              </a:solidFill>
            </a:endParaRPr>
          </a:p>
        </p:txBody>
      </p:sp>
      <p:sp>
        <p:nvSpPr>
          <p:cNvPr id="14" name="Line 32"/>
          <p:cNvSpPr>
            <a:spLocks noChangeShapeType="1"/>
          </p:cNvSpPr>
          <p:nvPr/>
        </p:nvSpPr>
        <p:spPr bwMode="auto">
          <a:xfrm>
            <a:off x="3995936" y="1268759"/>
            <a:ext cx="2952328" cy="2808312"/>
          </a:xfrm>
          <a:prstGeom prst="line">
            <a:avLst/>
          </a:prstGeom>
          <a:noFill/>
          <a:ln w="19050">
            <a:solidFill>
              <a:srgbClr val="1022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cxnSp>
        <p:nvCxnSpPr>
          <p:cNvPr id="15" name="直线箭头连接符 14"/>
          <p:cNvCxnSpPr/>
          <p:nvPr/>
        </p:nvCxnSpPr>
        <p:spPr>
          <a:xfrm flipV="1">
            <a:off x="2843808" y="1340767"/>
            <a:ext cx="1728192" cy="158417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线箭头连接符 15"/>
          <p:cNvCxnSpPr/>
          <p:nvPr/>
        </p:nvCxnSpPr>
        <p:spPr>
          <a:xfrm flipV="1">
            <a:off x="3923928" y="2420887"/>
            <a:ext cx="1728192" cy="158417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直线箭头连接符 16"/>
          <p:cNvCxnSpPr/>
          <p:nvPr/>
        </p:nvCxnSpPr>
        <p:spPr>
          <a:xfrm flipV="1">
            <a:off x="5076056" y="3428999"/>
            <a:ext cx="1728192" cy="158417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线箭头连接符 17"/>
          <p:cNvCxnSpPr/>
          <p:nvPr/>
        </p:nvCxnSpPr>
        <p:spPr>
          <a:xfrm>
            <a:off x="3563888" y="6309320"/>
            <a:ext cx="2590800" cy="1"/>
          </a:xfrm>
          <a:prstGeom prst="straightConnector1">
            <a:avLst/>
          </a:prstGeom>
          <a:ln w="76200" cmpd="sng">
            <a:solidFill>
              <a:srgbClr val="FF000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07932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sdss-telescope.jpg"/>
          <p:cNvPicPr>
            <a:picLocks/>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77730" y="199969"/>
            <a:ext cx="2915996" cy="3167998"/>
          </a:xfrm>
          <a:prstGeom prst="rect">
            <a:avLst/>
          </a:prstGeom>
          <a:ln w="38100" cmpd="sng">
            <a:noFill/>
          </a:ln>
          <a:effectLst>
            <a:outerShdw blurRad="50800" dist="38100" dir="2700000" algn="tl" rotWithShape="0">
              <a:prstClr val="black">
                <a:alpha val="40000"/>
              </a:prstClr>
            </a:outerShdw>
          </a:effectLst>
        </p:spPr>
      </p:pic>
      <p:pic>
        <p:nvPicPr>
          <p:cNvPr id="7" name="图片 9"/>
          <p:cNvPicPr>
            <a:picLocks/>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4943" t="-1" b="259"/>
          <a:stretch/>
        </p:blipFill>
        <p:spPr bwMode="auto">
          <a:xfrm>
            <a:off x="6147506" y="3353082"/>
            <a:ext cx="2916000" cy="316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PS1-5293.jpg"/>
          <p:cNvPicPr>
            <a:picLocks/>
          </p:cNvPicPr>
          <p:nvPr/>
        </p:nvPicPr>
        <p:blipFill rotWithShape="1">
          <a:blip r:embed="rId7" cstate="screen">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l="3148" r="37408" b="2279"/>
          <a:stretch/>
        </p:blipFill>
        <p:spPr>
          <a:xfrm>
            <a:off x="3224227" y="181294"/>
            <a:ext cx="2915999" cy="3167998"/>
          </a:xfrm>
          <a:prstGeom prst="rect">
            <a:avLst/>
          </a:prstGeom>
        </p:spPr>
      </p:pic>
      <p:sp>
        <p:nvSpPr>
          <p:cNvPr id="12" name="文本框 11"/>
          <p:cNvSpPr txBox="1"/>
          <p:nvPr/>
        </p:nvSpPr>
        <p:spPr>
          <a:xfrm>
            <a:off x="100358" y="171560"/>
            <a:ext cx="2310437" cy="1015663"/>
          </a:xfrm>
          <a:prstGeom prst="rect">
            <a:avLst/>
          </a:prstGeom>
          <a:noFill/>
        </p:spPr>
        <p:txBody>
          <a:bodyPr wrap="none" rtlCol="0">
            <a:spAutoFit/>
          </a:bodyPr>
          <a:lstStyle/>
          <a:p>
            <a:r>
              <a:rPr kumimoji="1" lang="en-US" altLang="zh-CN" sz="2000" dirty="0" smtClean="0">
                <a:solidFill>
                  <a:schemeClr val="bg1"/>
                </a:solidFill>
              </a:rPr>
              <a:t>SDSS </a:t>
            </a:r>
          </a:p>
          <a:p>
            <a:r>
              <a:rPr kumimoji="1" lang="en-US" altLang="zh-CN" sz="2000" dirty="0" smtClean="0">
                <a:solidFill>
                  <a:schemeClr val="bg1"/>
                </a:solidFill>
              </a:rPr>
              <a:t>2.5m, 7deg</a:t>
            </a:r>
            <a:r>
              <a:rPr kumimoji="1" lang="en-US" altLang="zh-CN" sz="2000" baseline="30000" dirty="0" smtClean="0">
                <a:solidFill>
                  <a:schemeClr val="bg1"/>
                </a:solidFill>
              </a:rPr>
              <a:t>2</a:t>
            </a:r>
            <a:r>
              <a:rPr kumimoji="1" lang="en-US" altLang="zh-CN" sz="2000" dirty="0" smtClean="0">
                <a:solidFill>
                  <a:schemeClr val="bg1"/>
                </a:solidFill>
              </a:rPr>
              <a:t>, </a:t>
            </a:r>
            <a:r>
              <a:rPr kumimoji="1" lang="en-US" altLang="zh-CN" sz="2000" i="1" dirty="0" err="1" smtClean="0">
                <a:solidFill>
                  <a:schemeClr val="bg1"/>
                </a:solidFill>
              </a:rPr>
              <a:t>ugriz</a:t>
            </a:r>
            <a:endParaRPr kumimoji="1" lang="en-US" altLang="zh-CN" sz="2000" i="1" dirty="0" smtClean="0">
              <a:solidFill>
                <a:schemeClr val="bg1"/>
              </a:solidFill>
            </a:endParaRPr>
          </a:p>
          <a:p>
            <a:r>
              <a:rPr kumimoji="1" lang="en-US" altLang="zh-CN" sz="2000" dirty="0" smtClean="0">
                <a:solidFill>
                  <a:schemeClr val="bg1"/>
                </a:solidFill>
              </a:rPr>
              <a:t>r &lt; 22</a:t>
            </a:r>
          </a:p>
        </p:txBody>
      </p:sp>
      <p:sp>
        <p:nvSpPr>
          <p:cNvPr id="13" name="文本框 12"/>
          <p:cNvSpPr txBox="1"/>
          <p:nvPr/>
        </p:nvSpPr>
        <p:spPr>
          <a:xfrm>
            <a:off x="3205575" y="149407"/>
            <a:ext cx="2334232" cy="1015663"/>
          </a:xfrm>
          <a:prstGeom prst="rect">
            <a:avLst/>
          </a:prstGeom>
          <a:noFill/>
        </p:spPr>
        <p:txBody>
          <a:bodyPr wrap="none" rtlCol="0">
            <a:spAutoFit/>
          </a:bodyPr>
          <a:lstStyle/>
          <a:p>
            <a:r>
              <a:rPr kumimoji="1" lang="en-US" altLang="zh-CN" sz="2000" dirty="0" smtClean="0">
                <a:solidFill>
                  <a:schemeClr val="bg1"/>
                </a:solidFill>
              </a:rPr>
              <a:t>PS1</a:t>
            </a:r>
          </a:p>
          <a:p>
            <a:r>
              <a:rPr kumimoji="1" lang="en-US" altLang="zh-CN" sz="2000" dirty="0" smtClean="0">
                <a:solidFill>
                  <a:schemeClr val="bg1"/>
                </a:solidFill>
              </a:rPr>
              <a:t>1.8m, 7deg</a:t>
            </a:r>
            <a:r>
              <a:rPr kumimoji="1" lang="en-US" altLang="zh-CN" sz="2000" baseline="30000" dirty="0" smtClean="0">
                <a:solidFill>
                  <a:schemeClr val="bg1"/>
                </a:solidFill>
              </a:rPr>
              <a:t>2</a:t>
            </a:r>
            <a:r>
              <a:rPr kumimoji="1" lang="en-US" altLang="zh-CN" sz="2000" dirty="0" smtClean="0">
                <a:solidFill>
                  <a:schemeClr val="bg1"/>
                </a:solidFill>
              </a:rPr>
              <a:t>, </a:t>
            </a:r>
            <a:r>
              <a:rPr kumimoji="1" lang="en-US" altLang="zh-CN" sz="2000" i="1" dirty="0" err="1" smtClean="0">
                <a:solidFill>
                  <a:schemeClr val="bg1"/>
                </a:solidFill>
              </a:rPr>
              <a:t>grizY</a:t>
            </a:r>
            <a:endParaRPr kumimoji="1" lang="en-US" altLang="zh-CN" sz="2000" i="1" dirty="0" smtClean="0">
              <a:solidFill>
                <a:schemeClr val="bg1"/>
              </a:solidFill>
            </a:endParaRPr>
          </a:p>
          <a:p>
            <a:r>
              <a:rPr kumimoji="1" lang="en-US" altLang="zh-CN" sz="2000" dirty="0" smtClean="0">
                <a:solidFill>
                  <a:schemeClr val="bg1"/>
                </a:solidFill>
              </a:rPr>
              <a:t>r &lt; 22.8</a:t>
            </a:r>
            <a:endParaRPr kumimoji="1" lang="zh-CN" altLang="en-US" sz="2000" dirty="0">
              <a:solidFill>
                <a:schemeClr val="bg1"/>
              </a:solidFill>
            </a:endParaRPr>
          </a:p>
        </p:txBody>
      </p:sp>
      <p:sp>
        <p:nvSpPr>
          <p:cNvPr id="14" name="文本框 13"/>
          <p:cNvSpPr txBox="1"/>
          <p:nvPr/>
        </p:nvSpPr>
        <p:spPr>
          <a:xfrm>
            <a:off x="6140223" y="5320751"/>
            <a:ext cx="2581320" cy="1015663"/>
          </a:xfrm>
          <a:prstGeom prst="rect">
            <a:avLst/>
          </a:prstGeom>
          <a:noFill/>
        </p:spPr>
        <p:txBody>
          <a:bodyPr wrap="none" rtlCol="0">
            <a:spAutoFit/>
          </a:bodyPr>
          <a:lstStyle/>
          <a:p>
            <a:r>
              <a:rPr kumimoji="1" lang="en-US" altLang="zh-CN" sz="2000" dirty="0" smtClean="0">
                <a:solidFill>
                  <a:schemeClr val="bg1"/>
                </a:solidFill>
              </a:rPr>
              <a:t>LSST </a:t>
            </a:r>
          </a:p>
          <a:p>
            <a:r>
              <a:rPr kumimoji="1" lang="en-US" altLang="zh-CN" sz="2000" dirty="0" smtClean="0">
                <a:solidFill>
                  <a:schemeClr val="bg1"/>
                </a:solidFill>
              </a:rPr>
              <a:t>8.4m, 10deg</a:t>
            </a:r>
            <a:r>
              <a:rPr kumimoji="1" lang="en-US" altLang="zh-CN" sz="2000" baseline="30000" dirty="0" smtClean="0">
                <a:solidFill>
                  <a:schemeClr val="bg1"/>
                </a:solidFill>
              </a:rPr>
              <a:t>2</a:t>
            </a:r>
            <a:r>
              <a:rPr kumimoji="1" lang="en-US" altLang="zh-CN" sz="2000" dirty="0" smtClean="0">
                <a:solidFill>
                  <a:schemeClr val="bg1"/>
                </a:solidFill>
              </a:rPr>
              <a:t>, </a:t>
            </a:r>
            <a:r>
              <a:rPr kumimoji="1" lang="en-US" altLang="zh-CN" sz="2000" i="1" dirty="0" err="1" smtClean="0">
                <a:solidFill>
                  <a:schemeClr val="bg1"/>
                </a:solidFill>
              </a:rPr>
              <a:t>ugrizy</a:t>
            </a:r>
            <a:endParaRPr kumimoji="1" lang="en-US" altLang="zh-CN" sz="2000" i="1" dirty="0" smtClean="0">
              <a:solidFill>
                <a:schemeClr val="bg1"/>
              </a:solidFill>
            </a:endParaRPr>
          </a:p>
          <a:p>
            <a:r>
              <a:rPr kumimoji="1" lang="en-US" altLang="zh-CN" sz="2000" dirty="0" smtClean="0">
                <a:solidFill>
                  <a:schemeClr val="bg1"/>
                </a:solidFill>
              </a:rPr>
              <a:t>r &lt; 27.8</a:t>
            </a:r>
            <a:endParaRPr kumimoji="1" lang="zh-CN" altLang="en-US" sz="2000" dirty="0">
              <a:solidFill>
                <a:schemeClr val="bg1"/>
              </a:solidFill>
            </a:endParaRPr>
          </a:p>
        </p:txBody>
      </p:sp>
      <p:pic>
        <p:nvPicPr>
          <p:cNvPr id="17" name="图片 16" descr="IMG_5913.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48547" y="185035"/>
            <a:ext cx="2901351" cy="3166706"/>
          </a:xfrm>
          <a:prstGeom prst="rect">
            <a:avLst/>
          </a:prstGeom>
        </p:spPr>
      </p:pic>
      <p:sp>
        <p:nvSpPr>
          <p:cNvPr id="18" name="文本框 17"/>
          <p:cNvSpPr txBox="1"/>
          <p:nvPr/>
        </p:nvSpPr>
        <p:spPr>
          <a:xfrm>
            <a:off x="6146691" y="130736"/>
            <a:ext cx="2125215" cy="1015663"/>
          </a:xfrm>
          <a:prstGeom prst="rect">
            <a:avLst/>
          </a:prstGeom>
          <a:noFill/>
        </p:spPr>
        <p:txBody>
          <a:bodyPr wrap="none" rtlCol="0">
            <a:spAutoFit/>
          </a:bodyPr>
          <a:lstStyle/>
          <a:p>
            <a:r>
              <a:rPr kumimoji="1" lang="en-US" altLang="zh-CN" sz="2000" dirty="0" smtClean="0">
                <a:solidFill>
                  <a:schemeClr val="bg1"/>
                </a:solidFill>
              </a:rPr>
              <a:t>ZTF </a:t>
            </a:r>
          </a:p>
          <a:p>
            <a:r>
              <a:rPr kumimoji="1" lang="en-US" altLang="zh-CN" sz="2000" dirty="0" smtClean="0">
                <a:solidFill>
                  <a:schemeClr val="bg1"/>
                </a:solidFill>
              </a:rPr>
              <a:t>1.2m, 47deg</a:t>
            </a:r>
            <a:r>
              <a:rPr kumimoji="1" lang="en-US" altLang="zh-CN" sz="2000" baseline="30000" dirty="0" smtClean="0">
                <a:solidFill>
                  <a:schemeClr val="bg1"/>
                </a:solidFill>
              </a:rPr>
              <a:t>2</a:t>
            </a:r>
            <a:r>
              <a:rPr kumimoji="1" lang="en-US" altLang="zh-CN" sz="2000" dirty="0" smtClean="0">
                <a:solidFill>
                  <a:schemeClr val="bg1"/>
                </a:solidFill>
              </a:rPr>
              <a:t>, </a:t>
            </a:r>
            <a:r>
              <a:rPr kumimoji="1" lang="en-US" altLang="zh-CN" sz="2000" i="1" dirty="0" smtClean="0">
                <a:solidFill>
                  <a:schemeClr val="bg1"/>
                </a:solidFill>
              </a:rPr>
              <a:t>gr</a:t>
            </a:r>
          </a:p>
          <a:p>
            <a:r>
              <a:rPr kumimoji="1" lang="en-US" altLang="zh-CN" sz="2000" dirty="0" smtClean="0">
                <a:solidFill>
                  <a:schemeClr val="bg1"/>
                </a:solidFill>
              </a:rPr>
              <a:t>r</a:t>
            </a:r>
            <a:r>
              <a:rPr kumimoji="1" lang="zh-CN" altLang="en-US" sz="2000" dirty="0" smtClean="0">
                <a:solidFill>
                  <a:schemeClr val="bg1"/>
                </a:solidFill>
              </a:rPr>
              <a:t> </a:t>
            </a:r>
            <a:r>
              <a:rPr kumimoji="1" lang="en-US" altLang="zh-CN" sz="2000" dirty="0" smtClean="0">
                <a:solidFill>
                  <a:schemeClr val="bg1"/>
                </a:solidFill>
              </a:rPr>
              <a:t>&lt; 20.4</a:t>
            </a:r>
            <a:endParaRPr kumimoji="1" lang="zh-CN" altLang="en-US" sz="2000" dirty="0">
              <a:solidFill>
                <a:schemeClr val="bg1"/>
              </a:solidFill>
            </a:endParaRPr>
          </a:p>
        </p:txBody>
      </p:sp>
      <p:pic>
        <p:nvPicPr>
          <p:cNvPr id="19" name="图片 18" descr="skymapper-telescope-australia.jpg"/>
          <p:cNvPicPr>
            <a:picLocks/>
          </p:cNvPicPr>
          <p:nvPr/>
        </p:nvPicPr>
        <p:blipFill rotWithShape="1">
          <a:blip r:embed="rId10">
            <a:extLst>
              <a:ext uri="{28A0092B-C50C-407E-A947-70E740481C1C}">
                <a14:useLocalDpi xmlns:a14="http://schemas.microsoft.com/office/drawing/2010/main" val="0"/>
              </a:ext>
            </a:extLst>
          </a:blip>
          <a:srcRect l="17920" t="37777" r="15739" b="13827"/>
          <a:stretch/>
        </p:blipFill>
        <p:spPr>
          <a:xfrm>
            <a:off x="3224227" y="3361000"/>
            <a:ext cx="2915996" cy="3167994"/>
          </a:xfrm>
          <a:prstGeom prst="rect">
            <a:avLst/>
          </a:prstGeom>
        </p:spPr>
      </p:pic>
      <p:sp>
        <p:nvSpPr>
          <p:cNvPr id="20" name="文本框 19"/>
          <p:cNvSpPr txBox="1"/>
          <p:nvPr/>
        </p:nvSpPr>
        <p:spPr>
          <a:xfrm>
            <a:off x="3155462" y="5300398"/>
            <a:ext cx="2746256" cy="1015663"/>
          </a:xfrm>
          <a:prstGeom prst="rect">
            <a:avLst/>
          </a:prstGeom>
          <a:noFill/>
        </p:spPr>
        <p:txBody>
          <a:bodyPr wrap="none" rtlCol="0">
            <a:spAutoFit/>
          </a:bodyPr>
          <a:lstStyle/>
          <a:p>
            <a:r>
              <a:rPr kumimoji="1" lang="en-US" altLang="zh-CN" sz="2000" dirty="0" smtClean="0">
                <a:solidFill>
                  <a:schemeClr val="bg1"/>
                </a:solidFill>
              </a:rPr>
              <a:t>Skymapper</a:t>
            </a:r>
          </a:p>
          <a:p>
            <a:r>
              <a:rPr kumimoji="1" lang="en-US" altLang="zh-CN" sz="2000" dirty="0" smtClean="0">
                <a:solidFill>
                  <a:schemeClr val="bg1"/>
                </a:solidFill>
              </a:rPr>
              <a:t>1.35m, 5.7deg</a:t>
            </a:r>
            <a:r>
              <a:rPr kumimoji="1" lang="en-US" altLang="zh-CN" sz="2000" baseline="30000" dirty="0" smtClean="0">
                <a:solidFill>
                  <a:schemeClr val="bg1"/>
                </a:solidFill>
              </a:rPr>
              <a:t>2</a:t>
            </a:r>
            <a:r>
              <a:rPr kumimoji="1" lang="en-US" altLang="zh-CN" sz="2000" dirty="0" smtClean="0">
                <a:solidFill>
                  <a:schemeClr val="bg1"/>
                </a:solidFill>
              </a:rPr>
              <a:t>, </a:t>
            </a:r>
            <a:r>
              <a:rPr kumimoji="1" lang="en-US" altLang="zh-CN" sz="2000" i="1" dirty="0" smtClean="0">
                <a:solidFill>
                  <a:schemeClr val="bg1"/>
                </a:solidFill>
              </a:rPr>
              <a:t>uvgri</a:t>
            </a:r>
            <a:r>
              <a:rPr kumimoji="1" lang="en-US" altLang="zh-CN" sz="2000" dirty="0" smtClean="0">
                <a:solidFill>
                  <a:schemeClr val="bg1"/>
                </a:solidFill>
              </a:rPr>
              <a:t>z</a:t>
            </a:r>
          </a:p>
          <a:p>
            <a:r>
              <a:rPr kumimoji="1" lang="en-US" altLang="zh-CN" sz="2000" dirty="0" smtClean="0">
                <a:solidFill>
                  <a:schemeClr val="bg1"/>
                </a:solidFill>
              </a:rPr>
              <a:t>r &lt; 22.6</a:t>
            </a:r>
            <a:endParaRPr kumimoji="1" lang="zh-CN" altLang="en-US" sz="2000" dirty="0">
              <a:solidFill>
                <a:schemeClr val="bg1"/>
              </a:solidFill>
            </a:endParaRPr>
          </a:p>
        </p:txBody>
      </p:sp>
      <p:sp>
        <p:nvSpPr>
          <p:cNvPr id="45" name="矩形 44"/>
          <p:cNvSpPr/>
          <p:nvPr/>
        </p:nvSpPr>
        <p:spPr>
          <a:xfrm>
            <a:off x="3186875" y="130736"/>
            <a:ext cx="5919773" cy="639034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4897194" y="3068861"/>
            <a:ext cx="2339102" cy="523220"/>
          </a:xfrm>
          <a:prstGeom prst="rect">
            <a:avLst/>
          </a:prstGeom>
          <a:solidFill>
            <a:srgbClr val="FFFFFF"/>
          </a:solidFill>
        </p:spPr>
        <p:txBody>
          <a:bodyPr wrap="none" rtlCol="0">
            <a:spAutoFit/>
          </a:bodyPr>
          <a:lstStyle/>
          <a:p>
            <a:r>
              <a:rPr kumimoji="1" lang="zh-CN" altLang="en-US" sz="2800" b="1" dirty="0" smtClean="0">
                <a:solidFill>
                  <a:srgbClr val="FF0000"/>
                </a:solidFill>
              </a:rPr>
              <a:t>拍伪彩色电影</a:t>
            </a:r>
            <a:endParaRPr kumimoji="1" lang="zh-CN" altLang="en-US" sz="2800" b="1" dirty="0">
              <a:solidFill>
                <a:srgbClr val="FF0000"/>
              </a:solidFill>
            </a:endParaRPr>
          </a:p>
        </p:txBody>
      </p:sp>
      <p:pic>
        <p:nvPicPr>
          <p:cNvPr id="5" name="图片 4" descr="Screen Shot 2017-08-15 at 2.42.59 PM.png"/>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14178"/>
          <a:stretch/>
        </p:blipFill>
        <p:spPr>
          <a:xfrm>
            <a:off x="77726" y="3383735"/>
            <a:ext cx="2916000" cy="3137344"/>
          </a:xfrm>
          <a:prstGeom prst="rect">
            <a:avLst/>
          </a:prstGeom>
        </p:spPr>
      </p:pic>
      <p:sp>
        <p:nvSpPr>
          <p:cNvPr id="10" name="文本框 9"/>
          <p:cNvSpPr txBox="1"/>
          <p:nvPr/>
        </p:nvSpPr>
        <p:spPr>
          <a:xfrm>
            <a:off x="861844" y="3075353"/>
            <a:ext cx="1261884" cy="523220"/>
          </a:xfrm>
          <a:prstGeom prst="rect">
            <a:avLst/>
          </a:prstGeom>
          <a:solidFill>
            <a:schemeClr val="bg1"/>
          </a:solidFill>
        </p:spPr>
        <p:txBody>
          <a:bodyPr wrap="none" rtlCol="0">
            <a:spAutoFit/>
          </a:bodyPr>
          <a:lstStyle/>
          <a:p>
            <a:r>
              <a:rPr kumimoji="1" lang="zh-CN" altLang="en-US" sz="2800" b="1" dirty="0" smtClean="0">
                <a:solidFill>
                  <a:srgbClr val="0000FF"/>
                </a:solidFill>
              </a:rPr>
              <a:t>拍照片</a:t>
            </a:r>
            <a:endParaRPr kumimoji="1" lang="zh-CN" altLang="en-US" sz="2800" b="1" dirty="0">
              <a:solidFill>
                <a:srgbClr val="0000FF"/>
              </a:solidFill>
            </a:endParaRPr>
          </a:p>
        </p:txBody>
      </p:sp>
      <p:sp>
        <p:nvSpPr>
          <p:cNvPr id="25" name="文本框 24"/>
          <p:cNvSpPr txBox="1"/>
          <p:nvPr/>
        </p:nvSpPr>
        <p:spPr>
          <a:xfrm>
            <a:off x="77726" y="5389984"/>
            <a:ext cx="2347134" cy="1015663"/>
          </a:xfrm>
          <a:prstGeom prst="rect">
            <a:avLst/>
          </a:prstGeom>
          <a:noFill/>
        </p:spPr>
        <p:txBody>
          <a:bodyPr wrap="none" rtlCol="0">
            <a:spAutoFit/>
          </a:bodyPr>
          <a:lstStyle/>
          <a:p>
            <a:r>
              <a:rPr kumimoji="1" lang="en-US" altLang="zh-CN" sz="2000" dirty="0" smtClean="0">
                <a:solidFill>
                  <a:schemeClr val="bg1"/>
                </a:solidFill>
              </a:rPr>
              <a:t>XSTPS-GAC</a:t>
            </a:r>
            <a:r>
              <a:rPr kumimoji="1" lang="zh-CN" altLang="en-US" sz="2000" dirty="0" smtClean="0">
                <a:solidFill>
                  <a:schemeClr val="bg1"/>
                </a:solidFill>
              </a:rPr>
              <a:t> </a:t>
            </a:r>
            <a:r>
              <a:rPr kumimoji="1" lang="en-US" altLang="zh-CN" sz="2000" dirty="0" smtClean="0">
                <a:solidFill>
                  <a:schemeClr val="bg1"/>
                </a:solidFill>
              </a:rPr>
              <a:t/>
            </a:r>
            <a:br>
              <a:rPr kumimoji="1" lang="en-US" altLang="zh-CN" sz="2000" dirty="0" smtClean="0">
                <a:solidFill>
                  <a:schemeClr val="bg1"/>
                </a:solidFill>
              </a:rPr>
            </a:br>
            <a:r>
              <a:rPr kumimoji="1" lang="en-US" altLang="zh-CN" sz="2000" dirty="0" smtClean="0">
                <a:solidFill>
                  <a:schemeClr val="bg1"/>
                </a:solidFill>
              </a:rPr>
              <a:t>1.04m, 3.8deg</a:t>
            </a:r>
            <a:r>
              <a:rPr kumimoji="1" lang="en-US" altLang="zh-CN" sz="2000" baseline="30000" dirty="0" smtClean="0">
                <a:solidFill>
                  <a:schemeClr val="bg1"/>
                </a:solidFill>
              </a:rPr>
              <a:t>2</a:t>
            </a:r>
            <a:r>
              <a:rPr kumimoji="1" lang="en-US" altLang="zh-CN" sz="2000" dirty="0" smtClean="0">
                <a:solidFill>
                  <a:schemeClr val="bg1"/>
                </a:solidFill>
              </a:rPr>
              <a:t>, </a:t>
            </a:r>
            <a:r>
              <a:rPr kumimoji="1" lang="en-US" altLang="zh-CN" sz="2000" dirty="0" err="1" smtClean="0">
                <a:solidFill>
                  <a:schemeClr val="bg1"/>
                </a:solidFill>
              </a:rPr>
              <a:t>gri</a:t>
            </a:r>
            <a:endParaRPr kumimoji="1" lang="en-US" altLang="zh-CN" sz="2000" dirty="0" smtClean="0">
              <a:solidFill>
                <a:schemeClr val="bg1"/>
              </a:solidFill>
            </a:endParaRPr>
          </a:p>
          <a:p>
            <a:r>
              <a:rPr kumimoji="1" lang="en-US" altLang="zh-CN" sz="2000" dirty="0" smtClean="0">
                <a:solidFill>
                  <a:schemeClr val="bg1"/>
                </a:solidFill>
              </a:rPr>
              <a:t>r &lt; 19</a:t>
            </a:r>
            <a:endParaRPr kumimoji="1" lang="zh-CN" altLang="en-US" sz="2000" dirty="0">
              <a:solidFill>
                <a:schemeClr val="bg1"/>
              </a:solidFill>
            </a:endParaRPr>
          </a:p>
        </p:txBody>
      </p:sp>
      <p:sp>
        <p:nvSpPr>
          <p:cNvPr id="23" name="矩形 22"/>
          <p:cNvSpPr/>
          <p:nvPr/>
        </p:nvSpPr>
        <p:spPr>
          <a:xfrm>
            <a:off x="77730" y="175311"/>
            <a:ext cx="2915996" cy="6390343"/>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33" name="直线箭头连接符 32"/>
          <p:cNvCxnSpPr>
            <a:endCxn id="9" idx="2"/>
          </p:cNvCxnSpPr>
          <p:nvPr/>
        </p:nvCxnSpPr>
        <p:spPr>
          <a:xfrm flipV="1">
            <a:off x="2483768" y="3349292"/>
            <a:ext cx="2198459" cy="77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674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horizont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a:grpSpLocks noChangeAspect="1"/>
          </p:cNvGrpSpPr>
          <p:nvPr/>
        </p:nvGrpSpPr>
        <p:grpSpPr>
          <a:xfrm>
            <a:off x="2339752" y="4293096"/>
            <a:ext cx="4583150" cy="2448272"/>
            <a:chOff x="1835696" y="3746812"/>
            <a:chExt cx="5616624" cy="3000343"/>
          </a:xfrm>
        </p:grpSpPr>
        <p:pic>
          <p:nvPicPr>
            <p:cNvPr id="5" name="内容占位符 3" descr="cobe_MW.jpg"/>
            <p:cNvPicPr>
              <a:picLocks noChangeAspect="1"/>
            </p:cNvPicPr>
            <p:nvPr/>
          </p:nvPicPr>
          <p:blipFill rotWithShape="1">
            <a:blip r:embed="rId3" cstate="screen">
              <a:extLst>
                <a:ext uri="{28A0092B-C50C-407E-A947-70E740481C1C}">
                  <a14:useLocalDpi xmlns:a14="http://schemas.microsoft.com/office/drawing/2010/main"/>
                </a:ext>
              </a:extLst>
            </a:blip>
            <a:srcRect t="-9922"/>
            <a:stretch/>
          </p:blipFill>
          <p:spPr>
            <a:xfrm>
              <a:off x="1835696" y="3746812"/>
              <a:ext cx="5616622" cy="1554396"/>
            </a:xfrm>
            <a:prstGeom prst="rect">
              <a:avLst/>
            </a:prstGeom>
          </p:spPr>
        </p:pic>
        <p:pic>
          <p:nvPicPr>
            <p:cNvPr id="6" name="内容占位符 3" descr="cobe_MW.jpg"/>
            <p:cNvPicPr>
              <a:picLocks noChangeAspect="1"/>
            </p:cNvPicPr>
            <p:nvPr/>
          </p:nvPicPr>
          <p:blipFill rotWithShape="1">
            <a:blip r:embed="rId4" cstate="screen">
              <a:duotone>
                <a:schemeClr val="accent5">
                  <a:shade val="45000"/>
                  <a:satMod val="135000"/>
                </a:schemeClr>
                <a:prstClr val="white"/>
              </a:duotone>
              <a:extLst>
                <a:ext uri="{28A0092B-C50C-407E-A947-70E740481C1C}">
                  <a14:useLocalDpi xmlns:a14="http://schemas.microsoft.com/office/drawing/2010/main"/>
                </a:ext>
              </a:extLst>
            </a:blip>
            <a:srcRect b="-9740"/>
            <a:stretch/>
          </p:blipFill>
          <p:spPr>
            <a:xfrm>
              <a:off x="1835696" y="5301208"/>
              <a:ext cx="5616624" cy="1445947"/>
            </a:xfrm>
            <a:prstGeom prst="rect">
              <a:avLst/>
            </a:prstGeom>
          </p:spPr>
        </p:pic>
        <p:sp>
          <p:nvSpPr>
            <p:cNvPr id="7" name="文本框 6"/>
            <p:cNvSpPr txBox="1">
              <a:spLocks noChangeAspect="1"/>
            </p:cNvSpPr>
            <p:nvPr/>
          </p:nvSpPr>
          <p:spPr>
            <a:xfrm>
              <a:off x="3688849" y="4592970"/>
              <a:ext cx="1899048" cy="565768"/>
            </a:xfrm>
            <a:prstGeom prst="rect">
              <a:avLst/>
            </a:prstGeom>
            <a:noFill/>
          </p:spPr>
          <p:txBody>
            <a:bodyPr wrap="square" rtlCol="0">
              <a:spAutoFit/>
            </a:bodyPr>
            <a:lstStyle/>
            <a:p>
              <a:r>
                <a:rPr kumimoji="1" lang="en-US" altLang="zh-CN" sz="2400" dirty="0" smtClean="0">
                  <a:solidFill>
                    <a:schemeClr val="bg1"/>
                  </a:solidFill>
                </a:rPr>
                <a:t>Mephisto</a:t>
              </a:r>
              <a:endParaRPr kumimoji="1" lang="zh-CN" altLang="en-US" sz="2400" dirty="0">
                <a:solidFill>
                  <a:schemeClr val="bg1"/>
                </a:solidFill>
              </a:endParaRPr>
            </a:p>
          </p:txBody>
        </p:sp>
        <p:sp>
          <p:nvSpPr>
            <p:cNvPr id="8" name="文本框 7"/>
            <p:cNvSpPr txBox="1">
              <a:spLocks noChangeAspect="1"/>
            </p:cNvSpPr>
            <p:nvPr/>
          </p:nvSpPr>
          <p:spPr>
            <a:xfrm>
              <a:off x="3995936" y="5401798"/>
              <a:ext cx="1722557" cy="565768"/>
            </a:xfrm>
            <a:prstGeom prst="rect">
              <a:avLst/>
            </a:prstGeom>
            <a:noFill/>
          </p:spPr>
          <p:txBody>
            <a:bodyPr wrap="square" rtlCol="0">
              <a:spAutoFit/>
            </a:bodyPr>
            <a:lstStyle/>
            <a:p>
              <a:r>
                <a:rPr kumimoji="1" lang="en-US" altLang="zh-CN" sz="2400" dirty="0" smtClean="0">
                  <a:solidFill>
                    <a:schemeClr val="bg1"/>
                  </a:solidFill>
                </a:rPr>
                <a:t>LSST</a:t>
              </a:r>
              <a:endParaRPr kumimoji="1" lang="zh-CN" altLang="en-US" sz="2400" dirty="0">
                <a:solidFill>
                  <a:schemeClr val="bg1"/>
                </a:solidFill>
              </a:endParaRPr>
            </a:p>
          </p:txBody>
        </p:sp>
      </p:grpSp>
      <p:sp>
        <p:nvSpPr>
          <p:cNvPr id="2" name="标题 1"/>
          <p:cNvSpPr>
            <a:spLocks noGrp="1"/>
          </p:cNvSpPr>
          <p:nvPr>
            <p:ph type="title"/>
          </p:nvPr>
        </p:nvSpPr>
        <p:spPr/>
        <p:txBody>
          <a:bodyPr/>
          <a:lstStyle/>
          <a:p>
            <a:r>
              <a:rPr lang="en-US" altLang="zh-CN" dirty="0" smtClean="0"/>
              <a:t>Mephisto: </a:t>
            </a:r>
            <a:r>
              <a:rPr lang="zh-CN" altLang="en-US" dirty="0" smtClean="0"/>
              <a:t>更进一步拍彩色电</a:t>
            </a:r>
            <a:r>
              <a:rPr lang="zh-CN" altLang="en-US" dirty="0"/>
              <a:t>影</a:t>
            </a:r>
            <a:endParaRPr kumimoji="1" lang="zh-CN" altLang="en-US" dirty="0"/>
          </a:p>
        </p:txBody>
      </p:sp>
      <p:sp>
        <p:nvSpPr>
          <p:cNvPr id="3" name="内容占位符 2"/>
          <p:cNvSpPr>
            <a:spLocks noGrp="1"/>
          </p:cNvSpPr>
          <p:nvPr>
            <p:ph idx="1"/>
          </p:nvPr>
        </p:nvSpPr>
        <p:spPr/>
        <p:txBody>
          <a:bodyPr/>
          <a:lstStyle/>
          <a:p>
            <a:r>
              <a:rPr lang="zh-CN" altLang="en-US" dirty="0" smtClean="0"/>
              <a:t>科学需</a:t>
            </a:r>
            <a:r>
              <a:rPr lang="zh-CN" altLang="en-US" dirty="0"/>
              <a:t>求</a:t>
            </a:r>
            <a:r>
              <a:rPr lang="en-US" altLang="zh-CN" dirty="0"/>
              <a:t>: </a:t>
            </a:r>
            <a:r>
              <a:rPr lang="zh-CN" altLang="en-US" dirty="0"/>
              <a:t>时域天文</a:t>
            </a:r>
          </a:p>
          <a:p>
            <a:pPr lvl="1"/>
            <a:r>
              <a:rPr lang="zh-CN" altLang="en-US" dirty="0"/>
              <a:t>开展变源、暂现源研究的瓶颈在于获取高精度的实时颜色信息以对其各类候选体进行快速分类与认证。</a:t>
            </a:r>
            <a:endParaRPr lang="en-US" altLang="zh-CN" dirty="0"/>
          </a:p>
          <a:p>
            <a:pPr lvl="1"/>
            <a:r>
              <a:rPr lang="zh-CN" altLang="en-US" dirty="0"/>
              <a:t>实时颜色</a:t>
            </a:r>
            <a:r>
              <a:rPr lang="zh-CN" altLang="en-US" dirty="0" smtClean="0"/>
              <a:t>测量对变源</a:t>
            </a:r>
            <a:r>
              <a:rPr lang="zh-CN" altLang="en-US" dirty="0"/>
              <a:t>、暂现源的证认、</a:t>
            </a:r>
            <a:r>
              <a:rPr lang="zh-CN" altLang="en-US" dirty="0" smtClean="0"/>
              <a:t>性质研究极为关键</a:t>
            </a:r>
            <a:endParaRPr kumimoji="1" lang="en-US" altLang="zh-CN" dirty="0" smtClean="0"/>
          </a:p>
          <a:p>
            <a:r>
              <a:rPr lang="zh-CN" altLang="en-US" dirty="0" smtClean="0"/>
              <a:t>多通道测光巡天望远镜</a:t>
            </a:r>
            <a:r>
              <a:rPr lang="en-US" altLang="zh-CN" dirty="0" smtClean="0"/>
              <a:t> </a:t>
            </a:r>
            <a:r>
              <a:rPr kumimoji="1" lang="en-US" altLang="zh-CN" dirty="0" smtClean="0"/>
              <a:t>Mephisto: </a:t>
            </a:r>
          </a:p>
          <a:p>
            <a:pPr lvl="1"/>
            <a:r>
              <a:rPr lang="zh-CN" altLang="en-US" dirty="0" smtClean="0"/>
              <a:t>同时在三个波段（</a:t>
            </a:r>
            <a:r>
              <a:rPr lang="en-US" altLang="zh-CN" i="1" dirty="0" smtClean="0"/>
              <a:t>ugi</a:t>
            </a:r>
            <a:r>
              <a:rPr lang="zh-CN" altLang="en-US" dirty="0" smtClean="0"/>
              <a:t>或</a:t>
            </a:r>
            <a:r>
              <a:rPr lang="en-US" altLang="zh-CN" i="1" dirty="0" smtClean="0"/>
              <a:t>vrz</a:t>
            </a:r>
            <a:r>
              <a:rPr lang="zh-CN" altLang="en-US" dirty="0" smtClean="0"/>
              <a:t>）</a:t>
            </a:r>
            <a:r>
              <a:rPr lang="zh-CN" altLang="en-US" dirty="0"/>
              <a:t>对同一天区进行高质量成像测光观测，获取高精度的实时颜色信息</a:t>
            </a:r>
            <a:r>
              <a:rPr lang="zh-CN" altLang="en-US" dirty="0" smtClean="0"/>
              <a:t>，录制宇宙天体运动和变化</a:t>
            </a:r>
            <a:r>
              <a:rPr lang="zh-CN" altLang="en-US" dirty="0"/>
              <a:t>的彩色纪录片。</a:t>
            </a:r>
            <a:endParaRPr lang="en-US" altLang="zh-CN" dirty="0"/>
          </a:p>
          <a:p>
            <a:pPr lvl="1"/>
            <a:r>
              <a:rPr lang="en-US" altLang="zh-CN" dirty="0"/>
              <a:t>Mephisto</a:t>
            </a:r>
            <a:r>
              <a:rPr lang="zh-CN" altLang="en-US" dirty="0"/>
              <a:t>不仅显著提高了巡天的效率和颜色定标精度，更重要的是通过提供高精度的实时颜色信息，有效地解决了上述变源与暂现源研究面临的瓶颈。</a:t>
            </a:r>
          </a:p>
        </p:txBody>
      </p:sp>
    </p:spTree>
    <p:extLst>
      <p:ext uri="{BB962C8B-B14F-4D97-AF65-F5344CB8AC3E}">
        <p14:creationId xmlns:p14="http://schemas.microsoft.com/office/powerpoint/2010/main" val="1802453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技术挑战</a:t>
            </a:r>
            <a:endParaRPr kumimoji="1" lang="zh-CN" altLang="en-US" dirty="0"/>
          </a:p>
        </p:txBody>
      </p:sp>
      <p:sp>
        <p:nvSpPr>
          <p:cNvPr id="4" name="内容占位符 2"/>
          <p:cNvSpPr>
            <a:spLocks noGrp="1"/>
          </p:cNvSpPr>
          <p:nvPr>
            <p:ph sz="half" idx="1"/>
          </p:nvPr>
        </p:nvSpPr>
        <p:spPr>
          <a:xfrm>
            <a:off x="457200" y="970309"/>
            <a:ext cx="4038600" cy="4906963"/>
          </a:xfrm>
        </p:spPr>
        <p:txBody>
          <a:bodyPr/>
          <a:lstStyle/>
          <a:p>
            <a:r>
              <a:rPr kumimoji="1" lang="zh-CN" altLang="en-US" dirty="0" smtClean="0"/>
              <a:t>大口径大视场、分色</a:t>
            </a:r>
            <a:endParaRPr kumimoji="1" lang="en-US" altLang="zh-CN" dirty="0" smtClean="0"/>
          </a:p>
          <a:p>
            <a:endParaRPr lang="en-US" altLang="zh-CN" dirty="0"/>
          </a:p>
          <a:p>
            <a:endParaRPr kumimoji="1" lang="en-US" altLang="zh-CN" dirty="0" smtClean="0"/>
          </a:p>
          <a:p>
            <a:endParaRPr lang="en-US" altLang="zh-CN" dirty="0"/>
          </a:p>
          <a:p>
            <a:endParaRPr kumimoji="1" lang="en-US" altLang="zh-CN" dirty="0" smtClean="0"/>
          </a:p>
          <a:p>
            <a:endParaRPr lang="en-US" altLang="zh-CN" dirty="0"/>
          </a:p>
          <a:p>
            <a:pPr marL="0" indent="0">
              <a:buNone/>
            </a:pPr>
            <a:r>
              <a:rPr kumimoji="1" lang="zh-CN" altLang="zh-CN" dirty="0" smtClean="0"/>
              <a:t> </a:t>
            </a:r>
            <a:r>
              <a:rPr kumimoji="1" lang="zh-CN" altLang="en-US" dirty="0" smtClean="0"/>
              <a:t>   </a:t>
            </a:r>
            <a:r>
              <a:rPr lang="zh-CN" altLang="en-US" dirty="0" smtClean="0"/>
              <a:t>施密特望远镜光路图</a:t>
            </a:r>
            <a:endParaRPr lang="en-US" altLang="zh-CN" dirty="0" smtClean="0"/>
          </a:p>
          <a:p>
            <a:pPr marL="0" indent="0">
              <a:buNone/>
            </a:pPr>
            <a:endParaRPr kumimoji="1" lang="en-US" altLang="zh-CN" dirty="0"/>
          </a:p>
          <a:p>
            <a:pPr marL="0" indent="0">
              <a:buNone/>
            </a:pPr>
            <a:endParaRPr lang="en-US" altLang="zh-CN" dirty="0" smtClean="0"/>
          </a:p>
          <a:p>
            <a:pPr marL="0" indent="0">
              <a:buNone/>
            </a:pPr>
            <a:endParaRPr kumimoji="1" lang="en-US" altLang="zh-CN" dirty="0"/>
          </a:p>
          <a:p>
            <a:pPr marL="0" indent="0">
              <a:buNone/>
            </a:pPr>
            <a:endParaRPr lang="en-US" altLang="zh-CN" dirty="0" smtClean="0"/>
          </a:p>
          <a:p>
            <a:pPr marL="0" indent="0">
              <a:buNone/>
            </a:pPr>
            <a:endParaRPr kumimoji="1" lang="en-US" altLang="zh-CN" dirty="0"/>
          </a:p>
          <a:p>
            <a:pPr marL="0" indent="0">
              <a:buNone/>
            </a:pPr>
            <a:endParaRPr lang="en-US" altLang="zh-CN" dirty="0" smtClean="0"/>
          </a:p>
          <a:p>
            <a:pPr marL="0" indent="0">
              <a:buNone/>
            </a:pPr>
            <a:endParaRPr kumimoji="1" lang="en-US" altLang="zh-CN" dirty="0"/>
          </a:p>
          <a:p>
            <a:pPr marL="0" indent="0">
              <a:buNone/>
            </a:pPr>
            <a:endParaRPr lang="en-US" altLang="zh-CN" dirty="0" smtClean="0"/>
          </a:p>
          <a:p>
            <a:pPr marL="0" indent="0">
              <a:buNone/>
            </a:pPr>
            <a:r>
              <a:rPr lang="en-US" altLang="zh-CN" dirty="0" smtClean="0"/>
              <a:t>         LSST</a:t>
            </a:r>
            <a:r>
              <a:rPr lang="zh-CN" altLang="en-US" dirty="0" smtClean="0"/>
              <a:t>光路图</a:t>
            </a:r>
            <a:endParaRPr kumimoji="1" lang="en-US" altLang="zh-CN" dirty="0" smtClean="0"/>
          </a:p>
        </p:txBody>
      </p:sp>
      <p:sp>
        <p:nvSpPr>
          <p:cNvPr id="5" name="内容占位符 3"/>
          <p:cNvSpPr txBox="1">
            <a:spLocks/>
          </p:cNvSpPr>
          <p:nvPr/>
        </p:nvSpPr>
        <p:spPr>
          <a:xfrm>
            <a:off x="4648200" y="970309"/>
            <a:ext cx="4038600" cy="4906963"/>
          </a:xfrm>
          <a:prstGeom prst="rect">
            <a:avLst/>
          </a:prstGeom>
        </p:spPr>
        <p:txBody>
          <a:bodyPr/>
          <a:lstStyle>
            <a:lvl1pPr marL="342900" indent="-342900" algn="l" rtl="0" eaLnBrk="0" fontAlgn="base" hangingPunct="0">
              <a:spcBef>
                <a:spcPct val="20000"/>
              </a:spcBef>
              <a:spcAft>
                <a:spcPct val="0"/>
              </a:spcAft>
              <a:buChar char="•"/>
              <a:defRPr kumimoji="1" sz="2000" b="1" i="0">
                <a:solidFill>
                  <a:srgbClr val="003366"/>
                </a:solidFill>
                <a:latin typeface="Calibri"/>
                <a:ea typeface="宋体" charset="0"/>
                <a:cs typeface="Calibri"/>
              </a:defRPr>
            </a:lvl1pPr>
            <a:lvl2pPr marL="742950" indent="-285750" algn="l" rtl="0" eaLnBrk="0" fontAlgn="base" hangingPunct="0">
              <a:spcBef>
                <a:spcPct val="20000"/>
              </a:spcBef>
              <a:spcAft>
                <a:spcPct val="0"/>
              </a:spcAft>
              <a:buChar char="–"/>
              <a:defRPr kumimoji="1" sz="1900" b="1" i="0">
                <a:solidFill>
                  <a:srgbClr val="003366"/>
                </a:solidFill>
                <a:latin typeface="Calibri"/>
                <a:ea typeface="Helvetica" charset="0"/>
                <a:cs typeface="Calibri"/>
              </a:defRPr>
            </a:lvl2pPr>
            <a:lvl3pPr marL="1143000" indent="-228600" algn="l" rtl="0" eaLnBrk="0" fontAlgn="base" hangingPunct="0">
              <a:spcBef>
                <a:spcPct val="20000"/>
              </a:spcBef>
              <a:spcAft>
                <a:spcPct val="0"/>
              </a:spcAft>
              <a:buChar char="•"/>
              <a:defRPr kumimoji="1" b="1" i="0">
                <a:solidFill>
                  <a:srgbClr val="003366"/>
                </a:solidFill>
                <a:latin typeface="Calibri"/>
                <a:ea typeface="Helvetica" charset="0"/>
                <a:cs typeface="Calibri"/>
              </a:defRPr>
            </a:lvl3pPr>
            <a:lvl4pPr marL="1600200" indent="-228600" algn="l" rtl="0" eaLnBrk="0" fontAlgn="base" hangingPunct="0">
              <a:spcBef>
                <a:spcPct val="20000"/>
              </a:spcBef>
              <a:spcAft>
                <a:spcPct val="0"/>
              </a:spcAft>
              <a:buChar char="–"/>
              <a:defRPr kumimoji="1" sz="1600" b="1" i="0">
                <a:solidFill>
                  <a:srgbClr val="003366"/>
                </a:solidFill>
                <a:latin typeface="Calibri"/>
                <a:ea typeface="Helvetica" charset="0"/>
                <a:cs typeface="Calibri"/>
              </a:defRPr>
            </a:lvl4pPr>
            <a:lvl5pPr marL="2057400" indent="-228600" algn="l" rtl="0" eaLnBrk="0" fontAlgn="base" hangingPunct="0">
              <a:spcBef>
                <a:spcPct val="20000"/>
              </a:spcBef>
              <a:spcAft>
                <a:spcPct val="0"/>
              </a:spcAft>
              <a:buChar char="»"/>
              <a:defRPr kumimoji="1" sz="1600" b="1" i="0">
                <a:solidFill>
                  <a:srgbClr val="003366"/>
                </a:solidFill>
                <a:latin typeface="Calibri"/>
                <a:ea typeface="Helvetica" charset="0"/>
                <a:cs typeface="Calibri"/>
              </a:defRPr>
            </a:lvl5pPr>
            <a:lvl6pPr marL="2514600" indent="-228600" algn="l" rtl="0" fontAlgn="base">
              <a:spcBef>
                <a:spcPct val="20000"/>
              </a:spcBef>
              <a:spcAft>
                <a:spcPct val="0"/>
              </a:spcAft>
              <a:buChar char="»"/>
              <a:defRPr sz="1600">
                <a:solidFill>
                  <a:srgbClr val="003366"/>
                </a:solidFill>
                <a:latin typeface="+mn-lt"/>
              </a:defRPr>
            </a:lvl6pPr>
            <a:lvl7pPr marL="2971800" indent="-228600" algn="l" rtl="0" fontAlgn="base">
              <a:spcBef>
                <a:spcPct val="20000"/>
              </a:spcBef>
              <a:spcAft>
                <a:spcPct val="0"/>
              </a:spcAft>
              <a:buChar char="»"/>
              <a:defRPr sz="1600">
                <a:solidFill>
                  <a:srgbClr val="003366"/>
                </a:solidFill>
                <a:latin typeface="+mn-lt"/>
              </a:defRPr>
            </a:lvl7pPr>
            <a:lvl8pPr marL="3429000" indent="-228600" algn="l" rtl="0" fontAlgn="base">
              <a:spcBef>
                <a:spcPct val="20000"/>
              </a:spcBef>
              <a:spcAft>
                <a:spcPct val="0"/>
              </a:spcAft>
              <a:buChar char="»"/>
              <a:defRPr sz="1600">
                <a:solidFill>
                  <a:srgbClr val="003366"/>
                </a:solidFill>
                <a:latin typeface="+mn-lt"/>
              </a:defRPr>
            </a:lvl8pPr>
            <a:lvl9pPr marL="3886200" indent="-228600" algn="l" rtl="0" fontAlgn="base">
              <a:spcBef>
                <a:spcPct val="20000"/>
              </a:spcBef>
              <a:spcAft>
                <a:spcPct val="0"/>
              </a:spcAft>
              <a:buChar char="»"/>
              <a:defRPr sz="1600">
                <a:solidFill>
                  <a:srgbClr val="003366"/>
                </a:solidFill>
                <a:latin typeface="+mn-lt"/>
              </a:defRPr>
            </a:lvl9pPr>
          </a:lstStyle>
          <a:p>
            <a:r>
              <a:rPr lang="zh-CN" altLang="en-US" dirty="0" smtClean="0"/>
              <a:t>大视场、多通道、高像质</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pPr marL="0" indent="0">
              <a:buNone/>
            </a:pPr>
            <a:endParaRPr lang="en-US" altLang="zh-CN" dirty="0"/>
          </a:p>
          <a:p>
            <a:pPr marL="0" indent="0">
              <a:buNone/>
            </a:pPr>
            <a:r>
              <a:rPr lang="en-US" altLang="zh-CN" dirty="0" smtClean="0"/>
              <a:t>                        </a:t>
            </a:r>
            <a:r>
              <a:rPr lang="zh-CN" altLang="en-US" dirty="0" smtClean="0"/>
              <a:t>传统分色镜</a:t>
            </a:r>
            <a:endParaRPr lang="zh-CN" altLang="en-US" dirty="0"/>
          </a:p>
        </p:txBody>
      </p:sp>
      <p:pic>
        <p:nvPicPr>
          <p:cNvPr id="7" name="图片 6"/>
          <p:cNvPicPr>
            <a:picLocks noChangeAspect="1"/>
          </p:cNvPicPr>
          <p:nvPr/>
        </p:nvPicPr>
        <p:blipFill>
          <a:blip r:embed="rId2"/>
          <a:stretch>
            <a:fillRect/>
          </a:stretch>
        </p:blipFill>
        <p:spPr>
          <a:xfrm>
            <a:off x="179512" y="1412776"/>
            <a:ext cx="4176465" cy="1716541"/>
          </a:xfrm>
          <a:prstGeom prst="rect">
            <a:avLst/>
          </a:prstGeom>
        </p:spPr>
      </p:pic>
      <p:pic>
        <p:nvPicPr>
          <p:cNvPr id="8" name="图片 7"/>
          <p:cNvPicPr>
            <a:picLocks noChangeAspect="1"/>
          </p:cNvPicPr>
          <p:nvPr/>
        </p:nvPicPr>
        <p:blipFill rotWithShape="1">
          <a:blip r:embed="rId3"/>
          <a:srcRect r="63799" b="17704"/>
          <a:stretch/>
        </p:blipFill>
        <p:spPr>
          <a:xfrm>
            <a:off x="4831747" y="1412776"/>
            <a:ext cx="3628685" cy="2880320"/>
          </a:xfrm>
          <a:prstGeom prst="rect">
            <a:avLst/>
          </a:prstGeom>
        </p:spPr>
      </p:pic>
      <p:pic>
        <p:nvPicPr>
          <p:cNvPr id="6" name="图片 5" descr="FPA-fu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933056"/>
            <a:ext cx="5508612" cy="2448272"/>
          </a:xfrm>
          <a:prstGeom prst="rect">
            <a:avLst/>
          </a:prstGeom>
        </p:spPr>
      </p:pic>
    </p:spTree>
    <p:extLst>
      <p:ext uri="{BB962C8B-B14F-4D97-AF65-F5344CB8AC3E}">
        <p14:creationId xmlns:p14="http://schemas.microsoft.com/office/powerpoint/2010/main" val="24944887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Mephisto</a:t>
            </a:r>
            <a:r>
              <a:rPr kumimoji="1" lang="zh-CN" altLang="en-US" dirty="0" smtClean="0"/>
              <a:t>光路设计</a:t>
            </a:r>
            <a:endParaRPr kumimoji="1" lang="zh-CN" altLang="en-US" dirty="0"/>
          </a:p>
        </p:txBody>
      </p:sp>
      <p:sp>
        <p:nvSpPr>
          <p:cNvPr id="3" name="内容占位符 2"/>
          <p:cNvSpPr>
            <a:spLocks noGrp="1"/>
          </p:cNvSpPr>
          <p:nvPr>
            <p:ph idx="1"/>
          </p:nvPr>
        </p:nvSpPr>
        <p:spPr/>
        <p:txBody>
          <a:bodyPr/>
          <a:lstStyle/>
          <a:p>
            <a:r>
              <a:rPr kumimoji="1" lang="zh-CN" altLang="en-US" dirty="0" smtClean="0"/>
              <a:t>带改正镜的</a:t>
            </a:r>
            <a:r>
              <a:rPr kumimoji="1" lang="en-US" altLang="zh-CN" dirty="0" smtClean="0"/>
              <a:t>RC</a:t>
            </a:r>
            <a:r>
              <a:rPr kumimoji="1" lang="zh-CN" altLang="en-US" dirty="0" smtClean="0"/>
              <a:t>系统：大口径</a:t>
            </a:r>
            <a:r>
              <a:rPr kumimoji="1" lang="en-US" altLang="zh-CN" dirty="0" smtClean="0"/>
              <a:t>+</a:t>
            </a:r>
            <a:r>
              <a:rPr kumimoji="1" lang="zh-CN" altLang="en-US" dirty="0" smtClean="0"/>
              <a:t>大视场</a:t>
            </a:r>
            <a:r>
              <a:rPr kumimoji="1" lang="en-US" altLang="zh-CN" dirty="0" smtClean="0"/>
              <a:t>+</a:t>
            </a:r>
            <a:r>
              <a:rPr kumimoji="1" lang="zh-CN" altLang="en-US" dirty="0" smtClean="0"/>
              <a:t>多通道</a:t>
            </a:r>
            <a:endParaRPr kumimoji="1" lang="en-US" altLang="zh-CN" dirty="0" smtClean="0"/>
          </a:p>
          <a:p>
            <a:r>
              <a:rPr lang="zh-CN" altLang="en-US" dirty="0" smtClean="0"/>
              <a:t>立方分色棱镜：大视场</a:t>
            </a:r>
            <a:r>
              <a:rPr lang="en-US" altLang="zh-CN" dirty="0" smtClean="0"/>
              <a:t>+</a:t>
            </a:r>
            <a:r>
              <a:rPr lang="zh-CN" altLang="en-US" dirty="0" smtClean="0"/>
              <a:t>多通道</a:t>
            </a:r>
            <a:r>
              <a:rPr lang="zh-CN" altLang="zh-CN" dirty="0" smtClean="0"/>
              <a:t>+</a:t>
            </a:r>
            <a:r>
              <a:rPr lang="zh-CN" altLang="en-US" dirty="0" smtClean="0"/>
              <a:t>高像质</a:t>
            </a:r>
            <a:endParaRPr kumimoji="1" lang="zh-CN" altLang="en-US" dirty="0"/>
          </a:p>
        </p:txBody>
      </p:sp>
      <p:pic>
        <p:nvPicPr>
          <p:cNvPr id="5" name="图片 4"/>
          <p:cNvPicPr/>
          <p:nvPr/>
        </p:nvPicPr>
        <p:blipFill>
          <a:blip r:embed="rId2"/>
          <a:srcRect/>
          <a:stretch>
            <a:fillRect/>
          </a:stretch>
        </p:blipFill>
        <p:spPr bwMode="auto">
          <a:xfrm>
            <a:off x="107504" y="1988840"/>
            <a:ext cx="8964488" cy="4610886"/>
          </a:xfrm>
          <a:prstGeom prst="rect">
            <a:avLst/>
          </a:prstGeom>
          <a:noFill/>
          <a:ln w="9525">
            <a:noFill/>
            <a:miter lim="800000"/>
            <a:headEnd/>
            <a:tailEnd/>
          </a:ln>
        </p:spPr>
      </p:pic>
      <p:sp>
        <p:nvSpPr>
          <p:cNvPr id="6" name="文本框 5"/>
          <p:cNvSpPr txBox="1"/>
          <p:nvPr/>
        </p:nvSpPr>
        <p:spPr>
          <a:xfrm>
            <a:off x="5580112" y="2060848"/>
            <a:ext cx="1980230" cy="461665"/>
          </a:xfrm>
          <a:prstGeom prst="rect">
            <a:avLst/>
          </a:prstGeom>
          <a:noFill/>
        </p:spPr>
        <p:txBody>
          <a:bodyPr wrap="none" rtlCol="0">
            <a:spAutoFit/>
          </a:bodyPr>
          <a:lstStyle/>
          <a:p>
            <a:r>
              <a:rPr kumimoji="1" lang="zh-CN" altLang="en-US" sz="2400" dirty="0" smtClean="0">
                <a:solidFill>
                  <a:srgbClr val="0000FF"/>
                </a:solidFill>
              </a:rPr>
              <a:t>蓝端相机 </a:t>
            </a:r>
            <a:r>
              <a:rPr kumimoji="1" lang="en-US" altLang="zh-CN" sz="2400" dirty="0" smtClean="0">
                <a:solidFill>
                  <a:srgbClr val="0000FF"/>
                </a:solidFill>
              </a:rPr>
              <a:t>u/v</a:t>
            </a:r>
            <a:endParaRPr kumimoji="1" lang="zh-CN" altLang="en-US" sz="2400" dirty="0">
              <a:solidFill>
                <a:srgbClr val="0000FF"/>
              </a:solidFill>
            </a:endParaRPr>
          </a:p>
        </p:txBody>
      </p:sp>
      <p:sp>
        <p:nvSpPr>
          <p:cNvPr id="7" name="文本框 6"/>
          <p:cNvSpPr txBox="1"/>
          <p:nvPr/>
        </p:nvSpPr>
        <p:spPr>
          <a:xfrm>
            <a:off x="6084168" y="5373216"/>
            <a:ext cx="2664296" cy="461665"/>
          </a:xfrm>
          <a:prstGeom prst="rect">
            <a:avLst/>
          </a:prstGeom>
          <a:noFill/>
        </p:spPr>
        <p:txBody>
          <a:bodyPr wrap="square" rtlCol="0">
            <a:spAutoFit/>
          </a:bodyPr>
          <a:lstStyle/>
          <a:p>
            <a:r>
              <a:rPr kumimoji="1" lang="zh-CN" altLang="en-US" sz="2400" dirty="0" smtClean="0">
                <a:solidFill>
                  <a:srgbClr val="FFD934"/>
                </a:solidFill>
              </a:rPr>
              <a:t>黄端相机 </a:t>
            </a:r>
            <a:r>
              <a:rPr kumimoji="1" lang="en-US" altLang="zh-CN" sz="2400" dirty="0" smtClean="0">
                <a:solidFill>
                  <a:srgbClr val="FFD934"/>
                </a:solidFill>
              </a:rPr>
              <a:t>g/r</a:t>
            </a:r>
            <a:endParaRPr kumimoji="1" lang="zh-CN" altLang="en-US" sz="2400" dirty="0">
              <a:solidFill>
                <a:srgbClr val="FFD934"/>
              </a:solidFill>
            </a:endParaRPr>
          </a:p>
        </p:txBody>
      </p:sp>
      <p:sp>
        <p:nvSpPr>
          <p:cNvPr id="8" name="文本框 7"/>
          <p:cNvSpPr txBox="1"/>
          <p:nvPr/>
        </p:nvSpPr>
        <p:spPr>
          <a:xfrm rot="16200000">
            <a:off x="7680541" y="3965299"/>
            <a:ext cx="1877437" cy="461665"/>
          </a:xfrm>
          <a:prstGeom prst="rect">
            <a:avLst/>
          </a:prstGeom>
          <a:noFill/>
        </p:spPr>
        <p:txBody>
          <a:bodyPr wrap="none" rtlCol="0">
            <a:spAutoFit/>
          </a:bodyPr>
          <a:lstStyle/>
          <a:p>
            <a:r>
              <a:rPr kumimoji="1" lang="zh-CN" altLang="en-US" sz="2400" dirty="0" smtClean="0">
                <a:solidFill>
                  <a:srgbClr val="FF0000"/>
                </a:solidFill>
              </a:rPr>
              <a:t>红端相机 </a:t>
            </a:r>
            <a:r>
              <a:rPr kumimoji="1" lang="en-US" altLang="zh-CN" sz="2400" dirty="0" err="1" smtClean="0">
                <a:solidFill>
                  <a:srgbClr val="FF0000"/>
                </a:solidFill>
              </a:rPr>
              <a:t>i</a:t>
            </a:r>
            <a:r>
              <a:rPr kumimoji="1" lang="en-US" altLang="zh-CN" sz="2400" dirty="0" smtClean="0">
                <a:solidFill>
                  <a:srgbClr val="FF0000"/>
                </a:solidFill>
              </a:rPr>
              <a:t>/</a:t>
            </a:r>
            <a:r>
              <a:rPr kumimoji="1" lang="en-US" altLang="zh-CN" sz="2400" dirty="0">
                <a:solidFill>
                  <a:srgbClr val="FF0000"/>
                </a:solidFill>
              </a:rPr>
              <a:t>z</a:t>
            </a:r>
            <a:endParaRPr kumimoji="1" lang="zh-CN" altLang="en-US" sz="2400" dirty="0">
              <a:solidFill>
                <a:srgbClr val="FF0000"/>
              </a:solidFill>
            </a:endParaRPr>
          </a:p>
        </p:txBody>
      </p:sp>
      <p:sp>
        <p:nvSpPr>
          <p:cNvPr id="9" name="矩形 8"/>
          <p:cNvSpPr/>
          <p:nvPr/>
        </p:nvSpPr>
        <p:spPr>
          <a:xfrm flipH="1" flipV="1">
            <a:off x="6012160" y="3284984"/>
            <a:ext cx="1440160" cy="1296144"/>
          </a:xfrm>
          <a:prstGeom prst="rect">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611184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levated_challenge">
  <a:themeElements>
    <a:clrScheme name="elevated_challe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levated_challen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levated_challe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evated_challen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evated_challen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evated_challen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evated_challen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evated_challen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evated_challen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evated_challen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evated_challen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evated_challen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evated_challen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evated_challen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14566</TotalTime>
  <Words>1871</Words>
  <Application>Microsoft Macintosh PowerPoint</Application>
  <PresentationFormat>全屏显示(4:3)</PresentationFormat>
  <Paragraphs>513</Paragraphs>
  <Slides>31</Slides>
  <Notes>13</Notes>
  <HiddenSlides>0</HiddenSlides>
  <MMClips>0</MMClips>
  <ScaleCrop>false</ScaleCrop>
  <HeadingPairs>
    <vt:vector size="6" baseType="variant">
      <vt:variant>
        <vt:lpstr>主题</vt:lpstr>
      </vt:variant>
      <vt:variant>
        <vt:i4>1</vt:i4>
      </vt:variant>
      <vt:variant>
        <vt:lpstr>嵌入的 OLE 服务器</vt:lpstr>
      </vt:variant>
      <vt:variant>
        <vt:i4>1</vt:i4>
      </vt:variant>
      <vt:variant>
        <vt:lpstr>幻灯片标题</vt:lpstr>
      </vt:variant>
      <vt:variant>
        <vt:i4>31</vt:i4>
      </vt:variant>
    </vt:vector>
  </HeadingPairs>
  <TitlesOfParts>
    <vt:vector size="33" baseType="lpstr">
      <vt:lpstr>elevated_challenge</vt:lpstr>
      <vt:lpstr>文档</vt:lpstr>
      <vt:lpstr>多通道测光巡天望远镜 Multi-channel Photometric Survey Telescope - Mephisto</vt:lpstr>
      <vt:lpstr>提纲</vt:lpstr>
      <vt:lpstr>什么是Mephisto？</vt:lpstr>
      <vt:lpstr>大视场光学测光巡天</vt:lpstr>
      <vt:lpstr>部分光学测光巡天</vt:lpstr>
      <vt:lpstr>PowerPoint 演示文稿</vt:lpstr>
      <vt:lpstr>Mephisto: 更进一步拍彩色电影</vt:lpstr>
      <vt:lpstr>技术挑战</vt:lpstr>
      <vt:lpstr>Mephisto光路设计</vt:lpstr>
      <vt:lpstr>望远镜主要参数</vt:lpstr>
      <vt:lpstr>测光系统</vt:lpstr>
      <vt:lpstr>望远镜结构图</vt:lpstr>
      <vt:lpstr>望远镜CCD设计方案</vt:lpstr>
      <vt:lpstr>候选台址</vt:lpstr>
      <vt:lpstr>Mephisto特色与优势</vt:lpstr>
      <vt:lpstr>项目时间表</vt:lpstr>
      <vt:lpstr>Mephisto巡天计划</vt:lpstr>
      <vt:lpstr>W巡天</vt:lpstr>
      <vt:lpstr>W巡天</vt:lpstr>
      <vt:lpstr>D、H、M巡天</vt:lpstr>
      <vt:lpstr>D、H、M巡天</vt:lpstr>
      <vt:lpstr>核心科学目标举例：时域天文</vt:lpstr>
      <vt:lpstr>引力波电磁对应体</vt:lpstr>
      <vt:lpstr>PowerPoint 演示文稿</vt:lpstr>
      <vt:lpstr>Ia型超新星</vt:lpstr>
      <vt:lpstr>精细描绘银河系</vt:lpstr>
      <vt:lpstr>Mephisto巡天数据定标、处理与分析</vt:lpstr>
      <vt:lpstr>特殊天象联动</vt:lpstr>
      <vt:lpstr>Mephisto巡天数据定标、处理与分析</vt:lpstr>
      <vt:lpstr>Mephisto数据传输与处理</vt:lpstr>
      <vt:lpstr>Mephisto数据存储&amp;计算需求</vt:lpstr>
    </vt:vector>
  </TitlesOfParts>
  <Company>WWW.YlmF.CoM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变星数据库的建立和使用 </dc:title>
  <dc:creator>雨林木风</dc:creator>
  <cp:lastModifiedBy>Chen Bingqiu</cp:lastModifiedBy>
  <cp:revision>823</cp:revision>
  <dcterms:created xsi:type="dcterms:W3CDTF">2010-01-11T06:05:50Z</dcterms:created>
  <dcterms:modified xsi:type="dcterms:W3CDTF">2017-11-30T03:01:21Z</dcterms:modified>
</cp:coreProperties>
</file>