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327" r:id="rId4"/>
    <p:sldId id="328" r:id="rId5"/>
    <p:sldId id="329" r:id="rId6"/>
    <p:sldId id="330" r:id="rId7"/>
    <p:sldId id="331" r:id="rId8"/>
    <p:sldId id="332" r:id="rId9"/>
    <p:sldId id="333" r:id="rId10"/>
    <p:sldId id="334" r:id="rId11"/>
    <p:sldId id="335" r:id="rId12"/>
    <p:sldId id="336" r:id="rId13"/>
    <p:sldId id="337" r:id="rId14"/>
    <p:sldId id="338" r:id="rId15"/>
    <p:sldId id="339" r:id="rId16"/>
    <p:sldId id="340" r:id="rId17"/>
    <p:sldId id="341" r:id="rId18"/>
    <p:sldId id="349" r:id="rId19"/>
    <p:sldId id="342" r:id="rId20"/>
    <p:sldId id="350" r:id="rId21"/>
    <p:sldId id="343" r:id="rId22"/>
    <p:sldId id="344" r:id="rId23"/>
    <p:sldId id="346" r:id="rId24"/>
    <p:sldId id="345" r:id="rId25"/>
    <p:sldId id="347" r:id="rId26"/>
    <p:sldId id="348" r:id="rId27"/>
    <p:sldId id="351" r:id="rId28"/>
  </p:sldIdLst>
  <p:sldSz cx="1080135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90" y="-426"/>
      </p:cViewPr>
      <p:guideLst>
        <p:guide orient="horz" pos="2160"/>
        <p:guide pos="340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___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a:lstStyle/>
          <a:p>
            <a:pPr>
              <a:defRPr/>
            </a:pPr>
            <a:r>
              <a:rPr lang="zh-CN" altLang="en-US" dirty="0" smtClean="0"/>
              <a:t>预计</a:t>
            </a:r>
            <a:r>
              <a:rPr lang="zh-CN" altLang="en-US" dirty="0"/>
              <a:t>市场比例</a:t>
            </a:r>
          </a:p>
        </c:rich>
      </c:tx>
      <c:layout/>
      <c:overlay val="0"/>
    </c:title>
    <c:autoTitleDeleted val="0"/>
    <c:plotArea>
      <c:layout/>
      <c:pieChart>
        <c:varyColors val="1"/>
        <c:ser>
          <c:idx val="0"/>
          <c:order val="0"/>
          <c:tx>
            <c:strRef>
              <c:f>Sheet1!$B$1</c:f>
              <c:strCache>
                <c:ptCount val="1"/>
                <c:pt idx="0">
                  <c:v>WWT预计市场比例</c:v>
                </c:pt>
              </c:strCache>
            </c:strRef>
          </c:tx>
          <c:explosion val="25"/>
          <c:cat>
            <c:strRef>
              <c:f>Sheet1!$A$2:$A$5</c:f>
              <c:strCache>
                <c:ptCount val="4"/>
                <c:pt idx="0">
                  <c:v>中小学</c:v>
                </c:pt>
                <c:pt idx="1">
                  <c:v>科技馆</c:v>
                </c:pt>
                <c:pt idx="2">
                  <c:v>旅游景区</c:v>
                </c:pt>
                <c:pt idx="3">
                  <c:v>高等院校</c:v>
                </c:pt>
              </c:strCache>
            </c:strRef>
          </c:cat>
          <c:val>
            <c:numRef>
              <c:f>Sheet1!$B$2:$B$5</c:f>
              <c:numCache>
                <c:formatCode>General</c:formatCode>
                <c:ptCount val="4"/>
                <c:pt idx="0">
                  <c:v>8.1999999999999993</c:v>
                </c:pt>
                <c:pt idx="1">
                  <c:v>2.2000000000000002</c:v>
                </c:pt>
                <c:pt idx="2">
                  <c:v>1.4</c:v>
                </c:pt>
                <c:pt idx="3">
                  <c:v>4.5</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zh-CN"/>
    </a:p>
  </c:txPr>
  <c:externalData r:id="rId2">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10101" y="2130426"/>
            <a:ext cx="9181148"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620203" y="3886200"/>
            <a:ext cx="7560945"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12FEC337-B6F6-4D5E-97DC-351098B57F71}" type="slidenum">
              <a:rPr lang="en-US" altLang="zh-CN" smtClean="0"/>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A8C41C5E-537D-47E9-A846-E4FD04062DC5}" type="slidenum">
              <a:rPr lang="en-US" altLang="zh-CN" smtClean="0"/>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830979" y="274639"/>
            <a:ext cx="2430304"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40067" y="274639"/>
            <a:ext cx="7110889"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EFA6D5F1-7B6D-405B-9CC6-A6A9425412B9}" type="slidenum">
              <a:rPr lang="en-US" altLang="zh-CN" smtClean="0"/>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F67B9723-DBD7-4A0A-A92E-1FC22928B553}" type="slidenum">
              <a:rPr lang="en-US" altLang="zh-CN" smtClean="0"/>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53232" y="4406901"/>
            <a:ext cx="9181148"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53232" y="2906713"/>
            <a:ext cx="9181148"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DFF7039E-478F-4639-9AC8-5DDAB228EAD1}" type="slidenum">
              <a:rPr lang="en-US" altLang="zh-CN" smtClean="0"/>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40068" y="1600201"/>
            <a:ext cx="4770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490686" y="1600201"/>
            <a:ext cx="4770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endParaRPr lang="zh-CN" altLang="en-US"/>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82F62506-5BD4-4AB8-814F-6587651D6217}" type="slidenum">
              <a:rPr lang="en-US" altLang="zh-CN" smtClean="0"/>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40068" y="1535113"/>
            <a:ext cx="477247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540068" y="2174875"/>
            <a:ext cx="477247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5486936" y="1535113"/>
            <a:ext cx="477434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5486936" y="2174875"/>
            <a:ext cx="477434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endParaRPr lang="zh-CN" altLang="en-US"/>
          </a:p>
        </p:txBody>
      </p:sp>
      <p:sp>
        <p:nvSpPr>
          <p:cNvPr id="8" name="页脚占位符 7"/>
          <p:cNvSpPr>
            <a:spLocks noGrp="1"/>
          </p:cNvSpPr>
          <p:nvPr>
            <p:ph type="ftr" sz="quarter" idx="11"/>
          </p:nvPr>
        </p:nvSpPr>
        <p:spPr/>
        <p:txBody>
          <a:bodyPr/>
          <a:lstStyle>
            <a:lvl1pPr>
              <a:defRPr/>
            </a:lvl1pPr>
          </a:lstStyle>
          <a:p>
            <a:endParaRPr lang="zh-CN" altLang="en-US"/>
          </a:p>
        </p:txBody>
      </p:sp>
      <p:sp>
        <p:nvSpPr>
          <p:cNvPr id="9" name="灯片编号占位符 8"/>
          <p:cNvSpPr>
            <a:spLocks noGrp="1"/>
          </p:cNvSpPr>
          <p:nvPr>
            <p:ph type="sldNum" sz="quarter" idx="12"/>
          </p:nvPr>
        </p:nvSpPr>
        <p:spPr/>
        <p:txBody>
          <a:bodyPr/>
          <a:lstStyle>
            <a:lvl1pPr>
              <a:defRPr/>
            </a:lvl1pPr>
          </a:lstStyle>
          <a:p>
            <a:fld id="{32E3C5DA-7841-43C3-9117-195F45D4FB2D}" type="slidenum">
              <a:rPr lang="en-US" altLang="zh-CN" smtClean="0"/>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endParaRPr lang="zh-CN" altLang="en-US"/>
          </a:p>
        </p:txBody>
      </p:sp>
      <p:sp>
        <p:nvSpPr>
          <p:cNvPr id="4" name="页脚占位符 3"/>
          <p:cNvSpPr>
            <a:spLocks noGrp="1"/>
          </p:cNvSpPr>
          <p:nvPr>
            <p:ph type="ftr" sz="quarter" idx="11"/>
          </p:nvPr>
        </p:nvSpPr>
        <p:spPr/>
        <p:txBody>
          <a:bodyPr/>
          <a:lstStyle>
            <a:lvl1pPr>
              <a:defRPr/>
            </a:lvl1pPr>
          </a:lstStyle>
          <a:p>
            <a:endParaRPr lang="zh-CN" altLang="en-US"/>
          </a:p>
        </p:txBody>
      </p:sp>
      <p:sp>
        <p:nvSpPr>
          <p:cNvPr id="5" name="灯片编号占位符 4"/>
          <p:cNvSpPr>
            <a:spLocks noGrp="1"/>
          </p:cNvSpPr>
          <p:nvPr>
            <p:ph type="sldNum" sz="quarter" idx="12"/>
          </p:nvPr>
        </p:nvSpPr>
        <p:spPr/>
        <p:txBody>
          <a:bodyPr/>
          <a:lstStyle>
            <a:lvl1pPr>
              <a:defRPr/>
            </a:lvl1pPr>
          </a:lstStyle>
          <a:p>
            <a:fld id="{08491220-FA4F-4DB4-B06F-62B4974B403D}" type="slidenum">
              <a:rPr lang="en-US" altLang="zh-CN" smtClean="0"/>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zh-CN" altLang="en-US"/>
          </a:p>
        </p:txBody>
      </p:sp>
      <p:sp>
        <p:nvSpPr>
          <p:cNvPr id="3" name="页脚占位符 2"/>
          <p:cNvSpPr>
            <a:spLocks noGrp="1"/>
          </p:cNvSpPr>
          <p:nvPr>
            <p:ph type="ftr" sz="quarter" idx="11"/>
          </p:nvPr>
        </p:nvSpPr>
        <p:spPr/>
        <p:txBody>
          <a:bodyPr/>
          <a:lstStyle>
            <a:lvl1pPr>
              <a:defRPr/>
            </a:lvl1pPr>
          </a:lstStyle>
          <a:p>
            <a:endParaRPr lang="zh-CN" altLang="en-US"/>
          </a:p>
        </p:txBody>
      </p:sp>
      <p:sp>
        <p:nvSpPr>
          <p:cNvPr id="4" name="灯片编号占位符 3"/>
          <p:cNvSpPr>
            <a:spLocks noGrp="1"/>
          </p:cNvSpPr>
          <p:nvPr>
            <p:ph type="sldNum" sz="quarter" idx="12"/>
          </p:nvPr>
        </p:nvSpPr>
        <p:spPr/>
        <p:txBody>
          <a:bodyPr/>
          <a:lstStyle>
            <a:lvl1pPr>
              <a:defRPr/>
            </a:lvl1pPr>
          </a:lstStyle>
          <a:p>
            <a:fld id="{C8BD33F2-2942-47DD-AF9D-7C400590959E}" type="slidenum">
              <a:rPr lang="en-US" altLang="zh-CN" smtClean="0"/>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40068" y="273050"/>
            <a:ext cx="3553570"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223028" y="273051"/>
            <a:ext cx="603825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540068" y="1435101"/>
            <a:ext cx="3553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zh-CN" altLang="en-US"/>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724F06A5-B24C-4869-B4C4-F60931E2B7BD}" type="slidenum">
              <a:rPr lang="en-US" altLang="zh-CN" smtClean="0"/>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117140" y="4800600"/>
            <a:ext cx="648081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117140" y="612775"/>
            <a:ext cx="648081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zh-CN" altLang="en-US"/>
          </a:p>
        </p:txBody>
      </p:sp>
      <p:sp>
        <p:nvSpPr>
          <p:cNvPr id="4" name="文本占位符 3"/>
          <p:cNvSpPr>
            <a:spLocks noGrp="1"/>
          </p:cNvSpPr>
          <p:nvPr>
            <p:ph type="body" sz="half" idx="2"/>
          </p:nvPr>
        </p:nvSpPr>
        <p:spPr>
          <a:xfrm>
            <a:off x="2117140" y="5367338"/>
            <a:ext cx="648081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endParaRPr lang="zh-CN" altLang="en-US"/>
          </a:p>
        </p:txBody>
      </p:sp>
      <p:sp>
        <p:nvSpPr>
          <p:cNvPr id="6" name="页脚占位符 5"/>
          <p:cNvSpPr>
            <a:spLocks noGrp="1"/>
          </p:cNvSpPr>
          <p:nvPr>
            <p:ph type="ftr" sz="quarter" idx="11"/>
          </p:nvPr>
        </p:nvSpPr>
        <p:spPr/>
        <p:txBody>
          <a:bodyPr/>
          <a:lstStyle>
            <a:lvl1pPr>
              <a:defRPr/>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13E64BDD-E6C1-4E61-9C7F-1EE164D814B4}" type="slidenum">
              <a:rPr lang="en-US" altLang="zh-CN" smtClean="0"/>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0068" y="274638"/>
            <a:ext cx="972121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540068" y="1600201"/>
            <a:ext cx="972121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540068" y="6245225"/>
            <a:ext cx="252031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宋体" pitchFamily="2" charset="-122"/>
              </a:defRPr>
            </a:lvl1pPr>
          </a:lstStyle>
          <a:p>
            <a:endParaRPr lang="zh-CN" altLang="en-US"/>
          </a:p>
        </p:txBody>
      </p:sp>
      <p:sp>
        <p:nvSpPr>
          <p:cNvPr id="1029" name="Rectangle 5"/>
          <p:cNvSpPr>
            <a:spLocks noGrp="1" noChangeArrowheads="1"/>
          </p:cNvSpPr>
          <p:nvPr>
            <p:ph type="ftr" sz="quarter" idx="3"/>
          </p:nvPr>
        </p:nvSpPr>
        <p:spPr bwMode="auto">
          <a:xfrm>
            <a:off x="3690461" y="6245225"/>
            <a:ext cx="3420428"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宋体" pitchFamily="2" charset="-122"/>
              </a:defRPr>
            </a:lvl1pPr>
          </a:lstStyle>
          <a:p>
            <a:endParaRPr lang="zh-CN" altLang="en-US"/>
          </a:p>
        </p:txBody>
      </p:sp>
      <p:sp>
        <p:nvSpPr>
          <p:cNvPr id="1030" name="Rectangle 6"/>
          <p:cNvSpPr>
            <a:spLocks noGrp="1" noChangeArrowheads="1"/>
          </p:cNvSpPr>
          <p:nvPr>
            <p:ph type="sldNum" sz="quarter" idx="4"/>
          </p:nvPr>
        </p:nvSpPr>
        <p:spPr bwMode="auto">
          <a:xfrm>
            <a:off x="7740968" y="6245225"/>
            <a:ext cx="252031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宋体" pitchFamily="2" charset="-122"/>
              </a:defRPr>
            </a:lvl1pPr>
          </a:lstStyle>
          <a:p>
            <a:fld id="{9474A95F-9087-42A5-94F5-32E0559DCE0B}" type="slidenum">
              <a:rPr lang="en-US" altLang="zh-CN" smtClean="0"/>
              <a:pPr/>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itchFamily="34" charset="0"/>
        </a:defRPr>
      </a:lvl2pPr>
      <a:lvl3pPr algn="ctr" rtl="0" eaLnBrk="1" fontAlgn="base" hangingPunct="1">
        <a:spcBef>
          <a:spcPct val="0"/>
        </a:spcBef>
        <a:spcAft>
          <a:spcPct val="0"/>
        </a:spcAft>
        <a:defRPr sz="4400">
          <a:solidFill>
            <a:schemeClr val="tx2"/>
          </a:solidFill>
          <a:latin typeface="Arial" pitchFamily="34" charset="0"/>
        </a:defRPr>
      </a:lvl3pPr>
      <a:lvl4pPr algn="ctr" rtl="0" eaLnBrk="1" fontAlgn="base" hangingPunct="1">
        <a:spcBef>
          <a:spcPct val="0"/>
        </a:spcBef>
        <a:spcAft>
          <a:spcPct val="0"/>
        </a:spcAft>
        <a:defRPr sz="4400">
          <a:solidFill>
            <a:schemeClr val="tx2"/>
          </a:solidFill>
          <a:latin typeface="Arial" pitchFamily="34" charset="0"/>
        </a:defRPr>
      </a:lvl4pPr>
      <a:lvl5pPr algn="ctr" rtl="0" eaLnBrk="1" fontAlgn="base" hangingPunct="1">
        <a:spcBef>
          <a:spcPct val="0"/>
        </a:spcBef>
        <a:spcAft>
          <a:spcPct val="0"/>
        </a:spcAft>
        <a:defRPr sz="4400">
          <a:solidFill>
            <a:schemeClr val="tx2"/>
          </a:solidFill>
          <a:latin typeface="Arial"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22.jpg"/><Relationship Id="rId4" Type="http://schemas.openxmlformats.org/officeDocument/2006/relationships/image" Target="../media/image16.jpeg"/><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 Id="rId14"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5" name="直接连接符 34"/>
          <p:cNvCxnSpPr/>
          <p:nvPr/>
        </p:nvCxnSpPr>
        <p:spPr>
          <a:xfrm>
            <a:off x="527757" y="1659141"/>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sp>
        <p:nvSpPr>
          <p:cNvPr id="36" name="TextBox 35"/>
          <p:cNvSpPr txBox="1"/>
          <p:nvPr/>
        </p:nvSpPr>
        <p:spPr>
          <a:xfrm>
            <a:off x="671773" y="1267743"/>
            <a:ext cx="4368720" cy="369332"/>
          </a:xfrm>
          <a:prstGeom prst="rect">
            <a:avLst/>
          </a:prstGeom>
          <a:noFill/>
        </p:spPr>
        <p:txBody>
          <a:bodyPr wrap="square" rtlCol="0">
            <a:spAutoFit/>
          </a:bodyPr>
          <a:lstStyle/>
          <a:p>
            <a:r>
              <a:rPr lang="en-US" altLang="zh-CN" b="1" dirty="0">
                <a:solidFill>
                  <a:schemeClr val="bg1"/>
                </a:solidFill>
                <a:latin typeface="微软雅黑" pitchFamily="34" charset="-122"/>
                <a:ea typeface="微软雅黑" pitchFamily="34" charset="-122"/>
              </a:rPr>
              <a:t>China-VO</a:t>
            </a:r>
            <a:r>
              <a:rPr lang="zh-CN" altLang="en-US" b="1" dirty="0">
                <a:solidFill>
                  <a:schemeClr val="bg1"/>
                </a:solidFill>
                <a:latin typeface="微软雅黑" pitchFamily="34" charset="-122"/>
                <a:ea typeface="微软雅黑" pitchFamily="34" charset="-122"/>
              </a:rPr>
              <a:t>互动式数字天象</a:t>
            </a:r>
            <a:r>
              <a:rPr lang="zh-CN" altLang="en-US" b="1" dirty="0" smtClean="0">
                <a:solidFill>
                  <a:schemeClr val="bg1"/>
                </a:solidFill>
                <a:latin typeface="微软雅黑" pitchFamily="34" charset="-122"/>
                <a:ea typeface="微软雅黑" pitchFamily="34" charset="-122"/>
              </a:rPr>
              <a:t>厅</a:t>
            </a:r>
            <a:r>
              <a:rPr lang="zh-CN" altLang="en-US" b="1" dirty="0" smtClean="0">
                <a:solidFill>
                  <a:schemeClr val="bg1"/>
                </a:solidFill>
                <a:latin typeface="微软雅黑" pitchFamily="34" charset="-122"/>
                <a:ea typeface="微软雅黑" pitchFamily="34" charset="-122"/>
              </a:rPr>
              <a:t>建设</a:t>
            </a:r>
            <a:endParaRPr lang="zh-CN" altLang="en-US" b="1" dirty="0">
              <a:solidFill>
                <a:schemeClr val="bg1"/>
              </a:solidFill>
              <a:latin typeface="微软雅黑" pitchFamily="34" charset="-122"/>
              <a:ea typeface="微软雅黑" pitchFamily="34" charset="-122"/>
            </a:endParaRPr>
          </a:p>
        </p:txBody>
      </p:sp>
      <p:pic>
        <p:nvPicPr>
          <p:cNvPr id="17" name="Picture 3" descr="D:\images\20131021_WWTPlanetarium_Opening\selected\wwtplanetarium_20131021_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8765" y="1721241"/>
            <a:ext cx="3981728" cy="2637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4" descr="D:\images\20131021_WWTPlanetarium_Opening\selected\wwtplanetarium_20131021_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283" y="1658867"/>
            <a:ext cx="3852793" cy="2552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6" descr="D:\images\20131021_WWTPlanetarium_Opening\selected\wwtplanetarium_20131021_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0748" y="3978344"/>
            <a:ext cx="3820501" cy="254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20" name="组合 19"/>
          <p:cNvGrpSpPr/>
          <p:nvPr/>
        </p:nvGrpSpPr>
        <p:grpSpPr>
          <a:xfrm>
            <a:off x="2886075" y="2127634"/>
            <a:ext cx="7718648" cy="4463003"/>
            <a:chOff x="229653" y="1628800"/>
            <a:chExt cx="8518811" cy="4627684"/>
          </a:xfrm>
        </p:grpSpPr>
        <p:grpSp>
          <p:nvGrpSpPr>
            <p:cNvPr id="21" name="组合 20"/>
            <p:cNvGrpSpPr/>
            <p:nvPr/>
          </p:nvGrpSpPr>
          <p:grpSpPr>
            <a:xfrm>
              <a:off x="3224602" y="1628800"/>
              <a:ext cx="5523862" cy="4627684"/>
              <a:chOff x="3224602" y="1940652"/>
              <a:chExt cx="5523862" cy="4627684"/>
            </a:xfrm>
          </p:grpSpPr>
          <p:pic>
            <p:nvPicPr>
              <p:cNvPr id="2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4602" y="1940652"/>
                <a:ext cx="2715550" cy="46276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65777" y="2960948"/>
                <a:ext cx="2682687" cy="25870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2" name="图片 21"/>
            <p:cNvPicPr>
              <a:picLocks noChangeAspect="1"/>
            </p:cNvPicPr>
            <p:nvPr/>
          </p:nvPicPr>
          <p:blipFill>
            <a:blip r:embed="rId8"/>
            <a:stretch>
              <a:fillRect/>
            </a:stretch>
          </p:blipFill>
          <p:spPr>
            <a:xfrm>
              <a:off x="229653" y="2100899"/>
              <a:ext cx="2909481" cy="2120190"/>
            </a:xfrm>
            <a:prstGeom prst="rect">
              <a:avLst/>
            </a:prstGeom>
          </p:spPr>
        </p:pic>
      </p:grpSp>
      <p:grpSp>
        <p:nvGrpSpPr>
          <p:cNvPr id="25" name="组合 24"/>
          <p:cNvGrpSpPr/>
          <p:nvPr/>
        </p:nvGrpSpPr>
        <p:grpSpPr>
          <a:xfrm>
            <a:off x="226848" y="3500505"/>
            <a:ext cx="4158462" cy="2997945"/>
            <a:chOff x="467544" y="2168044"/>
            <a:chExt cx="5544616" cy="3997260"/>
          </a:xfrm>
        </p:grpSpPr>
        <p:pic>
          <p:nvPicPr>
            <p:cNvPr id="26" name="内容占位符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7544" y="2168044"/>
              <a:ext cx="2781186" cy="3986720"/>
            </a:xfrm>
            <a:prstGeom prst="rect">
              <a:avLst/>
            </a:prstGeom>
            <a:ln>
              <a:noFill/>
            </a:ln>
            <a:effectLst>
              <a:outerShdw blurRad="292100" dist="139700" dir="2700000" algn="tl" rotWithShape="0">
                <a:srgbClr val="333333">
                  <a:alpha val="65000"/>
                </a:srgbClr>
              </a:outerShdw>
            </a:effectLst>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67307" y="2168044"/>
              <a:ext cx="2644853" cy="399726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64295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5" name="直接连接符 34"/>
          <p:cNvCxnSpPr/>
          <p:nvPr/>
        </p:nvCxnSpPr>
        <p:spPr>
          <a:xfrm>
            <a:off x="527757" y="1659141"/>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sp>
        <p:nvSpPr>
          <p:cNvPr id="36" name="TextBox 35"/>
          <p:cNvSpPr txBox="1"/>
          <p:nvPr/>
        </p:nvSpPr>
        <p:spPr>
          <a:xfrm>
            <a:off x="671773" y="1267743"/>
            <a:ext cx="3600400" cy="369332"/>
          </a:xfrm>
          <a:prstGeom prst="rect">
            <a:avLst/>
          </a:prstGeom>
          <a:noFill/>
        </p:spPr>
        <p:txBody>
          <a:bodyPr wrap="square" rtlCol="0">
            <a:spAutoFit/>
          </a:bodyPr>
          <a:lstStyle/>
          <a:p>
            <a:r>
              <a:rPr lang="en-US" altLang="zh-CN" b="1" dirty="0">
                <a:solidFill>
                  <a:schemeClr val="bg1"/>
                </a:solidFill>
                <a:latin typeface="微软雅黑" pitchFamily="34" charset="-122"/>
                <a:ea typeface="微软雅黑" pitchFamily="34" charset="-122"/>
              </a:rPr>
              <a:t>China-VO</a:t>
            </a:r>
            <a:r>
              <a:rPr lang="zh-CN" altLang="en-US" b="1" dirty="0">
                <a:solidFill>
                  <a:schemeClr val="bg1"/>
                </a:solidFill>
                <a:latin typeface="微软雅黑" pitchFamily="34" charset="-122"/>
                <a:ea typeface="微软雅黑" pitchFamily="34" charset="-122"/>
              </a:rPr>
              <a:t>互动式数字天象</a:t>
            </a:r>
            <a:r>
              <a:rPr lang="zh-CN" altLang="en-US" b="1" dirty="0" smtClean="0">
                <a:solidFill>
                  <a:schemeClr val="bg1"/>
                </a:solidFill>
                <a:latin typeface="微软雅黑" pitchFamily="34" charset="-122"/>
                <a:ea typeface="微软雅黑" pitchFamily="34" charset="-122"/>
              </a:rPr>
              <a:t>厅</a:t>
            </a:r>
            <a:r>
              <a:rPr lang="zh-CN" altLang="en-US" b="1" dirty="0" smtClean="0">
                <a:solidFill>
                  <a:schemeClr val="bg1"/>
                </a:solidFill>
                <a:latin typeface="微软雅黑" pitchFamily="34" charset="-122"/>
                <a:ea typeface="微软雅黑" pitchFamily="34" charset="-122"/>
              </a:rPr>
              <a:t>建设</a:t>
            </a:r>
            <a:endParaRPr lang="zh-CN" altLang="en-US" b="1" dirty="0">
              <a:solidFill>
                <a:schemeClr val="bg1"/>
              </a:solidFill>
              <a:latin typeface="微软雅黑" pitchFamily="34" charset="-122"/>
              <a:ea typeface="微软雅黑" pitchFamily="34" charset="-122"/>
            </a:endParaRPr>
          </a:p>
        </p:txBody>
      </p:sp>
      <p:sp>
        <p:nvSpPr>
          <p:cNvPr id="15" name="Text Box 3"/>
          <p:cNvSpPr txBox="1">
            <a:spLocks noChangeArrowheads="1"/>
          </p:cNvSpPr>
          <p:nvPr/>
        </p:nvSpPr>
        <p:spPr bwMode="auto">
          <a:xfrm>
            <a:off x="899915" y="5525869"/>
            <a:ext cx="8749232" cy="646331"/>
          </a:xfrm>
          <a:prstGeom prst="rect">
            <a:avLst/>
          </a:prstGeom>
          <a:noFill/>
          <a:ln w="9525">
            <a:noFill/>
            <a:miter lim="800000"/>
            <a:headEnd/>
            <a:tailEnd/>
          </a:ln>
        </p:spPr>
        <p:txBody>
          <a:bodyPr wrap="square">
            <a:spAutoFit/>
          </a:bodyPr>
          <a:lstStyle/>
          <a:p>
            <a:pPr>
              <a:spcBef>
                <a:spcPct val="50000"/>
              </a:spcBef>
            </a:pPr>
            <a:r>
              <a:rPr lang="zh-CN" altLang="en-US" dirty="0" smtClean="0">
                <a:solidFill>
                  <a:schemeClr val="bg1"/>
                </a:solidFill>
                <a:ea typeface="微软雅黑" pitchFamily="34" charset="-122"/>
              </a:rPr>
              <a:t>      北京师范大学是全国最早建立天文学系的高等学府。</a:t>
            </a:r>
            <a:r>
              <a:rPr lang="en-US" altLang="zh-CN" dirty="0" smtClean="0">
                <a:solidFill>
                  <a:schemeClr val="bg1"/>
                </a:solidFill>
                <a:ea typeface="微软雅黑" pitchFamily="34" charset="-122"/>
              </a:rPr>
              <a:t>2014</a:t>
            </a:r>
            <a:r>
              <a:rPr lang="zh-CN" altLang="en-US" dirty="0" smtClean="0">
                <a:solidFill>
                  <a:schemeClr val="bg1"/>
                </a:solidFill>
                <a:ea typeface="微软雅黑" pitchFamily="34" charset="-122"/>
              </a:rPr>
              <a:t>年</a:t>
            </a:r>
            <a:r>
              <a:rPr lang="en-US" altLang="zh-CN" dirty="0" smtClean="0">
                <a:solidFill>
                  <a:schemeClr val="bg1"/>
                </a:solidFill>
                <a:ea typeface="微软雅黑" pitchFamily="34" charset="-122"/>
              </a:rPr>
              <a:t>7</a:t>
            </a:r>
            <a:r>
              <a:rPr lang="zh-CN" altLang="en-US" dirty="0" smtClean="0">
                <a:solidFill>
                  <a:schemeClr val="bg1"/>
                </a:solidFill>
                <a:ea typeface="微软雅黑" pitchFamily="34" charset="-122"/>
              </a:rPr>
              <a:t>月，北京师范大学开始对自己的天文台</a:t>
            </a:r>
            <a:r>
              <a:rPr lang="zh-CN" altLang="en-US" dirty="0" smtClean="0">
                <a:solidFill>
                  <a:schemeClr val="bg1"/>
                </a:solidFill>
                <a:ea typeface="微软雅黑" pitchFamily="34" charset="-122"/>
              </a:rPr>
              <a:t>进行互动式</a:t>
            </a:r>
            <a:r>
              <a:rPr lang="zh-CN" altLang="en-US" dirty="0" smtClean="0">
                <a:solidFill>
                  <a:schemeClr val="bg1"/>
                </a:solidFill>
                <a:ea typeface="微软雅黑" pitchFamily="34" charset="-122"/>
              </a:rPr>
              <a:t>数字天象厅改建，</a:t>
            </a:r>
            <a:r>
              <a:rPr lang="zh-CN" altLang="en-US" dirty="0" smtClean="0">
                <a:solidFill>
                  <a:schemeClr val="bg1"/>
                </a:solidFill>
                <a:ea typeface="微软雅黑" pitchFamily="34" charset="-122"/>
              </a:rPr>
              <a:t>由</a:t>
            </a:r>
            <a:r>
              <a:rPr lang="en-US" altLang="zh-CN" dirty="0" smtClean="0">
                <a:solidFill>
                  <a:schemeClr val="bg1"/>
                </a:solidFill>
                <a:ea typeface="微软雅黑" pitchFamily="34" charset="-122"/>
              </a:rPr>
              <a:t>China-VO</a:t>
            </a:r>
            <a:r>
              <a:rPr lang="zh-CN" altLang="en-US" dirty="0" smtClean="0">
                <a:solidFill>
                  <a:schemeClr val="bg1"/>
                </a:solidFill>
                <a:ea typeface="微软雅黑" pitchFamily="34" charset="-122"/>
              </a:rPr>
              <a:t>团队</a:t>
            </a:r>
            <a:r>
              <a:rPr lang="zh-CN" altLang="en-US" dirty="0" smtClean="0">
                <a:solidFill>
                  <a:schemeClr val="bg1"/>
                </a:solidFill>
                <a:ea typeface="微软雅黑" pitchFamily="34" charset="-122"/>
              </a:rPr>
              <a:t>帮助实施改建。</a:t>
            </a:r>
            <a:endParaRPr lang="zh-CN" altLang="en-US" b="1" dirty="0">
              <a:solidFill>
                <a:schemeClr val="bg1"/>
              </a:solidFill>
              <a:latin typeface="微软雅黑" pitchFamily="34" charset="-122"/>
              <a:ea typeface="微软雅黑" pitchFamily="34" charset="-122"/>
            </a:endParaRPr>
          </a:p>
        </p:txBody>
      </p:sp>
      <p:pic>
        <p:nvPicPr>
          <p:cNvPr id="16" name="图片 15" descr="untitled.png"/>
          <p:cNvPicPr>
            <a:picLocks noChangeAspect="1"/>
          </p:cNvPicPr>
          <p:nvPr/>
        </p:nvPicPr>
        <p:blipFill rotWithShape="1">
          <a:blip r:embed="rId3" cstate="print"/>
          <a:srcRect t="32110" b="8898"/>
          <a:stretch/>
        </p:blipFill>
        <p:spPr>
          <a:xfrm>
            <a:off x="1403971" y="1878599"/>
            <a:ext cx="7493307" cy="3315284"/>
          </a:xfrm>
          <a:prstGeom prst="rect">
            <a:avLst/>
          </a:prstGeom>
        </p:spPr>
      </p:pic>
    </p:spTree>
    <p:extLst>
      <p:ext uri="{BB962C8B-B14F-4D97-AF65-F5344CB8AC3E}">
        <p14:creationId xmlns:p14="http://schemas.microsoft.com/office/powerpoint/2010/main" val="360681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5" name="直接连接符 34"/>
          <p:cNvCxnSpPr/>
          <p:nvPr/>
        </p:nvCxnSpPr>
        <p:spPr>
          <a:xfrm>
            <a:off x="527757" y="1659141"/>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sp>
        <p:nvSpPr>
          <p:cNvPr id="36" name="TextBox 35"/>
          <p:cNvSpPr txBox="1"/>
          <p:nvPr/>
        </p:nvSpPr>
        <p:spPr>
          <a:xfrm>
            <a:off x="671773" y="1267743"/>
            <a:ext cx="3600400" cy="369332"/>
          </a:xfrm>
          <a:prstGeom prst="rect">
            <a:avLst/>
          </a:prstGeom>
          <a:noFill/>
        </p:spPr>
        <p:txBody>
          <a:bodyPr wrap="square" rtlCol="0">
            <a:spAutoFit/>
          </a:bodyPr>
          <a:lstStyle/>
          <a:p>
            <a:r>
              <a:rPr lang="en-US" altLang="zh-CN" b="1" dirty="0">
                <a:solidFill>
                  <a:schemeClr val="bg1"/>
                </a:solidFill>
                <a:latin typeface="微软雅黑" pitchFamily="34" charset="-122"/>
                <a:ea typeface="微软雅黑" pitchFamily="34" charset="-122"/>
              </a:rPr>
              <a:t>China-VO</a:t>
            </a:r>
            <a:r>
              <a:rPr lang="zh-CN" altLang="en-US" b="1" dirty="0">
                <a:solidFill>
                  <a:schemeClr val="bg1"/>
                </a:solidFill>
                <a:latin typeface="微软雅黑" pitchFamily="34" charset="-122"/>
                <a:ea typeface="微软雅黑" pitchFamily="34" charset="-122"/>
              </a:rPr>
              <a:t>互动式数字天象</a:t>
            </a:r>
            <a:r>
              <a:rPr lang="zh-CN" altLang="en-US" b="1" dirty="0" smtClean="0">
                <a:solidFill>
                  <a:schemeClr val="bg1"/>
                </a:solidFill>
                <a:latin typeface="微软雅黑" pitchFamily="34" charset="-122"/>
                <a:ea typeface="微软雅黑" pitchFamily="34" charset="-122"/>
              </a:rPr>
              <a:t>厅</a:t>
            </a:r>
            <a:r>
              <a:rPr lang="zh-CN" altLang="en-US" b="1" dirty="0" smtClean="0">
                <a:solidFill>
                  <a:schemeClr val="bg1"/>
                </a:solidFill>
                <a:latin typeface="微软雅黑" pitchFamily="34" charset="-122"/>
                <a:ea typeface="微软雅黑" pitchFamily="34" charset="-122"/>
              </a:rPr>
              <a:t>建设</a:t>
            </a:r>
            <a:endParaRPr lang="zh-CN" altLang="en-US" b="1" dirty="0">
              <a:solidFill>
                <a:schemeClr val="bg1"/>
              </a:solidFill>
              <a:latin typeface="微软雅黑" pitchFamily="34" charset="-122"/>
              <a:ea typeface="微软雅黑" pitchFamily="34" charset="-122"/>
            </a:endParaRPr>
          </a:p>
        </p:txBody>
      </p:sp>
      <p:pic>
        <p:nvPicPr>
          <p:cNvPr id="6" name="Picture 4" descr="DSC_0936"/>
          <p:cNvPicPr>
            <a:picLocks noChangeAspect="1" noChangeArrowheads="1"/>
          </p:cNvPicPr>
          <p:nvPr/>
        </p:nvPicPr>
        <p:blipFill rotWithShape="1">
          <a:blip r:embed="rId3" cstate="print"/>
          <a:srcRect t="8899" b="9952"/>
          <a:stretch/>
        </p:blipFill>
        <p:spPr bwMode="auto">
          <a:xfrm>
            <a:off x="1423912" y="2058542"/>
            <a:ext cx="7453313" cy="4038600"/>
          </a:xfrm>
          <a:prstGeom prst="rect">
            <a:avLst/>
          </a:prstGeom>
          <a:noFill/>
          <a:ln w="9525">
            <a:noFill/>
            <a:miter lim="800000"/>
            <a:headEnd/>
            <a:tailEnd/>
          </a:ln>
        </p:spPr>
      </p:pic>
      <p:pic>
        <p:nvPicPr>
          <p:cNvPr id="7" name="Picture 4" descr="DSC_1078"/>
          <p:cNvPicPr>
            <a:picLocks noChangeAspect="1" noChangeArrowheads="1"/>
          </p:cNvPicPr>
          <p:nvPr/>
        </p:nvPicPr>
        <p:blipFill rotWithShape="1">
          <a:blip r:embed="rId4" cstate="print"/>
          <a:srcRect t="2406" b="15326"/>
          <a:stretch/>
        </p:blipFill>
        <p:spPr bwMode="auto">
          <a:xfrm>
            <a:off x="1426145" y="2057400"/>
            <a:ext cx="7632700" cy="4191000"/>
          </a:xfrm>
          <a:prstGeom prst="rect">
            <a:avLst/>
          </a:prstGeom>
          <a:noFill/>
          <a:ln w="9525">
            <a:noFill/>
            <a:miter lim="800000"/>
            <a:headEnd/>
            <a:tailEnd/>
          </a:ln>
        </p:spPr>
      </p:pic>
      <p:pic>
        <p:nvPicPr>
          <p:cNvPr id="8" name="图片 7" descr="IMG_2462.jpg"/>
          <p:cNvPicPr>
            <a:picLocks noChangeAspect="1"/>
          </p:cNvPicPr>
          <p:nvPr/>
        </p:nvPicPr>
        <p:blipFill rotWithShape="1">
          <a:blip r:embed="rId5" cstate="print"/>
          <a:srcRect l="2590" t="16561" r="2285" b="4631"/>
          <a:stretch/>
        </p:blipFill>
        <p:spPr>
          <a:xfrm>
            <a:off x="1610815" y="2087116"/>
            <a:ext cx="7534276" cy="4161283"/>
          </a:xfrm>
          <a:prstGeom prst="rect">
            <a:avLst/>
          </a:prstGeom>
        </p:spPr>
      </p:pic>
      <p:pic>
        <p:nvPicPr>
          <p:cNvPr id="9" name="Picture 2" descr="C:\Users\Administrator\Desktop\2014.10.15北师大天象厅验收会\2014.10.15北师大天象厅验收会\DSC_2199处理过.jpg"/>
          <p:cNvPicPr>
            <a:picLocks noChangeAspect="1" noChangeArrowheads="1"/>
          </p:cNvPicPr>
          <p:nvPr/>
        </p:nvPicPr>
        <p:blipFill rotWithShape="1">
          <a:blip r:embed="rId6" cstate="print"/>
          <a:srcRect t="5966" b="6401"/>
          <a:stretch/>
        </p:blipFill>
        <p:spPr bwMode="auto">
          <a:xfrm>
            <a:off x="1459006" y="2066702"/>
            <a:ext cx="7566977" cy="4038600"/>
          </a:xfrm>
          <a:prstGeom prst="rect">
            <a:avLst/>
          </a:prstGeom>
          <a:noFill/>
        </p:spPr>
      </p:pic>
    </p:spTree>
    <p:extLst>
      <p:ext uri="{BB962C8B-B14F-4D97-AF65-F5344CB8AC3E}">
        <p14:creationId xmlns:p14="http://schemas.microsoft.com/office/powerpoint/2010/main" val="209845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1.63433E-6 -9.85655E-7 L -0.24339 -0.18741 " pathEditMode="relative" rAng="0" ptsTypes="AA">
                                      <p:cBhvr>
                                        <p:cTn id="12" dur="500" fill="hold"/>
                                        <p:tgtEl>
                                          <p:spTgt spid="6"/>
                                        </p:tgtEl>
                                        <p:attrNameLst>
                                          <p:attrName>ppt_x</p:attrName>
                                          <p:attrName>ppt_y</p:attrName>
                                        </p:attrNameLst>
                                      </p:cBhvr>
                                      <p:rCtr x="-12169" y="-9371"/>
                                    </p:animMotion>
                                  </p:childTnLst>
                                </p:cTn>
                              </p:par>
                              <p:par>
                                <p:cTn id="13" presetID="6" presetClass="emph" presetSubtype="0" fill="hold" nodeType="withEffect">
                                  <p:stCondLst>
                                    <p:cond delay="0"/>
                                  </p:stCondLst>
                                  <p:childTnLst>
                                    <p:animScale>
                                      <p:cBhvr>
                                        <p:cTn id="14" dur="500" fill="hold"/>
                                        <p:tgtEl>
                                          <p:spTgt spid="6"/>
                                        </p:tgtEl>
                                      </p:cBhvr>
                                      <p:by x="50000" y="50000"/>
                                    </p:animScale>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path" presetSubtype="0" accel="50000" decel="50000" fill="hold" nodeType="afterEffect">
                                  <p:stCondLst>
                                    <p:cond delay="0"/>
                                  </p:stCondLst>
                                  <p:childTnLst>
                                    <p:animMotion origin="layout" path="M -2.76308E-6 3.04489E-6 L 0.19474 -0.19852 " pathEditMode="relative" rAng="0" ptsTypes="AA">
                                      <p:cBhvr>
                                        <p:cTn id="23" dur="500" fill="hold"/>
                                        <p:tgtEl>
                                          <p:spTgt spid="7"/>
                                        </p:tgtEl>
                                        <p:attrNameLst>
                                          <p:attrName>ppt_x</p:attrName>
                                          <p:attrName>ppt_y</p:attrName>
                                        </p:attrNameLst>
                                      </p:cBhvr>
                                      <p:rCtr x="9730" y="-9926"/>
                                    </p:animMotion>
                                  </p:childTnLst>
                                </p:cTn>
                              </p:par>
                              <p:par>
                                <p:cTn id="24" presetID="6" presetClass="emph" presetSubtype="0" fill="hold" nodeType="withEffect">
                                  <p:stCondLst>
                                    <p:cond delay="0"/>
                                  </p:stCondLst>
                                  <p:childTnLst>
                                    <p:animScale>
                                      <p:cBhvr>
                                        <p:cTn id="25" dur="500" fill="hold"/>
                                        <p:tgtEl>
                                          <p:spTgt spid="7"/>
                                        </p:tgtEl>
                                      </p:cBhvr>
                                      <p:by x="50000" y="50000"/>
                                    </p:animScale>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path" presetSubtype="0" accel="50000" decel="50000" fill="hold" nodeType="afterEffect">
                                  <p:stCondLst>
                                    <p:cond delay="0"/>
                                  </p:stCondLst>
                                  <p:childTnLst>
                                    <p:animMotion origin="layout" path="M -2.38683E-6 6.75613E-7 L -0.26455 0.12471 " pathEditMode="relative" rAng="0" ptsTypes="AA">
                                      <p:cBhvr>
                                        <p:cTn id="34" dur="500" fill="hold"/>
                                        <p:tgtEl>
                                          <p:spTgt spid="8"/>
                                        </p:tgtEl>
                                        <p:attrNameLst>
                                          <p:attrName>ppt_x</p:attrName>
                                          <p:attrName>ppt_y</p:attrName>
                                        </p:attrNameLst>
                                      </p:cBhvr>
                                      <p:rCtr x="-13228" y="6224"/>
                                    </p:animMotion>
                                  </p:childTnLst>
                                </p:cTn>
                              </p:par>
                              <p:par>
                                <p:cTn id="35" presetID="6" presetClass="emph" presetSubtype="0" fill="hold" nodeType="withEffect">
                                  <p:stCondLst>
                                    <p:cond delay="0"/>
                                  </p:stCondLst>
                                  <p:childTnLst>
                                    <p:animScale>
                                      <p:cBhvr>
                                        <p:cTn id="36" dur="500" fill="hold"/>
                                        <p:tgtEl>
                                          <p:spTgt spid="8"/>
                                        </p:tgtEl>
                                      </p:cBhvr>
                                      <p:by x="50000" y="50000"/>
                                    </p:animScale>
                                  </p:childTnLst>
                                </p:cTn>
                              </p:par>
                            </p:childTnLst>
                          </p:cTn>
                        </p:par>
                        <p:par>
                          <p:cTn id="37" fill="hold">
                            <p:stCondLst>
                              <p:cond delay="4500"/>
                            </p:stCondLst>
                            <p:childTnLst>
                              <p:par>
                                <p:cTn id="38" presetID="42"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5500"/>
                            </p:stCondLst>
                            <p:childTnLst>
                              <p:par>
                                <p:cTn id="44" presetID="42" presetClass="path" presetSubtype="0" accel="50000" decel="50000" fill="hold" nodeType="afterEffect">
                                  <p:stCondLst>
                                    <p:cond delay="0"/>
                                  </p:stCondLst>
                                  <p:childTnLst>
                                    <p:animMotion origin="layout" path="M -2.76308E-6 2.14253E-6 L 0.19474 0.13674 " pathEditMode="relative" rAng="0" ptsTypes="AA">
                                      <p:cBhvr>
                                        <p:cTn id="45" dur="500" fill="hold"/>
                                        <p:tgtEl>
                                          <p:spTgt spid="9"/>
                                        </p:tgtEl>
                                        <p:attrNameLst>
                                          <p:attrName>ppt_x</p:attrName>
                                          <p:attrName>ppt_y</p:attrName>
                                        </p:attrNameLst>
                                      </p:cBhvr>
                                      <p:rCtr x="9730" y="6826"/>
                                    </p:animMotion>
                                  </p:childTnLst>
                                </p:cTn>
                              </p:par>
                              <p:par>
                                <p:cTn id="46" presetID="6" presetClass="emph" presetSubtype="0" fill="hold" nodeType="withEffect">
                                  <p:stCondLst>
                                    <p:cond delay="0"/>
                                  </p:stCondLst>
                                  <p:childTnLst>
                                    <p:animScale>
                                      <p:cBhvr>
                                        <p:cTn id="47" dur="500" fill="hold"/>
                                        <p:tgtEl>
                                          <p:spTgt spid="9"/>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5" name="直接连接符 34"/>
          <p:cNvCxnSpPr/>
          <p:nvPr/>
        </p:nvCxnSpPr>
        <p:spPr>
          <a:xfrm>
            <a:off x="527757" y="1659141"/>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sp>
        <p:nvSpPr>
          <p:cNvPr id="36" name="TextBox 35"/>
          <p:cNvSpPr txBox="1"/>
          <p:nvPr/>
        </p:nvSpPr>
        <p:spPr>
          <a:xfrm>
            <a:off x="671773" y="1267743"/>
            <a:ext cx="3600400" cy="369332"/>
          </a:xfrm>
          <a:prstGeom prst="rect">
            <a:avLst/>
          </a:prstGeom>
          <a:noFill/>
        </p:spPr>
        <p:txBody>
          <a:bodyPr wrap="square" rtlCol="0">
            <a:spAutoFit/>
          </a:bodyPr>
          <a:lstStyle/>
          <a:p>
            <a:r>
              <a:rPr lang="en-US" altLang="zh-CN" b="1" dirty="0">
                <a:solidFill>
                  <a:schemeClr val="bg1"/>
                </a:solidFill>
                <a:latin typeface="微软雅黑" pitchFamily="34" charset="-122"/>
                <a:ea typeface="微软雅黑" pitchFamily="34" charset="-122"/>
              </a:rPr>
              <a:t>China-VO</a:t>
            </a:r>
            <a:r>
              <a:rPr lang="zh-CN" altLang="en-US" b="1" dirty="0">
                <a:solidFill>
                  <a:schemeClr val="bg1"/>
                </a:solidFill>
                <a:latin typeface="微软雅黑" pitchFamily="34" charset="-122"/>
                <a:ea typeface="微软雅黑" pitchFamily="34" charset="-122"/>
              </a:rPr>
              <a:t>互动式数字天象</a:t>
            </a:r>
            <a:r>
              <a:rPr lang="zh-CN" altLang="en-US" b="1" dirty="0" smtClean="0">
                <a:solidFill>
                  <a:schemeClr val="bg1"/>
                </a:solidFill>
                <a:latin typeface="微软雅黑" pitchFamily="34" charset="-122"/>
                <a:ea typeface="微软雅黑" pitchFamily="34" charset="-122"/>
              </a:rPr>
              <a:t>厅</a:t>
            </a:r>
            <a:r>
              <a:rPr lang="zh-CN" altLang="en-US" b="1" dirty="0">
                <a:solidFill>
                  <a:schemeClr val="bg1"/>
                </a:solidFill>
                <a:latin typeface="微软雅黑" pitchFamily="34" charset="-122"/>
                <a:ea typeface="微软雅黑" pitchFamily="34" charset="-122"/>
              </a:rPr>
              <a:t>建设</a:t>
            </a:r>
            <a:endParaRPr lang="zh-CN" altLang="en-US" b="1" dirty="0">
              <a:solidFill>
                <a:schemeClr val="bg1"/>
              </a:solidFill>
              <a:latin typeface="微软雅黑" pitchFamily="34" charset="-122"/>
              <a:ea typeface="微软雅黑" pitchFamily="34" charset="-122"/>
            </a:endParaRPr>
          </a:p>
        </p:txBody>
      </p:sp>
      <p:sp>
        <p:nvSpPr>
          <p:cNvPr id="10" name="Text Box 3"/>
          <p:cNvSpPr txBox="1">
            <a:spLocks noChangeArrowheads="1"/>
          </p:cNvSpPr>
          <p:nvPr/>
        </p:nvSpPr>
        <p:spPr bwMode="auto">
          <a:xfrm>
            <a:off x="899915" y="5602069"/>
            <a:ext cx="9037264" cy="646331"/>
          </a:xfrm>
          <a:prstGeom prst="rect">
            <a:avLst/>
          </a:prstGeom>
          <a:noFill/>
          <a:ln w="9525">
            <a:noFill/>
            <a:miter lim="800000"/>
            <a:headEnd/>
            <a:tailEnd/>
          </a:ln>
        </p:spPr>
        <p:txBody>
          <a:bodyPr wrap="square">
            <a:spAutoFit/>
          </a:bodyPr>
          <a:lstStyle/>
          <a:p>
            <a:pPr>
              <a:spcBef>
                <a:spcPct val="50000"/>
              </a:spcBef>
            </a:pPr>
            <a:r>
              <a:rPr lang="zh-CN" altLang="en-US" dirty="0" smtClean="0">
                <a:solidFill>
                  <a:schemeClr val="bg1"/>
                </a:solidFill>
                <a:ea typeface="微软雅黑" pitchFamily="34" charset="-122"/>
              </a:rPr>
              <a:t>华南师范附中是广东省重点中学。</a:t>
            </a:r>
            <a:r>
              <a:rPr lang="en-US" altLang="zh-CN" dirty="0" smtClean="0">
                <a:solidFill>
                  <a:schemeClr val="bg1"/>
                </a:solidFill>
                <a:ea typeface="微软雅黑" pitchFamily="34" charset="-122"/>
              </a:rPr>
              <a:t>2016</a:t>
            </a:r>
            <a:r>
              <a:rPr lang="zh-CN" altLang="en-US" dirty="0" smtClean="0">
                <a:solidFill>
                  <a:schemeClr val="bg1"/>
                </a:solidFill>
                <a:ea typeface="微软雅黑" pitchFamily="34" charset="-122"/>
              </a:rPr>
              <a:t>年</a:t>
            </a:r>
            <a:r>
              <a:rPr lang="en-US" altLang="zh-CN" dirty="0" smtClean="0">
                <a:solidFill>
                  <a:schemeClr val="bg1"/>
                </a:solidFill>
                <a:ea typeface="微软雅黑" pitchFamily="34" charset="-122"/>
              </a:rPr>
              <a:t>9</a:t>
            </a:r>
            <a:r>
              <a:rPr lang="zh-CN" altLang="en-US" dirty="0" smtClean="0">
                <a:solidFill>
                  <a:schemeClr val="bg1"/>
                </a:solidFill>
                <a:ea typeface="微软雅黑" pitchFamily="34" charset="-122"/>
              </a:rPr>
              <a:t>月，华南师范附中对自己的天文台</a:t>
            </a:r>
            <a:r>
              <a:rPr lang="zh-CN" altLang="en-US" dirty="0" smtClean="0">
                <a:solidFill>
                  <a:schemeClr val="bg1"/>
                </a:solidFill>
                <a:ea typeface="微软雅黑" pitchFamily="34" charset="-122"/>
              </a:rPr>
              <a:t>进行</a:t>
            </a:r>
            <a:r>
              <a:rPr lang="en-US" altLang="zh-CN" dirty="0" smtClean="0">
                <a:solidFill>
                  <a:schemeClr val="bg1"/>
                </a:solidFill>
                <a:ea typeface="微软雅黑" pitchFamily="34" charset="-122"/>
              </a:rPr>
              <a:t>China-VO</a:t>
            </a:r>
            <a:r>
              <a:rPr lang="zh-CN" altLang="en-US" dirty="0" smtClean="0">
                <a:solidFill>
                  <a:schemeClr val="bg1"/>
                </a:solidFill>
                <a:ea typeface="微软雅黑" pitchFamily="34" charset="-122"/>
              </a:rPr>
              <a:t>互动式</a:t>
            </a:r>
            <a:r>
              <a:rPr lang="zh-CN" altLang="en-US" dirty="0" smtClean="0">
                <a:solidFill>
                  <a:schemeClr val="bg1"/>
                </a:solidFill>
                <a:ea typeface="微软雅黑" pitchFamily="34" charset="-122"/>
              </a:rPr>
              <a:t>数字天象厅改建。</a:t>
            </a:r>
            <a:endParaRPr lang="zh-CN" altLang="en-US" b="1" dirty="0">
              <a:solidFill>
                <a:schemeClr val="bg1"/>
              </a:solidFill>
              <a:latin typeface="微软雅黑" pitchFamily="34" charset="-122"/>
              <a:ea typeface="微软雅黑" pitchFamily="34" charset="-122"/>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6299" y="1927920"/>
            <a:ext cx="6431792" cy="3672408"/>
          </a:xfrm>
          <a:prstGeom prst="rect">
            <a:avLst/>
          </a:prstGeom>
        </p:spPr>
      </p:pic>
    </p:spTree>
    <p:extLst>
      <p:ext uri="{BB962C8B-B14F-4D97-AF65-F5344CB8AC3E}">
        <p14:creationId xmlns:p14="http://schemas.microsoft.com/office/powerpoint/2010/main" val="110382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5" name="直接连接符 34"/>
          <p:cNvCxnSpPr/>
          <p:nvPr/>
        </p:nvCxnSpPr>
        <p:spPr>
          <a:xfrm>
            <a:off x="527757" y="1659141"/>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sp>
        <p:nvSpPr>
          <p:cNvPr id="36" name="TextBox 35"/>
          <p:cNvSpPr txBox="1"/>
          <p:nvPr/>
        </p:nvSpPr>
        <p:spPr>
          <a:xfrm>
            <a:off x="671773" y="1267743"/>
            <a:ext cx="3600400" cy="369332"/>
          </a:xfrm>
          <a:prstGeom prst="rect">
            <a:avLst/>
          </a:prstGeom>
          <a:noFill/>
        </p:spPr>
        <p:txBody>
          <a:bodyPr wrap="square" rtlCol="0">
            <a:spAutoFit/>
          </a:bodyPr>
          <a:lstStyle/>
          <a:p>
            <a:r>
              <a:rPr lang="en-US" altLang="zh-CN" b="1" dirty="0">
                <a:solidFill>
                  <a:schemeClr val="bg1"/>
                </a:solidFill>
                <a:latin typeface="微软雅黑" pitchFamily="34" charset="-122"/>
                <a:ea typeface="微软雅黑" pitchFamily="34" charset="-122"/>
              </a:rPr>
              <a:t>China-VO</a:t>
            </a:r>
            <a:r>
              <a:rPr lang="zh-CN" altLang="en-US" b="1" dirty="0">
                <a:solidFill>
                  <a:schemeClr val="bg1"/>
                </a:solidFill>
                <a:latin typeface="微软雅黑" pitchFamily="34" charset="-122"/>
                <a:ea typeface="微软雅黑" pitchFamily="34" charset="-122"/>
              </a:rPr>
              <a:t>互动式数字天象</a:t>
            </a:r>
            <a:r>
              <a:rPr lang="zh-CN" altLang="en-US" b="1" dirty="0" smtClean="0">
                <a:solidFill>
                  <a:schemeClr val="bg1"/>
                </a:solidFill>
                <a:latin typeface="微软雅黑" pitchFamily="34" charset="-122"/>
                <a:ea typeface="微软雅黑" pitchFamily="34" charset="-122"/>
              </a:rPr>
              <a:t>厅</a:t>
            </a:r>
            <a:r>
              <a:rPr lang="zh-CN" altLang="en-US" b="1" dirty="0" smtClean="0">
                <a:solidFill>
                  <a:schemeClr val="bg1"/>
                </a:solidFill>
                <a:latin typeface="微软雅黑" pitchFamily="34" charset="-122"/>
                <a:ea typeface="微软雅黑" pitchFamily="34" charset="-122"/>
              </a:rPr>
              <a:t>建设</a:t>
            </a:r>
            <a:endParaRPr lang="zh-CN" altLang="en-US" b="1" dirty="0">
              <a:solidFill>
                <a:schemeClr val="bg1"/>
              </a:solidFill>
              <a:latin typeface="微软雅黑" pitchFamily="34" charset="-122"/>
              <a:ea typeface="微软雅黑" pitchFamily="34" charset="-122"/>
            </a:endParaRP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160315" y="2152328"/>
            <a:ext cx="6192688" cy="4133949"/>
          </a:xfrm>
          <a:prstGeom prst="rect">
            <a:avLst/>
          </a:prstGeom>
          <a:noFill/>
          <a:ln w="9525">
            <a:noFill/>
            <a:miter lim="800000"/>
            <a:headEnd/>
            <a:tailEnd/>
          </a:ln>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160314" y="2152328"/>
            <a:ext cx="6364243" cy="4248472"/>
          </a:xfrm>
          <a:prstGeom prst="rect">
            <a:avLst/>
          </a:prstGeom>
          <a:noFill/>
          <a:ln w="9525">
            <a:noFill/>
            <a:miter lim="800000"/>
            <a:headEnd/>
            <a:tailEnd/>
          </a:ln>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0315" y="2152328"/>
            <a:ext cx="6364242" cy="4248470"/>
          </a:xfrm>
          <a:prstGeom prst="rect">
            <a:avLst/>
          </a:prstGeom>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160315" y="2152328"/>
            <a:ext cx="6364242" cy="4248471"/>
          </a:xfrm>
          <a:prstGeom prst="rect">
            <a:avLst/>
          </a:prstGeom>
          <a:noFill/>
        </p:spPr>
      </p:pic>
    </p:spTree>
    <p:extLst>
      <p:ext uri="{BB962C8B-B14F-4D97-AF65-F5344CB8AC3E}">
        <p14:creationId xmlns:p14="http://schemas.microsoft.com/office/powerpoint/2010/main" val="133352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1.40253E-6 4.5177E-6 L -0.22008 -0.16494 " pathEditMode="relative" rAng="0" ptsTypes="AA">
                                      <p:cBhvr>
                                        <p:cTn id="12" dur="500" fill="hold"/>
                                        <p:tgtEl>
                                          <p:spTgt spid="6"/>
                                        </p:tgtEl>
                                        <p:attrNameLst>
                                          <p:attrName>ppt_x</p:attrName>
                                          <p:attrName>ppt_y</p:attrName>
                                        </p:attrNameLst>
                                      </p:cBhvr>
                                      <p:rCtr x="-11011" y="-8258"/>
                                    </p:animMotion>
                                  </p:childTnLst>
                                </p:cTn>
                              </p:par>
                              <p:par>
                                <p:cTn id="13" presetID="6" presetClass="emph" presetSubtype="0" fill="hold" nodeType="withEffect">
                                  <p:stCondLst>
                                    <p:cond delay="0"/>
                                  </p:stCondLst>
                                  <p:childTnLst>
                                    <p:animScale>
                                      <p:cBhvr>
                                        <p:cTn id="14" dur="500" fill="hold"/>
                                        <p:tgtEl>
                                          <p:spTgt spid="6"/>
                                        </p:tgtEl>
                                      </p:cBhvr>
                                      <p:by x="50000" y="50000"/>
                                    </p:animScale>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path" presetSubtype="0" accel="50000" decel="50000" fill="hold" nodeType="afterEffect">
                                  <p:stCondLst>
                                    <p:cond delay="0"/>
                                  </p:stCondLst>
                                  <p:childTnLst>
                                    <p:animMotion origin="layout" path="M 2.56101E-6 -3.03262E-6 L 0.18553 -0.17326 " pathEditMode="relative" rAng="0" ptsTypes="AA">
                                      <p:cBhvr>
                                        <p:cTn id="23" dur="500" fill="hold"/>
                                        <p:tgtEl>
                                          <p:spTgt spid="7"/>
                                        </p:tgtEl>
                                        <p:attrNameLst>
                                          <p:attrName>ppt_x</p:attrName>
                                          <p:attrName>ppt_y</p:attrName>
                                        </p:attrNameLst>
                                      </p:cBhvr>
                                      <p:rCtr x="9277" y="-8675"/>
                                    </p:animMotion>
                                  </p:childTnLst>
                                </p:cTn>
                              </p:par>
                              <p:par>
                                <p:cTn id="24" presetID="6" presetClass="emph" presetSubtype="0" fill="hold" nodeType="withEffect">
                                  <p:stCondLst>
                                    <p:cond delay="0"/>
                                  </p:stCondLst>
                                  <p:childTnLst>
                                    <p:animScale>
                                      <p:cBhvr>
                                        <p:cTn id="25" dur="500" fill="hold"/>
                                        <p:tgtEl>
                                          <p:spTgt spid="7"/>
                                        </p:tgtEl>
                                      </p:cBhvr>
                                      <p:by x="50000" y="50000"/>
                                    </p:animScale>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path" presetSubtype="0" accel="50000" decel="50000" fill="hold" nodeType="afterEffect">
                                  <p:stCondLst>
                                    <p:cond delay="0"/>
                                  </p:stCondLst>
                                  <p:childTnLst>
                                    <p:animMotion origin="layout" path="M 2.56101E-6 -3.03262E-6 L -0.22802 0.14157 " pathEditMode="relative" rAng="0" ptsTypes="AA">
                                      <p:cBhvr>
                                        <p:cTn id="34" dur="500" fill="hold"/>
                                        <p:tgtEl>
                                          <p:spTgt spid="8"/>
                                        </p:tgtEl>
                                        <p:attrNameLst>
                                          <p:attrName>ppt_x</p:attrName>
                                          <p:attrName>ppt_y</p:attrName>
                                        </p:attrNameLst>
                                      </p:cBhvr>
                                      <p:rCtr x="-11408" y="7078"/>
                                    </p:animMotion>
                                  </p:childTnLst>
                                </p:cTn>
                              </p:par>
                              <p:par>
                                <p:cTn id="35" presetID="6" presetClass="emph" presetSubtype="0" fill="hold" nodeType="withEffect">
                                  <p:stCondLst>
                                    <p:cond delay="0"/>
                                  </p:stCondLst>
                                  <p:childTnLst>
                                    <p:animScale>
                                      <p:cBhvr>
                                        <p:cTn id="36" dur="500" fill="hold"/>
                                        <p:tgtEl>
                                          <p:spTgt spid="8"/>
                                        </p:tgtEl>
                                      </p:cBhvr>
                                      <p:by x="50000" y="50000"/>
                                    </p:animScale>
                                  </p:childTnLst>
                                </p:cTn>
                              </p:par>
                            </p:childTnLst>
                          </p:cTn>
                        </p:par>
                        <p:par>
                          <p:cTn id="37" fill="hold">
                            <p:stCondLst>
                              <p:cond delay="4500"/>
                            </p:stCondLst>
                            <p:childTnLst>
                              <p:par>
                                <p:cTn id="38" presetID="42"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par>
                          <p:cTn id="43" fill="hold">
                            <p:stCondLst>
                              <p:cond delay="5500"/>
                            </p:stCondLst>
                            <p:childTnLst>
                              <p:par>
                                <p:cTn id="44" presetID="42" presetClass="path" presetSubtype="0" accel="50000" decel="50000" fill="hold" nodeType="afterEffect">
                                  <p:stCondLst>
                                    <p:cond delay="0"/>
                                  </p:stCondLst>
                                  <p:childTnLst>
                                    <p:animMotion origin="layout" path="M 2.56101E-6 -3.03262E-6 L 0.17877 0.15198 " pathEditMode="relative" rAng="0" ptsTypes="AA">
                                      <p:cBhvr>
                                        <p:cTn id="45" dur="500" fill="hold"/>
                                        <p:tgtEl>
                                          <p:spTgt spid="9"/>
                                        </p:tgtEl>
                                        <p:attrNameLst>
                                          <p:attrName>ppt_x</p:attrName>
                                          <p:attrName>ppt_y</p:attrName>
                                        </p:attrNameLst>
                                      </p:cBhvr>
                                      <p:rCtr x="8939" y="7587"/>
                                    </p:animMotion>
                                  </p:childTnLst>
                                </p:cTn>
                              </p:par>
                              <p:par>
                                <p:cTn id="46" presetID="6" presetClass="emph" presetSubtype="0" fill="hold" nodeType="withEffect">
                                  <p:stCondLst>
                                    <p:cond delay="0"/>
                                  </p:stCondLst>
                                  <p:childTnLst>
                                    <p:animScale>
                                      <p:cBhvr>
                                        <p:cTn id="47" dur="500" fill="hold"/>
                                        <p:tgtEl>
                                          <p:spTgt spid="9"/>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5" name="直接连接符 34"/>
          <p:cNvCxnSpPr/>
          <p:nvPr/>
        </p:nvCxnSpPr>
        <p:spPr>
          <a:xfrm>
            <a:off x="527757" y="1659141"/>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cxnSp>
        <p:nvCxnSpPr>
          <p:cNvPr id="10" name="直接连接符 9"/>
          <p:cNvCxnSpPr/>
          <p:nvPr/>
        </p:nvCxnSpPr>
        <p:spPr>
          <a:xfrm>
            <a:off x="523875" y="1890496"/>
            <a:ext cx="8928992" cy="0"/>
          </a:xfrm>
          <a:prstGeom prst="line">
            <a:avLst/>
          </a:prstGeom>
        </p:spPr>
        <p:style>
          <a:lnRef idx="2">
            <a:schemeClr val="accent4"/>
          </a:lnRef>
          <a:fillRef idx="0">
            <a:schemeClr val="accent4"/>
          </a:fillRef>
          <a:effectRef idx="1">
            <a:schemeClr val="accent4"/>
          </a:effectRef>
          <a:fontRef idx="minor">
            <a:schemeClr val="tx1"/>
          </a:fontRef>
        </p:style>
      </p:cxnSp>
      <p:sp>
        <p:nvSpPr>
          <p:cNvPr id="11" name="TextBox 10"/>
          <p:cNvSpPr txBox="1"/>
          <p:nvPr/>
        </p:nvSpPr>
        <p:spPr>
          <a:xfrm>
            <a:off x="667891" y="1295400"/>
            <a:ext cx="4580384" cy="369332"/>
          </a:xfrm>
          <a:prstGeom prst="rect">
            <a:avLst/>
          </a:prstGeom>
          <a:noFill/>
        </p:spPr>
        <p:txBody>
          <a:bodyPr wrap="square" rtlCol="0">
            <a:spAutoFit/>
          </a:bodyPr>
          <a:lstStyle/>
          <a:p>
            <a:r>
              <a:rPr lang="en-US" altLang="zh-CN" b="1" dirty="0">
                <a:solidFill>
                  <a:schemeClr val="bg1"/>
                </a:solidFill>
                <a:latin typeface="微软雅黑" pitchFamily="34" charset="-122"/>
                <a:ea typeface="微软雅黑" pitchFamily="34" charset="-122"/>
              </a:rPr>
              <a:t>China-VO</a:t>
            </a:r>
            <a:r>
              <a:rPr lang="zh-CN" altLang="en-US" b="1" dirty="0">
                <a:solidFill>
                  <a:schemeClr val="bg1"/>
                </a:solidFill>
                <a:latin typeface="微软雅黑" pitchFamily="34" charset="-122"/>
                <a:ea typeface="微软雅黑" pitchFamily="34" charset="-122"/>
              </a:rPr>
              <a:t>互动式数字天象</a:t>
            </a:r>
            <a:r>
              <a:rPr lang="zh-CN" altLang="en-US" b="1" dirty="0" smtClean="0">
                <a:solidFill>
                  <a:schemeClr val="bg1"/>
                </a:solidFill>
                <a:latin typeface="微软雅黑" pitchFamily="34" charset="-122"/>
                <a:ea typeface="微软雅黑" pitchFamily="34" charset="-122"/>
              </a:rPr>
              <a:t>厅</a:t>
            </a:r>
            <a:r>
              <a:rPr lang="zh-CN" altLang="en-US" b="1" dirty="0" smtClean="0">
                <a:solidFill>
                  <a:schemeClr val="bg1"/>
                </a:solidFill>
                <a:latin typeface="微软雅黑" pitchFamily="34" charset="-122"/>
                <a:ea typeface="微软雅黑" pitchFamily="34" charset="-122"/>
              </a:rPr>
              <a:t>培训</a:t>
            </a:r>
            <a:r>
              <a:rPr lang="zh-CN" altLang="en-US" b="1" dirty="0" smtClean="0">
                <a:solidFill>
                  <a:schemeClr val="bg1"/>
                </a:solidFill>
                <a:latin typeface="微软雅黑" pitchFamily="34" charset="-122"/>
                <a:ea typeface="微软雅黑" pitchFamily="34" charset="-122"/>
              </a:rPr>
              <a:t>与大赛</a:t>
            </a:r>
            <a:endParaRPr lang="zh-CN" altLang="en-US" b="1" dirty="0">
              <a:solidFill>
                <a:schemeClr val="bg1"/>
              </a:solidFill>
              <a:latin typeface="微软雅黑" pitchFamily="34" charset="-122"/>
              <a:ea typeface="微软雅黑" pitchFamily="34" charset="-122"/>
            </a:endParaRPr>
          </a:p>
        </p:txBody>
      </p:sp>
      <p:pic>
        <p:nvPicPr>
          <p:cNvPr id="12" name="Picture 2" descr="wwt2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523" y="1974830"/>
            <a:ext cx="6098184" cy="406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2027" y="1950826"/>
            <a:ext cx="6192688" cy="4128459"/>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4522" y="1950825"/>
            <a:ext cx="6021889" cy="4128459"/>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92027" y="1950825"/>
            <a:ext cx="6184468" cy="4128460"/>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1007" y="1974830"/>
            <a:ext cx="6165487" cy="4116165"/>
          </a:xfrm>
          <a:prstGeom prst="rect">
            <a:avLst/>
          </a:prstGeom>
        </p:spPr>
      </p:pic>
      <p:pic>
        <p:nvPicPr>
          <p:cNvPr id="17" name="图片 16"/>
          <p:cNvPicPr>
            <a:picLocks noChangeAspect="1"/>
          </p:cNvPicPr>
          <p:nvPr/>
        </p:nvPicPr>
        <p:blipFill rotWithShape="1">
          <a:blip r:embed="rId8" cstate="print">
            <a:extLst>
              <a:ext uri="{28A0092B-C50C-407E-A947-70E740481C1C}">
                <a14:useLocalDpi xmlns:a14="http://schemas.microsoft.com/office/drawing/2010/main" val="0"/>
              </a:ext>
            </a:extLst>
          </a:blip>
          <a:srcRect l="1510" r="7751"/>
          <a:stretch/>
        </p:blipFill>
        <p:spPr>
          <a:xfrm>
            <a:off x="1911008" y="1974830"/>
            <a:ext cx="6165488" cy="4140170"/>
          </a:xfrm>
          <a:prstGeom prst="rect">
            <a:avLst/>
          </a:prstGeom>
        </p:spPr>
      </p:pic>
      <p:pic>
        <p:nvPicPr>
          <p:cNvPr id="18" name="图片 17" descr="C:\Users\cuichenzhou\AppData\Local\Microsoft\Windows\INetCache\Content.Word\CCZ_7067.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69982" y="1962827"/>
            <a:ext cx="6206514" cy="4140170"/>
          </a:xfrm>
          <a:prstGeom prst="rect">
            <a:avLst/>
          </a:prstGeom>
          <a:noFill/>
          <a:ln>
            <a:noFill/>
          </a:ln>
        </p:spPr>
      </p:pic>
      <p:pic>
        <p:nvPicPr>
          <p:cNvPr id="19" name="图片 18" descr="C:\Users\cuichenzhou\AppData\Local\Microsoft\Windows\INetCache\Content.Word\CCZ_7074.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65190" y="1963888"/>
            <a:ext cx="6222916" cy="4151111"/>
          </a:xfrm>
          <a:prstGeom prst="rect">
            <a:avLst/>
          </a:prstGeom>
          <a:noFill/>
          <a:ln>
            <a:noFill/>
          </a:ln>
        </p:spPr>
      </p:pic>
      <p:pic>
        <p:nvPicPr>
          <p:cNvPr id="20" name="图片 19" descr="C:\Users\cuichenzhou\AppData\Local\Microsoft\Windows\INetCache\Content.Word\mmexport1470404275629.jpg"/>
          <p:cNvPicPr/>
          <p:nvPr/>
        </p:nvPicPr>
        <p:blipFill>
          <a:blip r:embed="rId11">
            <a:extLst>
              <a:ext uri="{28A0092B-C50C-407E-A947-70E740481C1C}">
                <a14:useLocalDpi xmlns:a14="http://schemas.microsoft.com/office/drawing/2010/main" val="0"/>
              </a:ext>
            </a:extLst>
          </a:blip>
          <a:srcRect/>
          <a:stretch>
            <a:fillRect/>
          </a:stretch>
        </p:blipFill>
        <p:spPr bwMode="auto">
          <a:xfrm>
            <a:off x="1859557" y="1968928"/>
            <a:ext cx="6224559" cy="4151974"/>
          </a:xfrm>
          <a:prstGeom prst="rect">
            <a:avLst/>
          </a:prstGeom>
          <a:noFill/>
          <a:ln>
            <a:noFill/>
          </a:ln>
        </p:spPr>
      </p:pic>
      <p:pic>
        <p:nvPicPr>
          <p:cNvPr id="21" name="Picture 4" descr="CCZ_698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65190" y="1968928"/>
            <a:ext cx="6227962" cy="415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rotWithShape="1">
          <a:blip r:embed="rId13" cstate="print">
            <a:extLst>
              <a:ext uri="{28A0092B-C50C-407E-A947-70E740481C1C}">
                <a14:useLocalDpi xmlns:a14="http://schemas.microsoft.com/office/drawing/2010/main" val="0"/>
              </a:ext>
            </a:extLst>
          </a:blip>
          <a:srcRect r="10077"/>
          <a:stretch/>
        </p:blipFill>
        <p:spPr>
          <a:xfrm>
            <a:off x="1841741" y="1950826"/>
            <a:ext cx="6234753" cy="4170076"/>
          </a:xfrm>
          <a:prstGeom prst="rect">
            <a:avLst/>
          </a:prstGeom>
        </p:spPr>
      </p:pic>
      <p:pic>
        <p:nvPicPr>
          <p:cNvPr id="23" name="图片 22"/>
          <p:cNvPicPr>
            <a:picLocks noChangeAspect="1"/>
          </p:cNvPicPr>
          <p:nvPr/>
        </p:nvPicPr>
        <p:blipFill rotWithShape="1">
          <a:blip r:embed="rId14">
            <a:extLst>
              <a:ext uri="{28A0092B-C50C-407E-A947-70E740481C1C}">
                <a14:useLocalDpi xmlns:a14="http://schemas.microsoft.com/office/drawing/2010/main" val="0"/>
              </a:ext>
            </a:extLst>
          </a:blip>
          <a:srcRect r="5548"/>
          <a:stretch/>
        </p:blipFill>
        <p:spPr>
          <a:xfrm>
            <a:off x="1841742" y="1939022"/>
            <a:ext cx="6372674" cy="4175978"/>
          </a:xfrm>
          <a:prstGeom prst="rect">
            <a:avLst/>
          </a:prstGeom>
        </p:spPr>
      </p:pic>
    </p:spTree>
    <p:extLst>
      <p:ext uri="{BB962C8B-B14F-4D97-AF65-F5344CB8AC3E}">
        <p14:creationId xmlns:p14="http://schemas.microsoft.com/office/powerpoint/2010/main" val="307215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4.6751E-7 4.13833E-6 L -0.32432 -0.22253 " pathEditMode="relative" rAng="0" ptsTypes="AA">
                                      <p:cBhvr>
                                        <p:cTn id="12" dur="1000" fill="hold"/>
                                        <p:tgtEl>
                                          <p:spTgt spid="12"/>
                                        </p:tgtEl>
                                        <p:attrNameLst>
                                          <p:attrName>ppt_x</p:attrName>
                                          <p:attrName>ppt_y</p:attrName>
                                        </p:attrNameLst>
                                      </p:cBhvr>
                                      <p:rCtr x="-16216" y="-11127"/>
                                    </p:animMotion>
                                  </p:childTnLst>
                                </p:cTn>
                              </p:par>
                              <p:par>
                                <p:cTn id="13" presetID="6" presetClass="emph" presetSubtype="0" fill="hold" nodeType="withEffect">
                                  <p:stCondLst>
                                    <p:cond delay="0"/>
                                  </p:stCondLst>
                                  <p:childTnLst>
                                    <p:animScale>
                                      <p:cBhvr>
                                        <p:cTn id="14" dur="1000" fill="hold"/>
                                        <p:tgtEl>
                                          <p:spTgt spid="12"/>
                                        </p:tgtEl>
                                      </p:cBhvr>
                                      <p:by x="25000" y="25000"/>
                                    </p:animScale>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path" presetSubtype="0" accel="50000" decel="50000" fill="hold" nodeType="afterEffect">
                                  <p:stCondLst>
                                    <p:cond delay="0"/>
                                  </p:stCondLst>
                                  <p:childTnLst>
                                    <p:animMotion origin="layout" path="M -2.71685E-6 -2.46588E-6 L -0.12658 -0.22368 " pathEditMode="relative" rAng="0" ptsTypes="AA">
                                      <p:cBhvr>
                                        <p:cTn id="23" dur="1000" fill="hold"/>
                                        <p:tgtEl>
                                          <p:spTgt spid="13"/>
                                        </p:tgtEl>
                                        <p:attrNameLst>
                                          <p:attrName>ppt_x</p:attrName>
                                          <p:attrName>ppt_y</p:attrName>
                                        </p:attrNameLst>
                                      </p:cBhvr>
                                      <p:rCtr x="-6336" y="-11196"/>
                                    </p:animMotion>
                                  </p:childTnLst>
                                </p:cTn>
                              </p:par>
                              <p:par>
                                <p:cTn id="24" presetID="6" presetClass="emph" presetSubtype="0" fill="hold" nodeType="withEffect">
                                  <p:stCondLst>
                                    <p:cond delay="0"/>
                                  </p:stCondLst>
                                  <p:childTnLst>
                                    <p:animScale>
                                      <p:cBhvr>
                                        <p:cTn id="25" dur="1000" fill="hold"/>
                                        <p:tgtEl>
                                          <p:spTgt spid="13"/>
                                        </p:tgtEl>
                                      </p:cBhvr>
                                      <p:by x="25000" y="25000"/>
                                    </p:animScale>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42" presetClass="path" presetSubtype="0" accel="50000" decel="50000" fill="hold" nodeType="afterEffect">
                                  <p:stCondLst>
                                    <p:cond delay="0"/>
                                  </p:stCondLst>
                                  <p:childTnLst>
                                    <p:animMotion origin="layout" path="M -2.0935E-6 -2.46588E-6 L 0.05925 -0.22368 " pathEditMode="relative" rAng="0" ptsTypes="AA">
                                      <p:cBhvr>
                                        <p:cTn id="34" dur="1000" fill="hold"/>
                                        <p:tgtEl>
                                          <p:spTgt spid="14"/>
                                        </p:tgtEl>
                                        <p:attrNameLst>
                                          <p:attrName>ppt_x</p:attrName>
                                          <p:attrName>ppt_y</p:attrName>
                                        </p:attrNameLst>
                                      </p:cBhvr>
                                      <p:rCtr x="2955" y="-11196"/>
                                    </p:animMotion>
                                  </p:childTnLst>
                                </p:cTn>
                              </p:par>
                              <p:par>
                                <p:cTn id="35" presetID="6" presetClass="emph" presetSubtype="0" fill="hold" nodeType="withEffect">
                                  <p:stCondLst>
                                    <p:cond delay="0"/>
                                  </p:stCondLst>
                                  <p:childTnLst>
                                    <p:animScale>
                                      <p:cBhvr>
                                        <p:cTn id="36" dur="1000" fill="hold"/>
                                        <p:tgtEl>
                                          <p:spTgt spid="14"/>
                                        </p:tgtEl>
                                      </p:cBhvr>
                                      <p:by x="25000" y="25000"/>
                                    </p:animScale>
                                  </p:childTnLst>
                                </p:cTn>
                              </p:par>
                            </p:childTnLst>
                          </p:cTn>
                        </p:par>
                        <p:par>
                          <p:cTn id="37" fill="hold">
                            <p:stCondLst>
                              <p:cond delay="6000"/>
                            </p:stCondLst>
                            <p:childTnLst>
                              <p:par>
                                <p:cTn id="38" presetID="42"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par>
                          <p:cTn id="43" fill="hold">
                            <p:stCondLst>
                              <p:cond delay="7000"/>
                            </p:stCondLst>
                            <p:childTnLst>
                              <p:par>
                                <p:cTn id="44" presetID="42" presetClass="path" presetSubtype="0" accel="50000" decel="50000" fill="hold" nodeType="afterEffect">
                                  <p:stCondLst>
                                    <p:cond delay="0"/>
                                  </p:stCondLst>
                                  <p:childTnLst>
                                    <p:animMotion origin="layout" path="M 1.31432E-6 -2.46588E-6 L 0.24713 -0.22368 " pathEditMode="relative" rAng="0" ptsTypes="AA">
                                      <p:cBhvr>
                                        <p:cTn id="45" dur="1000" fill="hold"/>
                                        <p:tgtEl>
                                          <p:spTgt spid="15"/>
                                        </p:tgtEl>
                                        <p:attrNameLst>
                                          <p:attrName>ppt_x</p:attrName>
                                          <p:attrName>ppt_y</p:attrName>
                                        </p:attrNameLst>
                                      </p:cBhvr>
                                      <p:rCtr x="12349" y="-11196"/>
                                    </p:animMotion>
                                  </p:childTnLst>
                                </p:cTn>
                              </p:par>
                              <p:par>
                                <p:cTn id="46" presetID="6" presetClass="emph" presetSubtype="0" fill="hold" nodeType="withEffect">
                                  <p:stCondLst>
                                    <p:cond delay="0"/>
                                  </p:stCondLst>
                                  <p:childTnLst>
                                    <p:animScale>
                                      <p:cBhvr>
                                        <p:cTn id="47" dur="1000" fill="hold"/>
                                        <p:tgtEl>
                                          <p:spTgt spid="15"/>
                                        </p:tgtEl>
                                      </p:cBhvr>
                                      <p:by x="25000" y="25000"/>
                                    </p:animScale>
                                  </p:childTnLst>
                                </p:cTn>
                              </p:par>
                            </p:childTnLst>
                          </p:cTn>
                        </p:par>
                        <p:par>
                          <p:cTn id="48" fill="hold">
                            <p:stCondLst>
                              <p:cond delay="8000"/>
                            </p:stCondLst>
                            <p:childTnLst>
                              <p:par>
                                <p:cTn id="49" presetID="42" presetClass="entr" presetSubtype="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par>
                          <p:cTn id="54" fill="hold">
                            <p:stCondLst>
                              <p:cond delay="9000"/>
                            </p:stCondLst>
                            <p:childTnLst>
                              <p:par>
                                <p:cTn id="55" presetID="42" presetClass="path" presetSubtype="0" accel="50000" decel="50000" fill="hold" nodeType="afterEffect">
                                  <p:stCondLst>
                                    <p:cond delay="0"/>
                                  </p:stCondLst>
                                  <p:childTnLst>
                                    <p:animMotion origin="layout" path="M -7.79183E-7 3.00486E-6 L -0.32726 -0.01643 " pathEditMode="relative" rAng="0" ptsTypes="AA">
                                      <p:cBhvr>
                                        <p:cTn id="56" dur="1000" fill="hold"/>
                                        <p:tgtEl>
                                          <p:spTgt spid="16"/>
                                        </p:tgtEl>
                                        <p:attrNameLst>
                                          <p:attrName>ppt_x</p:attrName>
                                          <p:attrName>ppt_y</p:attrName>
                                        </p:attrNameLst>
                                      </p:cBhvr>
                                      <p:rCtr x="-16363" y="-833"/>
                                    </p:animMotion>
                                  </p:childTnLst>
                                </p:cTn>
                              </p:par>
                              <p:par>
                                <p:cTn id="57" presetID="6" presetClass="emph" presetSubtype="0" fill="hold" nodeType="withEffect">
                                  <p:stCondLst>
                                    <p:cond delay="0"/>
                                  </p:stCondLst>
                                  <p:childTnLst>
                                    <p:animScale>
                                      <p:cBhvr>
                                        <p:cTn id="58" dur="1000" fill="hold"/>
                                        <p:tgtEl>
                                          <p:spTgt spid="16"/>
                                        </p:tgtEl>
                                      </p:cBhvr>
                                      <p:by x="25000" y="25000"/>
                                    </p:animScale>
                                  </p:childTnLst>
                                </p:cTn>
                              </p:par>
                            </p:childTnLst>
                          </p:cTn>
                        </p:par>
                        <p:par>
                          <p:cTn id="59" fill="hold">
                            <p:stCondLst>
                              <p:cond delay="10000"/>
                            </p:stCondLst>
                            <p:childTnLst>
                              <p:par>
                                <p:cTn id="60" presetID="42" presetClass="entr" presetSubtype="0" fill="hold"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ppt_x</p:attrName>
                                        </p:attrNameLst>
                                      </p:cBhvr>
                                      <p:tavLst>
                                        <p:tav tm="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1"/>
                                          </p:val>
                                        </p:tav>
                                        <p:tav tm="100000">
                                          <p:val>
                                            <p:strVal val="#ppt_y"/>
                                          </p:val>
                                        </p:tav>
                                      </p:tavLst>
                                    </p:anim>
                                  </p:childTnLst>
                                </p:cTn>
                              </p:par>
                            </p:childTnLst>
                          </p:cTn>
                        </p:par>
                        <p:par>
                          <p:cTn id="65" fill="hold">
                            <p:stCondLst>
                              <p:cond delay="11000"/>
                            </p:stCondLst>
                            <p:childTnLst>
                              <p:par>
                                <p:cTn id="66" presetID="42" presetClass="path" presetSubtype="0" accel="50000" decel="50000" fill="hold" nodeType="afterEffect">
                                  <p:stCondLst>
                                    <p:cond delay="0"/>
                                  </p:stCondLst>
                                  <p:childTnLst>
                                    <p:animMotion origin="layout" path="M -7.79183E-7 2.43812E-6 L -0.12717 -0.01828 " pathEditMode="relative" rAng="0" ptsTypes="AA">
                                      <p:cBhvr>
                                        <p:cTn id="67" dur="1000" fill="hold"/>
                                        <p:tgtEl>
                                          <p:spTgt spid="17"/>
                                        </p:tgtEl>
                                        <p:attrNameLst>
                                          <p:attrName>ppt_x</p:attrName>
                                          <p:attrName>ppt_y</p:attrName>
                                        </p:attrNameLst>
                                      </p:cBhvr>
                                      <p:rCtr x="-6366" y="-925"/>
                                    </p:animMotion>
                                  </p:childTnLst>
                                </p:cTn>
                              </p:par>
                              <p:par>
                                <p:cTn id="68" presetID="6" presetClass="emph" presetSubtype="0" fill="hold" nodeType="withEffect">
                                  <p:stCondLst>
                                    <p:cond delay="0"/>
                                  </p:stCondLst>
                                  <p:childTnLst>
                                    <p:animScale>
                                      <p:cBhvr>
                                        <p:cTn id="69" dur="1000" fill="hold"/>
                                        <p:tgtEl>
                                          <p:spTgt spid="17"/>
                                        </p:tgtEl>
                                      </p:cBhvr>
                                      <p:by x="25000" y="25000"/>
                                    </p:animScale>
                                  </p:childTnLst>
                                </p:cTn>
                              </p:par>
                            </p:childTnLst>
                          </p:cTn>
                        </p:par>
                        <p:par>
                          <p:cTn id="70" fill="hold">
                            <p:stCondLst>
                              <p:cond delay="12000"/>
                            </p:stCondLst>
                            <p:childTnLst>
                              <p:par>
                                <p:cTn id="71" presetID="42" presetClass="entr" presetSubtype="0"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childTnLst>
                          </p:cTn>
                        </p:par>
                        <p:par>
                          <p:cTn id="76" fill="hold">
                            <p:stCondLst>
                              <p:cond delay="13000"/>
                            </p:stCondLst>
                            <p:childTnLst>
                              <p:par>
                                <p:cTn id="77" presetID="42" presetClass="path" presetSubtype="0" accel="50000" decel="50000" fill="hold" nodeType="afterEffect">
                                  <p:stCondLst>
                                    <p:cond delay="0"/>
                                  </p:stCondLst>
                                  <p:childTnLst>
                                    <p:animMotion origin="layout" path="M 4.23405E-7 3.00486E-6 L 0.05469 -0.01643 " pathEditMode="relative" rAng="0" ptsTypes="AA">
                                      <p:cBhvr>
                                        <p:cTn id="78" dur="1000" fill="hold"/>
                                        <p:tgtEl>
                                          <p:spTgt spid="18"/>
                                        </p:tgtEl>
                                        <p:attrNameLst>
                                          <p:attrName>ppt_x</p:attrName>
                                          <p:attrName>ppt_y</p:attrName>
                                        </p:attrNameLst>
                                      </p:cBhvr>
                                      <p:rCtr x="2734" y="-833"/>
                                    </p:animMotion>
                                  </p:childTnLst>
                                </p:cTn>
                              </p:par>
                              <p:par>
                                <p:cTn id="79" presetID="6" presetClass="emph" presetSubtype="0" fill="hold" nodeType="withEffect">
                                  <p:stCondLst>
                                    <p:cond delay="0"/>
                                  </p:stCondLst>
                                  <p:childTnLst>
                                    <p:animScale>
                                      <p:cBhvr>
                                        <p:cTn id="80" dur="1000" fill="hold"/>
                                        <p:tgtEl>
                                          <p:spTgt spid="18"/>
                                        </p:tgtEl>
                                      </p:cBhvr>
                                      <p:by x="25000" y="25000"/>
                                    </p:animScale>
                                  </p:childTnLst>
                                </p:cTn>
                              </p:par>
                            </p:childTnLst>
                          </p:cTn>
                        </p:par>
                        <p:par>
                          <p:cTn id="81" fill="hold">
                            <p:stCondLst>
                              <p:cond delay="14000"/>
                            </p:stCondLst>
                            <p:childTnLst>
                              <p:par>
                                <p:cTn id="82" presetID="42" presetClass="entr" presetSubtype="0" fill="hold" nodeType="after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1000"/>
                                        <p:tgtEl>
                                          <p:spTgt spid="19"/>
                                        </p:tgtEl>
                                      </p:cBhvr>
                                    </p:animEffect>
                                    <p:anim calcmode="lin" valueType="num">
                                      <p:cBhvr>
                                        <p:cTn id="85" dur="1000" fill="hold"/>
                                        <p:tgtEl>
                                          <p:spTgt spid="19"/>
                                        </p:tgtEl>
                                        <p:attrNameLst>
                                          <p:attrName>ppt_x</p:attrName>
                                        </p:attrNameLst>
                                      </p:cBhvr>
                                      <p:tavLst>
                                        <p:tav tm="0">
                                          <p:val>
                                            <p:strVal val="#ppt_x"/>
                                          </p:val>
                                        </p:tav>
                                        <p:tav tm="100000">
                                          <p:val>
                                            <p:strVal val="#ppt_x"/>
                                          </p:val>
                                        </p:tav>
                                      </p:tavLst>
                                    </p:anim>
                                    <p:anim calcmode="lin" valueType="num">
                                      <p:cBhvr>
                                        <p:cTn id="86" dur="1000" fill="hold"/>
                                        <p:tgtEl>
                                          <p:spTgt spid="19"/>
                                        </p:tgtEl>
                                        <p:attrNameLst>
                                          <p:attrName>ppt_y</p:attrName>
                                        </p:attrNameLst>
                                      </p:cBhvr>
                                      <p:tavLst>
                                        <p:tav tm="0">
                                          <p:val>
                                            <p:strVal val="#ppt_y+.1"/>
                                          </p:val>
                                        </p:tav>
                                        <p:tav tm="100000">
                                          <p:val>
                                            <p:strVal val="#ppt_y"/>
                                          </p:val>
                                        </p:tav>
                                      </p:tavLst>
                                    </p:anim>
                                  </p:childTnLst>
                                </p:cTn>
                              </p:par>
                            </p:childTnLst>
                          </p:cTn>
                        </p:par>
                        <p:par>
                          <p:cTn id="87" fill="hold">
                            <p:stCondLst>
                              <p:cond delay="15000"/>
                            </p:stCondLst>
                            <p:childTnLst>
                              <p:par>
                                <p:cTn id="88" presetID="42" presetClass="path" presetSubtype="0" accel="50000" decel="50000" fill="hold" nodeType="afterEffect">
                                  <p:stCondLst>
                                    <p:cond delay="0"/>
                                  </p:stCondLst>
                                  <p:childTnLst>
                                    <p:animMotion origin="layout" path="M -3.60776E-6 -2.27851E-6 L 0.24787 -0.01735 " pathEditMode="relative" rAng="0" ptsTypes="AA">
                                      <p:cBhvr>
                                        <p:cTn id="89" dur="1000" fill="hold"/>
                                        <p:tgtEl>
                                          <p:spTgt spid="19"/>
                                        </p:tgtEl>
                                        <p:attrNameLst>
                                          <p:attrName>ppt_x</p:attrName>
                                          <p:attrName>ppt_y</p:attrName>
                                        </p:attrNameLst>
                                      </p:cBhvr>
                                      <p:rCtr x="12393" y="-879"/>
                                    </p:animMotion>
                                  </p:childTnLst>
                                </p:cTn>
                              </p:par>
                              <p:par>
                                <p:cTn id="90" presetID="6" presetClass="emph" presetSubtype="0" fill="hold" nodeType="withEffect">
                                  <p:stCondLst>
                                    <p:cond delay="0"/>
                                  </p:stCondLst>
                                  <p:childTnLst>
                                    <p:animScale>
                                      <p:cBhvr>
                                        <p:cTn id="91" dur="1000" fill="hold"/>
                                        <p:tgtEl>
                                          <p:spTgt spid="19"/>
                                        </p:tgtEl>
                                      </p:cBhvr>
                                      <p:by x="25000" y="25000"/>
                                    </p:animScale>
                                  </p:childTnLst>
                                </p:cTn>
                              </p:par>
                            </p:childTnLst>
                          </p:cTn>
                        </p:par>
                        <p:par>
                          <p:cTn id="92" fill="hold">
                            <p:stCondLst>
                              <p:cond delay="16000"/>
                            </p:stCondLst>
                            <p:childTnLst>
                              <p:par>
                                <p:cTn id="93" presetID="42" presetClass="entr" presetSubtype="0" fill="hold" nodeType="after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1000"/>
                                        <p:tgtEl>
                                          <p:spTgt spid="20"/>
                                        </p:tgtEl>
                                      </p:cBhvr>
                                    </p:animEffect>
                                    <p:anim calcmode="lin" valueType="num">
                                      <p:cBhvr>
                                        <p:cTn id="96" dur="1000" fill="hold"/>
                                        <p:tgtEl>
                                          <p:spTgt spid="20"/>
                                        </p:tgtEl>
                                        <p:attrNameLst>
                                          <p:attrName>ppt_x</p:attrName>
                                        </p:attrNameLst>
                                      </p:cBhvr>
                                      <p:tavLst>
                                        <p:tav tm="0">
                                          <p:val>
                                            <p:strVal val="#ppt_x"/>
                                          </p:val>
                                        </p:tav>
                                        <p:tav tm="100000">
                                          <p:val>
                                            <p:strVal val="#ppt_x"/>
                                          </p:val>
                                        </p:tav>
                                      </p:tavLst>
                                    </p:anim>
                                    <p:anim calcmode="lin" valueType="num">
                                      <p:cBhvr>
                                        <p:cTn id="97" dur="1000" fill="hold"/>
                                        <p:tgtEl>
                                          <p:spTgt spid="20"/>
                                        </p:tgtEl>
                                        <p:attrNameLst>
                                          <p:attrName>ppt_y</p:attrName>
                                        </p:attrNameLst>
                                      </p:cBhvr>
                                      <p:tavLst>
                                        <p:tav tm="0">
                                          <p:val>
                                            <p:strVal val="#ppt_y+.1"/>
                                          </p:val>
                                        </p:tav>
                                        <p:tav tm="100000">
                                          <p:val>
                                            <p:strVal val="#ppt_y"/>
                                          </p:val>
                                        </p:tav>
                                      </p:tavLst>
                                    </p:anim>
                                  </p:childTnLst>
                                </p:cTn>
                              </p:par>
                            </p:childTnLst>
                          </p:cTn>
                        </p:par>
                        <p:par>
                          <p:cTn id="98" fill="hold">
                            <p:stCondLst>
                              <p:cond delay="17000"/>
                            </p:stCondLst>
                            <p:childTnLst>
                              <p:par>
                                <p:cTn id="99" presetID="42" presetClass="path" presetSubtype="0" accel="50000" decel="50000" fill="hold" nodeType="afterEffect">
                                  <p:stCondLst>
                                    <p:cond delay="0"/>
                                  </p:stCondLst>
                                  <p:childTnLst>
                                    <p:animMotion origin="layout" path="M 4.45457E-6 2.43812E-6 L -0.32506 0.19153 " pathEditMode="relative" rAng="0" ptsTypes="AA">
                                      <p:cBhvr>
                                        <p:cTn id="100" dur="1000" fill="hold"/>
                                        <p:tgtEl>
                                          <p:spTgt spid="20"/>
                                        </p:tgtEl>
                                        <p:attrNameLst>
                                          <p:attrName>ppt_x</p:attrName>
                                          <p:attrName>ppt_y</p:attrName>
                                        </p:attrNameLst>
                                      </p:cBhvr>
                                      <p:rCtr x="-16260" y="9577"/>
                                    </p:animMotion>
                                  </p:childTnLst>
                                </p:cTn>
                              </p:par>
                              <p:par>
                                <p:cTn id="101" presetID="6" presetClass="emph" presetSubtype="0" fill="hold" nodeType="withEffect">
                                  <p:stCondLst>
                                    <p:cond delay="0"/>
                                  </p:stCondLst>
                                  <p:childTnLst>
                                    <p:animScale>
                                      <p:cBhvr>
                                        <p:cTn id="102" dur="1000" fill="hold"/>
                                        <p:tgtEl>
                                          <p:spTgt spid="20"/>
                                        </p:tgtEl>
                                      </p:cBhvr>
                                      <p:by x="25000" y="25000"/>
                                    </p:animScale>
                                  </p:childTnLst>
                                </p:cTn>
                              </p:par>
                            </p:childTnLst>
                          </p:cTn>
                        </p:par>
                        <p:par>
                          <p:cTn id="103" fill="hold">
                            <p:stCondLst>
                              <p:cond delay="18000"/>
                            </p:stCondLst>
                            <p:childTnLst>
                              <p:par>
                                <p:cTn id="104" presetID="42" presetClass="entr" presetSubtype="0" fill="hold" nodeType="afterEffect">
                                  <p:stCondLst>
                                    <p:cond delay="0"/>
                                  </p:stCondLst>
                                  <p:childTnLst>
                                    <p:set>
                                      <p:cBhvr>
                                        <p:cTn id="105" dur="1" fill="hold">
                                          <p:stCondLst>
                                            <p:cond delay="0"/>
                                          </p:stCondLst>
                                        </p:cTn>
                                        <p:tgtEl>
                                          <p:spTgt spid="21"/>
                                        </p:tgtEl>
                                        <p:attrNameLst>
                                          <p:attrName>style.visibility</p:attrName>
                                        </p:attrNameLst>
                                      </p:cBhvr>
                                      <p:to>
                                        <p:strVal val="visible"/>
                                      </p:to>
                                    </p:set>
                                    <p:animEffect transition="in" filter="fade">
                                      <p:cBhvr>
                                        <p:cTn id="106" dur="1000"/>
                                        <p:tgtEl>
                                          <p:spTgt spid="21"/>
                                        </p:tgtEl>
                                      </p:cBhvr>
                                    </p:animEffect>
                                    <p:anim calcmode="lin" valueType="num">
                                      <p:cBhvr>
                                        <p:cTn id="107" dur="1000" fill="hold"/>
                                        <p:tgtEl>
                                          <p:spTgt spid="21"/>
                                        </p:tgtEl>
                                        <p:attrNameLst>
                                          <p:attrName>ppt_x</p:attrName>
                                        </p:attrNameLst>
                                      </p:cBhvr>
                                      <p:tavLst>
                                        <p:tav tm="0">
                                          <p:val>
                                            <p:strVal val="#ppt_x"/>
                                          </p:val>
                                        </p:tav>
                                        <p:tav tm="100000">
                                          <p:val>
                                            <p:strVal val="#ppt_x"/>
                                          </p:val>
                                        </p:tav>
                                      </p:tavLst>
                                    </p:anim>
                                    <p:anim calcmode="lin" valueType="num">
                                      <p:cBhvr>
                                        <p:cTn id="108" dur="1000" fill="hold"/>
                                        <p:tgtEl>
                                          <p:spTgt spid="21"/>
                                        </p:tgtEl>
                                        <p:attrNameLst>
                                          <p:attrName>ppt_y</p:attrName>
                                        </p:attrNameLst>
                                      </p:cBhvr>
                                      <p:tavLst>
                                        <p:tav tm="0">
                                          <p:val>
                                            <p:strVal val="#ppt_y+.1"/>
                                          </p:val>
                                        </p:tav>
                                        <p:tav tm="100000">
                                          <p:val>
                                            <p:strVal val="#ppt_y"/>
                                          </p:val>
                                        </p:tav>
                                      </p:tavLst>
                                    </p:anim>
                                  </p:childTnLst>
                                </p:cTn>
                              </p:par>
                            </p:childTnLst>
                          </p:cTn>
                        </p:par>
                        <p:par>
                          <p:cTn id="109" fill="hold">
                            <p:stCondLst>
                              <p:cond delay="19000"/>
                            </p:stCondLst>
                            <p:childTnLst>
                              <p:par>
                                <p:cTn id="110" presetID="42" presetClass="path" presetSubtype="0" accel="50000" decel="50000" fill="hold" nodeType="afterEffect">
                                  <p:stCondLst>
                                    <p:cond delay="0"/>
                                  </p:stCondLst>
                                  <p:childTnLst>
                                    <p:animMotion origin="layout" path="M -6.23346E-7 2.43812E-6 L -0.1257 0.18112 " pathEditMode="relative" rAng="0" ptsTypes="AA">
                                      <p:cBhvr>
                                        <p:cTn id="111" dur="1000" fill="hold"/>
                                        <p:tgtEl>
                                          <p:spTgt spid="21"/>
                                        </p:tgtEl>
                                        <p:attrNameLst>
                                          <p:attrName>ppt_x</p:attrName>
                                          <p:attrName>ppt_y</p:attrName>
                                        </p:attrNameLst>
                                      </p:cBhvr>
                                      <p:rCtr x="-6292" y="9045"/>
                                    </p:animMotion>
                                  </p:childTnLst>
                                </p:cTn>
                              </p:par>
                              <p:par>
                                <p:cTn id="112" presetID="6" presetClass="emph" presetSubtype="0" fill="hold" nodeType="withEffect">
                                  <p:stCondLst>
                                    <p:cond delay="0"/>
                                  </p:stCondLst>
                                  <p:childTnLst>
                                    <p:animScale>
                                      <p:cBhvr>
                                        <p:cTn id="113" dur="1000" fill="hold"/>
                                        <p:tgtEl>
                                          <p:spTgt spid="21"/>
                                        </p:tgtEl>
                                      </p:cBhvr>
                                      <p:by x="25000" y="25000"/>
                                    </p:animScale>
                                  </p:childTnLst>
                                </p:cTn>
                              </p:par>
                            </p:childTnLst>
                          </p:cTn>
                        </p:par>
                        <p:par>
                          <p:cTn id="114" fill="hold">
                            <p:stCondLst>
                              <p:cond delay="20000"/>
                            </p:stCondLst>
                            <p:childTnLst>
                              <p:par>
                                <p:cTn id="115" presetID="42" presetClass="entr" presetSubtype="0" fill="hold" nodeType="after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fade">
                                      <p:cBhvr>
                                        <p:cTn id="117" dur="1000"/>
                                        <p:tgtEl>
                                          <p:spTgt spid="22"/>
                                        </p:tgtEl>
                                      </p:cBhvr>
                                    </p:animEffect>
                                    <p:anim calcmode="lin" valueType="num">
                                      <p:cBhvr>
                                        <p:cTn id="118" dur="1000" fill="hold"/>
                                        <p:tgtEl>
                                          <p:spTgt spid="22"/>
                                        </p:tgtEl>
                                        <p:attrNameLst>
                                          <p:attrName>ppt_x</p:attrName>
                                        </p:attrNameLst>
                                      </p:cBhvr>
                                      <p:tavLst>
                                        <p:tav tm="0">
                                          <p:val>
                                            <p:strVal val="#ppt_x"/>
                                          </p:val>
                                        </p:tav>
                                        <p:tav tm="100000">
                                          <p:val>
                                            <p:strVal val="#ppt_x"/>
                                          </p:val>
                                        </p:tav>
                                      </p:tavLst>
                                    </p:anim>
                                    <p:anim calcmode="lin" valueType="num">
                                      <p:cBhvr>
                                        <p:cTn id="119" dur="1000" fill="hold"/>
                                        <p:tgtEl>
                                          <p:spTgt spid="22"/>
                                        </p:tgtEl>
                                        <p:attrNameLst>
                                          <p:attrName>ppt_y</p:attrName>
                                        </p:attrNameLst>
                                      </p:cBhvr>
                                      <p:tavLst>
                                        <p:tav tm="0">
                                          <p:val>
                                            <p:strVal val="#ppt_y+.1"/>
                                          </p:val>
                                        </p:tav>
                                        <p:tav tm="100000">
                                          <p:val>
                                            <p:strVal val="#ppt_y"/>
                                          </p:val>
                                        </p:tav>
                                      </p:tavLst>
                                    </p:anim>
                                  </p:childTnLst>
                                </p:cTn>
                              </p:par>
                            </p:childTnLst>
                          </p:cTn>
                        </p:par>
                        <p:par>
                          <p:cTn id="120" fill="hold">
                            <p:stCondLst>
                              <p:cond delay="21000"/>
                            </p:stCondLst>
                            <p:childTnLst>
                              <p:par>
                                <p:cTn id="121" presetID="42" presetClass="path" presetSubtype="0" accel="50000" decel="50000" fill="hold" nodeType="afterEffect">
                                  <p:stCondLst>
                                    <p:cond delay="0"/>
                                  </p:stCondLst>
                                  <p:childTnLst>
                                    <p:animMotion origin="layout" path="M 3.56366E-6 3.63174E-7 L 0.06277 0.18251 " pathEditMode="relative" rAng="0" ptsTypes="AA">
                                      <p:cBhvr>
                                        <p:cTn id="122" dur="1000" fill="hold"/>
                                        <p:tgtEl>
                                          <p:spTgt spid="22"/>
                                        </p:tgtEl>
                                        <p:attrNameLst>
                                          <p:attrName>ppt_x</p:attrName>
                                          <p:attrName>ppt_y</p:attrName>
                                        </p:attrNameLst>
                                      </p:cBhvr>
                                      <p:rCtr x="3131" y="9114"/>
                                    </p:animMotion>
                                  </p:childTnLst>
                                </p:cTn>
                              </p:par>
                              <p:par>
                                <p:cTn id="123" presetID="6" presetClass="emph" presetSubtype="0" fill="hold" nodeType="withEffect">
                                  <p:stCondLst>
                                    <p:cond delay="0"/>
                                  </p:stCondLst>
                                  <p:childTnLst>
                                    <p:animScale>
                                      <p:cBhvr>
                                        <p:cTn id="124" dur="1000" fill="hold"/>
                                        <p:tgtEl>
                                          <p:spTgt spid="22"/>
                                        </p:tgtEl>
                                      </p:cBhvr>
                                      <p:by x="25000" y="25000"/>
                                    </p:animScale>
                                  </p:childTnLst>
                                </p:cTn>
                              </p:par>
                            </p:childTnLst>
                          </p:cTn>
                        </p:par>
                        <p:par>
                          <p:cTn id="125" fill="hold">
                            <p:stCondLst>
                              <p:cond delay="22000"/>
                            </p:stCondLst>
                            <p:childTnLst>
                              <p:par>
                                <p:cTn id="126" presetID="42" presetClass="entr" presetSubtype="0" fill="hold" nodeType="afterEffect">
                                  <p:stCondLst>
                                    <p:cond delay="0"/>
                                  </p:stCondLst>
                                  <p:childTnLst>
                                    <p:set>
                                      <p:cBhvr>
                                        <p:cTn id="127" dur="1" fill="hold">
                                          <p:stCondLst>
                                            <p:cond delay="0"/>
                                          </p:stCondLst>
                                        </p:cTn>
                                        <p:tgtEl>
                                          <p:spTgt spid="23"/>
                                        </p:tgtEl>
                                        <p:attrNameLst>
                                          <p:attrName>style.visibility</p:attrName>
                                        </p:attrNameLst>
                                      </p:cBhvr>
                                      <p:to>
                                        <p:strVal val="visible"/>
                                      </p:to>
                                    </p:set>
                                    <p:animEffect transition="in" filter="fade">
                                      <p:cBhvr>
                                        <p:cTn id="128" dur="1000"/>
                                        <p:tgtEl>
                                          <p:spTgt spid="23"/>
                                        </p:tgtEl>
                                      </p:cBhvr>
                                    </p:animEffect>
                                    <p:anim calcmode="lin" valueType="num">
                                      <p:cBhvr>
                                        <p:cTn id="129" dur="1000" fill="hold"/>
                                        <p:tgtEl>
                                          <p:spTgt spid="23"/>
                                        </p:tgtEl>
                                        <p:attrNameLst>
                                          <p:attrName>ppt_x</p:attrName>
                                        </p:attrNameLst>
                                      </p:cBhvr>
                                      <p:tavLst>
                                        <p:tav tm="0">
                                          <p:val>
                                            <p:strVal val="#ppt_x"/>
                                          </p:val>
                                        </p:tav>
                                        <p:tav tm="100000">
                                          <p:val>
                                            <p:strVal val="#ppt_x"/>
                                          </p:val>
                                        </p:tav>
                                      </p:tavLst>
                                    </p:anim>
                                    <p:anim calcmode="lin" valueType="num">
                                      <p:cBhvr>
                                        <p:cTn id="130" dur="1000" fill="hold"/>
                                        <p:tgtEl>
                                          <p:spTgt spid="23"/>
                                        </p:tgtEl>
                                        <p:attrNameLst>
                                          <p:attrName>ppt_y</p:attrName>
                                        </p:attrNameLst>
                                      </p:cBhvr>
                                      <p:tavLst>
                                        <p:tav tm="0">
                                          <p:val>
                                            <p:strVal val="#ppt_y+.1"/>
                                          </p:val>
                                        </p:tav>
                                        <p:tav tm="100000">
                                          <p:val>
                                            <p:strVal val="#ppt_y"/>
                                          </p:val>
                                        </p:tav>
                                      </p:tavLst>
                                    </p:anim>
                                  </p:childTnLst>
                                </p:cTn>
                              </p:par>
                            </p:childTnLst>
                          </p:cTn>
                        </p:par>
                        <p:par>
                          <p:cTn id="131" fill="hold">
                            <p:stCondLst>
                              <p:cond delay="23000"/>
                            </p:stCondLst>
                            <p:childTnLst>
                              <p:par>
                                <p:cTn id="132" presetID="42" presetClass="path" presetSubtype="0" accel="50000" decel="50000" fill="hold" nodeType="afterEffect">
                                  <p:stCondLst>
                                    <p:cond delay="0"/>
                                  </p:stCondLst>
                                  <p:childTnLst>
                                    <p:animMotion origin="layout" path="M 1.89356E-6 -1.71177E-6 L 0.24316 0.1839 " pathEditMode="relative" rAng="0" ptsTypes="AA">
                                      <p:cBhvr>
                                        <p:cTn id="133" dur="1000" fill="hold"/>
                                        <p:tgtEl>
                                          <p:spTgt spid="23"/>
                                        </p:tgtEl>
                                        <p:attrNameLst>
                                          <p:attrName>ppt_x</p:attrName>
                                          <p:attrName>ppt_y</p:attrName>
                                        </p:attrNameLst>
                                      </p:cBhvr>
                                      <p:rCtr x="12158" y="9183"/>
                                    </p:animMotion>
                                  </p:childTnLst>
                                </p:cTn>
                              </p:par>
                              <p:par>
                                <p:cTn id="134" presetID="6" presetClass="emph" presetSubtype="0" fill="hold" nodeType="withEffect">
                                  <p:stCondLst>
                                    <p:cond delay="0"/>
                                  </p:stCondLst>
                                  <p:childTnLst>
                                    <p:animScale>
                                      <p:cBhvr>
                                        <p:cTn id="135" dur="1000" fill="hold"/>
                                        <p:tgtEl>
                                          <p:spTgt spid="23"/>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5" name="直接连接符 34"/>
          <p:cNvCxnSpPr/>
          <p:nvPr/>
        </p:nvCxnSpPr>
        <p:spPr>
          <a:xfrm>
            <a:off x="527757" y="1659141"/>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sp>
        <p:nvSpPr>
          <p:cNvPr id="24" name="TextBox 23"/>
          <p:cNvSpPr txBox="1"/>
          <p:nvPr/>
        </p:nvSpPr>
        <p:spPr>
          <a:xfrm>
            <a:off x="600075" y="1341984"/>
            <a:ext cx="4104456" cy="369332"/>
          </a:xfrm>
          <a:prstGeom prst="rect">
            <a:avLst/>
          </a:prstGeom>
          <a:noFill/>
        </p:spPr>
        <p:txBody>
          <a:bodyPr wrap="square" rtlCol="0">
            <a:spAutoFit/>
          </a:bodyPr>
          <a:lstStyle/>
          <a:p>
            <a:r>
              <a:rPr lang="en-US" altLang="zh-CN" b="1" dirty="0">
                <a:solidFill>
                  <a:schemeClr val="bg1"/>
                </a:solidFill>
                <a:latin typeface="微软雅黑" pitchFamily="34" charset="-122"/>
                <a:ea typeface="微软雅黑" pitchFamily="34" charset="-122"/>
              </a:rPr>
              <a:t>China-VO</a:t>
            </a:r>
            <a:r>
              <a:rPr lang="zh-CN" altLang="en-US" b="1" dirty="0">
                <a:solidFill>
                  <a:schemeClr val="bg1"/>
                </a:solidFill>
                <a:latin typeface="微软雅黑" pitchFamily="34" charset="-122"/>
                <a:ea typeface="微软雅黑" pitchFamily="34" charset="-122"/>
              </a:rPr>
              <a:t>互动式数字天象</a:t>
            </a:r>
            <a:r>
              <a:rPr lang="zh-CN" altLang="en-US" b="1" dirty="0" smtClean="0">
                <a:solidFill>
                  <a:schemeClr val="bg1"/>
                </a:solidFill>
                <a:latin typeface="微软雅黑" pitchFamily="34" charset="-122"/>
                <a:ea typeface="微软雅黑" pitchFamily="34" charset="-122"/>
              </a:rPr>
              <a:t>厅</a:t>
            </a:r>
            <a:r>
              <a:rPr lang="zh-CN" altLang="en-US" b="1" dirty="0" smtClean="0">
                <a:solidFill>
                  <a:schemeClr val="bg1"/>
                </a:solidFill>
                <a:latin typeface="微软雅黑" pitchFamily="34" charset="-122"/>
                <a:ea typeface="微软雅黑" pitchFamily="34" charset="-122"/>
              </a:rPr>
              <a:t>在建</a:t>
            </a:r>
            <a:r>
              <a:rPr lang="zh-CN" altLang="en-US" b="1" dirty="0" smtClean="0">
                <a:solidFill>
                  <a:schemeClr val="bg1"/>
                </a:solidFill>
                <a:latin typeface="微软雅黑" pitchFamily="34" charset="-122"/>
                <a:ea typeface="微软雅黑" pitchFamily="34" charset="-122"/>
              </a:rPr>
              <a:t>项目</a:t>
            </a:r>
            <a:endParaRPr lang="zh-CN" altLang="en-US" b="1" dirty="0">
              <a:solidFill>
                <a:schemeClr val="bg1"/>
              </a:solidFill>
              <a:latin typeface="微软雅黑" pitchFamily="34" charset="-122"/>
              <a:ea typeface="微软雅黑" pitchFamily="34" charset="-122"/>
            </a:endParaRPr>
          </a:p>
        </p:txBody>
      </p:sp>
      <p:pic>
        <p:nvPicPr>
          <p:cNvPr id="25" name="图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227" y="1931308"/>
            <a:ext cx="5836106" cy="3894092"/>
          </a:xfrm>
          <a:prstGeom prst="rect">
            <a:avLst/>
          </a:prstGeom>
        </p:spPr>
      </p:pic>
      <p:sp>
        <p:nvSpPr>
          <p:cNvPr id="26" name="TextBox 25"/>
          <p:cNvSpPr txBox="1"/>
          <p:nvPr/>
        </p:nvSpPr>
        <p:spPr>
          <a:xfrm>
            <a:off x="2832323" y="5909846"/>
            <a:ext cx="4752528" cy="338554"/>
          </a:xfrm>
          <a:prstGeom prst="rect">
            <a:avLst/>
          </a:prstGeom>
          <a:noFill/>
        </p:spPr>
        <p:txBody>
          <a:bodyPr wrap="square" rtlCol="0">
            <a:spAutoFit/>
          </a:bodyPr>
          <a:lstStyle/>
          <a:p>
            <a:r>
              <a:rPr lang="zh-CN" altLang="en-US" sz="1600" b="1" dirty="0" smtClean="0">
                <a:solidFill>
                  <a:schemeClr val="bg1"/>
                </a:solidFill>
                <a:latin typeface="微软雅黑" pitchFamily="34" charset="-122"/>
                <a:ea typeface="微软雅黑" pitchFamily="34" charset="-122"/>
              </a:rPr>
              <a:t>河北师范大学博物馆</a:t>
            </a:r>
            <a:r>
              <a:rPr lang="en-US" altLang="zh-CN" sz="1600" b="1" dirty="0" smtClean="0">
                <a:solidFill>
                  <a:schemeClr val="bg1"/>
                </a:solidFill>
                <a:latin typeface="微软雅黑" pitchFamily="34" charset="-122"/>
                <a:ea typeface="微软雅黑" pitchFamily="34" charset="-122"/>
              </a:rPr>
              <a:t>WWT</a:t>
            </a:r>
            <a:r>
              <a:rPr lang="zh-CN" altLang="en-US" sz="1600" b="1" dirty="0" smtClean="0">
                <a:solidFill>
                  <a:schemeClr val="bg1"/>
                </a:solidFill>
                <a:latin typeface="微软雅黑" pitchFamily="34" charset="-122"/>
                <a:ea typeface="微软雅黑" pitchFamily="34" charset="-122"/>
              </a:rPr>
              <a:t>互动式数字天象厅</a:t>
            </a:r>
            <a:endParaRPr lang="zh-CN" altLang="en-US" sz="16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88002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fade">
                                      <p:cBhvr>
                                        <p:cTn id="12" dur="1000"/>
                                        <p:tgtEl>
                                          <p:spTgt spid="26">
                                            <p:txEl>
                                              <p:pRg st="0" end="0"/>
                                            </p:txEl>
                                          </p:spTgt>
                                        </p:tgtEl>
                                      </p:cBhvr>
                                    </p:animEffect>
                                    <p:anim calcmode="lin" valueType="num">
                                      <p:cBhvr>
                                        <p:cTn id="13"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5" name="直接连接符 34"/>
          <p:cNvCxnSpPr/>
          <p:nvPr/>
        </p:nvCxnSpPr>
        <p:spPr>
          <a:xfrm>
            <a:off x="527757" y="1659141"/>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sp>
        <p:nvSpPr>
          <p:cNvPr id="24" name="TextBox 23"/>
          <p:cNvSpPr txBox="1"/>
          <p:nvPr/>
        </p:nvSpPr>
        <p:spPr>
          <a:xfrm>
            <a:off x="600075" y="1341984"/>
            <a:ext cx="4104456" cy="369332"/>
          </a:xfrm>
          <a:prstGeom prst="rect">
            <a:avLst/>
          </a:prstGeom>
          <a:noFill/>
        </p:spPr>
        <p:txBody>
          <a:bodyPr wrap="square" rtlCol="0">
            <a:spAutoFit/>
          </a:bodyPr>
          <a:lstStyle/>
          <a:p>
            <a:r>
              <a:rPr lang="en-US" altLang="zh-CN" b="1" dirty="0">
                <a:solidFill>
                  <a:schemeClr val="bg1"/>
                </a:solidFill>
                <a:latin typeface="微软雅黑" pitchFamily="34" charset="-122"/>
                <a:ea typeface="微软雅黑" pitchFamily="34" charset="-122"/>
              </a:rPr>
              <a:t>China-VO</a:t>
            </a:r>
            <a:r>
              <a:rPr lang="zh-CN" altLang="en-US" b="1" dirty="0">
                <a:solidFill>
                  <a:schemeClr val="bg1"/>
                </a:solidFill>
                <a:latin typeface="微软雅黑" pitchFamily="34" charset="-122"/>
                <a:ea typeface="微软雅黑" pitchFamily="34" charset="-122"/>
              </a:rPr>
              <a:t>互动式数字天象</a:t>
            </a:r>
            <a:r>
              <a:rPr lang="zh-CN" altLang="en-US" b="1" dirty="0" smtClean="0">
                <a:solidFill>
                  <a:schemeClr val="bg1"/>
                </a:solidFill>
                <a:latin typeface="微软雅黑" pitchFamily="34" charset="-122"/>
                <a:ea typeface="微软雅黑" pitchFamily="34" charset="-122"/>
              </a:rPr>
              <a:t>厅</a:t>
            </a:r>
            <a:r>
              <a:rPr lang="zh-CN" altLang="en-US" b="1" dirty="0" smtClean="0">
                <a:solidFill>
                  <a:schemeClr val="bg1"/>
                </a:solidFill>
                <a:latin typeface="微软雅黑" pitchFamily="34" charset="-122"/>
                <a:ea typeface="微软雅黑" pitchFamily="34" charset="-122"/>
              </a:rPr>
              <a:t>在建</a:t>
            </a:r>
            <a:r>
              <a:rPr lang="zh-CN" altLang="en-US" b="1" dirty="0" smtClean="0">
                <a:solidFill>
                  <a:schemeClr val="bg1"/>
                </a:solidFill>
                <a:latin typeface="微软雅黑" pitchFamily="34" charset="-122"/>
                <a:ea typeface="微软雅黑" pitchFamily="34" charset="-122"/>
              </a:rPr>
              <a:t>项目</a:t>
            </a:r>
            <a:endParaRPr lang="zh-CN" altLang="en-US" b="1" dirty="0">
              <a:solidFill>
                <a:schemeClr val="bg1"/>
              </a:solidFill>
              <a:latin typeface="微软雅黑" pitchFamily="34" charset="-122"/>
              <a:ea typeface="微软雅黑" pitchFamily="34" charset="-122"/>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275" y="1931308"/>
            <a:ext cx="5192122" cy="3894092"/>
          </a:xfrm>
          <a:prstGeom prst="rect">
            <a:avLst/>
          </a:prstGeom>
        </p:spPr>
      </p:pic>
      <p:sp>
        <p:nvSpPr>
          <p:cNvPr id="7" name="TextBox 6"/>
          <p:cNvSpPr txBox="1"/>
          <p:nvPr/>
        </p:nvSpPr>
        <p:spPr>
          <a:xfrm>
            <a:off x="2691331" y="5909846"/>
            <a:ext cx="5256584" cy="338554"/>
          </a:xfrm>
          <a:prstGeom prst="rect">
            <a:avLst/>
          </a:prstGeom>
          <a:noFill/>
        </p:spPr>
        <p:txBody>
          <a:bodyPr wrap="square" rtlCol="0">
            <a:spAutoFit/>
          </a:bodyPr>
          <a:lstStyle/>
          <a:p>
            <a:r>
              <a:rPr lang="zh-CN" altLang="en-US" sz="1600" b="1" dirty="0" smtClean="0">
                <a:solidFill>
                  <a:schemeClr val="bg1"/>
                </a:solidFill>
                <a:latin typeface="微软雅黑" pitchFamily="34" charset="-122"/>
                <a:ea typeface="微软雅黑" pitchFamily="34" charset="-122"/>
              </a:rPr>
              <a:t>国家天文台沙河天文观测基地</a:t>
            </a:r>
            <a:r>
              <a:rPr lang="en-US" altLang="zh-CN" sz="1600" b="1" dirty="0" smtClean="0">
                <a:solidFill>
                  <a:schemeClr val="bg1"/>
                </a:solidFill>
                <a:latin typeface="微软雅黑" pitchFamily="34" charset="-122"/>
                <a:ea typeface="微软雅黑" pitchFamily="34" charset="-122"/>
              </a:rPr>
              <a:t>WWT</a:t>
            </a:r>
            <a:r>
              <a:rPr lang="zh-CN" altLang="en-US" sz="1600" b="1" dirty="0" smtClean="0">
                <a:solidFill>
                  <a:schemeClr val="bg1"/>
                </a:solidFill>
                <a:latin typeface="微软雅黑" pitchFamily="34" charset="-122"/>
                <a:ea typeface="微软雅黑" pitchFamily="34" charset="-122"/>
              </a:rPr>
              <a:t>互动式数字天象厅</a:t>
            </a:r>
            <a:endParaRPr lang="zh-CN" altLang="en-US" sz="16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323110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5" name="直接连接符 34"/>
          <p:cNvCxnSpPr/>
          <p:nvPr/>
        </p:nvCxnSpPr>
        <p:spPr>
          <a:xfrm>
            <a:off x="527757" y="1659141"/>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sp>
        <p:nvSpPr>
          <p:cNvPr id="24" name="TextBox 23"/>
          <p:cNvSpPr txBox="1"/>
          <p:nvPr/>
        </p:nvSpPr>
        <p:spPr>
          <a:xfrm>
            <a:off x="600075" y="1341984"/>
            <a:ext cx="5105400" cy="369332"/>
          </a:xfrm>
          <a:prstGeom prst="rect">
            <a:avLst/>
          </a:prstGeom>
          <a:noFill/>
        </p:spPr>
        <p:txBody>
          <a:bodyPr wrap="square" rtlCol="0">
            <a:spAutoFit/>
          </a:bodyPr>
          <a:lstStyle/>
          <a:p>
            <a:r>
              <a:rPr lang="en-US" altLang="zh-CN" b="1" dirty="0">
                <a:solidFill>
                  <a:schemeClr val="bg1"/>
                </a:solidFill>
                <a:latin typeface="微软雅黑" pitchFamily="34" charset="-122"/>
                <a:ea typeface="微软雅黑" pitchFamily="34" charset="-122"/>
              </a:rPr>
              <a:t>China-VO</a:t>
            </a:r>
            <a:r>
              <a:rPr lang="zh-CN" altLang="en-US" b="1" dirty="0">
                <a:solidFill>
                  <a:schemeClr val="bg1"/>
                </a:solidFill>
                <a:latin typeface="微软雅黑" pitchFamily="34" charset="-122"/>
                <a:ea typeface="微软雅黑" pitchFamily="34" charset="-122"/>
              </a:rPr>
              <a:t>互动式数字天象</a:t>
            </a:r>
            <a:r>
              <a:rPr lang="zh-CN" altLang="en-US" b="1" dirty="0" smtClean="0">
                <a:solidFill>
                  <a:schemeClr val="bg1"/>
                </a:solidFill>
                <a:latin typeface="微软雅黑" pitchFamily="34" charset="-122"/>
                <a:ea typeface="微软雅黑" pitchFamily="34" charset="-122"/>
              </a:rPr>
              <a:t>厅参加全国大赛</a:t>
            </a:r>
            <a:endParaRPr lang="zh-CN" altLang="en-US" b="1" dirty="0">
              <a:solidFill>
                <a:schemeClr val="bg1"/>
              </a:solidFill>
              <a:latin typeface="微软雅黑" pitchFamily="34" charset="-122"/>
              <a:ea typeface="微软雅黑" pitchFamily="34" charset="-122"/>
            </a:endParaRPr>
          </a:p>
        </p:txBody>
      </p:sp>
      <p:pic>
        <p:nvPicPr>
          <p:cNvPr id="1026" name="Picture 2" descr="C:\Users\Administrator\Desktop\图片\十八届双创大赛决赛\十八届双创大赛决赛\QQ图片201609231211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087" y="1863378"/>
            <a:ext cx="5689601" cy="426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80903" y="6324600"/>
            <a:ext cx="5415372" cy="276999"/>
          </a:xfrm>
          <a:prstGeom prst="rect">
            <a:avLst/>
          </a:prstGeom>
          <a:noFill/>
        </p:spPr>
        <p:txBody>
          <a:bodyPr wrap="square" rtlCol="0">
            <a:spAutoFit/>
          </a:bodyPr>
          <a:lstStyle/>
          <a:p>
            <a:r>
              <a:rPr lang="zh-CN" altLang="en-US" sz="1200" b="1" dirty="0" smtClean="0">
                <a:solidFill>
                  <a:schemeClr val="bg1"/>
                </a:solidFill>
                <a:latin typeface="微软雅黑" pitchFamily="34" charset="-122"/>
                <a:ea typeface="微软雅黑" pitchFamily="34" charset="-122"/>
              </a:rPr>
              <a:t>第十八届全国科技工作者创新大赛上互动式数字天象厅获得银奖</a:t>
            </a:r>
            <a:endParaRPr lang="zh-CN" altLang="en-US" sz="1200" b="1" dirty="0">
              <a:solidFill>
                <a:schemeClr val="bg1"/>
              </a:solidFill>
              <a:latin typeface="微软雅黑" pitchFamily="34" charset="-122"/>
              <a:ea typeface="微软雅黑" pitchFamily="34" charset="-122"/>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5087" y="1889755"/>
            <a:ext cx="5948296" cy="4461222"/>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5990" y="1797487"/>
            <a:ext cx="8057085" cy="4544698"/>
          </a:xfrm>
          <a:prstGeom prst="rect">
            <a:avLst/>
          </a:prstGeom>
        </p:spPr>
      </p:pic>
    </p:spTree>
    <p:extLst>
      <p:ext uri="{BB962C8B-B14F-4D97-AF65-F5344CB8AC3E}">
        <p14:creationId xmlns:p14="http://schemas.microsoft.com/office/powerpoint/2010/main" val="3764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1.61451E-6 -3.7037E-7 L -0.14999 -0.02731 " pathEditMode="relative" rAng="0" ptsTypes="AA">
                                      <p:cBhvr>
                                        <p:cTn id="12" dur="500" fill="hold"/>
                                        <p:tgtEl>
                                          <p:spTgt spid="1026"/>
                                        </p:tgtEl>
                                        <p:attrNameLst>
                                          <p:attrName>ppt_x</p:attrName>
                                          <p:attrName>ppt_y</p:attrName>
                                        </p:attrNameLst>
                                      </p:cBhvr>
                                      <p:rCtr x="-7507" y="-1366"/>
                                    </p:animMotion>
                                  </p:childTnLst>
                                </p:cTn>
                              </p:par>
                            </p:childTnLst>
                          </p:cTn>
                        </p:par>
                        <p:par>
                          <p:cTn id="13" fill="hold">
                            <p:stCondLst>
                              <p:cond delay="1500"/>
                            </p:stCondLst>
                            <p:childTnLst>
                              <p:par>
                                <p:cTn id="14" presetID="42"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path" presetSubtype="0" accel="50000" decel="50000" fill="hold" nodeType="afterEffect">
                                  <p:stCondLst>
                                    <p:cond delay="0"/>
                                  </p:stCondLst>
                                  <p:childTnLst>
                                    <p:animMotion origin="layout" path="M -1.12972E-6 -4.44444E-6 L 0.24005 -0.03402 " pathEditMode="relative" rAng="0" ptsTypes="AA">
                                      <p:cBhvr>
                                        <p:cTn id="21" dur="500" fill="hold"/>
                                        <p:tgtEl>
                                          <p:spTgt spid="3"/>
                                        </p:tgtEl>
                                        <p:attrNameLst>
                                          <p:attrName>ppt_x</p:attrName>
                                          <p:attrName>ppt_y</p:attrName>
                                        </p:attrNameLst>
                                      </p:cBhvr>
                                      <p:rCtr x="12002" y="-1713"/>
                                    </p:animMotion>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5" name="直接连接符 34"/>
          <p:cNvCxnSpPr/>
          <p:nvPr/>
        </p:nvCxnSpPr>
        <p:spPr>
          <a:xfrm>
            <a:off x="527757" y="1659141"/>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sp>
        <p:nvSpPr>
          <p:cNvPr id="24" name="TextBox 23"/>
          <p:cNvSpPr txBox="1"/>
          <p:nvPr/>
        </p:nvSpPr>
        <p:spPr>
          <a:xfrm>
            <a:off x="600075" y="1341984"/>
            <a:ext cx="4104456" cy="369332"/>
          </a:xfrm>
          <a:prstGeom prst="rect">
            <a:avLst/>
          </a:prstGeom>
          <a:noFill/>
        </p:spPr>
        <p:txBody>
          <a:bodyPr wrap="square" rtlCol="0">
            <a:spAutoFit/>
          </a:bodyPr>
          <a:lstStyle/>
          <a:p>
            <a:r>
              <a:rPr lang="en-US" altLang="zh-CN" b="1" dirty="0">
                <a:solidFill>
                  <a:schemeClr val="bg1"/>
                </a:solidFill>
                <a:latin typeface="微软雅黑" pitchFamily="34" charset="-122"/>
                <a:ea typeface="微软雅黑" pitchFamily="34" charset="-122"/>
              </a:rPr>
              <a:t>China-VO</a:t>
            </a:r>
            <a:r>
              <a:rPr lang="zh-CN" altLang="en-US" b="1" dirty="0">
                <a:solidFill>
                  <a:schemeClr val="bg1"/>
                </a:solidFill>
                <a:latin typeface="微软雅黑" pitchFamily="34" charset="-122"/>
                <a:ea typeface="微软雅黑" pitchFamily="34" charset="-122"/>
              </a:rPr>
              <a:t>互动式数字天象</a:t>
            </a:r>
            <a:r>
              <a:rPr lang="zh-CN" altLang="en-US" b="1" dirty="0" smtClean="0">
                <a:solidFill>
                  <a:schemeClr val="bg1"/>
                </a:solidFill>
                <a:latin typeface="微软雅黑" pitchFamily="34" charset="-122"/>
                <a:ea typeface="微软雅黑" pitchFamily="34" charset="-122"/>
              </a:rPr>
              <a:t>厅</a:t>
            </a:r>
            <a:r>
              <a:rPr lang="zh-CN" altLang="en-US" b="1" dirty="0" smtClean="0">
                <a:solidFill>
                  <a:schemeClr val="bg1"/>
                </a:solidFill>
                <a:latin typeface="微软雅黑" pitchFamily="34" charset="-122"/>
                <a:ea typeface="微软雅黑" pitchFamily="34" charset="-122"/>
              </a:rPr>
              <a:t>展望</a:t>
            </a:r>
            <a:endParaRPr lang="zh-CN" altLang="en-US" b="1" dirty="0">
              <a:solidFill>
                <a:schemeClr val="bg1"/>
              </a:solidFill>
              <a:latin typeface="微软雅黑" pitchFamily="34" charset="-122"/>
              <a:ea typeface="微软雅黑" pitchFamily="34" charset="-122"/>
            </a:endParaRPr>
          </a:p>
        </p:txBody>
      </p:sp>
      <p:sp>
        <p:nvSpPr>
          <p:cNvPr id="8" name="内容占位符 2"/>
          <p:cNvSpPr>
            <a:spLocks noGrp="1"/>
          </p:cNvSpPr>
          <p:nvPr>
            <p:ph idx="1"/>
          </p:nvPr>
        </p:nvSpPr>
        <p:spPr>
          <a:xfrm>
            <a:off x="523875" y="1857644"/>
            <a:ext cx="9677400" cy="4525963"/>
          </a:xfrm>
        </p:spPr>
        <p:txBody>
          <a:bodyPr/>
          <a:lstStyle/>
          <a:p>
            <a:pPr lvl="0"/>
            <a:r>
              <a:rPr lang="zh-CN" altLang="zh-CN" sz="2400" dirty="0">
                <a:solidFill>
                  <a:schemeClr val="bg1"/>
                </a:solidFill>
              </a:rPr>
              <a:t>卓越的互动效果</a:t>
            </a:r>
            <a:endParaRPr lang="en-US" altLang="zh-CN" sz="2400" dirty="0">
              <a:solidFill>
                <a:schemeClr val="bg1"/>
              </a:solidFill>
            </a:endParaRPr>
          </a:p>
          <a:p>
            <a:pPr lvl="1"/>
            <a:r>
              <a:rPr lang="zh-CN" altLang="zh-CN" sz="1800" dirty="0">
                <a:solidFill>
                  <a:schemeClr val="bg1"/>
                </a:solidFill>
              </a:rPr>
              <a:t>友好的软件界面</a:t>
            </a:r>
            <a:endParaRPr lang="en-US" altLang="zh-CN" sz="1800" dirty="0">
              <a:solidFill>
                <a:schemeClr val="bg1"/>
              </a:solidFill>
            </a:endParaRPr>
          </a:p>
          <a:p>
            <a:pPr lvl="1"/>
            <a:r>
              <a:rPr lang="zh-CN" altLang="zh-CN" sz="1800" dirty="0">
                <a:solidFill>
                  <a:schemeClr val="bg1"/>
                </a:solidFill>
              </a:rPr>
              <a:t>简单而强大的漫游功能</a:t>
            </a:r>
            <a:endParaRPr lang="en-US" altLang="zh-CN" sz="1800" dirty="0">
              <a:solidFill>
                <a:schemeClr val="bg1"/>
              </a:solidFill>
            </a:endParaRPr>
          </a:p>
          <a:p>
            <a:pPr lvl="1"/>
            <a:r>
              <a:rPr lang="zh-CN" altLang="en-US" sz="1800" dirty="0">
                <a:solidFill>
                  <a:schemeClr val="bg1"/>
                </a:solidFill>
              </a:rPr>
              <a:t>与微软其他</a:t>
            </a:r>
            <a:r>
              <a:rPr lang="zh-CN" altLang="zh-CN" sz="1800" dirty="0">
                <a:solidFill>
                  <a:schemeClr val="bg1"/>
                </a:solidFill>
              </a:rPr>
              <a:t>软件</a:t>
            </a:r>
            <a:r>
              <a:rPr lang="zh-CN" altLang="en-US" sz="1800" dirty="0">
                <a:solidFill>
                  <a:schemeClr val="bg1"/>
                </a:solidFill>
              </a:rPr>
              <a:t>、硬件产品的协同互动优势</a:t>
            </a:r>
            <a:r>
              <a:rPr lang="zh-CN" altLang="zh-CN" sz="1800" dirty="0">
                <a:solidFill>
                  <a:schemeClr val="bg1"/>
                </a:solidFill>
              </a:rPr>
              <a:t>，</a:t>
            </a:r>
            <a:r>
              <a:rPr lang="zh-CN" altLang="en-US" sz="1800" dirty="0">
                <a:solidFill>
                  <a:schemeClr val="bg1"/>
                </a:solidFill>
              </a:rPr>
              <a:t>例如</a:t>
            </a:r>
            <a:r>
              <a:rPr lang="en-US" altLang="zh-CN" sz="1800" dirty="0">
                <a:solidFill>
                  <a:schemeClr val="bg1"/>
                </a:solidFill>
              </a:rPr>
              <a:t>Xbox</a:t>
            </a:r>
            <a:r>
              <a:rPr lang="zh-CN" altLang="zh-CN" sz="1800" dirty="0">
                <a:solidFill>
                  <a:schemeClr val="bg1"/>
                </a:solidFill>
              </a:rPr>
              <a:t>、</a:t>
            </a:r>
            <a:r>
              <a:rPr lang="en-US" altLang="zh-CN" sz="1800" dirty="0">
                <a:solidFill>
                  <a:schemeClr val="bg1"/>
                </a:solidFill>
              </a:rPr>
              <a:t>Kinect</a:t>
            </a:r>
            <a:r>
              <a:rPr lang="zh-CN" altLang="zh-CN" sz="1800" dirty="0">
                <a:solidFill>
                  <a:schemeClr val="bg1"/>
                </a:solidFill>
              </a:rPr>
              <a:t>等</a:t>
            </a:r>
          </a:p>
          <a:p>
            <a:r>
              <a:rPr lang="zh-CN" altLang="zh-CN" sz="2400" dirty="0">
                <a:solidFill>
                  <a:schemeClr val="bg1"/>
                </a:solidFill>
              </a:rPr>
              <a:t>领先的数据可视化技术</a:t>
            </a:r>
            <a:endParaRPr lang="zh-CN" altLang="en-US" sz="2400" dirty="0">
              <a:solidFill>
                <a:schemeClr val="bg1"/>
              </a:solidFill>
            </a:endParaRPr>
          </a:p>
          <a:p>
            <a:pPr lvl="0"/>
            <a:r>
              <a:rPr lang="zh-CN" altLang="zh-CN" sz="2400" dirty="0">
                <a:solidFill>
                  <a:schemeClr val="bg1"/>
                </a:solidFill>
              </a:rPr>
              <a:t>无定制设备，性价比高</a:t>
            </a:r>
          </a:p>
          <a:p>
            <a:pPr lvl="0"/>
            <a:r>
              <a:rPr lang="zh-CN" altLang="zh-CN" sz="2400" dirty="0">
                <a:solidFill>
                  <a:schemeClr val="bg1"/>
                </a:solidFill>
              </a:rPr>
              <a:t>海量专业天文数据资源的强大支持</a:t>
            </a:r>
            <a:r>
              <a:rPr lang="zh-CN" altLang="en-US" sz="2400" dirty="0">
                <a:solidFill>
                  <a:schemeClr val="bg1"/>
                </a:solidFill>
              </a:rPr>
              <a:t>，</a:t>
            </a:r>
            <a:r>
              <a:rPr lang="zh-CN" altLang="zh-CN" sz="2400" dirty="0">
                <a:solidFill>
                  <a:schemeClr val="bg1"/>
                </a:solidFill>
              </a:rPr>
              <a:t>充分体现出专业天文研究领域虚拟天文台的理念并深度应用虚拟天文台的</a:t>
            </a:r>
            <a:r>
              <a:rPr lang="zh-CN" altLang="en-US" sz="2400" dirty="0">
                <a:solidFill>
                  <a:schemeClr val="bg1"/>
                </a:solidFill>
              </a:rPr>
              <a:t>成果</a:t>
            </a:r>
            <a:endParaRPr lang="zh-CN" altLang="zh-CN" sz="2400" dirty="0">
              <a:solidFill>
                <a:schemeClr val="bg1"/>
              </a:solidFill>
            </a:endParaRPr>
          </a:p>
          <a:p>
            <a:pPr lvl="0"/>
            <a:r>
              <a:rPr lang="zh-CN" altLang="zh-CN" sz="2400" dirty="0">
                <a:solidFill>
                  <a:schemeClr val="bg1"/>
                </a:solidFill>
              </a:rPr>
              <a:t>无障碍教学内容和课件开放共享</a:t>
            </a:r>
          </a:p>
          <a:p>
            <a:pPr lvl="0"/>
            <a:r>
              <a:rPr lang="zh-CN" altLang="zh-CN" sz="2400" dirty="0">
                <a:solidFill>
                  <a:schemeClr val="bg1"/>
                </a:solidFill>
              </a:rPr>
              <a:t>领域专家和用户社区快捷互动</a:t>
            </a:r>
            <a:endParaRPr lang="en-US" altLang="zh-CN" sz="2400" dirty="0">
              <a:solidFill>
                <a:schemeClr val="bg1"/>
              </a:solidFill>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6643" y="4981532"/>
            <a:ext cx="1882552" cy="1419268"/>
          </a:xfrm>
          <a:prstGeom prst="rect">
            <a:avLst/>
          </a:prstGeom>
          <a:ln>
            <a:noFill/>
          </a:ln>
          <a:effectLst>
            <a:softEdge rad="112500"/>
          </a:effectLst>
        </p:spPr>
      </p:pic>
      <p:pic>
        <p:nvPicPr>
          <p:cNvPr id="10" name="Picture 4" descr="Kinect for Xbox O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0307" y="1902316"/>
            <a:ext cx="2321942" cy="9904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2" descr="Xbox One Wireless Controller larg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8532" y="2001661"/>
            <a:ext cx="1512321" cy="791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1596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5"/>
          <p:cNvSpPr txBox="1"/>
          <p:nvPr/>
        </p:nvSpPr>
        <p:spPr>
          <a:xfrm>
            <a:off x="630079" y="2743200"/>
            <a:ext cx="9451181"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smtClean="0">
                <a:latin typeface="微软雅黑" pitchFamily="34" charset="-122"/>
                <a:ea typeface="微软雅黑" pitchFamily="34" charset="-122"/>
                <a:cs typeface="华文仿宋"/>
              </a:rPr>
              <a:t>         </a:t>
            </a:r>
            <a:r>
              <a:rPr lang="zh-CN" alt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微软雅黑" pitchFamily="34" charset="-122"/>
                <a:ea typeface="微软雅黑" pitchFamily="34" charset="-122"/>
                <a:cs typeface="华文仿宋"/>
              </a:rPr>
              <a:t>重庆梧台科技发展有限公司</a:t>
            </a:r>
            <a:r>
              <a:rPr lang="zh-CN" altLang="en-US" sz="2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微软雅黑" pitchFamily="34" charset="-122"/>
                <a:ea typeface="微软雅黑" pitchFamily="34" charset="-122"/>
                <a:cs typeface="华文仿宋"/>
              </a:rPr>
              <a:t>位于重庆市高新技术产业园区，是国家科技部认证的“国家高新技术企业”和国家工信部认证的“软件企业”，公司致力于大型动画项目制作、系统研发、系统项目集成工程实施、天象厅建设等</a:t>
            </a:r>
            <a:r>
              <a:rPr lang="en-US" altLang="zh-CN" sz="2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微软雅黑" pitchFamily="34" charset="-122"/>
                <a:ea typeface="微软雅黑" pitchFamily="34" charset="-122"/>
                <a:cs typeface="华文仿宋"/>
              </a:rPr>
              <a:t>.</a:t>
            </a:r>
            <a:endParaRPr lang="zh-CN" altLang="en-US" sz="2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微软雅黑" pitchFamily="34" charset="-122"/>
              <a:ea typeface="微软雅黑" pitchFamily="34" charset="-122"/>
              <a:cs typeface="华文仿宋"/>
            </a:endParaRPr>
          </a:p>
        </p:txBody>
      </p:sp>
      <p:sp>
        <p:nvSpPr>
          <p:cNvPr id="8" name="TextBox 8"/>
          <p:cNvSpPr txBox="1"/>
          <p:nvPr/>
        </p:nvSpPr>
        <p:spPr>
          <a:xfrm>
            <a:off x="4590574" y="2175613"/>
            <a:ext cx="4252973"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smtClean="0">
                <a:solidFill>
                  <a:schemeClr val="bg1"/>
                </a:solidFill>
                <a:latin typeface="微软雅黑" pitchFamily="34" charset="-122"/>
                <a:ea typeface="微软雅黑" pitchFamily="34" charset="-122"/>
              </a:rPr>
              <a:t>关于我们</a:t>
            </a:r>
            <a:endParaRPr lang="zh-CN" altLang="en-US" b="1" dirty="0">
              <a:solidFill>
                <a:schemeClr val="bg1"/>
              </a:solidFill>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5" name="直接连接符 34"/>
          <p:cNvCxnSpPr/>
          <p:nvPr/>
        </p:nvCxnSpPr>
        <p:spPr>
          <a:xfrm>
            <a:off x="527757" y="1659141"/>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sp>
        <p:nvSpPr>
          <p:cNvPr id="24" name="TextBox 23"/>
          <p:cNvSpPr txBox="1"/>
          <p:nvPr/>
        </p:nvSpPr>
        <p:spPr>
          <a:xfrm>
            <a:off x="600075" y="1341984"/>
            <a:ext cx="4104456" cy="369332"/>
          </a:xfrm>
          <a:prstGeom prst="rect">
            <a:avLst/>
          </a:prstGeom>
          <a:noFill/>
        </p:spPr>
        <p:txBody>
          <a:bodyPr wrap="square" rtlCol="0">
            <a:spAutoFit/>
          </a:bodyPr>
          <a:lstStyle/>
          <a:p>
            <a:r>
              <a:rPr lang="en-US" altLang="zh-CN" b="1" dirty="0">
                <a:solidFill>
                  <a:schemeClr val="bg1"/>
                </a:solidFill>
                <a:latin typeface="微软雅黑" pitchFamily="34" charset="-122"/>
                <a:ea typeface="微软雅黑" pitchFamily="34" charset="-122"/>
              </a:rPr>
              <a:t>China-VO</a:t>
            </a:r>
            <a:r>
              <a:rPr lang="zh-CN" altLang="en-US" b="1" dirty="0">
                <a:solidFill>
                  <a:schemeClr val="bg1"/>
                </a:solidFill>
                <a:latin typeface="微软雅黑" pitchFamily="34" charset="-122"/>
                <a:ea typeface="微软雅黑" pitchFamily="34" charset="-122"/>
              </a:rPr>
              <a:t>互动式数字天象厅展望</a:t>
            </a:r>
            <a:endParaRPr lang="zh-CN" altLang="en-US" b="1" dirty="0">
              <a:solidFill>
                <a:schemeClr val="bg1"/>
              </a:solidFill>
              <a:latin typeface="微软雅黑" pitchFamily="34" charset="-122"/>
              <a:ea typeface="微软雅黑" pitchFamily="34"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875" y="1905000"/>
            <a:ext cx="7804140" cy="4389828"/>
          </a:xfrm>
          <a:prstGeom prst="rect">
            <a:avLst/>
          </a:prstGeom>
        </p:spPr>
      </p:pic>
      <p:sp>
        <p:nvSpPr>
          <p:cNvPr id="4" name="TextBox 3"/>
          <p:cNvSpPr txBox="1"/>
          <p:nvPr/>
        </p:nvSpPr>
        <p:spPr>
          <a:xfrm>
            <a:off x="3419475" y="6474023"/>
            <a:ext cx="5181600" cy="307777"/>
          </a:xfrm>
          <a:prstGeom prst="rect">
            <a:avLst/>
          </a:prstGeom>
          <a:noFill/>
        </p:spPr>
        <p:txBody>
          <a:bodyPr wrap="square" rtlCol="0">
            <a:spAutoFit/>
          </a:bodyPr>
          <a:lstStyle/>
          <a:p>
            <a:r>
              <a:rPr lang="zh-CN" altLang="en-US" sz="1400" b="1" dirty="0" smtClean="0">
                <a:solidFill>
                  <a:schemeClr val="bg1"/>
                </a:solidFill>
                <a:latin typeface="微软雅黑" pitchFamily="34" charset="-122"/>
                <a:ea typeface="微软雅黑" pitchFamily="34" charset="-122"/>
              </a:rPr>
              <a:t>正在开发中的</a:t>
            </a:r>
            <a:r>
              <a:rPr lang="en-US" altLang="zh-CN" sz="1400" b="1" dirty="0" smtClean="0">
                <a:solidFill>
                  <a:schemeClr val="bg1"/>
                </a:solidFill>
                <a:latin typeface="微软雅黑" pitchFamily="34" charset="-122"/>
                <a:ea typeface="微软雅黑" pitchFamily="34" charset="-122"/>
              </a:rPr>
              <a:t>VR</a:t>
            </a:r>
            <a:r>
              <a:rPr lang="zh-CN" altLang="en-US" sz="1400" b="1" dirty="0" smtClean="0">
                <a:solidFill>
                  <a:schemeClr val="bg1"/>
                </a:solidFill>
                <a:latin typeface="微软雅黑" pitchFamily="34" charset="-122"/>
                <a:ea typeface="微软雅黑" pitchFamily="34" charset="-122"/>
              </a:rPr>
              <a:t>产品将作为天象厅的补强</a:t>
            </a:r>
            <a:endParaRPr lang="zh-CN" altLang="en-US" sz="14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10452159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5" name="直接连接符 34"/>
          <p:cNvCxnSpPr/>
          <p:nvPr/>
        </p:nvCxnSpPr>
        <p:spPr>
          <a:xfrm>
            <a:off x="527757" y="1659141"/>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sp>
        <p:nvSpPr>
          <p:cNvPr id="24" name="TextBox 23"/>
          <p:cNvSpPr txBox="1"/>
          <p:nvPr/>
        </p:nvSpPr>
        <p:spPr>
          <a:xfrm>
            <a:off x="600075" y="1341984"/>
            <a:ext cx="4104456" cy="369332"/>
          </a:xfrm>
          <a:prstGeom prst="rect">
            <a:avLst/>
          </a:prstGeom>
          <a:noFill/>
        </p:spPr>
        <p:txBody>
          <a:bodyPr wrap="square" rtlCol="0">
            <a:spAutoFit/>
          </a:bodyPr>
          <a:lstStyle/>
          <a:p>
            <a:r>
              <a:rPr lang="en-US" altLang="zh-CN" b="1" dirty="0">
                <a:solidFill>
                  <a:schemeClr val="bg1"/>
                </a:solidFill>
                <a:latin typeface="微软雅黑" pitchFamily="34" charset="-122"/>
                <a:ea typeface="微软雅黑" pitchFamily="34" charset="-122"/>
              </a:rPr>
              <a:t>China-VO</a:t>
            </a:r>
            <a:r>
              <a:rPr lang="zh-CN" altLang="en-US" b="1" dirty="0">
                <a:solidFill>
                  <a:schemeClr val="bg1"/>
                </a:solidFill>
                <a:latin typeface="微软雅黑" pitchFamily="34" charset="-122"/>
                <a:ea typeface="微软雅黑" pitchFamily="34" charset="-122"/>
              </a:rPr>
              <a:t>互动式数字天象厅展望</a:t>
            </a:r>
            <a:endParaRPr lang="zh-CN" altLang="en-US" b="1" dirty="0">
              <a:solidFill>
                <a:schemeClr val="bg1"/>
              </a:solidFill>
              <a:latin typeface="微软雅黑" pitchFamily="34" charset="-122"/>
              <a:ea typeface="微软雅黑" pitchFamily="34" charset="-122"/>
            </a:endParaRPr>
          </a:p>
        </p:txBody>
      </p:sp>
      <p:sp>
        <p:nvSpPr>
          <p:cNvPr id="12" name="内容占位符 3"/>
          <p:cNvSpPr>
            <a:spLocks noGrp="1"/>
          </p:cNvSpPr>
          <p:nvPr>
            <p:ph idx="1"/>
          </p:nvPr>
        </p:nvSpPr>
        <p:spPr bwMode="auto">
          <a:xfrm>
            <a:off x="623392" y="2179637"/>
            <a:ext cx="4624883" cy="4525963"/>
          </a:xfrm>
          <a:prstGeom prst="rect">
            <a:avLst/>
          </a:prstGeom>
          <a:noFill/>
          <a:ln w="9525">
            <a:noFill/>
            <a:miter lim="800000"/>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b="1" i="0" u="none" strike="noStrike" kern="0" cap="none" spc="0" normalizeH="0" baseline="0" noProof="0" dirty="0" smtClean="0">
                <a:ln>
                  <a:noFill/>
                </a:ln>
                <a:solidFill>
                  <a:srgbClr val="006600"/>
                </a:solidFill>
                <a:effectLst/>
                <a:uLnTx/>
                <a:uFillTx/>
                <a:latin typeface="微软雅黑" panose="020B0503020204020204" pitchFamily="34" charset="-122"/>
                <a:ea typeface="微软雅黑" panose="020B0503020204020204" pitchFamily="34" charset="-122"/>
              </a:rPr>
              <a:t>我们有什么？</a:t>
            </a:r>
            <a:endParaRPr kumimoji="0" lang="en-US" altLang="zh-CN" b="1" i="0" u="none" strike="noStrike" kern="0" cap="none" spc="0" normalizeH="0" baseline="0" noProof="0" dirty="0" smtClean="0">
              <a:ln>
                <a:noFill/>
              </a:ln>
              <a:solidFill>
                <a:srgbClr val="006600"/>
              </a:solidFill>
              <a:effectLst/>
              <a:uLnTx/>
              <a:uFillTx/>
              <a:latin typeface="微软雅黑" panose="020B0503020204020204" pitchFamily="34" charset="-122"/>
              <a:ea typeface="微软雅黑" panose="020B0503020204020204" pitchFamily="34" charset="-122"/>
            </a:endParaRPr>
          </a:p>
          <a:p>
            <a:pPr fontAlgn="auto">
              <a:spcBef>
                <a:spcPts val="0"/>
              </a:spcBef>
              <a:spcAft>
                <a:spcPts val="0"/>
              </a:spcAft>
            </a:pPr>
            <a:r>
              <a:rPr kumimoji="0" lang="zh-CN" altLang="en-US" sz="200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大量的观测数据</a:t>
            </a:r>
            <a:endParaRPr kumimoji="0" lang="en-US" altLang="zh-CN" sz="200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endParaRPr>
          </a:p>
          <a:p>
            <a:pPr fontAlgn="auto">
              <a:spcBef>
                <a:spcPts val="0"/>
              </a:spcBef>
              <a:spcAft>
                <a:spcPts val="0"/>
              </a:spcAft>
            </a:pPr>
            <a:r>
              <a:rPr kumimoji="0" lang="zh-CN" altLang="en-US" sz="200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丰富的软件工具</a:t>
            </a:r>
            <a:endParaRPr kumimoji="0" lang="en-US" altLang="zh-CN" sz="200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endParaRPr>
          </a:p>
          <a:p>
            <a:pPr fontAlgn="auto">
              <a:spcBef>
                <a:spcPts val="0"/>
              </a:spcBef>
              <a:spcAft>
                <a:spcPts val="0"/>
              </a:spcAft>
            </a:pPr>
            <a:r>
              <a:rPr kumimoji="0" lang="en-US" altLang="zh-CN" sz="200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WWT</a:t>
            </a:r>
          </a:p>
          <a:p>
            <a:pPr fontAlgn="auto">
              <a:spcBef>
                <a:spcPts val="0"/>
              </a:spcBef>
              <a:spcAft>
                <a:spcPts val="0"/>
              </a:spcAft>
            </a:pPr>
            <a:r>
              <a:rPr kumimoji="0" lang="zh-CN" altLang="en-US" sz="200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rPr>
              <a:t>热血青年（教师）</a:t>
            </a:r>
            <a:endParaRPr kumimoji="0" lang="en-US" altLang="zh-CN" sz="2000" b="0" i="0" u="none" strike="noStrike" kern="0" cap="none" spc="0" normalizeH="0" baseline="0" noProof="0" dirty="0" smtClean="0">
              <a:ln>
                <a:noFill/>
              </a:ln>
              <a:solidFill>
                <a:schemeClr val="bg1"/>
              </a:solidFill>
              <a:effectLst/>
              <a:uLnTx/>
              <a:uFillTx/>
              <a:latin typeface="微软雅黑" pitchFamily="34" charset="-122"/>
              <a:ea typeface="微软雅黑"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微软雅黑" pitchFamily="34" charset="-122"/>
              <a:ea typeface="微软雅黑" pitchFamily="34" charset="-122"/>
            </a:endParaRPr>
          </a:p>
        </p:txBody>
      </p:sp>
      <p:sp>
        <p:nvSpPr>
          <p:cNvPr id="13" name="内容占位符 4"/>
          <p:cNvSpPr txBox="1">
            <a:spLocks/>
          </p:cNvSpPr>
          <p:nvPr/>
        </p:nvSpPr>
        <p:spPr bwMode="auto">
          <a:xfrm>
            <a:off x="5735960" y="2133600"/>
            <a:ext cx="484631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charset="0"/>
              <a:buNone/>
              <a:tabLst/>
              <a:defRPr/>
            </a:pPr>
            <a:r>
              <a:rPr kumimoji="0" lang="zh-CN" altLang="en-US" sz="32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我们缺什么？</a:t>
            </a:r>
            <a:endParaRPr kumimoji="0" lang="en-US" altLang="zh-CN" sz="3200" b="1"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zh-CN" altLang="en-US" sz="2000" b="0" i="0" u="none" strike="noStrike" kern="1200" cap="none" spc="0" normalizeH="0" baseline="0" noProof="0" dirty="0" smtClean="0">
                <a:ln>
                  <a:noFill/>
                </a:ln>
                <a:solidFill>
                  <a:schemeClr val="bg1"/>
                </a:solidFill>
                <a:effectLst/>
                <a:uLnTx/>
                <a:uFillTx/>
                <a:latin typeface="微软雅黑" pitchFamily="34" charset="-122"/>
                <a:ea typeface="微软雅黑" pitchFamily="34" charset="-122"/>
              </a:rPr>
              <a:t>用户场景（</a:t>
            </a:r>
            <a:r>
              <a:rPr kumimoji="0" lang="en-US" altLang="zh-CN" sz="2000" b="0" i="0" u="none" strike="noStrike" kern="1200" cap="none" spc="0" normalizeH="0" baseline="0" noProof="0" dirty="0" smtClean="0">
                <a:ln>
                  <a:noFill/>
                </a:ln>
                <a:solidFill>
                  <a:schemeClr val="bg1"/>
                </a:solidFill>
                <a:effectLst/>
                <a:uLnTx/>
                <a:uFillTx/>
                <a:latin typeface="微软雅黑" pitchFamily="34" charset="-122"/>
                <a:ea typeface="微软雅黑" pitchFamily="34" charset="-122"/>
              </a:rPr>
              <a:t>User Scenario</a:t>
            </a:r>
            <a:r>
              <a:rPr kumimoji="0" lang="zh-CN" altLang="en-US" sz="2000" b="0" i="0" u="none" strike="noStrike" kern="1200" cap="none" spc="0" normalizeH="0" baseline="0" noProof="0" dirty="0" smtClean="0">
                <a:ln>
                  <a:noFill/>
                </a:ln>
                <a:solidFill>
                  <a:schemeClr val="bg1"/>
                </a:solidFill>
                <a:effectLst/>
                <a:uLnTx/>
                <a:uFillTx/>
                <a:latin typeface="微软雅黑" pitchFamily="34" charset="-122"/>
                <a:ea typeface="微软雅黑" pitchFamily="34" charset="-122"/>
              </a:rPr>
              <a:t>）</a:t>
            </a:r>
            <a:endParaRPr kumimoji="0" lang="en-US" altLang="zh-CN" sz="2000" b="0" i="0" u="none" strike="noStrike" kern="1200" cap="none" spc="0" normalizeH="0" baseline="0" noProof="0" dirty="0" smtClean="0">
              <a:ln>
                <a:noFill/>
              </a:ln>
              <a:solidFill>
                <a:schemeClr val="bg1"/>
              </a:solidFill>
              <a:effectLst/>
              <a:uLnTx/>
              <a:uFillTx/>
              <a:latin typeface="微软雅黑" pitchFamily="34" charset="-122"/>
              <a:ea typeface="微软雅黑" pitchFamily="34" charset="-122"/>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en-US" altLang="zh-CN" sz="2000" b="0" i="0" u="none" strike="noStrike" kern="1200" cap="none" spc="0" normalizeH="0" baseline="0" noProof="0" dirty="0" smtClean="0">
                <a:ln>
                  <a:noFill/>
                </a:ln>
                <a:solidFill>
                  <a:schemeClr val="bg1"/>
                </a:solidFill>
                <a:effectLst/>
                <a:uLnTx/>
                <a:uFillTx/>
                <a:latin typeface="微软雅黑" pitchFamily="34" charset="-122"/>
                <a:ea typeface="微软雅黑" pitchFamily="34" charset="-122"/>
              </a:rPr>
              <a:t>EPO</a:t>
            </a:r>
            <a:r>
              <a:rPr kumimoji="0" lang="zh-CN" altLang="en-US" sz="2000" b="0" i="0" u="none" strike="noStrike" kern="1200" cap="none" spc="0" normalizeH="0" baseline="0" noProof="0" dirty="0" smtClean="0">
                <a:ln>
                  <a:noFill/>
                </a:ln>
                <a:solidFill>
                  <a:schemeClr val="bg1"/>
                </a:solidFill>
                <a:effectLst/>
                <a:uLnTx/>
                <a:uFillTx/>
                <a:latin typeface="微软雅黑" pitchFamily="34" charset="-122"/>
                <a:ea typeface="微软雅黑" pitchFamily="34" charset="-122"/>
              </a:rPr>
              <a:t>就绪的数据和工具</a:t>
            </a:r>
            <a:endParaRPr kumimoji="0" lang="en-US" altLang="zh-CN" sz="2000" b="0" i="0" u="none" strike="noStrike" kern="1200" cap="none" spc="0" normalizeH="0" baseline="0" noProof="0" dirty="0" smtClean="0">
              <a:ln>
                <a:noFill/>
              </a:ln>
              <a:solidFill>
                <a:schemeClr val="bg1"/>
              </a:solidFill>
              <a:effectLst/>
              <a:uLnTx/>
              <a:uFillTx/>
              <a:latin typeface="微软雅黑" pitchFamily="34" charset="-122"/>
              <a:ea typeface="微软雅黑" pitchFamily="34" charset="-122"/>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zh-CN" altLang="en-US" sz="2000" b="0" i="0" u="none" strike="noStrike" kern="1200" cap="none" spc="0" normalizeH="0" baseline="0" noProof="0" dirty="0" smtClean="0">
                <a:ln>
                  <a:noFill/>
                </a:ln>
                <a:solidFill>
                  <a:schemeClr val="bg1"/>
                </a:solidFill>
                <a:effectLst/>
                <a:uLnTx/>
                <a:uFillTx/>
                <a:latin typeface="微软雅黑" pitchFamily="34" charset="-122"/>
                <a:ea typeface="微软雅黑" pitchFamily="34" charset="-122"/>
              </a:rPr>
              <a:t>课程</a:t>
            </a:r>
            <a:endParaRPr kumimoji="0" lang="en-US" altLang="zh-CN" sz="2000" b="0" i="0" u="none" strike="noStrike" kern="1200" cap="none" spc="0" normalizeH="0" baseline="0" noProof="0" dirty="0" smtClean="0">
              <a:ln>
                <a:noFill/>
              </a:ln>
              <a:solidFill>
                <a:schemeClr val="bg1"/>
              </a:solidFill>
              <a:effectLst/>
              <a:uLnTx/>
              <a:uFillTx/>
              <a:latin typeface="微软雅黑" pitchFamily="34" charset="-122"/>
              <a:ea typeface="微软雅黑" pitchFamily="34" charset="-122"/>
            </a:endParaRPr>
          </a:p>
          <a:p>
            <a:pPr marL="342900" marR="0" lvl="0" indent="-342900" algn="l" defTabSz="914400" rtl="0" eaLnBrk="0" fontAlgn="base" latinLnBrk="0" hangingPunct="0">
              <a:lnSpc>
                <a:spcPct val="100000"/>
              </a:lnSpc>
              <a:spcBef>
                <a:spcPct val="20000"/>
              </a:spcBef>
              <a:spcAft>
                <a:spcPct val="0"/>
              </a:spcAft>
              <a:buClrTx/>
              <a:buSzTx/>
              <a:buFont typeface="Arial" charset="0"/>
              <a:buChar char="•"/>
              <a:tabLst/>
              <a:defRPr/>
            </a:pPr>
            <a:r>
              <a:rPr kumimoji="0" lang="zh-CN" altLang="en-US" sz="2000" b="0" i="0" u="none" strike="noStrike" kern="1200" cap="none" spc="0" normalizeH="0" baseline="0" noProof="0" dirty="0" smtClean="0">
                <a:ln>
                  <a:noFill/>
                </a:ln>
                <a:solidFill>
                  <a:schemeClr val="bg1"/>
                </a:solidFill>
                <a:effectLst/>
                <a:uLnTx/>
                <a:uFillTx/>
                <a:latin typeface="微软雅黑" pitchFamily="34" charset="-122"/>
                <a:ea typeface="微软雅黑" pitchFamily="34" charset="-122"/>
              </a:rPr>
              <a:t>案例和活动</a:t>
            </a:r>
            <a:endParaRPr kumimoji="0" lang="zh-CN" altLang="en-US" sz="2000" b="0" i="0" u="none" strike="noStrike" kern="1200" cap="none" spc="0" normalizeH="0" baseline="0" noProof="0" dirty="0">
              <a:ln>
                <a:noFill/>
              </a:ln>
              <a:solidFill>
                <a:schemeClr val="bg1"/>
              </a:solidFill>
              <a:effectLst/>
              <a:uLnTx/>
              <a:uFillTx/>
              <a:latin typeface="微软雅黑" pitchFamily="34" charset="-122"/>
              <a:ea typeface="微软雅黑" pitchFamily="34" charset="-122"/>
            </a:endParaRPr>
          </a:p>
        </p:txBody>
      </p:sp>
    </p:spTree>
    <p:extLst>
      <p:ext uri="{BB962C8B-B14F-4D97-AF65-F5344CB8AC3E}">
        <p14:creationId xmlns:p14="http://schemas.microsoft.com/office/powerpoint/2010/main" val="36820242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5" name="直接连接符 34"/>
          <p:cNvCxnSpPr/>
          <p:nvPr/>
        </p:nvCxnSpPr>
        <p:spPr>
          <a:xfrm>
            <a:off x="527757" y="1659141"/>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sp>
        <p:nvSpPr>
          <p:cNvPr id="24" name="TextBox 23"/>
          <p:cNvSpPr txBox="1"/>
          <p:nvPr/>
        </p:nvSpPr>
        <p:spPr>
          <a:xfrm>
            <a:off x="600075" y="1341984"/>
            <a:ext cx="4104456"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互动式天象厅的资源</a:t>
            </a:r>
            <a:endParaRPr lang="zh-CN" altLang="en-US" b="1" dirty="0">
              <a:solidFill>
                <a:schemeClr val="bg1"/>
              </a:solidFill>
              <a:latin typeface="微软雅黑" pitchFamily="34" charset="-122"/>
              <a:ea typeface="微软雅黑" pitchFamily="34" charset="-122"/>
            </a:endParaRPr>
          </a:p>
        </p:txBody>
      </p:sp>
      <p:pic>
        <p:nvPicPr>
          <p:cNvPr id="7" name="图片 6"/>
          <p:cNvPicPr>
            <a:picLocks noChangeAspect="1"/>
          </p:cNvPicPr>
          <p:nvPr/>
        </p:nvPicPr>
        <p:blipFill>
          <a:blip r:embed="rId3"/>
          <a:stretch>
            <a:fillRect/>
          </a:stretch>
        </p:blipFill>
        <p:spPr>
          <a:xfrm>
            <a:off x="983432" y="1920089"/>
            <a:ext cx="5411572" cy="34779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7"/>
          <p:cNvPicPr>
            <a:picLocks noChangeAspect="1"/>
          </p:cNvPicPr>
          <p:nvPr/>
        </p:nvPicPr>
        <p:blipFill>
          <a:blip r:embed="rId4"/>
          <a:stretch>
            <a:fillRect/>
          </a:stretch>
        </p:blipFill>
        <p:spPr>
          <a:xfrm>
            <a:off x="4714875" y="2405774"/>
            <a:ext cx="5472608" cy="38426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9034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5" name="直接连接符 34"/>
          <p:cNvCxnSpPr/>
          <p:nvPr/>
        </p:nvCxnSpPr>
        <p:spPr>
          <a:xfrm>
            <a:off x="527757" y="1659141"/>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sp>
        <p:nvSpPr>
          <p:cNvPr id="24" name="TextBox 23"/>
          <p:cNvSpPr txBox="1"/>
          <p:nvPr/>
        </p:nvSpPr>
        <p:spPr>
          <a:xfrm>
            <a:off x="600075" y="1341984"/>
            <a:ext cx="4104456"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互动式天象厅的课程</a:t>
            </a:r>
            <a:endParaRPr lang="zh-CN" altLang="en-US" b="1" dirty="0">
              <a:solidFill>
                <a:schemeClr val="bg1"/>
              </a:solidFill>
              <a:latin typeface="微软雅黑" pitchFamily="34" charset="-122"/>
              <a:ea typeface="微软雅黑" pitchFamily="34" charset="-122"/>
            </a:endParaRPr>
          </a:p>
        </p:txBody>
      </p:sp>
      <p:pic>
        <p:nvPicPr>
          <p:cNvPr id="12" name="内容占位符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968836">
            <a:off x="7552099" y="2135709"/>
            <a:ext cx="2760881" cy="3903738"/>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06520">
            <a:off x="617189" y="2260947"/>
            <a:ext cx="2875987" cy="4067206"/>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3675" y="1967040"/>
            <a:ext cx="2919725" cy="4128960"/>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57367" y="1967040"/>
            <a:ext cx="2919908" cy="41289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471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5" name="直接连接符 34"/>
          <p:cNvCxnSpPr/>
          <p:nvPr/>
        </p:nvCxnSpPr>
        <p:spPr>
          <a:xfrm>
            <a:off x="527757" y="1659141"/>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sp>
        <p:nvSpPr>
          <p:cNvPr id="24" name="TextBox 23"/>
          <p:cNvSpPr txBox="1"/>
          <p:nvPr/>
        </p:nvSpPr>
        <p:spPr>
          <a:xfrm>
            <a:off x="600075" y="1341984"/>
            <a:ext cx="4104456" cy="369332"/>
          </a:xfrm>
          <a:prstGeom prst="rect">
            <a:avLst/>
          </a:prstGeom>
          <a:noFill/>
        </p:spPr>
        <p:txBody>
          <a:bodyPr wrap="square" rtlCol="0">
            <a:spAutoFit/>
          </a:bodyPr>
          <a:lstStyle/>
          <a:p>
            <a:r>
              <a:rPr lang="en-US" altLang="zh-CN" b="1" dirty="0">
                <a:solidFill>
                  <a:schemeClr val="bg1"/>
                </a:solidFill>
                <a:latin typeface="微软雅黑" pitchFamily="34" charset="-122"/>
                <a:ea typeface="微软雅黑" pitchFamily="34" charset="-122"/>
              </a:rPr>
              <a:t>China-VO</a:t>
            </a:r>
            <a:r>
              <a:rPr lang="zh-CN" altLang="en-US" b="1" dirty="0">
                <a:solidFill>
                  <a:schemeClr val="bg1"/>
                </a:solidFill>
                <a:latin typeface="微软雅黑" pitchFamily="34" charset="-122"/>
                <a:ea typeface="微软雅黑" pitchFamily="34" charset="-122"/>
              </a:rPr>
              <a:t>互动式数字天象厅展望</a:t>
            </a:r>
            <a:endParaRPr lang="zh-CN" altLang="en-US" b="1" dirty="0">
              <a:solidFill>
                <a:schemeClr val="bg1"/>
              </a:solidFill>
              <a:latin typeface="微软雅黑" pitchFamily="34" charset="-122"/>
              <a:ea typeface="微软雅黑" pitchFamily="34" charset="-122"/>
            </a:endParaRPr>
          </a:p>
        </p:txBody>
      </p:sp>
      <p:graphicFrame>
        <p:nvGraphicFramePr>
          <p:cNvPr id="6" name="内容占位符 3"/>
          <p:cNvGraphicFramePr>
            <a:graphicFrameLocks noGrp="1"/>
          </p:cNvGraphicFramePr>
          <p:nvPr>
            <p:ph idx="1"/>
            <p:extLst>
              <p:ext uri="{D42A27DB-BD31-4B8C-83A1-F6EECF244321}">
                <p14:modId xmlns:p14="http://schemas.microsoft.com/office/powerpoint/2010/main" val="2248863084"/>
              </p:ext>
            </p:extLst>
          </p:nvPr>
        </p:nvGraphicFramePr>
        <p:xfrm>
          <a:off x="142876" y="1761528"/>
          <a:ext cx="10561632" cy="5486400"/>
        </p:xfrm>
        <a:graphic>
          <a:graphicData uri="http://schemas.openxmlformats.org/drawingml/2006/table">
            <a:tbl>
              <a:tblPr firstRow="1" firstCol="1" bandRow="1">
                <a:tableStyleId>{5C22544A-7EE6-4342-B048-85BDC9FD1C3A}</a:tableStyleId>
              </a:tblPr>
              <a:tblGrid>
                <a:gridCol w="2639934"/>
                <a:gridCol w="2639934"/>
                <a:gridCol w="2640882"/>
                <a:gridCol w="2640882"/>
              </a:tblGrid>
              <a:tr h="341805">
                <a:tc>
                  <a:txBody>
                    <a:bodyPr/>
                    <a:lstStyle/>
                    <a:p>
                      <a:pPr algn="ctr">
                        <a:lnSpc>
                          <a:spcPct val="150000"/>
                        </a:lnSpc>
                        <a:spcAft>
                          <a:spcPts val="0"/>
                        </a:spcAft>
                      </a:pPr>
                      <a:r>
                        <a:rPr lang="zh-CN" sz="1600" kern="100" dirty="0">
                          <a:effectLst/>
                        </a:rPr>
                        <a:t>功能</a:t>
                      </a:r>
                      <a:r>
                        <a:rPr lang="en-US" sz="1600" kern="100" dirty="0">
                          <a:effectLst/>
                        </a:rPr>
                        <a:t>\</a:t>
                      </a:r>
                      <a:r>
                        <a:rPr lang="zh-CN" sz="1600" kern="100" dirty="0">
                          <a:effectLst/>
                        </a:rPr>
                        <a:t>产品系列</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zh-CN" sz="1600" kern="100">
                          <a:effectLst/>
                        </a:rPr>
                        <a:t>个人版（</a:t>
                      </a:r>
                      <a:r>
                        <a:rPr lang="en-US" sz="1600" kern="100">
                          <a:effectLst/>
                        </a:rPr>
                        <a:t>Personal</a:t>
                      </a:r>
                      <a:r>
                        <a:rPr lang="zh-CN" sz="1600" kern="100">
                          <a:effectLst/>
                        </a:rPr>
                        <a:t>）</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zh-CN" sz="1600" kern="100">
                          <a:effectLst/>
                        </a:rPr>
                        <a:t>专业版（</a:t>
                      </a:r>
                      <a:r>
                        <a:rPr lang="en-US" sz="1600" kern="100">
                          <a:effectLst/>
                        </a:rPr>
                        <a:t>Professional</a:t>
                      </a:r>
                      <a:r>
                        <a:rPr lang="zh-CN" sz="1600" kern="100">
                          <a:effectLst/>
                        </a:rPr>
                        <a:t>）</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zh-CN" sz="1600" kern="100">
                          <a:effectLst/>
                        </a:rPr>
                        <a:t>企业版（</a:t>
                      </a:r>
                      <a:r>
                        <a:rPr lang="en-US" sz="1600" kern="100">
                          <a:effectLst/>
                        </a:rPr>
                        <a:t>Enterprise</a:t>
                      </a:r>
                      <a:r>
                        <a:rPr lang="zh-CN" sz="1600" kern="100">
                          <a:effectLst/>
                        </a:rPr>
                        <a:t>）</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304138">
                <a:tc>
                  <a:txBody>
                    <a:bodyPr/>
                    <a:lstStyle/>
                    <a:p>
                      <a:pPr algn="ctr">
                        <a:lnSpc>
                          <a:spcPct val="150000"/>
                        </a:lnSpc>
                        <a:spcAft>
                          <a:spcPts val="0"/>
                        </a:spcAft>
                      </a:pPr>
                      <a:r>
                        <a:rPr lang="zh-CN" sz="1600" kern="100" dirty="0">
                          <a:effectLst/>
                        </a:rPr>
                        <a:t>提供方式</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zh-CN" sz="1600" kern="100">
                          <a:effectLst/>
                        </a:rPr>
                        <a:t>免费下载</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zh-CN" sz="1600" kern="100">
                          <a:effectLst/>
                        </a:rPr>
                        <a:t>付费下载</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zh-CN" sz="1600" kern="100">
                          <a:effectLst/>
                        </a:rPr>
                        <a:t>付费安装集成</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306344">
                <a:tc>
                  <a:txBody>
                    <a:bodyPr/>
                    <a:lstStyle/>
                    <a:p>
                      <a:pPr algn="ctr">
                        <a:lnSpc>
                          <a:spcPct val="150000"/>
                        </a:lnSpc>
                        <a:spcAft>
                          <a:spcPts val="0"/>
                        </a:spcAft>
                      </a:pPr>
                      <a:r>
                        <a:rPr lang="zh-CN" sz="1600" kern="100" dirty="0">
                          <a:effectLst/>
                        </a:rPr>
                        <a:t>基础数据访问</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306344">
                <a:tc>
                  <a:txBody>
                    <a:bodyPr/>
                    <a:lstStyle/>
                    <a:p>
                      <a:pPr algn="ctr">
                        <a:lnSpc>
                          <a:spcPct val="150000"/>
                        </a:lnSpc>
                        <a:spcAft>
                          <a:spcPts val="0"/>
                        </a:spcAft>
                      </a:pPr>
                      <a:r>
                        <a:rPr lang="zh-CN" sz="1600" kern="100" dirty="0">
                          <a:effectLst/>
                        </a:rPr>
                        <a:t>球幕模式</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 </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306344">
                <a:tc>
                  <a:txBody>
                    <a:bodyPr/>
                    <a:lstStyle/>
                    <a:p>
                      <a:pPr algn="ctr">
                        <a:lnSpc>
                          <a:spcPct val="150000"/>
                        </a:lnSpc>
                        <a:spcAft>
                          <a:spcPts val="0"/>
                        </a:spcAft>
                      </a:pPr>
                      <a:r>
                        <a:rPr lang="zh-CN" sz="1600" kern="100">
                          <a:effectLst/>
                        </a:rPr>
                        <a:t>多通道融合</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dirty="0">
                          <a:solidFill>
                            <a:srgbClr val="FF0000"/>
                          </a:solidFill>
                          <a:effectLst/>
                        </a:rPr>
                        <a:t> </a:t>
                      </a:r>
                      <a:endParaRPr lang="zh-CN" sz="16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 </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341805">
                <a:tc>
                  <a:txBody>
                    <a:bodyPr/>
                    <a:lstStyle/>
                    <a:p>
                      <a:pPr algn="ctr">
                        <a:lnSpc>
                          <a:spcPct val="150000"/>
                        </a:lnSpc>
                        <a:spcAft>
                          <a:spcPts val="0"/>
                        </a:spcAft>
                      </a:pPr>
                      <a:r>
                        <a:rPr lang="en-US" sz="1600" kern="100">
                          <a:effectLst/>
                        </a:rPr>
                        <a:t>Xbox</a:t>
                      </a:r>
                      <a:r>
                        <a:rPr lang="zh-CN" sz="1600" kern="100">
                          <a:effectLst/>
                        </a:rPr>
                        <a:t>游戏柄接口</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dirty="0">
                          <a:solidFill>
                            <a:srgbClr val="FF0000"/>
                          </a:solidFill>
                          <a:effectLst/>
                        </a:rPr>
                        <a:t>●</a:t>
                      </a:r>
                      <a:endParaRPr lang="zh-CN" sz="16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341805">
                <a:tc>
                  <a:txBody>
                    <a:bodyPr/>
                    <a:lstStyle/>
                    <a:p>
                      <a:pPr algn="ctr">
                        <a:lnSpc>
                          <a:spcPct val="150000"/>
                        </a:lnSpc>
                        <a:spcAft>
                          <a:spcPts val="0"/>
                        </a:spcAft>
                      </a:pPr>
                      <a:r>
                        <a:rPr lang="en-US" sz="1600" kern="100">
                          <a:effectLst/>
                        </a:rPr>
                        <a:t>Kinect</a:t>
                      </a:r>
                      <a:r>
                        <a:rPr lang="zh-CN" sz="1600" kern="100">
                          <a:effectLst/>
                        </a:rPr>
                        <a:t>体感互动接口</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dirty="0">
                          <a:solidFill>
                            <a:srgbClr val="FF0000"/>
                          </a:solidFill>
                          <a:effectLst/>
                        </a:rPr>
                        <a:t>●</a:t>
                      </a:r>
                      <a:endParaRPr lang="zh-CN" sz="16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306344">
                <a:tc>
                  <a:txBody>
                    <a:bodyPr/>
                    <a:lstStyle/>
                    <a:p>
                      <a:pPr algn="ctr">
                        <a:lnSpc>
                          <a:spcPct val="150000"/>
                        </a:lnSpc>
                        <a:spcAft>
                          <a:spcPts val="0"/>
                        </a:spcAft>
                      </a:pPr>
                      <a:r>
                        <a:rPr lang="en-US" sz="1600" kern="100">
                          <a:effectLst/>
                        </a:rPr>
                        <a:t>MIDI</a:t>
                      </a:r>
                      <a:r>
                        <a:rPr lang="zh-CN" sz="1600" kern="100">
                          <a:effectLst/>
                        </a:rPr>
                        <a:t>键盘接口</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dirty="0">
                          <a:solidFill>
                            <a:srgbClr val="FF0000"/>
                          </a:solidFill>
                          <a:effectLst/>
                        </a:rPr>
                        <a:t> </a:t>
                      </a:r>
                      <a:endParaRPr lang="zh-CN" sz="16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dirty="0">
                          <a:solidFill>
                            <a:srgbClr val="FF0000"/>
                          </a:solidFill>
                          <a:effectLst/>
                        </a:rPr>
                        <a:t> </a:t>
                      </a:r>
                      <a:endParaRPr lang="zh-CN" sz="16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341805">
                <a:tc>
                  <a:txBody>
                    <a:bodyPr/>
                    <a:lstStyle/>
                    <a:p>
                      <a:pPr algn="ctr">
                        <a:lnSpc>
                          <a:spcPct val="150000"/>
                        </a:lnSpc>
                        <a:spcAft>
                          <a:spcPts val="0"/>
                        </a:spcAft>
                      </a:pPr>
                      <a:r>
                        <a:rPr lang="en-US" sz="1600" kern="100">
                          <a:effectLst/>
                        </a:rPr>
                        <a:t>Leap Motion</a:t>
                      </a:r>
                      <a:r>
                        <a:rPr lang="zh-CN" sz="1600" kern="100">
                          <a:effectLst/>
                        </a:rPr>
                        <a:t>接口</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dirty="0">
                          <a:solidFill>
                            <a:srgbClr val="FF0000"/>
                          </a:solidFill>
                          <a:effectLst/>
                        </a:rPr>
                        <a:t>●</a:t>
                      </a:r>
                      <a:endParaRPr lang="zh-CN" sz="16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306344">
                <a:tc>
                  <a:txBody>
                    <a:bodyPr/>
                    <a:lstStyle/>
                    <a:p>
                      <a:pPr algn="ctr">
                        <a:lnSpc>
                          <a:spcPct val="150000"/>
                        </a:lnSpc>
                        <a:spcAft>
                          <a:spcPts val="0"/>
                        </a:spcAft>
                      </a:pPr>
                      <a:r>
                        <a:rPr lang="zh-CN" sz="1600" kern="100">
                          <a:effectLst/>
                        </a:rPr>
                        <a:t>漫游播放列表</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 </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dirty="0">
                          <a:solidFill>
                            <a:srgbClr val="FF0000"/>
                          </a:solidFill>
                          <a:effectLst/>
                        </a:rPr>
                        <a:t>●</a:t>
                      </a:r>
                      <a:endParaRPr lang="zh-CN" sz="16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306344">
                <a:tc>
                  <a:txBody>
                    <a:bodyPr/>
                    <a:lstStyle/>
                    <a:p>
                      <a:pPr algn="ctr">
                        <a:lnSpc>
                          <a:spcPct val="150000"/>
                        </a:lnSpc>
                        <a:spcAft>
                          <a:spcPts val="0"/>
                        </a:spcAft>
                      </a:pPr>
                      <a:r>
                        <a:rPr lang="en-US" sz="1600" kern="100">
                          <a:effectLst/>
                        </a:rPr>
                        <a:t>VR</a:t>
                      </a:r>
                      <a:r>
                        <a:rPr lang="zh-CN" sz="1600" kern="100">
                          <a:effectLst/>
                        </a:rPr>
                        <a:t>接口</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dirty="0">
                          <a:solidFill>
                            <a:srgbClr val="FF0000"/>
                          </a:solidFill>
                          <a:effectLst/>
                        </a:rPr>
                        <a:t>●</a:t>
                      </a:r>
                      <a:endParaRPr lang="zh-CN" sz="16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dirty="0">
                          <a:solidFill>
                            <a:srgbClr val="FF0000"/>
                          </a:solidFill>
                          <a:effectLst/>
                        </a:rPr>
                        <a:t>●</a:t>
                      </a:r>
                      <a:endParaRPr lang="zh-CN" sz="16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306344">
                <a:tc>
                  <a:txBody>
                    <a:bodyPr/>
                    <a:lstStyle/>
                    <a:p>
                      <a:pPr algn="ctr">
                        <a:lnSpc>
                          <a:spcPct val="150000"/>
                        </a:lnSpc>
                        <a:spcAft>
                          <a:spcPts val="0"/>
                        </a:spcAft>
                      </a:pPr>
                      <a:r>
                        <a:rPr lang="zh-CN" sz="1600" kern="100">
                          <a:effectLst/>
                        </a:rPr>
                        <a:t>天象厅集成控制</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 </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 </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dirty="0">
                          <a:solidFill>
                            <a:srgbClr val="FF0000"/>
                          </a:solidFill>
                          <a:effectLst/>
                        </a:rPr>
                        <a:t>●</a:t>
                      </a:r>
                      <a:endParaRPr lang="zh-CN" sz="16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306344">
                <a:tc>
                  <a:txBody>
                    <a:bodyPr/>
                    <a:lstStyle/>
                    <a:p>
                      <a:pPr algn="ctr">
                        <a:lnSpc>
                          <a:spcPct val="150000"/>
                        </a:lnSpc>
                        <a:spcAft>
                          <a:spcPts val="0"/>
                        </a:spcAft>
                      </a:pPr>
                      <a:r>
                        <a:rPr lang="zh-CN" sz="1600" kern="100">
                          <a:effectLst/>
                        </a:rPr>
                        <a:t>在线更新</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dirty="0">
                          <a:solidFill>
                            <a:srgbClr val="FF0000"/>
                          </a:solidFill>
                          <a:effectLst/>
                        </a:rPr>
                        <a:t> </a:t>
                      </a:r>
                      <a:endParaRPr lang="zh-CN" sz="16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306344">
                <a:tc>
                  <a:txBody>
                    <a:bodyPr/>
                    <a:lstStyle/>
                    <a:p>
                      <a:pPr algn="ctr">
                        <a:lnSpc>
                          <a:spcPct val="150000"/>
                        </a:lnSpc>
                        <a:spcAft>
                          <a:spcPts val="0"/>
                        </a:spcAft>
                      </a:pPr>
                      <a:r>
                        <a:rPr lang="zh-CN" sz="1600" kern="100">
                          <a:effectLst/>
                        </a:rPr>
                        <a:t>社区技术支持</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dirty="0">
                          <a:solidFill>
                            <a:srgbClr val="FF0000"/>
                          </a:solidFill>
                          <a:effectLst/>
                        </a:rPr>
                        <a:t>●</a:t>
                      </a:r>
                      <a:endParaRPr lang="zh-CN" sz="16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r h="306344">
                <a:tc>
                  <a:txBody>
                    <a:bodyPr/>
                    <a:lstStyle/>
                    <a:p>
                      <a:pPr algn="ctr">
                        <a:lnSpc>
                          <a:spcPct val="150000"/>
                        </a:lnSpc>
                        <a:spcAft>
                          <a:spcPts val="0"/>
                        </a:spcAft>
                      </a:pPr>
                      <a:r>
                        <a:rPr lang="zh-CN" sz="1600" kern="100">
                          <a:effectLst/>
                        </a:rPr>
                        <a:t>专业技术支持</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 </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a:solidFill>
                            <a:srgbClr val="FF0000"/>
                          </a:solidFill>
                          <a:effectLst/>
                        </a:rPr>
                        <a:t>●</a:t>
                      </a:r>
                      <a:endParaRPr lang="zh-CN" sz="1600" kern="10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100" dirty="0">
                          <a:solidFill>
                            <a:srgbClr val="FF0000"/>
                          </a:solidFill>
                          <a:effectLst/>
                        </a:rPr>
                        <a:t>●</a:t>
                      </a:r>
                      <a:endParaRPr lang="zh-CN" sz="16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53981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5" name="直接连接符 34"/>
          <p:cNvCxnSpPr/>
          <p:nvPr/>
        </p:nvCxnSpPr>
        <p:spPr>
          <a:xfrm>
            <a:off x="527757" y="1659141"/>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sp>
        <p:nvSpPr>
          <p:cNvPr id="24" name="TextBox 23"/>
          <p:cNvSpPr txBox="1"/>
          <p:nvPr/>
        </p:nvSpPr>
        <p:spPr>
          <a:xfrm>
            <a:off x="600075" y="1341984"/>
            <a:ext cx="4104456" cy="369332"/>
          </a:xfrm>
          <a:prstGeom prst="rect">
            <a:avLst/>
          </a:prstGeom>
          <a:noFill/>
        </p:spPr>
        <p:txBody>
          <a:bodyPr wrap="square" rtlCol="0">
            <a:spAutoFit/>
          </a:bodyPr>
          <a:lstStyle/>
          <a:p>
            <a:r>
              <a:rPr lang="en-US" altLang="zh-CN" b="1" dirty="0" smtClean="0">
                <a:solidFill>
                  <a:schemeClr val="bg1"/>
                </a:solidFill>
                <a:latin typeface="微软雅黑" pitchFamily="34" charset="-122"/>
                <a:ea typeface="微软雅黑" pitchFamily="34" charset="-122"/>
              </a:rPr>
              <a:t>WWT</a:t>
            </a:r>
            <a:r>
              <a:rPr lang="zh-CN" altLang="en-US" b="1" dirty="0" smtClean="0">
                <a:solidFill>
                  <a:schemeClr val="bg1"/>
                </a:solidFill>
                <a:latin typeface="微软雅黑" pitchFamily="34" charset="-122"/>
                <a:ea typeface="微软雅黑" pitchFamily="34" charset="-122"/>
              </a:rPr>
              <a:t>互动式数字天象厅展望</a:t>
            </a:r>
            <a:endParaRPr lang="zh-CN" altLang="en-US" b="1" dirty="0">
              <a:solidFill>
                <a:schemeClr val="bg1"/>
              </a:solidFill>
              <a:latin typeface="微软雅黑" pitchFamily="34" charset="-122"/>
              <a:ea typeface="微软雅黑" pitchFamily="34" charset="-122"/>
            </a:endParaRPr>
          </a:p>
        </p:txBody>
      </p:sp>
      <p:graphicFrame>
        <p:nvGraphicFramePr>
          <p:cNvPr id="7" name="内容占位符 3"/>
          <p:cNvGraphicFramePr>
            <a:graphicFrameLocks noGrp="1"/>
          </p:cNvGraphicFramePr>
          <p:nvPr>
            <p:ph idx="1"/>
            <p:extLst>
              <p:ext uri="{D42A27DB-BD31-4B8C-83A1-F6EECF244321}">
                <p14:modId xmlns:p14="http://schemas.microsoft.com/office/powerpoint/2010/main" val="2109681156"/>
              </p:ext>
            </p:extLst>
          </p:nvPr>
        </p:nvGraphicFramePr>
        <p:xfrm>
          <a:off x="295278" y="1417182"/>
          <a:ext cx="10363197" cy="4711415"/>
        </p:xfrm>
        <a:graphic>
          <a:graphicData uri="http://schemas.openxmlformats.org/drawingml/2006/table">
            <a:tbl>
              <a:tblPr firstRow="1" firstCol="1" bandRow="1"/>
              <a:tblGrid>
                <a:gridCol w="2072193"/>
                <a:gridCol w="2072193"/>
                <a:gridCol w="2072937"/>
                <a:gridCol w="2072937"/>
                <a:gridCol w="2072937"/>
              </a:tblGrid>
              <a:tr h="74170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endParaRPr lang="zh-CN" sz="20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CN" sz="1400" kern="100" dirty="0">
                          <a:effectLst/>
                        </a:rPr>
                        <a:t>便携款</a:t>
                      </a:r>
                      <a:r>
                        <a:rPr lang="zh-CN" sz="1400" kern="100" dirty="0" smtClean="0">
                          <a:effectLst/>
                        </a:rPr>
                        <a:t>（</a:t>
                      </a:r>
                      <a:r>
                        <a:rPr lang="en-US" sz="1400" kern="100" dirty="0" smtClean="0">
                          <a:effectLst/>
                        </a:rPr>
                        <a:t>Port</a:t>
                      </a:r>
                      <a:r>
                        <a:rPr lang="zh-CN" sz="1400" kern="10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CN" sz="1400" kern="100" dirty="0">
                          <a:effectLst/>
                        </a:rPr>
                        <a:t>轻量款</a:t>
                      </a:r>
                      <a:r>
                        <a:rPr lang="zh-CN" sz="1400" kern="100" dirty="0" smtClean="0">
                          <a:effectLst/>
                        </a:rPr>
                        <a:t>（</a:t>
                      </a:r>
                      <a:r>
                        <a:rPr lang="en-US" sz="1400" kern="100" dirty="0" smtClean="0">
                          <a:effectLst/>
                        </a:rPr>
                        <a:t>Lite</a:t>
                      </a:r>
                      <a:r>
                        <a:rPr lang="zh-CN" sz="1400" kern="10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CN" sz="1400" kern="100" dirty="0">
                          <a:effectLst/>
                        </a:rPr>
                        <a:t>专业款</a:t>
                      </a:r>
                      <a:r>
                        <a:rPr lang="zh-CN" sz="1400" kern="100" dirty="0" smtClean="0">
                          <a:effectLst/>
                        </a:rPr>
                        <a:t>（</a:t>
                      </a:r>
                      <a:r>
                        <a:rPr lang="en-US" sz="1400" kern="100" dirty="0" smtClean="0">
                          <a:effectLst/>
                        </a:rPr>
                        <a:t>Pro</a:t>
                      </a:r>
                      <a:r>
                        <a:rPr lang="zh-CN" sz="1400" kern="10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CN" sz="1400" kern="100" dirty="0">
                          <a:effectLst/>
                        </a:rPr>
                        <a:t>旗舰款</a:t>
                      </a:r>
                      <a:r>
                        <a:rPr lang="zh-CN" sz="1400" kern="100" dirty="0" smtClean="0">
                          <a:effectLst/>
                        </a:rPr>
                        <a:t>（</a:t>
                      </a:r>
                      <a:r>
                        <a:rPr lang="en-US" sz="1400" kern="100" dirty="0" smtClean="0">
                          <a:effectLst/>
                        </a:rPr>
                        <a:t>Ultimate</a:t>
                      </a:r>
                      <a:r>
                        <a:rPr lang="zh-CN" sz="1400" kern="100" dirty="0">
                          <a:effectLst/>
                        </a:rPr>
                        <a:t>）</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35097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CN" sz="1400" kern="100" dirty="0">
                          <a:effectLst/>
                        </a:rPr>
                        <a:t>球幕直径</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1400" kern="100" dirty="0">
                          <a:effectLst/>
                        </a:rPr>
                        <a:t>3-4</a:t>
                      </a:r>
                      <a:r>
                        <a:rPr lang="zh-CN" sz="1400" kern="100" dirty="0">
                          <a:effectLst/>
                        </a:rPr>
                        <a:t>米</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1400" kern="100" dirty="0">
                          <a:effectLst/>
                        </a:rPr>
                        <a:t>4-6</a:t>
                      </a:r>
                      <a:r>
                        <a:rPr lang="zh-CN" sz="1400" kern="100" dirty="0">
                          <a:effectLst/>
                        </a:rPr>
                        <a:t>米</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1400" kern="100">
                          <a:effectLst/>
                        </a:rPr>
                        <a:t>6-16</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en-US" sz="1400" kern="100">
                          <a:effectLst/>
                        </a:rPr>
                        <a:t>16</a:t>
                      </a:r>
                      <a:r>
                        <a:rPr lang="zh-CN" sz="1400" kern="100">
                          <a:effectLst/>
                        </a:rPr>
                        <a:t>米以上</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4840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CN" sz="1400" kern="100" dirty="0">
                          <a:effectLst/>
                        </a:rPr>
                        <a:t>球幕样式</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a:effectLst/>
                        </a:rPr>
                        <a:t>充气、负压</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dirty="0">
                          <a:effectLst/>
                        </a:rPr>
                        <a:t>负压</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a:effectLst/>
                        </a:rPr>
                        <a:t>固定</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a:effectLst/>
                        </a:rPr>
                        <a:t>固定</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34840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CN" sz="1400" kern="100" dirty="0">
                          <a:effectLst/>
                        </a:rPr>
                        <a:t>球幕结构</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a:effectLst/>
                        </a:rPr>
                        <a:t>柔性材料</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dirty="0">
                          <a:effectLst/>
                        </a:rPr>
                        <a:t>柔性材料</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a:effectLst/>
                        </a:rPr>
                        <a:t>国产微孔铝板</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a:effectLst/>
                        </a:rPr>
                        <a:t>进口微孔铝板</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4840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CN" sz="1400" kern="100" dirty="0">
                          <a:effectLst/>
                        </a:rPr>
                        <a:t>投影仪</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a:effectLst/>
                        </a:rPr>
                        <a:t>办公教学级</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dirty="0">
                          <a:effectLst/>
                        </a:rPr>
                        <a:t>办公教学级</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dirty="0">
                          <a:effectLst/>
                        </a:rPr>
                        <a:t>工程级</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a:effectLst/>
                        </a:rPr>
                        <a:t>高端专业级</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74170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CN" sz="1400" kern="100" dirty="0">
                          <a:effectLst/>
                        </a:rPr>
                        <a:t>投影方式</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a:effectLst/>
                        </a:rPr>
                        <a:t>鱼眼镜头、反光镜</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a:effectLst/>
                        </a:rPr>
                        <a:t>多通道投影融合</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dirty="0">
                          <a:effectLst/>
                        </a:rPr>
                        <a:t>多通道投影融合</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a:effectLst/>
                        </a:rPr>
                        <a:t>多通道投影融合</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74170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CN" sz="1400" kern="100" dirty="0">
                          <a:effectLst/>
                        </a:rPr>
                        <a:t>漫游提供</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a:effectLst/>
                        </a:rPr>
                        <a:t>离线包</a:t>
                      </a:r>
                      <a:r>
                        <a:rPr lang="en-US" sz="1400" kern="100">
                          <a:effectLst/>
                        </a:rPr>
                        <a:t>+</a:t>
                      </a:r>
                      <a:r>
                        <a:rPr lang="zh-CN" sz="1400" kern="100">
                          <a:effectLst/>
                        </a:rPr>
                        <a:t>在线获取</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a:effectLst/>
                        </a:rPr>
                        <a:t>离线包</a:t>
                      </a:r>
                      <a:r>
                        <a:rPr lang="en-US" sz="1400" kern="100">
                          <a:effectLst/>
                        </a:rPr>
                        <a:t>+</a:t>
                      </a:r>
                      <a:r>
                        <a:rPr lang="zh-CN" sz="1400" kern="100">
                          <a:effectLst/>
                        </a:rPr>
                        <a:t>在线获取</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dirty="0">
                          <a:effectLst/>
                        </a:rPr>
                        <a:t>在线获取</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a:effectLst/>
                        </a:rPr>
                        <a:t>在线获取</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74170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CN" sz="1400" kern="100" dirty="0">
                          <a:effectLst/>
                        </a:rPr>
                        <a:t>基础数据提供</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a:effectLst/>
                        </a:rPr>
                        <a:t>离线包</a:t>
                      </a:r>
                      <a:r>
                        <a:rPr lang="en-US" sz="1400" kern="100">
                          <a:effectLst/>
                        </a:rPr>
                        <a:t>+</a:t>
                      </a:r>
                      <a:r>
                        <a:rPr lang="zh-CN" sz="1400" kern="100">
                          <a:effectLst/>
                        </a:rPr>
                        <a:t>在线获取</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a:effectLst/>
                        </a:rPr>
                        <a:t>离线包</a:t>
                      </a:r>
                      <a:r>
                        <a:rPr lang="en-US" sz="1400" kern="100">
                          <a:effectLst/>
                        </a:rPr>
                        <a:t>+</a:t>
                      </a:r>
                      <a:r>
                        <a:rPr lang="zh-CN" sz="1400" kern="100">
                          <a:effectLst/>
                        </a:rPr>
                        <a:t>在线获取</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a:effectLst/>
                        </a:rPr>
                        <a:t>在线获取</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dirty="0">
                          <a:effectLst/>
                        </a:rPr>
                        <a:t>在线获取</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34840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50000"/>
                        </a:lnSpc>
                        <a:spcAft>
                          <a:spcPts val="0"/>
                        </a:spcAft>
                      </a:pPr>
                      <a:r>
                        <a:rPr lang="zh-CN" sz="1400" kern="100" dirty="0">
                          <a:effectLst/>
                        </a:rPr>
                        <a:t>软件系统</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a:effectLst/>
                        </a:rPr>
                        <a:t>专业版</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dirty="0">
                          <a:effectLst/>
                        </a:rPr>
                        <a:t>企业版</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a:effectLst/>
                        </a:rPr>
                        <a:t>企业版</a:t>
                      </a:r>
                      <a:endParaRPr lang="zh-CN" sz="14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50000"/>
                        </a:lnSpc>
                        <a:spcAft>
                          <a:spcPts val="0"/>
                        </a:spcAft>
                      </a:pPr>
                      <a:r>
                        <a:rPr lang="zh-CN" sz="1400" kern="100" dirty="0">
                          <a:effectLst/>
                        </a:rPr>
                        <a:t>企业版</a:t>
                      </a:r>
                      <a:endParaRPr lang="zh-CN" sz="14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Tree>
    <p:extLst>
      <p:ext uri="{BB962C8B-B14F-4D97-AF65-F5344CB8AC3E}">
        <p14:creationId xmlns:p14="http://schemas.microsoft.com/office/powerpoint/2010/main" val="22693981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5" name="直接连接符 34"/>
          <p:cNvCxnSpPr/>
          <p:nvPr/>
        </p:nvCxnSpPr>
        <p:spPr>
          <a:xfrm>
            <a:off x="527757" y="1659141"/>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sp>
        <p:nvSpPr>
          <p:cNvPr id="24" name="TextBox 23"/>
          <p:cNvSpPr txBox="1"/>
          <p:nvPr/>
        </p:nvSpPr>
        <p:spPr>
          <a:xfrm>
            <a:off x="600075" y="1341984"/>
            <a:ext cx="4104456" cy="369332"/>
          </a:xfrm>
          <a:prstGeom prst="rect">
            <a:avLst/>
          </a:prstGeom>
          <a:noFill/>
        </p:spPr>
        <p:txBody>
          <a:bodyPr wrap="square" rtlCol="0">
            <a:spAutoFit/>
          </a:bodyPr>
          <a:lstStyle/>
          <a:p>
            <a:r>
              <a:rPr lang="en-US" altLang="zh-CN" b="1" dirty="0">
                <a:solidFill>
                  <a:schemeClr val="bg1"/>
                </a:solidFill>
                <a:latin typeface="微软雅黑" pitchFamily="34" charset="-122"/>
                <a:ea typeface="微软雅黑" pitchFamily="34" charset="-122"/>
              </a:rPr>
              <a:t>China-VO</a:t>
            </a:r>
            <a:r>
              <a:rPr lang="zh-CN" altLang="en-US" b="1" dirty="0">
                <a:solidFill>
                  <a:schemeClr val="bg1"/>
                </a:solidFill>
                <a:latin typeface="微软雅黑" pitchFamily="34" charset="-122"/>
                <a:ea typeface="微软雅黑" pitchFamily="34" charset="-122"/>
              </a:rPr>
              <a:t>互动式数字天象厅展望</a:t>
            </a:r>
            <a:endParaRPr lang="zh-CN" altLang="en-US" b="1" dirty="0">
              <a:solidFill>
                <a:schemeClr val="bg1"/>
              </a:solidFill>
              <a:latin typeface="微软雅黑" pitchFamily="34" charset="-122"/>
              <a:ea typeface="微软雅黑" pitchFamily="34" charset="-122"/>
            </a:endParaRPr>
          </a:p>
        </p:txBody>
      </p:sp>
      <p:graphicFrame>
        <p:nvGraphicFramePr>
          <p:cNvPr id="6" name="图表 5"/>
          <p:cNvGraphicFramePr/>
          <p:nvPr>
            <p:extLst>
              <p:ext uri="{D42A27DB-BD31-4B8C-83A1-F6EECF244321}">
                <p14:modId xmlns:p14="http://schemas.microsoft.com/office/powerpoint/2010/main" val="2871721540"/>
              </p:ext>
            </p:extLst>
          </p:nvPr>
        </p:nvGraphicFramePr>
        <p:xfrm>
          <a:off x="2276475" y="1828800"/>
          <a:ext cx="6480770" cy="43445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097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5" name="直接连接符 4"/>
          <p:cNvCxnSpPr/>
          <p:nvPr/>
        </p:nvCxnSpPr>
        <p:spPr>
          <a:xfrm>
            <a:off x="1008187" y="2286000"/>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cxnSp>
        <p:nvCxnSpPr>
          <p:cNvPr id="7" name="直接连接符 6"/>
          <p:cNvCxnSpPr/>
          <p:nvPr/>
        </p:nvCxnSpPr>
        <p:spPr>
          <a:xfrm>
            <a:off x="1008187" y="2286000"/>
            <a:ext cx="0" cy="2520280"/>
          </a:xfrm>
          <a:prstGeom prst="line">
            <a:avLst/>
          </a:prstGeom>
          <a:noFill/>
          <a:ln w="9525" cap="flat" cmpd="sng" algn="ctr">
            <a:solidFill>
              <a:srgbClr val="B4936D"/>
            </a:solidFill>
            <a:prstDash val="solid"/>
          </a:ln>
          <a:effectLst/>
        </p:spPr>
      </p:cxnSp>
      <p:cxnSp>
        <p:nvCxnSpPr>
          <p:cNvPr id="8" name="直接连接符 7"/>
          <p:cNvCxnSpPr/>
          <p:nvPr/>
        </p:nvCxnSpPr>
        <p:spPr>
          <a:xfrm>
            <a:off x="1008187" y="4806280"/>
            <a:ext cx="8856984" cy="0"/>
          </a:xfrm>
          <a:prstGeom prst="line">
            <a:avLst/>
          </a:prstGeom>
          <a:noFill/>
          <a:ln w="9525" cap="flat" cmpd="sng" algn="ctr">
            <a:solidFill>
              <a:srgbClr val="B4936D"/>
            </a:solidFill>
            <a:prstDash val="solid"/>
          </a:ln>
          <a:effectLst/>
        </p:spPr>
      </p:cxnSp>
      <p:sp>
        <p:nvSpPr>
          <p:cNvPr id="9" name="TextBox 8"/>
          <p:cNvSpPr txBox="1"/>
          <p:nvPr/>
        </p:nvSpPr>
        <p:spPr>
          <a:xfrm>
            <a:off x="1368227" y="4374232"/>
            <a:ext cx="828092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300" normalizeH="0" baseline="0" noProof="0" dirty="0" smtClean="0">
                <a:ln w="11430" cmpd="sng">
                  <a:solidFill>
                    <a:srgbClr val="7E97AD">
                      <a:tint val="10000"/>
                    </a:srgbClr>
                  </a:solidFill>
                  <a:prstDash val="solid"/>
                  <a:miter lim="800000"/>
                </a:ln>
                <a:gradFill>
                  <a:gsLst>
                    <a:gs pos="10000">
                      <a:srgbClr val="7E97AD">
                        <a:tint val="83000"/>
                        <a:shade val="100000"/>
                        <a:satMod val="200000"/>
                      </a:srgbClr>
                    </a:gs>
                    <a:gs pos="75000">
                      <a:srgbClr val="7E97AD">
                        <a:tint val="100000"/>
                        <a:shade val="50000"/>
                        <a:satMod val="150000"/>
                      </a:srgbClr>
                    </a:gs>
                  </a:gsLst>
                  <a:lin ang="5400000"/>
                </a:gradFill>
                <a:effectLst>
                  <a:glow rad="45500">
                    <a:srgbClr val="7E97AD">
                      <a:satMod val="220000"/>
                      <a:alpha val="35000"/>
                    </a:srgbClr>
                  </a:glow>
                </a:effectLst>
                <a:uLnTx/>
                <a:uFillTx/>
                <a:latin typeface="微软雅黑" pitchFamily="34" charset="-122"/>
                <a:ea typeface="微软雅黑" pitchFamily="34" charset="-122"/>
              </a:rPr>
              <a:t>我们希望提供给用户的不是一个天象厅，而是一个数字宇宙！</a:t>
            </a:r>
            <a:endParaRPr kumimoji="0" lang="zh-CN" altLang="en-US" sz="2000" b="1" i="0" u="none" strike="noStrike" kern="0" cap="none" spc="300" normalizeH="0" baseline="0" noProof="0" dirty="0">
              <a:ln w="11430" cmpd="sng">
                <a:solidFill>
                  <a:srgbClr val="7E97AD">
                    <a:tint val="10000"/>
                  </a:srgbClr>
                </a:solidFill>
                <a:prstDash val="solid"/>
                <a:miter lim="800000"/>
              </a:ln>
              <a:gradFill>
                <a:gsLst>
                  <a:gs pos="10000">
                    <a:srgbClr val="7E97AD">
                      <a:tint val="83000"/>
                      <a:shade val="100000"/>
                      <a:satMod val="200000"/>
                    </a:srgbClr>
                  </a:gs>
                  <a:gs pos="75000">
                    <a:srgbClr val="7E97AD">
                      <a:tint val="100000"/>
                      <a:shade val="50000"/>
                      <a:satMod val="150000"/>
                    </a:srgbClr>
                  </a:gs>
                </a:gsLst>
                <a:lin ang="5400000"/>
              </a:gradFill>
              <a:effectLst>
                <a:glow rad="45500">
                  <a:srgbClr val="7E97AD">
                    <a:satMod val="220000"/>
                    <a:alpha val="35000"/>
                  </a:srgbClr>
                </a:glow>
              </a:effectLst>
              <a:uLnTx/>
              <a:uFillTx/>
              <a:latin typeface="微软雅黑" pitchFamily="34" charset="-122"/>
              <a:ea typeface="微软雅黑" pitchFamily="34" charset="-122"/>
            </a:endParaRPr>
          </a:p>
        </p:txBody>
      </p:sp>
      <p:sp>
        <p:nvSpPr>
          <p:cNvPr id="10" name="TextBox 9"/>
          <p:cNvSpPr txBox="1"/>
          <p:nvPr/>
        </p:nvSpPr>
        <p:spPr>
          <a:xfrm>
            <a:off x="4608587" y="3026364"/>
            <a:ext cx="4608512"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3600" b="1" i="0" u="none" strike="noStrike" kern="0" cap="none" spc="300" normalizeH="0" baseline="0" noProof="0" dirty="0" smtClean="0">
                <a:ln w="11430" cmpd="sng">
                  <a:solidFill>
                    <a:srgbClr val="7E97AD">
                      <a:tint val="10000"/>
                    </a:srgbClr>
                  </a:solidFill>
                  <a:prstDash val="solid"/>
                  <a:miter lim="800000"/>
                </a:ln>
                <a:gradFill>
                  <a:gsLst>
                    <a:gs pos="10000">
                      <a:srgbClr val="7E97AD">
                        <a:tint val="83000"/>
                        <a:shade val="100000"/>
                        <a:satMod val="200000"/>
                      </a:srgbClr>
                    </a:gs>
                    <a:gs pos="75000">
                      <a:srgbClr val="7E97AD">
                        <a:tint val="100000"/>
                        <a:shade val="50000"/>
                        <a:satMod val="150000"/>
                      </a:srgbClr>
                    </a:gs>
                  </a:gsLst>
                  <a:lin ang="5400000"/>
                </a:gradFill>
                <a:effectLst>
                  <a:glow rad="45500">
                    <a:srgbClr val="7E97AD">
                      <a:satMod val="220000"/>
                      <a:alpha val="35000"/>
                    </a:srgbClr>
                  </a:glow>
                </a:effectLst>
                <a:uLnTx/>
                <a:uFillTx/>
                <a:latin typeface="微软雅黑" pitchFamily="34" charset="-122"/>
                <a:ea typeface="微软雅黑" pitchFamily="34" charset="-122"/>
              </a:rPr>
              <a:t>谢谢！</a:t>
            </a:r>
            <a:endParaRPr kumimoji="0" lang="zh-CN" altLang="en-US" sz="3600" b="1" i="0" u="none" strike="noStrike" kern="0" cap="none" spc="300" normalizeH="0" baseline="0" noProof="0" dirty="0">
              <a:ln w="11430" cmpd="sng">
                <a:solidFill>
                  <a:srgbClr val="7E97AD">
                    <a:tint val="10000"/>
                  </a:srgbClr>
                </a:solidFill>
                <a:prstDash val="solid"/>
                <a:miter lim="800000"/>
              </a:ln>
              <a:gradFill>
                <a:gsLst>
                  <a:gs pos="10000">
                    <a:srgbClr val="7E97AD">
                      <a:tint val="83000"/>
                      <a:shade val="100000"/>
                      <a:satMod val="200000"/>
                    </a:srgbClr>
                  </a:gs>
                  <a:gs pos="75000">
                    <a:srgbClr val="7E97AD">
                      <a:tint val="100000"/>
                      <a:shade val="50000"/>
                      <a:satMod val="150000"/>
                    </a:srgbClr>
                  </a:gs>
                </a:gsLst>
                <a:lin ang="5400000"/>
              </a:gradFill>
              <a:effectLst>
                <a:glow rad="45500">
                  <a:srgbClr val="7E97AD">
                    <a:satMod val="220000"/>
                    <a:alpha val="35000"/>
                  </a:srgbClr>
                </a:glow>
              </a:effectLst>
              <a:uLnTx/>
              <a:uFillTx/>
              <a:latin typeface="微软雅黑" pitchFamily="34" charset="-122"/>
              <a:ea typeface="微软雅黑" pitchFamily="34" charset="-122"/>
            </a:endParaRPr>
          </a:p>
        </p:txBody>
      </p:sp>
    </p:spTree>
    <p:extLst>
      <p:ext uri="{BB962C8B-B14F-4D97-AF65-F5344CB8AC3E}">
        <p14:creationId xmlns:p14="http://schemas.microsoft.com/office/powerpoint/2010/main" val="409095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nodeType="withEffect">
                                  <p:stCondLst>
                                    <p:cond delay="0"/>
                                  </p:stCondLst>
                                  <p:childTnLst>
                                    <p:animEffect transition="out" filter="wipe(right)">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1000"/>
                                        <p:tgtEl>
                                          <p:spTgt spid="7"/>
                                        </p:tgtEl>
                                      </p:cBhvr>
                                    </p:animEffect>
                                  </p:childTnLst>
                                </p:cTn>
                              </p:par>
                              <p:par>
                                <p:cTn id="11" presetID="22" presetClass="exit" presetSubtype="1" fill="hold" nodeType="withEffect">
                                  <p:stCondLst>
                                    <p:cond delay="0"/>
                                  </p:stCondLst>
                                  <p:childTnLst>
                                    <p:animEffect transition="out" filter="wipe(up)">
                                      <p:cBhvr>
                                        <p:cTn id="12" dur="1000"/>
                                        <p:tgtEl>
                                          <p:spTgt spid="7"/>
                                        </p:tgtEl>
                                      </p:cBhvr>
                                    </p:animEffect>
                                    <p:set>
                                      <p:cBhvr>
                                        <p:cTn id="13" dur="1" fill="hold">
                                          <p:stCondLst>
                                            <p:cond delay="999"/>
                                          </p:stCondLst>
                                        </p:cTn>
                                        <p:tgtEl>
                                          <p:spTgt spid="7"/>
                                        </p:tgtEl>
                                        <p:attrNameLst>
                                          <p:attrName>style.visibility</p:attrName>
                                        </p:attrNameLst>
                                      </p:cBhvr>
                                      <p:to>
                                        <p:strVal val="hidden"/>
                                      </p:to>
                                    </p:se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000"/>
                                        <p:tgtEl>
                                          <p:spTgt spid="9"/>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9" name="直接连接符 18"/>
          <p:cNvCxnSpPr/>
          <p:nvPr/>
        </p:nvCxnSpPr>
        <p:spPr>
          <a:xfrm>
            <a:off x="1008187" y="1340768"/>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cxnSp>
        <p:nvCxnSpPr>
          <p:cNvPr id="20" name="直接连接符 19"/>
          <p:cNvCxnSpPr/>
          <p:nvPr/>
        </p:nvCxnSpPr>
        <p:spPr>
          <a:xfrm>
            <a:off x="3744491" y="1340768"/>
            <a:ext cx="0" cy="4248472"/>
          </a:xfrm>
          <a:prstGeom prst="line">
            <a:avLst/>
          </a:prstGeom>
          <a:noFill/>
          <a:ln w="9525" cap="flat" cmpd="sng" algn="ctr">
            <a:solidFill>
              <a:srgbClr val="B4936D"/>
            </a:solidFill>
            <a:prstDash val="solid"/>
          </a:ln>
          <a:effectLst/>
        </p:spPr>
      </p:cxnSp>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t="10187"/>
          <a:stretch/>
        </p:blipFill>
        <p:spPr>
          <a:xfrm>
            <a:off x="576139" y="1556792"/>
            <a:ext cx="3024336" cy="1352874"/>
          </a:xfrm>
          <a:prstGeom prst="rect">
            <a:avLst/>
          </a:prstGeom>
        </p:spPr>
      </p:pic>
      <p:sp>
        <p:nvSpPr>
          <p:cNvPr id="22" name="TextBox 21"/>
          <p:cNvSpPr txBox="1"/>
          <p:nvPr/>
        </p:nvSpPr>
        <p:spPr>
          <a:xfrm>
            <a:off x="1440235" y="3144252"/>
            <a:ext cx="147999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50" normalizeH="0" baseline="0" noProof="0" dirty="0" smtClean="0">
                <a:ln w="13500">
                  <a:solidFill>
                    <a:srgbClr val="7E97AD">
                      <a:shade val="2500"/>
                      <a:alpha val="6500"/>
                    </a:srgbClr>
                  </a:solidFill>
                  <a:prstDash val="solid"/>
                </a:ln>
                <a:solidFill>
                  <a:srgbClr val="7E97AD">
                    <a:tint val="3000"/>
                    <a:alpha val="95000"/>
                  </a:srgbClr>
                </a:solidFill>
                <a:effectLst>
                  <a:innerShdw blurRad="50900" dist="38500" dir="13500000">
                    <a:srgbClr val="000000">
                      <a:alpha val="60000"/>
                    </a:srgbClr>
                  </a:innerShdw>
                </a:effectLst>
                <a:uLnTx/>
                <a:uFillTx/>
                <a:latin typeface="微软雅黑" pitchFamily="34" charset="-122"/>
                <a:ea typeface="微软雅黑" pitchFamily="34" charset="-122"/>
              </a:rPr>
              <a:t>CG</a:t>
            </a:r>
            <a:r>
              <a:rPr kumimoji="0" lang="zh-CN" altLang="en-US" sz="1800" b="1" i="0" u="none" strike="noStrike" kern="0" cap="none" spc="50" normalizeH="0" baseline="0" noProof="0" dirty="0" smtClean="0">
                <a:ln w="13500">
                  <a:solidFill>
                    <a:srgbClr val="7E97AD">
                      <a:shade val="2500"/>
                      <a:alpha val="6500"/>
                    </a:srgbClr>
                  </a:solidFill>
                  <a:prstDash val="solid"/>
                </a:ln>
                <a:solidFill>
                  <a:srgbClr val="7E97AD">
                    <a:tint val="3000"/>
                    <a:alpha val="95000"/>
                  </a:srgbClr>
                </a:solidFill>
                <a:effectLst>
                  <a:innerShdw blurRad="50900" dist="38500" dir="13500000">
                    <a:srgbClr val="000000">
                      <a:alpha val="60000"/>
                    </a:srgbClr>
                  </a:innerShdw>
                </a:effectLst>
                <a:uLnTx/>
                <a:uFillTx/>
                <a:latin typeface="微软雅黑" pitchFamily="34" charset="-122"/>
                <a:ea typeface="微软雅黑" pitchFamily="34" charset="-122"/>
              </a:rPr>
              <a:t>设计制作</a:t>
            </a:r>
            <a:endParaRPr kumimoji="0" lang="zh-CN" altLang="en-US" sz="1800" b="1" i="0" u="none" strike="noStrike" kern="0" cap="none" spc="50" normalizeH="0" baseline="0" noProof="0" dirty="0">
              <a:ln w="13500">
                <a:solidFill>
                  <a:srgbClr val="7E97AD">
                    <a:shade val="2500"/>
                    <a:alpha val="6500"/>
                  </a:srgbClr>
                </a:solidFill>
                <a:prstDash val="solid"/>
              </a:ln>
              <a:solidFill>
                <a:srgbClr val="7E97AD">
                  <a:tint val="3000"/>
                  <a:alpha val="95000"/>
                </a:srgbClr>
              </a:solidFill>
              <a:effectLst>
                <a:innerShdw blurRad="50900" dist="38500" dir="13500000">
                  <a:srgbClr val="000000">
                    <a:alpha val="60000"/>
                  </a:srgbClr>
                </a:innerShdw>
              </a:effectLst>
              <a:uLnTx/>
              <a:uFillTx/>
              <a:latin typeface="微软雅黑" pitchFamily="34" charset="-122"/>
              <a:ea typeface="微软雅黑" pitchFamily="34" charset="-122"/>
            </a:endParaRPr>
          </a:p>
        </p:txBody>
      </p:sp>
      <p:pic>
        <p:nvPicPr>
          <p:cNvPr id="23" name="图片 22" descr="DSC_5006.JPG"/>
          <p:cNvPicPr>
            <a:picLocks noChangeAspect="1"/>
          </p:cNvPicPr>
          <p:nvPr/>
        </p:nvPicPr>
        <p:blipFill rotWithShape="1">
          <a:blip r:embed="rId4" cstate="print"/>
          <a:srcRect t="14089" r="11608" b="16282"/>
          <a:stretch/>
        </p:blipFill>
        <p:spPr>
          <a:xfrm>
            <a:off x="576139" y="3787518"/>
            <a:ext cx="3024336" cy="1340082"/>
          </a:xfrm>
          <a:prstGeom prst="rect">
            <a:avLst/>
          </a:prstGeom>
        </p:spPr>
      </p:pic>
      <p:sp>
        <p:nvSpPr>
          <p:cNvPr id="24" name="TextBox 23"/>
          <p:cNvSpPr txBox="1"/>
          <p:nvPr/>
        </p:nvSpPr>
        <p:spPr>
          <a:xfrm>
            <a:off x="1440235" y="5349100"/>
            <a:ext cx="193042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50" normalizeH="0" baseline="0" noProof="0" dirty="0" smtClean="0">
                <a:ln w="13500">
                  <a:solidFill>
                    <a:srgbClr val="7E97AD">
                      <a:shade val="2500"/>
                      <a:alpha val="6500"/>
                    </a:srgbClr>
                  </a:solidFill>
                  <a:prstDash val="solid"/>
                </a:ln>
                <a:solidFill>
                  <a:srgbClr val="7E97AD">
                    <a:tint val="3000"/>
                    <a:alpha val="95000"/>
                  </a:srgbClr>
                </a:solidFill>
                <a:effectLst>
                  <a:innerShdw blurRad="50900" dist="38500" dir="13500000">
                    <a:srgbClr val="000000">
                      <a:alpha val="60000"/>
                    </a:srgbClr>
                  </a:innerShdw>
                </a:effectLst>
                <a:uLnTx/>
                <a:uFillTx/>
                <a:latin typeface="微软雅黑" pitchFamily="34" charset="-122"/>
                <a:ea typeface="微软雅黑" pitchFamily="34" charset="-122"/>
              </a:rPr>
              <a:t>动画影片制作</a:t>
            </a:r>
            <a:endParaRPr kumimoji="0" lang="zh-CN" altLang="en-US" sz="1800" b="1" i="0" u="none" strike="noStrike" kern="0" cap="none" spc="50" normalizeH="0" baseline="0" noProof="0" dirty="0">
              <a:ln w="13500">
                <a:solidFill>
                  <a:srgbClr val="7E97AD">
                    <a:shade val="2500"/>
                    <a:alpha val="6500"/>
                  </a:srgbClr>
                </a:solidFill>
                <a:prstDash val="solid"/>
              </a:ln>
              <a:solidFill>
                <a:srgbClr val="7E97AD">
                  <a:tint val="3000"/>
                  <a:alpha val="95000"/>
                </a:srgbClr>
              </a:solidFill>
              <a:effectLst>
                <a:innerShdw blurRad="50900" dist="38500" dir="13500000">
                  <a:srgbClr val="000000">
                    <a:alpha val="60000"/>
                  </a:srgbClr>
                </a:innerShdw>
              </a:effectLst>
              <a:uLnTx/>
              <a:uFillTx/>
              <a:latin typeface="微软雅黑" pitchFamily="34" charset="-122"/>
              <a:ea typeface="微软雅黑" pitchFamily="34" charset="-122"/>
            </a:endParaRPr>
          </a:p>
        </p:txBody>
      </p:sp>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8507" y="1556792"/>
            <a:ext cx="1395704" cy="1805348"/>
          </a:xfrm>
          <a:prstGeom prst="rect">
            <a:avLst/>
          </a:prstGeom>
        </p:spPr>
      </p:pic>
      <p:pic>
        <p:nvPicPr>
          <p:cNvPr id="27" name="图片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7187" y="1529196"/>
            <a:ext cx="1221963" cy="1832945"/>
          </a:xfrm>
          <a:prstGeom prst="rect">
            <a:avLst/>
          </a:prstGeom>
        </p:spPr>
      </p:pic>
      <p:pic>
        <p:nvPicPr>
          <p:cNvPr id="28" name="图片 27"/>
          <p:cNvPicPr>
            <a:picLocks noChangeAspect="1"/>
          </p:cNvPicPr>
          <p:nvPr/>
        </p:nvPicPr>
        <p:blipFill rotWithShape="1">
          <a:blip r:embed="rId7" cstate="print">
            <a:extLst>
              <a:ext uri="{28A0092B-C50C-407E-A947-70E740481C1C}">
                <a14:useLocalDpi xmlns:a14="http://schemas.microsoft.com/office/drawing/2010/main" val="0"/>
              </a:ext>
            </a:extLst>
          </a:blip>
          <a:srcRect b="8266"/>
          <a:stretch/>
        </p:blipFill>
        <p:spPr>
          <a:xfrm>
            <a:off x="6727543" y="1528267"/>
            <a:ext cx="3209635" cy="1833873"/>
          </a:xfrm>
          <a:prstGeom prst="rect">
            <a:avLst/>
          </a:prstGeom>
        </p:spPr>
      </p:pic>
      <p:pic>
        <p:nvPicPr>
          <p:cNvPr id="29" name="图片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50194" y="3551436"/>
            <a:ext cx="2245455" cy="1903433"/>
          </a:xfrm>
          <a:prstGeom prst="rect">
            <a:avLst/>
          </a:prstGeom>
        </p:spPr>
      </p:pic>
      <p:pic>
        <p:nvPicPr>
          <p:cNvPr id="30" name="图片 29"/>
          <p:cNvPicPr>
            <a:picLocks noChangeAspect="1"/>
          </p:cNvPicPr>
          <p:nvPr/>
        </p:nvPicPr>
        <p:blipFill rotWithShape="1">
          <a:blip r:embed="rId9" cstate="print">
            <a:extLst>
              <a:ext uri="{28A0092B-C50C-407E-A947-70E740481C1C}">
                <a14:useLocalDpi xmlns:a14="http://schemas.microsoft.com/office/drawing/2010/main" val="0"/>
              </a:ext>
            </a:extLst>
          </a:blip>
          <a:srcRect t="6893" r="5700" b="6793"/>
          <a:stretch/>
        </p:blipFill>
        <p:spPr>
          <a:xfrm>
            <a:off x="3888507" y="3551436"/>
            <a:ext cx="3797183" cy="1903433"/>
          </a:xfrm>
          <a:prstGeom prst="rect">
            <a:avLst/>
          </a:prstGeom>
        </p:spPr>
      </p:pic>
      <p:cxnSp>
        <p:nvCxnSpPr>
          <p:cNvPr id="31" name="直接连接符 30"/>
          <p:cNvCxnSpPr/>
          <p:nvPr/>
        </p:nvCxnSpPr>
        <p:spPr>
          <a:xfrm>
            <a:off x="3744491" y="3465004"/>
            <a:ext cx="6251158" cy="0"/>
          </a:xfrm>
          <a:prstGeom prst="line">
            <a:avLst/>
          </a:prstGeom>
          <a:noFill/>
          <a:ln w="9525" cap="flat" cmpd="sng" algn="ctr">
            <a:solidFill>
              <a:srgbClr val="B4936D"/>
            </a:solidFill>
            <a:prstDash val="solid"/>
          </a:ln>
          <a:effectLst/>
        </p:spPr>
      </p:cxnSp>
    </p:spTree>
    <p:extLst>
      <p:ext uri="{BB962C8B-B14F-4D97-AF65-F5344CB8AC3E}">
        <p14:creationId xmlns:p14="http://schemas.microsoft.com/office/powerpoint/2010/main" val="46302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500"/>
                                        <p:tgtEl>
                                          <p:spTgt spid="21"/>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right)">
                                      <p:cBhvr>
                                        <p:cTn id="18" dur="500"/>
                                        <p:tgtEl>
                                          <p:spTgt spid="22"/>
                                        </p:tgtEl>
                                      </p:cBhvr>
                                    </p:animEffect>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right)">
                                      <p:cBhvr>
                                        <p:cTn id="22" dur="500"/>
                                        <p:tgtEl>
                                          <p:spTgt spid="23"/>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right)">
                                      <p:cBhvr>
                                        <p:cTn id="25" dur="500"/>
                                        <p:tgtEl>
                                          <p:spTgt spid="24"/>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Effect transition="in" filter="fade">
                                      <p:cBhvr>
                                        <p:cTn id="31" dur="500"/>
                                        <p:tgtEl>
                                          <p:spTgt spid="26"/>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500" fill="hold"/>
                                        <p:tgtEl>
                                          <p:spTgt spid="28"/>
                                        </p:tgtEl>
                                        <p:attrNameLst>
                                          <p:attrName>ppt_w</p:attrName>
                                        </p:attrNameLst>
                                      </p:cBhvr>
                                      <p:tavLst>
                                        <p:tav tm="0">
                                          <p:val>
                                            <p:fltVal val="0"/>
                                          </p:val>
                                        </p:tav>
                                        <p:tav tm="100000">
                                          <p:val>
                                            <p:strVal val="#ppt_w"/>
                                          </p:val>
                                        </p:tav>
                                      </p:tavLst>
                                    </p:anim>
                                    <p:anim calcmode="lin" valueType="num">
                                      <p:cBhvr>
                                        <p:cTn id="42" dur="500" fill="hold"/>
                                        <p:tgtEl>
                                          <p:spTgt spid="28"/>
                                        </p:tgtEl>
                                        <p:attrNameLst>
                                          <p:attrName>ppt_h</p:attrName>
                                        </p:attrNameLst>
                                      </p:cBhvr>
                                      <p:tavLst>
                                        <p:tav tm="0">
                                          <p:val>
                                            <p:fltVal val="0"/>
                                          </p:val>
                                        </p:tav>
                                        <p:tav tm="100000">
                                          <p:val>
                                            <p:strVal val="#ppt_h"/>
                                          </p:val>
                                        </p:tav>
                                      </p:tavLst>
                                    </p:anim>
                                    <p:animEffect transition="in" filter="fade">
                                      <p:cBhvr>
                                        <p:cTn id="43" dur="500"/>
                                        <p:tgtEl>
                                          <p:spTgt spid="28"/>
                                        </p:tgtEl>
                                      </p:cBhvr>
                                    </p:animEffect>
                                  </p:childTnLst>
                                </p:cTn>
                              </p:par>
                            </p:childTnLst>
                          </p:cTn>
                        </p:par>
                        <p:par>
                          <p:cTn id="44" fill="hold">
                            <p:stCondLst>
                              <p:cond delay="3500"/>
                            </p:stCondLst>
                            <p:childTnLst>
                              <p:par>
                                <p:cTn id="45" presetID="53" presetClass="entr" presetSubtype="16"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Effect transition="in" filter="fade">
                                      <p:cBhvr>
                                        <p:cTn id="49" dur="500"/>
                                        <p:tgtEl>
                                          <p:spTgt spid="30"/>
                                        </p:tgtEl>
                                      </p:cBhvr>
                                    </p:animEffect>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500" fill="hold"/>
                                        <p:tgtEl>
                                          <p:spTgt spid="29"/>
                                        </p:tgtEl>
                                        <p:attrNameLst>
                                          <p:attrName>ppt_w</p:attrName>
                                        </p:attrNameLst>
                                      </p:cBhvr>
                                      <p:tavLst>
                                        <p:tav tm="0">
                                          <p:val>
                                            <p:fltVal val="0"/>
                                          </p:val>
                                        </p:tav>
                                        <p:tav tm="100000">
                                          <p:val>
                                            <p:strVal val="#ppt_w"/>
                                          </p:val>
                                        </p:tav>
                                      </p:tavLst>
                                    </p:anim>
                                    <p:anim calcmode="lin" valueType="num">
                                      <p:cBhvr>
                                        <p:cTn id="54" dur="500" fill="hold"/>
                                        <p:tgtEl>
                                          <p:spTgt spid="29"/>
                                        </p:tgtEl>
                                        <p:attrNameLst>
                                          <p:attrName>ppt_h</p:attrName>
                                        </p:attrNameLst>
                                      </p:cBhvr>
                                      <p:tavLst>
                                        <p:tav tm="0">
                                          <p:val>
                                            <p:fltVal val="0"/>
                                          </p:val>
                                        </p:tav>
                                        <p:tav tm="100000">
                                          <p:val>
                                            <p:strVal val="#ppt_h"/>
                                          </p:val>
                                        </p:tav>
                                      </p:tavLst>
                                    </p:anim>
                                    <p:animEffect transition="in" filter="fade">
                                      <p:cBhvr>
                                        <p:cTn id="5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5" name="直接连接符 14"/>
          <p:cNvCxnSpPr/>
          <p:nvPr/>
        </p:nvCxnSpPr>
        <p:spPr>
          <a:xfrm>
            <a:off x="870696" y="1547500"/>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cxnSp>
        <p:nvCxnSpPr>
          <p:cNvPr id="16" name="直接连接符 15"/>
          <p:cNvCxnSpPr/>
          <p:nvPr/>
        </p:nvCxnSpPr>
        <p:spPr>
          <a:xfrm>
            <a:off x="4975152" y="1547500"/>
            <a:ext cx="0" cy="4248472"/>
          </a:xfrm>
          <a:prstGeom prst="line">
            <a:avLst/>
          </a:prstGeom>
          <a:noFill/>
          <a:ln w="9525" cap="flat" cmpd="sng" algn="ctr">
            <a:solidFill>
              <a:srgbClr val="B4936D"/>
            </a:solidFill>
            <a:prstDash val="solid"/>
          </a:ln>
          <a:effectLst/>
        </p:spPr>
      </p:cxnSp>
      <p:sp>
        <p:nvSpPr>
          <p:cNvPr id="17" name="TextBox 16"/>
          <p:cNvSpPr txBox="1"/>
          <p:nvPr/>
        </p:nvSpPr>
        <p:spPr>
          <a:xfrm>
            <a:off x="1014712" y="1156102"/>
            <a:ext cx="3600400"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我们的团队</a:t>
            </a:r>
            <a:endParaRPr lang="zh-CN" altLang="en-US" b="1" dirty="0">
              <a:solidFill>
                <a:schemeClr val="bg1"/>
              </a:solidFill>
              <a:latin typeface="微软雅黑" pitchFamily="34" charset="-122"/>
              <a:ea typeface="微软雅黑" pitchFamily="34" charset="-122"/>
            </a:endParaRPr>
          </a:p>
        </p:txBody>
      </p:sp>
      <p:cxnSp>
        <p:nvCxnSpPr>
          <p:cNvPr id="18" name="直接连接符 17"/>
          <p:cNvCxnSpPr/>
          <p:nvPr/>
        </p:nvCxnSpPr>
        <p:spPr>
          <a:xfrm>
            <a:off x="1734792" y="3563724"/>
            <a:ext cx="6624736" cy="0"/>
          </a:xfrm>
          <a:prstGeom prst="line">
            <a:avLst/>
          </a:prstGeom>
          <a:noFill/>
          <a:ln w="9525" cap="flat" cmpd="sng" algn="ctr">
            <a:solidFill>
              <a:srgbClr val="B4936D"/>
            </a:solidFill>
            <a:prstDash val="solid"/>
          </a:ln>
          <a:effectLst/>
        </p:spPr>
      </p:cxnSp>
      <p:sp>
        <p:nvSpPr>
          <p:cNvPr id="32" name="椭圆 31"/>
          <p:cNvSpPr/>
          <p:nvPr/>
        </p:nvSpPr>
        <p:spPr>
          <a:xfrm>
            <a:off x="3740878" y="2419427"/>
            <a:ext cx="2468548" cy="2326496"/>
          </a:xfrm>
          <a:prstGeom prst="ellipse">
            <a:avLst/>
          </a:prstGeom>
          <a:solidFill>
            <a:srgbClr val="000000"/>
          </a:solid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solidFill>
                  <a:srgbClr val="1F2123"/>
                </a:solidFill>
              </a:ln>
              <a:solidFill>
                <a:srgbClr val="000000"/>
              </a:solidFill>
              <a:effectLst/>
              <a:uLnTx/>
              <a:uFillTx/>
              <a:latin typeface="Arial Narrow"/>
              <a:ea typeface="方正姚体"/>
              <a:cs typeface="+mn-cs"/>
            </a:endParaRPr>
          </a:p>
        </p:txBody>
      </p:sp>
      <p:pic>
        <p:nvPicPr>
          <p:cNvPr id="33" name="Picture 8" descr="未标题-5"/>
          <p:cNvPicPr>
            <a:picLocks noChangeAspect="1" noChangeArrowheads="1"/>
          </p:cNvPicPr>
          <p:nvPr/>
        </p:nvPicPr>
        <p:blipFill rotWithShape="1">
          <a:blip r:embed="rId3" cstate="print"/>
          <a:srcRect l="21913" t="32117" r="49443" b="35693"/>
          <a:stretch/>
        </p:blipFill>
        <p:spPr bwMode="auto">
          <a:xfrm>
            <a:off x="1806800" y="2123564"/>
            <a:ext cx="1692349" cy="746548"/>
          </a:xfrm>
          <a:prstGeom prst="rect">
            <a:avLst/>
          </a:prstGeom>
          <a:noFill/>
          <a:ln w="9525">
            <a:noFill/>
            <a:miter lim="800000"/>
            <a:headEnd/>
            <a:tailEnd/>
          </a:ln>
          <a:effectLst>
            <a:glow>
              <a:srgbClr val="FFFFFF">
                <a:lumMod val="95000"/>
                <a:alpha val="62000"/>
              </a:srgbClr>
            </a:glow>
          </a:effectLst>
        </p:spPr>
      </p:pic>
      <p:pic>
        <p:nvPicPr>
          <p:cNvPr id="34" name="Picture 13" descr="MSRLogoDigitalBlack"/>
          <p:cNvPicPr>
            <a:picLocks noChangeAspect="1" noChangeArrowheads="1"/>
          </p:cNvPicPr>
          <p:nvPr/>
        </p:nvPicPr>
        <p:blipFill>
          <a:blip r:embed="rId4" cstate="print"/>
          <a:srcRect/>
          <a:stretch>
            <a:fillRect/>
          </a:stretch>
        </p:blipFill>
        <p:spPr bwMode="auto">
          <a:xfrm>
            <a:off x="6214096" y="2267580"/>
            <a:ext cx="2505472" cy="281649"/>
          </a:xfrm>
          <a:prstGeom prst="rect">
            <a:avLst/>
          </a:prstGeom>
          <a:noFill/>
          <a:ln w="9525">
            <a:noFill/>
            <a:miter lim="800000"/>
            <a:headEnd/>
            <a:tailEnd/>
          </a:ln>
          <a:effectLst>
            <a:glow rad="25400">
              <a:srgbClr val="FFFFFF">
                <a:lumMod val="95000"/>
                <a:alpha val="82000"/>
              </a:srgbClr>
            </a:glow>
          </a:effectLst>
        </p:spPr>
      </p:pic>
      <p:pic>
        <p:nvPicPr>
          <p:cNvPr id="35" name="Picture 7" descr="未标题-4"/>
          <p:cNvPicPr>
            <a:picLocks noChangeAspect="1" noChangeArrowheads="1"/>
          </p:cNvPicPr>
          <p:nvPr/>
        </p:nvPicPr>
        <p:blipFill rotWithShape="1">
          <a:blip r:embed="rId5" cstate="print"/>
          <a:srcRect l="20509" t="24962" r="60983" b="28540"/>
          <a:stretch/>
        </p:blipFill>
        <p:spPr bwMode="auto">
          <a:xfrm>
            <a:off x="2245942" y="4151495"/>
            <a:ext cx="1045975" cy="1032148"/>
          </a:xfrm>
          <a:prstGeom prst="rect">
            <a:avLst/>
          </a:prstGeom>
          <a:noFill/>
          <a:ln w="9525">
            <a:noFill/>
            <a:miter lim="800000"/>
            <a:headEnd/>
            <a:tailEnd/>
          </a:ln>
        </p:spPr>
      </p:pic>
      <p:pic>
        <p:nvPicPr>
          <p:cNvPr id="36" name="Picture 5" descr="未标题-3"/>
          <p:cNvPicPr>
            <a:picLocks noChangeAspect="1" noChangeArrowheads="1"/>
          </p:cNvPicPr>
          <p:nvPr/>
        </p:nvPicPr>
        <p:blipFill rotWithShape="1">
          <a:blip r:embed="rId6" cstate="print"/>
          <a:srcRect l="16852" t="25037" r="61090" b="32042"/>
          <a:stretch/>
        </p:blipFill>
        <p:spPr bwMode="auto">
          <a:xfrm>
            <a:off x="6703344" y="4156407"/>
            <a:ext cx="1247505" cy="953393"/>
          </a:xfrm>
          <a:prstGeom prst="rect">
            <a:avLst/>
          </a:prstGeom>
          <a:noFill/>
          <a:ln w="9525">
            <a:noFill/>
            <a:miter lim="800000"/>
            <a:headEnd/>
            <a:tailEnd/>
          </a:ln>
        </p:spPr>
      </p:pic>
      <p:sp>
        <p:nvSpPr>
          <p:cNvPr id="37" name="TextBox 36"/>
          <p:cNvSpPr txBox="1"/>
          <p:nvPr/>
        </p:nvSpPr>
        <p:spPr>
          <a:xfrm>
            <a:off x="2166840" y="5056147"/>
            <a:ext cx="1304249"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50" normalizeH="0" baseline="0" noProof="0" dirty="0" smtClean="0">
                <a:ln w="13500">
                  <a:solidFill>
                    <a:srgbClr val="7E97AD">
                      <a:shade val="2500"/>
                      <a:alpha val="6500"/>
                    </a:srgbClr>
                  </a:solidFill>
                  <a:prstDash val="solid"/>
                </a:ln>
                <a:solidFill>
                  <a:srgbClr val="7E97AD">
                    <a:tint val="3000"/>
                    <a:alpha val="95000"/>
                  </a:srgbClr>
                </a:solidFill>
                <a:effectLst>
                  <a:innerShdw blurRad="50900" dist="38500" dir="13500000">
                    <a:srgbClr val="000000">
                      <a:alpha val="60000"/>
                    </a:srgbClr>
                  </a:innerShdw>
                </a:effectLst>
                <a:uLnTx/>
                <a:uFillTx/>
                <a:latin typeface="微软雅黑" pitchFamily="34" charset="-122"/>
                <a:ea typeface="微软雅黑" pitchFamily="34" charset="-122"/>
              </a:rPr>
              <a:t>华中师范大学</a:t>
            </a:r>
            <a:endParaRPr kumimoji="0" lang="zh-CN" altLang="en-US" sz="1400" b="1" i="0" u="none" strike="noStrike" kern="0" cap="none" spc="50" normalizeH="0" baseline="0" noProof="0" dirty="0">
              <a:ln w="13500">
                <a:solidFill>
                  <a:srgbClr val="7E97AD">
                    <a:shade val="2500"/>
                    <a:alpha val="6500"/>
                  </a:srgbClr>
                </a:solidFill>
                <a:prstDash val="solid"/>
              </a:ln>
              <a:solidFill>
                <a:srgbClr val="7E97AD">
                  <a:tint val="3000"/>
                  <a:alpha val="95000"/>
                </a:srgbClr>
              </a:solidFill>
              <a:effectLst>
                <a:innerShdw blurRad="50900" dist="38500" dir="13500000">
                  <a:srgbClr val="000000">
                    <a:alpha val="60000"/>
                  </a:srgbClr>
                </a:innerShdw>
              </a:effectLst>
              <a:uLnTx/>
              <a:uFillTx/>
              <a:latin typeface="微软雅黑" pitchFamily="34" charset="-122"/>
              <a:ea typeface="微软雅黑" pitchFamily="34" charset="-122"/>
            </a:endParaRPr>
          </a:p>
        </p:txBody>
      </p:sp>
      <p:sp>
        <p:nvSpPr>
          <p:cNvPr id="38" name="TextBox 37"/>
          <p:cNvSpPr txBox="1"/>
          <p:nvPr/>
        </p:nvSpPr>
        <p:spPr>
          <a:xfrm>
            <a:off x="6631336" y="4984139"/>
            <a:ext cx="1300356"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50" normalizeH="0" baseline="0" noProof="0" dirty="0" smtClean="0">
                <a:ln w="13500">
                  <a:solidFill>
                    <a:srgbClr val="7E97AD">
                      <a:shade val="2500"/>
                      <a:alpha val="6500"/>
                    </a:srgbClr>
                  </a:solidFill>
                  <a:prstDash val="solid"/>
                </a:ln>
                <a:solidFill>
                  <a:srgbClr val="7E97AD">
                    <a:tint val="3000"/>
                    <a:alpha val="95000"/>
                  </a:srgbClr>
                </a:solidFill>
                <a:effectLst>
                  <a:innerShdw blurRad="50900" dist="38500" dir="13500000">
                    <a:srgbClr val="000000">
                      <a:alpha val="60000"/>
                    </a:srgbClr>
                  </a:innerShdw>
                </a:effectLst>
                <a:uLnTx/>
                <a:uFillTx/>
                <a:latin typeface="微软雅黑" pitchFamily="34" charset="-122"/>
                <a:ea typeface="微软雅黑" pitchFamily="34" charset="-122"/>
              </a:rPr>
              <a:t>重庆梧台科技</a:t>
            </a:r>
            <a:endParaRPr kumimoji="0" lang="zh-CN" altLang="en-US" sz="1400" b="1" i="0" u="none" strike="noStrike" kern="0" cap="none" spc="50" normalizeH="0" baseline="0" noProof="0" dirty="0">
              <a:ln w="13500">
                <a:solidFill>
                  <a:srgbClr val="7E97AD">
                    <a:shade val="2500"/>
                    <a:alpha val="6500"/>
                  </a:srgbClr>
                </a:solidFill>
                <a:prstDash val="solid"/>
              </a:ln>
              <a:solidFill>
                <a:srgbClr val="7E97AD">
                  <a:tint val="3000"/>
                  <a:alpha val="95000"/>
                </a:srgbClr>
              </a:solidFill>
              <a:effectLst>
                <a:innerShdw blurRad="50900" dist="38500" dir="13500000">
                  <a:srgbClr val="000000">
                    <a:alpha val="60000"/>
                  </a:srgbClr>
                </a:innerShdw>
              </a:effectLst>
              <a:uLnTx/>
              <a:uFillTx/>
              <a:latin typeface="微软雅黑" pitchFamily="34" charset="-122"/>
              <a:ea typeface="微软雅黑" pitchFamily="34" charset="-122"/>
            </a:endParaRPr>
          </a:p>
        </p:txBody>
      </p:sp>
      <p:sp>
        <p:nvSpPr>
          <p:cNvPr id="39" name="TextBox 38"/>
          <p:cNvSpPr txBox="1"/>
          <p:nvPr/>
        </p:nvSpPr>
        <p:spPr>
          <a:xfrm>
            <a:off x="2058667" y="2726096"/>
            <a:ext cx="151249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50" normalizeH="0" baseline="0" noProof="0" dirty="0" smtClean="0">
                <a:ln w="13500">
                  <a:solidFill>
                    <a:srgbClr val="7E97AD">
                      <a:shade val="2500"/>
                      <a:alpha val="6500"/>
                    </a:srgbClr>
                  </a:solidFill>
                  <a:prstDash val="solid"/>
                </a:ln>
                <a:solidFill>
                  <a:srgbClr val="7E97AD">
                    <a:tint val="3000"/>
                    <a:alpha val="95000"/>
                  </a:srgbClr>
                </a:solidFill>
                <a:effectLst>
                  <a:innerShdw blurRad="50900" dist="38500" dir="13500000">
                    <a:srgbClr val="000000">
                      <a:alpha val="60000"/>
                    </a:srgbClr>
                  </a:innerShdw>
                </a:effectLst>
                <a:uLnTx/>
                <a:uFillTx/>
                <a:latin typeface="微软雅黑" pitchFamily="34" charset="-122"/>
                <a:ea typeface="微软雅黑" pitchFamily="34" charset="-122"/>
              </a:rPr>
              <a:t>中国虚拟天文台</a:t>
            </a:r>
            <a:endParaRPr kumimoji="0" lang="zh-CN" altLang="en-US" sz="1400" b="1" i="0" u="none" strike="noStrike" kern="0" cap="none" spc="50" normalizeH="0" baseline="0" noProof="0" dirty="0">
              <a:ln w="13500">
                <a:solidFill>
                  <a:srgbClr val="7E97AD">
                    <a:shade val="2500"/>
                    <a:alpha val="6500"/>
                  </a:srgbClr>
                </a:solidFill>
                <a:prstDash val="solid"/>
              </a:ln>
              <a:solidFill>
                <a:srgbClr val="7E97AD">
                  <a:tint val="3000"/>
                  <a:alpha val="95000"/>
                </a:srgbClr>
              </a:solidFill>
              <a:effectLst>
                <a:innerShdw blurRad="50900" dist="38500" dir="13500000">
                  <a:srgbClr val="000000">
                    <a:alpha val="60000"/>
                  </a:srgbClr>
                </a:innerShdw>
              </a:effectLst>
              <a:uLnTx/>
              <a:uFillTx/>
              <a:latin typeface="微软雅黑" pitchFamily="34" charset="-122"/>
              <a:ea typeface="微软雅黑" pitchFamily="34" charset="-122"/>
            </a:endParaRPr>
          </a:p>
        </p:txBody>
      </p:sp>
      <p:sp>
        <p:nvSpPr>
          <p:cNvPr id="40" name="TextBox 39"/>
          <p:cNvSpPr txBox="1"/>
          <p:nvPr/>
        </p:nvSpPr>
        <p:spPr>
          <a:xfrm>
            <a:off x="4003044" y="3277433"/>
            <a:ext cx="2268252"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50" normalizeH="0" baseline="0" noProof="0" dirty="0" smtClean="0">
                <a:ln w="13500">
                  <a:solidFill>
                    <a:srgbClr val="7E97AD">
                      <a:shade val="2500"/>
                      <a:alpha val="6500"/>
                    </a:srgbClr>
                  </a:solidFill>
                  <a:prstDash val="solid"/>
                </a:ln>
                <a:solidFill>
                  <a:srgbClr val="7E97AD">
                    <a:tint val="3000"/>
                    <a:alpha val="95000"/>
                  </a:srgbClr>
                </a:solidFill>
                <a:effectLst>
                  <a:innerShdw blurRad="50900" dist="38500" dir="13500000">
                    <a:srgbClr val="000000">
                      <a:alpha val="60000"/>
                    </a:srgbClr>
                  </a:innerShdw>
                </a:effectLst>
                <a:uLnTx/>
                <a:uFillTx/>
                <a:latin typeface="微软雅黑" pitchFamily="34" charset="-122"/>
                <a:ea typeface="微软雅黑" pitchFamily="34" charset="-122"/>
              </a:rPr>
              <a:t>互动式数字天象厅联合实验室</a:t>
            </a:r>
            <a:endParaRPr kumimoji="0" lang="zh-CN" altLang="en-US" sz="1800" b="1" i="0" u="none" strike="noStrike" kern="0" cap="none" spc="50" normalizeH="0" baseline="0" noProof="0" dirty="0">
              <a:ln w="13500">
                <a:solidFill>
                  <a:srgbClr val="7E97AD">
                    <a:shade val="2500"/>
                    <a:alpha val="6500"/>
                  </a:srgbClr>
                </a:solidFill>
                <a:prstDash val="solid"/>
              </a:ln>
              <a:solidFill>
                <a:srgbClr val="7E97AD">
                  <a:tint val="3000"/>
                  <a:alpha val="95000"/>
                </a:srgbClr>
              </a:solidFill>
              <a:effectLst>
                <a:innerShdw blurRad="50900" dist="38500" dir="13500000">
                  <a:srgbClr val="000000">
                    <a:alpha val="60000"/>
                  </a:srgbClr>
                </a:innerShdw>
              </a:effectLst>
              <a:uLnTx/>
              <a:uFillTx/>
              <a:latin typeface="微软雅黑" pitchFamily="34" charset="-122"/>
              <a:ea typeface="微软雅黑" pitchFamily="34" charset="-122"/>
            </a:endParaRPr>
          </a:p>
        </p:txBody>
      </p:sp>
    </p:spTree>
    <p:extLst>
      <p:ext uri="{BB962C8B-B14F-4D97-AF65-F5344CB8AC3E}">
        <p14:creationId xmlns:p14="http://schemas.microsoft.com/office/powerpoint/2010/main" val="357661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outVertical)">
                                      <p:cBhvr>
                                        <p:cTn id="11" dur="500"/>
                                        <p:tgtEl>
                                          <p:spTgt spid="18"/>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barn(inVertical)">
                                      <p:cBhvr>
                                        <p:cTn id="24" dur="500"/>
                                        <p:tgtEl>
                                          <p:spTgt spid="39"/>
                                        </p:tgtEl>
                                      </p:cBhvr>
                                    </p:animEffect>
                                  </p:childTnLst>
                                </p:cTn>
                              </p:par>
                              <p:par>
                                <p:cTn id="25" presetID="16" presetClass="entr" presetSubtype="21"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par>
                                <p:cTn id="28" presetID="16" presetClass="entr" presetSubtype="21"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par>
                                <p:cTn id="37" presetID="16" presetClass="entr" presetSubtype="21"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par>
                          <p:cTn id="40" fill="hold">
                            <p:stCondLst>
                              <p:cond delay="2000"/>
                            </p:stCondLst>
                            <p:childTnLst>
                              <p:par>
                                <p:cTn id="41" presetID="16" presetClass="entr" presetSubtype="21"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barn(inVertical)">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p:bldP spid="38" grpId="0"/>
      <p:bldP spid="39"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9" name="直接连接符 18"/>
          <p:cNvCxnSpPr/>
          <p:nvPr/>
        </p:nvCxnSpPr>
        <p:spPr>
          <a:xfrm>
            <a:off x="809156" y="1725954"/>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sp>
        <p:nvSpPr>
          <p:cNvPr id="20" name="TextBox 19"/>
          <p:cNvSpPr txBox="1"/>
          <p:nvPr/>
        </p:nvSpPr>
        <p:spPr>
          <a:xfrm>
            <a:off x="953172" y="1334556"/>
            <a:ext cx="3600400"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我们的团队</a:t>
            </a:r>
            <a:endParaRPr lang="zh-CN" altLang="en-US" b="1" dirty="0">
              <a:solidFill>
                <a:schemeClr val="bg1"/>
              </a:solidFill>
              <a:latin typeface="微软雅黑" pitchFamily="34" charset="-122"/>
              <a:ea typeface="微软雅黑" pitchFamily="34" charset="-122"/>
            </a:endParaRPr>
          </a:p>
        </p:txBody>
      </p:sp>
      <p:sp>
        <p:nvSpPr>
          <p:cNvPr id="21" name="椭圆 20"/>
          <p:cNvSpPr/>
          <p:nvPr/>
        </p:nvSpPr>
        <p:spPr>
          <a:xfrm>
            <a:off x="3679338" y="2597881"/>
            <a:ext cx="2468548" cy="2326496"/>
          </a:xfrm>
          <a:prstGeom prst="ellipse">
            <a:avLst/>
          </a:prstGeom>
          <a:solidFill>
            <a:srgbClr val="000000"/>
          </a:solid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solidFill>
                  <a:srgbClr val="1F2123"/>
                </a:solidFill>
              </a:ln>
              <a:solidFill>
                <a:srgbClr val="000000"/>
              </a:solidFill>
              <a:effectLst/>
              <a:uLnTx/>
              <a:uFillTx/>
              <a:latin typeface="Arial Narrow"/>
              <a:ea typeface="方正姚体"/>
              <a:cs typeface="+mn-cs"/>
            </a:endParaRPr>
          </a:p>
        </p:txBody>
      </p:sp>
      <p:sp>
        <p:nvSpPr>
          <p:cNvPr id="22" name="TextBox 21"/>
          <p:cNvSpPr txBox="1"/>
          <p:nvPr/>
        </p:nvSpPr>
        <p:spPr>
          <a:xfrm>
            <a:off x="3941504" y="3455887"/>
            <a:ext cx="2268252"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50" normalizeH="0" baseline="0" noProof="0" dirty="0" smtClean="0">
                <a:ln w="13500">
                  <a:solidFill>
                    <a:srgbClr val="7E97AD">
                      <a:shade val="2500"/>
                      <a:alpha val="6500"/>
                    </a:srgbClr>
                  </a:solidFill>
                  <a:prstDash val="solid"/>
                </a:ln>
                <a:solidFill>
                  <a:srgbClr val="7E97AD">
                    <a:tint val="3000"/>
                    <a:alpha val="95000"/>
                  </a:srgbClr>
                </a:solidFill>
                <a:effectLst>
                  <a:innerShdw blurRad="50900" dist="38500" dir="13500000">
                    <a:srgbClr val="000000">
                      <a:alpha val="60000"/>
                    </a:srgbClr>
                  </a:innerShdw>
                </a:effectLst>
                <a:uLnTx/>
                <a:uFillTx/>
                <a:latin typeface="微软雅黑" pitchFamily="34" charset="-122"/>
                <a:ea typeface="微软雅黑" pitchFamily="34" charset="-122"/>
              </a:rPr>
              <a:t>互动式数字天象厅联合实验室</a:t>
            </a:r>
            <a:endParaRPr kumimoji="0" lang="zh-CN" altLang="en-US" sz="1800" b="1" i="0" u="none" strike="noStrike" kern="0" cap="none" spc="50" normalizeH="0" baseline="0" noProof="0" dirty="0">
              <a:ln w="13500">
                <a:solidFill>
                  <a:srgbClr val="7E97AD">
                    <a:shade val="2500"/>
                    <a:alpha val="6500"/>
                  </a:srgbClr>
                </a:solidFill>
                <a:prstDash val="solid"/>
              </a:ln>
              <a:solidFill>
                <a:srgbClr val="7E97AD">
                  <a:tint val="3000"/>
                  <a:alpha val="95000"/>
                </a:srgbClr>
              </a:solidFill>
              <a:effectLst>
                <a:innerShdw blurRad="50900" dist="38500" dir="13500000">
                  <a:srgbClr val="000000">
                    <a:alpha val="60000"/>
                  </a:srgbClr>
                </a:innerShdw>
              </a:effectLst>
              <a:uLnTx/>
              <a:uFillTx/>
              <a:latin typeface="微软雅黑" pitchFamily="34" charset="-122"/>
              <a:ea typeface="微软雅黑" pitchFamily="34" charset="-122"/>
            </a:endParaRPr>
          </a:p>
        </p:txBody>
      </p:sp>
      <p:cxnSp>
        <p:nvCxnSpPr>
          <p:cNvPr id="23" name="直接连接符 22"/>
          <p:cNvCxnSpPr>
            <a:endCxn id="26" idx="2"/>
          </p:cNvCxnSpPr>
          <p:nvPr/>
        </p:nvCxnSpPr>
        <p:spPr>
          <a:xfrm>
            <a:off x="3077408" y="2597882"/>
            <a:ext cx="2092724" cy="85634"/>
          </a:xfrm>
          <a:prstGeom prst="line">
            <a:avLst/>
          </a:prstGeom>
          <a:noFill/>
          <a:ln w="9525" cap="flat" cmpd="sng" algn="ctr">
            <a:solidFill>
              <a:srgbClr val="CC8E60"/>
            </a:solidFill>
            <a:prstDash val="solid"/>
          </a:ln>
          <a:effectLst/>
        </p:spPr>
      </p:cxnSp>
      <p:cxnSp>
        <p:nvCxnSpPr>
          <p:cNvPr id="24" name="直接连接符 23"/>
          <p:cNvCxnSpPr/>
          <p:nvPr/>
        </p:nvCxnSpPr>
        <p:spPr>
          <a:xfrm>
            <a:off x="3041404" y="3455887"/>
            <a:ext cx="1584176" cy="646331"/>
          </a:xfrm>
          <a:prstGeom prst="line">
            <a:avLst/>
          </a:prstGeom>
          <a:noFill/>
          <a:ln w="9525" cap="flat" cmpd="sng" algn="ctr">
            <a:solidFill>
              <a:srgbClr val="CC8E60"/>
            </a:solidFill>
            <a:prstDash val="solid"/>
          </a:ln>
          <a:effectLst/>
        </p:spPr>
      </p:cxnSp>
      <p:sp>
        <p:nvSpPr>
          <p:cNvPr id="26" name="椭圆 25"/>
          <p:cNvSpPr/>
          <p:nvPr/>
        </p:nvSpPr>
        <p:spPr>
          <a:xfrm>
            <a:off x="5170132" y="1797962"/>
            <a:ext cx="1771107" cy="1771107"/>
          </a:xfrm>
          <a:prstGeom prst="ellipse">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Narrow"/>
              <a:ea typeface="方正姚体"/>
              <a:cs typeface="+mn-cs"/>
            </a:endParaRPr>
          </a:p>
        </p:txBody>
      </p:sp>
      <p:sp>
        <p:nvSpPr>
          <p:cNvPr id="27" name="椭圆 26"/>
          <p:cNvSpPr/>
          <p:nvPr/>
        </p:nvSpPr>
        <p:spPr>
          <a:xfrm>
            <a:off x="4521765" y="3569069"/>
            <a:ext cx="1771107" cy="1771107"/>
          </a:xfrm>
          <a:prstGeom prst="ellipse">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Narrow"/>
              <a:ea typeface="方正姚体"/>
              <a:cs typeface="+mn-cs"/>
            </a:endParaRPr>
          </a:p>
        </p:txBody>
      </p:sp>
      <p:cxnSp>
        <p:nvCxnSpPr>
          <p:cNvPr id="28" name="直接连接符 27"/>
          <p:cNvCxnSpPr>
            <a:endCxn id="29" idx="1"/>
          </p:cNvCxnSpPr>
          <p:nvPr/>
        </p:nvCxnSpPr>
        <p:spPr>
          <a:xfrm>
            <a:off x="2366986" y="4030210"/>
            <a:ext cx="429734" cy="706456"/>
          </a:xfrm>
          <a:prstGeom prst="line">
            <a:avLst/>
          </a:prstGeom>
          <a:noFill/>
          <a:ln w="9525" cap="flat" cmpd="sng" algn="ctr">
            <a:solidFill>
              <a:srgbClr val="CC8E60"/>
            </a:solidFill>
            <a:prstDash val="solid"/>
          </a:ln>
          <a:effectLst/>
        </p:spPr>
      </p:cxnSp>
      <p:sp>
        <p:nvSpPr>
          <p:cNvPr id="29" name="椭圆 28"/>
          <p:cNvSpPr/>
          <p:nvPr/>
        </p:nvSpPr>
        <p:spPr>
          <a:xfrm>
            <a:off x="2537347" y="4477293"/>
            <a:ext cx="1771107" cy="1771107"/>
          </a:xfrm>
          <a:prstGeom prst="ellipse">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Narrow"/>
              <a:ea typeface="方正姚体"/>
              <a:cs typeface="+mn-cs"/>
            </a:endParaRPr>
          </a:p>
        </p:txBody>
      </p:sp>
      <p:sp>
        <p:nvSpPr>
          <p:cNvPr id="30" name="TextBox 29"/>
          <p:cNvSpPr txBox="1"/>
          <p:nvPr/>
        </p:nvSpPr>
        <p:spPr>
          <a:xfrm>
            <a:off x="5273652" y="2539528"/>
            <a:ext cx="1800200" cy="338554"/>
          </a:xfrm>
          <a:prstGeom prst="rect">
            <a:avLst/>
          </a:prstGeom>
          <a:noFill/>
        </p:spPr>
        <p:txBody>
          <a:bodyPr wrap="square" rtlCol="0">
            <a:spAutoFit/>
          </a:bodyPr>
          <a:lstStyle/>
          <a:p>
            <a:r>
              <a:rPr lang="zh-CN" altLang="en-US" sz="1600" b="1" dirty="0" smtClean="0">
                <a:solidFill>
                  <a:schemeClr val="bg1"/>
                </a:solidFill>
                <a:latin typeface="微软雅黑" pitchFamily="34" charset="-122"/>
                <a:ea typeface="微软雅黑" pitchFamily="34" charset="-122"/>
              </a:rPr>
              <a:t>天象厅技术开发</a:t>
            </a:r>
            <a:endParaRPr lang="zh-CN" altLang="en-US" sz="1600" b="1" dirty="0">
              <a:solidFill>
                <a:schemeClr val="bg1"/>
              </a:solidFill>
              <a:latin typeface="微软雅黑" pitchFamily="34" charset="-122"/>
              <a:ea typeface="微软雅黑" pitchFamily="34" charset="-122"/>
            </a:endParaRPr>
          </a:p>
        </p:txBody>
      </p:sp>
      <p:sp>
        <p:nvSpPr>
          <p:cNvPr id="31" name="TextBox 30"/>
          <p:cNvSpPr txBox="1"/>
          <p:nvPr/>
        </p:nvSpPr>
        <p:spPr>
          <a:xfrm>
            <a:off x="4481564" y="4318242"/>
            <a:ext cx="2016224" cy="338554"/>
          </a:xfrm>
          <a:prstGeom prst="rect">
            <a:avLst/>
          </a:prstGeom>
          <a:noFill/>
        </p:spPr>
        <p:txBody>
          <a:bodyPr wrap="square" rtlCol="0">
            <a:spAutoFit/>
          </a:bodyPr>
          <a:lstStyle/>
          <a:p>
            <a:r>
              <a:rPr lang="zh-CN" altLang="en-US" sz="1600" b="1" dirty="0" smtClean="0">
                <a:solidFill>
                  <a:schemeClr val="bg1"/>
                </a:solidFill>
                <a:latin typeface="微软雅黑" pitchFamily="34" charset="-122"/>
                <a:ea typeface="微软雅黑" pitchFamily="34" charset="-122"/>
              </a:rPr>
              <a:t>天文教育体系建设</a:t>
            </a:r>
            <a:endParaRPr lang="zh-CN" altLang="en-US" sz="1600" b="1" dirty="0">
              <a:solidFill>
                <a:schemeClr val="bg1"/>
              </a:solidFill>
              <a:latin typeface="微软雅黑" pitchFamily="34" charset="-122"/>
              <a:ea typeface="微软雅黑" pitchFamily="34" charset="-122"/>
            </a:endParaRPr>
          </a:p>
        </p:txBody>
      </p:sp>
      <p:sp>
        <p:nvSpPr>
          <p:cNvPr id="41" name="TextBox 40"/>
          <p:cNvSpPr txBox="1"/>
          <p:nvPr/>
        </p:nvSpPr>
        <p:spPr>
          <a:xfrm>
            <a:off x="2753372" y="5182338"/>
            <a:ext cx="1872208" cy="338554"/>
          </a:xfrm>
          <a:prstGeom prst="rect">
            <a:avLst/>
          </a:prstGeom>
          <a:noFill/>
        </p:spPr>
        <p:txBody>
          <a:bodyPr wrap="square" rtlCol="0">
            <a:spAutoFit/>
          </a:bodyPr>
          <a:lstStyle/>
          <a:p>
            <a:r>
              <a:rPr lang="zh-CN" altLang="en-US" sz="1600" b="1" dirty="0" smtClean="0">
                <a:solidFill>
                  <a:schemeClr val="bg1"/>
                </a:solidFill>
                <a:latin typeface="微软雅黑" pitchFamily="34" charset="-122"/>
                <a:ea typeface="微软雅黑" pitchFamily="34" charset="-122"/>
              </a:rPr>
              <a:t>天文教师培训</a:t>
            </a:r>
            <a:endParaRPr lang="zh-CN" altLang="en-US" sz="1600" b="1" dirty="0">
              <a:solidFill>
                <a:schemeClr val="bg1"/>
              </a:solidFill>
              <a:latin typeface="微软雅黑" pitchFamily="34" charset="-122"/>
              <a:ea typeface="微软雅黑" pitchFamily="34" charset="-122"/>
            </a:endParaRPr>
          </a:p>
        </p:txBody>
      </p:sp>
      <p:sp>
        <p:nvSpPr>
          <p:cNvPr id="42" name="椭圆 41"/>
          <p:cNvSpPr/>
          <p:nvPr/>
        </p:nvSpPr>
        <p:spPr>
          <a:xfrm>
            <a:off x="7361884" y="2708805"/>
            <a:ext cx="2839391" cy="2839391"/>
          </a:xfrm>
          <a:prstGeom prst="ellipse">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Arial Narrow"/>
              <a:ea typeface="方正姚体"/>
              <a:cs typeface="+mn-cs"/>
            </a:endParaRPr>
          </a:p>
        </p:txBody>
      </p:sp>
      <p:sp>
        <p:nvSpPr>
          <p:cNvPr id="43" name="TextBox 42"/>
          <p:cNvSpPr txBox="1"/>
          <p:nvPr/>
        </p:nvSpPr>
        <p:spPr>
          <a:xfrm>
            <a:off x="7577908" y="3703269"/>
            <a:ext cx="2561209" cy="830997"/>
          </a:xfrm>
          <a:prstGeom prst="rect">
            <a:avLst/>
          </a:prstGeom>
          <a:noFill/>
        </p:spPr>
        <p:txBody>
          <a:bodyPr wrap="square" rtlCol="0">
            <a:spAutoFit/>
          </a:bodyPr>
          <a:lstStyle/>
          <a:p>
            <a:r>
              <a:rPr lang="en-US" altLang="zh-CN" sz="2400" b="1" dirty="0" smtClean="0">
                <a:solidFill>
                  <a:schemeClr val="bg1"/>
                </a:solidFill>
                <a:latin typeface="微软雅黑" pitchFamily="34" charset="-122"/>
                <a:ea typeface="微软雅黑" pitchFamily="34" charset="-122"/>
              </a:rPr>
              <a:t>WWT</a:t>
            </a:r>
            <a:r>
              <a:rPr lang="zh-CN" altLang="en-US" sz="2400" b="1" dirty="0" smtClean="0">
                <a:solidFill>
                  <a:schemeClr val="bg1"/>
                </a:solidFill>
                <a:latin typeface="微软雅黑" pitchFamily="34" charset="-122"/>
                <a:ea typeface="微软雅黑" pitchFamily="34" charset="-122"/>
              </a:rPr>
              <a:t>互动式数字天象厅项目</a:t>
            </a:r>
            <a:endParaRPr lang="zh-CN" altLang="en-US" sz="2400" b="1" dirty="0">
              <a:solidFill>
                <a:schemeClr val="bg1"/>
              </a:solidFill>
              <a:latin typeface="微软雅黑" pitchFamily="34" charset="-122"/>
              <a:ea typeface="微软雅黑" pitchFamily="34" charset="-122"/>
            </a:endParaRPr>
          </a:p>
        </p:txBody>
      </p:sp>
      <p:cxnSp>
        <p:nvCxnSpPr>
          <p:cNvPr id="44" name="直接连接符 43"/>
          <p:cNvCxnSpPr>
            <a:endCxn id="42" idx="1"/>
          </p:cNvCxnSpPr>
          <p:nvPr/>
        </p:nvCxnSpPr>
        <p:spPr>
          <a:xfrm>
            <a:off x="6941239" y="2904069"/>
            <a:ext cx="836464" cy="220555"/>
          </a:xfrm>
          <a:prstGeom prst="line">
            <a:avLst/>
          </a:prstGeom>
          <a:noFill/>
          <a:ln w="9525" cap="flat" cmpd="sng" algn="ctr">
            <a:solidFill>
              <a:srgbClr val="CC8E60"/>
            </a:solidFill>
            <a:prstDash val="solid"/>
          </a:ln>
          <a:effectLst/>
        </p:spPr>
      </p:cxnSp>
      <p:cxnSp>
        <p:nvCxnSpPr>
          <p:cNvPr id="45" name="直接连接符 44"/>
          <p:cNvCxnSpPr/>
          <p:nvPr/>
        </p:nvCxnSpPr>
        <p:spPr>
          <a:xfrm flipV="1">
            <a:off x="6292872" y="4487519"/>
            <a:ext cx="1069012" cy="138869"/>
          </a:xfrm>
          <a:prstGeom prst="line">
            <a:avLst/>
          </a:prstGeom>
          <a:noFill/>
          <a:ln w="9525" cap="flat" cmpd="sng" algn="ctr">
            <a:solidFill>
              <a:srgbClr val="CC8E60"/>
            </a:solidFill>
            <a:prstDash val="solid"/>
          </a:ln>
          <a:effectLst/>
        </p:spPr>
      </p:cxnSp>
      <p:cxnSp>
        <p:nvCxnSpPr>
          <p:cNvPr id="46" name="肘形连接符 45"/>
          <p:cNvCxnSpPr/>
          <p:nvPr/>
        </p:nvCxnSpPr>
        <p:spPr>
          <a:xfrm flipV="1">
            <a:off x="4308454" y="5340176"/>
            <a:ext cx="3701502" cy="208020"/>
          </a:xfrm>
          <a:prstGeom prst="bentConnector3">
            <a:avLst/>
          </a:prstGeom>
          <a:noFill/>
          <a:ln w="9525" cap="flat" cmpd="sng" algn="ctr">
            <a:solidFill>
              <a:srgbClr val="CC8E60"/>
            </a:solidFill>
            <a:prstDash val="solid"/>
          </a:ln>
          <a:effectLst/>
        </p:spPr>
      </p:cxnSp>
    </p:spTree>
    <p:extLst>
      <p:ext uri="{BB962C8B-B14F-4D97-AF65-F5344CB8AC3E}">
        <p14:creationId xmlns:p14="http://schemas.microsoft.com/office/powerpoint/2010/main" val="426686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1.79359E-7 1.88989E-6 L -0.28006 -0.11798 " pathEditMode="relative" rAng="0" ptsTypes="AA">
                                      <p:cBhvr>
                                        <p:cTn id="6" dur="1000" fill="hold"/>
                                        <p:tgtEl>
                                          <p:spTgt spid="21"/>
                                        </p:tgtEl>
                                        <p:attrNameLst>
                                          <p:attrName>ppt_x</p:attrName>
                                          <p:attrName>ppt_y</p:attrName>
                                        </p:attrNameLst>
                                      </p:cBhvr>
                                      <p:rCtr x="-14011" y="-5899"/>
                                    </p:animMotion>
                                  </p:childTnLst>
                                </p:cTn>
                              </p:par>
                              <p:par>
                                <p:cTn id="7" presetID="42" presetClass="path" presetSubtype="0" accel="50000" decel="50000" fill="hold" grpId="0" nodeType="withEffect">
                                  <p:stCondLst>
                                    <p:cond delay="0"/>
                                  </p:stCondLst>
                                  <p:childTnLst>
                                    <p:animMotion origin="layout" path="M 4.23111E-6 -2.63937E-6 L -0.2883 -0.12052 " pathEditMode="relative" rAng="0" ptsTypes="AA">
                                      <p:cBhvr>
                                        <p:cTn id="8" dur="1000" fill="hold"/>
                                        <p:tgtEl>
                                          <p:spTgt spid="22"/>
                                        </p:tgtEl>
                                        <p:attrNameLst>
                                          <p:attrName>ppt_x</p:attrName>
                                          <p:attrName>ppt_y</p:attrName>
                                        </p:attrNameLst>
                                      </p:cBhvr>
                                      <p:rCtr x="-14422" y="-6037"/>
                                    </p:animMotion>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par>
                                <p:cTn id="13" presetID="22" presetClass="entr" presetSubtype="8"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par>
                                <p:cTn id="16" presetID="22" presetClass="entr" presetSubtype="8"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barn(inVertical)">
                                      <p:cBhvr>
                                        <p:cTn id="37" dur="500"/>
                                        <p:tgtEl>
                                          <p:spTgt spid="41"/>
                                        </p:tgtEl>
                                      </p:cBhvr>
                                    </p:animEffect>
                                  </p:childTnLst>
                                </p:cTn>
                              </p:par>
                            </p:childTnLst>
                          </p:cTn>
                        </p:par>
                        <p:par>
                          <p:cTn id="38" fill="hold">
                            <p:stCondLst>
                              <p:cond delay="2000"/>
                            </p:stCondLst>
                            <p:childTnLst>
                              <p:par>
                                <p:cTn id="39" presetID="22" presetClass="entr" presetSubtype="8" fill="hold"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par>
                                <p:cTn id="42" presetID="22" presetClass="entr" presetSubtype="8"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500"/>
                                        <p:tgtEl>
                                          <p:spTgt spid="45"/>
                                        </p:tgtEl>
                                      </p:cBhvr>
                                    </p:animEffect>
                                  </p:childTnLst>
                                </p:cTn>
                              </p:par>
                              <p:par>
                                <p:cTn id="45" presetID="22" presetClass="entr" presetSubtype="8"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left)">
                                      <p:cBhvr>
                                        <p:cTn id="47" dur="500"/>
                                        <p:tgtEl>
                                          <p:spTgt spid="44"/>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barn(inVertical)">
                                      <p:cBhvr>
                                        <p:cTn id="50" dur="500"/>
                                        <p:tgtEl>
                                          <p:spTgt spid="42"/>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barn(inVertical)">
                                      <p:cBhvr>
                                        <p:cTn id="5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6" grpId="0" animBg="1"/>
      <p:bldP spid="27" grpId="0" animBg="1"/>
      <p:bldP spid="29" grpId="0" animBg="1"/>
      <p:bldP spid="30" grpId="0"/>
      <p:bldP spid="31" grpId="0"/>
      <p:bldP spid="41" grpId="0"/>
      <p:bldP spid="42" grpId="0" animBg="1"/>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5" name="直接连接符 24"/>
          <p:cNvCxnSpPr/>
          <p:nvPr/>
        </p:nvCxnSpPr>
        <p:spPr>
          <a:xfrm>
            <a:off x="532259" y="1686798"/>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sp>
        <p:nvSpPr>
          <p:cNvPr id="32" name="TextBox 31"/>
          <p:cNvSpPr txBox="1"/>
          <p:nvPr/>
        </p:nvSpPr>
        <p:spPr>
          <a:xfrm>
            <a:off x="676275" y="1295400"/>
            <a:ext cx="3600400"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系统简介</a:t>
            </a:r>
            <a:endParaRPr lang="zh-CN" altLang="en-US" b="1" dirty="0">
              <a:solidFill>
                <a:schemeClr val="bg1"/>
              </a:solidFill>
              <a:latin typeface="微软雅黑" pitchFamily="34" charset="-122"/>
              <a:ea typeface="微软雅黑" pitchFamily="34" charset="-122"/>
            </a:endParaRPr>
          </a:p>
        </p:txBody>
      </p:sp>
      <p:sp>
        <p:nvSpPr>
          <p:cNvPr id="33" name="TextBox 32"/>
          <p:cNvSpPr txBox="1"/>
          <p:nvPr/>
        </p:nvSpPr>
        <p:spPr>
          <a:xfrm>
            <a:off x="1043975" y="2118846"/>
            <a:ext cx="3952779"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什么</a:t>
            </a:r>
            <a:r>
              <a:rPr lang="zh-CN" altLang="en-US" b="1" dirty="0" smtClean="0">
                <a:solidFill>
                  <a:schemeClr val="bg1"/>
                </a:solidFill>
                <a:latin typeface="微软雅黑" pitchFamily="34" charset="-122"/>
                <a:ea typeface="微软雅黑" pitchFamily="34" charset="-122"/>
              </a:rPr>
              <a:t>是</a:t>
            </a:r>
            <a:r>
              <a:rPr lang="en-US" altLang="zh-CN" b="1" dirty="0" smtClean="0">
                <a:solidFill>
                  <a:schemeClr val="bg1"/>
                </a:solidFill>
                <a:latin typeface="微软雅黑" pitchFamily="34" charset="-122"/>
                <a:ea typeface="微软雅黑" pitchFamily="34" charset="-122"/>
              </a:rPr>
              <a:t>China-VO</a:t>
            </a:r>
            <a:r>
              <a:rPr lang="zh-CN" altLang="en-US" b="1" dirty="0" smtClean="0">
                <a:solidFill>
                  <a:schemeClr val="bg1"/>
                </a:solidFill>
                <a:latin typeface="微软雅黑" pitchFamily="34" charset="-122"/>
                <a:ea typeface="微软雅黑" pitchFamily="34" charset="-122"/>
              </a:rPr>
              <a:t>互动式</a:t>
            </a:r>
            <a:r>
              <a:rPr lang="zh-CN" altLang="en-US" b="1" dirty="0" smtClean="0">
                <a:solidFill>
                  <a:schemeClr val="bg1"/>
                </a:solidFill>
                <a:latin typeface="微软雅黑" pitchFamily="34" charset="-122"/>
                <a:ea typeface="微软雅黑" pitchFamily="34" charset="-122"/>
              </a:rPr>
              <a:t>数字天象厅</a:t>
            </a:r>
            <a:endParaRPr lang="zh-CN" altLang="en-US" b="1" dirty="0">
              <a:solidFill>
                <a:schemeClr val="bg1"/>
              </a:solidFill>
              <a:latin typeface="微软雅黑" pitchFamily="34" charset="-122"/>
              <a:ea typeface="微软雅黑" pitchFamily="34" charset="-122"/>
            </a:endParaRPr>
          </a:p>
        </p:txBody>
      </p:sp>
      <p:sp>
        <p:nvSpPr>
          <p:cNvPr id="34" name="TextBox 33"/>
          <p:cNvSpPr txBox="1"/>
          <p:nvPr/>
        </p:nvSpPr>
        <p:spPr>
          <a:xfrm>
            <a:off x="976458" y="2822779"/>
            <a:ext cx="6696744" cy="369332"/>
          </a:xfrm>
          <a:prstGeom prst="rect">
            <a:avLst/>
          </a:prstGeom>
          <a:noFill/>
        </p:spPr>
        <p:txBody>
          <a:bodyPr wrap="square" rtlCol="0">
            <a:spAutoFit/>
          </a:bodyPr>
          <a:lstStyle/>
          <a:p>
            <a:pPr marL="285750" indent="-285750">
              <a:buFont typeface="Wingdings" pitchFamily="2" charset="2"/>
              <a:buChar char="l"/>
            </a:pPr>
            <a:r>
              <a:rPr lang="zh-CN" altLang="en-US" b="1" dirty="0" smtClean="0">
                <a:solidFill>
                  <a:schemeClr val="bg1"/>
                </a:solidFill>
                <a:latin typeface="微软雅黑" pitchFamily="34" charset="-122"/>
                <a:ea typeface="微软雅黑" pitchFamily="34" charset="-122"/>
              </a:rPr>
              <a:t>第一个可以玩的天象厅</a:t>
            </a:r>
            <a:endParaRPr lang="zh-CN" altLang="en-US" b="1" dirty="0">
              <a:solidFill>
                <a:schemeClr val="bg1"/>
              </a:solidFill>
              <a:latin typeface="微软雅黑" pitchFamily="34" charset="-122"/>
              <a:ea typeface="微软雅黑" pitchFamily="34" charset="-122"/>
            </a:endParaRPr>
          </a:p>
        </p:txBody>
      </p:sp>
      <p:sp>
        <p:nvSpPr>
          <p:cNvPr id="35" name="TextBox 34"/>
          <p:cNvSpPr txBox="1"/>
          <p:nvPr/>
        </p:nvSpPr>
        <p:spPr>
          <a:xfrm>
            <a:off x="964307" y="3837746"/>
            <a:ext cx="6696744" cy="369332"/>
          </a:xfrm>
          <a:prstGeom prst="rect">
            <a:avLst/>
          </a:prstGeom>
          <a:noFill/>
        </p:spPr>
        <p:txBody>
          <a:bodyPr wrap="square" rtlCol="0">
            <a:spAutoFit/>
          </a:bodyPr>
          <a:lstStyle/>
          <a:p>
            <a:pPr marL="285750" indent="-285750">
              <a:buFont typeface="Wingdings" pitchFamily="2" charset="2"/>
              <a:buChar char="l"/>
            </a:pPr>
            <a:r>
              <a:rPr lang="zh-CN" altLang="en-US" b="1" dirty="0" smtClean="0">
                <a:solidFill>
                  <a:schemeClr val="bg1"/>
                </a:solidFill>
                <a:latin typeface="微软雅黑" pitchFamily="34" charset="-122"/>
                <a:ea typeface="微软雅黑" pitchFamily="34" charset="-122"/>
              </a:rPr>
              <a:t>第一个大数据</a:t>
            </a:r>
            <a:r>
              <a:rPr lang="en-US" altLang="zh-CN" b="1" dirty="0" smtClean="0">
                <a:solidFill>
                  <a:schemeClr val="bg1"/>
                </a:solidFill>
                <a:latin typeface="微软雅黑" pitchFamily="34" charset="-122"/>
                <a:ea typeface="微软雅黑" pitchFamily="34" charset="-122"/>
              </a:rPr>
              <a:t>+</a:t>
            </a:r>
            <a:r>
              <a:rPr lang="zh-CN" altLang="en-US" b="1" dirty="0" smtClean="0">
                <a:solidFill>
                  <a:schemeClr val="bg1"/>
                </a:solidFill>
                <a:latin typeface="微软雅黑" pitchFamily="34" charset="-122"/>
                <a:ea typeface="微软雅黑" pitchFamily="34" charset="-122"/>
              </a:rPr>
              <a:t>互联网的天象厅</a:t>
            </a:r>
            <a:endParaRPr lang="zh-CN" altLang="en-US" b="1" dirty="0">
              <a:solidFill>
                <a:schemeClr val="bg1"/>
              </a:solidFill>
              <a:latin typeface="微软雅黑" pitchFamily="34" charset="-122"/>
              <a:ea typeface="微软雅黑" pitchFamily="34" charset="-122"/>
            </a:endParaRPr>
          </a:p>
        </p:txBody>
      </p:sp>
      <p:sp>
        <p:nvSpPr>
          <p:cNvPr id="36" name="TextBox 35"/>
          <p:cNvSpPr txBox="1"/>
          <p:nvPr/>
        </p:nvSpPr>
        <p:spPr>
          <a:xfrm>
            <a:off x="964307" y="3333690"/>
            <a:ext cx="6696744" cy="369332"/>
          </a:xfrm>
          <a:prstGeom prst="rect">
            <a:avLst/>
          </a:prstGeom>
          <a:noFill/>
        </p:spPr>
        <p:txBody>
          <a:bodyPr wrap="square" rtlCol="0">
            <a:spAutoFit/>
          </a:bodyPr>
          <a:lstStyle/>
          <a:p>
            <a:pPr marL="285750" indent="-285750">
              <a:buFont typeface="Wingdings" pitchFamily="2" charset="2"/>
              <a:buChar char="l"/>
            </a:pPr>
            <a:r>
              <a:rPr lang="zh-CN" altLang="en-US" b="1" dirty="0" smtClean="0">
                <a:solidFill>
                  <a:schemeClr val="bg1"/>
                </a:solidFill>
                <a:latin typeface="微软雅黑" pitchFamily="34" charset="-122"/>
                <a:ea typeface="微软雅黑" pitchFamily="34" charset="-122"/>
              </a:rPr>
              <a:t>第一个可以全员参与的天象厅</a:t>
            </a:r>
            <a:endParaRPr lang="zh-CN" altLang="en-US" b="1" dirty="0">
              <a:solidFill>
                <a:schemeClr val="bg1"/>
              </a:solidFill>
              <a:latin typeface="微软雅黑" pitchFamily="34" charset="-122"/>
              <a:ea typeface="微软雅黑" pitchFamily="34" charset="-122"/>
            </a:endParaRPr>
          </a:p>
        </p:txBody>
      </p:sp>
      <p:sp>
        <p:nvSpPr>
          <p:cNvPr id="37" name="TextBox 36"/>
          <p:cNvSpPr txBox="1"/>
          <p:nvPr/>
        </p:nvSpPr>
        <p:spPr>
          <a:xfrm>
            <a:off x="964307" y="4341802"/>
            <a:ext cx="6696744" cy="369332"/>
          </a:xfrm>
          <a:prstGeom prst="rect">
            <a:avLst/>
          </a:prstGeom>
          <a:noFill/>
        </p:spPr>
        <p:txBody>
          <a:bodyPr wrap="square" rtlCol="0">
            <a:spAutoFit/>
          </a:bodyPr>
          <a:lstStyle/>
          <a:p>
            <a:pPr marL="285750" indent="-285750">
              <a:buFont typeface="Wingdings" pitchFamily="2" charset="2"/>
              <a:buChar char="l"/>
            </a:pPr>
            <a:r>
              <a:rPr lang="zh-CN" altLang="en-US" b="1" dirty="0" smtClean="0">
                <a:solidFill>
                  <a:schemeClr val="bg1"/>
                </a:solidFill>
                <a:latin typeface="微软雅黑" pitchFamily="34" charset="-122"/>
                <a:ea typeface="微软雅黑" pitchFamily="34" charset="-122"/>
              </a:rPr>
              <a:t>第一个有完整的教学课纲的天象厅</a:t>
            </a:r>
            <a:endParaRPr lang="zh-CN" altLang="en-US" b="1" dirty="0">
              <a:solidFill>
                <a:schemeClr val="bg1"/>
              </a:solidFill>
              <a:latin typeface="微软雅黑" pitchFamily="34" charset="-122"/>
              <a:ea typeface="微软雅黑" pitchFamily="34" charset="-122"/>
            </a:endParaRPr>
          </a:p>
        </p:txBody>
      </p:sp>
      <p:sp>
        <p:nvSpPr>
          <p:cNvPr id="38" name="TextBox 37"/>
          <p:cNvSpPr txBox="1"/>
          <p:nvPr/>
        </p:nvSpPr>
        <p:spPr>
          <a:xfrm>
            <a:off x="964307" y="4845858"/>
            <a:ext cx="6696744" cy="369332"/>
          </a:xfrm>
          <a:prstGeom prst="rect">
            <a:avLst/>
          </a:prstGeom>
          <a:noFill/>
        </p:spPr>
        <p:txBody>
          <a:bodyPr wrap="square" rtlCol="0">
            <a:spAutoFit/>
          </a:bodyPr>
          <a:lstStyle/>
          <a:p>
            <a:pPr marL="285750" indent="-285750">
              <a:buFont typeface="Wingdings" pitchFamily="2" charset="2"/>
              <a:buChar char="l"/>
            </a:pPr>
            <a:r>
              <a:rPr lang="zh-CN" altLang="en-US" b="1" dirty="0" smtClean="0">
                <a:solidFill>
                  <a:schemeClr val="bg1"/>
                </a:solidFill>
                <a:latin typeface="微软雅黑" pitchFamily="34" charset="-122"/>
                <a:ea typeface="微软雅黑" pitchFamily="34" charset="-122"/>
              </a:rPr>
              <a:t>第一个可以自己动手制作球幕影片的天象厅</a:t>
            </a:r>
            <a:endParaRPr lang="zh-CN" altLang="en-US"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357353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直接连接符 9"/>
          <p:cNvCxnSpPr/>
          <p:nvPr/>
        </p:nvCxnSpPr>
        <p:spPr>
          <a:xfrm>
            <a:off x="765074" y="1678360"/>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sp>
        <p:nvSpPr>
          <p:cNvPr id="11" name="TextBox 10"/>
          <p:cNvSpPr txBox="1"/>
          <p:nvPr/>
        </p:nvSpPr>
        <p:spPr>
          <a:xfrm>
            <a:off x="523875" y="1286962"/>
            <a:ext cx="3600400"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功能对比</a:t>
            </a:r>
            <a:endParaRPr lang="zh-CN" altLang="en-US" b="1" dirty="0">
              <a:solidFill>
                <a:schemeClr val="bg1"/>
              </a:solidFill>
              <a:latin typeface="微软雅黑" pitchFamily="34" charset="-122"/>
              <a:ea typeface="微软雅黑" pitchFamily="34" charset="-122"/>
            </a:endParaRPr>
          </a:p>
        </p:txBody>
      </p:sp>
      <p:sp>
        <p:nvSpPr>
          <p:cNvPr id="12" name="TextBox 11"/>
          <p:cNvSpPr txBox="1"/>
          <p:nvPr/>
        </p:nvSpPr>
        <p:spPr>
          <a:xfrm>
            <a:off x="1625653" y="1894384"/>
            <a:ext cx="1850550"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传统的天象厅</a:t>
            </a:r>
            <a:endParaRPr lang="zh-CN" altLang="en-US" b="1" dirty="0">
              <a:solidFill>
                <a:schemeClr val="bg1"/>
              </a:solidFill>
              <a:latin typeface="微软雅黑" pitchFamily="34" charset="-122"/>
              <a:ea typeface="微软雅黑" pitchFamily="34" charset="-122"/>
            </a:endParaRPr>
          </a:p>
        </p:txBody>
      </p:sp>
      <p:sp>
        <p:nvSpPr>
          <p:cNvPr id="13" name="矩形 12"/>
          <p:cNvSpPr/>
          <p:nvPr/>
        </p:nvSpPr>
        <p:spPr>
          <a:xfrm>
            <a:off x="1027931" y="1894384"/>
            <a:ext cx="2736304" cy="369332"/>
          </a:xfrm>
          <a:prstGeom prst="rect">
            <a:avLst/>
          </a:prstGeom>
          <a:noFill/>
          <a:ln w="10795" cap="flat" cmpd="sng" algn="ctr">
            <a:solidFill>
              <a:srgbClr val="FFFFFF">
                <a:lumMod val="9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sp>
        <p:nvSpPr>
          <p:cNvPr id="14" name="TextBox 13"/>
          <p:cNvSpPr txBox="1"/>
          <p:nvPr/>
        </p:nvSpPr>
        <p:spPr>
          <a:xfrm>
            <a:off x="5117650" y="1894384"/>
            <a:ext cx="2714646" cy="307777"/>
          </a:xfrm>
          <a:prstGeom prst="rect">
            <a:avLst/>
          </a:prstGeom>
          <a:noFill/>
        </p:spPr>
        <p:txBody>
          <a:bodyPr wrap="square" rtlCol="0">
            <a:spAutoFit/>
          </a:bodyPr>
          <a:lstStyle/>
          <a:p>
            <a:r>
              <a:rPr lang="en-US" altLang="zh-CN" sz="1400" b="1" dirty="0">
                <a:solidFill>
                  <a:schemeClr val="bg1"/>
                </a:solidFill>
                <a:latin typeface="微软雅黑" pitchFamily="34" charset="-122"/>
                <a:ea typeface="微软雅黑" pitchFamily="34" charset="-122"/>
              </a:rPr>
              <a:t>China-VO</a:t>
            </a:r>
            <a:r>
              <a:rPr lang="zh-CN" altLang="en-US" sz="1400" b="1" dirty="0">
                <a:solidFill>
                  <a:schemeClr val="bg1"/>
                </a:solidFill>
                <a:latin typeface="微软雅黑" pitchFamily="34" charset="-122"/>
                <a:ea typeface="微软雅黑" pitchFamily="34" charset="-122"/>
              </a:rPr>
              <a:t>互动式数字天象厅</a:t>
            </a:r>
            <a:endParaRPr lang="zh-CN" altLang="en-US" sz="1400" b="1" dirty="0">
              <a:solidFill>
                <a:schemeClr val="bg1"/>
              </a:solidFill>
              <a:latin typeface="微软雅黑" pitchFamily="34" charset="-122"/>
              <a:ea typeface="微软雅黑" pitchFamily="34" charset="-122"/>
            </a:endParaRPr>
          </a:p>
        </p:txBody>
      </p:sp>
      <p:sp>
        <p:nvSpPr>
          <p:cNvPr id="15" name="矩形 14"/>
          <p:cNvSpPr/>
          <p:nvPr/>
        </p:nvSpPr>
        <p:spPr>
          <a:xfrm>
            <a:off x="5083933" y="1894384"/>
            <a:ext cx="2736304" cy="369332"/>
          </a:xfrm>
          <a:prstGeom prst="rect">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cxnSp>
        <p:nvCxnSpPr>
          <p:cNvPr id="16" name="直接连接符 15"/>
          <p:cNvCxnSpPr>
            <a:stCxn id="13" idx="2"/>
            <a:endCxn id="17" idx="0"/>
          </p:cNvCxnSpPr>
          <p:nvPr/>
        </p:nvCxnSpPr>
        <p:spPr>
          <a:xfrm>
            <a:off x="2396083" y="2263716"/>
            <a:ext cx="0" cy="638780"/>
          </a:xfrm>
          <a:prstGeom prst="line">
            <a:avLst/>
          </a:prstGeom>
          <a:noFill/>
          <a:ln w="9525" cap="flat" cmpd="sng" algn="ctr">
            <a:solidFill>
              <a:srgbClr val="FFFFFF">
                <a:lumMod val="95000"/>
              </a:srgbClr>
            </a:solidFill>
            <a:prstDash val="solid"/>
          </a:ln>
          <a:effectLst/>
        </p:spPr>
      </p:cxnSp>
      <p:sp>
        <p:nvSpPr>
          <p:cNvPr id="17" name="圆角矩形 16"/>
          <p:cNvSpPr/>
          <p:nvPr/>
        </p:nvSpPr>
        <p:spPr>
          <a:xfrm>
            <a:off x="1459979" y="2902496"/>
            <a:ext cx="1872208" cy="504056"/>
          </a:xfrm>
          <a:prstGeom prst="roundRect">
            <a:avLst/>
          </a:prstGeom>
          <a:noFill/>
          <a:ln w="10795" cap="flat" cmpd="sng" algn="ctr">
            <a:solidFill>
              <a:srgbClr val="FFFFFF">
                <a:lumMod val="9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sp>
        <p:nvSpPr>
          <p:cNvPr id="18" name="TextBox 17"/>
          <p:cNvSpPr txBox="1"/>
          <p:nvPr/>
        </p:nvSpPr>
        <p:spPr>
          <a:xfrm>
            <a:off x="1614824" y="2969858"/>
            <a:ext cx="1584176"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球幕影片播放</a:t>
            </a:r>
            <a:endParaRPr lang="zh-CN" altLang="en-US" b="1" dirty="0">
              <a:solidFill>
                <a:schemeClr val="bg1"/>
              </a:solidFill>
              <a:latin typeface="微软雅黑" pitchFamily="34" charset="-122"/>
              <a:ea typeface="微软雅黑" pitchFamily="34" charset="-122"/>
            </a:endParaRPr>
          </a:p>
        </p:txBody>
      </p:sp>
      <p:cxnSp>
        <p:nvCxnSpPr>
          <p:cNvPr id="19" name="直接连接符 18"/>
          <p:cNvCxnSpPr>
            <a:stCxn id="17" idx="2"/>
          </p:cNvCxnSpPr>
          <p:nvPr/>
        </p:nvCxnSpPr>
        <p:spPr>
          <a:xfrm>
            <a:off x="2396083" y="3406552"/>
            <a:ext cx="0" cy="576064"/>
          </a:xfrm>
          <a:prstGeom prst="line">
            <a:avLst/>
          </a:prstGeom>
          <a:noFill/>
          <a:ln w="9525" cap="flat" cmpd="sng" algn="ctr">
            <a:solidFill>
              <a:srgbClr val="FFFFFF">
                <a:lumMod val="95000"/>
              </a:srgbClr>
            </a:solidFill>
            <a:prstDash val="solid"/>
          </a:ln>
          <a:effectLst/>
        </p:spPr>
      </p:cxnSp>
      <p:sp>
        <p:nvSpPr>
          <p:cNvPr id="20" name="圆角矩形 19"/>
          <p:cNvSpPr/>
          <p:nvPr/>
        </p:nvSpPr>
        <p:spPr>
          <a:xfrm>
            <a:off x="1459979" y="3982616"/>
            <a:ext cx="1872208" cy="504056"/>
          </a:xfrm>
          <a:prstGeom prst="roundRect">
            <a:avLst/>
          </a:prstGeom>
          <a:noFill/>
          <a:ln w="10795" cap="flat" cmpd="sng" algn="ctr">
            <a:solidFill>
              <a:srgbClr val="FFFFFF">
                <a:lumMod val="9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sp>
        <p:nvSpPr>
          <p:cNvPr id="21" name="TextBox 20"/>
          <p:cNvSpPr txBox="1"/>
          <p:nvPr/>
        </p:nvSpPr>
        <p:spPr>
          <a:xfrm>
            <a:off x="1531987" y="4039985"/>
            <a:ext cx="1861379"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基本的星空演示</a:t>
            </a:r>
            <a:endParaRPr lang="zh-CN" altLang="en-US" b="1" dirty="0">
              <a:solidFill>
                <a:schemeClr val="bg1"/>
              </a:solidFill>
              <a:latin typeface="微软雅黑" pitchFamily="34" charset="-122"/>
              <a:ea typeface="微软雅黑" pitchFamily="34" charset="-122"/>
            </a:endParaRPr>
          </a:p>
        </p:txBody>
      </p:sp>
      <p:cxnSp>
        <p:nvCxnSpPr>
          <p:cNvPr id="22" name="直接连接符 21"/>
          <p:cNvCxnSpPr>
            <a:stCxn id="14" idx="2"/>
          </p:cNvCxnSpPr>
          <p:nvPr/>
        </p:nvCxnSpPr>
        <p:spPr>
          <a:xfrm>
            <a:off x="6474973" y="2202161"/>
            <a:ext cx="0" cy="844351"/>
          </a:xfrm>
          <a:prstGeom prst="line">
            <a:avLst/>
          </a:prstGeom>
          <a:noFill/>
          <a:ln w="9525" cap="flat" cmpd="sng" algn="ctr">
            <a:solidFill>
              <a:srgbClr val="CC8E60"/>
            </a:solidFill>
            <a:prstDash val="solid"/>
          </a:ln>
          <a:effectLst/>
        </p:spPr>
      </p:cxnSp>
      <p:cxnSp>
        <p:nvCxnSpPr>
          <p:cNvPr id="23" name="直接连接符 22"/>
          <p:cNvCxnSpPr/>
          <p:nvPr/>
        </p:nvCxnSpPr>
        <p:spPr>
          <a:xfrm>
            <a:off x="4988371" y="3046512"/>
            <a:ext cx="3024336" cy="0"/>
          </a:xfrm>
          <a:prstGeom prst="line">
            <a:avLst/>
          </a:prstGeom>
          <a:noFill/>
          <a:ln w="9525" cap="flat" cmpd="sng" algn="ctr">
            <a:solidFill>
              <a:srgbClr val="CC8E60"/>
            </a:solidFill>
            <a:prstDash val="solid"/>
          </a:ln>
          <a:effectLst/>
        </p:spPr>
      </p:cxnSp>
      <p:sp>
        <p:nvSpPr>
          <p:cNvPr id="24" name="圆角矩形 23"/>
          <p:cNvSpPr/>
          <p:nvPr/>
        </p:nvSpPr>
        <p:spPr>
          <a:xfrm>
            <a:off x="3908251" y="3622576"/>
            <a:ext cx="1224136" cy="504056"/>
          </a:xfrm>
          <a:prstGeom prst="roundRect">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sp>
        <p:nvSpPr>
          <p:cNvPr id="26" name="TextBox 25"/>
          <p:cNvSpPr txBox="1"/>
          <p:nvPr/>
        </p:nvSpPr>
        <p:spPr>
          <a:xfrm>
            <a:off x="3980259" y="3689938"/>
            <a:ext cx="1861379"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课程教育</a:t>
            </a:r>
            <a:endParaRPr lang="zh-CN" altLang="en-US" b="1" dirty="0">
              <a:solidFill>
                <a:schemeClr val="bg1"/>
              </a:solidFill>
              <a:latin typeface="微软雅黑" pitchFamily="34" charset="-122"/>
              <a:ea typeface="微软雅黑" pitchFamily="34" charset="-122"/>
            </a:endParaRPr>
          </a:p>
        </p:txBody>
      </p:sp>
      <p:sp>
        <p:nvSpPr>
          <p:cNvPr id="27" name="圆角矩形 26"/>
          <p:cNvSpPr/>
          <p:nvPr/>
        </p:nvSpPr>
        <p:spPr>
          <a:xfrm>
            <a:off x="5229570" y="4384719"/>
            <a:ext cx="1224136" cy="504056"/>
          </a:xfrm>
          <a:prstGeom prst="roundRect">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sp>
        <p:nvSpPr>
          <p:cNvPr id="28" name="TextBox 27"/>
          <p:cNvSpPr txBox="1"/>
          <p:nvPr/>
        </p:nvSpPr>
        <p:spPr>
          <a:xfrm>
            <a:off x="5301578" y="4452081"/>
            <a:ext cx="1861379"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影片播放</a:t>
            </a:r>
            <a:endParaRPr lang="zh-CN" altLang="en-US" b="1" dirty="0">
              <a:solidFill>
                <a:schemeClr val="bg1"/>
              </a:solidFill>
              <a:latin typeface="微软雅黑" pitchFamily="34" charset="-122"/>
              <a:ea typeface="微软雅黑" pitchFamily="34" charset="-122"/>
            </a:endParaRPr>
          </a:p>
        </p:txBody>
      </p:sp>
      <p:sp>
        <p:nvSpPr>
          <p:cNvPr id="29" name="圆角矩形 28"/>
          <p:cNvSpPr/>
          <p:nvPr/>
        </p:nvSpPr>
        <p:spPr>
          <a:xfrm>
            <a:off x="6558944" y="4384719"/>
            <a:ext cx="1224136" cy="504056"/>
          </a:xfrm>
          <a:prstGeom prst="roundRect">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sp>
        <p:nvSpPr>
          <p:cNvPr id="30" name="TextBox 29"/>
          <p:cNvSpPr txBox="1"/>
          <p:nvPr/>
        </p:nvSpPr>
        <p:spPr>
          <a:xfrm>
            <a:off x="6630952" y="4452081"/>
            <a:ext cx="1861379"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编程课件</a:t>
            </a:r>
            <a:endParaRPr lang="zh-CN" altLang="en-US" b="1" dirty="0">
              <a:solidFill>
                <a:schemeClr val="bg1"/>
              </a:solidFill>
              <a:latin typeface="微软雅黑" pitchFamily="34" charset="-122"/>
              <a:ea typeface="微软雅黑" pitchFamily="34" charset="-122"/>
            </a:endParaRPr>
          </a:p>
        </p:txBody>
      </p:sp>
      <p:sp>
        <p:nvSpPr>
          <p:cNvPr id="31" name="圆角矩形 30"/>
          <p:cNvSpPr/>
          <p:nvPr/>
        </p:nvSpPr>
        <p:spPr>
          <a:xfrm>
            <a:off x="7868691" y="3636261"/>
            <a:ext cx="1224136" cy="504056"/>
          </a:xfrm>
          <a:prstGeom prst="roundRect">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sp>
        <p:nvSpPr>
          <p:cNvPr id="39" name="TextBox 38"/>
          <p:cNvSpPr txBox="1"/>
          <p:nvPr/>
        </p:nvSpPr>
        <p:spPr>
          <a:xfrm>
            <a:off x="7940699" y="3703623"/>
            <a:ext cx="1224136"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体感操作</a:t>
            </a:r>
            <a:endParaRPr lang="zh-CN" altLang="en-US" b="1" dirty="0">
              <a:solidFill>
                <a:schemeClr val="bg1"/>
              </a:solidFill>
              <a:latin typeface="微软雅黑" pitchFamily="34" charset="-122"/>
              <a:ea typeface="微软雅黑" pitchFamily="34" charset="-122"/>
            </a:endParaRPr>
          </a:p>
        </p:txBody>
      </p:sp>
      <p:sp>
        <p:nvSpPr>
          <p:cNvPr id="40" name="圆角矩形 39"/>
          <p:cNvSpPr/>
          <p:nvPr/>
        </p:nvSpPr>
        <p:spPr>
          <a:xfrm>
            <a:off x="3908251" y="4384719"/>
            <a:ext cx="1224136" cy="504056"/>
          </a:xfrm>
          <a:prstGeom prst="roundRect">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sp>
        <p:nvSpPr>
          <p:cNvPr id="41" name="TextBox 40"/>
          <p:cNvSpPr txBox="1"/>
          <p:nvPr/>
        </p:nvSpPr>
        <p:spPr>
          <a:xfrm>
            <a:off x="3980259" y="4452081"/>
            <a:ext cx="1224136"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全员参与</a:t>
            </a:r>
            <a:endParaRPr lang="zh-CN" altLang="en-US" b="1" dirty="0">
              <a:solidFill>
                <a:schemeClr val="bg1"/>
              </a:solidFill>
              <a:latin typeface="微软雅黑" pitchFamily="34" charset="-122"/>
              <a:ea typeface="微软雅黑" pitchFamily="34" charset="-122"/>
            </a:endParaRPr>
          </a:p>
        </p:txBody>
      </p:sp>
      <p:sp>
        <p:nvSpPr>
          <p:cNvPr id="42" name="圆角矩形 41"/>
          <p:cNvSpPr/>
          <p:nvPr/>
        </p:nvSpPr>
        <p:spPr>
          <a:xfrm>
            <a:off x="5229570" y="3622576"/>
            <a:ext cx="1224136" cy="504056"/>
          </a:xfrm>
          <a:prstGeom prst="roundRect">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sp>
        <p:nvSpPr>
          <p:cNvPr id="43" name="TextBox 42"/>
          <p:cNvSpPr txBox="1"/>
          <p:nvPr/>
        </p:nvSpPr>
        <p:spPr>
          <a:xfrm>
            <a:off x="5229570" y="3716902"/>
            <a:ext cx="1503876" cy="307777"/>
          </a:xfrm>
          <a:prstGeom prst="rect">
            <a:avLst/>
          </a:prstGeom>
          <a:noFill/>
        </p:spPr>
        <p:txBody>
          <a:bodyPr wrap="square" rtlCol="0">
            <a:spAutoFit/>
          </a:bodyPr>
          <a:lstStyle/>
          <a:p>
            <a:r>
              <a:rPr lang="zh-CN" altLang="en-US" sz="1400" b="1" dirty="0" smtClean="0">
                <a:solidFill>
                  <a:schemeClr val="bg1"/>
                </a:solidFill>
                <a:latin typeface="微软雅黑" pitchFamily="34" charset="-122"/>
                <a:ea typeface="微软雅黑" pitchFamily="34" charset="-122"/>
              </a:rPr>
              <a:t>大数据库支持</a:t>
            </a:r>
            <a:endParaRPr lang="zh-CN" altLang="en-US" sz="1400" b="1" dirty="0">
              <a:solidFill>
                <a:schemeClr val="bg1"/>
              </a:solidFill>
              <a:latin typeface="微软雅黑" pitchFamily="34" charset="-122"/>
              <a:ea typeface="微软雅黑" pitchFamily="34" charset="-122"/>
            </a:endParaRPr>
          </a:p>
        </p:txBody>
      </p:sp>
      <p:sp>
        <p:nvSpPr>
          <p:cNvPr id="44" name="圆角矩形 43"/>
          <p:cNvSpPr/>
          <p:nvPr/>
        </p:nvSpPr>
        <p:spPr>
          <a:xfrm>
            <a:off x="6546266" y="3622576"/>
            <a:ext cx="1224136" cy="504056"/>
          </a:xfrm>
          <a:prstGeom prst="roundRect">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sp>
        <p:nvSpPr>
          <p:cNvPr id="45" name="TextBox 44"/>
          <p:cNvSpPr txBox="1"/>
          <p:nvPr/>
        </p:nvSpPr>
        <p:spPr>
          <a:xfrm>
            <a:off x="6597722" y="3664639"/>
            <a:ext cx="1503876"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网络共享</a:t>
            </a:r>
            <a:endParaRPr lang="zh-CN" altLang="en-US" b="1" dirty="0">
              <a:solidFill>
                <a:schemeClr val="bg1"/>
              </a:solidFill>
              <a:latin typeface="微软雅黑" pitchFamily="34" charset="-122"/>
              <a:ea typeface="微软雅黑" pitchFamily="34" charset="-122"/>
            </a:endParaRPr>
          </a:p>
        </p:txBody>
      </p:sp>
      <p:sp>
        <p:nvSpPr>
          <p:cNvPr id="46" name="圆角矩形 45"/>
          <p:cNvSpPr/>
          <p:nvPr/>
        </p:nvSpPr>
        <p:spPr>
          <a:xfrm>
            <a:off x="7868691" y="4384719"/>
            <a:ext cx="1224136" cy="504056"/>
          </a:xfrm>
          <a:prstGeom prst="roundRect">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sp>
        <p:nvSpPr>
          <p:cNvPr id="47" name="TextBox 46"/>
          <p:cNvSpPr txBox="1"/>
          <p:nvPr/>
        </p:nvSpPr>
        <p:spPr>
          <a:xfrm>
            <a:off x="7956354" y="4452081"/>
            <a:ext cx="1008111" cy="369332"/>
          </a:xfrm>
          <a:prstGeom prst="rect">
            <a:avLst/>
          </a:prstGeom>
          <a:noFill/>
        </p:spPr>
        <p:txBody>
          <a:bodyPr wrap="square" rtlCol="0">
            <a:spAutoFit/>
          </a:bodyPr>
          <a:lstStyle/>
          <a:p>
            <a:r>
              <a:rPr lang="en-US" altLang="zh-CN" b="1" dirty="0" smtClean="0">
                <a:solidFill>
                  <a:schemeClr val="bg1"/>
                </a:solidFill>
                <a:latin typeface="微软雅黑" pitchFamily="34" charset="-122"/>
                <a:ea typeface="微软雅黑" pitchFamily="34" charset="-122"/>
              </a:rPr>
              <a:t>VR</a:t>
            </a:r>
            <a:r>
              <a:rPr lang="zh-CN" altLang="en-US" b="1" dirty="0" smtClean="0">
                <a:solidFill>
                  <a:schemeClr val="bg1"/>
                </a:solidFill>
                <a:latin typeface="微软雅黑" pitchFamily="34" charset="-122"/>
                <a:ea typeface="微软雅黑" pitchFamily="34" charset="-122"/>
              </a:rPr>
              <a:t>体验</a:t>
            </a:r>
            <a:endParaRPr lang="zh-CN" altLang="en-US" b="1" dirty="0">
              <a:solidFill>
                <a:schemeClr val="bg1"/>
              </a:solidFill>
              <a:latin typeface="微软雅黑" pitchFamily="34" charset="-122"/>
              <a:ea typeface="微软雅黑" pitchFamily="34" charset="-122"/>
            </a:endParaRPr>
          </a:p>
        </p:txBody>
      </p:sp>
      <p:sp>
        <p:nvSpPr>
          <p:cNvPr id="48" name="圆角矩形 47"/>
          <p:cNvSpPr/>
          <p:nvPr/>
        </p:nvSpPr>
        <p:spPr>
          <a:xfrm>
            <a:off x="3908251" y="5134744"/>
            <a:ext cx="1224136" cy="504056"/>
          </a:xfrm>
          <a:prstGeom prst="roundRect">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sp>
        <p:nvSpPr>
          <p:cNvPr id="49" name="TextBox 48"/>
          <p:cNvSpPr txBox="1"/>
          <p:nvPr/>
        </p:nvSpPr>
        <p:spPr>
          <a:xfrm>
            <a:off x="3908251" y="5228313"/>
            <a:ext cx="1440160" cy="307777"/>
          </a:xfrm>
          <a:prstGeom prst="rect">
            <a:avLst/>
          </a:prstGeom>
          <a:noFill/>
        </p:spPr>
        <p:txBody>
          <a:bodyPr wrap="square" rtlCol="0">
            <a:spAutoFit/>
          </a:bodyPr>
          <a:lstStyle/>
          <a:p>
            <a:r>
              <a:rPr lang="zh-CN" altLang="en-US" sz="1400" b="1" dirty="0" smtClean="0">
                <a:solidFill>
                  <a:schemeClr val="bg1"/>
                </a:solidFill>
                <a:latin typeface="微软雅黑" pitchFamily="34" charset="-122"/>
                <a:ea typeface="微软雅黑" pitchFamily="34" charset="-122"/>
              </a:rPr>
              <a:t>兼容其它平台</a:t>
            </a:r>
            <a:endParaRPr lang="zh-CN" altLang="en-US" sz="1400" b="1" dirty="0">
              <a:solidFill>
                <a:schemeClr val="bg1"/>
              </a:solidFill>
              <a:latin typeface="微软雅黑" pitchFamily="34" charset="-122"/>
              <a:ea typeface="微软雅黑" pitchFamily="34" charset="-122"/>
            </a:endParaRPr>
          </a:p>
        </p:txBody>
      </p:sp>
      <p:cxnSp>
        <p:nvCxnSpPr>
          <p:cNvPr id="50" name="直接连接符 49"/>
          <p:cNvCxnSpPr/>
          <p:nvPr/>
        </p:nvCxnSpPr>
        <p:spPr>
          <a:xfrm>
            <a:off x="4988371" y="3046512"/>
            <a:ext cx="0" cy="432048"/>
          </a:xfrm>
          <a:prstGeom prst="line">
            <a:avLst/>
          </a:prstGeom>
          <a:noFill/>
          <a:ln w="9525" cap="flat" cmpd="sng" algn="ctr">
            <a:solidFill>
              <a:srgbClr val="CC8E60"/>
            </a:solidFill>
            <a:prstDash val="solid"/>
          </a:ln>
          <a:effectLst/>
        </p:spPr>
      </p:cxnSp>
      <p:cxnSp>
        <p:nvCxnSpPr>
          <p:cNvPr id="51" name="直接连接符 50"/>
          <p:cNvCxnSpPr/>
          <p:nvPr/>
        </p:nvCxnSpPr>
        <p:spPr>
          <a:xfrm>
            <a:off x="8012707" y="3046688"/>
            <a:ext cx="0" cy="432048"/>
          </a:xfrm>
          <a:prstGeom prst="line">
            <a:avLst/>
          </a:prstGeom>
          <a:noFill/>
          <a:ln w="9525" cap="flat" cmpd="sng" algn="ctr">
            <a:solidFill>
              <a:srgbClr val="CC8E60"/>
            </a:solidFill>
            <a:prstDash val="solid"/>
          </a:ln>
          <a:effectLst/>
        </p:spPr>
      </p:cxnSp>
      <p:sp>
        <p:nvSpPr>
          <p:cNvPr id="52" name="圆角矩形 51"/>
          <p:cNvSpPr/>
          <p:nvPr/>
        </p:nvSpPr>
        <p:spPr>
          <a:xfrm>
            <a:off x="5229570" y="5134744"/>
            <a:ext cx="1224136" cy="504056"/>
          </a:xfrm>
          <a:prstGeom prst="roundRect">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sp>
        <p:nvSpPr>
          <p:cNvPr id="53" name="TextBox 52"/>
          <p:cNvSpPr txBox="1"/>
          <p:nvPr/>
        </p:nvSpPr>
        <p:spPr>
          <a:xfrm>
            <a:off x="5229570" y="5270004"/>
            <a:ext cx="1440160" cy="276999"/>
          </a:xfrm>
          <a:prstGeom prst="rect">
            <a:avLst/>
          </a:prstGeom>
          <a:noFill/>
        </p:spPr>
        <p:txBody>
          <a:bodyPr wrap="square" rtlCol="0">
            <a:spAutoFit/>
          </a:bodyPr>
          <a:lstStyle/>
          <a:p>
            <a:r>
              <a:rPr lang="zh-CN" altLang="en-US" sz="1200" b="1" dirty="0" smtClean="0">
                <a:solidFill>
                  <a:schemeClr val="bg1"/>
                </a:solidFill>
                <a:latin typeface="微软雅黑" pitchFamily="34" charset="-122"/>
                <a:ea typeface="微软雅黑" pitchFamily="34" charset="-122"/>
              </a:rPr>
              <a:t>强大的技术后台</a:t>
            </a:r>
            <a:endParaRPr lang="zh-CN" altLang="en-US" sz="1200" b="1" dirty="0">
              <a:solidFill>
                <a:schemeClr val="bg1"/>
              </a:solidFill>
              <a:latin typeface="微软雅黑" pitchFamily="34" charset="-122"/>
              <a:ea typeface="微软雅黑" pitchFamily="34" charset="-122"/>
            </a:endParaRPr>
          </a:p>
        </p:txBody>
      </p:sp>
      <p:sp>
        <p:nvSpPr>
          <p:cNvPr id="54" name="圆角矩形 53"/>
          <p:cNvSpPr/>
          <p:nvPr/>
        </p:nvSpPr>
        <p:spPr>
          <a:xfrm>
            <a:off x="6558944" y="5128685"/>
            <a:ext cx="1224136" cy="504056"/>
          </a:xfrm>
          <a:prstGeom prst="roundRect">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sp>
        <p:nvSpPr>
          <p:cNvPr id="55" name="TextBox 54"/>
          <p:cNvSpPr txBox="1"/>
          <p:nvPr/>
        </p:nvSpPr>
        <p:spPr>
          <a:xfrm>
            <a:off x="6558944" y="5222254"/>
            <a:ext cx="1440160" cy="307777"/>
          </a:xfrm>
          <a:prstGeom prst="rect">
            <a:avLst/>
          </a:prstGeom>
          <a:noFill/>
        </p:spPr>
        <p:txBody>
          <a:bodyPr wrap="square" rtlCol="0">
            <a:spAutoFit/>
          </a:bodyPr>
          <a:lstStyle/>
          <a:p>
            <a:r>
              <a:rPr lang="zh-CN" altLang="en-US" sz="1400" b="1" dirty="0" smtClean="0">
                <a:solidFill>
                  <a:schemeClr val="bg1"/>
                </a:solidFill>
                <a:latin typeface="微软雅黑" pitchFamily="34" charset="-122"/>
                <a:ea typeface="微软雅黑" pitchFamily="34" charset="-122"/>
              </a:rPr>
              <a:t>专业培训团队</a:t>
            </a:r>
            <a:endParaRPr lang="zh-CN" altLang="en-US" sz="1400" b="1" dirty="0">
              <a:solidFill>
                <a:schemeClr val="bg1"/>
              </a:solidFill>
              <a:latin typeface="微软雅黑" pitchFamily="34" charset="-122"/>
              <a:ea typeface="微软雅黑" pitchFamily="34" charset="-122"/>
            </a:endParaRPr>
          </a:p>
        </p:txBody>
      </p:sp>
      <p:sp>
        <p:nvSpPr>
          <p:cNvPr id="56" name="圆角矩形 55"/>
          <p:cNvSpPr/>
          <p:nvPr/>
        </p:nvSpPr>
        <p:spPr>
          <a:xfrm>
            <a:off x="7868691" y="5134744"/>
            <a:ext cx="1224136" cy="504056"/>
          </a:xfrm>
          <a:prstGeom prst="roundRect">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sp>
        <p:nvSpPr>
          <p:cNvPr id="57" name="TextBox 56"/>
          <p:cNvSpPr txBox="1"/>
          <p:nvPr/>
        </p:nvSpPr>
        <p:spPr>
          <a:xfrm>
            <a:off x="7868691" y="5223742"/>
            <a:ext cx="1440160" cy="338554"/>
          </a:xfrm>
          <a:prstGeom prst="rect">
            <a:avLst/>
          </a:prstGeom>
          <a:noFill/>
        </p:spPr>
        <p:txBody>
          <a:bodyPr wrap="square" rtlCol="0">
            <a:spAutoFit/>
          </a:bodyPr>
          <a:lstStyle/>
          <a:p>
            <a:r>
              <a:rPr lang="zh-CN" altLang="en-US" sz="1600" b="1" dirty="0" smtClean="0">
                <a:solidFill>
                  <a:schemeClr val="bg1"/>
                </a:solidFill>
                <a:latin typeface="微软雅黑" pitchFamily="34" charset="-122"/>
                <a:ea typeface="微软雅黑" pitchFamily="34" charset="-122"/>
              </a:rPr>
              <a:t>无限的片源</a:t>
            </a:r>
            <a:endParaRPr lang="zh-CN" altLang="en-US" sz="16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197623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par>
                                <p:cTn id="40" presetID="22" presetClass="entr" presetSubtype="4"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down)">
                                      <p:cBhvr>
                                        <p:cTn id="48" dur="500"/>
                                        <p:tgtEl>
                                          <p:spTgt spid="26"/>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down)">
                                      <p:cBhvr>
                                        <p:cTn id="54" dur="500"/>
                                        <p:tgtEl>
                                          <p:spTgt spid="2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down)">
                                      <p:cBhvr>
                                        <p:cTn id="60" dur="500"/>
                                        <p:tgtEl>
                                          <p:spTgt spid="3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down)">
                                      <p:cBhvr>
                                        <p:cTn id="63" dur="500"/>
                                        <p:tgtEl>
                                          <p:spTgt spid="31"/>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wipe(down)">
                                      <p:cBhvr>
                                        <p:cTn id="66" dur="500"/>
                                        <p:tgtEl>
                                          <p:spTgt spid="39"/>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wipe(down)">
                                      <p:cBhvr>
                                        <p:cTn id="69" dur="500"/>
                                        <p:tgtEl>
                                          <p:spTgt spid="40"/>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down)">
                                      <p:cBhvr>
                                        <p:cTn id="72" dur="500"/>
                                        <p:tgtEl>
                                          <p:spTgt spid="41"/>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wipe(down)">
                                      <p:cBhvr>
                                        <p:cTn id="75" dur="500"/>
                                        <p:tgtEl>
                                          <p:spTgt spid="42"/>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wipe(down)">
                                      <p:cBhvr>
                                        <p:cTn id="78" dur="500"/>
                                        <p:tgtEl>
                                          <p:spTgt spid="43"/>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wipe(down)">
                                      <p:cBhvr>
                                        <p:cTn id="81" dur="500"/>
                                        <p:tgtEl>
                                          <p:spTgt spid="44"/>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down)">
                                      <p:cBhvr>
                                        <p:cTn id="84" dur="500"/>
                                        <p:tgtEl>
                                          <p:spTgt spid="45"/>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wipe(down)">
                                      <p:cBhvr>
                                        <p:cTn id="87" dur="500"/>
                                        <p:tgtEl>
                                          <p:spTgt spid="46"/>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47"/>
                                        </p:tgtEl>
                                        <p:attrNameLst>
                                          <p:attrName>style.visibility</p:attrName>
                                        </p:attrNameLst>
                                      </p:cBhvr>
                                      <p:to>
                                        <p:strVal val="visible"/>
                                      </p:to>
                                    </p:set>
                                    <p:animEffect transition="in" filter="wipe(down)">
                                      <p:cBhvr>
                                        <p:cTn id="90" dur="500"/>
                                        <p:tgtEl>
                                          <p:spTgt spid="47"/>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48"/>
                                        </p:tgtEl>
                                        <p:attrNameLst>
                                          <p:attrName>style.visibility</p:attrName>
                                        </p:attrNameLst>
                                      </p:cBhvr>
                                      <p:to>
                                        <p:strVal val="visible"/>
                                      </p:to>
                                    </p:set>
                                    <p:animEffect transition="in" filter="wipe(down)">
                                      <p:cBhvr>
                                        <p:cTn id="93" dur="500"/>
                                        <p:tgtEl>
                                          <p:spTgt spid="48"/>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wipe(down)">
                                      <p:cBhvr>
                                        <p:cTn id="96" dur="500"/>
                                        <p:tgtEl>
                                          <p:spTgt spid="49"/>
                                        </p:tgtEl>
                                      </p:cBhvr>
                                    </p:animEffect>
                                  </p:childTnLst>
                                </p:cTn>
                              </p:par>
                              <p:par>
                                <p:cTn id="97" presetID="22" presetClass="entr" presetSubtype="4" fill="hold" nodeType="withEffect">
                                  <p:stCondLst>
                                    <p:cond delay="0"/>
                                  </p:stCondLst>
                                  <p:childTnLst>
                                    <p:set>
                                      <p:cBhvr>
                                        <p:cTn id="98" dur="1" fill="hold">
                                          <p:stCondLst>
                                            <p:cond delay="0"/>
                                          </p:stCondLst>
                                        </p:cTn>
                                        <p:tgtEl>
                                          <p:spTgt spid="50"/>
                                        </p:tgtEl>
                                        <p:attrNameLst>
                                          <p:attrName>style.visibility</p:attrName>
                                        </p:attrNameLst>
                                      </p:cBhvr>
                                      <p:to>
                                        <p:strVal val="visible"/>
                                      </p:to>
                                    </p:set>
                                    <p:animEffect transition="in" filter="wipe(down)">
                                      <p:cBhvr>
                                        <p:cTn id="99" dur="500"/>
                                        <p:tgtEl>
                                          <p:spTgt spid="50"/>
                                        </p:tgtEl>
                                      </p:cBhvr>
                                    </p:animEffect>
                                  </p:childTnLst>
                                </p:cTn>
                              </p:par>
                              <p:par>
                                <p:cTn id="100" presetID="22" presetClass="entr" presetSubtype="4" fill="hold" nodeType="with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wipe(down)">
                                      <p:cBhvr>
                                        <p:cTn id="102" dur="500"/>
                                        <p:tgtEl>
                                          <p:spTgt spid="51"/>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wipe(down)">
                                      <p:cBhvr>
                                        <p:cTn id="105" dur="500"/>
                                        <p:tgtEl>
                                          <p:spTgt spid="52"/>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53"/>
                                        </p:tgtEl>
                                        <p:attrNameLst>
                                          <p:attrName>style.visibility</p:attrName>
                                        </p:attrNameLst>
                                      </p:cBhvr>
                                      <p:to>
                                        <p:strVal val="visible"/>
                                      </p:to>
                                    </p:set>
                                    <p:animEffect transition="in" filter="wipe(down)">
                                      <p:cBhvr>
                                        <p:cTn id="108" dur="500"/>
                                        <p:tgtEl>
                                          <p:spTgt spid="53"/>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54"/>
                                        </p:tgtEl>
                                        <p:attrNameLst>
                                          <p:attrName>style.visibility</p:attrName>
                                        </p:attrNameLst>
                                      </p:cBhvr>
                                      <p:to>
                                        <p:strVal val="visible"/>
                                      </p:to>
                                    </p:set>
                                    <p:animEffect transition="in" filter="wipe(down)">
                                      <p:cBhvr>
                                        <p:cTn id="111" dur="500"/>
                                        <p:tgtEl>
                                          <p:spTgt spid="54"/>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55"/>
                                        </p:tgtEl>
                                        <p:attrNameLst>
                                          <p:attrName>style.visibility</p:attrName>
                                        </p:attrNameLst>
                                      </p:cBhvr>
                                      <p:to>
                                        <p:strVal val="visible"/>
                                      </p:to>
                                    </p:set>
                                    <p:animEffect transition="in" filter="wipe(down)">
                                      <p:cBhvr>
                                        <p:cTn id="114" dur="500"/>
                                        <p:tgtEl>
                                          <p:spTgt spid="55"/>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56"/>
                                        </p:tgtEl>
                                        <p:attrNameLst>
                                          <p:attrName>style.visibility</p:attrName>
                                        </p:attrNameLst>
                                      </p:cBhvr>
                                      <p:to>
                                        <p:strVal val="visible"/>
                                      </p:to>
                                    </p:set>
                                    <p:animEffect transition="in" filter="wipe(down)">
                                      <p:cBhvr>
                                        <p:cTn id="117" dur="500"/>
                                        <p:tgtEl>
                                          <p:spTgt spid="56"/>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57"/>
                                        </p:tgtEl>
                                        <p:attrNameLst>
                                          <p:attrName>style.visibility</p:attrName>
                                        </p:attrNameLst>
                                      </p:cBhvr>
                                      <p:to>
                                        <p:strVal val="visible"/>
                                      </p:to>
                                    </p:set>
                                    <p:animEffect transition="in" filter="wipe(down)">
                                      <p:cBhvr>
                                        <p:cTn id="12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animBg="1"/>
      <p:bldP spid="17" grpId="0" animBg="1"/>
      <p:bldP spid="18" grpId="0"/>
      <p:bldP spid="20" grpId="0" animBg="1"/>
      <p:bldP spid="21" grpId="0"/>
      <p:bldP spid="24" grpId="0" animBg="1"/>
      <p:bldP spid="26" grpId="0"/>
      <p:bldP spid="27" grpId="0" animBg="1"/>
      <p:bldP spid="28" grpId="0"/>
      <p:bldP spid="29" grpId="0" animBg="1"/>
      <p:bldP spid="30" grpId="0"/>
      <p:bldP spid="31" grpId="0" animBg="1"/>
      <p:bldP spid="39" grpId="0"/>
      <p:bldP spid="40" grpId="0" animBg="1"/>
      <p:bldP spid="41" grpId="0"/>
      <p:bldP spid="42" grpId="0" animBg="1"/>
      <p:bldP spid="43" grpId="0"/>
      <p:bldP spid="44" grpId="0" animBg="1"/>
      <p:bldP spid="45" grpId="0"/>
      <p:bldP spid="46" grpId="0" animBg="1"/>
      <p:bldP spid="47" grpId="0"/>
      <p:bldP spid="48" grpId="0" animBg="1"/>
      <p:bldP spid="49" grpId="0"/>
      <p:bldP spid="52" grpId="0" animBg="1"/>
      <p:bldP spid="53" grpId="0"/>
      <p:bldP spid="54" grpId="0" animBg="1"/>
      <p:bldP spid="55" grpId="0"/>
      <p:bldP spid="56" grpId="0" animBg="1"/>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88" name="直接连接符 87"/>
          <p:cNvCxnSpPr/>
          <p:nvPr/>
        </p:nvCxnSpPr>
        <p:spPr>
          <a:xfrm>
            <a:off x="599059" y="1627312"/>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sp>
        <p:nvSpPr>
          <p:cNvPr id="89" name="TextBox 88"/>
          <p:cNvSpPr txBox="1"/>
          <p:nvPr/>
        </p:nvSpPr>
        <p:spPr>
          <a:xfrm>
            <a:off x="743075" y="1235914"/>
            <a:ext cx="3600400"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系统简介</a:t>
            </a:r>
            <a:endParaRPr lang="zh-CN" altLang="en-US" b="1" dirty="0">
              <a:solidFill>
                <a:schemeClr val="bg1"/>
              </a:solidFill>
              <a:latin typeface="微软雅黑" pitchFamily="34" charset="-122"/>
              <a:ea typeface="微软雅黑" pitchFamily="34" charset="-122"/>
            </a:endParaRPr>
          </a:p>
        </p:txBody>
      </p:sp>
      <p:sp>
        <p:nvSpPr>
          <p:cNvPr id="90" name="TextBox 89"/>
          <p:cNvSpPr txBox="1"/>
          <p:nvPr/>
        </p:nvSpPr>
        <p:spPr>
          <a:xfrm>
            <a:off x="764733" y="1843336"/>
            <a:ext cx="3650750"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互动式</a:t>
            </a:r>
            <a:r>
              <a:rPr lang="zh-CN" altLang="en-US" b="1" dirty="0" smtClean="0">
                <a:solidFill>
                  <a:schemeClr val="bg1"/>
                </a:solidFill>
                <a:latin typeface="微软雅黑" pitchFamily="34" charset="-122"/>
                <a:ea typeface="微软雅黑" pitchFamily="34" charset="-122"/>
              </a:rPr>
              <a:t>数字天象厅系统组成</a:t>
            </a:r>
            <a:endParaRPr lang="zh-CN" altLang="en-US" b="1" dirty="0">
              <a:solidFill>
                <a:schemeClr val="bg1"/>
              </a:solidFill>
              <a:latin typeface="微软雅黑" pitchFamily="34" charset="-122"/>
              <a:ea typeface="微软雅黑" pitchFamily="34" charset="-122"/>
            </a:endParaRPr>
          </a:p>
        </p:txBody>
      </p:sp>
      <p:sp>
        <p:nvSpPr>
          <p:cNvPr id="91" name="矩形 90"/>
          <p:cNvSpPr/>
          <p:nvPr/>
        </p:nvSpPr>
        <p:spPr>
          <a:xfrm>
            <a:off x="743075" y="1843336"/>
            <a:ext cx="3600400" cy="369332"/>
          </a:xfrm>
          <a:prstGeom prst="rect">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cxnSp>
        <p:nvCxnSpPr>
          <p:cNvPr id="92" name="直接连接符 91"/>
          <p:cNvCxnSpPr>
            <a:stCxn id="91" idx="2"/>
          </p:cNvCxnSpPr>
          <p:nvPr/>
        </p:nvCxnSpPr>
        <p:spPr>
          <a:xfrm>
            <a:off x="2543275" y="2212668"/>
            <a:ext cx="0" cy="854804"/>
          </a:xfrm>
          <a:prstGeom prst="line">
            <a:avLst/>
          </a:prstGeom>
          <a:noFill/>
          <a:ln w="9525" cap="flat" cmpd="sng" algn="ctr">
            <a:solidFill>
              <a:srgbClr val="CC8E60"/>
            </a:solidFill>
            <a:prstDash val="solid"/>
          </a:ln>
          <a:effectLst/>
        </p:spPr>
      </p:cxnSp>
      <p:sp>
        <p:nvSpPr>
          <p:cNvPr id="93" name="圆角矩形 92"/>
          <p:cNvSpPr/>
          <p:nvPr/>
        </p:nvSpPr>
        <p:spPr>
          <a:xfrm>
            <a:off x="1607171" y="3067472"/>
            <a:ext cx="1944216" cy="432048"/>
          </a:xfrm>
          <a:prstGeom prst="roundRect">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sp>
        <p:nvSpPr>
          <p:cNvPr id="94" name="TextBox 93"/>
          <p:cNvSpPr txBox="1"/>
          <p:nvPr/>
        </p:nvSpPr>
        <p:spPr>
          <a:xfrm>
            <a:off x="1895203" y="3098830"/>
            <a:ext cx="1618729"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互联网平台</a:t>
            </a:r>
            <a:endParaRPr lang="zh-CN" altLang="en-US" b="1" dirty="0">
              <a:solidFill>
                <a:schemeClr val="bg1"/>
              </a:solidFill>
              <a:latin typeface="微软雅黑" pitchFamily="34" charset="-122"/>
              <a:ea typeface="微软雅黑" pitchFamily="34" charset="-122"/>
            </a:endParaRPr>
          </a:p>
        </p:txBody>
      </p:sp>
      <p:cxnSp>
        <p:nvCxnSpPr>
          <p:cNvPr id="95" name="肘形连接符 94"/>
          <p:cNvCxnSpPr/>
          <p:nvPr/>
        </p:nvCxnSpPr>
        <p:spPr>
          <a:xfrm rot="5400000">
            <a:off x="1067882" y="3536295"/>
            <a:ext cx="1510626" cy="1440160"/>
          </a:xfrm>
          <a:prstGeom prst="bentConnector3">
            <a:avLst>
              <a:gd name="adj1" fmla="val 50000"/>
            </a:avLst>
          </a:prstGeom>
          <a:noFill/>
          <a:ln w="9525" cap="flat" cmpd="sng" algn="ctr">
            <a:solidFill>
              <a:srgbClr val="CC8E60"/>
            </a:solidFill>
            <a:prstDash val="solid"/>
          </a:ln>
          <a:effectLst/>
        </p:spPr>
      </p:cxnSp>
      <p:sp>
        <p:nvSpPr>
          <p:cNvPr id="96" name="圆角矩形 95"/>
          <p:cNvSpPr/>
          <p:nvPr/>
        </p:nvSpPr>
        <p:spPr>
          <a:xfrm>
            <a:off x="167011" y="5011688"/>
            <a:ext cx="1872208" cy="444354"/>
          </a:xfrm>
          <a:prstGeom prst="roundRect">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sp>
        <p:nvSpPr>
          <p:cNvPr id="97" name="TextBox 96"/>
          <p:cNvSpPr txBox="1"/>
          <p:nvPr/>
        </p:nvSpPr>
        <p:spPr>
          <a:xfrm>
            <a:off x="167011" y="5033174"/>
            <a:ext cx="1944216" cy="338554"/>
          </a:xfrm>
          <a:prstGeom prst="rect">
            <a:avLst/>
          </a:prstGeom>
          <a:noFill/>
        </p:spPr>
        <p:txBody>
          <a:bodyPr wrap="square" rtlCol="0">
            <a:spAutoFit/>
          </a:bodyPr>
          <a:lstStyle/>
          <a:p>
            <a:r>
              <a:rPr lang="zh-CN" altLang="en-US" sz="1600" b="1" dirty="0" smtClean="0">
                <a:solidFill>
                  <a:schemeClr val="bg1"/>
                </a:solidFill>
                <a:latin typeface="微软雅黑" pitchFamily="34" charset="-122"/>
                <a:ea typeface="微软雅黑" pitchFamily="34" charset="-122"/>
              </a:rPr>
              <a:t>国家天文台数据库</a:t>
            </a:r>
            <a:endParaRPr lang="zh-CN" altLang="en-US" sz="1600" b="1" dirty="0">
              <a:solidFill>
                <a:schemeClr val="bg1"/>
              </a:solidFill>
              <a:latin typeface="微软雅黑" pitchFamily="34" charset="-122"/>
              <a:ea typeface="微软雅黑" pitchFamily="34" charset="-122"/>
            </a:endParaRPr>
          </a:p>
        </p:txBody>
      </p:sp>
      <p:cxnSp>
        <p:nvCxnSpPr>
          <p:cNvPr id="98" name="肘形连接符 97"/>
          <p:cNvCxnSpPr>
            <a:stCxn id="93" idx="2"/>
          </p:cNvCxnSpPr>
          <p:nvPr/>
        </p:nvCxnSpPr>
        <p:spPr>
          <a:xfrm rot="16200000" flipH="1">
            <a:off x="2489269" y="3589530"/>
            <a:ext cx="1512168" cy="1332148"/>
          </a:xfrm>
          <a:prstGeom prst="bentConnector3">
            <a:avLst/>
          </a:prstGeom>
          <a:noFill/>
          <a:ln w="9525" cap="flat" cmpd="sng" algn="ctr">
            <a:solidFill>
              <a:srgbClr val="CC8E60"/>
            </a:solidFill>
            <a:prstDash val="solid"/>
          </a:ln>
          <a:effectLst/>
        </p:spPr>
      </p:cxnSp>
      <p:sp>
        <p:nvSpPr>
          <p:cNvPr id="99" name="圆角矩形 98"/>
          <p:cNvSpPr/>
          <p:nvPr/>
        </p:nvSpPr>
        <p:spPr>
          <a:xfrm>
            <a:off x="6511621" y="1739970"/>
            <a:ext cx="2088232" cy="576064"/>
          </a:xfrm>
          <a:prstGeom prst="roundRect">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sp>
        <p:nvSpPr>
          <p:cNvPr id="100" name="TextBox 99"/>
          <p:cNvSpPr txBox="1"/>
          <p:nvPr/>
        </p:nvSpPr>
        <p:spPr>
          <a:xfrm>
            <a:off x="2975323" y="5083696"/>
            <a:ext cx="1800200" cy="338554"/>
          </a:xfrm>
          <a:prstGeom prst="rect">
            <a:avLst/>
          </a:prstGeom>
          <a:noFill/>
        </p:spPr>
        <p:txBody>
          <a:bodyPr wrap="square" rtlCol="0">
            <a:spAutoFit/>
          </a:bodyPr>
          <a:lstStyle/>
          <a:p>
            <a:r>
              <a:rPr lang="en-US" altLang="zh-CN" sz="1600" b="1" dirty="0" smtClean="0">
                <a:solidFill>
                  <a:schemeClr val="bg1"/>
                </a:solidFill>
                <a:latin typeface="微软雅黑" pitchFamily="34" charset="-122"/>
                <a:ea typeface="微软雅黑" pitchFamily="34" charset="-122"/>
              </a:rPr>
              <a:t>NASA</a:t>
            </a:r>
            <a:r>
              <a:rPr lang="zh-CN" altLang="en-US" sz="1600" b="1" dirty="0" smtClean="0">
                <a:solidFill>
                  <a:schemeClr val="bg1"/>
                </a:solidFill>
                <a:latin typeface="微软雅黑" pitchFamily="34" charset="-122"/>
                <a:ea typeface="微软雅黑" pitchFamily="34" charset="-122"/>
              </a:rPr>
              <a:t>天文数据库</a:t>
            </a:r>
            <a:endParaRPr lang="zh-CN" altLang="en-US" sz="1600" b="1" dirty="0">
              <a:solidFill>
                <a:schemeClr val="bg1"/>
              </a:solidFill>
              <a:latin typeface="微软雅黑" pitchFamily="34" charset="-122"/>
              <a:ea typeface="微软雅黑" pitchFamily="34" charset="-122"/>
            </a:endParaRPr>
          </a:p>
        </p:txBody>
      </p:sp>
      <p:cxnSp>
        <p:nvCxnSpPr>
          <p:cNvPr id="101" name="直接连接符 100"/>
          <p:cNvCxnSpPr>
            <a:stCxn id="91" idx="3"/>
          </p:cNvCxnSpPr>
          <p:nvPr/>
        </p:nvCxnSpPr>
        <p:spPr>
          <a:xfrm>
            <a:off x="4343475" y="2028002"/>
            <a:ext cx="2160240" cy="0"/>
          </a:xfrm>
          <a:prstGeom prst="line">
            <a:avLst/>
          </a:prstGeom>
          <a:noFill/>
          <a:ln w="9525" cap="flat" cmpd="sng" algn="ctr">
            <a:solidFill>
              <a:srgbClr val="CC8E60"/>
            </a:solidFill>
            <a:prstDash val="solid"/>
          </a:ln>
          <a:effectLst/>
        </p:spPr>
      </p:cxnSp>
      <p:sp>
        <p:nvSpPr>
          <p:cNvPr id="102" name="TextBox 101"/>
          <p:cNvSpPr txBox="1"/>
          <p:nvPr/>
        </p:nvSpPr>
        <p:spPr>
          <a:xfrm>
            <a:off x="6596205" y="3922276"/>
            <a:ext cx="2016224"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传统球幕影片放映</a:t>
            </a:r>
            <a:endParaRPr lang="zh-CN" altLang="en-US" b="1" dirty="0">
              <a:solidFill>
                <a:schemeClr val="bg1"/>
              </a:solidFill>
              <a:latin typeface="微软雅黑" pitchFamily="34" charset="-122"/>
              <a:ea typeface="微软雅黑" pitchFamily="34" charset="-122"/>
            </a:endParaRPr>
          </a:p>
        </p:txBody>
      </p:sp>
      <p:cxnSp>
        <p:nvCxnSpPr>
          <p:cNvPr id="103" name="直接连接符 102"/>
          <p:cNvCxnSpPr/>
          <p:nvPr/>
        </p:nvCxnSpPr>
        <p:spPr>
          <a:xfrm>
            <a:off x="5423595" y="2028002"/>
            <a:ext cx="0" cy="1039470"/>
          </a:xfrm>
          <a:prstGeom prst="line">
            <a:avLst/>
          </a:prstGeom>
          <a:noFill/>
          <a:ln w="9525" cap="flat" cmpd="sng" algn="ctr">
            <a:solidFill>
              <a:srgbClr val="CC8E60"/>
            </a:solidFill>
            <a:prstDash val="solid"/>
          </a:ln>
          <a:effectLst/>
        </p:spPr>
      </p:cxnSp>
      <p:cxnSp>
        <p:nvCxnSpPr>
          <p:cNvPr id="104" name="直接连接符 103"/>
          <p:cNvCxnSpPr/>
          <p:nvPr/>
        </p:nvCxnSpPr>
        <p:spPr>
          <a:xfrm>
            <a:off x="5423595" y="3067472"/>
            <a:ext cx="1080120" cy="0"/>
          </a:xfrm>
          <a:prstGeom prst="line">
            <a:avLst/>
          </a:prstGeom>
          <a:noFill/>
          <a:ln w="9525" cap="flat" cmpd="sng" algn="ctr">
            <a:solidFill>
              <a:srgbClr val="CC8E60"/>
            </a:solidFill>
            <a:prstDash val="solid"/>
          </a:ln>
          <a:effectLst/>
        </p:spPr>
      </p:cxnSp>
      <p:sp>
        <p:nvSpPr>
          <p:cNvPr id="105" name="圆角矩形 104"/>
          <p:cNvSpPr/>
          <p:nvPr/>
        </p:nvSpPr>
        <p:spPr>
          <a:xfrm>
            <a:off x="2867311" y="5014122"/>
            <a:ext cx="1980220" cy="441920"/>
          </a:xfrm>
          <a:prstGeom prst="roundRect">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sp>
        <p:nvSpPr>
          <p:cNvPr id="106" name="圆角矩形 105"/>
          <p:cNvSpPr/>
          <p:nvPr/>
        </p:nvSpPr>
        <p:spPr>
          <a:xfrm>
            <a:off x="6512712" y="2779440"/>
            <a:ext cx="2088232" cy="576064"/>
          </a:xfrm>
          <a:prstGeom prst="roundRect">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sp>
        <p:nvSpPr>
          <p:cNvPr id="107" name="TextBox 106"/>
          <p:cNvSpPr txBox="1"/>
          <p:nvPr/>
        </p:nvSpPr>
        <p:spPr>
          <a:xfrm>
            <a:off x="6647731" y="2914164"/>
            <a:ext cx="2088232"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体感系统的支持</a:t>
            </a:r>
            <a:endParaRPr lang="zh-CN" altLang="en-US" b="1" dirty="0">
              <a:solidFill>
                <a:schemeClr val="bg1"/>
              </a:solidFill>
              <a:latin typeface="微软雅黑" pitchFamily="34" charset="-122"/>
              <a:ea typeface="微软雅黑" pitchFamily="34" charset="-122"/>
            </a:endParaRPr>
          </a:p>
        </p:txBody>
      </p:sp>
      <p:cxnSp>
        <p:nvCxnSpPr>
          <p:cNvPr id="108" name="直接连接符 107"/>
          <p:cNvCxnSpPr/>
          <p:nvPr/>
        </p:nvCxnSpPr>
        <p:spPr>
          <a:xfrm>
            <a:off x="5423595" y="3067472"/>
            <a:ext cx="0" cy="1039470"/>
          </a:xfrm>
          <a:prstGeom prst="line">
            <a:avLst/>
          </a:prstGeom>
          <a:noFill/>
          <a:ln w="9525" cap="flat" cmpd="sng" algn="ctr">
            <a:solidFill>
              <a:srgbClr val="CC8E60"/>
            </a:solidFill>
            <a:prstDash val="solid"/>
          </a:ln>
          <a:effectLst/>
        </p:spPr>
      </p:cxnSp>
      <p:cxnSp>
        <p:nvCxnSpPr>
          <p:cNvPr id="109" name="直接连接符 108"/>
          <p:cNvCxnSpPr/>
          <p:nvPr/>
        </p:nvCxnSpPr>
        <p:spPr>
          <a:xfrm>
            <a:off x="5423595" y="4106942"/>
            <a:ext cx="1080120" cy="0"/>
          </a:xfrm>
          <a:prstGeom prst="line">
            <a:avLst/>
          </a:prstGeom>
          <a:noFill/>
          <a:ln w="9525" cap="flat" cmpd="sng" algn="ctr">
            <a:solidFill>
              <a:srgbClr val="CC8E60"/>
            </a:solidFill>
            <a:prstDash val="solid"/>
          </a:ln>
          <a:effectLst/>
        </p:spPr>
      </p:cxnSp>
      <p:sp>
        <p:nvSpPr>
          <p:cNvPr id="110" name="圆角矩形 109"/>
          <p:cNvSpPr/>
          <p:nvPr/>
        </p:nvSpPr>
        <p:spPr>
          <a:xfrm>
            <a:off x="6512712" y="3818910"/>
            <a:ext cx="2088232" cy="576064"/>
          </a:xfrm>
          <a:prstGeom prst="roundRect">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sp>
        <p:nvSpPr>
          <p:cNvPr id="111" name="TextBox 110"/>
          <p:cNvSpPr txBox="1"/>
          <p:nvPr/>
        </p:nvSpPr>
        <p:spPr>
          <a:xfrm>
            <a:off x="6791747" y="1843336"/>
            <a:ext cx="2952328"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天文教育系统</a:t>
            </a:r>
            <a:endParaRPr lang="zh-CN" altLang="en-US" b="1" dirty="0">
              <a:solidFill>
                <a:schemeClr val="bg1"/>
              </a:solidFill>
              <a:latin typeface="微软雅黑" pitchFamily="34" charset="-122"/>
              <a:ea typeface="微软雅黑" pitchFamily="34" charset="-122"/>
            </a:endParaRPr>
          </a:p>
        </p:txBody>
      </p:sp>
      <p:cxnSp>
        <p:nvCxnSpPr>
          <p:cNvPr id="112" name="直接连接符 111"/>
          <p:cNvCxnSpPr/>
          <p:nvPr/>
        </p:nvCxnSpPr>
        <p:spPr>
          <a:xfrm>
            <a:off x="5423595" y="4116234"/>
            <a:ext cx="0" cy="1039470"/>
          </a:xfrm>
          <a:prstGeom prst="line">
            <a:avLst/>
          </a:prstGeom>
          <a:noFill/>
          <a:ln w="9525" cap="flat" cmpd="sng" algn="ctr">
            <a:solidFill>
              <a:srgbClr val="CC8E60"/>
            </a:solidFill>
            <a:prstDash val="solid"/>
          </a:ln>
          <a:effectLst/>
        </p:spPr>
      </p:cxnSp>
      <p:cxnSp>
        <p:nvCxnSpPr>
          <p:cNvPr id="113" name="直接连接符 112"/>
          <p:cNvCxnSpPr/>
          <p:nvPr/>
        </p:nvCxnSpPr>
        <p:spPr>
          <a:xfrm>
            <a:off x="5423595" y="5155704"/>
            <a:ext cx="1080120" cy="0"/>
          </a:xfrm>
          <a:prstGeom prst="line">
            <a:avLst/>
          </a:prstGeom>
          <a:noFill/>
          <a:ln w="9525" cap="flat" cmpd="sng" algn="ctr">
            <a:solidFill>
              <a:srgbClr val="CC8E60"/>
            </a:solidFill>
            <a:prstDash val="solid"/>
          </a:ln>
          <a:effectLst/>
        </p:spPr>
      </p:cxnSp>
      <p:sp>
        <p:nvSpPr>
          <p:cNvPr id="114" name="圆角矩形 113"/>
          <p:cNvSpPr/>
          <p:nvPr/>
        </p:nvSpPr>
        <p:spPr>
          <a:xfrm>
            <a:off x="6503715" y="4867672"/>
            <a:ext cx="2088232" cy="576064"/>
          </a:xfrm>
          <a:prstGeom prst="roundRect">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sp>
        <p:nvSpPr>
          <p:cNvPr id="115" name="TextBox 114"/>
          <p:cNvSpPr txBox="1"/>
          <p:nvPr/>
        </p:nvSpPr>
        <p:spPr>
          <a:xfrm>
            <a:off x="6791747" y="4939680"/>
            <a:ext cx="2016224" cy="369332"/>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配套</a:t>
            </a:r>
            <a:r>
              <a:rPr lang="en-US" altLang="zh-CN" b="1" dirty="0" smtClean="0">
                <a:solidFill>
                  <a:schemeClr val="bg1"/>
                </a:solidFill>
                <a:latin typeface="微软雅黑" pitchFamily="34" charset="-122"/>
                <a:ea typeface="微软雅黑" pitchFamily="34" charset="-122"/>
              </a:rPr>
              <a:t>VR</a:t>
            </a:r>
            <a:r>
              <a:rPr lang="zh-CN" altLang="en-US" b="1" dirty="0">
                <a:solidFill>
                  <a:schemeClr val="bg1"/>
                </a:solidFill>
                <a:latin typeface="微软雅黑" pitchFamily="34" charset="-122"/>
                <a:ea typeface="微软雅黑" pitchFamily="34" charset="-122"/>
              </a:rPr>
              <a:t>项目</a:t>
            </a:r>
          </a:p>
        </p:txBody>
      </p:sp>
      <p:sp>
        <p:nvSpPr>
          <p:cNvPr id="116" name="圆角矩形 115"/>
          <p:cNvSpPr/>
          <p:nvPr/>
        </p:nvSpPr>
        <p:spPr>
          <a:xfrm>
            <a:off x="2867311" y="5577880"/>
            <a:ext cx="1980220" cy="441920"/>
          </a:xfrm>
          <a:prstGeom prst="roundRect">
            <a:avLst/>
          </a:prstGeom>
          <a:noFill/>
          <a:ln w="10795" cap="flat" cmpd="sng" algn="ctr">
            <a:solidFill>
              <a:srgbClr val="DC9E1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Arial Narrow"/>
              <a:ea typeface="方正姚体"/>
              <a:cs typeface="+mn-cs"/>
            </a:endParaRPr>
          </a:p>
        </p:txBody>
      </p:sp>
      <p:sp>
        <p:nvSpPr>
          <p:cNvPr id="117" name="TextBox 116"/>
          <p:cNvSpPr txBox="1"/>
          <p:nvPr/>
        </p:nvSpPr>
        <p:spPr>
          <a:xfrm>
            <a:off x="2975323" y="5609238"/>
            <a:ext cx="1890212" cy="338554"/>
          </a:xfrm>
          <a:prstGeom prst="rect">
            <a:avLst/>
          </a:prstGeom>
          <a:noFill/>
        </p:spPr>
        <p:txBody>
          <a:bodyPr wrap="square" rtlCol="0">
            <a:spAutoFit/>
          </a:bodyPr>
          <a:lstStyle/>
          <a:p>
            <a:r>
              <a:rPr lang="zh-CN" altLang="en-US" sz="1600" b="1" dirty="0" smtClean="0">
                <a:solidFill>
                  <a:schemeClr val="bg1"/>
                </a:solidFill>
                <a:latin typeface="微软雅黑" pitchFamily="34" charset="-122"/>
                <a:ea typeface="微软雅黑" pitchFamily="34" charset="-122"/>
              </a:rPr>
              <a:t>欧洲天文台数据库</a:t>
            </a:r>
            <a:endParaRPr lang="zh-CN" altLang="en-US" sz="1600" b="1"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317461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down)">
                                      <p:cBhvr>
                                        <p:cTn id="7" dur="500"/>
                                        <p:tgtEl>
                                          <p:spTgt spid="9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wipe(down)">
                                      <p:cBhvr>
                                        <p:cTn id="10" dur="500"/>
                                        <p:tgtEl>
                                          <p:spTgt spid="91"/>
                                        </p:tgtEl>
                                      </p:cBhvr>
                                    </p:animEffect>
                                  </p:childTnLst>
                                </p:cTn>
                              </p:par>
                              <p:par>
                                <p:cTn id="11" presetID="22" presetClass="entr" presetSubtype="4"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animEffect transition="in" filter="wipe(down)">
                                      <p:cBhvr>
                                        <p:cTn id="13" dur="500"/>
                                        <p:tgtEl>
                                          <p:spTgt spid="9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3"/>
                                        </p:tgtEl>
                                        <p:attrNameLst>
                                          <p:attrName>style.visibility</p:attrName>
                                        </p:attrNameLst>
                                      </p:cBhvr>
                                      <p:to>
                                        <p:strVal val="visible"/>
                                      </p:to>
                                    </p:set>
                                    <p:animEffect transition="in" filter="wipe(down)">
                                      <p:cBhvr>
                                        <p:cTn id="16" dur="500"/>
                                        <p:tgtEl>
                                          <p:spTgt spid="9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4"/>
                                        </p:tgtEl>
                                        <p:attrNameLst>
                                          <p:attrName>style.visibility</p:attrName>
                                        </p:attrNameLst>
                                      </p:cBhvr>
                                      <p:to>
                                        <p:strVal val="visible"/>
                                      </p:to>
                                    </p:set>
                                    <p:animEffect transition="in" filter="wipe(down)">
                                      <p:cBhvr>
                                        <p:cTn id="19" dur="500"/>
                                        <p:tgtEl>
                                          <p:spTgt spid="94"/>
                                        </p:tgtEl>
                                      </p:cBhvr>
                                    </p:animEffect>
                                  </p:childTnLst>
                                </p:cTn>
                              </p:par>
                              <p:par>
                                <p:cTn id="20" presetID="22" presetClass="entr" presetSubtype="4" fill="hold" nodeType="with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wipe(down)">
                                      <p:cBhvr>
                                        <p:cTn id="22" dur="500"/>
                                        <p:tgtEl>
                                          <p:spTgt spid="9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wipe(down)">
                                      <p:cBhvr>
                                        <p:cTn id="25" dur="500"/>
                                        <p:tgtEl>
                                          <p:spTgt spid="9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cTn>
                              </p:par>
                              <p:par>
                                <p:cTn id="29" presetID="22" presetClass="entr" presetSubtype="4" fill="hold" nodeType="withEffect">
                                  <p:stCondLst>
                                    <p:cond delay="0"/>
                                  </p:stCondLst>
                                  <p:childTnLst>
                                    <p:set>
                                      <p:cBhvr>
                                        <p:cTn id="30" dur="1" fill="hold">
                                          <p:stCondLst>
                                            <p:cond delay="0"/>
                                          </p:stCondLst>
                                        </p:cTn>
                                        <p:tgtEl>
                                          <p:spTgt spid="98"/>
                                        </p:tgtEl>
                                        <p:attrNameLst>
                                          <p:attrName>style.visibility</p:attrName>
                                        </p:attrNameLst>
                                      </p:cBhvr>
                                      <p:to>
                                        <p:strVal val="visible"/>
                                      </p:to>
                                    </p:set>
                                    <p:animEffect transition="in" filter="wipe(down)">
                                      <p:cBhvr>
                                        <p:cTn id="31" dur="500"/>
                                        <p:tgtEl>
                                          <p:spTgt spid="9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wipe(down)">
                                      <p:cBhvr>
                                        <p:cTn id="34" dur="500"/>
                                        <p:tgtEl>
                                          <p:spTgt spid="100"/>
                                        </p:tgtEl>
                                      </p:cBhvr>
                                    </p:animEffect>
                                  </p:childTnLst>
                                </p:cTn>
                              </p:par>
                              <p:par>
                                <p:cTn id="35" presetID="22" presetClass="entr" presetSubtype="4" fill="hold" nodeType="with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wipe(down)">
                                      <p:cBhvr>
                                        <p:cTn id="37" dur="500"/>
                                        <p:tgtEl>
                                          <p:spTgt spid="10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02"/>
                                        </p:tgtEl>
                                        <p:attrNameLst>
                                          <p:attrName>style.visibility</p:attrName>
                                        </p:attrNameLst>
                                      </p:cBhvr>
                                      <p:to>
                                        <p:strVal val="visible"/>
                                      </p:to>
                                    </p:set>
                                    <p:animEffect transition="in" filter="wipe(down)">
                                      <p:cBhvr>
                                        <p:cTn id="40" dur="500"/>
                                        <p:tgtEl>
                                          <p:spTgt spid="102"/>
                                        </p:tgtEl>
                                      </p:cBhvr>
                                    </p:animEffect>
                                  </p:childTnLst>
                                </p:cTn>
                              </p:par>
                              <p:par>
                                <p:cTn id="41" presetID="22" presetClass="entr" presetSubtype="4" fill="hold" nodeType="with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wipe(down)">
                                      <p:cBhvr>
                                        <p:cTn id="43" dur="500"/>
                                        <p:tgtEl>
                                          <p:spTgt spid="103"/>
                                        </p:tgtEl>
                                      </p:cBhvr>
                                    </p:animEffect>
                                  </p:childTnLst>
                                </p:cTn>
                              </p:par>
                              <p:par>
                                <p:cTn id="44" presetID="22" presetClass="entr" presetSubtype="4" fill="hold" nodeType="withEffect">
                                  <p:stCondLst>
                                    <p:cond delay="0"/>
                                  </p:stCondLst>
                                  <p:childTnLst>
                                    <p:set>
                                      <p:cBhvr>
                                        <p:cTn id="45" dur="1" fill="hold">
                                          <p:stCondLst>
                                            <p:cond delay="0"/>
                                          </p:stCondLst>
                                        </p:cTn>
                                        <p:tgtEl>
                                          <p:spTgt spid="104"/>
                                        </p:tgtEl>
                                        <p:attrNameLst>
                                          <p:attrName>style.visibility</p:attrName>
                                        </p:attrNameLst>
                                      </p:cBhvr>
                                      <p:to>
                                        <p:strVal val="visible"/>
                                      </p:to>
                                    </p:set>
                                    <p:animEffect transition="in" filter="wipe(down)">
                                      <p:cBhvr>
                                        <p:cTn id="46" dur="500"/>
                                        <p:tgtEl>
                                          <p:spTgt spid="104"/>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05"/>
                                        </p:tgtEl>
                                        <p:attrNameLst>
                                          <p:attrName>style.visibility</p:attrName>
                                        </p:attrNameLst>
                                      </p:cBhvr>
                                      <p:to>
                                        <p:strVal val="visible"/>
                                      </p:to>
                                    </p:set>
                                    <p:animEffect transition="in" filter="wipe(down)">
                                      <p:cBhvr>
                                        <p:cTn id="49" dur="500"/>
                                        <p:tgtEl>
                                          <p:spTgt spid="105"/>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06"/>
                                        </p:tgtEl>
                                        <p:attrNameLst>
                                          <p:attrName>style.visibility</p:attrName>
                                        </p:attrNameLst>
                                      </p:cBhvr>
                                      <p:to>
                                        <p:strVal val="visible"/>
                                      </p:to>
                                    </p:set>
                                    <p:animEffect transition="in" filter="wipe(down)">
                                      <p:cBhvr>
                                        <p:cTn id="52" dur="500"/>
                                        <p:tgtEl>
                                          <p:spTgt spid="106"/>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wipe(down)">
                                      <p:cBhvr>
                                        <p:cTn id="55" dur="500"/>
                                        <p:tgtEl>
                                          <p:spTgt spid="107"/>
                                        </p:tgtEl>
                                      </p:cBhvr>
                                    </p:animEffect>
                                  </p:childTnLst>
                                </p:cTn>
                              </p:par>
                              <p:par>
                                <p:cTn id="56" presetID="22" presetClass="entr" presetSubtype="4" fill="hold" nodeType="withEffect">
                                  <p:stCondLst>
                                    <p:cond delay="0"/>
                                  </p:stCondLst>
                                  <p:childTnLst>
                                    <p:set>
                                      <p:cBhvr>
                                        <p:cTn id="57" dur="1" fill="hold">
                                          <p:stCondLst>
                                            <p:cond delay="0"/>
                                          </p:stCondLst>
                                        </p:cTn>
                                        <p:tgtEl>
                                          <p:spTgt spid="108"/>
                                        </p:tgtEl>
                                        <p:attrNameLst>
                                          <p:attrName>style.visibility</p:attrName>
                                        </p:attrNameLst>
                                      </p:cBhvr>
                                      <p:to>
                                        <p:strVal val="visible"/>
                                      </p:to>
                                    </p:set>
                                    <p:animEffect transition="in" filter="wipe(down)">
                                      <p:cBhvr>
                                        <p:cTn id="58" dur="500"/>
                                        <p:tgtEl>
                                          <p:spTgt spid="108"/>
                                        </p:tgtEl>
                                      </p:cBhvr>
                                    </p:animEffect>
                                  </p:childTnLst>
                                </p:cTn>
                              </p:par>
                              <p:par>
                                <p:cTn id="59" presetID="22" presetClass="entr" presetSubtype="4" fill="hold" nodeType="withEffect">
                                  <p:stCondLst>
                                    <p:cond delay="0"/>
                                  </p:stCondLst>
                                  <p:childTnLst>
                                    <p:set>
                                      <p:cBhvr>
                                        <p:cTn id="60" dur="1" fill="hold">
                                          <p:stCondLst>
                                            <p:cond delay="0"/>
                                          </p:stCondLst>
                                        </p:cTn>
                                        <p:tgtEl>
                                          <p:spTgt spid="109"/>
                                        </p:tgtEl>
                                        <p:attrNameLst>
                                          <p:attrName>style.visibility</p:attrName>
                                        </p:attrNameLst>
                                      </p:cBhvr>
                                      <p:to>
                                        <p:strVal val="visible"/>
                                      </p:to>
                                    </p:set>
                                    <p:animEffect transition="in" filter="wipe(down)">
                                      <p:cBhvr>
                                        <p:cTn id="61" dur="500"/>
                                        <p:tgtEl>
                                          <p:spTgt spid="10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10"/>
                                        </p:tgtEl>
                                        <p:attrNameLst>
                                          <p:attrName>style.visibility</p:attrName>
                                        </p:attrNameLst>
                                      </p:cBhvr>
                                      <p:to>
                                        <p:strVal val="visible"/>
                                      </p:to>
                                    </p:set>
                                    <p:animEffect transition="in" filter="wipe(down)">
                                      <p:cBhvr>
                                        <p:cTn id="64" dur="500"/>
                                        <p:tgtEl>
                                          <p:spTgt spid="110"/>
                                        </p:tgtEl>
                                      </p:cBhvr>
                                    </p:animEffect>
                                  </p:childTnLst>
                                </p:cTn>
                              </p:par>
                              <p:par>
                                <p:cTn id="65" presetID="22" presetClass="entr" presetSubtype="4" fill="hold" nodeType="withEffect">
                                  <p:stCondLst>
                                    <p:cond delay="0"/>
                                  </p:stCondLst>
                                  <p:childTnLst>
                                    <p:set>
                                      <p:cBhvr>
                                        <p:cTn id="66" dur="1" fill="hold">
                                          <p:stCondLst>
                                            <p:cond delay="0"/>
                                          </p:stCondLst>
                                        </p:cTn>
                                        <p:tgtEl>
                                          <p:spTgt spid="112"/>
                                        </p:tgtEl>
                                        <p:attrNameLst>
                                          <p:attrName>style.visibility</p:attrName>
                                        </p:attrNameLst>
                                      </p:cBhvr>
                                      <p:to>
                                        <p:strVal val="visible"/>
                                      </p:to>
                                    </p:set>
                                    <p:animEffect transition="in" filter="wipe(down)">
                                      <p:cBhvr>
                                        <p:cTn id="67" dur="500"/>
                                        <p:tgtEl>
                                          <p:spTgt spid="112"/>
                                        </p:tgtEl>
                                      </p:cBhvr>
                                    </p:animEffect>
                                  </p:childTnLst>
                                </p:cTn>
                              </p:par>
                              <p:par>
                                <p:cTn id="68" presetID="22" presetClass="entr" presetSubtype="4" fill="hold" nodeType="withEffect">
                                  <p:stCondLst>
                                    <p:cond delay="0"/>
                                  </p:stCondLst>
                                  <p:childTnLst>
                                    <p:set>
                                      <p:cBhvr>
                                        <p:cTn id="69" dur="1" fill="hold">
                                          <p:stCondLst>
                                            <p:cond delay="0"/>
                                          </p:stCondLst>
                                        </p:cTn>
                                        <p:tgtEl>
                                          <p:spTgt spid="113"/>
                                        </p:tgtEl>
                                        <p:attrNameLst>
                                          <p:attrName>style.visibility</p:attrName>
                                        </p:attrNameLst>
                                      </p:cBhvr>
                                      <p:to>
                                        <p:strVal val="visible"/>
                                      </p:to>
                                    </p:set>
                                    <p:animEffect transition="in" filter="wipe(down)">
                                      <p:cBhvr>
                                        <p:cTn id="70" dur="500"/>
                                        <p:tgtEl>
                                          <p:spTgt spid="113"/>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14"/>
                                        </p:tgtEl>
                                        <p:attrNameLst>
                                          <p:attrName>style.visibility</p:attrName>
                                        </p:attrNameLst>
                                      </p:cBhvr>
                                      <p:to>
                                        <p:strVal val="visible"/>
                                      </p:to>
                                    </p:set>
                                    <p:animEffect transition="in" filter="wipe(down)">
                                      <p:cBhvr>
                                        <p:cTn id="73" dur="500"/>
                                        <p:tgtEl>
                                          <p:spTgt spid="114"/>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15"/>
                                        </p:tgtEl>
                                        <p:attrNameLst>
                                          <p:attrName>style.visibility</p:attrName>
                                        </p:attrNameLst>
                                      </p:cBhvr>
                                      <p:to>
                                        <p:strVal val="visible"/>
                                      </p:to>
                                    </p:set>
                                    <p:animEffect transition="in" filter="wipe(down)">
                                      <p:cBhvr>
                                        <p:cTn id="76" dur="500"/>
                                        <p:tgtEl>
                                          <p:spTgt spid="115"/>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116"/>
                                        </p:tgtEl>
                                        <p:attrNameLst>
                                          <p:attrName>style.visibility</p:attrName>
                                        </p:attrNameLst>
                                      </p:cBhvr>
                                      <p:to>
                                        <p:strVal val="visible"/>
                                      </p:to>
                                    </p:set>
                                    <p:animEffect transition="in" filter="wipe(down)">
                                      <p:cBhvr>
                                        <p:cTn id="79" dur="500"/>
                                        <p:tgtEl>
                                          <p:spTgt spid="116"/>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117"/>
                                        </p:tgtEl>
                                        <p:attrNameLst>
                                          <p:attrName>style.visibility</p:attrName>
                                        </p:attrNameLst>
                                      </p:cBhvr>
                                      <p:to>
                                        <p:strVal val="visible"/>
                                      </p:to>
                                    </p:set>
                                    <p:animEffect transition="in" filter="wipe(down)">
                                      <p:cBhvr>
                                        <p:cTn id="82" dur="500"/>
                                        <p:tgtEl>
                                          <p:spTgt spid="117"/>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99"/>
                                        </p:tgtEl>
                                        <p:attrNameLst>
                                          <p:attrName>style.visibility</p:attrName>
                                        </p:attrNameLst>
                                      </p:cBhvr>
                                      <p:to>
                                        <p:strVal val="visible"/>
                                      </p:to>
                                    </p:set>
                                    <p:animEffect transition="in" filter="wipe(down)">
                                      <p:cBhvr>
                                        <p:cTn id="85" dur="500"/>
                                        <p:tgtEl>
                                          <p:spTgt spid="99"/>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wipe(down)">
                                      <p:cBhvr>
                                        <p:cTn id="88"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animBg="1"/>
      <p:bldP spid="93" grpId="0" animBg="1"/>
      <p:bldP spid="94" grpId="0"/>
      <p:bldP spid="96" grpId="0" animBg="1"/>
      <p:bldP spid="97" grpId="0"/>
      <p:bldP spid="99" grpId="0" animBg="1"/>
      <p:bldP spid="100" grpId="0"/>
      <p:bldP spid="102" grpId="0"/>
      <p:bldP spid="105" grpId="0" animBg="1"/>
      <p:bldP spid="106" grpId="0" animBg="1"/>
      <p:bldP spid="107" grpId="0"/>
      <p:bldP spid="110" grpId="0" animBg="1"/>
      <p:bldP spid="111" grpId="0"/>
      <p:bldP spid="114" grpId="0" animBg="1"/>
      <p:bldP spid="115" grpId="0"/>
      <p:bldP spid="116" grpId="0" animBg="1"/>
      <p:bldP spid="1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5" name="直接连接符 34"/>
          <p:cNvCxnSpPr/>
          <p:nvPr/>
        </p:nvCxnSpPr>
        <p:spPr>
          <a:xfrm>
            <a:off x="527757" y="1659141"/>
            <a:ext cx="8928992" cy="0"/>
          </a:xfrm>
          <a:prstGeom prst="line">
            <a:avLst/>
          </a:prstGeom>
          <a:noFill/>
          <a:ln w="10795" cap="flat" cmpd="sng" algn="ctr">
            <a:solidFill>
              <a:srgbClr val="B4936D"/>
            </a:solidFill>
            <a:prstDash val="solid"/>
          </a:ln>
          <a:effectLst>
            <a:outerShdw blurRad="38100" dist="25400" dir="5400000" rotWithShape="0">
              <a:srgbClr val="000000">
                <a:alpha val="40000"/>
              </a:srgbClr>
            </a:outerShdw>
          </a:effectLst>
        </p:spPr>
      </p:cxnSp>
      <p:sp>
        <p:nvSpPr>
          <p:cNvPr id="36" name="TextBox 35"/>
          <p:cNvSpPr txBox="1"/>
          <p:nvPr/>
        </p:nvSpPr>
        <p:spPr>
          <a:xfrm>
            <a:off x="671773" y="1267743"/>
            <a:ext cx="5033702" cy="369332"/>
          </a:xfrm>
          <a:prstGeom prst="rect">
            <a:avLst/>
          </a:prstGeom>
          <a:noFill/>
        </p:spPr>
        <p:txBody>
          <a:bodyPr wrap="square" rtlCol="0">
            <a:spAutoFit/>
          </a:bodyPr>
          <a:lstStyle/>
          <a:p>
            <a:r>
              <a:rPr lang="en-US" altLang="zh-CN" b="1" dirty="0">
                <a:solidFill>
                  <a:schemeClr val="bg1"/>
                </a:solidFill>
                <a:latin typeface="微软雅黑" pitchFamily="34" charset="-122"/>
                <a:ea typeface="微软雅黑" pitchFamily="34" charset="-122"/>
              </a:rPr>
              <a:t>China-VO</a:t>
            </a:r>
            <a:r>
              <a:rPr lang="zh-CN" altLang="en-US" b="1" dirty="0">
                <a:solidFill>
                  <a:schemeClr val="bg1"/>
                </a:solidFill>
                <a:latin typeface="微软雅黑" pitchFamily="34" charset="-122"/>
                <a:ea typeface="微软雅黑" pitchFamily="34" charset="-122"/>
              </a:rPr>
              <a:t>互动式数字天象</a:t>
            </a:r>
            <a:r>
              <a:rPr lang="zh-CN" altLang="en-US" b="1" dirty="0" smtClean="0">
                <a:solidFill>
                  <a:schemeClr val="bg1"/>
                </a:solidFill>
                <a:latin typeface="微软雅黑" pitchFamily="34" charset="-122"/>
                <a:ea typeface="微软雅黑" pitchFamily="34" charset="-122"/>
              </a:rPr>
              <a:t>厅</a:t>
            </a:r>
            <a:r>
              <a:rPr lang="zh-CN" altLang="en-US" b="1" dirty="0" smtClean="0">
                <a:solidFill>
                  <a:schemeClr val="bg1"/>
                </a:solidFill>
                <a:latin typeface="微软雅黑" pitchFamily="34" charset="-122"/>
                <a:ea typeface="微软雅黑" pitchFamily="34" charset="-122"/>
              </a:rPr>
              <a:t>建设</a:t>
            </a:r>
            <a:endParaRPr lang="zh-CN" altLang="en-US" b="1" dirty="0">
              <a:solidFill>
                <a:schemeClr val="bg1"/>
              </a:solidFill>
              <a:latin typeface="微软雅黑" pitchFamily="34" charset="-122"/>
              <a:ea typeface="微软雅黑" pitchFamily="34" charset="-122"/>
            </a:endParaRPr>
          </a:p>
        </p:txBody>
      </p:sp>
      <p:sp>
        <p:nvSpPr>
          <p:cNvPr id="37" name="矩形 36"/>
          <p:cNvSpPr/>
          <p:nvPr/>
        </p:nvSpPr>
        <p:spPr>
          <a:xfrm>
            <a:off x="828675" y="4953000"/>
            <a:ext cx="8568952" cy="646331"/>
          </a:xfrm>
          <a:prstGeom prst="rect">
            <a:avLst/>
          </a:prstGeom>
        </p:spPr>
        <p:txBody>
          <a:bodyPr wrap="square">
            <a:spAutoFit/>
          </a:bodyPr>
          <a:lstStyle/>
          <a:p>
            <a:r>
              <a:rPr lang="en-US" altLang="zh-CN" dirty="0">
                <a:solidFill>
                  <a:schemeClr val="bg1"/>
                </a:solidFill>
                <a:latin typeface="微软雅黑" pitchFamily="34" charset="-122"/>
                <a:ea typeface="微软雅黑" pitchFamily="34" charset="-122"/>
              </a:rPr>
              <a:t>2013</a:t>
            </a:r>
            <a:r>
              <a:rPr lang="zh-CN" altLang="en-US" dirty="0">
                <a:solidFill>
                  <a:schemeClr val="bg1"/>
                </a:solidFill>
                <a:latin typeface="微软雅黑" pitchFamily="34" charset="-122"/>
                <a:ea typeface="微软雅黑" pitchFamily="34" charset="-122"/>
              </a:rPr>
              <a:t>年</a:t>
            </a:r>
            <a:r>
              <a:rPr lang="en-US" altLang="zh-CN" dirty="0">
                <a:solidFill>
                  <a:schemeClr val="bg1"/>
                </a:solidFill>
                <a:latin typeface="微软雅黑" pitchFamily="34" charset="-122"/>
                <a:ea typeface="微软雅黑" pitchFamily="34" charset="-122"/>
              </a:rPr>
              <a:t>6</a:t>
            </a:r>
            <a:r>
              <a:rPr lang="zh-CN" altLang="en-US" dirty="0">
                <a:solidFill>
                  <a:schemeClr val="bg1"/>
                </a:solidFill>
                <a:latin typeface="微软雅黑" pitchFamily="34" charset="-122"/>
                <a:ea typeface="微软雅黑" pitchFamily="34" charset="-122"/>
              </a:rPr>
              <a:t>月，在九龙坡区教委的大力支持下，由国家天文台、微软研究院、华中师大、重庆梧台科技四方合作，开始对石新路小学原天象厅进行</a:t>
            </a:r>
            <a:r>
              <a:rPr lang="en-US" altLang="zh-CN" dirty="0">
                <a:solidFill>
                  <a:schemeClr val="bg1"/>
                </a:solidFill>
                <a:latin typeface="微软雅黑" pitchFamily="34" charset="-122"/>
                <a:ea typeface="微软雅黑" pitchFamily="34" charset="-122"/>
              </a:rPr>
              <a:t>WWT</a:t>
            </a:r>
            <a:r>
              <a:rPr lang="zh-CN" altLang="en-US" dirty="0">
                <a:solidFill>
                  <a:schemeClr val="bg1"/>
                </a:solidFill>
                <a:latin typeface="微软雅黑" pitchFamily="34" charset="-122"/>
                <a:ea typeface="微软雅黑" pitchFamily="34" charset="-122"/>
              </a:rPr>
              <a:t>系统改造工程。</a:t>
            </a:r>
          </a:p>
        </p:txBody>
      </p:sp>
      <p:pic>
        <p:nvPicPr>
          <p:cNvPr id="38" name="Picture 2"/>
          <p:cNvPicPr>
            <a:picLocks noChangeAspect="1" noChangeArrowheads="1"/>
          </p:cNvPicPr>
          <p:nvPr/>
        </p:nvPicPr>
        <p:blipFill>
          <a:blip r:embed="rId3" cstate="print"/>
          <a:srcRect/>
          <a:stretch>
            <a:fillRect/>
          </a:stretch>
        </p:blipFill>
        <p:spPr bwMode="auto">
          <a:xfrm>
            <a:off x="447675" y="2133600"/>
            <a:ext cx="9250190" cy="2438400"/>
          </a:xfrm>
          <a:prstGeom prst="rect">
            <a:avLst/>
          </a:prstGeom>
          <a:noFill/>
          <a:ln w="9525">
            <a:noFill/>
            <a:miter lim="800000"/>
            <a:headEnd/>
            <a:tailEnd/>
          </a:ln>
        </p:spPr>
      </p:pic>
    </p:spTree>
    <p:extLst>
      <p:ext uri="{BB962C8B-B14F-4D97-AF65-F5344CB8AC3E}">
        <p14:creationId xmlns:p14="http://schemas.microsoft.com/office/powerpoint/2010/main" val="199729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42"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anim calcmode="lin" valueType="num">
                                      <p:cBhvr>
                                        <p:cTn id="11" dur="500" fill="hold"/>
                                        <p:tgtEl>
                                          <p:spTgt spid="38"/>
                                        </p:tgtEl>
                                        <p:attrNameLst>
                                          <p:attrName>ppt_x</p:attrName>
                                        </p:attrNameLst>
                                      </p:cBhvr>
                                      <p:tavLst>
                                        <p:tav tm="0">
                                          <p:val>
                                            <p:strVal val="#ppt_x"/>
                                          </p:val>
                                        </p:tav>
                                        <p:tav tm="100000">
                                          <p:val>
                                            <p:strVal val="#ppt_x"/>
                                          </p:val>
                                        </p:tav>
                                      </p:tavLst>
                                    </p:anim>
                                    <p:anim calcmode="lin" valueType="num">
                                      <p:cBhvr>
                                        <p:cTn id="12"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theme/theme1.xml><?xml version="1.0" encoding="utf-8"?>
<a:theme xmlns:a="http://schemas.openxmlformats.org/drawingml/2006/main" name="Office 主题">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极目远眺">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极目远眺">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极目远眺">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1799</TotalTime>
  <Words>872</Words>
  <Application>Microsoft Office PowerPoint</Application>
  <PresentationFormat>自定义</PresentationFormat>
  <Paragraphs>200</Paragraphs>
  <Slides>27</Slides>
  <Notes>0</Notes>
  <HiddenSlides>0</HiddenSlides>
  <MMClips>0</MMClips>
  <ScaleCrop>false</ScaleCrop>
  <HeadingPairs>
    <vt:vector size="4" baseType="variant">
      <vt:variant>
        <vt:lpstr>主题</vt:lpstr>
      </vt:variant>
      <vt:variant>
        <vt:i4>1</vt:i4>
      </vt:variant>
      <vt:variant>
        <vt:lpstr>幻灯片标题</vt:lpstr>
      </vt:variant>
      <vt:variant>
        <vt:i4>27</vt:i4>
      </vt:variant>
    </vt:vector>
  </HeadingPairs>
  <TitlesOfParts>
    <vt:vector size="28"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57</cp:revision>
  <cp:lastPrinted>1601-01-01T00:00:00Z</cp:lastPrinted>
  <dcterms:created xsi:type="dcterms:W3CDTF">2015-07-16T07:39:02Z</dcterms:created>
  <dcterms:modified xsi:type="dcterms:W3CDTF">2016-09-26T09:33:30Z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