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25" r:id="rId2"/>
    <p:sldId id="554" r:id="rId3"/>
    <p:sldId id="562" r:id="rId4"/>
    <p:sldId id="563" r:id="rId5"/>
    <p:sldId id="532" r:id="rId6"/>
    <p:sldId id="556" r:id="rId7"/>
    <p:sldId id="543" r:id="rId8"/>
    <p:sldId id="544" r:id="rId9"/>
    <p:sldId id="534" r:id="rId10"/>
    <p:sldId id="557" r:id="rId11"/>
    <p:sldId id="529" r:id="rId12"/>
    <p:sldId id="559" r:id="rId13"/>
    <p:sldId id="558" r:id="rId14"/>
    <p:sldId id="536" r:id="rId15"/>
    <p:sldId id="538" r:id="rId16"/>
    <p:sldId id="500" r:id="rId17"/>
    <p:sldId id="539" r:id="rId18"/>
    <p:sldId id="540" r:id="rId19"/>
    <p:sldId id="511" r:id="rId20"/>
    <p:sldId id="525" r:id="rId21"/>
    <p:sldId id="550" r:id="rId22"/>
    <p:sldId id="552" r:id="rId23"/>
    <p:sldId id="517" r:id="rId24"/>
    <p:sldId id="520" r:id="rId25"/>
    <p:sldId id="519" r:id="rId26"/>
    <p:sldId id="560" r:id="rId27"/>
    <p:sldId id="526" r:id="rId28"/>
    <p:sldId id="527" r:id="rId29"/>
    <p:sldId id="528" r:id="rId30"/>
    <p:sldId id="523" r:id="rId31"/>
    <p:sldId id="537" r:id="rId32"/>
    <p:sldId id="564" r:id="rId33"/>
    <p:sldId id="490" r:id="rId34"/>
    <p:sldId id="494" r:id="rId35"/>
    <p:sldId id="505" r:id="rId36"/>
    <p:sldId id="496" r:id="rId37"/>
    <p:sldId id="458" r:id="rId38"/>
    <p:sldId id="507" r:id="rId39"/>
    <p:sldId id="561" r:id="rId40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66"/>
    <a:srgbClr val="FF6600"/>
    <a:srgbClr val="CCFFFF"/>
    <a:srgbClr val="66FF66"/>
    <a:srgbClr val="3333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>
      <p:cViewPr varScale="1">
        <p:scale>
          <a:sx n="77" d="100"/>
          <a:sy n="77" d="100"/>
        </p:scale>
        <p:origin x="105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2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20" y="-108"/>
      </p:cViewPr>
      <p:guideLst>
        <p:guide orient="horz" pos="3126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-122"/>
              </a:defRPr>
            </a:lvl1pPr>
          </a:lstStyle>
          <a:p>
            <a:pPr>
              <a:defRPr/>
            </a:pPr>
            <a:fld id="{FED554EA-29A1-4CF3-826F-2614AD5178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523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7" tIns="46523" rIns="93047" bIns="46523" numCol="1" anchor="t" anchorCtr="0" compatLnSpc="1">
            <a:prstTxWarp prst="textNoShape">
              <a:avLst/>
            </a:prstTxWarp>
          </a:bodyPr>
          <a:lstStyle>
            <a:lvl1pPr defTabSz="931247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7" tIns="46523" rIns="93047" bIns="46523" numCol="1" anchor="t" anchorCtr="0" compatLnSpc="1">
            <a:prstTxWarp prst="textNoShape">
              <a:avLst/>
            </a:prstTxWarp>
          </a:bodyPr>
          <a:lstStyle>
            <a:lvl1pPr algn="r" defTabSz="931247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7" tIns="46523" rIns="93047" bIns="46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7" tIns="46523" rIns="93047" bIns="46523" numCol="1" anchor="b" anchorCtr="0" compatLnSpc="1">
            <a:prstTxWarp prst="textNoShape">
              <a:avLst/>
            </a:prstTxWarp>
          </a:bodyPr>
          <a:lstStyle>
            <a:lvl1pPr defTabSz="931247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7" tIns="46523" rIns="93047" bIns="46523" numCol="1" anchor="b" anchorCtr="0" compatLnSpc="1">
            <a:prstTxWarp prst="textNoShape">
              <a:avLst/>
            </a:prstTxWarp>
          </a:bodyPr>
          <a:lstStyle>
            <a:lvl1pPr algn="r" defTabSz="931247">
              <a:defRPr sz="1200">
                <a:ea typeface="宋体" charset="-122"/>
              </a:defRPr>
            </a:lvl1pPr>
          </a:lstStyle>
          <a:p>
            <a:pPr>
              <a:defRPr/>
            </a:pPr>
            <a:fld id="{C53EC04D-1C44-400E-B4F3-9B80B8D488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7105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A50EA5D-2821-4660-9869-892A7954B335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732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C04D-1C44-400E-B4F3-9B80B8D488B2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214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C04D-1C44-400E-B4F3-9B80B8D488B2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449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4C5F-D470-4093-9AA0-4A95491A5B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50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A437-DF3C-4CF8-B523-2D2E36125A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379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6791-EF5B-46C0-BD7B-FF97B2A572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875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9793-5760-46EA-AAB9-794F8C5451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753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56E700-C3FA-483F-92C7-92FF6C72DD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625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2AD60-68E1-45DB-8C7A-F51C091E9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62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99F50-1A86-4C0A-AF35-D3CC63A03C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838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FB20-8EC6-4C7E-AFB7-3986F013BE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44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2E78C-CFD9-416D-9095-6A0751AA1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90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D875-EA28-42A4-A2A3-FAB718F5A1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94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F66E-681A-4AEE-886E-93AE1873DA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747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9305-5802-4268-8748-3CBF9EE604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18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0D502-9E19-4301-AF05-56DDB6795D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697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pPr>
              <a:defRPr/>
            </a:pPr>
            <a:fld id="{7DA4FA2F-513F-40F6-94DF-3BC74383BB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veroniq\My%20Documents\film\toupie2_sans_son.m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286000" y="1828800"/>
            <a:ext cx="4865434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CN" altLang="en-US" sz="3600" b="1" dirty="0" smtClean="0">
                <a:solidFill>
                  <a:schemeClr val="accent2"/>
                </a:solidFill>
              </a:rPr>
              <a:t>行星地球自转变化</a:t>
            </a:r>
            <a:r>
              <a:rPr lang="zh-CN" altLang="en-US" sz="3600" b="1" dirty="0">
                <a:solidFill>
                  <a:schemeClr val="accent2"/>
                </a:solidFill>
              </a:rPr>
              <a:t>研究</a:t>
            </a:r>
            <a:endParaRPr lang="zh-CN" altLang="en-US" sz="36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kumimoji="0" lang="en-US" altLang="zh-CN" sz="800" b="1" dirty="0" smtClean="0"/>
          </a:p>
          <a:p>
            <a:pPr eaLnBrk="1" hangingPunct="1">
              <a:buFontTx/>
              <a:buNone/>
              <a:defRPr/>
            </a:pPr>
            <a:r>
              <a:rPr kumimoji="0" lang="zh-CN" altLang="en-US" sz="2400" b="1" dirty="0" smtClean="0"/>
              <a:t>                    </a:t>
            </a:r>
            <a:r>
              <a:rPr kumimoji="0" lang="zh-CN" altLang="en-US" b="1" dirty="0" smtClean="0"/>
              <a:t>周永宏</a:t>
            </a:r>
            <a:endParaRPr lang="en-US" altLang="zh-CN" sz="3600" b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kumimoji="0" lang="zh-CN" altLang="en-US" b="1" dirty="0" smtClean="0"/>
              <a:t>中国科学院</a:t>
            </a:r>
            <a:r>
              <a:rPr kumimoji="0" lang="zh-CN" altLang="en-US" b="1" dirty="0"/>
              <a:t>、</a:t>
            </a:r>
            <a:r>
              <a:rPr kumimoji="0" lang="zh-CN" altLang="en-US" b="1" dirty="0" smtClean="0"/>
              <a:t>上海天文台</a:t>
            </a:r>
            <a:r>
              <a:rPr kumimoji="0" lang="en-US" altLang="zh-CN" b="1" baseline="30000" dirty="0" smtClean="0"/>
              <a:t> </a:t>
            </a:r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467600" cy="609600"/>
          </a:xfrm>
        </p:spPr>
        <p:txBody>
          <a:bodyPr/>
          <a:lstStyle/>
          <a:p>
            <a:r>
              <a:rPr lang="en-US" altLang="zh-CN" dirty="0"/>
              <a:t>IVS network</a:t>
            </a:r>
          </a:p>
        </p:txBody>
      </p:sp>
      <p:pic>
        <p:nvPicPr>
          <p:cNvPr id="109573" name="Picture 1029" descr="D:\papers_rpt\materials\ivs_map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10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Text Box 1030"/>
          <p:cNvSpPr txBox="1">
            <a:spLocks noChangeArrowheads="1"/>
          </p:cNvSpPr>
          <p:nvPr/>
        </p:nvSpPr>
        <p:spPr bwMode="auto">
          <a:xfrm>
            <a:off x="5924550" y="6324600"/>
            <a:ext cx="27430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i="1" dirty="0"/>
              <a:t>(http://ivscc.gsfc.nasa.gov/)</a:t>
            </a:r>
          </a:p>
        </p:txBody>
      </p:sp>
    </p:spTree>
    <p:extLst>
      <p:ext uri="{BB962C8B-B14F-4D97-AF65-F5344CB8AC3E}">
        <p14:creationId xmlns:p14="http://schemas.microsoft.com/office/powerpoint/2010/main" val="8961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sc003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4" y="2438400"/>
            <a:ext cx="2993852" cy="22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3560" y="2940624"/>
            <a:ext cx="492443" cy="11439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buFontTx/>
              <a:buNone/>
            </a:pPr>
            <a:r>
              <a:rPr kumimoji="1" lang="zh-CN" altLang="en-US" sz="2000" dirty="0"/>
              <a:t>佘山</a:t>
            </a:r>
            <a:r>
              <a:rPr kumimoji="1" lang="en-US" altLang="zh-CN" sz="2000" dirty="0" smtClean="0"/>
              <a:t>25</a:t>
            </a:r>
            <a:r>
              <a:rPr kumimoji="1" lang="zh-CN" altLang="en-US" sz="2000" dirty="0" smtClean="0"/>
              <a:t>米</a:t>
            </a:r>
            <a:endParaRPr kumimoji="1" lang="zh-CN" altLang="en-US" sz="2000" dirty="0"/>
          </a:p>
        </p:txBody>
      </p:sp>
      <p:pic>
        <p:nvPicPr>
          <p:cNvPr id="8" name="Picture 4" descr="H:\2013\2013 photo\2013年65米照片\在那桃花盛开的地方 全景.jpg"/>
          <p:cNvPicPr>
            <a:picLocks noChangeAspect="1" noChangeArrowheads="1"/>
          </p:cNvPicPr>
          <p:nvPr/>
        </p:nvPicPr>
        <p:blipFill rotWithShape="1">
          <a:blip r:embed="rId3" cstate="print"/>
          <a:srcRect l="35435" t="5110" r="27866" b="25597"/>
          <a:stretch/>
        </p:blipFill>
        <p:spPr bwMode="auto">
          <a:xfrm>
            <a:off x="4571999" y="2133600"/>
            <a:ext cx="4306137" cy="3319003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43640" y="2940624"/>
            <a:ext cx="492443" cy="11526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buFontTx/>
              <a:buNone/>
            </a:pPr>
            <a:r>
              <a:rPr kumimoji="1" lang="zh-CN" altLang="en-US" sz="2000" dirty="0" smtClean="0"/>
              <a:t>天马</a:t>
            </a:r>
            <a:r>
              <a:rPr kumimoji="1" lang="en-US" altLang="zh-CN" sz="2000" dirty="0" smtClean="0"/>
              <a:t>65</a:t>
            </a:r>
            <a:r>
              <a:rPr kumimoji="1" lang="zh-CN" altLang="en-US" sz="2000" dirty="0" smtClean="0"/>
              <a:t>米</a:t>
            </a:r>
            <a:endParaRPr kumimoji="1" lang="zh-CN" altLang="en-US" sz="2000" dirty="0"/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2057047" y="161334"/>
            <a:ext cx="5389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上海</a:t>
            </a: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天文台射电望远镜（</a:t>
            </a:r>
            <a:r>
              <a:rPr lang="en-US" altLang="zh-CN" sz="2800" b="1" dirty="0" smtClean="0">
                <a:solidFill>
                  <a:srgbClr val="0000FF"/>
                </a:solidFill>
                <a:ea typeface="楷体_GB2312" pitchFamily="49" charset="-122"/>
              </a:rPr>
              <a:t>VLBI</a:t>
            </a: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）</a:t>
            </a:r>
            <a:endParaRPr lang="en-US" altLang="zh-CN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10" name="直接连接符 5"/>
          <p:cNvCxnSpPr>
            <a:cxnSpLocks noChangeShapeType="1"/>
          </p:cNvCxnSpPr>
          <p:nvPr/>
        </p:nvCxnSpPr>
        <p:spPr bwMode="auto">
          <a:xfrm>
            <a:off x="381000" y="752475"/>
            <a:ext cx="8305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本框 1"/>
          <p:cNvSpPr txBox="1"/>
          <p:nvPr/>
        </p:nvSpPr>
        <p:spPr>
          <a:xfrm>
            <a:off x="1628405" y="495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1986</a:t>
            </a:r>
            <a:r>
              <a:rPr lang="zh-CN" altLang="en-US" sz="1800" dirty="0" smtClean="0"/>
              <a:t>年</a:t>
            </a:r>
            <a:endParaRPr lang="zh-CN" altLang="en-US" sz="1800" dirty="0"/>
          </a:p>
        </p:txBody>
      </p:sp>
      <p:sp>
        <p:nvSpPr>
          <p:cNvPr id="3" name="矩形 2"/>
          <p:cNvSpPr/>
          <p:nvPr/>
        </p:nvSpPr>
        <p:spPr>
          <a:xfrm>
            <a:off x="5905522" y="56499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2013</a:t>
            </a:r>
            <a:r>
              <a:rPr lang="zh-CN" altLang="en-US" sz="1800" dirty="0" smtClean="0"/>
              <a:t>年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5923"/>
            <a:ext cx="1676400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685800"/>
          </a:xfrm>
        </p:spPr>
        <p:txBody>
          <a:bodyPr/>
          <a:lstStyle/>
          <a:p>
            <a:r>
              <a:rPr lang="en-US" altLang="zh-CN" sz="3600" dirty="0"/>
              <a:t>Satellite Laser Ranging’s satellites </a:t>
            </a:r>
            <a:endParaRPr lang="en-US" altLang="zh-CN" sz="3200" dirty="0"/>
          </a:p>
        </p:txBody>
      </p:sp>
      <p:pic>
        <p:nvPicPr>
          <p:cNvPr id="119813" name="Picture 1029" descr="C:\My Documents\SLR_satelli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325"/>
            <a:ext cx="3367088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1031" descr="C:\My Documents\etal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913188"/>
            <a:ext cx="2517775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1033" descr="C:\My Documents\lageos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8" name="Text Box 1034"/>
          <p:cNvSpPr txBox="1">
            <a:spLocks noChangeArrowheads="1"/>
          </p:cNvSpPr>
          <p:nvPr/>
        </p:nvSpPr>
        <p:spPr bwMode="auto">
          <a:xfrm>
            <a:off x="6613525" y="3924300"/>
            <a:ext cx="846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zh-CN" sz="2000"/>
              <a:t>Etalon</a:t>
            </a:r>
          </a:p>
        </p:txBody>
      </p:sp>
      <p:sp>
        <p:nvSpPr>
          <p:cNvPr id="119820" name="Text Box 1036"/>
          <p:cNvSpPr txBox="1">
            <a:spLocks noChangeArrowheads="1"/>
          </p:cNvSpPr>
          <p:nvPr/>
        </p:nvSpPr>
        <p:spPr bwMode="auto">
          <a:xfrm>
            <a:off x="5241925" y="63627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zh-CN" sz="2000"/>
              <a:t>Lageos1</a:t>
            </a:r>
          </a:p>
        </p:txBody>
      </p:sp>
      <p:sp>
        <p:nvSpPr>
          <p:cNvPr id="2" name="矩形 1"/>
          <p:cNvSpPr/>
          <p:nvPr/>
        </p:nvSpPr>
        <p:spPr>
          <a:xfrm>
            <a:off x="1219200" y="60960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卫星激光测距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917" t="1256" r="72515" b="71106"/>
          <a:stretch/>
        </p:blipFill>
        <p:spPr>
          <a:xfrm>
            <a:off x="4022143" y="738816"/>
            <a:ext cx="4055057" cy="3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激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6072187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1027" descr="激光圆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82975"/>
            <a:ext cx="43211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1028" descr="S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360045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1029"/>
          <p:cNvSpPr txBox="1">
            <a:spLocks noChangeArrowheads="1"/>
          </p:cNvSpPr>
          <p:nvPr/>
        </p:nvSpPr>
        <p:spPr bwMode="auto">
          <a:xfrm>
            <a:off x="7391400" y="304800"/>
            <a:ext cx="923330" cy="25777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buFontTx/>
              <a:buNone/>
            </a:pPr>
            <a:r>
              <a:rPr kumimoji="1" lang="en-US" altLang="zh-CN" sz="2400" dirty="0" smtClean="0"/>
              <a:t>60</a:t>
            </a:r>
            <a:r>
              <a:rPr kumimoji="1" lang="zh-CN" altLang="en-US" sz="2400" dirty="0" smtClean="0"/>
              <a:t>厘米激光测距仪</a:t>
            </a:r>
            <a:endParaRPr kumimoji="1" lang="en-US" altLang="zh-CN" sz="2400" dirty="0" smtClean="0"/>
          </a:p>
          <a:p>
            <a:r>
              <a:rPr lang="zh-CN" altLang="en-US" dirty="0" smtClean="0"/>
              <a:t>上海天文台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88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" y="927407"/>
            <a:ext cx="8923901" cy="4800600"/>
          </a:xfrm>
          <a:prstGeom prst="rect">
            <a:avLst/>
          </a:prstGeom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657600" y="20100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激光测月</a:t>
            </a:r>
            <a:endParaRPr lang="zh-CN" altLang="en-US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381000" y="752475"/>
            <a:ext cx="8305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/>
          <p:cNvSpPr txBox="1"/>
          <p:nvPr/>
        </p:nvSpPr>
        <p:spPr>
          <a:xfrm>
            <a:off x="2590800" y="584637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激光反射器放置在月球上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59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71887" y="164758"/>
            <a:ext cx="1124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ea typeface="楷体_GB2312" pitchFamily="49" charset="-122"/>
              </a:rPr>
              <a:t>GNSS</a:t>
            </a:r>
            <a:endParaRPr lang="zh-CN" altLang="en-US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381000" y="752475"/>
            <a:ext cx="8305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图片 5" descr="北斗导航系统正式提供区域服务 系统标志公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75" y="826912"/>
            <a:ext cx="2743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papers_rpt\materials\gps-orbit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/>
          <a:stretch/>
        </p:blipFill>
        <p:spPr bwMode="auto">
          <a:xfrm>
            <a:off x="228600" y="1143000"/>
            <a:ext cx="50776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257800" y="3112912"/>
            <a:ext cx="3597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/>
              <a:t>上海天文台北斗团队</a:t>
            </a:r>
            <a:r>
              <a:rPr lang="zh-CN" altLang="en-US" sz="1600" b="1" dirty="0" smtClean="0"/>
              <a:t>荣获</a:t>
            </a:r>
            <a:endParaRPr lang="en-US" altLang="zh-CN" sz="1600" b="1" dirty="0" smtClean="0"/>
          </a:p>
          <a:p>
            <a:r>
              <a:rPr lang="zh-CN" altLang="en-US" sz="1600" b="1" dirty="0" smtClean="0"/>
              <a:t>"</a:t>
            </a:r>
            <a:r>
              <a:rPr lang="zh-CN" altLang="en-US" sz="1600" b="1" dirty="0"/>
              <a:t>2010-2014年度上海市模范集体"称号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t="3535" r="5754" b="3830"/>
          <a:stretch/>
        </p:blipFill>
        <p:spPr>
          <a:xfrm>
            <a:off x="5043850" y="3697687"/>
            <a:ext cx="4001419" cy="30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image “http://giub.geod.uni-bonn.de/vlbi/Pics/Telescope%20steil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46213"/>
            <a:ext cx="16970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 descr="C:\Users\xxq\AppData\Roaming\Tencent\Users\272667264\QQ\WinTemp\RichOle\(4H9QWW40AKJ}S}ZIXY8T2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355725"/>
            <a:ext cx="1724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http://t3.baidu.com/it/u=565237647,3615015275&amp;fm=0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546600"/>
            <a:ext cx="1698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jpgcs.com/Uploadfiles/200908/17214233344375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4692650"/>
            <a:ext cx="1531937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006475" y="993775"/>
            <a:ext cx="7556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000073"/>
                </a:solidFill>
                <a:cs typeface="Times New Roman" pitchFamily="18" charset="0"/>
              </a:rPr>
              <a:t>VLBI</a:t>
            </a:r>
            <a:r>
              <a:rPr lang="en-US" altLang="zh-CN" sz="2000" b="1" kern="0" dirty="0">
                <a:solidFill>
                  <a:srgbClr val="000073"/>
                </a:solidFill>
                <a:latin typeface="+mn-ea"/>
                <a:cs typeface="楷体"/>
              </a:rPr>
              <a:t> 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7818438" y="4340225"/>
            <a:ext cx="68580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000073"/>
                </a:solidFill>
                <a:cs typeface="Times New Roman" pitchFamily="18" charset="0"/>
              </a:rPr>
              <a:t>SLR</a:t>
            </a:r>
            <a:endParaRPr lang="zh-CN" altLang="en-US" sz="1400" b="1" kern="0" dirty="0">
              <a:solidFill>
                <a:srgbClr val="000073"/>
              </a:solidFill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7425" y="4186238"/>
            <a:ext cx="5556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000073"/>
                </a:solidFill>
                <a:cs typeface="Times New Roman" pitchFamily="18" charset="0"/>
              </a:rPr>
              <a:t>LLR</a:t>
            </a:r>
            <a:endParaRPr lang="zh-CN" altLang="en-US" sz="1400" b="1" kern="0" dirty="0">
              <a:solidFill>
                <a:srgbClr val="000073"/>
              </a:solidFill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67638" y="923925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kern="0" dirty="0" smtClean="0">
                <a:solidFill>
                  <a:srgbClr val="000073"/>
                </a:solidFill>
                <a:cs typeface="Times New Roman" pitchFamily="18" charset="0"/>
              </a:rPr>
              <a:t>GNSS</a:t>
            </a:r>
            <a:r>
              <a:rPr lang="en-US" altLang="zh-CN" sz="2000" b="1" kern="0" dirty="0" smtClean="0">
                <a:solidFill>
                  <a:srgbClr val="000073"/>
                </a:solidFill>
                <a:cs typeface="Times New Roman" pitchFamily="18" charset="0"/>
              </a:rPr>
              <a:t> </a:t>
            </a:r>
            <a:endParaRPr lang="zh-CN" altLang="en-US" sz="2000" b="1" kern="0" dirty="0">
              <a:solidFill>
                <a:srgbClr val="000073"/>
              </a:solidFill>
              <a:cs typeface="Times New Roman" pitchFamily="18" charset="0"/>
            </a:endParaRPr>
          </a:p>
        </p:txBody>
      </p:sp>
      <p:sp>
        <p:nvSpPr>
          <p:cNvPr id="4106" name="矩形 1"/>
          <p:cNvSpPr>
            <a:spLocks noChangeArrowheads="1"/>
          </p:cNvSpPr>
          <p:nvPr/>
        </p:nvSpPr>
        <p:spPr bwMode="auto">
          <a:xfrm>
            <a:off x="2940050" y="228600"/>
            <a:ext cx="380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ea typeface="楷体_GB2312" pitchFamily="49" charset="-122"/>
              </a:rPr>
              <a:t>EOP</a:t>
            </a:r>
            <a:r>
              <a:rPr lang="zh-CN" altLang="en-US" sz="2800" b="1">
                <a:solidFill>
                  <a:srgbClr val="0000FF"/>
                </a:solidFill>
                <a:ea typeface="楷体_GB2312" pitchFamily="49" charset="-122"/>
              </a:rPr>
              <a:t>观测精度不断提高</a:t>
            </a:r>
            <a:endParaRPr lang="en-US" altLang="zh-CN" sz="2800" b="1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4107" name="直接连接符 5"/>
          <p:cNvCxnSpPr>
            <a:cxnSpLocks noChangeShapeType="1"/>
          </p:cNvCxnSpPr>
          <p:nvPr/>
        </p:nvCxnSpPr>
        <p:spPr bwMode="auto">
          <a:xfrm>
            <a:off x="381000" y="752475"/>
            <a:ext cx="8305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8" name="Rectangle 3"/>
          <p:cNvSpPr>
            <a:spLocks noChangeArrowheads="1"/>
          </p:cNvSpPr>
          <p:nvPr/>
        </p:nvSpPr>
        <p:spPr bwMode="auto">
          <a:xfrm>
            <a:off x="3505200" y="4876800"/>
            <a:ext cx="351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EOP</a:t>
            </a:r>
            <a:r>
              <a:rPr lang="zh-CN" altLang="en-US" sz="1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观测精度</a:t>
            </a:r>
          </a:p>
        </p:txBody>
      </p:sp>
      <p:sp>
        <p:nvSpPr>
          <p:cNvPr id="20" name="云形 19"/>
          <p:cNvSpPr/>
          <p:nvPr/>
        </p:nvSpPr>
        <p:spPr bwMode="auto">
          <a:xfrm>
            <a:off x="5486400" y="5329238"/>
            <a:ext cx="1460500" cy="1428750"/>
          </a:xfrm>
          <a:prstGeom prst="cloud">
            <a:avLst/>
          </a:prstGeom>
          <a:solidFill>
            <a:srgbClr val="D7E4E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ts val="3275"/>
              </a:lnSpc>
              <a:defRPr/>
            </a:pPr>
            <a:r>
              <a:rPr lang="en-US" altLang="zh-CN" sz="1800" dirty="0">
                <a:solidFill>
                  <a:srgbClr val="000073"/>
                </a:solidFill>
                <a:ea typeface="楷体" pitchFamily="49" charset="-122"/>
                <a:cs typeface="Times New Roman" pitchFamily="18" charset="0"/>
              </a:rPr>
              <a:t>    </a:t>
            </a:r>
            <a:r>
              <a:rPr lang="en-US" altLang="zh-CN" sz="1400" dirty="0">
                <a:solidFill>
                  <a:srgbClr val="000073"/>
                </a:solidFill>
                <a:ea typeface="楷体" pitchFamily="49" charset="-122"/>
                <a:cs typeface="Times New Roman" pitchFamily="18" charset="0"/>
              </a:rPr>
              <a:t>PM:</a:t>
            </a:r>
          </a:p>
          <a:p>
            <a:pPr algn="just">
              <a:lnSpc>
                <a:spcPts val="3275"/>
              </a:lnSpc>
              <a:defRPr/>
            </a:pPr>
            <a:r>
              <a:rPr lang="en-US" altLang="zh-CN" sz="1400" dirty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0.02mas</a:t>
            </a:r>
            <a:endParaRPr lang="en-US" altLang="zh-CN" sz="1400" dirty="0">
              <a:solidFill>
                <a:srgbClr val="000073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" name="云形 20"/>
          <p:cNvSpPr/>
          <p:nvPr/>
        </p:nvSpPr>
        <p:spPr bwMode="auto">
          <a:xfrm>
            <a:off x="3086100" y="5291138"/>
            <a:ext cx="1600200" cy="1428750"/>
          </a:xfrm>
          <a:prstGeom prst="cloud">
            <a:avLst/>
          </a:prstGeom>
          <a:solidFill>
            <a:srgbClr val="D7E4E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ts val="3275"/>
              </a:lnSpc>
              <a:defRPr/>
            </a:pPr>
            <a:r>
              <a:rPr lang="en-US" altLang="zh-CN" sz="1400" dirty="0">
                <a:solidFill>
                  <a:srgbClr val="000073"/>
                </a:solidFill>
                <a:ea typeface="楷体" pitchFamily="49" charset="-122"/>
                <a:cs typeface="Times New Roman" pitchFamily="18" charset="0"/>
              </a:rPr>
              <a:t>LOD:</a:t>
            </a:r>
          </a:p>
          <a:p>
            <a:pPr algn="just">
              <a:lnSpc>
                <a:spcPts val="3275"/>
              </a:lnSpc>
              <a:defRPr/>
            </a:pPr>
            <a:r>
              <a:rPr lang="en-US" altLang="zh-CN" sz="1400" dirty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0.005ms</a:t>
            </a:r>
            <a:endParaRPr lang="zh-CN" altLang="en-US" sz="1400" dirty="0">
              <a:solidFill>
                <a:srgbClr val="000073"/>
              </a:solidFill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193800"/>
            <a:ext cx="5262563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940050" y="228600"/>
            <a:ext cx="3070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地球</a:t>
            </a: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自转变化研究</a:t>
            </a:r>
            <a:endParaRPr lang="zh-CN" altLang="en-US" sz="2800" b="1" dirty="0"/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>
            <a:off x="877888" y="752475"/>
            <a:ext cx="7789862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63883"/>
            <a:ext cx="3361403" cy="314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7803" y="47244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角动量守恒定律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83465"/>
              </p:ext>
            </p:extLst>
          </p:nvPr>
        </p:nvGraphicFramePr>
        <p:xfrm>
          <a:off x="2127831" y="2003527"/>
          <a:ext cx="4428462" cy="63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" name="Equation" r:id="rId4" imgW="1562040" imgH="228600" progId="Equation.DSMT4">
                  <p:embed/>
                </p:oleObj>
              </mc:Choice>
              <mc:Fallback>
                <p:oleObj name="Equation" r:id="rId4" imgW="1562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831" y="2003527"/>
                        <a:ext cx="4428462" cy="6358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361"/>
              </p:ext>
            </p:extLst>
          </p:nvPr>
        </p:nvGraphicFramePr>
        <p:xfrm>
          <a:off x="4167593" y="2639420"/>
          <a:ext cx="2920819" cy="71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593" y="2639420"/>
                        <a:ext cx="2920819" cy="713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46378" y="1116392"/>
            <a:ext cx="782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333333"/>
                </a:solidFill>
              </a:rPr>
              <a:t>激发地球自转变化的刘维方程 </a:t>
            </a:r>
            <a:r>
              <a:rPr lang="en-US" altLang="zh-CN" sz="2800" dirty="0" smtClean="0">
                <a:solidFill>
                  <a:srgbClr val="333333"/>
                </a:solidFill>
              </a:rPr>
              <a:t>(</a:t>
            </a:r>
            <a:r>
              <a:rPr lang="en-US" altLang="zh-CN" sz="2800" dirty="0" err="1">
                <a:solidFill>
                  <a:srgbClr val="333333"/>
                </a:solidFill>
              </a:rPr>
              <a:t>Liouville</a:t>
            </a:r>
            <a:r>
              <a:rPr lang="en-US" altLang="zh-CN" sz="2800" dirty="0">
                <a:solidFill>
                  <a:srgbClr val="333333"/>
                </a:solidFill>
              </a:rPr>
              <a:t> equation)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47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057445" y="160006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2"/>
                </a:solidFill>
                <a:ea typeface="楷体_GB2312" pitchFamily="49" charset="-122"/>
              </a:rPr>
              <a:t>地球自转的长期变化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>
            <a:off x="877888" y="752475"/>
            <a:ext cx="7789862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4" name="Picture 4" descr="http://image.cnki.net/tempfile/KXTB200420011000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4204608"/>
            <a:ext cx="1605869" cy="20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841969" y="4945142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chemeClr val="accent2"/>
                </a:solidFill>
              </a:rPr>
              <a:t>叠层石</a:t>
            </a:r>
            <a:r>
              <a:rPr lang="zh-CN" altLang="en-US" sz="1800" dirty="0">
                <a:solidFill>
                  <a:schemeClr val="accent2"/>
                </a:solidFill>
              </a:rPr>
              <a:t>（蓝绿藻化石</a:t>
            </a:r>
            <a:r>
              <a:rPr lang="zh-CN" altLang="en-US" sz="1800" dirty="0" smtClean="0">
                <a:solidFill>
                  <a:schemeClr val="accent2"/>
                </a:solidFill>
              </a:rPr>
              <a:t>）标本</a:t>
            </a:r>
            <a:r>
              <a:rPr lang="en-US" altLang="zh-CN" sz="1800" dirty="0">
                <a:solidFill>
                  <a:schemeClr val="accent2"/>
                </a:solidFill>
              </a:rPr>
              <a:t>(10</a:t>
            </a:r>
            <a:r>
              <a:rPr lang="zh-CN" altLang="en-US" sz="1800" dirty="0">
                <a:solidFill>
                  <a:schemeClr val="accent2"/>
                </a:solidFill>
              </a:rPr>
              <a:t>亿年前</a:t>
            </a:r>
            <a:r>
              <a:rPr lang="en-US" altLang="zh-CN" sz="1800" dirty="0">
                <a:solidFill>
                  <a:schemeClr val="accent2"/>
                </a:solidFill>
              </a:rPr>
              <a:t>)</a:t>
            </a:r>
            <a:r>
              <a:rPr lang="zh-CN" altLang="en-US" sz="1800" dirty="0" smtClean="0">
                <a:solidFill>
                  <a:schemeClr val="accent2"/>
                </a:solidFill>
              </a:rPr>
              <a:t>，北京周口店</a:t>
            </a:r>
            <a:endParaRPr lang="en-US" altLang="zh-CN" sz="1800" dirty="0" smtClean="0">
              <a:solidFill>
                <a:schemeClr val="accent2"/>
              </a:solidFill>
            </a:endParaRPr>
          </a:p>
          <a:p>
            <a:r>
              <a:rPr lang="zh-CN" altLang="en-US" sz="1400" dirty="0"/>
              <a:t>屈原皋等，科学通报，</a:t>
            </a:r>
            <a:r>
              <a:rPr lang="en-US" altLang="zh-CN" sz="1400" dirty="0" smtClean="0"/>
              <a:t>2004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2815465" y="4341329"/>
            <a:ext cx="332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每天</a:t>
            </a:r>
            <a:r>
              <a:rPr lang="en-US" altLang="zh-CN" b="1" dirty="0" smtClean="0">
                <a:solidFill>
                  <a:srgbClr val="C00000"/>
                </a:solidFill>
              </a:rPr>
              <a:t>17</a:t>
            </a:r>
            <a:r>
              <a:rPr lang="zh-CN" altLang="en-US" b="1" dirty="0" smtClean="0">
                <a:solidFill>
                  <a:srgbClr val="C00000"/>
                </a:solidFill>
              </a:rPr>
              <a:t>小时</a:t>
            </a:r>
            <a:r>
              <a:rPr lang="en-US" altLang="zh-CN" b="1" dirty="0">
                <a:solidFill>
                  <a:schemeClr val="accent2"/>
                </a:solidFill>
              </a:rPr>
              <a:t>(10</a:t>
            </a:r>
            <a:r>
              <a:rPr lang="zh-CN" altLang="en-US" b="1" dirty="0">
                <a:solidFill>
                  <a:schemeClr val="accent2"/>
                </a:solidFill>
              </a:rPr>
              <a:t>亿年前</a:t>
            </a:r>
            <a:r>
              <a:rPr lang="en-US" altLang="zh-CN" b="1" dirty="0" smtClean="0">
                <a:solidFill>
                  <a:schemeClr val="accent2"/>
                </a:solidFill>
              </a:rPr>
              <a:t>)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48089" y="1127176"/>
            <a:ext cx="325281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长期</a:t>
            </a:r>
            <a:r>
              <a:rPr lang="zh-CN" altLang="zh-CN" b="1" kern="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减慢</a:t>
            </a:r>
            <a:r>
              <a:rPr lang="en-US" altLang="zh-CN" b="1" kern="100" dirty="0" smtClean="0">
                <a:cs typeface="Times New Roman" panose="02020603050405020304" pitchFamily="18" charset="0"/>
              </a:rPr>
              <a:t>: +2</a:t>
            </a:r>
            <a:r>
              <a:rPr lang="zh-CN" altLang="en-US" b="1" kern="100" dirty="0" smtClean="0">
                <a:cs typeface="Times New Roman" panose="02020603050405020304" pitchFamily="18" charset="0"/>
              </a:rPr>
              <a:t>毫秒</a:t>
            </a:r>
            <a:r>
              <a:rPr lang="en-US" altLang="zh-CN" b="1" kern="100" dirty="0" smtClean="0">
                <a:cs typeface="Times New Roman" panose="02020603050405020304" pitchFamily="18" charset="0"/>
              </a:rPr>
              <a:t>/</a:t>
            </a:r>
            <a:r>
              <a:rPr lang="zh-CN" altLang="en-US" b="1" kern="100" dirty="0" smtClean="0">
                <a:cs typeface="Times New Roman" panose="02020603050405020304" pitchFamily="18" charset="0"/>
              </a:rPr>
              <a:t>世纪</a:t>
            </a:r>
            <a:endParaRPr lang="en-US" altLang="zh-CN" b="1" kern="100" dirty="0" smtClean="0">
              <a:cs typeface="Times New Roman" panose="02020603050405020304" pitchFamily="18" charset="0"/>
            </a:endParaRPr>
          </a:p>
          <a:p>
            <a:r>
              <a:rPr lang="en-US" altLang="zh-CN" sz="1400" dirty="0" smtClean="0"/>
              <a:t>  Morrison &amp; Stephenson, 2001</a:t>
            </a:r>
            <a:endParaRPr lang="zh-CN" altLang="en-US" sz="1400" b="1" dirty="0"/>
          </a:p>
        </p:txBody>
      </p:sp>
      <p:sp>
        <p:nvSpPr>
          <p:cNvPr id="9" name="矩形 8"/>
          <p:cNvSpPr/>
          <p:nvPr/>
        </p:nvSpPr>
        <p:spPr>
          <a:xfrm>
            <a:off x="2654465" y="6285928"/>
            <a:ext cx="5460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</a:rPr>
              <a:t>每天</a:t>
            </a:r>
            <a:r>
              <a:rPr lang="en-US" altLang="zh-CN" b="1" dirty="0">
                <a:solidFill>
                  <a:srgbClr val="C00000"/>
                </a:solidFill>
              </a:rPr>
              <a:t>6</a:t>
            </a:r>
            <a:r>
              <a:rPr lang="zh-CN" altLang="en-US" b="1" dirty="0">
                <a:solidFill>
                  <a:srgbClr val="C00000"/>
                </a:solidFill>
              </a:rPr>
              <a:t>小时</a:t>
            </a:r>
            <a:r>
              <a:rPr lang="en-US" altLang="zh-CN" b="1" dirty="0">
                <a:solidFill>
                  <a:srgbClr val="C00000"/>
                </a:solidFill>
              </a:rPr>
              <a:t>(</a:t>
            </a:r>
            <a:r>
              <a:rPr lang="zh-CN" altLang="zh-CN" b="1" dirty="0">
                <a:solidFill>
                  <a:schemeClr val="tx2"/>
                </a:solidFill>
              </a:rPr>
              <a:t>地球诞生</a:t>
            </a:r>
            <a:r>
              <a:rPr lang="en-US" altLang="zh-CN" b="1" dirty="0">
                <a:solidFill>
                  <a:schemeClr val="tx2"/>
                </a:solidFill>
              </a:rPr>
              <a:t>,</a:t>
            </a:r>
            <a:r>
              <a:rPr lang="zh-CN" altLang="zh-CN" b="1" dirty="0">
                <a:solidFill>
                  <a:schemeClr val="tx2"/>
                </a:solidFill>
              </a:rPr>
              <a:t>四五十亿年</a:t>
            </a:r>
            <a:r>
              <a:rPr lang="zh-CN" altLang="en-US" b="1" dirty="0">
                <a:solidFill>
                  <a:schemeClr val="tx2"/>
                </a:solidFill>
              </a:rPr>
              <a:t>前</a:t>
            </a:r>
            <a:r>
              <a:rPr lang="en-US" altLang="zh-CN" b="1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7" y="882695"/>
            <a:ext cx="4912213" cy="30802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48" y="2526719"/>
            <a:ext cx="2381250" cy="15906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93291" y="216194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/>
              <a:t>潮汐摩擦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074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2838"/>
            <a:ext cx="77152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7259638" y="3171825"/>
            <a:ext cx="1216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/>
              <a:t>核幔耦合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167563" y="3567113"/>
            <a:ext cx="198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C00000"/>
                </a:solidFill>
              </a:rPr>
              <a:t>大气涛动</a:t>
            </a:r>
            <a:r>
              <a:rPr lang="en-US" altLang="zh-CN" sz="2000" b="1"/>
              <a:t>/ENSO</a:t>
            </a:r>
            <a:endParaRPr lang="zh-CN" altLang="en-US" sz="2000" b="1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7167563" y="4086225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C00000"/>
                </a:solidFill>
              </a:rPr>
              <a:t>大气</a:t>
            </a:r>
            <a:r>
              <a:rPr lang="zh-CN" altLang="en-US" sz="2000" b="1"/>
              <a:t>和海洋等</a:t>
            </a:r>
            <a:endParaRPr lang="en-US" altLang="zh-CN" sz="2000" b="1"/>
          </a:p>
        </p:txBody>
      </p:sp>
      <p:sp>
        <p:nvSpPr>
          <p:cNvPr id="6150" name="矩形 1"/>
          <p:cNvSpPr>
            <a:spLocks noChangeArrowheads="1"/>
          </p:cNvSpPr>
          <p:nvPr/>
        </p:nvSpPr>
        <p:spPr bwMode="auto">
          <a:xfrm>
            <a:off x="1512888" y="152400"/>
            <a:ext cx="5954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ea typeface="楷体_GB2312" pitchFamily="49" charset="-122"/>
              </a:rPr>
              <a:t>日长变化序列中的多种时间尺度变化</a:t>
            </a:r>
          </a:p>
        </p:txBody>
      </p:sp>
      <p:cxnSp>
        <p:nvCxnSpPr>
          <p:cNvPr id="6151" name="直接连接符 5"/>
          <p:cNvCxnSpPr>
            <a:cxnSpLocks noChangeShapeType="1"/>
          </p:cNvCxnSpPr>
          <p:nvPr/>
        </p:nvCxnSpPr>
        <p:spPr bwMode="auto">
          <a:xfrm>
            <a:off x="328613" y="763588"/>
            <a:ext cx="8510587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5334000" y="2133600"/>
            <a:ext cx="3733800" cy="31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天 </a:t>
            </a:r>
            <a:r>
              <a:rPr lang="en-US" altLang="zh-CN" sz="2400" b="1" dirty="0" smtClean="0"/>
              <a:t>= 24</a:t>
            </a:r>
            <a:r>
              <a:rPr lang="zh-CN" altLang="en-US" sz="2400" b="1" dirty="0" smtClean="0"/>
              <a:t>小时 ？</a:t>
            </a:r>
            <a:endParaRPr lang="en-US" altLang="zh-CN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b="1" u="sng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FF"/>
                </a:solidFill>
              </a:rPr>
              <a:t>地球自转速率变化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FF"/>
                </a:solidFill>
              </a:rPr>
              <a:t>（日长变化）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zh-CN" sz="24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b="1" dirty="0" smtClean="0"/>
              <a:t>亚</a:t>
            </a:r>
            <a:r>
              <a:rPr lang="zh-CN" altLang="en-US" sz="2400" b="1" dirty="0"/>
              <a:t>毫秒 </a:t>
            </a:r>
            <a:r>
              <a:rPr lang="en-US" altLang="zh-CN" sz="2400" b="1" dirty="0"/>
              <a:t>~ </a:t>
            </a:r>
            <a:r>
              <a:rPr lang="zh-CN" altLang="en-US" sz="2400" b="1" dirty="0"/>
              <a:t>毫秒</a:t>
            </a:r>
            <a:endParaRPr lang="en-US" altLang="zh-CN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b="1" u="sng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2000" b="1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1</a:t>
            </a:r>
            <a:r>
              <a:rPr lang="zh-CN" altLang="en-US" sz="2000" b="1" dirty="0" smtClean="0">
                <a:latin typeface="MingLiU-ExtB" panose="02020500000000000000" pitchFamily="18" charset="-120"/>
                <a:ea typeface="Microsoft JhengHei" panose="020B0604030504040204" pitchFamily="34" charset="-120"/>
              </a:rPr>
              <a:t>毫秒</a:t>
            </a:r>
            <a:r>
              <a:rPr lang="en-US" altLang="zh-CN" sz="2000" b="1" dirty="0" smtClean="0">
                <a:latin typeface="MingLiU-ExtB" panose="02020500000000000000" pitchFamily="18" charset="-120"/>
                <a:ea typeface="Microsoft JhengHei" panose="020B0604030504040204" pitchFamily="34" charset="-120"/>
              </a:rPr>
              <a:t>/24</a:t>
            </a:r>
            <a:r>
              <a:rPr lang="zh-CN" altLang="en-US" sz="2000" b="1" dirty="0" smtClean="0">
                <a:latin typeface="MingLiU-ExtB" panose="02020500000000000000" pitchFamily="18" charset="-120"/>
                <a:ea typeface="Microsoft JhengHei" panose="020B0604030504040204" pitchFamily="34" charset="-120"/>
              </a:rPr>
              <a:t>小时</a:t>
            </a:r>
            <a:r>
              <a:rPr lang="en-US" altLang="zh-CN" sz="2000" b="1" dirty="0" smtClean="0">
                <a:latin typeface="MingLiU-ExtB" panose="02020500000000000000" pitchFamily="18" charset="-120"/>
                <a:ea typeface="Microsoft JhengHei" panose="020B0604030504040204" pitchFamily="34" charset="-120"/>
              </a:rPr>
              <a:t>: </a:t>
            </a:r>
            <a:r>
              <a:rPr lang="en-US" altLang="zh-CN" sz="2000" b="1" dirty="0"/>
              <a:t>~10</a:t>
            </a:r>
            <a:r>
              <a:rPr lang="en-US" altLang="zh-CN" sz="2000" b="1" baseline="30000" dirty="0" smtClean="0"/>
              <a:t>-8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zh-CN" sz="2000" b="1" baseline="30000" dirty="0"/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429000" y="152400"/>
            <a:ext cx="2348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地球自转变化</a:t>
            </a:r>
            <a:endParaRPr lang="en-US" altLang="zh-CN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 flipV="1">
            <a:off x="492125" y="752475"/>
            <a:ext cx="8118475" cy="11113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2131"/>
            <a:ext cx="4191000" cy="37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6763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259315" y="126863"/>
            <a:ext cx="6773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b="1" dirty="0" smtClean="0" bmk="_Toc339463048">
                <a:solidFill>
                  <a:srgbClr val="0000FF"/>
                </a:solidFill>
                <a:ea typeface="楷体_GB2312" pitchFamily="49" charset="-122"/>
              </a:rPr>
              <a:t>极移序列</a:t>
            </a:r>
            <a:r>
              <a:rPr lang="zh-CN" altLang="en-US" sz="2800" b="1" dirty="0" bmk="_Toc339463048">
                <a:solidFill>
                  <a:srgbClr val="0000FF"/>
                </a:solidFill>
                <a:ea typeface="楷体_GB2312" pitchFamily="49" charset="-122"/>
              </a:rPr>
              <a:t>（</a:t>
            </a:r>
            <a:r>
              <a:rPr lang="en-US" altLang="zh-CN" sz="2800" b="1" dirty="0" smtClean="0" bmk="_Toc339463048">
                <a:solidFill>
                  <a:srgbClr val="0000FF"/>
                </a:solidFill>
                <a:ea typeface="楷体_GB2312" pitchFamily="49" charset="-122"/>
              </a:rPr>
              <a:t>PMX</a:t>
            </a:r>
            <a:r>
              <a:rPr lang="zh-CN" altLang="en-US" sz="2800" b="1" dirty="0" smtClean="0" bmk="_Toc339463048">
                <a:solidFill>
                  <a:srgbClr val="0000FF"/>
                </a:solidFill>
                <a:ea typeface="楷体_GB2312" pitchFamily="49" charset="-122"/>
              </a:rPr>
              <a:t>）中多种时间尺度的变化</a:t>
            </a: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328613" y="763588"/>
            <a:ext cx="8510587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92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85497"/>
            <a:ext cx="6477000" cy="609600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地球自转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速率年际变化与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El Nino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事件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pic>
        <p:nvPicPr>
          <p:cNvPr id="176131" name="Picture 3"/>
          <p:cNvPicPr>
            <a:picLocks noGrp="1" noChangeAspect="1" noChangeArrowheads="1"/>
          </p:cNvPicPr>
          <p:nvPr>
            <p:ph type="chart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6343" b="4771"/>
          <a:stretch/>
        </p:blipFill>
        <p:spPr>
          <a:xfrm>
            <a:off x="241852" y="1143000"/>
            <a:ext cx="6629400" cy="4843670"/>
          </a:xfrm>
          <a:noFill/>
          <a:ln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6629400" y="1905000"/>
            <a:ext cx="27067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6600"/>
                </a:solidFill>
              </a:rPr>
              <a:t>日</a:t>
            </a:r>
            <a:r>
              <a:rPr lang="zh-CN" altLang="en-US" sz="1600" b="1" dirty="0">
                <a:solidFill>
                  <a:srgbClr val="FF6600"/>
                </a:solidFill>
              </a:rPr>
              <a:t>长</a:t>
            </a:r>
            <a:r>
              <a:rPr lang="zh-CN" altLang="en-US" sz="1600" b="1" dirty="0" smtClean="0">
                <a:solidFill>
                  <a:srgbClr val="FF6600"/>
                </a:solidFill>
              </a:rPr>
              <a:t>变化中的</a:t>
            </a:r>
            <a:r>
              <a:rPr lang="en-US" altLang="zh-CN" sz="1600" b="1" dirty="0" smtClean="0">
                <a:solidFill>
                  <a:srgbClr val="FF6600"/>
                </a:solidFill>
              </a:rPr>
              <a:t>El Nino</a:t>
            </a:r>
            <a:r>
              <a:rPr lang="zh-CN" altLang="en-US" sz="1600" b="1" dirty="0" smtClean="0">
                <a:solidFill>
                  <a:srgbClr val="FF6600"/>
                </a:solidFill>
              </a:rPr>
              <a:t>信号</a:t>
            </a:r>
            <a:endParaRPr lang="en-US" altLang="zh-CN" sz="1600" b="1" dirty="0" smtClean="0">
              <a:solidFill>
                <a:srgbClr val="FF6600"/>
              </a:solidFill>
            </a:endParaRP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Zhou et al., 2001</a:t>
            </a:r>
            <a:endParaRPr lang="zh-CN" altLang="en-US" sz="1400" dirty="0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927586" y="3962400"/>
            <a:ext cx="12314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</a:rPr>
              <a:t>82-83 El Nino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5486400" y="4068945"/>
            <a:ext cx="1295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</a:rPr>
              <a:t>97-98 El Nino</a:t>
            </a:r>
          </a:p>
        </p:txBody>
      </p:sp>
      <p:cxnSp>
        <p:nvCxnSpPr>
          <p:cNvPr id="7" name="直接连接符 5"/>
          <p:cNvCxnSpPr>
            <a:cxnSpLocks noChangeShapeType="1"/>
          </p:cNvCxnSpPr>
          <p:nvPr/>
        </p:nvCxnSpPr>
        <p:spPr bwMode="auto">
          <a:xfrm>
            <a:off x="877888" y="752475"/>
            <a:ext cx="7789862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r="48697"/>
          <a:stretch/>
        </p:blipFill>
        <p:spPr>
          <a:xfrm>
            <a:off x="6858000" y="3810000"/>
            <a:ext cx="1981200" cy="19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244779" y="149604"/>
            <a:ext cx="487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地球</a:t>
            </a: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自转</a:t>
            </a: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变化的大气激发研究</a:t>
            </a:r>
            <a:endParaRPr lang="zh-CN" altLang="en-US" sz="2800" b="1" dirty="0"/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>
            <a:off x="877888" y="752475"/>
            <a:ext cx="7789862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矩形 5"/>
          <p:cNvSpPr/>
          <p:nvPr/>
        </p:nvSpPr>
        <p:spPr>
          <a:xfrm>
            <a:off x="690529" y="4876800"/>
            <a:ext cx="7981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 smtClean="0">
                <a:ea typeface="楷体_GB2312"/>
                <a:cs typeface="Times New Roman" panose="02020603050405020304" pitchFamily="18" charset="0"/>
              </a:rPr>
              <a:t>大气活动是</a:t>
            </a:r>
            <a:r>
              <a:rPr lang="zh-CN" altLang="en-US" b="1" kern="100" dirty="0" smtClean="0">
                <a:ea typeface="楷体_GB2312"/>
                <a:cs typeface="Times New Roman" panose="02020603050405020304" pitchFamily="18" charset="0"/>
              </a:rPr>
              <a:t>地球自转</a:t>
            </a:r>
            <a:r>
              <a:rPr lang="zh-CN" altLang="zh-CN" b="1" kern="100" dirty="0" smtClean="0">
                <a:ea typeface="楷体_GB2312"/>
                <a:cs typeface="Times New Roman" panose="02020603050405020304" pitchFamily="18" charset="0"/>
              </a:rPr>
              <a:t>短周期</a:t>
            </a:r>
            <a:r>
              <a:rPr lang="zh-CN" altLang="en-US" b="1" kern="100" dirty="0" smtClean="0">
                <a:ea typeface="楷体_GB2312"/>
                <a:cs typeface="Times New Roman" panose="02020603050405020304" pitchFamily="18" charset="0"/>
              </a:rPr>
              <a:t>变化</a:t>
            </a:r>
            <a:r>
              <a:rPr lang="en-US" altLang="zh-CN" b="1" kern="100" dirty="0" smtClean="0">
                <a:ea typeface="楷体_GB2312"/>
                <a:cs typeface="Times New Roman" panose="02020603050405020304" pitchFamily="18" charset="0"/>
              </a:rPr>
              <a:t>(</a:t>
            </a:r>
            <a:r>
              <a:rPr lang="zh-CN" altLang="en-US" b="1" kern="100" dirty="0" smtClean="0">
                <a:ea typeface="楷体_GB2312"/>
                <a:cs typeface="Times New Roman" panose="02020603050405020304" pitchFamily="18" charset="0"/>
              </a:rPr>
              <a:t>季节性和亚季节性变化</a:t>
            </a:r>
            <a:r>
              <a:rPr lang="en-US" altLang="zh-CN" b="1" kern="100" dirty="0" smtClean="0">
                <a:ea typeface="楷体_GB2312"/>
                <a:cs typeface="Times New Roman" panose="02020603050405020304" pitchFamily="18" charset="0"/>
              </a:rPr>
              <a:t>)</a:t>
            </a:r>
            <a:r>
              <a:rPr lang="zh-CN" altLang="zh-CN" b="1" kern="100" dirty="0" smtClean="0">
                <a:ea typeface="楷体_GB2312"/>
                <a:cs typeface="Times New Roman" panose="02020603050405020304" pitchFamily="18" charset="0"/>
              </a:rPr>
              <a:t>最</a:t>
            </a:r>
            <a:r>
              <a:rPr lang="zh-CN" altLang="zh-CN" b="1" kern="100" dirty="0">
                <a:ea typeface="楷体_GB2312"/>
                <a:cs typeface="Times New Roman" panose="02020603050405020304" pitchFamily="18" charset="0"/>
              </a:rPr>
              <a:t>重要的激发源。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4118"/>
            <a:ext cx="4876800" cy="2743979"/>
          </a:xfrm>
          <a:prstGeom prst="rect">
            <a:avLst/>
          </a:prstGeom>
        </p:spPr>
      </p:pic>
      <p:pic>
        <p:nvPicPr>
          <p:cNvPr id="12" name="Picture 4" descr="D:\book_ref_download\VLBI_NASA\earth_orientation_tutoria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6" t="39128" r="34826" b="32354"/>
          <a:stretch/>
        </p:blipFill>
        <p:spPr bwMode="auto">
          <a:xfrm>
            <a:off x="6172200" y="1602266"/>
            <a:ext cx="2286000" cy="26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G05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r="12601"/>
          <a:stretch>
            <a:fillRect/>
          </a:stretch>
        </p:blipFill>
        <p:spPr bwMode="auto">
          <a:xfrm>
            <a:off x="533400" y="1143000"/>
            <a:ext cx="52578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040438" y="2209800"/>
            <a:ext cx="24733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  大气环流模式</a:t>
            </a:r>
            <a:endParaRPr lang="en-US" altLang="zh-CN" sz="240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zh-CN" sz="2000" b="1"/>
              <a:t>  (</a:t>
            </a:r>
            <a:r>
              <a:rPr lang="zh-CN" altLang="en-US" sz="2000" b="1"/>
              <a:t>同化</a:t>
            </a:r>
            <a:r>
              <a:rPr lang="en-US" altLang="zh-CN" sz="2000" b="1"/>
              <a:t>: </a:t>
            </a:r>
            <a:r>
              <a:rPr lang="zh-CN" altLang="en-US" sz="2000" b="1"/>
              <a:t>模型</a:t>
            </a:r>
            <a:r>
              <a:rPr lang="en-US" altLang="zh-CN" sz="2000" b="1"/>
              <a:t>+</a:t>
            </a:r>
            <a:r>
              <a:rPr lang="zh-CN" altLang="en-US" sz="2000" b="1"/>
              <a:t>观测</a:t>
            </a:r>
            <a:r>
              <a:rPr lang="en-US" altLang="zh-CN" sz="2000" b="1"/>
              <a:t>)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zh-CN" altLang="en-US" sz="2000"/>
              <a:t>美国：</a:t>
            </a:r>
            <a:r>
              <a:rPr lang="en-US" altLang="zh-CN" sz="2000"/>
              <a:t>NCEP/NCAR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zh-CN" altLang="en-US" sz="2000"/>
              <a:t>欧洲：</a:t>
            </a:r>
            <a:r>
              <a:rPr lang="en-US" altLang="zh-CN" sz="2000"/>
              <a:t>ECMWF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zh-CN" altLang="en-US" sz="2000"/>
              <a:t>日本：</a:t>
            </a:r>
            <a:r>
              <a:rPr lang="en-US" altLang="zh-CN" sz="2000"/>
              <a:t>JMA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zh-CN" altLang="en-US" sz="2000"/>
              <a:t>中国：大气所</a:t>
            </a:r>
            <a:r>
              <a:rPr lang="en-US" altLang="zh-CN" sz="2000"/>
              <a:t>LASG</a:t>
            </a:r>
            <a:endParaRPr lang="zh-CN" altLang="en-US" sz="2000"/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2801938" y="152400"/>
            <a:ext cx="2968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地球大气环流示意图</a:t>
            </a:r>
          </a:p>
        </p:txBody>
      </p:sp>
      <p:cxnSp>
        <p:nvCxnSpPr>
          <p:cNvPr id="7173" name="直接连接符 5"/>
          <p:cNvCxnSpPr>
            <a:cxnSpLocks noChangeShapeType="1"/>
          </p:cNvCxnSpPr>
          <p:nvPr/>
        </p:nvCxnSpPr>
        <p:spPr bwMode="auto">
          <a:xfrm>
            <a:off x="381000" y="752475"/>
            <a:ext cx="8305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2801938" y="152400"/>
            <a:ext cx="46704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地面上</a:t>
            </a:r>
            <a:r>
              <a:rPr lang="en-US" altLang="zh-CN" sz="2400" b="1">
                <a:solidFill>
                  <a:schemeClr val="accent2"/>
                </a:solidFill>
              </a:rPr>
              <a:t>7</a:t>
            </a:r>
            <a:r>
              <a:rPr lang="zh-CN" altLang="en-US" sz="2400" b="1">
                <a:solidFill>
                  <a:schemeClr val="accent2"/>
                </a:solidFill>
              </a:rPr>
              <a:t>层大气厚度（</a:t>
            </a:r>
            <a:r>
              <a:rPr lang="zh-CN" altLang="en-US" sz="2400" b="1">
                <a:solidFill>
                  <a:srgbClr val="C00000"/>
                </a:solidFill>
              </a:rPr>
              <a:t>地形影响</a:t>
            </a:r>
            <a:r>
              <a:rPr lang="zh-CN" altLang="en-US" sz="2400" b="1">
                <a:solidFill>
                  <a:schemeClr val="accent2"/>
                </a:solidFill>
              </a:rPr>
              <a:t>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 b="1">
              <a:solidFill>
                <a:schemeClr val="accent2"/>
              </a:solidFill>
            </a:endParaRPr>
          </a:p>
        </p:txBody>
      </p:sp>
      <p:cxnSp>
        <p:nvCxnSpPr>
          <p:cNvPr id="8195" name="直接连接符 5"/>
          <p:cNvCxnSpPr>
            <a:cxnSpLocks noChangeShapeType="1"/>
          </p:cNvCxnSpPr>
          <p:nvPr/>
        </p:nvCxnSpPr>
        <p:spPr bwMode="auto">
          <a:xfrm>
            <a:off x="381000" y="752475"/>
            <a:ext cx="8305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6" name="Picture 2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8200"/>
            <a:ext cx="44958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280025" y="982663"/>
            <a:ext cx="338455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85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L7: 450–350 hPa</a:t>
            </a:r>
            <a:r>
              <a:rPr lang="zh-CN" altLang="en-US" sz="1800" b="1"/>
              <a:t>；</a:t>
            </a:r>
          </a:p>
          <a:p>
            <a:pPr eaLnBrk="1" hangingPunct="1">
              <a:lnSpc>
                <a:spcPct val="285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L6: 550–450 hPa; </a:t>
            </a:r>
          </a:p>
          <a:p>
            <a:pPr eaLnBrk="1" hangingPunct="1">
              <a:lnSpc>
                <a:spcPct val="285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L5: 650–550 hPa; </a:t>
            </a:r>
          </a:p>
          <a:p>
            <a:pPr eaLnBrk="1" hangingPunct="1">
              <a:lnSpc>
                <a:spcPct val="285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L4: 775– 650 hPa; </a:t>
            </a:r>
          </a:p>
          <a:p>
            <a:pPr eaLnBrk="1" hangingPunct="1">
              <a:lnSpc>
                <a:spcPct val="285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L3: 887.5–775 hPa; </a:t>
            </a:r>
          </a:p>
          <a:p>
            <a:pPr eaLnBrk="1" hangingPunct="1">
              <a:lnSpc>
                <a:spcPct val="285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L2: 962.5 – 887.5 hPa;</a:t>
            </a:r>
          </a:p>
          <a:p>
            <a:pPr eaLnBrk="1" hangingPunct="1">
              <a:lnSpc>
                <a:spcPct val="285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FF"/>
                </a:solidFill>
              </a:rPr>
              <a:t>L1: surface-962.5 hPa</a:t>
            </a:r>
            <a:r>
              <a:rPr lang="en-US" altLang="zh-CN" sz="18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33400" y="1143000"/>
          <a:ext cx="48768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2" name="Equation" r:id="rId3" imgW="2540397" imgH="686197" progId="Equation.3">
                  <p:embed/>
                </p:oleObj>
              </mc:Choice>
              <mc:Fallback>
                <p:oleObj name="Equation" r:id="rId3" imgW="2540397" imgH="68619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48768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585788" y="2535238"/>
          <a:ext cx="5000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" name="Equation" r:id="rId5" imgW="3009900" imgH="685800" progId="Equation.3">
                  <p:embed/>
                </p:oleObj>
              </mc:Choice>
              <mc:Fallback>
                <p:oleObj name="Equation" r:id="rId5" imgW="30099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2535238"/>
                        <a:ext cx="50006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533400" y="3810000"/>
          <a:ext cx="38862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" name="Equation" r:id="rId7" imgW="1981597" imgH="457597" progId="Equation.3">
                  <p:embed/>
                </p:oleObj>
              </mc:Choice>
              <mc:Fallback>
                <p:oleObj name="Equation" r:id="rId7" imgW="1981597" imgH="45759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38862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457200" y="4800600"/>
          <a:ext cx="4114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" name="Equation" r:id="rId9" imgW="2172097" imgH="457597" progId="Equation.3">
                  <p:embed/>
                </p:oleObj>
              </mc:Choice>
              <mc:Fallback>
                <p:oleObj name="Equation" r:id="rId9" imgW="2172097" imgH="45759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41148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2400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2087563" y="152400"/>
            <a:ext cx="5441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全球大气激发函数（</a:t>
            </a:r>
            <a:r>
              <a:rPr lang="en-US" altLang="zh-CN" sz="2400" b="1">
                <a:solidFill>
                  <a:schemeClr val="accent2"/>
                </a:solidFill>
              </a:rPr>
              <a:t>AEF</a:t>
            </a:r>
            <a:r>
              <a:rPr lang="zh-CN" altLang="en-US" sz="2400" b="1">
                <a:solidFill>
                  <a:schemeClr val="accent2"/>
                </a:solidFill>
              </a:rPr>
              <a:t>）的计算公式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791200" y="2514600"/>
            <a:ext cx="33401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Ps: </a:t>
            </a:r>
            <a:r>
              <a:rPr lang="zh-CN" altLang="en-US" sz="1800"/>
              <a:t>地表面大气压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i="1"/>
              <a:t>u</a:t>
            </a:r>
            <a:r>
              <a:rPr lang="zh-CN" altLang="en-US" sz="1800"/>
              <a:t>和</a:t>
            </a:r>
            <a:r>
              <a:rPr lang="en-US" altLang="zh-CN" sz="1800" i="1"/>
              <a:t>v</a:t>
            </a:r>
            <a:r>
              <a:rPr lang="en-US" altLang="zh-CN" sz="1800"/>
              <a:t>: </a:t>
            </a:r>
            <a:r>
              <a:rPr lang="zh-CN" altLang="en-US" sz="2000"/>
              <a:t>风速的东向和北向分量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i="1">
                <a:sym typeface="Symbol" pitchFamily="18" charset="2"/>
              </a:rPr>
              <a:t></a:t>
            </a:r>
            <a:r>
              <a:rPr lang="zh-CN" altLang="en-US" sz="1800"/>
              <a:t>和</a:t>
            </a:r>
            <a:r>
              <a:rPr lang="zh-CN" altLang="en-US" sz="1800" i="1">
                <a:sym typeface="Symbol" pitchFamily="18" charset="2"/>
              </a:rPr>
              <a:t> </a:t>
            </a:r>
            <a:r>
              <a:rPr lang="en-US" altLang="zh-CN" sz="1800"/>
              <a:t>: </a:t>
            </a:r>
            <a:r>
              <a:rPr lang="zh-CN" altLang="en-US" sz="1800"/>
              <a:t>经、纬度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>
                <a:sym typeface="Symbol" pitchFamily="18" charset="2"/>
              </a:rPr>
              <a:t>R: </a:t>
            </a:r>
            <a:r>
              <a:rPr lang="zh-CN" altLang="en-US" sz="1800">
                <a:sym typeface="Symbol" pitchFamily="18" charset="2"/>
              </a:rPr>
              <a:t>地球平均半径</a:t>
            </a:r>
            <a:r>
              <a:rPr lang="zh-CN" altLang="en-US" sz="2400"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i="1">
                <a:sym typeface="Symbol" pitchFamily="18" charset="2"/>
              </a:rPr>
              <a:t> </a:t>
            </a:r>
            <a:r>
              <a:rPr lang="en-US" altLang="zh-CN" sz="1800"/>
              <a:t>: </a:t>
            </a:r>
            <a:r>
              <a:rPr lang="zh-CN" altLang="en-US" sz="1800"/>
              <a:t>地球平均自转速率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i="1"/>
              <a:t>g</a:t>
            </a:r>
            <a:r>
              <a:rPr lang="en-US" altLang="zh-CN" sz="1800"/>
              <a:t>: </a:t>
            </a:r>
            <a:r>
              <a:rPr lang="zh-CN" altLang="en-US" sz="1800"/>
              <a:t>重力加速度</a:t>
            </a:r>
            <a:r>
              <a:rPr lang="zh-CN" altLang="en-US" sz="2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Cm: </a:t>
            </a:r>
            <a:r>
              <a:rPr lang="zh-CN" altLang="en-US" sz="1800"/>
              <a:t>地幔的轴向惯量矩</a:t>
            </a:r>
            <a:r>
              <a:rPr lang="zh-CN" altLang="en-US" sz="2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i="1"/>
              <a:t>C</a:t>
            </a:r>
            <a:r>
              <a:rPr lang="zh-CN" altLang="en-US" sz="1800"/>
              <a:t>和</a:t>
            </a:r>
            <a:r>
              <a:rPr lang="en-US" altLang="zh-CN" sz="1800" i="1"/>
              <a:t>A</a:t>
            </a:r>
            <a:r>
              <a:rPr lang="en-US" altLang="zh-CN" sz="1800"/>
              <a:t>: </a:t>
            </a:r>
            <a:r>
              <a:rPr lang="zh-CN" altLang="en-US" sz="1800"/>
              <a:t>固体地球的轴向和赤道向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           惯量矩</a:t>
            </a:r>
            <a:r>
              <a:rPr lang="zh-CN" altLang="en-US" sz="2400"/>
              <a:t> </a:t>
            </a:r>
          </a:p>
        </p:txBody>
      </p:sp>
      <p:graphicFrame>
        <p:nvGraphicFramePr>
          <p:cNvPr id="9225" name="Object 16"/>
          <p:cNvGraphicFramePr>
            <a:graphicFrameLocks noChangeAspect="1"/>
          </p:cNvGraphicFramePr>
          <p:nvPr/>
        </p:nvGraphicFramePr>
        <p:xfrm>
          <a:off x="304800" y="59436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5"/>
          <p:cNvGraphicFramePr>
            <a:graphicFrameLocks noChangeAspect="1"/>
          </p:cNvGraphicFramePr>
          <p:nvPr/>
        </p:nvGraphicFramePr>
        <p:xfrm>
          <a:off x="762000" y="5943600"/>
          <a:ext cx="365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" name="Equation" r:id="rId13" imgW="228600" imgH="241300" progId="Equation.3">
                  <p:embed/>
                </p:oleObj>
              </mc:Choice>
              <mc:Fallback>
                <p:oleObj name="Equation" r:id="rId13" imgW="228600" imgH="241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43600"/>
                        <a:ext cx="365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4"/>
          <p:cNvGraphicFramePr>
            <a:graphicFrameLocks noChangeAspect="1"/>
          </p:cNvGraphicFramePr>
          <p:nvPr/>
        </p:nvGraphicFramePr>
        <p:xfrm>
          <a:off x="4648200" y="5943600"/>
          <a:ext cx="381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" name="Equation" r:id="rId15" imgW="241300" imgH="228600" progId="Equation.3">
                  <p:embed/>
                </p:oleObj>
              </mc:Choice>
              <mc:Fallback>
                <p:oleObj name="Equation" r:id="rId15" imgW="2413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943600"/>
                        <a:ext cx="381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3"/>
          <p:cNvGraphicFramePr>
            <a:graphicFrameLocks noChangeAspect="1"/>
          </p:cNvGraphicFramePr>
          <p:nvPr/>
        </p:nvGraphicFramePr>
        <p:xfrm>
          <a:off x="5105400" y="59436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" name="Equation" r:id="rId17" imgW="241195" imgH="241195" progId="Equation.3">
                  <p:embed/>
                </p:oleObj>
              </mc:Choice>
              <mc:Fallback>
                <p:oleObj name="Equation" r:id="rId17" imgW="241195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9436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0" y="231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990600" y="5942013"/>
            <a:ext cx="3686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latin typeface="宋体" pitchFamily="2" charset="-122"/>
              </a:rPr>
              <a:t>：</a:t>
            </a:r>
            <a:r>
              <a:rPr lang="en-US" altLang="zh-CN" sz="1800">
                <a:latin typeface="宋体" pitchFamily="2" charset="-122"/>
              </a:rPr>
              <a:t>AEF</a:t>
            </a:r>
            <a:r>
              <a:rPr lang="zh-CN" altLang="en-US" sz="1800">
                <a:latin typeface="宋体" pitchFamily="2" charset="-122"/>
              </a:rPr>
              <a:t>压力项的赤道向和轴向分量；</a:t>
            </a:r>
            <a:endParaRPr lang="zh-CN" altLang="en-US" sz="1800"/>
          </a:p>
        </p:txBody>
      </p:sp>
      <p:sp>
        <p:nvSpPr>
          <p:cNvPr id="9231" name="Rectangle 21"/>
          <p:cNvSpPr>
            <a:spLocks noChangeArrowheads="1"/>
          </p:cNvSpPr>
          <p:nvPr/>
        </p:nvSpPr>
        <p:spPr bwMode="auto">
          <a:xfrm>
            <a:off x="5334000" y="5942013"/>
            <a:ext cx="3429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cs typeface="Times New Roman" pitchFamily="18" charset="0"/>
              </a:rPr>
              <a:t>：</a:t>
            </a:r>
            <a:r>
              <a:rPr lang="en-US" altLang="zh-CN" sz="1800">
                <a:cs typeface="Times New Roman" pitchFamily="18" charset="0"/>
              </a:rPr>
              <a:t>AEF</a:t>
            </a:r>
            <a:r>
              <a:rPr lang="zh-CN" altLang="en-US" sz="1800">
                <a:cs typeface="Times New Roman" pitchFamily="18" charset="0"/>
              </a:rPr>
              <a:t>风项的赤道向和轴向分量</a:t>
            </a:r>
            <a:r>
              <a:rPr lang="zh-CN" altLang="en-US" sz="1200"/>
              <a:t> </a:t>
            </a:r>
            <a:endParaRPr lang="zh-CN" altLang="en-US" sz="2400"/>
          </a:p>
        </p:txBody>
      </p:sp>
      <p:sp>
        <p:nvSpPr>
          <p:cNvPr id="9232" name="Text Box 22"/>
          <p:cNvSpPr txBox="1">
            <a:spLocks noChangeArrowheads="1"/>
          </p:cNvSpPr>
          <p:nvPr/>
        </p:nvSpPr>
        <p:spPr bwMode="auto">
          <a:xfrm>
            <a:off x="533400" y="5943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，</a:t>
            </a:r>
          </a:p>
        </p:txBody>
      </p:sp>
      <p:sp>
        <p:nvSpPr>
          <p:cNvPr id="9233" name="Text Box 23"/>
          <p:cNvSpPr txBox="1">
            <a:spLocks noChangeArrowheads="1"/>
          </p:cNvSpPr>
          <p:nvPr/>
        </p:nvSpPr>
        <p:spPr bwMode="auto">
          <a:xfrm>
            <a:off x="4800600" y="594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，</a:t>
            </a:r>
          </a:p>
        </p:txBody>
      </p:sp>
      <p:cxnSp>
        <p:nvCxnSpPr>
          <p:cNvPr id="9234" name="直接连接符 5"/>
          <p:cNvCxnSpPr>
            <a:cxnSpLocks noChangeShapeType="1"/>
          </p:cNvCxnSpPr>
          <p:nvPr/>
        </p:nvCxnSpPr>
        <p:spPr bwMode="auto">
          <a:xfrm>
            <a:off x="381000" y="752475"/>
            <a:ext cx="8305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5" name="矩形 1"/>
          <p:cNvSpPr>
            <a:spLocks noChangeArrowheads="1"/>
          </p:cNvSpPr>
          <p:nvPr/>
        </p:nvSpPr>
        <p:spPr bwMode="auto">
          <a:xfrm>
            <a:off x="4271963" y="1027113"/>
            <a:ext cx="4516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A50021"/>
                </a:solidFill>
              </a:rPr>
              <a:t>大气环流模式（风场和气压场）</a:t>
            </a:r>
            <a:endParaRPr lang="zh-CN" altLang="en-US" sz="240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762000" y="5410200"/>
            <a:ext cx="8118475" cy="13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2400" b="1" dirty="0" smtClean="0"/>
              <a:t>我们在计算大气</a:t>
            </a:r>
            <a:r>
              <a:rPr lang="zh-CN" altLang="en-US" sz="2400" b="1" dirty="0"/>
              <a:t>对地球自转</a:t>
            </a:r>
            <a:r>
              <a:rPr lang="zh-CN" altLang="en-US" sz="2400" b="1" dirty="0" smtClean="0"/>
              <a:t>激发时，进一步考虑地形因素</a:t>
            </a:r>
            <a:r>
              <a:rPr lang="zh-CN" altLang="en-US" sz="1800" b="1" dirty="0" smtClean="0"/>
              <a:t>。</a:t>
            </a:r>
            <a:endParaRPr lang="zh-CN" altLang="en-US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C00000"/>
                </a:solidFill>
              </a:rPr>
              <a:t>被</a:t>
            </a:r>
            <a:r>
              <a:rPr lang="zh-CN" altLang="en-US" sz="2400" b="1" dirty="0">
                <a:solidFill>
                  <a:srgbClr val="C00000"/>
                </a:solidFill>
              </a:rPr>
              <a:t>国际地球自转和参考系服务</a:t>
            </a:r>
            <a:r>
              <a:rPr lang="en-US" altLang="zh-CN" sz="2400" b="1" dirty="0">
                <a:solidFill>
                  <a:srgbClr val="C00000"/>
                </a:solidFill>
              </a:rPr>
              <a:t>(IERS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)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大气</a:t>
            </a:r>
            <a:r>
              <a:rPr lang="zh-CN" altLang="en-US" sz="2400" b="1" dirty="0">
                <a:solidFill>
                  <a:srgbClr val="C00000"/>
                </a:solidFill>
              </a:rPr>
              <a:t>分中心</a:t>
            </a:r>
            <a:r>
              <a:rPr lang="en-US" altLang="zh-CN" sz="2400" b="1" dirty="0">
                <a:solidFill>
                  <a:srgbClr val="C00000"/>
                </a:solidFill>
              </a:rPr>
              <a:t>(SBA)</a:t>
            </a:r>
            <a:r>
              <a:rPr lang="zh-CN" altLang="en-US" sz="2400" b="1" dirty="0">
                <a:solidFill>
                  <a:srgbClr val="C00000"/>
                </a:solidFill>
              </a:rPr>
              <a:t>采用。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2400" b="1" dirty="0"/>
              <a:t>本课题负责定期</a:t>
            </a:r>
            <a:r>
              <a:rPr lang="zh-CN" altLang="en-US" sz="2400" b="1" dirty="0" smtClean="0"/>
              <a:t>更新 </a:t>
            </a:r>
            <a:r>
              <a:rPr lang="en-US" altLang="zh-CN" sz="2400" dirty="0" smtClean="0"/>
              <a:t>(Zhou </a:t>
            </a:r>
            <a:r>
              <a:rPr lang="en-US" altLang="zh-CN" sz="2400" dirty="0"/>
              <a:t>et al., JGR, </a:t>
            </a:r>
            <a:r>
              <a:rPr lang="en-US" altLang="zh-CN" sz="2400" dirty="0" smtClean="0"/>
              <a:t>2006)</a:t>
            </a:r>
            <a:endParaRPr lang="zh-CN" altLang="en-US" sz="2400" dirty="0"/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286000" y="140028"/>
            <a:ext cx="487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地球自转变化的大气激发研究</a:t>
            </a:r>
            <a:endParaRPr lang="en-US" altLang="zh-CN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 flipV="1">
            <a:off x="492125" y="752475"/>
            <a:ext cx="8118475" cy="11113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583" r="11667"/>
          <a:stretch/>
        </p:blipFill>
        <p:spPr>
          <a:xfrm>
            <a:off x="1312862" y="911782"/>
            <a:ext cx="6477000" cy="43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42639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内容占位符 6"/>
          <p:cNvSpPr txBox="1">
            <a:spLocks/>
          </p:cNvSpPr>
          <p:nvPr/>
        </p:nvSpPr>
        <p:spPr bwMode="auto">
          <a:xfrm>
            <a:off x="1028700" y="1600200"/>
            <a:ext cx="5943600" cy="18383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algn="just" eaLnBrk="0" hangingPunct="0">
              <a:lnSpc>
                <a:spcPct val="114000"/>
              </a:lnSpc>
              <a:spcBef>
                <a:spcPct val="50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  <a:defRPr/>
            </a:pPr>
            <a:r>
              <a:rPr lang="zh-CN" altLang="zh-CN" sz="2000" dirty="0">
                <a:solidFill>
                  <a:srgbClr val="000073"/>
                </a:solidFill>
                <a:latin typeface="+mn-ea"/>
              </a:rPr>
              <a:t>由于复杂的数据处理过程，高精度的</a:t>
            </a:r>
            <a:r>
              <a:rPr lang="en-US" altLang="zh-CN" sz="2000" dirty="0">
                <a:solidFill>
                  <a:srgbClr val="000073"/>
                </a:solidFill>
                <a:latin typeface="+mn-ea"/>
              </a:rPr>
              <a:t>EOP</a:t>
            </a:r>
            <a:r>
              <a:rPr lang="zh-CN" altLang="en-US" sz="2000" dirty="0">
                <a:solidFill>
                  <a:srgbClr val="000073"/>
                </a:solidFill>
                <a:latin typeface="+mn-ea"/>
              </a:rPr>
              <a:t>观测</a:t>
            </a:r>
            <a:r>
              <a:rPr lang="zh-CN" altLang="zh-CN" sz="2000" dirty="0">
                <a:solidFill>
                  <a:srgbClr val="000073"/>
                </a:solidFill>
                <a:latin typeface="+mn-ea"/>
              </a:rPr>
              <a:t>数据通常有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zh-CN" sz="2000" dirty="0">
                <a:solidFill>
                  <a:srgbClr val="FF0000"/>
                </a:solidFill>
                <a:latin typeface="+mn-ea"/>
              </a:rPr>
              <a:t>天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至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个星期</a:t>
            </a:r>
            <a:r>
              <a:rPr lang="zh-CN" altLang="zh-CN" sz="2000" dirty="0">
                <a:solidFill>
                  <a:srgbClr val="FF0000"/>
                </a:solidFill>
                <a:latin typeface="+mn-ea"/>
              </a:rPr>
              <a:t>的延迟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。</a:t>
            </a:r>
            <a:endParaRPr lang="en-US" altLang="zh-CN" sz="2000" dirty="0">
              <a:solidFill>
                <a:srgbClr val="000073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228600" indent="-228600" algn="just" eaLnBrk="0" hangingPunct="0">
              <a:lnSpc>
                <a:spcPct val="114000"/>
              </a:lnSpc>
              <a:spcBef>
                <a:spcPct val="50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0073"/>
                </a:solidFill>
                <a:latin typeface="+mn-ea"/>
                <a:ea typeface="+mn-ea"/>
              </a:rPr>
              <a:t>EOP</a:t>
            </a:r>
            <a:r>
              <a:rPr lang="zh-CN" altLang="en-US" sz="2000" dirty="0">
                <a:solidFill>
                  <a:srgbClr val="000073"/>
                </a:solidFill>
                <a:latin typeface="+mn-ea"/>
                <a:ea typeface="+mn-ea"/>
              </a:rPr>
              <a:t>是</a:t>
            </a:r>
            <a:r>
              <a:rPr lang="zh-CN" altLang="zh-CN" sz="2000" dirty="0">
                <a:solidFill>
                  <a:srgbClr val="000073"/>
                </a:solidFill>
                <a:latin typeface="+mn-ea"/>
                <a:ea typeface="+mn-ea"/>
              </a:rPr>
              <a:t>天球坐标系和地球坐标系之间的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转换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参数</a:t>
            </a:r>
            <a:r>
              <a:rPr lang="zh-CN" altLang="en-US" sz="2000" dirty="0">
                <a:solidFill>
                  <a:srgbClr val="000073"/>
                </a:solidFill>
                <a:latin typeface="+mn-ea"/>
                <a:ea typeface="+mn-ea"/>
              </a:rPr>
              <a:t>，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卫星导航</a:t>
            </a:r>
            <a:r>
              <a:rPr lang="zh-CN" altLang="en-US" sz="2000" dirty="0">
                <a:solidFill>
                  <a:srgbClr val="000073"/>
                </a:solidFill>
                <a:latin typeface="+mn-ea"/>
                <a:ea typeface="+mn-ea"/>
              </a:rPr>
              <a:t>和</a:t>
            </a:r>
            <a:r>
              <a:rPr lang="zh-CN" altLang="zh-CN" sz="2000" dirty="0">
                <a:solidFill>
                  <a:srgbClr val="C00000"/>
                </a:solidFill>
                <a:latin typeface="+mn-ea"/>
                <a:ea typeface="+mn-ea"/>
              </a:rPr>
              <a:t>深空探测</a:t>
            </a:r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中</a:t>
            </a:r>
            <a:r>
              <a:rPr lang="zh-CN" altLang="en-US" sz="2000" dirty="0">
                <a:latin typeface="+mn-ea"/>
                <a:ea typeface="+mn-ea"/>
              </a:rPr>
              <a:t>实际采用的是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EOP</a:t>
            </a:r>
            <a:r>
              <a:rPr lang="zh-CN" altLang="zh-CN" sz="2000" dirty="0">
                <a:solidFill>
                  <a:srgbClr val="FF0000"/>
                </a:solidFill>
                <a:latin typeface="+mn-ea"/>
              </a:rPr>
              <a:t>的预报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值。</a:t>
            </a:r>
            <a:endParaRPr lang="en-US" altLang="zh-CN" sz="2000" dirty="0">
              <a:solidFill>
                <a:srgbClr val="000073"/>
              </a:solidFill>
              <a:latin typeface="+mn-ea"/>
            </a:endParaRPr>
          </a:p>
        </p:txBody>
      </p: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2874725" y="163046"/>
            <a:ext cx="37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地球定向参数</a:t>
            </a: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预报研究</a:t>
            </a:r>
            <a:endParaRPr lang="en-US" altLang="zh-CN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8197" name="直接连接符 5"/>
          <p:cNvCxnSpPr>
            <a:cxnSpLocks noChangeShapeType="1"/>
          </p:cNvCxnSpPr>
          <p:nvPr/>
        </p:nvCxnSpPr>
        <p:spPr bwMode="auto">
          <a:xfrm flipV="1">
            <a:off x="492125" y="752475"/>
            <a:ext cx="8118475" cy="11113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8" name="图片 3" descr="萤火轨道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209675"/>
            <a:ext cx="1841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Documents and Settings\XH\My Documents\行星实验室\mars_exploration_rover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275"/>
            <a:ext cx="2344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矩形 1"/>
          <p:cNvSpPr>
            <a:spLocks noChangeArrowheads="1"/>
          </p:cNvSpPr>
          <p:nvPr/>
        </p:nvSpPr>
        <p:spPr bwMode="auto">
          <a:xfrm>
            <a:off x="3700463" y="5191125"/>
            <a:ext cx="3281362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C00000"/>
                </a:solidFill>
                <a:ea typeface="楷体_GB2312" pitchFamily="49" charset="-122"/>
              </a:rPr>
              <a:t>高精度的地球定向参数预报</a:t>
            </a:r>
            <a:endParaRPr lang="en-US" altLang="zh-CN" sz="2000" b="1">
              <a:solidFill>
                <a:srgbClr val="C00000"/>
              </a:solidFill>
              <a:ea typeface="楷体_GB2312" pitchFamily="49" charset="-122"/>
            </a:endParaRPr>
          </a:p>
        </p:txBody>
      </p:sp>
      <p:sp>
        <p:nvSpPr>
          <p:cNvPr id="8201" name="下箭头 2"/>
          <p:cNvSpPr>
            <a:spLocks noChangeArrowheads="1"/>
          </p:cNvSpPr>
          <p:nvPr/>
        </p:nvSpPr>
        <p:spPr bwMode="auto">
          <a:xfrm>
            <a:off x="4572000" y="3946525"/>
            <a:ext cx="396875" cy="793750"/>
          </a:xfrm>
          <a:prstGeom prst="downArrow">
            <a:avLst>
              <a:gd name="adj1" fmla="val 50000"/>
              <a:gd name="adj2" fmla="val 4986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8202" name="矩形 3"/>
          <p:cNvSpPr>
            <a:spLocks noChangeArrowheads="1"/>
          </p:cNvSpPr>
          <p:nvPr/>
        </p:nvSpPr>
        <p:spPr bwMode="auto">
          <a:xfrm>
            <a:off x="3671888" y="5789613"/>
            <a:ext cx="442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Dennis McCarthy</a:t>
            </a:r>
            <a:r>
              <a:rPr lang="zh-CN" altLang="zh-CN" sz="1800"/>
              <a:t>研究组</a:t>
            </a:r>
            <a:r>
              <a:rPr lang="en-US" altLang="zh-CN" sz="1800"/>
              <a:t> (</a:t>
            </a:r>
            <a:r>
              <a:rPr lang="zh-CN" altLang="en-US" sz="1800"/>
              <a:t>美国海军天文台</a:t>
            </a:r>
            <a:r>
              <a:rPr lang="en-US" altLang="zh-CN" sz="1800"/>
              <a:t>)</a:t>
            </a: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284501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438400" y="137596"/>
            <a:ext cx="3810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800" b="1" dirty="0" smtClean="0">
                <a:solidFill>
                  <a:schemeClr val="accent2"/>
                </a:solidFill>
              </a:rPr>
              <a:t>地球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定向参数</a:t>
            </a:r>
            <a:r>
              <a:rPr lang="zh-CN" altLang="zh-CN" sz="2800" b="1" dirty="0" smtClean="0">
                <a:solidFill>
                  <a:schemeClr val="accent2"/>
                </a:solidFill>
              </a:rPr>
              <a:t>预报</a:t>
            </a:r>
            <a:r>
              <a:rPr lang="zh-CN" altLang="en-US" sz="2800" b="1" dirty="0">
                <a:solidFill>
                  <a:schemeClr val="accent2"/>
                </a:solidFill>
              </a:rPr>
              <a:t>研究</a:t>
            </a:r>
            <a:endParaRPr lang="en-US" altLang="zh-CN" sz="2800" b="1" dirty="0">
              <a:solidFill>
                <a:schemeClr val="accent2"/>
              </a:solidFill>
            </a:endParaRPr>
          </a:p>
        </p:txBody>
      </p:sp>
      <p:cxnSp>
        <p:nvCxnSpPr>
          <p:cNvPr id="12291" name="直接连接符 3"/>
          <p:cNvCxnSpPr>
            <a:cxnSpLocks noChangeShapeType="1"/>
          </p:cNvCxnSpPr>
          <p:nvPr/>
        </p:nvCxn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矩形 2"/>
          <p:cNvSpPr/>
          <p:nvPr/>
        </p:nvSpPr>
        <p:spPr>
          <a:xfrm>
            <a:off x="490538" y="1066800"/>
            <a:ext cx="8086725" cy="4594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ts val="388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dirty="0"/>
              <a:t>以</a:t>
            </a:r>
            <a:r>
              <a:rPr lang="en-US" altLang="zh-CN" dirty="0"/>
              <a:t>EOP</a:t>
            </a:r>
            <a:r>
              <a:rPr lang="zh-CN" altLang="zh-CN" dirty="0"/>
              <a:t>观测数据建立</a:t>
            </a:r>
            <a:r>
              <a:rPr lang="en-US" altLang="zh-CN" dirty="0">
                <a:solidFill>
                  <a:srgbClr val="C00000"/>
                </a:solidFill>
              </a:rPr>
              <a:t>AR</a:t>
            </a:r>
            <a:r>
              <a:rPr lang="zh-CN" altLang="zh-CN" dirty="0">
                <a:solidFill>
                  <a:srgbClr val="C00000"/>
                </a:solidFill>
              </a:rPr>
              <a:t>模型</a:t>
            </a:r>
            <a:r>
              <a:rPr lang="zh-CN" altLang="zh-CN" dirty="0"/>
              <a:t>，形成</a:t>
            </a:r>
            <a:r>
              <a:rPr lang="zh-CN" altLang="zh-CN" dirty="0">
                <a:solidFill>
                  <a:srgbClr val="C00000"/>
                </a:solidFill>
              </a:rPr>
              <a:t>观测方程</a:t>
            </a:r>
            <a:r>
              <a:rPr lang="zh-CN" altLang="en-US" dirty="0">
                <a:solidFill>
                  <a:srgbClr val="C00000"/>
                </a:solidFill>
              </a:rPr>
              <a:t>。</a:t>
            </a:r>
            <a:endParaRPr lang="en-US" altLang="zh-CN" dirty="0"/>
          </a:p>
          <a:p>
            <a:pPr marL="342900" indent="-342900" algn="just">
              <a:lnSpc>
                <a:spcPts val="388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dirty="0"/>
              <a:t>以</a:t>
            </a:r>
            <a:r>
              <a:rPr lang="en-US" altLang="zh-CN" dirty="0"/>
              <a:t>AR</a:t>
            </a:r>
            <a:r>
              <a:rPr lang="zh-CN" altLang="zh-CN" dirty="0"/>
              <a:t>模型</a:t>
            </a:r>
            <a:r>
              <a:rPr lang="zh-CN" altLang="zh-CN" dirty="0">
                <a:solidFill>
                  <a:srgbClr val="C00000"/>
                </a:solidFill>
              </a:rPr>
              <a:t>自回归系数</a:t>
            </a:r>
            <a:r>
              <a:rPr lang="zh-CN" altLang="zh-CN" dirty="0"/>
              <a:t>建立随机游动模型，即</a:t>
            </a:r>
            <a:r>
              <a:rPr lang="zh-CN" altLang="zh-CN" dirty="0">
                <a:solidFill>
                  <a:srgbClr val="C00000"/>
                </a:solidFill>
              </a:rPr>
              <a:t>状态方程</a:t>
            </a:r>
            <a:r>
              <a:rPr lang="zh-CN" altLang="en-US" dirty="0"/>
              <a:t>。</a:t>
            </a:r>
            <a:endParaRPr lang="en-US" altLang="zh-CN" dirty="0"/>
          </a:p>
          <a:p>
            <a:pPr algn="just">
              <a:lnSpc>
                <a:spcPts val="3880"/>
              </a:lnSpc>
              <a:defRPr/>
            </a:pPr>
            <a:endParaRPr lang="en-US" altLang="zh-CN" dirty="0"/>
          </a:p>
          <a:p>
            <a:pPr algn="just">
              <a:lnSpc>
                <a:spcPts val="3880"/>
              </a:lnSpc>
              <a:defRPr/>
            </a:pPr>
            <a:endParaRPr lang="en-US" altLang="zh-CN" dirty="0"/>
          </a:p>
          <a:p>
            <a:pPr algn="just">
              <a:lnSpc>
                <a:spcPts val="3880"/>
              </a:lnSpc>
              <a:defRPr/>
            </a:pPr>
            <a:endParaRPr lang="en-US" altLang="zh-CN" dirty="0"/>
          </a:p>
          <a:p>
            <a:pPr marL="342900" indent="-342900" algn="just">
              <a:lnSpc>
                <a:spcPts val="388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dirty="0"/>
              <a:t>运用</a:t>
            </a:r>
            <a:r>
              <a:rPr lang="en-US" altLang="zh-CN" dirty="0" err="1">
                <a:solidFill>
                  <a:srgbClr val="C00000"/>
                </a:solidFill>
              </a:rPr>
              <a:t>Kalman</a:t>
            </a:r>
            <a:r>
              <a:rPr lang="zh-CN" altLang="en-US" dirty="0">
                <a:solidFill>
                  <a:srgbClr val="C00000"/>
                </a:solidFill>
              </a:rPr>
              <a:t>滤波</a:t>
            </a:r>
            <a:r>
              <a:rPr lang="zh-CN" altLang="zh-CN" dirty="0">
                <a:solidFill>
                  <a:srgbClr val="C00000"/>
                </a:solidFill>
              </a:rPr>
              <a:t>模型</a:t>
            </a:r>
            <a:r>
              <a:rPr lang="zh-CN" altLang="zh-CN" dirty="0"/>
              <a:t>来滤波改正</a:t>
            </a:r>
            <a:r>
              <a:rPr lang="en-US" altLang="zh-CN" dirty="0"/>
              <a:t>AR</a:t>
            </a:r>
            <a:r>
              <a:rPr lang="zh-CN" altLang="zh-CN" dirty="0"/>
              <a:t>模型的自回归系数</a:t>
            </a:r>
            <a:r>
              <a:rPr lang="zh-CN" altLang="en-US" dirty="0"/>
              <a:t>，</a:t>
            </a:r>
            <a:endParaRPr lang="en-US" altLang="zh-CN" b="1" dirty="0">
              <a:solidFill>
                <a:srgbClr val="FF0000"/>
              </a:solidFill>
              <a:latin typeface="+mn-ea"/>
              <a:ea typeface="楷体_GB2312" pitchFamily="49" charset="-122"/>
            </a:endParaRPr>
          </a:p>
          <a:p>
            <a:pPr marL="273050" indent="-273050" algn="just">
              <a:lnSpc>
                <a:spcPts val="3880"/>
              </a:lnSpc>
              <a:buFont typeface="Wingdings" pitchFamily="2" charset="2"/>
              <a:buNone/>
              <a:defRPr/>
            </a:pPr>
            <a:r>
              <a:rPr lang="en-US" altLang="zh-CN" dirty="0"/>
              <a:t>     </a:t>
            </a:r>
            <a:r>
              <a:rPr lang="zh-CN" altLang="zh-CN" dirty="0"/>
              <a:t>并</a:t>
            </a:r>
            <a:r>
              <a:rPr lang="zh-CN" altLang="en-US" dirty="0"/>
              <a:t>基于</a:t>
            </a:r>
            <a:r>
              <a:rPr lang="zh-CN" altLang="zh-CN" dirty="0"/>
              <a:t>该实时更新参数的</a:t>
            </a:r>
            <a:r>
              <a:rPr lang="en-US" altLang="zh-CN" dirty="0"/>
              <a:t>AR</a:t>
            </a:r>
            <a:r>
              <a:rPr lang="zh-CN" altLang="zh-CN" dirty="0"/>
              <a:t>模型来预报</a:t>
            </a:r>
            <a:r>
              <a:rPr lang="en-US" altLang="zh-CN" dirty="0"/>
              <a:t>EOP</a:t>
            </a:r>
            <a:endParaRPr lang="en-US" altLang="zh-CN" b="1" dirty="0">
              <a:solidFill>
                <a:srgbClr val="FF0000"/>
              </a:solidFill>
              <a:latin typeface="+mn-ea"/>
              <a:ea typeface="楷体_GB2312" pitchFamily="49" charset="-122"/>
            </a:endParaRPr>
          </a:p>
          <a:p>
            <a:pPr marL="273050" indent="-273050" algn="just">
              <a:lnSpc>
                <a:spcPts val="3880"/>
              </a:lnSpc>
              <a:buFont typeface="Wingdings" pitchFamily="2" charset="2"/>
              <a:buNone/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楷体_GB2312" pitchFamily="49" charset="-122"/>
            </a:endParaRPr>
          </a:p>
          <a:p>
            <a:pPr marL="273050" indent="-273050" algn="just">
              <a:lnSpc>
                <a:spcPts val="3880"/>
              </a:lnSpc>
              <a:buFont typeface="Wingdings" pitchFamily="2" charset="2"/>
              <a:buNone/>
              <a:defRPr/>
            </a:pPr>
            <a:endParaRPr lang="en-US" altLang="zh-CN" b="1" dirty="0">
              <a:solidFill>
                <a:schemeClr val="accent2"/>
              </a:solidFill>
              <a:latin typeface="华文楷体" pitchFamily="2" charset="-122"/>
              <a:ea typeface="楷体_GB2312" pitchFamily="49" charset="-122"/>
            </a:endParaRPr>
          </a:p>
        </p:txBody>
      </p:sp>
      <p:graphicFrame>
        <p:nvGraphicFramePr>
          <p:cNvPr id="12293" name="对象 3"/>
          <p:cNvGraphicFramePr>
            <a:graphicFrameLocks noChangeAspect="1"/>
          </p:cNvGraphicFramePr>
          <p:nvPr/>
        </p:nvGraphicFramePr>
        <p:xfrm>
          <a:off x="1981200" y="2362200"/>
          <a:ext cx="32924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" name="Equation" r:id="rId3" imgW="1777229" imgH="482391" progId="Equation.DSMT4">
                  <p:embed/>
                </p:oleObj>
              </mc:Choice>
              <mc:Fallback>
                <p:oleObj name="Equation" r:id="rId3" imgW="177722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32924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对象 5"/>
          <p:cNvGraphicFramePr>
            <a:graphicFrameLocks noChangeAspect="1"/>
          </p:cNvGraphicFramePr>
          <p:nvPr/>
        </p:nvGraphicFramePr>
        <p:xfrm>
          <a:off x="1524000" y="4784725"/>
          <a:ext cx="56118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" name="Equation" r:id="rId5" imgW="3124200" imgH="482600" progId="Equation.DSMT4">
                  <p:embed/>
                </p:oleObj>
              </mc:Choice>
              <mc:Fallback>
                <p:oleObj name="Equation" r:id="rId5" imgW="3124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84725"/>
                        <a:ext cx="56118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1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1430338" y="5870575"/>
            <a:ext cx="667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solidFill>
                  <a:schemeClr val="accent2"/>
                </a:solidFill>
              </a:rPr>
              <a:t>Xu, Zhou, Liao, </a:t>
            </a:r>
            <a:r>
              <a:rPr lang="en-US" altLang="zh-CN" sz="2000" i="1">
                <a:solidFill>
                  <a:schemeClr val="accent2"/>
                </a:solidFill>
              </a:rPr>
              <a:t>Journal of Geodynamics</a:t>
            </a:r>
            <a:r>
              <a:rPr lang="en-US" altLang="zh-CN" sz="2000">
                <a:solidFill>
                  <a:schemeClr val="accent2"/>
                </a:solidFill>
              </a:rPr>
              <a:t>,</a:t>
            </a:r>
            <a:r>
              <a:rPr lang="en-US" altLang="zh-CN" sz="2000" i="1">
                <a:solidFill>
                  <a:schemeClr val="accent2"/>
                </a:solidFill>
              </a:rPr>
              <a:t> </a:t>
            </a:r>
            <a:r>
              <a:rPr lang="en-US" altLang="zh-CN" sz="2000">
                <a:solidFill>
                  <a:schemeClr val="accent2"/>
                </a:solidFill>
              </a:rPr>
              <a:t>2012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应用：</a:t>
            </a:r>
            <a:r>
              <a:rPr lang="en-US" altLang="zh-CN" sz="2000">
                <a:solidFill>
                  <a:schemeClr val="accent2"/>
                </a:solidFill>
              </a:rPr>
              <a:t>BD</a:t>
            </a:r>
            <a:r>
              <a:rPr lang="zh-CN" altLang="en-US" sz="2000">
                <a:solidFill>
                  <a:schemeClr val="accent2"/>
                </a:solidFill>
              </a:rPr>
              <a:t>导航国家重大专项</a:t>
            </a:r>
            <a:r>
              <a:rPr lang="zh-CN" altLang="en-US" sz="2000"/>
              <a:t> </a:t>
            </a:r>
            <a:r>
              <a:rPr lang="en-US" altLang="zh-CN" sz="2000"/>
              <a:t>(</a:t>
            </a:r>
            <a:r>
              <a:rPr lang="zh-CN" altLang="zh-CN" sz="2000"/>
              <a:t>自主</a:t>
            </a:r>
            <a:r>
              <a:rPr lang="zh-CN" altLang="en-US" sz="2000"/>
              <a:t>编制</a:t>
            </a:r>
            <a:r>
              <a:rPr lang="zh-CN" altLang="zh-CN" sz="2000"/>
              <a:t>的</a:t>
            </a:r>
            <a:r>
              <a:rPr lang="en-US" altLang="zh-CN" sz="2000"/>
              <a:t>EOP</a:t>
            </a:r>
            <a:r>
              <a:rPr lang="zh-CN" altLang="zh-CN" sz="2000"/>
              <a:t>预报程序</a:t>
            </a:r>
            <a:r>
              <a:rPr lang="en-US" altLang="zh-CN" sz="2000"/>
              <a:t>)</a:t>
            </a:r>
            <a:endParaRPr lang="zh-CN" altLang="zh-CN" sz="2000"/>
          </a:p>
        </p:txBody>
      </p:sp>
      <p:sp>
        <p:nvSpPr>
          <p:cNvPr id="3" name="矩形 2"/>
          <p:cNvSpPr/>
          <p:nvPr/>
        </p:nvSpPr>
        <p:spPr>
          <a:xfrm>
            <a:off x="1311275" y="5410200"/>
            <a:ext cx="6915150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800" b="1" dirty="0">
                <a:solidFill>
                  <a:srgbClr val="C00000"/>
                </a:solidFill>
              </a:rPr>
              <a:t>发展出</a:t>
            </a:r>
            <a:r>
              <a:rPr lang="en-US" altLang="zh-CN" sz="1800" b="1" dirty="0">
                <a:solidFill>
                  <a:srgbClr val="C00000"/>
                </a:solidFill>
              </a:rPr>
              <a:t>EOP</a:t>
            </a:r>
            <a:r>
              <a:rPr lang="zh-CN" altLang="zh-CN" sz="1800" b="1" dirty="0">
                <a:solidFill>
                  <a:srgbClr val="C00000"/>
                </a:solidFill>
              </a:rPr>
              <a:t>的</a:t>
            </a:r>
            <a:r>
              <a:rPr lang="en-US" altLang="zh-CN" sz="1800" b="1" dirty="0" err="1">
                <a:solidFill>
                  <a:srgbClr val="C00000"/>
                </a:solidFill>
              </a:rPr>
              <a:t>AR+Kalman</a:t>
            </a:r>
            <a:r>
              <a:rPr lang="zh-CN" altLang="zh-CN" sz="1800" b="1" dirty="0">
                <a:solidFill>
                  <a:srgbClr val="C00000"/>
                </a:solidFill>
              </a:rPr>
              <a:t>的组合预报方法</a:t>
            </a:r>
            <a:r>
              <a:rPr lang="en-US" altLang="zh-CN" sz="1800" b="1" dirty="0">
                <a:solidFill>
                  <a:srgbClr val="C00000"/>
                </a:solidFill>
              </a:rPr>
              <a:t>, </a:t>
            </a:r>
            <a:r>
              <a:rPr lang="zh-CN" altLang="zh-CN" sz="1800" b="1" dirty="0">
                <a:solidFill>
                  <a:srgbClr val="C00000"/>
                </a:solidFill>
              </a:rPr>
              <a:t>有效提高短期预报精度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52700" y="116096"/>
            <a:ext cx="4038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800" b="1" dirty="0" smtClean="0">
                <a:solidFill>
                  <a:schemeClr val="accent2"/>
                </a:solidFill>
              </a:rPr>
              <a:t>地球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定向参数</a:t>
            </a:r>
            <a:r>
              <a:rPr lang="zh-CN" altLang="zh-CN" sz="2800" b="1" dirty="0" smtClean="0">
                <a:solidFill>
                  <a:schemeClr val="accent2"/>
                </a:solidFill>
              </a:rPr>
              <a:t>预报</a:t>
            </a:r>
            <a:r>
              <a:rPr lang="zh-CN" altLang="en-US" sz="2800" b="1" dirty="0">
                <a:solidFill>
                  <a:schemeClr val="accent2"/>
                </a:solidFill>
              </a:rPr>
              <a:t>研究</a:t>
            </a:r>
            <a:endParaRPr lang="en-US" altLang="zh-CN" sz="2800" b="1" dirty="0">
              <a:solidFill>
                <a:schemeClr val="accent2"/>
              </a:solidFill>
            </a:endParaRPr>
          </a:p>
        </p:txBody>
      </p:sp>
      <p:cxnSp>
        <p:nvCxnSpPr>
          <p:cNvPr id="13317" name="直接连接符 3"/>
          <p:cNvCxnSpPr>
            <a:cxnSpLocks noChangeShapeType="1"/>
          </p:cNvCxnSpPr>
          <p:nvPr/>
        </p:nvCxn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8" name="矩形 7"/>
          <p:cNvSpPr>
            <a:spLocks noChangeArrowheads="1"/>
          </p:cNvSpPr>
          <p:nvPr/>
        </p:nvSpPr>
        <p:spPr bwMode="auto">
          <a:xfrm>
            <a:off x="1035050" y="896938"/>
            <a:ext cx="7467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1">
                <a:ea typeface="楷体" panose="02010609060101010101" pitchFamily="49" charset="-122"/>
                <a:cs typeface="Times New Roman" panose="02020603050405020304" pitchFamily="18" charset="0"/>
              </a:rPr>
              <a:t>EOP</a:t>
            </a:r>
            <a:r>
              <a:rPr lang="zh-CN" altLang="zh-CN" sz="1600" b="1">
                <a:ea typeface="楷体" panose="02010609060101010101" pitchFamily="49" charset="-122"/>
                <a:cs typeface="Times New Roman" panose="02020603050405020304" pitchFamily="18" charset="0"/>
              </a:rPr>
              <a:t>的短期</a:t>
            </a:r>
            <a:r>
              <a:rPr lang="en-US" altLang="zh-CN" sz="1600" b="1">
                <a:ea typeface="楷体" panose="02010609060101010101" pitchFamily="49" charset="-122"/>
                <a:cs typeface="Times New Roman" panose="02020603050405020304" pitchFamily="18" charset="0"/>
              </a:rPr>
              <a:t>1~50</a:t>
            </a:r>
            <a:r>
              <a:rPr lang="zh-CN" altLang="zh-CN" sz="1600" b="1">
                <a:ea typeface="楷体" panose="02010609060101010101" pitchFamily="49" charset="-122"/>
                <a:cs typeface="Times New Roman" panose="02020603050405020304" pitchFamily="18" charset="0"/>
              </a:rPr>
              <a:t>天预报精度</a:t>
            </a:r>
            <a:r>
              <a:rPr lang="zh-CN" altLang="en-US" sz="1600" b="1"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600" b="1">
                <a:solidFill>
                  <a:schemeClr val="accent2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AR</a:t>
            </a:r>
            <a:r>
              <a:rPr lang="zh-CN" altLang="zh-CN" sz="1600" b="1">
                <a:solidFill>
                  <a:schemeClr val="accent2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en-US" altLang="zh-CN" sz="1600" b="1">
                <a:ea typeface="楷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1600" b="1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AR+Kalman</a:t>
            </a:r>
            <a:r>
              <a:rPr lang="zh-CN" altLang="zh-CN" sz="1600" b="1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en-US" altLang="zh-CN" sz="1600" b="1">
                <a:ea typeface="楷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1600" b="1">
                <a:ea typeface="楷体" panose="02010609060101010101" pitchFamily="49" charset="-122"/>
                <a:cs typeface="Times New Roman" panose="02020603050405020304" pitchFamily="18" charset="0"/>
              </a:rPr>
              <a:t>彩色实线</a:t>
            </a:r>
            <a:r>
              <a:rPr lang="en-US" altLang="zh-CN" sz="1600" b="1">
                <a:ea typeface="楷体" panose="02010609060101010101" pitchFamily="49" charset="-122"/>
                <a:cs typeface="Times New Roman" panose="02020603050405020304" pitchFamily="18" charset="0"/>
              </a:rPr>
              <a:t>(EOP PCC)  </a:t>
            </a:r>
            <a:endParaRPr lang="zh-CN" altLang="zh-CN" sz="1600" b="1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3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236663"/>
            <a:ext cx="685800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429000" y="152400"/>
            <a:ext cx="2348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地球自转变化</a:t>
            </a:r>
            <a:endParaRPr lang="en-US" altLang="zh-CN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 flipV="1">
            <a:off x="492125" y="752475"/>
            <a:ext cx="8118475" cy="11113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toupie2_sans_so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6746" r="9525" b="5952"/>
          <a:stretch>
            <a:fillRect/>
          </a:stretch>
        </p:blipFill>
        <p:spPr bwMode="auto">
          <a:xfrm>
            <a:off x="492125" y="1888143"/>
            <a:ext cx="3773359" cy="36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32905" y="2421292"/>
            <a:ext cx="18389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FF00FF"/>
                </a:solidFill>
              </a:rPr>
              <a:t>地球自转速率变化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 dirty="0"/>
              <a:t>（日长变化）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600" b="1" dirty="0" smtClean="0"/>
              <a:t>亚毫秒 </a:t>
            </a:r>
            <a:r>
              <a:rPr lang="en-US" altLang="zh-CN" sz="1600" b="1" dirty="0" smtClean="0"/>
              <a:t>~ </a:t>
            </a:r>
            <a:r>
              <a:rPr lang="zh-CN" altLang="en-US" sz="1600" b="1" dirty="0" smtClean="0"/>
              <a:t>毫秒</a:t>
            </a:r>
            <a:endParaRPr lang="en-US" altLang="zh-CN" sz="16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29592" y="3417795"/>
            <a:ext cx="39382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FF00FF"/>
                </a:solidFill>
              </a:rPr>
              <a:t>地极运动（极移）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 dirty="0" smtClean="0"/>
              <a:t>～百毫角秒</a:t>
            </a:r>
            <a:endParaRPr lang="en-US" altLang="zh-CN" sz="16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 smtClean="0"/>
              <a:t>1</a:t>
            </a:r>
            <a:r>
              <a:rPr lang="zh-CN" altLang="en-US" sz="1600" b="1" dirty="0" smtClean="0"/>
              <a:t>度</a:t>
            </a:r>
            <a:r>
              <a:rPr lang="en-US" altLang="zh-CN" sz="1600" b="1" dirty="0" smtClean="0"/>
              <a:t> = 60</a:t>
            </a:r>
            <a:r>
              <a:rPr lang="zh-CN" altLang="en-US" sz="1600" b="1" dirty="0" smtClean="0"/>
              <a:t>角分 </a:t>
            </a:r>
            <a:r>
              <a:rPr lang="en-US" altLang="zh-CN" sz="1600" b="1" dirty="0" smtClean="0"/>
              <a:t>= 3600</a:t>
            </a:r>
            <a:r>
              <a:rPr lang="zh-CN" altLang="en-US" sz="1600" b="1" dirty="0" smtClean="0"/>
              <a:t>角秒 </a:t>
            </a:r>
            <a:r>
              <a:rPr lang="en-US" altLang="zh-CN" sz="1600" b="1" dirty="0" smtClean="0"/>
              <a:t>= 3600000</a:t>
            </a:r>
            <a:r>
              <a:rPr lang="zh-CN" altLang="en-US" sz="1600" b="1" dirty="0" smtClean="0"/>
              <a:t>毫</a:t>
            </a:r>
            <a:r>
              <a:rPr lang="zh-CN" altLang="en-US" sz="1600" b="1" dirty="0"/>
              <a:t>角秒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4953000" y="1878204"/>
            <a:ext cx="2430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ea typeface="楷体_GB2312" pitchFamily="49" charset="-122"/>
              </a:rPr>
              <a:t>地球定向参数</a:t>
            </a: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</a:rPr>
              <a:t>(EOP)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20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928938" y="103188"/>
            <a:ext cx="3690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火星自转</a:t>
            </a:r>
            <a:r>
              <a:rPr lang="zh-CN" altLang="zh-CN" sz="2800" b="1">
                <a:solidFill>
                  <a:schemeClr val="accent2"/>
                </a:solidFill>
              </a:rPr>
              <a:t>变化</a:t>
            </a:r>
            <a:r>
              <a:rPr lang="zh-CN" altLang="en-US" sz="2800" b="1">
                <a:solidFill>
                  <a:schemeClr val="accent2"/>
                </a:solidFill>
              </a:rPr>
              <a:t>研究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167063" y="756920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</a:rPr>
              <a:t>平常时期</a:t>
            </a:r>
            <a:endParaRPr lang="zh-CN" altLang="en-US" sz="1600">
              <a:solidFill>
                <a:schemeClr val="bg1"/>
              </a:solidFill>
            </a:endParaRPr>
          </a:p>
        </p:txBody>
      </p:sp>
      <p:pic>
        <p:nvPicPr>
          <p:cNvPr id="8" name="Picture 5" descr="Hubble's Sharpest View of M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6233"/>
            <a:ext cx="2209800" cy="21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33600" y="4910137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fr-BE" altLang="zh-CN" sz="2000" dirty="0">
                <a:solidFill>
                  <a:schemeClr val="accent2"/>
                </a:solidFill>
              </a:rPr>
              <a:t>1 </a:t>
            </a:r>
            <a:r>
              <a:rPr kumimoji="0" lang="zh-CN" altLang="fr-BE" sz="2000" dirty="0">
                <a:solidFill>
                  <a:schemeClr val="accent2"/>
                </a:solidFill>
              </a:rPr>
              <a:t>天 </a:t>
            </a:r>
            <a:r>
              <a:rPr kumimoji="0" lang="fr-BE" altLang="zh-CN" sz="2000" dirty="0">
                <a:solidFill>
                  <a:schemeClr val="accent2"/>
                </a:solidFill>
              </a:rPr>
              <a:t>= 24 </a:t>
            </a:r>
            <a:r>
              <a:rPr kumimoji="0" lang="zh-CN" altLang="fr-BE" sz="2000" dirty="0">
                <a:solidFill>
                  <a:schemeClr val="accent2"/>
                </a:solidFill>
              </a:rPr>
              <a:t>小时</a:t>
            </a:r>
            <a:r>
              <a:rPr kumimoji="0" lang="zh-CN" altLang="fr-BE" sz="2000" dirty="0"/>
              <a:t>	                            </a:t>
            </a:r>
            <a:r>
              <a:rPr kumimoji="0" lang="fr-BE" altLang="zh-CN" sz="2000" b="1" dirty="0">
                <a:solidFill>
                  <a:srgbClr val="FF0000"/>
                </a:solidFill>
              </a:rPr>
              <a:t>1 </a:t>
            </a:r>
            <a:r>
              <a:rPr kumimoji="0" lang="zh-CN" altLang="fr-BE" sz="2000" b="1" dirty="0">
                <a:solidFill>
                  <a:srgbClr val="FF0000"/>
                </a:solidFill>
              </a:rPr>
              <a:t>天 </a:t>
            </a:r>
            <a:r>
              <a:rPr kumimoji="0" lang="fr-BE" altLang="zh-CN" sz="2000" b="1" dirty="0">
                <a:solidFill>
                  <a:srgbClr val="FF0000"/>
                </a:solidFill>
              </a:rPr>
              <a:t>= 24 </a:t>
            </a:r>
            <a:r>
              <a:rPr kumimoji="0" lang="zh-CN" altLang="fr-BE" sz="2000" b="1" dirty="0">
                <a:solidFill>
                  <a:srgbClr val="FF0000"/>
                </a:solidFill>
              </a:rPr>
              <a:t>小时</a:t>
            </a:r>
            <a:r>
              <a:rPr kumimoji="0" lang="fr-BE" altLang="zh-CN" sz="2000" b="1" dirty="0">
                <a:solidFill>
                  <a:srgbClr val="FF0000"/>
                </a:solidFill>
              </a:rPr>
              <a:t>37</a:t>
            </a:r>
            <a:r>
              <a:rPr kumimoji="0" lang="zh-CN" altLang="fr-BE" sz="2000" b="1" dirty="0">
                <a:solidFill>
                  <a:srgbClr val="FF0000"/>
                </a:solidFill>
              </a:rPr>
              <a:t>分</a:t>
            </a:r>
            <a:endParaRPr kumimoji="0" lang="fr-BE" altLang="zh-CN" sz="2000" b="1" dirty="0">
              <a:solidFill>
                <a:srgbClr val="FF0000"/>
              </a:solidFill>
            </a:endParaRPr>
          </a:p>
          <a:p>
            <a:r>
              <a:rPr kumimoji="0" lang="zh-CN" altLang="en-US" sz="2000" dirty="0" smtClean="0">
                <a:solidFill>
                  <a:schemeClr val="accent2"/>
                </a:solidFill>
              </a:rPr>
              <a:t>自转轴倾斜：</a:t>
            </a:r>
            <a:r>
              <a:rPr kumimoji="0" lang="en-US" altLang="zh-CN" sz="2000" dirty="0" smtClean="0">
                <a:solidFill>
                  <a:schemeClr val="accent2"/>
                </a:solidFill>
              </a:rPr>
              <a:t>23.5</a:t>
            </a:r>
            <a:r>
              <a:rPr kumimoji="0" lang="zh-CN" altLang="en-US" sz="2000" dirty="0" smtClean="0">
                <a:solidFill>
                  <a:schemeClr val="accent2"/>
                </a:solidFill>
              </a:rPr>
              <a:t>度</a:t>
            </a:r>
            <a:r>
              <a:rPr kumimoji="0" lang="fr-BE" altLang="zh-CN" sz="2000" dirty="0" smtClean="0">
                <a:solidFill>
                  <a:schemeClr val="accent2"/>
                </a:solidFill>
              </a:rPr>
              <a:t>   </a:t>
            </a:r>
            <a:r>
              <a:rPr kumimoji="0" lang="fr-BE" altLang="zh-CN" sz="2000" dirty="0"/>
              <a:t>	</a:t>
            </a:r>
            <a:r>
              <a:rPr kumimoji="0" lang="fr-BE" altLang="zh-CN" sz="2000" dirty="0" smtClean="0"/>
              <a:t>             </a:t>
            </a:r>
            <a:r>
              <a:rPr kumimoji="0" lang="zh-CN" altLang="en-US" sz="2000" b="1" dirty="0" smtClean="0">
                <a:solidFill>
                  <a:srgbClr val="FF0000"/>
                </a:solidFill>
              </a:rPr>
              <a:t>自</a:t>
            </a:r>
            <a:r>
              <a:rPr kumimoji="0" lang="zh-CN" altLang="en-US" sz="2000" b="1" dirty="0">
                <a:solidFill>
                  <a:srgbClr val="FF0000"/>
                </a:solidFill>
              </a:rPr>
              <a:t>转轴倾斜：</a:t>
            </a:r>
            <a:r>
              <a:rPr kumimoji="0" lang="en-US" altLang="zh-CN" sz="2000" b="1" smtClean="0">
                <a:solidFill>
                  <a:srgbClr val="FF0000"/>
                </a:solidFill>
              </a:rPr>
              <a:t>25.2</a:t>
            </a:r>
            <a:r>
              <a:rPr kumimoji="0" lang="zh-CN" altLang="en-US" sz="2000" b="1" dirty="0" smtClean="0">
                <a:solidFill>
                  <a:srgbClr val="FF0000"/>
                </a:solidFill>
              </a:rPr>
              <a:t>度</a:t>
            </a:r>
            <a:r>
              <a:rPr kumimoji="0" lang="fr-BE" altLang="zh-CN" sz="2000" b="1" dirty="0" smtClean="0">
                <a:solidFill>
                  <a:srgbClr val="FF0000"/>
                </a:solidFill>
              </a:rPr>
              <a:t>                           </a:t>
            </a:r>
            <a:endParaRPr kumimoji="0" lang="fr-FR" altLang="zh-CN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651625" y="11049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2000" b="1" dirty="0">
                <a:solidFill>
                  <a:srgbClr val="FF0000"/>
                </a:solidFill>
              </a:rPr>
              <a:t>火星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286000" y="89662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</a:rPr>
              <a:t>地球</a:t>
            </a:r>
          </a:p>
        </p:txBody>
      </p:sp>
      <p:pic>
        <p:nvPicPr>
          <p:cNvPr id="12" name="Picture 20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7632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69945" y="3953907"/>
            <a:ext cx="2557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中国古称</a:t>
            </a:r>
            <a:r>
              <a:rPr lang="zh-CN" altLang="en-US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“荧惑星”</a:t>
            </a:r>
            <a:endParaRPr lang="en-US" altLang="zh-CN" sz="20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荧荧</a:t>
            </a: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火光、离离乱惑</a:t>
            </a:r>
          </a:p>
        </p:txBody>
      </p:sp>
      <p:sp>
        <p:nvSpPr>
          <p:cNvPr id="3" name="矩形 2"/>
          <p:cNvSpPr/>
          <p:nvPr/>
        </p:nvSpPr>
        <p:spPr>
          <a:xfrm>
            <a:off x="2133600" y="60198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中国准备在</a:t>
            </a:r>
            <a:r>
              <a:rPr lang="en-US" altLang="zh-CN" sz="2000" dirty="0"/>
              <a:t>2020</a:t>
            </a:r>
            <a:r>
              <a:rPr lang="zh-CN" altLang="en-US" sz="2000" dirty="0"/>
              <a:t>年发射火星探测器，次年登陆火星。</a:t>
            </a:r>
            <a:r>
              <a:rPr lang="zh-CN" altLang="en-US" dirty="0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0" y="5776066"/>
            <a:ext cx="917575" cy="94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928938" y="103188"/>
            <a:ext cx="3690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火星自转</a:t>
            </a:r>
            <a:r>
              <a:rPr lang="zh-CN" altLang="zh-CN" sz="2800" b="1">
                <a:solidFill>
                  <a:schemeClr val="accent2"/>
                </a:solidFill>
              </a:rPr>
              <a:t>变化</a:t>
            </a:r>
            <a:r>
              <a:rPr lang="zh-CN" altLang="en-US" sz="2800" b="1">
                <a:solidFill>
                  <a:schemeClr val="accent2"/>
                </a:solidFill>
              </a:rPr>
              <a:t>研究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709863" y="139382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</a:rPr>
              <a:t>平常时期</a:t>
            </a:r>
            <a:endParaRPr lang="zh-CN" altLang="en-US" sz="1600">
              <a:solidFill>
                <a:schemeClr val="bg1"/>
              </a:solidFill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6" t="22069" r="893"/>
          <a:stretch>
            <a:fillRect/>
          </a:stretch>
        </p:blipFill>
        <p:spPr bwMode="auto">
          <a:xfrm>
            <a:off x="609600" y="1249363"/>
            <a:ext cx="3200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矩形 1"/>
          <p:cNvSpPr>
            <a:spLocks noChangeArrowheads="1"/>
          </p:cNvSpPr>
          <p:nvPr/>
        </p:nvSpPr>
        <p:spPr bwMode="auto">
          <a:xfrm>
            <a:off x="609600" y="5367338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/>
              <a:t>火星大气环流模式示意图</a:t>
            </a:r>
          </a:p>
        </p:txBody>
      </p:sp>
      <p:sp>
        <p:nvSpPr>
          <p:cNvPr id="4" name="矩形 3"/>
          <p:cNvSpPr/>
          <p:nvPr/>
        </p:nvSpPr>
        <p:spPr>
          <a:xfrm>
            <a:off x="4038600" y="1860550"/>
            <a:ext cx="4572000" cy="2687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zh-CN" sz="2000" b="1" dirty="0">
                <a:solidFill>
                  <a:srgbClr val="C00000"/>
                </a:solidFill>
              </a:rPr>
              <a:t>大气环流和地表大气压的变化</a:t>
            </a:r>
            <a:r>
              <a:rPr lang="en-US" altLang="zh-CN" sz="2000" b="1" dirty="0"/>
              <a:t>NASA</a:t>
            </a:r>
            <a:r>
              <a:rPr lang="zh-CN" altLang="zh-CN" sz="2000" b="1" dirty="0"/>
              <a:t>“好奇”号火星车测出，</a:t>
            </a:r>
            <a:endParaRPr lang="en-US" altLang="zh-CN" sz="2000" b="1" dirty="0"/>
          </a:p>
          <a:p>
            <a:pPr>
              <a:lnSpc>
                <a:spcPct val="114000"/>
              </a:lnSpc>
              <a:defRPr/>
            </a:pPr>
            <a:r>
              <a:rPr lang="en-US" altLang="zh-CN" sz="2000" b="1" dirty="0"/>
              <a:t>       </a:t>
            </a:r>
            <a:r>
              <a:rPr lang="zh-CN" altLang="zh-CN" sz="2000" b="1" dirty="0"/>
              <a:t>地表的季节性气压变化达到</a:t>
            </a:r>
            <a:r>
              <a:rPr lang="en-US" altLang="zh-CN" sz="2000" b="1" dirty="0"/>
              <a:t>30%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p"/>
              <a:defRPr/>
            </a:pPr>
            <a:endParaRPr lang="en-US" altLang="zh-CN" sz="800" b="1" dirty="0"/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zh-CN" sz="2000" b="1" dirty="0">
                <a:solidFill>
                  <a:srgbClr val="C00000"/>
                </a:solidFill>
              </a:rPr>
              <a:t>表层大气和两极极冠间的质量交换</a:t>
            </a:r>
            <a:r>
              <a:rPr lang="zh-CN" altLang="zh-CN" sz="2000" b="1" dirty="0"/>
              <a:t>冬季，火星大气中大约</a:t>
            </a:r>
            <a:r>
              <a:rPr lang="en-US" altLang="zh-CN" sz="2000" b="1" dirty="0"/>
              <a:t>1/4</a:t>
            </a:r>
            <a:r>
              <a:rPr lang="zh-CN" altLang="zh-CN" sz="2000" b="1" dirty="0"/>
              <a:t>的二氧化碳凝固到极冠上，夏季</a:t>
            </a:r>
            <a:r>
              <a:rPr lang="zh-CN" altLang="en-US" sz="2000" b="1" dirty="0"/>
              <a:t>，</a:t>
            </a:r>
            <a:r>
              <a:rPr lang="zh-CN" altLang="zh-CN" sz="2000" b="1" dirty="0"/>
              <a:t>又从极冠升华到大气中</a:t>
            </a:r>
            <a:r>
              <a:rPr lang="zh-CN" altLang="en-US" sz="2000" b="1" dirty="0"/>
              <a:t>。</a:t>
            </a:r>
            <a:endParaRPr lang="zh-CN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6748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19" y="4038599"/>
            <a:ext cx="3929599" cy="2627696"/>
          </a:xfrm>
          <a:prstGeom prst="rect">
            <a:avLst/>
          </a:prstGeom>
        </p:spPr>
      </p:pic>
      <p:cxnSp>
        <p:nvCxnSpPr>
          <p:cNvPr id="3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162581"/>
            <a:ext cx="5210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chemeClr val="accent2"/>
                </a:solidFill>
              </a:rPr>
              <a:t>地球上的沙尘暴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 (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尺度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: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区域性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)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7" y="4038599"/>
            <a:ext cx="3585023" cy="26276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6" y="914400"/>
            <a:ext cx="52831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47900" y="150813"/>
            <a:ext cx="49149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火星自转</a:t>
            </a:r>
            <a:r>
              <a:rPr lang="zh-CN" altLang="zh-CN" sz="2800" b="1">
                <a:solidFill>
                  <a:schemeClr val="accent2"/>
                </a:solidFill>
              </a:rPr>
              <a:t>变化</a:t>
            </a:r>
            <a:r>
              <a:rPr lang="zh-CN" altLang="en-US" sz="28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与全球沙尘暴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1988" y="5083175"/>
            <a:ext cx="5807075" cy="1495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zh-CN" sz="2000" b="1" dirty="0">
                <a:solidFill>
                  <a:srgbClr val="C00000"/>
                </a:solidFill>
              </a:rPr>
              <a:t>太阳系行星系统中独特的气象事件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  <a:defRPr/>
            </a:pPr>
            <a:r>
              <a:rPr lang="en-US" altLang="zh-CN" sz="2000" dirty="0">
                <a:solidFill>
                  <a:schemeClr val="accent2"/>
                </a:solidFill>
              </a:rPr>
              <a:t>      </a:t>
            </a:r>
            <a:r>
              <a:rPr lang="zh-CN" altLang="zh-CN" sz="1800" dirty="0">
                <a:solidFill>
                  <a:schemeClr val="accent2"/>
                </a:solidFill>
              </a:rPr>
              <a:t>产生于火星近日点的南半球夏季</a:t>
            </a:r>
            <a:endParaRPr lang="en-US" altLang="zh-CN" sz="1800" dirty="0">
              <a:solidFill>
                <a:schemeClr val="accent2"/>
              </a:solidFill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sz="1800" dirty="0">
                <a:solidFill>
                  <a:schemeClr val="accent2"/>
                </a:solidFill>
              </a:rPr>
              <a:t>      大约每</a:t>
            </a:r>
            <a:r>
              <a:rPr lang="en-US" altLang="zh-CN" sz="1800" dirty="0">
                <a:solidFill>
                  <a:schemeClr val="accent2"/>
                </a:solidFill>
              </a:rPr>
              <a:t>3</a:t>
            </a:r>
            <a:r>
              <a:rPr lang="zh-CN" altLang="zh-CN" sz="1800" dirty="0">
                <a:solidFill>
                  <a:schemeClr val="accent2"/>
                </a:solidFill>
              </a:rPr>
              <a:t>年发生一次</a:t>
            </a:r>
            <a:r>
              <a:rPr lang="zh-CN" altLang="en-US" sz="1800" dirty="0">
                <a:solidFill>
                  <a:schemeClr val="accent2"/>
                </a:solidFill>
              </a:rPr>
              <a:t>，</a:t>
            </a:r>
            <a:r>
              <a:rPr lang="zh-CN" altLang="zh-CN" sz="1800" dirty="0">
                <a:solidFill>
                  <a:schemeClr val="accent2"/>
                </a:solidFill>
              </a:rPr>
              <a:t>通常持续</a:t>
            </a:r>
            <a:r>
              <a:rPr lang="en-US" altLang="zh-CN" sz="1800" dirty="0">
                <a:solidFill>
                  <a:srgbClr val="C00000"/>
                </a:solidFill>
              </a:rPr>
              <a:t>6</a:t>
            </a:r>
            <a:r>
              <a:rPr lang="zh-CN" altLang="zh-CN" sz="1800" dirty="0">
                <a:solidFill>
                  <a:srgbClr val="C00000"/>
                </a:solidFill>
              </a:rPr>
              <a:t>个月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b="1" dirty="0"/>
              <a:t>全球沙尘暴对火星自转有影响吗？</a:t>
            </a:r>
            <a:endParaRPr lang="en-US" altLang="zh-CN" sz="2000" b="1" dirty="0"/>
          </a:p>
        </p:txBody>
      </p:sp>
      <p:pic>
        <p:nvPicPr>
          <p:cNvPr id="13317" name="Picture 2" descr="http://science.nasa.gov/media/medialibrary/2001/10/11/ast11oct_2_resources/0131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427163"/>
            <a:ext cx="5929313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032125" y="881063"/>
            <a:ext cx="3308350" cy="400050"/>
          </a:xfrm>
          <a:prstGeom prst="rect">
            <a:avLst/>
          </a:prstGeom>
          <a:solidFill>
            <a:srgbClr val="FFC000"/>
          </a:solidFill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000" b="1" dirty="0"/>
              <a:t>火星上的全球性尺度沙尘暴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2709863" y="139382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</a:rPr>
              <a:t>平常时期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3320" name="矩形 9"/>
          <p:cNvSpPr>
            <a:spLocks noChangeArrowheads="1"/>
          </p:cNvSpPr>
          <p:nvPr/>
        </p:nvSpPr>
        <p:spPr bwMode="auto">
          <a:xfrm>
            <a:off x="5757863" y="143986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600" b="1">
                <a:solidFill>
                  <a:srgbClr val="C00000"/>
                </a:solidFill>
              </a:rPr>
              <a:t>沙尘暴</a:t>
            </a:r>
            <a:r>
              <a:rPr lang="zh-CN" altLang="en-US" sz="1600" b="1">
                <a:solidFill>
                  <a:srgbClr val="C00000"/>
                </a:solidFill>
              </a:rPr>
              <a:t>时期</a:t>
            </a:r>
            <a:endParaRPr lang="en-US" altLang="zh-CN" sz="1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498725" y="150813"/>
            <a:ext cx="48656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火星自转</a:t>
            </a:r>
            <a:r>
              <a:rPr lang="zh-CN" altLang="zh-CN" sz="2800" b="1">
                <a:solidFill>
                  <a:schemeClr val="accent2"/>
                </a:solidFill>
              </a:rPr>
              <a:t>变化</a:t>
            </a:r>
            <a:r>
              <a:rPr lang="zh-CN" altLang="en-US" sz="28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与全球沙尘暴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11" name="流程图: 过程 10"/>
          <p:cNvSpPr/>
          <p:nvPr/>
        </p:nvSpPr>
        <p:spPr bwMode="auto">
          <a:xfrm>
            <a:off x="1143000" y="1094978"/>
            <a:ext cx="7027069" cy="47069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en-US" sz="2000" b="1" dirty="0" smtClean="0"/>
              <a:t>全球沙尘暴改变</a:t>
            </a:r>
            <a:r>
              <a:rPr lang="zh-CN" altLang="en-US" sz="2000" b="1" dirty="0"/>
              <a:t>：</a:t>
            </a:r>
            <a:r>
              <a:rPr lang="zh-CN" altLang="zh-CN" sz="2000" b="1" dirty="0">
                <a:solidFill>
                  <a:srgbClr val="C00000"/>
                </a:solidFill>
              </a:rPr>
              <a:t>全球风场</a:t>
            </a:r>
            <a:r>
              <a:rPr lang="en-US" altLang="zh-CN" sz="2000" b="1" dirty="0">
                <a:solidFill>
                  <a:srgbClr val="C00000"/>
                </a:solidFill>
              </a:rPr>
              <a:t>, </a:t>
            </a:r>
            <a:r>
              <a:rPr lang="zh-CN" altLang="zh-CN" sz="2000" b="1" dirty="0">
                <a:solidFill>
                  <a:srgbClr val="C00000"/>
                </a:solidFill>
              </a:rPr>
              <a:t>地表气压场</a:t>
            </a:r>
            <a:r>
              <a:rPr lang="zh-CN" altLang="en-US" sz="2000" b="1" dirty="0">
                <a:solidFill>
                  <a:srgbClr val="C00000"/>
                </a:solidFill>
              </a:rPr>
              <a:t>和</a:t>
            </a:r>
            <a:r>
              <a:rPr lang="zh-CN" altLang="zh-CN" sz="2000" b="1" dirty="0">
                <a:solidFill>
                  <a:srgbClr val="C00000"/>
                </a:solidFill>
              </a:rPr>
              <a:t>两极冰帽覆盖范围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pic>
        <p:nvPicPr>
          <p:cNvPr id="1434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98650"/>
            <a:ext cx="5681662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2465388" y="1839913"/>
            <a:ext cx="101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平常时期</a:t>
            </a:r>
            <a:endParaRPr lang="zh-CN" altLang="en-US" sz="1600"/>
          </a:p>
        </p:txBody>
      </p:sp>
      <p:sp>
        <p:nvSpPr>
          <p:cNvPr id="14347" name="矩形 16"/>
          <p:cNvSpPr>
            <a:spLocks noChangeArrowheads="1"/>
          </p:cNvSpPr>
          <p:nvPr/>
        </p:nvSpPr>
        <p:spPr bwMode="auto">
          <a:xfrm>
            <a:off x="2373313" y="4030663"/>
            <a:ext cx="121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600" b="1">
                <a:solidFill>
                  <a:srgbClr val="C00000"/>
                </a:solidFill>
              </a:rPr>
              <a:t>沙尘暴</a:t>
            </a:r>
            <a:r>
              <a:rPr lang="zh-CN" altLang="en-US" sz="1600" b="1">
                <a:solidFill>
                  <a:srgbClr val="C00000"/>
                </a:solidFill>
              </a:rPr>
              <a:t>时期</a:t>
            </a:r>
            <a:endParaRPr lang="en-US" altLang="zh-CN" sz="1600" b="1">
              <a:solidFill>
                <a:srgbClr val="C00000"/>
              </a:solidFill>
            </a:endParaRPr>
          </a:p>
        </p:txBody>
      </p:sp>
      <p:sp>
        <p:nvSpPr>
          <p:cNvPr id="14348" name="TextBox 8"/>
          <p:cNvSpPr txBox="1">
            <a:spLocks noChangeArrowheads="1"/>
          </p:cNvSpPr>
          <p:nvPr/>
        </p:nvSpPr>
        <p:spPr bwMode="auto">
          <a:xfrm>
            <a:off x="2330450" y="6324600"/>
            <a:ext cx="504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/>
              <a:t>火星风场 </a:t>
            </a:r>
            <a:r>
              <a:rPr lang="en-US" altLang="zh-CN" sz="2000"/>
              <a:t>(</a:t>
            </a:r>
            <a:r>
              <a:rPr lang="zh-CN" altLang="en-US" sz="2000"/>
              <a:t>欧空局，</a:t>
            </a:r>
            <a:r>
              <a:rPr lang="en-US" altLang="zh-CN" sz="2000"/>
              <a:t>Mars Climate Database</a:t>
            </a:r>
            <a:r>
              <a:rPr lang="zh-CN" altLang="en-US" sz="200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738473" y="170113"/>
            <a:ext cx="49149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火星自转</a:t>
            </a:r>
            <a:r>
              <a:rPr lang="zh-CN" altLang="zh-CN" sz="2800" b="1" dirty="0">
                <a:solidFill>
                  <a:schemeClr val="accent2"/>
                </a:solidFill>
              </a:rPr>
              <a:t>变化</a:t>
            </a:r>
            <a:r>
              <a:rPr lang="zh-CN" altLang="en-US" sz="2800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与全球沙尘暴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1536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4028" b="2888"/>
          <a:stretch>
            <a:fillRect/>
          </a:stretch>
        </p:blipFill>
        <p:spPr bwMode="auto">
          <a:xfrm>
            <a:off x="414338" y="1349375"/>
            <a:ext cx="6100762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515100" y="2389188"/>
            <a:ext cx="26289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卫星观测结果：</a:t>
            </a: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绿色区域</a:t>
            </a:r>
            <a:r>
              <a:rPr lang="en-US" altLang="zh-CN" sz="200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(JPL,2006)</a:t>
            </a: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蓝色区域</a:t>
            </a:r>
            <a:r>
              <a:rPr lang="en-US" altLang="zh-CN" sz="200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(JPL,2011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vs.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大气环流模型结果：</a:t>
            </a: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黑线：平常时期</a:t>
            </a: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红线：沙尘暴时期</a:t>
            </a:r>
            <a:endParaRPr lang="en-US" altLang="zh-CN" sz="200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6575" y="887413"/>
            <a:ext cx="318611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C00000"/>
                </a:solidFill>
              </a:rPr>
              <a:t>Seasonal</a:t>
            </a:r>
            <a:r>
              <a:rPr lang="en-US" altLang="zh-CN" dirty="0"/>
              <a:t> LOD Variation</a:t>
            </a:r>
            <a:endParaRPr lang="zh-CN" altLang="en-US" dirty="0"/>
          </a:p>
        </p:txBody>
      </p:sp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141288" y="3359150"/>
            <a:ext cx="544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ms</a:t>
            </a:r>
            <a:endParaRPr lang="zh-CN" altLang="en-US" sz="2400"/>
          </a:p>
        </p:txBody>
      </p:sp>
      <p:sp>
        <p:nvSpPr>
          <p:cNvPr id="15368" name="TextBox 6"/>
          <p:cNvSpPr txBox="1">
            <a:spLocks noChangeArrowheads="1"/>
          </p:cNvSpPr>
          <p:nvPr/>
        </p:nvSpPr>
        <p:spPr bwMode="auto">
          <a:xfrm>
            <a:off x="1828800" y="6149975"/>
            <a:ext cx="350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/>
              <a:t>Martian solar longitude (degree)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6248400" y="200423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/>
              <a:t>(</a:t>
            </a:r>
            <a:r>
              <a:rPr lang="zh-CN" altLang="en-US" b="1" i="1" dirty="0" smtClean="0"/>
              <a:t>季节性变化尺度</a:t>
            </a:r>
            <a:r>
              <a:rPr lang="en-US" altLang="zh-CN" b="1" i="1" dirty="0" smtClean="0"/>
              <a:t>)</a:t>
            </a:r>
            <a:endParaRPr lang="zh-CN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524000" y="157956"/>
            <a:ext cx="49736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火星自转</a:t>
            </a:r>
            <a:r>
              <a:rPr lang="zh-CN" altLang="zh-CN" sz="2800" b="1" dirty="0">
                <a:solidFill>
                  <a:schemeClr val="accent2"/>
                </a:solidFill>
              </a:rPr>
              <a:t>变化</a:t>
            </a:r>
            <a:r>
              <a:rPr lang="zh-CN" altLang="en-US" sz="2800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与全球沙尘暴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16387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400050" y="5029200"/>
            <a:ext cx="843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C00000"/>
                </a:solidFill>
              </a:rPr>
              <a:t>在全球沙尘暴高潮期</a:t>
            </a:r>
            <a:r>
              <a:rPr lang="en-US" altLang="zh-CN" sz="2000" b="1">
                <a:solidFill>
                  <a:srgbClr val="C00000"/>
                </a:solidFill>
              </a:rPr>
              <a:t>, </a:t>
            </a:r>
            <a:r>
              <a:rPr lang="zh-CN" altLang="zh-CN" sz="2000" b="1">
                <a:solidFill>
                  <a:srgbClr val="C00000"/>
                </a:solidFill>
              </a:rPr>
              <a:t>周日极移和日长半日变化幅度将增大到平常的</a:t>
            </a:r>
            <a:r>
              <a:rPr lang="en-US" altLang="zh-CN" sz="2000" b="1">
                <a:solidFill>
                  <a:srgbClr val="C00000"/>
                </a:solidFill>
              </a:rPr>
              <a:t>3-5</a:t>
            </a:r>
            <a:r>
              <a:rPr lang="zh-CN" altLang="zh-CN" sz="2000" b="1">
                <a:solidFill>
                  <a:srgbClr val="C00000"/>
                </a:solidFill>
              </a:rPr>
              <a:t>倍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1638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5088"/>
            <a:ext cx="394652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312863"/>
            <a:ext cx="3998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6350" y="885825"/>
            <a:ext cx="728027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C00000"/>
                </a:solidFill>
              </a:rPr>
              <a:t>Daily Variation Pattern </a:t>
            </a:r>
            <a:r>
              <a:rPr lang="en-US" altLang="zh-CN" dirty="0"/>
              <a:t>of atmospheric excitation function</a:t>
            </a:r>
            <a:endParaRPr lang="zh-CN" altLang="en-US" dirty="0"/>
          </a:p>
        </p:txBody>
      </p:sp>
      <p:sp>
        <p:nvSpPr>
          <p:cNvPr id="14" name="流程图: 过程 13"/>
          <p:cNvSpPr/>
          <p:nvPr/>
        </p:nvSpPr>
        <p:spPr bwMode="auto">
          <a:xfrm>
            <a:off x="7239000" y="5580063"/>
            <a:ext cx="1676400" cy="3841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zh-CN" sz="1600" b="1" dirty="0">
                <a:solidFill>
                  <a:schemeClr val="accent2"/>
                </a:solidFill>
              </a:rPr>
              <a:t>自转变化</a:t>
            </a:r>
            <a:r>
              <a:rPr lang="zh-CN" altLang="en-US" sz="1600" b="1" dirty="0">
                <a:solidFill>
                  <a:schemeClr val="accent2"/>
                </a:solidFill>
              </a:rPr>
              <a:t>更剧烈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393" name="矩形 4"/>
          <p:cNvSpPr>
            <a:spLocks noChangeArrowheads="1"/>
          </p:cNvSpPr>
          <p:nvPr/>
        </p:nvSpPr>
        <p:spPr bwMode="auto">
          <a:xfrm>
            <a:off x="490538" y="5465763"/>
            <a:ext cx="1423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更多</a:t>
            </a:r>
            <a:r>
              <a:rPr lang="zh-CN" altLang="zh-CN" sz="1600" b="1"/>
              <a:t>灰尘</a:t>
            </a:r>
            <a:endParaRPr lang="en-US" altLang="zh-CN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吸收太阳辐射</a:t>
            </a:r>
            <a:endParaRPr lang="en-US" altLang="zh-CN" sz="1600" b="1"/>
          </a:p>
        </p:txBody>
      </p:sp>
      <p:sp>
        <p:nvSpPr>
          <p:cNvPr id="16394" name="矩形 17"/>
          <p:cNvSpPr>
            <a:spLocks noChangeArrowheads="1"/>
          </p:cNvSpPr>
          <p:nvPr/>
        </p:nvSpPr>
        <p:spPr bwMode="auto">
          <a:xfrm>
            <a:off x="2644775" y="5465763"/>
            <a:ext cx="1897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更强烈的周日</a:t>
            </a:r>
            <a:r>
              <a:rPr lang="en-US" altLang="zh-CN" sz="1600" b="1"/>
              <a:t>/</a:t>
            </a:r>
            <a:r>
              <a:rPr lang="zh-CN" altLang="en-US" sz="1600" b="1"/>
              <a:t>半日</a:t>
            </a:r>
            <a:endParaRPr lang="en-US" altLang="zh-CN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大气热力潮汐</a:t>
            </a:r>
            <a:endParaRPr lang="en-US" altLang="zh-CN" sz="1600" b="1"/>
          </a:p>
        </p:txBody>
      </p:sp>
      <p:sp>
        <p:nvSpPr>
          <p:cNvPr id="16395" name="矩形 19"/>
          <p:cNvSpPr>
            <a:spLocks noChangeArrowheads="1"/>
          </p:cNvSpPr>
          <p:nvPr/>
        </p:nvSpPr>
        <p:spPr bwMode="auto">
          <a:xfrm>
            <a:off x="4981575" y="5461000"/>
            <a:ext cx="1838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大气和固体火星间</a:t>
            </a:r>
            <a:endParaRPr lang="en-US" altLang="zh-CN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更多角动量交换</a:t>
            </a:r>
            <a:endParaRPr lang="en-US" altLang="zh-CN" sz="1600" b="1"/>
          </a:p>
        </p:txBody>
      </p:sp>
      <p:cxnSp>
        <p:nvCxnSpPr>
          <p:cNvPr id="16396" name="直接箭头连接符 10"/>
          <p:cNvCxnSpPr>
            <a:cxnSpLocks noChangeShapeType="1"/>
          </p:cNvCxnSpPr>
          <p:nvPr/>
        </p:nvCxnSpPr>
        <p:spPr bwMode="auto">
          <a:xfrm>
            <a:off x="2057400" y="5754688"/>
            <a:ext cx="3048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直接箭头连接符 22"/>
          <p:cNvCxnSpPr>
            <a:cxnSpLocks noChangeShapeType="1"/>
          </p:cNvCxnSpPr>
          <p:nvPr/>
        </p:nvCxnSpPr>
        <p:spPr bwMode="auto">
          <a:xfrm>
            <a:off x="4611688" y="5754688"/>
            <a:ext cx="3048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直接箭头连接符 23"/>
          <p:cNvCxnSpPr>
            <a:cxnSpLocks noChangeShapeType="1"/>
          </p:cNvCxnSpPr>
          <p:nvPr/>
        </p:nvCxnSpPr>
        <p:spPr bwMode="auto">
          <a:xfrm>
            <a:off x="6916738" y="5772150"/>
            <a:ext cx="3048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矩形 1"/>
          <p:cNvSpPr/>
          <p:nvPr/>
        </p:nvSpPr>
        <p:spPr>
          <a:xfrm>
            <a:off x="490538" y="6118728"/>
            <a:ext cx="3183885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dirty="0"/>
              <a:t>(Zhou et al., JGR, </a:t>
            </a:r>
            <a:r>
              <a:rPr lang="en-US" altLang="zh-CN" dirty="0" smtClean="0"/>
              <a:t>2013)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93681" y="176511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/>
              <a:t>(</a:t>
            </a:r>
            <a:r>
              <a:rPr lang="zh-CN" altLang="en-US" b="1" i="1" dirty="0" smtClean="0"/>
              <a:t>周日</a:t>
            </a:r>
            <a:r>
              <a:rPr lang="en-US" altLang="zh-CN" b="1" i="1" dirty="0" smtClean="0"/>
              <a:t>/</a:t>
            </a:r>
            <a:r>
              <a:rPr lang="zh-CN" altLang="en-US" b="1" i="1" dirty="0" smtClean="0"/>
              <a:t>半日变化尺度</a:t>
            </a:r>
            <a:r>
              <a:rPr lang="en-US" altLang="zh-CN" b="1" i="1" dirty="0" smtClean="0"/>
              <a:t>)</a:t>
            </a:r>
            <a:endParaRPr lang="zh-CN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62000" y="1143000"/>
            <a:ext cx="75438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</a:rPr>
              <a:t>地球定向参数的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VLBI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和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GPS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测定的时间分辨率达到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</a:rPr>
              <a:t>几小时或更高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solidFill>
                  <a:schemeClr val="accent2"/>
                </a:solidFill>
              </a:rPr>
              <a:t>研究地球自转甚高频（亚周日）时间尺度上变化的激发机制</a:t>
            </a:r>
            <a:endParaRPr lang="en-US" altLang="zh-CN" sz="2000" b="1" dirty="0" smtClean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zh-CN" sz="2000" b="1" dirty="0">
                <a:solidFill>
                  <a:schemeClr val="accent2"/>
                </a:solidFill>
              </a:rPr>
              <a:t>精化地球自转高频尺度上的潮汐理论</a:t>
            </a:r>
            <a:r>
              <a:rPr lang="zh-CN" altLang="en-US" sz="2000" b="1" dirty="0">
                <a:solidFill>
                  <a:schemeClr val="accent2"/>
                </a:solidFill>
              </a:rPr>
              <a:t>和</a:t>
            </a:r>
            <a:r>
              <a:rPr lang="zh-CN" altLang="zh-CN" sz="2000" b="1" dirty="0" smtClean="0">
                <a:solidFill>
                  <a:schemeClr val="accent2"/>
                </a:solidFill>
              </a:rPr>
              <a:t>模型</a:t>
            </a:r>
            <a:endParaRPr lang="en-US" altLang="zh-CN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en-US" altLang="zh-CN" sz="8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dirty="0" smtClean="0"/>
              <a:t>意义：</a:t>
            </a:r>
            <a:endParaRPr lang="en-US" altLang="zh-CN" sz="2000" dirty="0" smtClean="0"/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zh-CN" sz="2000" b="1" dirty="0" smtClean="0"/>
              <a:t>认识</a:t>
            </a:r>
            <a:r>
              <a:rPr lang="zh-CN" altLang="en-US" sz="2000" b="1" dirty="0" smtClean="0"/>
              <a:t>甚高频</a:t>
            </a:r>
            <a:r>
              <a:rPr lang="zh-CN" altLang="zh-CN" sz="2000" b="1" dirty="0" smtClean="0"/>
              <a:t>尺度上地球自转和地表流体之间耦合作用</a:t>
            </a:r>
            <a:endParaRPr lang="en-US" altLang="zh-CN" sz="2000" b="1" dirty="0" smtClean="0"/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 smtClean="0"/>
              <a:t>有助于</a:t>
            </a:r>
            <a:r>
              <a:rPr lang="zh-CN" altLang="zh-CN" sz="2000" b="1" dirty="0" smtClean="0"/>
              <a:t>消除高频和低频信号间的</a:t>
            </a:r>
            <a:r>
              <a:rPr lang="zh-CN" altLang="zh-CN" sz="2000" b="1" dirty="0" smtClean="0">
                <a:solidFill>
                  <a:srgbClr val="C00000"/>
                </a:solidFill>
              </a:rPr>
              <a:t>混迭效应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Alias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）</a:t>
            </a:r>
            <a:endParaRPr lang="en-US" altLang="zh-CN" sz="2000" b="1" dirty="0" smtClean="0">
              <a:solidFill>
                <a:srgbClr val="C0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44663" y="150813"/>
            <a:ext cx="52863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dirty="0" smtClean="0">
                <a:solidFill>
                  <a:schemeClr val="accent4"/>
                </a:solidFill>
              </a:rPr>
              <a:t>展望</a:t>
            </a:r>
            <a:r>
              <a:rPr lang="en-US" altLang="zh-CN" sz="2800" dirty="0" smtClean="0">
                <a:solidFill>
                  <a:schemeClr val="accent4"/>
                </a:solidFill>
              </a:rPr>
              <a:t>: </a:t>
            </a:r>
            <a:r>
              <a:rPr lang="zh-CN" altLang="zh-CN" sz="2800" b="1" dirty="0" smtClean="0">
                <a:solidFill>
                  <a:schemeClr val="accent4"/>
                </a:solidFill>
              </a:rPr>
              <a:t>地球自转甚高频变化研究</a:t>
            </a:r>
            <a:endParaRPr lang="zh-CN" altLang="en-US" sz="2800" b="1" dirty="0" smtClean="0">
              <a:solidFill>
                <a:schemeClr val="accent4"/>
              </a:solidFill>
            </a:endParaRPr>
          </a:p>
        </p:txBody>
      </p:sp>
      <p:cxnSp>
        <p:nvCxnSpPr>
          <p:cNvPr id="18436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37" name="Picture 2" descr="al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1603375" y="4427538"/>
            <a:ext cx="63658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2819400" y="4024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C00000"/>
                </a:solidFill>
              </a:rPr>
              <a:t>“频率混淆”或“交叠失真”，</a:t>
            </a:r>
            <a:r>
              <a:rPr lang="en-US" altLang="zh-CN" sz="1800" b="1">
                <a:solidFill>
                  <a:srgbClr val="C00000"/>
                </a:solidFill>
              </a:rPr>
              <a:t>Alias</a:t>
            </a:r>
            <a:endParaRPr lang="zh-CN" altLang="en-US" sz="1800" b="1">
              <a:solidFill>
                <a:srgbClr val="C00000"/>
              </a:solidFill>
            </a:endParaRPr>
          </a:p>
        </p:txBody>
      </p:sp>
      <p:sp>
        <p:nvSpPr>
          <p:cNvPr id="18439" name="矩形 5"/>
          <p:cNvSpPr>
            <a:spLocks noChangeArrowheads="1"/>
          </p:cNvSpPr>
          <p:nvPr/>
        </p:nvSpPr>
        <p:spPr bwMode="auto">
          <a:xfrm>
            <a:off x="360363" y="4984750"/>
            <a:ext cx="134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低频信号？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54250" y="128588"/>
            <a:ext cx="4495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chemeClr val="accent4"/>
                </a:solidFill>
              </a:rPr>
              <a:t>展望</a:t>
            </a:r>
            <a:r>
              <a:rPr lang="zh-CN" altLang="en-US" sz="2800" dirty="0" smtClean="0">
                <a:solidFill>
                  <a:schemeClr val="accent4"/>
                </a:solidFill>
              </a:rPr>
              <a:t>：</a:t>
            </a:r>
            <a:r>
              <a:rPr lang="zh-CN" altLang="en-US" sz="2800" b="1" dirty="0"/>
              <a:t>金</a:t>
            </a:r>
            <a:r>
              <a:rPr lang="zh-CN" altLang="zh-CN" sz="2800" b="1" dirty="0" smtClean="0"/>
              <a:t>星</a:t>
            </a:r>
            <a:r>
              <a:rPr lang="zh-CN" altLang="zh-CN" sz="2800" b="1" dirty="0"/>
              <a:t>自转变化研究</a:t>
            </a:r>
            <a:endParaRPr lang="zh-CN" altLang="en-US" sz="2800" b="1" dirty="0" smtClean="0">
              <a:solidFill>
                <a:schemeClr val="accent4"/>
              </a:solidFill>
            </a:endParaRPr>
          </a:p>
        </p:txBody>
      </p:sp>
      <p:cxnSp>
        <p:nvCxnSpPr>
          <p:cNvPr id="19459" name="直接连接符 3"/>
          <p:cNvCxnSpPr>
            <a:cxnSpLocks noChangeShapeType="1"/>
          </p:cNvCxnSpPr>
          <p:nvPr/>
        </p:nvCxnSpPr>
        <p:spPr bwMode="auto">
          <a:xfrm>
            <a:off x="457200" y="762000"/>
            <a:ext cx="81534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30339"/>
          <a:stretch>
            <a:fillRect/>
          </a:stretch>
        </p:blipFill>
        <p:spPr bwMode="auto">
          <a:xfrm>
            <a:off x="1255713" y="1146175"/>
            <a:ext cx="58181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132013" y="917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chemeClr val="accent2"/>
                </a:solidFill>
              </a:rPr>
              <a:t>地球和金星的大气环流模式示意图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511175" y="5562600"/>
            <a:ext cx="832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2"/>
                </a:solidFill>
              </a:rPr>
              <a:t>大气环流对金星自转的影响？</a:t>
            </a:r>
            <a:r>
              <a:rPr lang="zh-CN" altLang="en-US" sz="2400"/>
              <a:t>（角动量交换）</a:t>
            </a:r>
            <a:endParaRPr lang="en-US" altLang="zh-CN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2"/>
                </a:solidFill>
              </a:rPr>
              <a:t>影响的过程和机制？</a:t>
            </a:r>
            <a:r>
              <a:rPr lang="zh-CN" altLang="en-US" sz="2400"/>
              <a:t>（</a:t>
            </a:r>
            <a:r>
              <a:rPr lang="zh-CN" altLang="en-US" sz="2400">
                <a:solidFill>
                  <a:srgbClr val="C00000"/>
                </a:solidFill>
              </a:rPr>
              <a:t>压力力矩、摩擦力矩和万有引力矩</a:t>
            </a:r>
            <a:r>
              <a:rPr lang="zh-CN" altLang="en-US" sz="2400"/>
              <a:t>）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6880225" y="4673600"/>
            <a:ext cx="173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Karatekin et al., 2011</a:t>
            </a:r>
            <a:endParaRPr lang="zh-CN" altLang="en-US" sz="1400"/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2743200" y="1531938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C00000"/>
                </a:solidFill>
              </a:rPr>
              <a:t>自转较快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5483225" y="1303338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C00000"/>
                </a:solidFill>
              </a:rPr>
              <a:t>自转较慢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95400" y="1828800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 谢 大 家 </a:t>
            </a:r>
            <a:r>
              <a:rPr lang="en-US" altLang="zh-CN" sz="36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!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833262" y="149241"/>
            <a:ext cx="995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闰 秒</a:t>
            </a:r>
            <a:endParaRPr lang="en-US" altLang="zh-CN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 flipV="1">
            <a:off x="492125" y="752475"/>
            <a:ext cx="8118475" cy="11113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64" y="1143000"/>
            <a:ext cx="2885196" cy="180455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0600" y="5615348"/>
            <a:ext cx="6809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i="1" dirty="0" smtClean="0"/>
              <a:t>飞船</a:t>
            </a:r>
            <a:r>
              <a:rPr lang="en-US" altLang="zh-CN" sz="2000" i="1" dirty="0" smtClean="0"/>
              <a:t>: 8</a:t>
            </a:r>
            <a:r>
              <a:rPr lang="zh-CN" altLang="en-US" sz="2000" i="1" dirty="0" smtClean="0"/>
              <a:t>公里</a:t>
            </a:r>
            <a:r>
              <a:rPr lang="en-US" altLang="zh-CN" sz="2000" i="1" dirty="0" smtClean="0"/>
              <a:t>/1</a:t>
            </a:r>
            <a:r>
              <a:rPr lang="zh-CN" altLang="en-US" sz="2000" i="1" dirty="0" smtClean="0"/>
              <a:t>秒</a:t>
            </a:r>
            <a:endParaRPr lang="en-US" altLang="zh-CN" sz="2000" i="1" dirty="0" smtClean="0"/>
          </a:p>
          <a:p>
            <a:r>
              <a:rPr lang="zh-CN" altLang="en-US" sz="2000" i="1" dirty="0"/>
              <a:t>比尔</a:t>
            </a:r>
            <a:r>
              <a:rPr lang="en-US" altLang="zh-CN" sz="2000" i="1" dirty="0"/>
              <a:t>·</a:t>
            </a:r>
            <a:r>
              <a:rPr lang="zh-CN" altLang="en-US" sz="2000" i="1" dirty="0" smtClean="0"/>
              <a:t>盖茨：</a:t>
            </a:r>
            <a:r>
              <a:rPr lang="en-US" altLang="zh-CN" sz="2000" i="1" dirty="0" smtClean="0"/>
              <a:t>100</a:t>
            </a:r>
            <a:r>
              <a:rPr lang="zh-CN" altLang="en-US" sz="2000" i="1" dirty="0" smtClean="0"/>
              <a:t>美元</a:t>
            </a:r>
            <a:r>
              <a:rPr lang="en-US" altLang="zh-CN" sz="2000" i="1" dirty="0" smtClean="0"/>
              <a:t>/1</a:t>
            </a:r>
            <a:r>
              <a:rPr lang="zh-CN" altLang="en-US" sz="2000" i="1" dirty="0"/>
              <a:t>秒</a:t>
            </a:r>
          </a:p>
        </p:txBody>
      </p:sp>
      <p:sp>
        <p:nvSpPr>
          <p:cNvPr id="2" name="圆角矩形 1"/>
          <p:cNvSpPr/>
          <p:nvPr/>
        </p:nvSpPr>
        <p:spPr bwMode="auto">
          <a:xfrm>
            <a:off x="381000" y="1464852"/>
            <a:ext cx="2427104" cy="1160853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b="1" kern="100" dirty="0"/>
              <a:t>“</a:t>
            </a:r>
            <a:r>
              <a:rPr lang="zh-CN" altLang="zh-CN" b="1" kern="100" dirty="0">
                <a:cs typeface="Times New Roman" panose="02020603050405020304" pitchFamily="18" charset="0"/>
              </a:rPr>
              <a:t>世界时</a:t>
            </a:r>
            <a:r>
              <a:rPr lang="en-US" altLang="zh-CN" b="1" kern="100" dirty="0"/>
              <a:t>”UT1</a:t>
            </a:r>
          </a:p>
          <a:p>
            <a:r>
              <a:rPr lang="zh-CN" altLang="zh-CN" sz="2000" kern="100" dirty="0">
                <a:cs typeface="Times New Roman" panose="02020603050405020304" pitchFamily="18" charset="0"/>
              </a:rPr>
              <a:t>基于地球自转的天文测量</a:t>
            </a:r>
            <a:endParaRPr lang="zh-CN" altLang="en-US" sz="2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294620" y="1482675"/>
            <a:ext cx="2422160" cy="114303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b="1" kern="100" dirty="0"/>
              <a:t>“</a:t>
            </a:r>
            <a:r>
              <a:rPr lang="zh-CN" altLang="zh-CN" b="1" kern="100" dirty="0">
                <a:cs typeface="Times New Roman" panose="02020603050405020304" pitchFamily="18" charset="0"/>
              </a:rPr>
              <a:t>原子时</a:t>
            </a:r>
            <a:r>
              <a:rPr lang="en-US" altLang="zh-CN" b="1" kern="100" dirty="0"/>
              <a:t>”AT</a:t>
            </a:r>
            <a:endParaRPr lang="zh-CN" altLang="en-US" b="1" dirty="0"/>
          </a:p>
          <a:p>
            <a:r>
              <a:rPr lang="zh-CN" altLang="zh-CN" sz="2000" kern="100" dirty="0">
                <a:cs typeface="Times New Roman" panose="02020603050405020304" pitchFamily="18" charset="0"/>
              </a:rPr>
              <a:t>基于原子振荡周期确定</a:t>
            </a:r>
            <a:r>
              <a:rPr lang="zh-CN" altLang="zh-CN" sz="2000" kern="100" dirty="0" smtClean="0">
                <a:cs typeface="Times New Roman" panose="02020603050405020304" pitchFamily="18" charset="0"/>
              </a:rPr>
              <a:t>的</a:t>
            </a:r>
            <a:endParaRPr lang="zh-CN" altLang="en-US" sz="2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990600" y="3156791"/>
            <a:ext cx="7360481" cy="608991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zh-CN" b="1" dirty="0"/>
              <a:t>协调世界时</a:t>
            </a:r>
            <a:r>
              <a:rPr lang="en-US" altLang="zh-CN" b="1" dirty="0"/>
              <a:t>(UTC)</a:t>
            </a:r>
            <a:r>
              <a:rPr lang="zh-CN" altLang="en-US" b="1" dirty="0"/>
              <a:t>：</a:t>
            </a:r>
            <a:r>
              <a:rPr lang="zh-CN" altLang="zh-CN" dirty="0"/>
              <a:t>日常生活所用的一种折衷的</a:t>
            </a:r>
            <a:r>
              <a:rPr lang="zh-CN" altLang="zh-CN" dirty="0" smtClean="0"/>
              <a:t>时间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 bwMode="auto">
          <a:xfrm>
            <a:off x="1411366" y="3975014"/>
            <a:ext cx="6835361" cy="143110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/>
              <a:t>闰 秒</a:t>
            </a:r>
            <a:endParaRPr lang="en-US" altLang="zh-CN" sz="2000" b="1" dirty="0"/>
          </a:p>
          <a:p>
            <a:endParaRPr lang="en-US" altLang="zh-CN" sz="800" dirty="0"/>
          </a:p>
          <a:p>
            <a:r>
              <a:rPr lang="zh-CN" altLang="en-US" sz="2000" dirty="0"/>
              <a:t>北京时间</a:t>
            </a:r>
            <a:r>
              <a:rPr lang="en-US" altLang="zh-CN" sz="2000" dirty="0"/>
              <a:t>2015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</a:t>
            </a:r>
            <a:endParaRPr lang="en-US" altLang="zh-CN" sz="2000" dirty="0"/>
          </a:p>
          <a:p>
            <a:endParaRPr lang="en-US" altLang="zh-CN" sz="800" dirty="0"/>
          </a:p>
          <a:p>
            <a:r>
              <a:rPr lang="zh-CN" altLang="en-US" sz="2000" b="1" dirty="0">
                <a:solidFill>
                  <a:schemeClr val="accent2"/>
                </a:solidFill>
              </a:rPr>
              <a:t>北京时间</a:t>
            </a:r>
            <a:r>
              <a:rPr lang="en-US" altLang="zh-CN" sz="2000" b="1" dirty="0">
                <a:solidFill>
                  <a:schemeClr val="accent2"/>
                </a:solidFill>
              </a:rPr>
              <a:t>2017</a:t>
            </a:r>
            <a:r>
              <a:rPr lang="zh-CN" altLang="en-US" sz="2000" b="1" dirty="0">
                <a:solidFill>
                  <a:schemeClr val="accent2"/>
                </a:solidFill>
              </a:rPr>
              <a:t>年</a:t>
            </a:r>
            <a:r>
              <a:rPr lang="en-US" altLang="zh-CN" sz="2000" b="1" dirty="0">
                <a:solidFill>
                  <a:schemeClr val="accent2"/>
                </a:solidFill>
              </a:rPr>
              <a:t>1</a:t>
            </a:r>
            <a:r>
              <a:rPr lang="zh-CN" altLang="en-US" sz="2000" b="1" dirty="0">
                <a:solidFill>
                  <a:schemeClr val="accent2"/>
                </a:solidFill>
              </a:rPr>
              <a:t>月</a:t>
            </a:r>
            <a:r>
              <a:rPr lang="en-US" altLang="zh-CN" sz="2000" b="1" dirty="0">
                <a:solidFill>
                  <a:schemeClr val="accent2"/>
                </a:solidFill>
              </a:rPr>
              <a:t>1</a:t>
            </a:r>
            <a:r>
              <a:rPr lang="zh-CN" altLang="en-US" sz="2000" b="1" dirty="0">
                <a:solidFill>
                  <a:schemeClr val="accent2"/>
                </a:solidFill>
              </a:rPr>
              <a:t>日：</a:t>
            </a:r>
            <a:r>
              <a:rPr lang="en-US" altLang="zh-CN" sz="2000" dirty="0"/>
              <a:t>07:59:59 </a:t>
            </a:r>
            <a:r>
              <a:rPr lang="en-US" altLang="zh-CN" sz="2000" dirty="0">
                <a:sym typeface="Symbol" panose="05050102010706020507" pitchFamily="18" charset="2"/>
              </a:rPr>
              <a:t> </a:t>
            </a:r>
            <a:r>
              <a:rPr lang="en-US" altLang="zh-CN" sz="2000" b="1" dirty="0">
                <a:solidFill>
                  <a:srgbClr val="C00000"/>
                </a:solidFill>
              </a:rPr>
              <a:t>07:59:60 </a:t>
            </a:r>
            <a:r>
              <a:rPr lang="en-US" altLang="zh-CN" sz="2000" dirty="0">
                <a:sym typeface="Symbol" panose="05050102010706020507" pitchFamily="18" charset="2"/>
              </a:rPr>
              <a:t> </a:t>
            </a:r>
            <a:r>
              <a:rPr lang="en-US" altLang="zh-CN" sz="2000" dirty="0" smtClean="0"/>
              <a:t>08:00:00</a:t>
            </a:r>
            <a:endParaRPr lang="zh-CN" altLang="en-US" sz="2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2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1941"/>
            <a:ext cx="5029200" cy="469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矩形 1"/>
          <p:cNvSpPr>
            <a:spLocks noChangeArrowheads="1"/>
          </p:cNvSpPr>
          <p:nvPr/>
        </p:nvSpPr>
        <p:spPr bwMode="auto">
          <a:xfrm>
            <a:off x="2667000" y="155954"/>
            <a:ext cx="4121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地球自转</a:t>
            </a: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变化 </a:t>
            </a:r>
            <a:r>
              <a:rPr lang="en-US" altLang="zh-CN" sz="2800" b="1" dirty="0" smtClean="0">
                <a:solidFill>
                  <a:srgbClr val="0000FF"/>
                </a:solidFill>
                <a:ea typeface="楷体_GB2312" pitchFamily="49" charset="-122"/>
              </a:rPr>
              <a:t>(</a:t>
            </a: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科学意义</a:t>
            </a:r>
            <a:r>
              <a:rPr lang="en-US" altLang="zh-CN" sz="2800" b="1" dirty="0" smtClean="0">
                <a:solidFill>
                  <a:srgbClr val="0000FF"/>
                </a:solidFill>
                <a:ea typeface="楷体_GB2312" pitchFamily="49" charset="-122"/>
              </a:rPr>
              <a:t>)</a:t>
            </a:r>
            <a:endParaRPr lang="zh-CN" altLang="en-US" sz="2800" b="1" dirty="0"/>
          </a:p>
        </p:txBody>
      </p:sp>
      <p:cxnSp>
        <p:nvCxnSpPr>
          <p:cNvPr id="5127" name="直接连接符 5"/>
          <p:cNvCxnSpPr>
            <a:cxnSpLocks noChangeShapeType="1"/>
          </p:cNvCxnSpPr>
          <p:nvPr/>
        </p:nvCxnSpPr>
        <p:spPr bwMode="auto">
          <a:xfrm>
            <a:off x="876300" y="763588"/>
            <a:ext cx="7429500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云形 10"/>
          <p:cNvSpPr/>
          <p:nvPr/>
        </p:nvSpPr>
        <p:spPr bwMode="auto">
          <a:xfrm>
            <a:off x="5867400" y="841377"/>
            <a:ext cx="3136900" cy="890587"/>
          </a:xfrm>
          <a:prstGeom prst="cloud">
            <a:avLst/>
          </a:prstGeom>
          <a:solidFill>
            <a:srgbClr val="D7E4E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600" b="1" dirty="0">
                <a:solidFill>
                  <a:srgbClr val="660066"/>
                </a:solidFill>
                <a:latin typeface="+mn-ea"/>
                <a:ea typeface="+mn-ea"/>
              </a:rPr>
              <a:t>引起地球自转变化的多种物理原因</a:t>
            </a:r>
          </a:p>
        </p:txBody>
      </p:sp>
    </p:spTree>
    <p:extLst>
      <p:ext uri="{BB962C8B-B14F-4D97-AF65-F5344CB8AC3E}">
        <p14:creationId xmlns:p14="http://schemas.microsoft.com/office/powerpoint/2010/main" val="123214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743200" y="157175"/>
            <a:ext cx="4121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地球自转变化 </a:t>
            </a:r>
            <a:r>
              <a:rPr lang="en-US" altLang="zh-CN" sz="2800" b="1" dirty="0" smtClean="0">
                <a:solidFill>
                  <a:srgbClr val="0000FF"/>
                </a:solidFill>
                <a:ea typeface="楷体_GB2312" pitchFamily="49" charset="-122"/>
              </a:rPr>
              <a:t>(</a:t>
            </a: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实用价值</a:t>
            </a:r>
            <a:r>
              <a:rPr lang="en-US" altLang="zh-CN" sz="2800" b="1" dirty="0" smtClean="0">
                <a:solidFill>
                  <a:srgbClr val="0000FF"/>
                </a:solidFill>
                <a:ea typeface="楷体_GB2312" pitchFamily="49" charset="-122"/>
              </a:rPr>
              <a:t>)</a:t>
            </a:r>
            <a:endParaRPr lang="en-US" altLang="zh-CN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 flipV="1">
            <a:off x="492125" y="752475"/>
            <a:ext cx="8118475" cy="11113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90169"/>
            <a:ext cx="2895600" cy="21741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66800" y="60198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/>
              <a:t>好奇号火星探测器</a:t>
            </a:r>
            <a:endParaRPr lang="zh-CN" altLang="en-US" sz="1800" b="1" dirty="0"/>
          </a:p>
        </p:txBody>
      </p:sp>
      <p:pic>
        <p:nvPicPr>
          <p:cNvPr id="13" name="图片 12" descr="随着“玉兔号”抵达月球表面，中国五星红旗首次出现在月球之上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1"/>
            <a:ext cx="3505200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5172577" y="3239868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/>
              <a:t>玉兔</a:t>
            </a:r>
            <a:r>
              <a:rPr lang="zh-CN" altLang="en-US" sz="1800" b="1" dirty="0" smtClean="0"/>
              <a:t>号探月之旅</a:t>
            </a:r>
            <a:endParaRPr lang="en-US" altLang="zh-CN" sz="1800" b="1" dirty="0" smtClean="0"/>
          </a:p>
          <a:p>
            <a:r>
              <a:rPr lang="en-US" altLang="zh-CN" sz="1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VLBI</a:t>
            </a:r>
            <a:r>
              <a:rPr lang="zh-CN" altLang="en-US" sz="1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实时精密测轨和月面定位</a:t>
            </a:r>
            <a:endParaRPr lang="zh-CN" altLang="en-US" sz="1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0951" y="1481024"/>
            <a:ext cx="3978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ea typeface="楷体_GB2312" pitchFamily="49" charset="-122"/>
              </a:rPr>
              <a:t>地球定向参数</a:t>
            </a: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</a:rPr>
              <a:t>(EOP</a:t>
            </a:r>
            <a:r>
              <a:rPr lang="en-US" altLang="zh-CN" sz="2000" b="1" dirty="0" smtClean="0">
                <a:solidFill>
                  <a:srgbClr val="0000FF"/>
                </a:solidFill>
                <a:ea typeface="楷体_GB2312" pitchFamily="49" charset="-122"/>
              </a:rPr>
              <a:t>)</a:t>
            </a:r>
            <a:r>
              <a:rPr lang="zh-CN" altLang="en-US" sz="2000" b="1" dirty="0" smtClean="0">
                <a:solidFill>
                  <a:srgbClr val="0000FF"/>
                </a:solidFill>
                <a:ea typeface="楷体_GB2312" pitchFamily="49" charset="-122"/>
              </a:rPr>
              <a:t>是空间飞行器</a:t>
            </a:r>
            <a:endParaRPr lang="en-US" altLang="zh-CN" sz="2000" b="1" dirty="0" smtClean="0">
              <a:solidFill>
                <a:srgbClr val="0000FF"/>
              </a:solidFill>
              <a:ea typeface="楷体_GB2312" pitchFamily="49" charset="-122"/>
            </a:endParaRPr>
          </a:p>
          <a:p>
            <a:r>
              <a:rPr lang="zh-CN" altLang="en-US" sz="2000" b="1" dirty="0" smtClean="0">
                <a:solidFill>
                  <a:srgbClr val="0000FF"/>
                </a:solidFill>
                <a:ea typeface="楷体_GB2312" pitchFamily="49" charset="-122"/>
              </a:rPr>
              <a:t>测定轨的必要参数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3810000" y="4648200"/>
            <a:ext cx="5493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火星探测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mas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EOP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偏差可能会引起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/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飞行器在火星的定位偏差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~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8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2940050" y="228600"/>
            <a:ext cx="379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行星地球自转变化研究</a:t>
            </a:r>
            <a:endParaRPr lang="zh-CN" altLang="en-US" sz="2800" b="1" dirty="0"/>
          </a:p>
        </p:txBody>
      </p:sp>
      <p:cxnSp>
        <p:nvCxnSpPr>
          <p:cNvPr id="3075" name="直接连接符 5"/>
          <p:cNvCxnSpPr>
            <a:cxnSpLocks noChangeShapeType="1"/>
          </p:cNvCxnSpPr>
          <p:nvPr/>
        </p:nvCxnSpPr>
        <p:spPr bwMode="auto">
          <a:xfrm>
            <a:off x="877888" y="752475"/>
            <a:ext cx="7789862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6" name="Picture 6" descr="D:\papers_rpt\materials\earth2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2398713"/>
            <a:ext cx="25590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403350" y="823913"/>
            <a:ext cx="634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C00000"/>
                </a:solidFill>
                <a:ea typeface="楷体_GB2312" pitchFamily="49" charset="-122"/>
              </a:rPr>
              <a:t>行星地球自转变化的</a:t>
            </a:r>
            <a:r>
              <a:rPr lang="zh-CN" altLang="en-US" sz="2000" b="1" dirty="0">
                <a:ea typeface="楷体_GB2312" pitchFamily="49" charset="-122"/>
              </a:rPr>
              <a:t>精确测量</a:t>
            </a:r>
            <a:r>
              <a:rPr lang="zh-CN" altLang="en-US" sz="2000" dirty="0">
                <a:ea typeface="楷体_GB2312" pitchFamily="49" charset="-122"/>
              </a:rPr>
              <a:t>、</a:t>
            </a:r>
            <a:r>
              <a:rPr lang="zh-CN" altLang="en-US" sz="2000" b="1" dirty="0">
                <a:ea typeface="楷体_GB2312" pitchFamily="49" charset="-122"/>
              </a:rPr>
              <a:t>机制研究</a:t>
            </a:r>
            <a:r>
              <a:rPr lang="zh-CN" altLang="en-US" sz="2000" dirty="0">
                <a:ea typeface="楷体_GB2312" pitchFamily="49" charset="-122"/>
              </a:rPr>
              <a:t>和</a:t>
            </a:r>
            <a:r>
              <a:rPr lang="zh-CN" altLang="en-US" sz="2000" b="1" dirty="0">
                <a:ea typeface="楷体_GB2312" pitchFamily="49" charset="-122"/>
              </a:rPr>
              <a:t>高精度预报</a:t>
            </a: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1120775" y="1752600"/>
            <a:ext cx="1819275" cy="9233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Arial" charset="0"/>
                <a:ea typeface="楷体_GB2312" pitchFamily="49" charset="-122"/>
              </a:rPr>
              <a:t>科学意义：</a:t>
            </a:r>
            <a:endParaRPr lang="en-US" altLang="zh-CN" sz="1800" dirty="0">
              <a:latin typeface="Arial" charset="0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天文地球动力学</a:t>
            </a:r>
            <a:r>
              <a:rPr lang="zh-CN" altLang="en-US" sz="1800" dirty="0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行星</a:t>
            </a:r>
            <a:r>
              <a:rPr lang="zh-CN" altLang="en-US" sz="1800" dirty="0" smtClean="0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科学</a:t>
            </a:r>
            <a:endParaRPr lang="en-US" altLang="zh-CN" sz="1800" dirty="0">
              <a:solidFill>
                <a:srgbClr val="0000FF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6019800" y="1752600"/>
            <a:ext cx="1828800" cy="92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Arial" charset="0"/>
                <a:ea typeface="楷体_GB2312" pitchFamily="49" charset="-122"/>
              </a:rPr>
              <a:t>实用价值：</a:t>
            </a:r>
            <a:endParaRPr lang="en-US" altLang="zh-CN" sz="1800">
              <a:latin typeface="Arial" charset="0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卫星导航定位</a:t>
            </a:r>
            <a:endParaRPr lang="en-US" altLang="zh-CN" sz="1800">
              <a:solidFill>
                <a:srgbClr val="0000FF"/>
              </a:solidFill>
              <a:latin typeface="Arial" charset="0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行星和深空探测</a:t>
            </a:r>
            <a:endParaRPr lang="en-US" altLang="zh-CN" sz="1800">
              <a:solidFill>
                <a:srgbClr val="0000FF"/>
              </a:solidFill>
              <a:latin typeface="Arial" charset="0"/>
              <a:ea typeface="楷体_GB2312" pitchFamily="49" charset="-122"/>
            </a:endParaRPr>
          </a:p>
        </p:txBody>
      </p:sp>
      <p:cxnSp>
        <p:nvCxnSpPr>
          <p:cNvPr id="3081" name="直接箭头连接符 3"/>
          <p:cNvCxnSpPr>
            <a:cxnSpLocks noChangeShapeType="1"/>
          </p:cNvCxnSpPr>
          <p:nvPr/>
        </p:nvCxnSpPr>
        <p:spPr bwMode="auto">
          <a:xfrm>
            <a:off x="2514600" y="2676525"/>
            <a:ext cx="584200" cy="5143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直接箭头连接符 7"/>
          <p:cNvCxnSpPr>
            <a:cxnSpLocks noChangeShapeType="1"/>
          </p:cNvCxnSpPr>
          <p:nvPr/>
        </p:nvCxnSpPr>
        <p:spPr bwMode="auto">
          <a:xfrm flipH="1">
            <a:off x="6019800" y="2676525"/>
            <a:ext cx="533400" cy="5143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矩形 1"/>
          <p:cNvSpPr/>
          <p:nvPr/>
        </p:nvSpPr>
        <p:spPr>
          <a:xfrm>
            <a:off x="885031" y="5105400"/>
            <a:ext cx="7900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国际天文学联合会</a:t>
            </a:r>
            <a:r>
              <a:rPr lang="en-US" altLang="zh-CN" sz="2000" b="1" dirty="0" smtClean="0"/>
              <a:t>(IAU) :</a:t>
            </a:r>
          </a:p>
          <a:p>
            <a:r>
              <a:rPr lang="en-US" altLang="zh-CN" sz="2000" b="1" dirty="0">
                <a:solidFill>
                  <a:schemeClr val="accent2"/>
                </a:solidFill>
              </a:rPr>
              <a:t>Division A Commission 19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“Rotation </a:t>
            </a:r>
            <a:r>
              <a:rPr lang="en-US" altLang="zh-CN" sz="2000" b="1" dirty="0">
                <a:solidFill>
                  <a:schemeClr val="accent2"/>
                </a:solidFill>
              </a:rPr>
              <a:t>of the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Earth”</a:t>
            </a:r>
          </a:p>
          <a:p>
            <a:endParaRPr lang="en-US" altLang="zh-CN" sz="800" b="1" dirty="0"/>
          </a:p>
          <a:p>
            <a:r>
              <a:rPr lang="zh-CN" altLang="en-US" sz="2000" b="1" dirty="0" smtClean="0"/>
              <a:t>国际天文学联合会</a:t>
            </a:r>
            <a:r>
              <a:rPr lang="en-US" altLang="zh-CN" sz="2000" b="1" dirty="0" smtClean="0"/>
              <a:t>(IAU) + </a:t>
            </a:r>
            <a:r>
              <a:rPr lang="zh-CN" altLang="en-US" sz="2000" b="1" dirty="0" smtClean="0"/>
              <a:t>国际</a:t>
            </a:r>
            <a:r>
              <a:rPr lang="zh-CN" altLang="en-US" sz="2000" b="1" dirty="0"/>
              <a:t>大地测量和地球物理学</a:t>
            </a:r>
            <a:r>
              <a:rPr lang="zh-CN" altLang="en-US" sz="2000" b="1" dirty="0" smtClean="0"/>
              <a:t>联合会</a:t>
            </a:r>
            <a:r>
              <a:rPr lang="en-US" altLang="zh-CN" sz="2000" b="1" dirty="0" smtClean="0"/>
              <a:t>(IUGG):</a:t>
            </a:r>
          </a:p>
          <a:p>
            <a:r>
              <a:rPr lang="en-US" altLang="zh-CN" sz="2000" b="1" dirty="0" smtClean="0">
                <a:solidFill>
                  <a:schemeClr val="accent2"/>
                </a:solidFill>
              </a:rPr>
              <a:t>“International </a:t>
            </a:r>
            <a:r>
              <a:rPr lang="en-US" altLang="zh-CN" sz="2000" b="1" dirty="0">
                <a:solidFill>
                  <a:schemeClr val="accent2"/>
                </a:solidFill>
              </a:rPr>
              <a:t>Earth Rotation and Reference Systems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Service (IERS”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64601" cy="49863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1200" y="2286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国际地球自转和参考系服务</a:t>
            </a:r>
            <a:r>
              <a:rPr lang="en-US" altLang="zh-CN" b="1" dirty="0">
                <a:solidFill>
                  <a:schemeClr val="accent2"/>
                </a:solidFill>
              </a:rPr>
              <a:t>(IERS)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877888" y="752475"/>
            <a:ext cx="7789862" cy="0"/>
          </a:xfrm>
          <a:prstGeom prst="line">
            <a:avLst/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圆角矩形 3"/>
          <p:cNvSpPr/>
          <p:nvPr/>
        </p:nvSpPr>
        <p:spPr bwMode="auto">
          <a:xfrm>
            <a:off x="990600" y="2133600"/>
            <a:ext cx="7010400" cy="381000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4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6340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1000" y="6096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甚长基线干涉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13722</TotalTime>
  <Words>1438</Words>
  <Application>Microsoft Office PowerPoint</Application>
  <PresentationFormat>全屏显示(4:3)</PresentationFormat>
  <Paragraphs>238</Paragraphs>
  <Slides>39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Microsoft JhengHei</vt:lpstr>
      <vt:lpstr>MingLiU-ExtB</vt:lpstr>
      <vt:lpstr>黑体</vt:lpstr>
      <vt:lpstr>华文行楷</vt:lpstr>
      <vt:lpstr>华文楷体</vt:lpstr>
      <vt:lpstr>华文细黑</vt:lpstr>
      <vt:lpstr>楷体</vt:lpstr>
      <vt:lpstr>楷体_GB2312</vt:lpstr>
      <vt:lpstr>宋体</vt:lpstr>
      <vt:lpstr>Arial</vt:lpstr>
      <vt:lpstr>Symbol</vt:lpstr>
      <vt:lpstr>Times New Roman</vt:lpstr>
      <vt:lpstr>Wingdings</vt:lpstr>
      <vt:lpstr>Default Design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IVS network</vt:lpstr>
      <vt:lpstr>PowerPoint 演示文稿</vt:lpstr>
      <vt:lpstr>Satellite Laser Ranging’s satellites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地球自转速率年际变化与El Nino事件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shao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dlq</dc:creator>
  <cp:lastModifiedBy>user</cp:lastModifiedBy>
  <cp:revision>1027</cp:revision>
  <cp:lastPrinted>2013-07-23T08:10:23Z</cp:lastPrinted>
  <dcterms:created xsi:type="dcterms:W3CDTF">2000-11-16T08:23:12Z</dcterms:created>
  <dcterms:modified xsi:type="dcterms:W3CDTF">2016-09-19T08:29:23Z</dcterms:modified>
</cp:coreProperties>
</file>