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ags/tag2.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7" r:id="rId3"/>
    <p:sldId id="290" r:id="rId4"/>
    <p:sldId id="281" r:id="rId5"/>
    <p:sldId id="284" r:id="rId6"/>
    <p:sldId id="283" r:id="rId7"/>
    <p:sldId id="282" r:id="rId8"/>
    <p:sldId id="291" r:id="rId9"/>
    <p:sldId id="259" r:id="rId10"/>
    <p:sldId id="278" r:id="rId11"/>
    <p:sldId id="295" r:id="rId12"/>
    <p:sldId id="296" r:id="rId13"/>
    <p:sldId id="294" r:id="rId14"/>
    <p:sldId id="260" r:id="rId15"/>
    <p:sldId id="261" r:id="rId16"/>
    <p:sldId id="262" r:id="rId17"/>
    <p:sldId id="279" r:id="rId18"/>
    <p:sldId id="292" r:id="rId19"/>
    <p:sldId id="263" r:id="rId20"/>
    <p:sldId id="264" r:id="rId21"/>
    <p:sldId id="265" r:id="rId22"/>
    <p:sldId id="289" r:id="rId23"/>
    <p:sldId id="280" r:id="rId24"/>
    <p:sldId id="293" r:id="rId25"/>
    <p:sldId id="266" r:id="rId26"/>
    <p:sldId id="273" r:id="rId2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8" d="100"/>
          <a:sy n="58" d="100"/>
        </p:scale>
        <p:origin x="-950"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标题幻灯片">
    <p:spTree>
      <p:nvGrpSpPr>
        <p:cNvPr id="1" name=""/>
        <p:cNvGrpSpPr/>
        <p:nvPr/>
      </p:nvGrpSpPr>
      <p:grpSpPr>
        <a:xfrm>
          <a:off x="0" y="0"/>
          <a:ext cx="0" cy="0"/>
          <a:chOff x="0" y="0"/>
          <a:chExt cx="0" cy="0"/>
        </a:xfrm>
      </p:grpSpPr>
      <p:pic>
        <p:nvPicPr>
          <p:cNvPr id="4" name="图片 1" descr="cvo_logo"/>
          <p:cNvPicPr>
            <a:picLocks noChangeAspect="1" noChangeArrowheads="1"/>
          </p:cNvPicPr>
          <p:nvPr userDrawn="1"/>
        </p:nvPicPr>
        <p:blipFill>
          <a:blip r:embed="rId2" cstate="print">
            <a:duotone>
              <a:schemeClr val="accent1">
                <a:shade val="45000"/>
                <a:satMod val="135000"/>
              </a:schemeClr>
              <a:prstClr val="white"/>
            </a:duotone>
          </a:blip>
          <a:srcRect/>
          <a:stretch>
            <a:fillRect/>
          </a:stretch>
        </p:blipFill>
        <p:spPr bwMode="auto">
          <a:xfrm>
            <a:off x="6516216" y="332656"/>
            <a:ext cx="2243034" cy="594484"/>
          </a:xfrm>
          <a:prstGeom prst="rect">
            <a:avLst/>
          </a:prstGeom>
          <a:noFill/>
          <a:ln w="9525">
            <a:noFill/>
            <a:miter lim="800000"/>
            <a:headEnd/>
            <a:tailEnd/>
          </a:ln>
          <a:effectLst>
            <a:reflection blurRad="6350" stA="50000" endA="295" endPos="92000" dist="101600" dir="5400000" sy="-100000" algn="bl" rotWithShape="0"/>
          </a:effectLst>
        </p:spPr>
      </p:pic>
      <p:sp>
        <p:nvSpPr>
          <p:cNvPr id="2" name="标题 1"/>
          <p:cNvSpPr>
            <a:spLocks noGrp="1"/>
          </p:cNvSpPr>
          <p:nvPr>
            <p:ph type="ctrTitle"/>
          </p:nvPr>
        </p:nvSpPr>
        <p:spPr>
          <a:xfrm>
            <a:off x="685800" y="2130427"/>
            <a:ext cx="7772400" cy="1470025"/>
          </a:xfrm>
          <a:solidFill>
            <a:schemeClr val="tx2"/>
          </a:solidFill>
        </p:spPr>
        <p:txBody>
          <a:bodyPr/>
          <a:lstStyle>
            <a:lvl1pPr>
              <a:defRPr baseline="0">
                <a:solidFill>
                  <a:schemeClr val="bg1"/>
                </a:solidFill>
              </a:defRPr>
            </a:lvl1pPr>
          </a:lstStyle>
          <a:p>
            <a:r>
              <a:rPr lang="zh-CN" altLang="en-US" dirty="0" smtClean="0"/>
              <a:t>单击此处编辑母版标题样式</a:t>
            </a:r>
            <a:endParaRPr lang="zh-CN" altLang="en-US" dirty="0"/>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dirty="0" smtClean="0"/>
              <a:t>单击此处编辑母版副标题样式</a:t>
            </a:r>
            <a:endParaRPr lang="zh-CN" altLang="en-US" dirty="0"/>
          </a:p>
        </p:txBody>
      </p:sp>
      <p:sp>
        <p:nvSpPr>
          <p:cNvPr id="5" name="日期占位符 3"/>
          <p:cNvSpPr>
            <a:spLocks noGrp="1"/>
          </p:cNvSpPr>
          <p:nvPr>
            <p:ph type="dt" sz="half" idx="10"/>
          </p:nvPr>
        </p:nvSpPr>
        <p:spPr/>
        <p:txBody>
          <a:bodyPr/>
          <a:lstStyle>
            <a:lvl1pPr>
              <a:defRPr/>
            </a:lvl1pPr>
          </a:lstStyle>
          <a:p>
            <a:pPr>
              <a:defRPr/>
            </a:pPr>
            <a:fld id="{BAE86AF6-B764-4DD6-B090-E28B826C5FA2}" type="datetimeFigureOut">
              <a:rPr lang="zh-CN" altLang="en-US">
                <a:solidFill>
                  <a:prstClr val="black">
                    <a:tint val="75000"/>
                  </a:prstClr>
                </a:solidFill>
              </a:rPr>
              <a:pPr>
                <a:defRPr/>
              </a:pPr>
              <a:t>2016/9/28</a:t>
            </a:fld>
            <a:endParaRPr lang="zh-CN" altLang="en-US" dirty="0">
              <a:solidFill>
                <a:prstClr val="black">
                  <a:tint val="75000"/>
                </a:prstClr>
              </a:solidFill>
            </a:endParaRPr>
          </a:p>
        </p:txBody>
      </p:sp>
      <p:sp>
        <p:nvSpPr>
          <p:cNvPr id="6" name="页脚占位符 4"/>
          <p:cNvSpPr>
            <a:spLocks noGrp="1"/>
          </p:cNvSpPr>
          <p:nvPr>
            <p:ph type="ftr" sz="quarter" idx="11"/>
          </p:nvPr>
        </p:nvSpPr>
        <p:spPr/>
        <p:txBody>
          <a:bodyPr/>
          <a:lstStyle>
            <a:lvl1pPr>
              <a:defRPr/>
            </a:lvl1pPr>
          </a:lstStyle>
          <a:p>
            <a:pPr>
              <a:defRPr/>
            </a:pPr>
            <a:endParaRPr lang="zh-CN" altLang="en-US">
              <a:solidFill>
                <a:prstClr val="black">
                  <a:tint val="75000"/>
                </a:prstClr>
              </a:solidFill>
            </a:endParaRPr>
          </a:p>
        </p:txBody>
      </p:sp>
      <p:sp>
        <p:nvSpPr>
          <p:cNvPr id="7" name="灯片编号占位符 5"/>
          <p:cNvSpPr>
            <a:spLocks noGrp="1"/>
          </p:cNvSpPr>
          <p:nvPr>
            <p:ph type="sldNum" sz="quarter" idx="12"/>
          </p:nvPr>
        </p:nvSpPr>
        <p:spPr>
          <a:xfrm>
            <a:off x="6553200" y="6308727"/>
            <a:ext cx="2133600" cy="365125"/>
          </a:xfrm>
        </p:spPr>
        <p:txBody>
          <a:bodyPr/>
          <a:lstStyle>
            <a:lvl1pPr>
              <a:defRPr/>
            </a:lvl1pPr>
          </a:lstStyle>
          <a:p>
            <a:pPr>
              <a:defRPr/>
            </a:pPr>
            <a:fld id="{DC0504A9-C520-434B-8006-07EDADC04CBF}" type="slidenum">
              <a:rPr lang="zh-CN" altLang="en-US">
                <a:solidFill>
                  <a:prstClr val="black">
                    <a:tint val="75000"/>
                  </a:prstClr>
                </a:solidFill>
              </a:rPr>
              <a:pPr>
                <a:defRPr/>
              </a:pPr>
              <a:t>‹#›</a:t>
            </a:fld>
            <a:endParaRPr lang="zh-CN" altLang="en-US" dirty="0">
              <a:solidFill>
                <a:prstClr val="black">
                  <a:tint val="75000"/>
                </a:prstClr>
              </a:solidFill>
            </a:endParaRPr>
          </a:p>
        </p:txBody>
      </p:sp>
    </p:spTree>
    <p:extLst>
      <p:ext uri="{BB962C8B-B14F-4D97-AF65-F5344CB8AC3E}">
        <p14:creationId xmlns="" xmlns:p14="http://schemas.microsoft.com/office/powerpoint/2010/main" val="2262663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标题和内容">
    <p:spTree>
      <p:nvGrpSpPr>
        <p:cNvPr id="1" name=""/>
        <p:cNvGrpSpPr/>
        <p:nvPr/>
      </p:nvGrpSpPr>
      <p:grpSpPr>
        <a:xfrm>
          <a:off x="0" y="0"/>
          <a:ext cx="0" cy="0"/>
          <a:chOff x="0" y="0"/>
          <a:chExt cx="0" cy="0"/>
        </a:xfrm>
      </p:grpSpPr>
      <p:pic>
        <p:nvPicPr>
          <p:cNvPr id="4" name="Picture 2" descr="C:\Users\lijian\Desktop\china-vo_logo.png"/>
          <p:cNvPicPr>
            <a:picLocks noChangeAspect="1" noChangeArrowheads="1"/>
          </p:cNvPicPr>
          <p:nvPr userDrawn="1"/>
        </p:nvPicPr>
        <p:blipFill>
          <a:blip r:embed="rId2" cstate="print">
            <a:duotone>
              <a:schemeClr val="accent5">
                <a:shade val="45000"/>
                <a:satMod val="135000"/>
              </a:schemeClr>
              <a:prstClr val="white"/>
            </a:duotone>
          </a:blip>
          <a:srcRect/>
          <a:stretch>
            <a:fillRect/>
          </a:stretch>
        </p:blipFill>
        <p:spPr bwMode="auto">
          <a:xfrm rot="5400000">
            <a:off x="6237479" y="3510303"/>
            <a:ext cx="4464496" cy="1133538"/>
          </a:xfrm>
          <a:prstGeom prst="rect">
            <a:avLst/>
          </a:prstGeom>
          <a:noFill/>
        </p:spPr>
      </p:pic>
      <p:sp>
        <p:nvSpPr>
          <p:cNvPr id="5" name="矩形 4"/>
          <p:cNvSpPr/>
          <p:nvPr userDrawn="1"/>
        </p:nvSpPr>
        <p:spPr>
          <a:xfrm>
            <a:off x="0" y="-44604"/>
            <a:ext cx="9144000" cy="1484313"/>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800">
              <a:solidFill>
                <a:prstClr val="white"/>
              </a:solidFill>
            </a:endParaRPr>
          </a:p>
        </p:txBody>
      </p:sp>
      <p:sp>
        <p:nvSpPr>
          <p:cNvPr id="2" name="标题 1"/>
          <p:cNvSpPr>
            <a:spLocks noGrp="1"/>
          </p:cNvSpPr>
          <p:nvPr>
            <p:ph type="title"/>
          </p:nvPr>
        </p:nvSpPr>
        <p:spPr/>
        <p:txBody>
          <a:bodyPr/>
          <a:lstStyle>
            <a:lvl1pPr>
              <a:defRPr baseline="0">
                <a:solidFill>
                  <a:schemeClr val="bg1"/>
                </a:solidFill>
              </a:defRPr>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a:xfrm>
            <a:off x="467544" y="1628800"/>
            <a:ext cx="7776864" cy="4525963"/>
          </a:xfrm>
        </p:spPr>
        <p:txBody>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6" name="日期占位符 3"/>
          <p:cNvSpPr>
            <a:spLocks noGrp="1"/>
          </p:cNvSpPr>
          <p:nvPr>
            <p:ph type="dt" sz="half" idx="10"/>
          </p:nvPr>
        </p:nvSpPr>
        <p:spPr/>
        <p:txBody>
          <a:bodyPr/>
          <a:lstStyle>
            <a:lvl1pPr>
              <a:defRPr/>
            </a:lvl1pPr>
          </a:lstStyle>
          <a:p>
            <a:pPr>
              <a:defRPr/>
            </a:pPr>
            <a:fld id="{54232237-16C1-45A7-B6BE-FB5BB9315569}" type="datetimeFigureOut">
              <a:rPr lang="zh-CN" altLang="en-US">
                <a:solidFill>
                  <a:prstClr val="black">
                    <a:tint val="75000"/>
                  </a:prstClr>
                </a:solidFill>
              </a:rPr>
              <a:pPr>
                <a:defRPr/>
              </a:pPr>
              <a:t>2016/9/28</a:t>
            </a:fld>
            <a:endParaRPr lang="zh-CN" altLang="en-US">
              <a:solidFill>
                <a:prstClr val="black">
                  <a:tint val="75000"/>
                </a:prstClr>
              </a:solidFill>
            </a:endParaRPr>
          </a:p>
        </p:txBody>
      </p:sp>
      <p:sp>
        <p:nvSpPr>
          <p:cNvPr id="7" name="页脚占位符 4"/>
          <p:cNvSpPr>
            <a:spLocks noGrp="1"/>
          </p:cNvSpPr>
          <p:nvPr>
            <p:ph type="ftr" sz="quarter" idx="11"/>
          </p:nvPr>
        </p:nvSpPr>
        <p:spPr/>
        <p:txBody>
          <a:bodyPr/>
          <a:lstStyle>
            <a:lvl1pPr>
              <a:defRPr/>
            </a:lvl1pPr>
          </a:lstStyle>
          <a:p>
            <a:pPr>
              <a:defRPr/>
            </a:pPr>
            <a:endParaRPr lang="zh-CN" altLang="en-US">
              <a:solidFill>
                <a:prstClr val="black">
                  <a:tint val="75000"/>
                </a:prstClr>
              </a:solidFill>
            </a:endParaRPr>
          </a:p>
        </p:txBody>
      </p:sp>
      <p:sp>
        <p:nvSpPr>
          <p:cNvPr id="8" name="灯片编号占位符 5"/>
          <p:cNvSpPr>
            <a:spLocks noGrp="1"/>
          </p:cNvSpPr>
          <p:nvPr>
            <p:ph type="sldNum" sz="quarter" idx="12"/>
          </p:nvPr>
        </p:nvSpPr>
        <p:spPr/>
        <p:txBody>
          <a:bodyPr/>
          <a:lstStyle>
            <a:lvl1pPr>
              <a:defRPr/>
            </a:lvl1pPr>
          </a:lstStyle>
          <a:p>
            <a:pPr>
              <a:defRPr/>
            </a:pPr>
            <a:fld id="{57CAB3AD-80B6-4776-8E50-4A9BCF96797F}"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xmlns="" val="393242823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1_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6"/>
            <a:ext cx="7772400" cy="1362075"/>
          </a:xfrm>
          <a:solidFill>
            <a:schemeClr val="tx2"/>
          </a:solidFill>
          <a:ln>
            <a:solidFill>
              <a:schemeClr val="accent1"/>
            </a:solidFill>
          </a:ln>
        </p:spPr>
        <p:txBody>
          <a:bodyPr anchor="t"/>
          <a:lstStyle>
            <a:lvl1pPr algn="l">
              <a:defRPr sz="4000" b="1" cap="all">
                <a:solidFill>
                  <a:schemeClr val="bg1"/>
                </a:solidFill>
              </a:defRPr>
            </a:lvl1pPr>
          </a:lstStyle>
          <a:p>
            <a:r>
              <a:rPr lang="zh-CN" altLang="en-US" dirty="0" smtClean="0"/>
              <a:t>单击此处编辑母版标题样式</a:t>
            </a:r>
            <a:endParaRPr lang="zh-CN" altLang="en-US" dirty="0"/>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dirty="0"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8F8E975B-1BF5-4F7A-8458-A85B5E4CB3DF}" type="datetimeFigureOut">
              <a:rPr lang="zh-CN" altLang="en-US">
                <a:solidFill>
                  <a:prstClr val="black">
                    <a:tint val="75000"/>
                  </a:prstClr>
                </a:solidFill>
              </a:rPr>
              <a:pPr>
                <a:defRPr/>
              </a:pPr>
              <a:t>2016/9/28</a:t>
            </a:fld>
            <a:endParaRPr lang="zh-CN" altLang="en-US" dirty="0">
              <a:solidFill>
                <a:prstClr val="black">
                  <a:tint val="75000"/>
                </a:prstClr>
              </a:solidFill>
            </a:endParaRPr>
          </a:p>
        </p:txBody>
      </p:sp>
      <p:sp>
        <p:nvSpPr>
          <p:cNvPr id="5" name="页脚占位符 4"/>
          <p:cNvSpPr>
            <a:spLocks noGrp="1"/>
          </p:cNvSpPr>
          <p:nvPr>
            <p:ph type="ftr" sz="quarter" idx="11"/>
          </p:nvPr>
        </p:nvSpPr>
        <p:spPr/>
        <p:txBody>
          <a:bodyPr/>
          <a:lstStyle>
            <a:lvl1pPr>
              <a:defRPr/>
            </a:lvl1pPr>
          </a:lstStyle>
          <a:p>
            <a:pPr>
              <a:defRPr/>
            </a:pPr>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lvl1pPr>
              <a:defRPr/>
            </a:lvl1pPr>
          </a:lstStyle>
          <a:p>
            <a:pPr>
              <a:defRPr/>
            </a:pPr>
            <a:fld id="{464A30D8-8266-4B84-9C3E-59311BADC876}"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xmlns="" val="3523273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1_两栏内容">
    <p:spTree>
      <p:nvGrpSpPr>
        <p:cNvPr id="1" name=""/>
        <p:cNvGrpSpPr/>
        <p:nvPr/>
      </p:nvGrpSpPr>
      <p:grpSpPr>
        <a:xfrm>
          <a:off x="0" y="0"/>
          <a:ext cx="0" cy="0"/>
          <a:chOff x="0" y="0"/>
          <a:chExt cx="0" cy="0"/>
        </a:xfrm>
      </p:grpSpPr>
      <p:sp>
        <p:nvSpPr>
          <p:cNvPr id="8" name="矩形 7"/>
          <p:cNvSpPr/>
          <p:nvPr userDrawn="1"/>
        </p:nvSpPr>
        <p:spPr>
          <a:xfrm>
            <a:off x="0" y="-44604"/>
            <a:ext cx="9144000" cy="1484313"/>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800">
              <a:solidFill>
                <a:prstClr val="white"/>
              </a:solidFill>
            </a:endParaRPr>
          </a:p>
        </p:txBody>
      </p:sp>
      <p:sp>
        <p:nvSpPr>
          <p:cNvPr id="2" name="标题 1"/>
          <p:cNvSpPr>
            <a:spLocks noGrp="1"/>
          </p:cNvSpPr>
          <p:nvPr>
            <p:ph type="title"/>
          </p:nvPr>
        </p:nvSpPr>
        <p:spPr/>
        <p:txBody>
          <a:bodyPr/>
          <a:lstStyle>
            <a:lvl1pPr>
              <a:defRPr lang="zh-CN" altLang="en-US" sz="4400" kern="1200" baseline="0" dirty="0">
                <a:solidFill>
                  <a:schemeClr val="bg1"/>
                </a:solidFill>
                <a:latin typeface="+mj-lt"/>
                <a:ea typeface="+mj-ea"/>
                <a:cs typeface="+mj-cs"/>
              </a:defRPr>
            </a:lvl1pPr>
          </a:lstStyle>
          <a:p>
            <a:r>
              <a:rPr lang="zh-CN" altLang="en-US" dirty="0" smtClean="0"/>
              <a:t>单击此处编辑母版标题样式</a:t>
            </a:r>
            <a:endParaRPr lang="zh-CN" altLang="en-US" dirty="0"/>
          </a:p>
        </p:txBody>
      </p:sp>
      <p:sp>
        <p:nvSpPr>
          <p:cNvPr id="3" name="内容占位符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9242CD8D-1314-47D4-AA22-6613232B2A64}" type="datetimeFigureOut">
              <a:rPr lang="zh-CN" altLang="en-US">
                <a:solidFill>
                  <a:prstClr val="black">
                    <a:tint val="75000"/>
                  </a:prstClr>
                </a:solidFill>
              </a:rPr>
              <a:pPr>
                <a:defRPr/>
              </a:pPr>
              <a:t>2016/9/28</a:t>
            </a:fld>
            <a:endParaRPr lang="zh-CN" altLang="en-US" dirty="0">
              <a:solidFill>
                <a:prstClr val="black">
                  <a:tint val="75000"/>
                </a:prstClr>
              </a:solidFill>
            </a:endParaRPr>
          </a:p>
        </p:txBody>
      </p:sp>
      <p:sp>
        <p:nvSpPr>
          <p:cNvPr id="6" name="页脚占位符 4"/>
          <p:cNvSpPr>
            <a:spLocks noGrp="1"/>
          </p:cNvSpPr>
          <p:nvPr>
            <p:ph type="ftr" sz="quarter" idx="11"/>
          </p:nvPr>
        </p:nvSpPr>
        <p:spPr/>
        <p:txBody>
          <a:bodyPr/>
          <a:lstStyle>
            <a:lvl1pPr>
              <a:defRPr/>
            </a:lvl1pPr>
          </a:lstStyle>
          <a:p>
            <a:pPr>
              <a:defRPr/>
            </a:pPr>
            <a:endParaRPr lang="zh-CN" altLang="en-US">
              <a:solidFill>
                <a:prstClr val="black">
                  <a:tint val="75000"/>
                </a:prstClr>
              </a:solidFill>
            </a:endParaRPr>
          </a:p>
        </p:txBody>
      </p:sp>
      <p:sp>
        <p:nvSpPr>
          <p:cNvPr id="7" name="灯片编号占位符 5"/>
          <p:cNvSpPr>
            <a:spLocks noGrp="1"/>
          </p:cNvSpPr>
          <p:nvPr>
            <p:ph type="sldNum" sz="quarter" idx="12"/>
          </p:nvPr>
        </p:nvSpPr>
        <p:spPr/>
        <p:txBody>
          <a:bodyPr/>
          <a:lstStyle>
            <a:lvl1pPr>
              <a:defRPr/>
            </a:lvl1pPr>
          </a:lstStyle>
          <a:p>
            <a:pPr>
              <a:defRPr/>
            </a:pPr>
            <a:fld id="{CCFF8C2A-5131-4CD3-A23B-A2B536C93C14}"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xmlns="" val="413535468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39"/>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2016/9/28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2016/9/28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2016/9/28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6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2016/9/28</a:t>
            </a:fld>
            <a:endParaRPr lang="zh-CN" altLang="en-US"/>
          </a:p>
        </p:txBody>
      </p:sp>
      <p:sp>
        <p:nvSpPr>
          <p:cNvPr id="5" name="页脚占位符 4"/>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63" r:id="rId1"/>
    <p:sldLayoutId id="2147483660" r:id="rId2"/>
    <p:sldLayoutId id="2147483661" r:id="rId3"/>
    <p:sldLayoutId id="2147483662" r:id="rId4"/>
    <p:sldLayoutId id="2147483649" r:id="rId5"/>
    <p:sldLayoutId id="2147483650" r:id="rId6"/>
    <p:sldLayoutId id="2147483655" r:id="rId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ctrTitle"/>
          </p:nvPr>
        </p:nvSpPr>
        <p:spPr>
          <a:xfrm>
            <a:off x="685800" y="2130426"/>
            <a:ext cx="7848000" cy="1476000"/>
          </a:xfrm>
        </p:spPr>
        <p:txBody>
          <a:bodyPr>
            <a:normAutofit/>
          </a:bodyPr>
          <a:lstStyle/>
          <a:p>
            <a:r>
              <a:rPr lang="zh-CN" altLang="en-US" sz="4000" dirty="0" smtClean="0">
                <a:latin typeface="华文楷体" pitchFamily="2" charset="-122"/>
                <a:ea typeface="华文楷体" pitchFamily="2" charset="-122"/>
              </a:rPr>
              <a:t>关于天文大数据测试的挑战与思考</a:t>
            </a:r>
            <a:endParaRPr lang="en-US" altLang="zh-CN" sz="4000" dirty="0">
              <a:latin typeface="华文楷体" pitchFamily="2" charset="-122"/>
              <a:ea typeface="华文楷体" pitchFamily="2" charset="-122"/>
            </a:endParaRPr>
          </a:p>
        </p:txBody>
      </p:sp>
      <p:sp>
        <p:nvSpPr>
          <p:cNvPr id="2" name="副标题 1"/>
          <p:cNvSpPr>
            <a:spLocks noGrp="1"/>
          </p:cNvSpPr>
          <p:nvPr>
            <p:ph type="subTitle" idx="1"/>
          </p:nvPr>
        </p:nvSpPr>
        <p:spPr/>
        <p:txBody>
          <a:bodyPr>
            <a:normAutofit/>
          </a:bodyPr>
          <a:lstStyle/>
          <a:p>
            <a:r>
              <a:rPr lang="zh-CN" altLang="en-US" sz="2800" dirty="0" smtClean="0">
                <a:latin typeface="仿宋" pitchFamily="49" charset="-122"/>
                <a:ea typeface="仿宋" pitchFamily="49" charset="-122"/>
              </a:rPr>
              <a:t>周丽晓</a:t>
            </a:r>
            <a:endParaRPr lang="en-US" altLang="zh-CN" sz="2800" dirty="0">
              <a:latin typeface="仿宋" pitchFamily="49" charset="-122"/>
              <a:ea typeface="仿宋" pitchFamily="49" charset="-122"/>
            </a:endParaRPr>
          </a:p>
          <a:p>
            <a:r>
              <a:rPr lang="zh-CN" altLang="en-US" sz="2400" dirty="0" smtClean="0">
                <a:latin typeface="仿宋" pitchFamily="49" charset="-122"/>
                <a:ea typeface="仿宋" pitchFamily="49" charset="-122"/>
              </a:rPr>
              <a:t>中国科学院国家天文台</a:t>
            </a:r>
            <a:endParaRPr lang="zh-CN" altLang="en-US" sz="2400" dirty="0">
              <a:latin typeface="仿宋" pitchFamily="49" charset="-122"/>
              <a:ea typeface="仿宋" pitchFamily="49" charset="-122"/>
            </a:endParaRPr>
          </a:p>
        </p:txBody>
      </p:sp>
      <p:sp>
        <p:nvSpPr>
          <p:cNvPr id="4" name="副标题 1"/>
          <p:cNvSpPr txBox="1">
            <a:spLocks/>
          </p:cNvSpPr>
          <p:nvPr/>
        </p:nvSpPr>
        <p:spPr>
          <a:xfrm>
            <a:off x="972400" y="6525344"/>
            <a:ext cx="7200000" cy="288000"/>
          </a:xfrm>
          <a:prstGeom prst="rect">
            <a:avLst/>
          </a:prstGeom>
        </p:spPr>
        <p:txBody>
          <a:bodyPr vert="horz" lIns="91440" tIns="45720" rIns="91440" bIns="45720" rtlCol="0">
            <a:normAutofit fontScale="62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zh-CN" altLang="en-US" sz="2400" b="1" i="0" u="none" strike="noStrike" kern="1200" cap="none" spc="0" normalizeH="0" baseline="0" noProof="0" dirty="0" smtClean="0">
                <a:ln>
                  <a:noFill/>
                </a:ln>
                <a:solidFill>
                  <a:schemeClr val="tx1">
                    <a:tint val="75000"/>
                  </a:schemeClr>
                </a:solidFill>
                <a:effectLst/>
                <a:uLnTx/>
                <a:uFillTx/>
                <a:latin typeface="+mn-lt"/>
                <a:ea typeface="+mn-ea"/>
                <a:cs typeface="+mn-cs"/>
              </a:rPr>
              <a:t>“</a:t>
            </a:r>
            <a:r>
              <a:rPr kumimoji="0" lang="en-US" altLang="zh-CN" sz="2400" b="1" i="0" u="none" strike="noStrike" kern="1200" cap="none" spc="0" normalizeH="0" baseline="0" noProof="0" dirty="0" smtClean="0">
                <a:ln>
                  <a:noFill/>
                </a:ln>
                <a:solidFill>
                  <a:schemeClr val="tx1">
                    <a:tint val="75000"/>
                  </a:schemeClr>
                </a:solidFill>
                <a:effectLst/>
                <a:uLnTx/>
                <a:uFillTx/>
                <a:latin typeface="+mn-lt"/>
                <a:ea typeface="+mn-ea"/>
                <a:cs typeface="+mn-cs"/>
              </a:rPr>
              <a:t>China-VO and </a:t>
            </a:r>
            <a:r>
              <a:rPr kumimoji="0" lang="en-US" altLang="zh-CN" sz="2400" b="1" i="0" u="none" strike="noStrike" kern="1200" cap="none" spc="0" normalizeH="0" baseline="0" noProof="0" dirty="0" err="1" smtClean="0">
                <a:ln>
                  <a:noFill/>
                </a:ln>
                <a:solidFill>
                  <a:schemeClr val="tx1">
                    <a:tint val="75000"/>
                  </a:schemeClr>
                </a:solidFill>
                <a:effectLst/>
                <a:uLnTx/>
                <a:uFillTx/>
                <a:latin typeface="+mn-lt"/>
                <a:ea typeface="+mn-ea"/>
                <a:cs typeface="+mn-cs"/>
              </a:rPr>
              <a:t>Astroinformatics</a:t>
            </a:r>
            <a:r>
              <a:rPr kumimoji="0" lang="en-US" altLang="zh-CN" sz="2400" b="1" i="0" u="none" strike="noStrike" kern="1200" cap="none" spc="0" normalizeH="0" baseline="0" noProof="0" dirty="0" smtClean="0">
                <a:ln>
                  <a:noFill/>
                </a:ln>
                <a:solidFill>
                  <a:schemeClr val="tx1">
                    <a:tint val="75000"/>
                  </a:schemeClr>
                </a:solidFill>
                <a:effectLst/>
                <a:uLnTx/>
                <a:uFillTx/>
                <a:latin typeface="+mn-lt"/>
                <a:ea typeface="+mn-ea"/>
                <a:cs typeface="+mn-cs"/>
              </a:rPr>
              <a:t> 2016</a:t>
            </a:r>
            <a:r>
              <a:rPr kumimoji="0" lang="zh-CN" altLang="en-US" sz="2400" b="1" i="0" u="none" strike="noStrike" kern="1200" cap="none" spc="0" normalizeH="0" baseline="0" noProof="0" dirty="0" smtClean="0">
                <a:ln>
                  <a:noFill/>
                </a:ln>
                <a:solidFill>
                  <a:schemeClr val="tx1">
                    <a:tint val="75000"/>
                  </a:schemeClr>
                </a:solidFill>
                <a:effectLst/>
                <a:uLnTx/>
                <a:uFillTx/>
                <a:latin typeface="+mn-lt"/>
                <a:ea typeface="+mn-ea"/>
                <a:cs typeface="+mn-cs"/>
              </a:rPr>
              <a:t>”       </a:t>
            </a:r>
            <a:r>
              <a:rPr kumimoji="0" lang="en-US" altLang="zh-CN" sz="2400" b="1" i="0" u="none" strike="noStrike" kern="1200" cap="none" spc="0" normalizeH="0" baseline="0" noProof="0" dirty="0" smtClean="0">
                <a:ln>
                  <a:noFill/>
                </a:ln>
                <a:solidFill>
                  <a:schemeClr val="tx1">
                    <a:tint val="75000"/>
                  </a:schemeClr>
                </a:solidFill>
                <a:effectLst/>
                <a:uLnTx/>
                <a:uFillTx/>
                <a:latin typeface="+mn-lt"/>
                <a:ea typeface="+mn-ea"/>
                <a:cs typeface="+mn-cs"/>
              </a:rPr>
              <a:t>2016.9.26-30</a:t>
            </a:r>
            <a:r>
              <a:rPr kumimoji="0" lang="en-US" altLang="zh-CN" sz="2400" b="1" i="0" u="none" strike="noStrike" kern="1200" cap="none" spc="0" normalizeH="0" noProof="0" dirty="0" smtClean="0">
                <a:ln>
                  <a:noFill/>
                </a:ln>
                <a:solidFill>
                  <a:schemeClr val="tx1">
                    <a:tint val="75000"/>
                  </a:schemeClr>
                </a:solidFill>
                <a:effectLst/>
                <a:uLnTx/>
                <a:uFillTx/>
                <a:latin typeface="+mn-lt"/>
                <a:ea typeface="+mn-ea"/>
                <a:cs typeface="+mn-cs"/>
              </a:rPr>
              <a:t>      </a:t>
            </a:r>
            <a:r>
              <a:rPr kumimoji="0" lang="zh-CN" altLang="zh-CN" sz="2400" b="1" i="0" u="none" strike="noStrike" kern="1200" cap="none" spc="0" normalizeH="0" baseline="0" noProof="0" dirty="0" smtClean="0">
                <a:ln>
                  <a:noFill/>
                </a:ln>
                <a:solidFill>
                  <a:schemeClr val="tx1">
                    <a:tint val="75000"/>
                  </a:schemeClr>
                </a:solidFill>
                <a:effectLst/>
                <a:uLnTx/>
                <a:uFillTx/>
                <a:latin typeface="+mn-lt"/>
                <a:ea typeface="+mn-ea"/>
                <a:cs typeface="+mn-cs"/>
              </a:rPr>
              <a:t>乌鲁木齐</a:t>
            </a:r>
            <a:endParaRPr kumimoji="0" lang="zh-CN" altLang="en-US" sz="2400" b="0" i="0" u="none" strike="noStrike" kern="1200" cap="none" spc="0" normalizeH="0" baseline="0" noProof="0" dirty="0">
              <a:ln>
                <a:noFill/>
              </a:ln>
              <a:solidFill>
                <a:schemeClr val="tx1">
                  <a:tint val="75000"/>
                </a:schemeClr>
              </a:solidFill>
              <a:effectLst/>
              <a:uLnTx/>
              <a:uFillTx/>
              <a:latin typeface="仿宋" pitchFamily="49" charset="-122"/>
              <a:ea typeface="仿宋" pitchFamily="49" charset="-122"/>
              <a:cs typeface="+mn-cs"/>
            </a:endParaRPr>
          </a:p>
        </p:txBody>
      </p:sp>
    </p:spTree>
    <p:extLst>
      <p:ext uri="{BB962C8B-B14F-4D97-AF65-F5344CB8AC3E}">
        <p14:creationId xmlns:p14="http://schemas.microsoft.com/office/powerpoint/2010/main" xmlns="" val="42884993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latin typeface="Times New Roman" pitchFamily="18" charset="0"/>
                <a:cs typeface="Times New Roman" pitchFamily="18" charset="0"/>
              </a:rPr>
              <a:t>Contents of big data testing</a:t>
            </a:r>
            <a:endParaRPr lang="zh-CN" altLang="en-US" dirty="0">
              <a:latin typeface="Times New Roman" pitchFamily="18" charset="0"/>
              <a:cs typeface="Times New Roman" pitchFamily="18" charset="0"/>
            </a:endParaRPr>
          </a:p>
        </p:txBody>
      </p:sp>
      <p:sp>
        <p:nvSpPr>
          <p:cNvPr id="7" name="矩形 1"/>
          <p:cNvSpPr>
            <a:spLocks noChangeArrowheads="1"/>
          </p:cNvSpPr>
          <p:nvPr/>
        </p:nvSpPr>
        <p:spPr bwMode="auto">
          <a:xfrm>
            <a:off x="539552" y="1556792"/>
            <a:ext cx="7560840" cy="4893647"/>
          </a:xfrm>
          <a:prstGeom prst="rect">
            <a:avLst/>
          </a:prstGeom>
          <a:solidFill>
            <a:schemeClr val="accent6">
              <a:lumMod val="40000"/>
              <a:lumOff val="60000"/>
            </a:schemeClr>
          </a:solidFill>
          <a:ln w="12700" cap="flat" cmpd="sng" algn="ctr">
            <a:solidFill>
              <a:srgbClr val="5B9BD5"/>
            </a:solidFill>
            <a:prstDash val="solid"/>
            <a:miter lim="800000"/>
            <a:headEnd/>
            <a:tailEnd/>
          </a:ln>
          <a:effectLst/>
        </p:spPr>
        <p:txBody>
          <a:bodyPr wrap="square">
            <a:spAutoFit/>
          </a:bodyPr>
          <a:lstStyle/>
          <a:p>
            <a:pPr marL="0" marR="0" lvl="0" indent="0" defTabSz="914400" eaLnBrk="1" fontAlgn="auto" latinLnBrk="0" hangingPunct="1">
              <a:lnSpc>
                <a:spcPct val="120000"/>
              </a:lnSpc>
              <a:spcBef>
                <a:spcPts val="0"/>
              </a:spcBef>
              <a:spcAft>
                <a:spcPts val="0"/>
              </a:spcAft>
              <a:buClrTx/>
              <a:buSzTx/>
              <a:buFont typeface="Wingdings" pitchFamily="2" charset="2"/>
              <a:buChar char="l"/>
              <a:tabLst/>
              <a:defRPr/>
            </a:pPr>
            <a:r>
              <a:rPr lang="en-US" altLang="zh-CN" sz="2000" kern="0" dirty="0" smtClean="0">
                <a:solidFill>
                  <a:sysClr val="windowText" lastClr="000000"/>
                </a:solidFill>
                <a:latin typeface="Times New Roman" pitchFamily="18" charset="0"/>
                <a:ea typeface="宋体"/>
                <a:cs typeface="Times New Roman" pitchFamily="18" charset="0"/>
              </a:rPr>
              <a:t>T</a:t>
            </a:r>
            <a:r>
              <a:rPr kumimoji="0" lang="en-US" altLang="zh-CN" sz="2000" b="0" i="0" u="none" strike="noStrike" kern="0" cap="none" spc="0" normalizeH="0" baseline="0" noProof="0" dirty="0" err="1" smtClean="0">
                <a:ln>
                  <a:noFill/>
                </a:ln>
                <a:solidFill>
                  <a:sysClr val="windowText" lastClr="000000"/>
                </a:solidFill>
                <a:effectLst/>
                <a:uLnTx/>
                <a:uFillTx/>
                <a:latin typeface="Times New Roman" pitchFamily="18" charset="0"/>
                <a:ea typeface="宋体"/>
                <a:cs typeface="Times New Roman" pitchFamily="18" charset="0"/>
              </a:rPr>
              <a:t>est</a:t>
            </a:r>
            <a:r>
              <a:rPr kumimoji="0" lang="en-US" altLang="zh-CN" sz="2000" b="0" i="0" u="none" strike="noStrike" kern="0" cap="none" spc="0" normalizeH="0" baseline="0" noProof="0" dirty="0" smtClean="0">
                <a:ln>
                  <a:noFill/>
                </a:ln>
                <a:solidFill>
                  <a:sysClr val="windowText" lastClr="000000"/>
                </a:solidFill>
                <a:effectLst/>
                <a:uLnTx/>
                <a:uFillTx/>
                <a:latin typeface="Times New Roman" pitchFamily="18" charset="0"/>
                <a:ea typeface="宋体"/>
                <a:cs typeface="Times New Roman" pitchFamily="18" charset="0"/>
              </a:rPr>
              <a:t> </a:t>
            </a:r>
            <a:r>
              <a:rPr kumimoji="0" lang="en-US" altLang="zh-CN" sz="2000" b="0" i="0" u="none" strike="noStrike" kern="0" cap="none" spc="0" normalizeH="0" baseline="0" noProof="0" dirty="0">
                <a:ln>
                  <a:noFill/>
                </a:ln>
                <a:solidFill>
                  <a:sysClr val="windowText" lastClr="000000"/>
                </a:solidFill>
                <a:effectLst/>
                <a:uLnTx/>
                <a:uFillTx/>
                <a:latin typeface="Times New Roman" pitchFamily="18" charset="0"/>
                <a:ea typeface="宋体"/>
                <a:cs typeface="Times New Roman" pitchFamily="18" charset="0"/>
              </a:rPr>
              <a:t>requirements gathering and </a:t>
            </a:r>
            <a:r>
              <a:rPr kumimoji="0" lang="en-US" altLang="zh-CN" sz="2000" b="0" i="0" u="none" strike="noStrike" kern="0" cap="none" spc="0" normalizeH="0" baseline="0" noProof="0" dirty="0" smtClean="0">
                <a:ln>
                  <a:noFill/>
                </a:ln>
                <a:solidFill>
                  <a:sysClr val="windowText" lastClr="000000"/>
                </a:solidFill>
                <a:effectLst/>
                <a:uLnTx/>
                <a:uFillTx/>
                <a:latin typeface="Times New Roman" pitchFamily="18" charset="0"/>
                <a:ea typeface="宋体"/>
                <a:cs typeface="Times New Roman" pitchFamily="18" charset="0"/>
              </a:rPr>
              <a:t>analysis</a:t>
            </a:r>
          </a:p>
          <a:p>
            <a:pPr marL="0" marR="0" lvl="0" indent="0" defTabSz="914400" eaLnBrk="1" fontAlgn="auto" latinLnBrk="0" hangingPunct="1">
              <a:lnSpc>
                <a:spcPct val="120000"/>
              </a:lnSpc>
              <a:spcBef>
                <a:spcPts val="0"/>
              </a:spcBef>
              <a:spcAft>
                <a:spcPts val="0"/>
              </a:spcAft>
              <a:buClrTx/>
              <a:buSzTx/>
              <a:buFont typeface="Wingdings" pitchFamily="2" charset="2"/>
              <a:buChar char="l"/>
              <a:tabLst/>
              <a:defRPr/>
            </a:pPr>
            <a:r>
              <a:rPr lang="en-US" altLang="zh-CN" sz="2000" kern="0" dirty="0" smtClean="0">
                <a:solidFill>
                  <a:sysClr val="windowText" lastClr="000000"/>
                </a:solidFill>
                <a:latin typeface="Times New Roman" pitchFamily="18" charset="0"/>
                <a:ea typeface="宋体"/>
                <a:cs typeface="Times New Roman" pitchFamily="18" charset="0"/>
              </a:rPr>
              <a:t>T</a:t>
            </a:r>
            <a:r>
              <a:rPr kumimoji="0" lang="en-US" altLang="zh-CN" sz="2000" b="0" i="0" u="none" strike="noStrike" kern="0" cap="none" spc="0" normalizeH="0" baseline="0" noProof="0" dirty="0" err="1" smtClean="0">
                <a:ln>
                  <a:noFill/>
                </a:ln>
                <a:solidFill>
                  <a:sysClr val="windowText" lastClr="000000"/>
                </a:solidFill>
                <a:effectLst/>
                <a:uLnTx/>
                <a:uFillTx/>
                <a:latin typeface="Times New Roman" pitchFamily="18" charset="0"/>
                <a:ea typeface="宋体"/>
                <a:cs typeface="Times New Roman" pitchFamily="18" charset="0"/>
              </a:rPr>
              <a:t>est</a:t>
            </a:r>
            <a:r>
              <a:rPr kumimoji="0" lang="en-US" altLang="zh-CN" sz="2000" b="0" i="0" u="none" strike="noStrike" kern="0" cap="none" spc="0" normalizeH="0" baseline="0" noProof="0" dirty="0" smtClean="0">
                <a:ln>
                  <a:noFill/>
                </a:ln>
                <a:solidFill>
                  <a:sysClr val="windowText" lastClr="000000"/>
                </a:solidFill>
                <a:effectLst/>
                <a:uLnTx/>
                <a:uFillTx/>
                <a:latin typeface="Times New Roman" pitchFamily="18" charset="0"/>
                <a:ea typeface="宋体"/>
                <a:cs typeface="Times New Roman" pitchFamily="18" charset="0"/>
              </a:rPr>
              <a:t> </a:t>
            </a:r>
            <a:r>
              <a:rPr kumimoji="0" lang="en-US" altLang="zh-CN" sz="2000" b="0" i="0" u="none" strike="noStrike" kern="0" cap="none" spc="0" normalizeH="0" baseline="0" noProof="0" dirty="0">
                <a:ln>
                  <a:noFill/>
                </a:ln>
                <a:solidFill>
                  <a:sysClr val="windowText" lastClr="000000"/>
                </a:solidFill>
                <a:effectLst/>
                <a:uLnTx/>
                <a:uFillTx/>
                <a:latin typeface="Times New Roman" pitchFamily="18" charset="0"/>
                <a:ea typeface="宋体"/>
                <a:cs typeface="Times New Roman" pitchFamily="18" charset="0"/>
              </a:rPr>
              <a:t>case </a:t>
            </a:r>
            <a:r>
              <a:rPr kumimoji="0" lang="en-US" altLang="zh-CN" sz="2000" b="0" i="0" u="none" strike="noStrike" kern="0" cap="none" spc="0" normalizeH="0" baseline="0" noProof="0" dirty="0" smtClean="0">
                <a:ln>
                  <a:noFill/>
                </a:ln>
                <a:solidFill>
                  <a:sysClr val="windowText" lastClr="000000"/>
                </a:solidFill>
                <a:effectLst/>
                <a:uLnTx/>
                <a:uFillTx/>
                <a:latin typeface="Times New Roman" pitchFamily="18" charset="0"/>
                <a:ea typeface="宋体"/>
                <a:cs typeface="Times New Roman" pitchFamily="18" charset="0"/>
              </a:rPr>
              <a:t>design</a:t>
            </a:r>
          </a:p>
          <a:p>
            <a:pPr marL="0" marR="0" lvl="0" indent="0" defTabSz="914400" eaLnBrk="1" fontAlgn="auto" latinLnBrk="0" hangingPunct="1">
              <a:lnSpc>
                <a:spcPct val="120000"/>
              </a:lnSpc>
              <a:spcBef>
                <a:spcPts val="0"/>
              </a:spcBef>
              <a:spcAft>
                <a:spcPts val="0"/>
              </a:spcAft>
              <a:buClrTx/>
              <a:buSzTx/>
              <a:buFont typeface="Wingdings" pitchFamily="2" charset="2"/>
              <a:buChar char="l"/>
              <a:tabLst/>
              <a:defRPr/>
            </a:pPr>
            <a:r>
              <a:rPr kumimoji="0" lang="en-US" altLang="zh-CN" sz="2000" b="0" i="0" u="none" strike="noStrike" kern="0" cap="none" spc="0" normalizeH="0" baseline="0" noProof="0" dirty="0" smtClean="0">
                <a:ln>
                  <a:noFill/>
                </a:ln>
                <a:solidFill>
                  <a:sysClr val="windowText" lastClr="000000"/>
                </a:solidFill>
                <a:effectLst/>
                <a:uLnTx/>
                <a:uFillTx/>
                <a:latin typeface="Times New Roman" pitchFamily="18" charset="0"/>
                <a:ea typeface="宋体"/>
                <a:cs typeface="Times New Roman" pitchFamily="18" charset="0"/>
              </a:rPr>
              <a:t>Test </a:t>
            </a:r>
            <a:r>
              <a:rPr kumimoji="0" lang="en-US" altLang="zh-CN" sz="2000" b="0" i="0" u="none" strike="noStrike" kern="0" cap="none" spc="0" normalizeH="0" baseline="0" noProof="0" dirty="0">
                <a:ln>
                  <a:noFill/>
                </a:ln>
                <a:solidFill>
                  <a:sysClr val="windowText" lastClr="000000"/>
                </a:solidFill>
                <a:effectLst/>
                <a:uLnTx/>
                <a:uFillTx/>
                <a:latin typeface="Times New Roman" pitchFamily="18" charset="0"/>
                <a:ea typeface="宋体"/>
                <a:cs typeface="Times New Roman" pitchFamily="18" charset="0"/>
              </a:rPr>
              <a:t>data collecting and </a:t>
            </a:r>
            <a:r>
              <a:rPr kumimoji="0" lang="en-US" altLang="zh-CN" sz="2000" b="0" i="0" u="none" strike="noStrike" kern="0" cap="none" spc="0" normalizeH="0" baseline="0" noProof="0" dirty="0" smtClean="0">
                <a:ln>
                  <a:noFill/>
                </a:ln>
                <a:solidFill>
                  <a:sysClr val="windowText" lastClr="000000"/>
                </a:solidFill>
                <a:effectLst/>
                <a:uLnTx/>
                <a:uFillTx/>
                <a:latin typeface="Times New Roman" pitchFamily="18" charset="0"/>
                <a:ea typeface="宋体"/>
                <a:cs typeface="Times New Roman" pitchFamily="18" charset="0"/>
              </a:rPr>
              <a:t>generating</a:t>
            </a:r>
          </a:p>
          <a:p>
            <a:pPr marL="0" marR="0" lvl="0" indent="0" defTabSz="914400" eaLnBrk="1" fontAlgn="auto" latinLnBrk="0" hangingPunct="1">
              <a:lnSpc>
                <a:spcPct val="120000"/>
              </a:lnSpc>
              <a:spcBef>
                <a:spcPts val="0"/>
              </a:spcBef>
              <a:spcAft>
                <a:spcPts val="0"/>
              </a:spcAft>
              <a:buClrTx/>
              <a:buSzTx/>
              <a:buFont typeface="Wingdings" pitchFamily="2" charset="2"/>
              <a:buChar char="l"/>
              <a:tabLst/>
              <a:defRPr/>
            </a:pPr>
            <a:r>
              <a:rPr lang="en-US" altLang="zh-CN" sz="2000" kern="0" dirty="0" smtClean="0">
                <a:solidFill>
                  <a:sysClr val="windowText" lastClr="000000"/>
                </a:solidFill>
                <a:latin typeface="Times New Roman" pitchFamily="18" charset="0"/>
                <a:ea typeface="宋体"/>
                <a:cs typeface="Times New Roman" pitchFamily="18" charset="0"/>
              </a:rPr>
              <a:t>A</a:t>
            </a:r>
            <a:r>
              <a:rPr kumimoji="0" lang="en-US" altLang="zh-CN" sz="2000" b="0" i="0" u="none" strike="noStrike" kern="0" cap="none" spc="0" normalizeH="0" baseline="0" noProof="0" dirty="0" err="1" smtClean="0">
                <a:ln>
                  <a:noFill/>
                </a:ln>
                <a:solidFill>
                  <a:sysClr val="windowText" lastClr="000000"/>
                </a:solidFill>
                <a:effectLst/>
                <a:uLnTx/>
                <a:uFillTx/>
                <a:latin typeface="Times New Roman" pitchFamily="18" charset="0"/>
                <a:ea typeface="宋体"/>
                <a:cs typeface="Times New Roman" pitchFamily="18" charset="0"/>
              </a:rPr>
              <a:t>vailability</a:t>
            </a:r>
            <a:r>
              <a:rPr kumimoji="0" lang="en-US" altLang="zh-CN" sz="2000" b="0" i="0" u="none" strike="noStrike" kern="0" cap="none" spc="0" normalizeH="0" baseline="0" noProof="0" dirty="0" smtClean="0">
                <a:ln>
                  <a:noFill/>
                </a:ln>
                <a:solidFill>
                  <a:sysClr val="windowText" lastClr="000000"/>
                </a:solidFill>
                <a:effectLst/>
                <a:uLnTx/>
                <a:uFillTx/>
                <a:latin typeface="Times New Roman" pitchFamily="18" charset="0"/>
                <a:ea typeface="宋体"/>
                <a:cs typeface="Times New Roman" pitchFamily="18" charset="0"/>
              </a:rPr>
              <a:t> </a:t>
            </a:r>
            <a:r>
              <a:rPr kumimoji="0" lang="en-US" altLang="zh-CN" sz="2000" b="0" i="0" u="none" strike="noStrike" kern="0" cap="none" spc="0" normalizeH="0" baseline="0" noProof="0" dirty="0">
                <a:ln>
                  <a:noFill/>
                </a:ln>
                <a:solidFill>
                  <a:sysClr val="windowText" lastClr="000000"/>
                </a:solidFill>
                <a:effectLst/>
                <a:uLnTx/>
                <a:uFillTx/>
                <a:latin typeface="Times New Roman" pitchFamily="18" charset="0"/>
                <a:ea typeface="宋体"/>
                <a:cs typeface="Times New Roman" pitchFamily="18" charset="0"/>
              </a:rPr>
              <a:t>of test </a:t>
            </a:r>
            <a:r>
              <a:rPr kumimoji="0" lang="en-US" altLang="zh-CN" sz="2000" b="0" i="0" u="none" strike="noStrike" kern="0" cap="none" spc="0" normalizeH="0" baseline="0" noProof="0" dirty="0" smtClean="0">
                <a:ln>
                  <a:noFill/>
                </a:ln>
                <a:solidFill>
                  <a:sysClr val="windowText" lastClr="000000"/>
                </a:solidFill>
                <a:effectLst/>
                <a:uLnTx/>
                <a:uFillTx/>
                <a:latin typeface="Times New Roman" pitchFamily="18" charset="0"/>
                <a:ea typeface="宋体"/>
                <a:cs typeface="Times New Roman" pitchFamily="18" charset="0"/>
              </a:rPr>
              <a:t>data</a:t>
            </a:r>
          </a:p>
          <a:p>
            <a:pPr marL="0" marR="0" lvl="0" indent="0" defTabSz="914400" eaLnBrk="1" fontAlgn="auto" latinLnBrk="0" hangingPunct="1">
              <a:lnSpc>
                <a:spcPct val="120000"/>
              </a:lnSpc>
              <a:spcBef>
                <a:spcPts val="0"/>
              </a:spcBef>
              <a:spcAft>
                <a:spcPts val="0"/>
              </a:spcAft>
              <a:buClrTx/>
              <a:buSzTx/>
              <a:buFont typeface="Wingdings" pitchFamily="2" charset="2"/>
              <a:buChar char="l"/>
              <a:tabLst/>
              <a:defRPr/>
            </a:pPr>
            <a:r>
              <a:rPr lang="en-US" altLang="zh-CN" sz="2000" kern="0" dirty="0" smtClean="0">
                <a:solidFill>
                  <a:sysClr val="windowText" lastClr="000000"/>
                </a:solidFill>
                <a:latin typeface="Times New Roman" pitchFamily="18" charset="0"/>
                <a:ea typeface="宋体"/>
                <a:cs typeface="Times New Roman" pitchFamily="18" charset="0"/>
              </a:rPr>
              <a:t>A</a:t>
            </a:r>
            <a:r>
              <a:rPr kumimoji="0" lang="en-US" altLang="zh-CN" sz="2000" b="0" i="0" u="none" strike="noStrike" kern="0" cap="none" spc="0" normalizeH="0" baseline="0" noProof="0" dirty="0" err="1" smtClean="0">
                <a:ln>
                  <a:noFill/>
                </a:ln>
                <a:solidFill>
                  <a:sysClr val="windowText" lastClr="000000"/>
                </a:solidFill>
                <a:effectLst/>
                <a:uLnTx/>
                <a:uFillTx/>
                <a:latin typeface="Times New Roman" pitchFamily="18" charset="0"/>
                <a:ea typeface="宋体"/>
                <a:cs typeface="Times New Roman" pitchFamily="18" charset="0"/>
              </a:rPr>
              <a:t>vailability</a:t>
            </a:r>
            <a:r>
              <a:rPr kumimoji="0" lang="en-US" altLang="zh-CN" sz="2000" b="0" i="0" u="none" strike="noStrike" kern="0" cap="none" spc="0" normalizeH="0" baseline="0" noProof="0" dirty="0" smtClean="0">
                <a:ln>
                  <a:noFill/>
                </a:ln>
                <a:solidFill>
                  <a:sysClr val="windowText" lastClr="000000"/>
                </a:solidFill>
                <a:effectLst/>
                <a:uLnTx/>
                <a:uFillTx/>
                <a:latin typeface="Times New Roman" pitchFamily="18" charset="0"/>
                <a:ea typeface="宋体"/>
                <a:cs typeface="Times New Roman" pitchFamily="18" charset="0"/>
              </a:rPr>
              <a:t> </a:t>
            </a:r>
            <a:r>
              <a:rPr kumimoji="0" lang="en-US" altLang="zh-CN" sz="2000" b="0" i="0" u="none" strike="noStrike" kern="0" cap="none" spc="0" normalizeH="0" baseline="0" noProof="0" dirty="0">
                <a:ln>
                  <a:noFill/>
                </a:ln>
                <a:solidFill>
                  <a:sysClr val="windowText" lastClr="000000"/>
                </a:solidFill>
                <a:effectLst/>
                <a:uLnTx/>
                <a:uFillTx/>
                <a:latin typeface="Times New Roman" pitchFamily="18" charset="0"/>
                <a:ea typeface="宋体"/>
                <a:cs typeface="Times New Roman" pitchFamily="18" charset="0"/>
              </a:rPr>
              <a:t>of test </a:t>
            </a:r>
            <a:r>
              <a:rPr kumimoji="0" lang="en-US" altLang="zh-CN" sz="2000" b="0" i="0" u="none" strike="noStrike" kern="0" cap="none" spc="0" normalizeH="0" baseline="0" noProof="0" dirty="0" smtClean="0">
                <a:ln>
                  <a:noFill/>
                </a:ln>
                <a:solidFill>
                  <a:sysClr val="windowText" lastClr="000000"/>
                </a:solidFill>
                <a:effectLst/>
                <a:uLnTx/>
                <a:uFillTx/>
                <a:latin typeface="Times New Roman" pitchFamily="18" charset="0"/>
                <a:ea typeface="宋体"/>
                <a:cs typeface="Times New Roman" pitchFamily="18" charset="0"/>
              </a:rPr>
              <a:t>environment</a:t>
            </a:r>
          </a:p>
          <a:p>
            <a:pPr marL="0" marR="0" lvl="0" indent="0" defTabSz="914400" eaLnBrk="1" fontAlgn="auto" latinLnBrk="0" hangingPunct="1">
              <a:lnSpc>
                <a:spcPct val="120000"/>
              </a:lnSpc>
              <a:spcBef>
                <a:spcPts val="0"/>
              </a:spcBef>
              <a:spcAft>
                <a:spcPts val="0"/>
              </a:spcAft>
              <a:buClrTx/>
              <a:buSzTx/>
              <a:buFont typeface="Wingdings" pitchFamily="2" charset="2"/>
              <a:buChar char="l"/>
              <a:tabLst/>
              <a:defRPr/>
            </a:pPr>
            <a:r>
              <a:rPr lang="en-US" altLang="zh-CN" sz="2000" kern="0" dirty="0" smtClean="0">
                <a:solidFill>
                  <a:sysClr val="windowText" lastClr="000000"/>
                </a:solidFill>
                <a:latin typeface="Times New Roman" pitchFamily="18" charset="0"/>
                <a:ea typeface="宋体"/>
                <a:cs typeface="Times New Roman" pitchFamily="18" charset="0"/>
              </a:rPr>
              <a:t>S</a:t>
            </a:r>
            <a:r>
              <a:rPr kumimoji="0" lang="en-US" altLang="zh-CN" sz="2000" b="0" i="0" u="none" strike="noStrike" kern="0" cap="none" spc="0" normalizeH="0" baseline="0" noProof="0" dirty="0" err="1" smtClean="0">
                <a:ln>
                  <a:noFill/>
                </a:ln>
                <a:solidFill>
                  <a:sysClr val="windowText" lastClr="000000"/>
                </a:solidFill>
                <a:effectLst/>
                <a:uLnTx/>
                <a:uFillTx/>
                <a:latin typeface="Times New Roman" pitchFamily="18" charset="0"/>
                <a:ea typeface="宋体"/>
                <a:cs typeface="Times New Roman" pitchFamily="18" charset="0"/>
              </a:rPr>
              <a:t>ecurity</a:t>
            </a:r>
            <a:r>
              <a:rPr kumimoji="0" lang="en-US" altLang="zh-CN" sz="2000" b="0" i="0" u="none" strike="noStrike" kern="0" cap="none" spc="0" normalizeH="0" baseline="0" noProof="0" dirty="0" smtClean="0">
                <a:ln>
                  <a:noFill/>
                </a:ln>
                <a:solidFill>
                  <a:sysClr val="windowText" lastClr="000000"/>
                </a:solidFill>
                <a:effectLst/>
                <a:uLnTx/>
                <a:uFillTx/>
                <a:latin typeface="Times New Roman" pitchFamily="18" charset="0"/>
                <a:ea typeface="宋体"/>
                <a:cs typeface="Times New Roman" pitchFamily="18" charset="0"/>
              </a:rPr>
              <a:t> </a:t>
            </a:r>
            <a:r>
              <a:rPr kumimoji="0" lang="en-US" altLang="zh-CN" sz="2000" b="0" i="0" u="none" strike="noStrike" kern="0" cap="none" spc="0" normalizeH="0" baseline="0" noProof="0" dirty="0">
                <a:ln>
                  <a:noFill/>
                </a:ln>
                <a:solidFill>
                  <a:sysClr val="windowText" lastClr="000000"/>
                </a:solidFill>
                <a:effectLst/>
                <a:uLnTx/>
                <a:uFillTx/>
                <a:latin typeface="Times New Roman" pitchFamily="18" charset="0"/>
                <a:ea typeface="宋体"/>
                <a:cs typeface="Times New Roman" pitchFamily="18" charset="0"/>
              </a:rPr>
              <a:t>of big </a:t>
            </a:r>
            <a:r>
              <a:rPr kumimoji="0" lang="en-US" altLang="zh-CN" sz="2000" b="0" i="0" u="none" strike="noStrike" kern="0" cap="none" spc="0" normalizeH="0" baseline="0" noProof="0" dirty="0" smtClean="0">
                <a:ln>
                  <a:noFill/>
                </a:ln>
                <a:solidFill>
                  <a:sysClr val="windowText" lastClr="000000"/>
                </a:solidFill>
                <a:effectLst/>
                <a:uLnTx/>
                <a:uFillTx/>
                <a:latin typeface="Times New Roman" pitchFamily="18" charset="0"/>
                <a:ea typeface="宋体"/>
                <a:cs typeface="Times New Roman" pitchFamily="18" charset="0"/>
              </a:rPr>
              <a:t>data</a:t>
            </a:r>
          </a:p>
          <a:p>
            <a:pPr marL="0" marR="0" lvl="0" indent="0" defTabSz="914400" eaLnBrk="1" fontAlgn="auto" latinLnBrk="0" hangingPunct="1">
              <a:lnSpc>
                <a:spcPct val="120000"/>
              </a:lnSpc>
              <a:spcBef>
                <a:spcPts val="0"/>
              </a:spcBef>
              <a:spcAft>
                <a:spcPts val="0"/>
              </a:spcAft>
              <a:buClrTx/>
              <a:buSzTx/>
              <a:buFont typeface="Wingdings" pitchFamily="2" charset="2"/>
              <a:buChar char="l"/>
              <a:tabLst/>
              <a:defRPr/>
            </a:pPr>
            <a:r>
              <a:rPr lang="en-US" altLang="zh-CN" sz="2000" kern="0" dirty="0" smtClean="0">
                <a:solidFill>
                  <a:sysClr val="windowText" lastClr="000000"/>
                </a:solidFill>
                <a:latin typeface="Times New Roman" pitchFamily="18" charset="0"/>
                <a:ea typeface="宋体"/>
                <a:cs typeface="Times New Roman" pitchFamily="18" charset="0"/>
              </a:rPr>
              <a:t>S</a:t>
            </a:r>
            <a:r>
              <a:rPr kumimoji="0" lang="en-US" altLang="zh-CN" sz="2000" b="0" i="0" u="none" strike="noStrike" kern="0" cap="none" spc="0" normalizeH="0" baseline="0" noProof="0" dirty="0" smtClean="0">
                <a:ln>
                  <a:noFill/>
                </a:ln>
                <a:solidFill>
                  <a:sysClr val="windowText" lastClr="000000"/>
                </a:solidFill>
                <a:effectLst/>
                <a:uLnTx/>
                <a:uFillTx/>
                <a:latin typeface="Times New Roman" pitchFamily="18" charset="0"/>
                <a:ea typeface="宋体"/>
                <a:cs typeface="Times New Roman" pitchFamily="18" charset="0"/>
              </a:rPr>
              <a:t>tress </a:t>
            </a:r>
            <a:r>
              <a:rPr kumimoji="0" lang="en-US" altLang="zh-CN" sz="2000" b="0" i="0" u="none" strike="noStrike" kern="0" cap="none" spc="0" normalizeH="0" baseline="0" noProof="0" dirty="0">
                <a:ln>
                  <a:noFill/>
                </a:ln>
                <a:solidFill>
                  <a:sysClr val="windowText" lastClr="000000"/>
                </a:solidFill>
                <a:effectLst/>
                <a:uLnTx/>
                <a:uFillTx/>
                <a:latin typeface="Times New Roman" pitchFamily="18" charset="0"/>
                <a:ea typeface="宋体"/>
                <a:cs typeface="Times New Roman" pitchFamily="18" charset="0"/>
              </a:rPr>
              <a:t>of the system caused by the workload and volume of data, </a:t>
            </a:r>
            <a:endParaRPr kumimoji="0" lang="en-US" altLang="zh-CN" sz="2000" b="0" i="0" u="none" strike="noStrike" kern="0" cap="none" spc="0" normalizeH="0" baseline="0" noProof="0" dirty="0" smtClean="0">
              <a:ln>
                <a:noFill/>
              </a:ln>
              <a:solidFill>
                <a:sysClr val="windowText" lastClr="000000"/>
              </a:solidFill>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20000"/>
              </a:lnSpc>
              <a:spcBef>
                <a:spcPts val="0"/>
              </a:spcBef>
              <a:spcAft>
                <a:spcPts val="0"/>
              </a:spcAft>
              <a:buClrTx/>
              <a:buSzTx/>
              <a:buFont typeface="Wingdings" pitchFamily="2" charset="2"/>
              <a:buChar char="l"/>
              <a:tabLst/>
              <a:defRPr/>
            </a:pPr>
            <a:r>
              <a:rPr lang="en-US" altLang="zh-CN" sz="2000" kern="0" dirty="0" smtClean="0">
                <a:solidFill>
                  <a:sysClr val="windowText" lastClr="000000"/>
                </a:solidFill>
                <a:latin typeface="Times New Roman" pitchFamily="18" charset="0"/>
                <a:ea typeface="宋体"/>
                <a:cs typeface="Times New Roman" pitchFamily="18" charset="0"/>
              </a:rPr>
              <a:t>P</a:t>
            </a:r>
            <a:r>
              <a:rPr kumimoji="0" lang="en-US" altLang="zh-CN" sz="2000" b="0" i="0" u="none" strike="noStrike" kern="0" cap="none" spc="0" normalizeH="0" baseline="0" noProof="0" dirty="0" err="1" smtClean="0">
                <a:ln>
                  <a:noFill/>
                </a:ln>
                <a:solidFill>
                  <a:sysClr val="windowText" lastClr="000000"/>
                </a:solidFill>
                <a:effectLst/>
                <a:uLnTx/>
                <a:uFillTx/>
                <a:latin typeface="Times New Roman" pitchFamily="18" charset="0"/>
                <a:ea typeface="宋体"/>
                <a:cs typeface="Times New Roman" pitchFamily="18" charset="0"/>
              </a:rPr>
              <a:t>erformance</a:t>
            </a:r>
            <a:r>
              <a:rPr kumimoji="0" lang="en-US" altLang="zh-CN" sz="2000" b="0" i="0" u="none" strike="noStrike" kern="0" cap="none" spc="0" normalizeH="0" baseline="0" noProof="0" dirty="0" smtClean="0">
                <a:ln>
                  <a:noFill/>
                </a:ln>
                <a:solidFill>
                  <a:sysClr val="windowText" lastClr="000000"/>
                </a:solidFill>
                <a:effectLst/>
                <a:uLnTx/>
                <a:uFillTx/>
                <a:latin typeface="Times New Roman" pitchFamily="18" charset="0"/>
                <a:ea typeface="宋体"/>
                <a:cs typeface="Times New Roman" pitchFamily="18" charset="0"/>
              </a:rPr>
              <a:t> </a:t>
            </a:r>
            <a:r>
              <a:rPr kumimoji="0" lang="en-US" altLang="zh-CN" sz="2000" b="0" i="0" u="none" strike="noStrike" kern="0" cap="none" spc="0" normalizeH="0" baseline="0" noProof="0" dirty="0">
                <a:ln>
                  <a:noFill/>
                </a:ln>
                <a:solidFill>
                  <a:sysClr val="windowText" lastClr="000000"/>
                </a:solidFill>
                <a:effectLst/>
                <a:uLnTx/>
                <a:uFillTx/>
                <a:latin typeface="Times New Roman" pitchFamily="18" charset="0"/>
                <a:ea typeface="宋体"/>
                <a:cs typeface="Times New Roman" pitchFamily="18" charset="0"/>
              </a:rPr>
              <a:t>issues brought by such </a:t>
            </a:r>
            <a:r>
              <a:rPr kumimoji="0" lang="en-US" altLang="zh-CN" sz="2000" b="0" i="0" u="none" strike="noStrike" kern="0" cap="none" spc="0" normalizeH="0" baseline="0" noProof="0" dirty="0" smtClean="0">
                <a:ln>
                  <a:noFill/>
                </a:ln>
                <a:solidFill>
                  <a:sysClr val="windowText" lastClr="000000"/>
                </a:solidFill>
                <a:effectLst/>
                <a:uLnTx/>
                <a:uFillTx/>
                <a:latin typeface="Times New Roman" pitchFamily="18" charset="0"/>
                <a:ea typeface="宋体"/>
                <a:cs typeface="Times New Roman" pitchFamily="18" charset="0"/>
              </a:rPr>
              <a:t>unexpected </a:t>
            </a:r>
            <a:r>
              <a:rPr kumimoji="0" lang="en-US" altLang="zh-CN" sz="2000" b="0" i="0" u="none" strike="noStrike" kern="0" cap="none" spc="0" normalizeH="0" baseline="0" noProof="0" dirty="0">
                <a:ln>
                  <a:noFill/>
                </a:ln>
                <a:solidFill>
                  <a:sysClr val="windowText" lastClr="000000"/>
                </a:solidFill>
                <a:effectLst/>
                <a:uLnTx/>
                <a:uFillTx/>
                <a:latin typeface="Times New Roman" pitchFamily="18" charset="0"/>
                <a:ea typeface="宋体"/>
                <a:cs typeface="Times New Roman" pitchFamily="18" charset="0"/>
              </a:rPr>
              <a:t>data volume of a variety of </a:t>
            </a:r>
            <a:r>
              <a:rPr kumimoji="0" lang="en-US" altLang="zh-CN" sz="2000" b="0" i="0" u="none" strike="noStrike" kern="0" cap="none" spc="0" normalizeH="0" baseline="0" noProof="0" dirty="0" smtClean="0">
                <a:ln>
                  <a:noFill/>
                </a:ln>
                <a:solidFill>
                  <a:sysClr val="windowText" lastClr="000000"/>
                </a:solidFill>
                <a:effectLst/>
                <a:uLnTx/>
                <a:uFillTx/>
                <a:latin typeface="Times New Roman" pitchFamily="18" charset="0"/>
                <a:ea typeface="宋体"/>
                <a:cs typeface="Times New Roman" pitchFamily="18" charset="0"/>
              </a:rPr>
              <a:t>sources</a:t>
            </a:r>
          </a:p>
          <a:p>
            <a:pPr marL="0" marR="0" lvl="0" indent="0" defTabSz="914400" eaLnBrk="1" fontAlgn="auto" latinLnBrk="0" hangingPunct="1">
              <a:lnSpc>
                <a:spcPct val="120000"/>
              </a:lnSpc>
              <a:spcBef>
                <a:spcPts val="0"/>
              </a:spcBef>
              <a:spcAft>
                <a:spcPts val="0"/>
              </a:spcAft>
              <a:buClrTx/>
              <a:buSzTx/>
              <a:buFont typeface="Wingdings" pitchFamily="2" charset="2"/>
              <a:buChar char="l"/>
              <a:tabLst/>
              <a:defRPr/>
            </a:pPr>
            <a:r>
              <a:rPr kumimoji="0" lang="en-US" altLang="zh-CN" sz="2000" b="0" i="0" u="none" strike="noStrike" kern="0" cap="none" spc="0" normalizeH="0" baseline="0" noProof="0" dirty="0" smtClean="0">
                <a:ln>
                  <a:noFill/>
                </a:ln>
                <a:solidFill>
                  <a:sysClr val="windowText" lastClr="000000"/>
                </a:solidFill>
                <a:effectLst/>
                <a:uLnTx/>
                <a:uFillTx/>
                <a:latin typeface="Times New Roman" pitchFamily="18" charset="0"/>
                <a:ea typeface="宋体"/>
                <a:cs typeface="Times New Roman" pitchFamily="18" charset="0"/>
              </a:rPr>
              <a:t> </a:t>
            </a:r>
            <a:r>
              <a:rPr lang="en-US" altLang="zh-CN" sz="2000" kern="0" dirty="0">
                <a:solidFill>
                  <a:sysClr val="windowText" lastClr="000000"/>
                </a:solidFill>
                <a:latin typeface="Times New Roman" pitchFamily="18" charset="0"/>
                <a:ea typeface="宋体"/>
                <a:cs typeface="Times New Roman" pitchFamily="18" charset="0"/>
              </a:rPr>
              <a:t>T</a:t>
            </a:r>
            <a:r>
              <a:rPr kumimoji="0" lang="en-US" altLang="zh-CN" sz="2000" b="0" i="0" u="none" strike="noStrike" kern="0" cap="none" spc="0" normalizeH="0" baseline="0" noProof="0" dirty="0" err="1" smtClean="0">
                <a:ln>
                  <a:noFill/>
                </a:ln>
                <a:solidFill>
                  <a:sysClr val="windowText" lastClr="000000"/>
                </a:solidFill>
                <a:effectLst/>
                <a:uLnTx/>
                <a:uFillTx/>
                <a:latin typeface="Times New Roman" pitchFamily="18" charset="0"/>
                <a:ea typeface="宋体"/>
                <a:cs typeface="Times New Roman" pitchFamily="18" charset="0"/>
              </a:rPr>
              <a:t>est</a:t>
            </a:r>
            <a:r>
              <a:rPr kumimoji="0" lang="en-US" altLang="zh-CN" sz="2000" b="0" i="0" u="none" strike="noStrike" kern="0" cap="none" spc="0" normalizeH="0" baseline="0" noProof="0" dirty="0" smtClean="0">
                <a:ln>
                  <a:noFill/>
                </a:ln>
                <a:solidFill>
                  <a:sysClr val="windowText" lastClr="000000"/>
                </a:solidFill>
                <a:effectLst/>
                <a:uLnTx/>
                <a:uFillTx/>
                <a:latin typeface="Times New Roman" pitchFamily="18" charset="0"/>
                <a:ea typeface="宋体"/>
                <a:cs typeface="Times New Roman" pitchFamily="18" charset="0"/>
              </a:rPr>
              <a:t> criteria</a:t>
            </a:r>
          </a:p>
          <a:p>
            <a:pPr marL="0" marR="0" lvl="0" indent="0" defTabSz="914400" eaLnBrk="1" fontAlgn="auto" latinLnBrk="0" hangingPunct="1">
              <a:lnSpc>
                <a:spcPct val="120000"/>
              </a:lnSpc>
              <a:spcBef>
                <a:spcPts val="0"/>
              </a:spcBef>
              <a:spcAft>
                <a:spcPts val="0"/>
              </a:spcAft>
              <a:buClrTx/>
              <a:buSzTx/>
              <a:buFont typeface="Wingdings" pitchFamily="2" charset="2"/>
              <a:buChar char="l"/>
              <a:tabLst/>
              <a:defRPr/>
            </a:pPr>
            <a:r>
              <a:rPr lang="en-US" altLang="zh-CN" sz="2000" kern="0" dirty="0" smtClean="0">
                <a:solidFill>
                  <a:sysClr val="windowText" lastClr="000000"/>
                </a:solidFill>
                <a:latin typeface="Times New Roman" pitchFamily="18" charset="0"/>
                <a:ea typeface="宋体"/>
                <a:cs typeface="Times New Roman" pitchFamily="18" charset="0"/>
              </a:rPr>
              <a:t>T</a:t>
            </a:r>
            <a:r>
              <a:rPr kumimoji="0" lang="en-US" altLang="zh-CN" sz="2000" b="0" i="0" u="none" strike="noStrike" kern="0" cap="none" spc="0" normalizeH="0" baseline="0" noProof="0" dirty="0" err="1" smtClean="0">
                <a:ln>
                  <a:noFill/>
                </a:ln>
                <a:solidFill>
                  <a:sysClr val="windowText" lastClr="000000"/>
                </a:solidFill>
                <a:effectLst/>
                <a:uLnTx/>
                <a:uFillTx/>
                <a:latin typeface="Times New Roman" pitchFamily="18" charset="0"/>
                <a:ea typeface="宋体"/>
                <a:cs typeface="Times New Roman" pitchFamily="18" charset="0"/>
              </a:rPr>
              <a:t>est</a:t>
            </a:r>
            <a:r>
              <a:rPr kumimoji="0" lang="en-US" altLang="zh-CN" sz="2000" b="0" i="0" u="none" strike="noStrike" kern="0" cap="none" spc="0" normalizeH="0" baseline="0" noProof="0" dirty="0" smtClean="0">
                <a:ln>
                  <a:noFill/>
                </a:ln>
                <a:solidFill>
                  <a:sysClr val="windowText" lastClr="000000"/>
                </a:solidFill>
                <a:effectLst/>
                <a:uLnTx/>
                <a:uFillTx/>
                <a:latin typeface="Times New Roman" pitchFamily="18" charset="0"/>
                <a:ea typeface="宋体"/>
                <a:cs typeface="Times New Roman" pitchFamily="18" charset="0"/>
              </a:rPr>
              <a:t> management</a:t>
            </a:r>
          </a:p>
          <a:p>
            <a:pPr marL="0" marR="0" lvl="0" indent="0" defTabSz="914400" eaLnBrk="1" fontAlgn="auto" latinLnBrk="0" hangingPunct="1">
              <a:lnSpc>
                <a:spcPct val="120000"/>
              </a:lnSpc>
              <a:spcBef>
                <a:spcPts val="0"/>
              </a:spcBef>
              <a:spcAft>
                <a:spcPts val="0"/>
              </a:spcAft>
              <a:buClrTx/>
              <a:buSzTx/>
              <a:buFont typeface="Wingdings" pitchFamily="2" charset="2"/>
              <a:buChar char="l"/>
              <a:tabLst/>
              <a:defRPr/>
            </a:pPr>
            <a:r>
              <a:rPr lang="en-US" altLang="zh-CN" sz="2000" kern="0" dirty="0" smtClean="0">
                <a:solidFill>
                  <a:sysClr val="windowText" lastClr="000000"/>
                </a:solidFill>
                <a:latin typeface="Times New Roman" pitchFamily="18" charset="0"/>
                <a:ea typeface="宋体"/>
                <a:cs typeface="Times New Roman" pitchFamily="18" charset="0"/>
              </a:rPr>
              <a:t>T</a:t>
            </a:r>
            <a:r>
              <a:rPr kumimoji="0" lang="en-US" altLang="zh-CN" sz="2000" b="0" i="0" u="none" strike="noStrike" kern="0" cap="none" spc="0" normalizeH="0" baseline="0" noProof="0" dirty="0" err="1" smtClean="0">
                <a:ln>
                  <a:noFill/>
                </a:ln>
                <a:solidFill>
                  <a:sysClr val="windowText" lastClr="000000"/>
                </a:solidFill>
                <a:effectLst/>
                <a:uLnTx/>
                <a:uFillTx/>
                <a:latin typeface="Times New Roman" pitchFamily="18" charset="0"/>
                <a:ea typeface="宋体"/>
                <a:cs typeface="Times New Roman" pitchFamily="18" charset="0"/>
              </a:rPr>
              <a:t>est</a:t>
            </a:r>
            <a:r>
              <a:rPr kumimoji="0" lang="en-US" altLang="zh-CN" sz="2000" b="0" i="0" u="none" strike="noStrike" kern="0" cap="none" spc="0" normalizeH="0" baseline="0" noProof="0" dirty="0" smtClean="0">
                <a:ln>
                  <a:noFill/>
                </a:ln>
                <a:solidFill>
                  <a:sysClr val="windowText" lastClr="000000"/>
                </a:solidFill>
                <a:effectLst/>
                <a:uLnTx/>
                <a:uFillTx/>
                <a:latin typeface="Times New Roman" pitchFamily="18" charset="0"/>
                <a:ea typeface="宋体"/>
                <a:cs typeface="Times New Roman" pitchFamily="18" charset="0"/>
              </a:rPr>
              <a:t> training</a:t>
            </a:r>
          </a:p>
          <a:p>
            <a:pPr marL="0" marR="0" lvl="0" indent="0" defTabSz="914400" eaLnBrk="1" fontAlgn="auto" latinLnBrk="0" hangingPunct="1">
              <a:lnSpc>
                <a:spcPct val="120000"/>
              </a:lnSpc>
              <a:spcBef>
                <a:spcPts val="0"/>
              </a:spcBef>
              <a:spcAft>
                <a:spcPts val="0"/>
              </a:spcAft>
              <a:buClrTx/>
              <a:buSzTx/>
              <a:buFont typeface="Wingdings" pitchFamily="2" charset="2"/>
              <a:buChar char="l"/>
              <a:tabLst/>
              <a:defRPr/>
            </a:pPr>
            <a:r>
              <a:rPr lang="en-US" altLang="zh-CN" sz="2000" kern="0" dirty="0" smtClean="0">
                <a:solidFill>
                  <a:sysClr val="windowText" lastClr="000000"/>
                </a:solidFill>
                <a:latin typeface="Times New Roman" pitchFamily="18" charset="0"/>
                <a:ea typeface="宋体"/>
                <a:cs typeface="Times New Roman" pitchFamily="18" charset="0"/>
              </a:rPr>
              <a:t>T</a:t>
            </a:r>
            <a:r>
              <a:rPr kumimoji="0" lang="en-US" altLang="zh-CN" sz="2000" b="0" i="0" u="none" strike="noStrike" kern="0" cap="none" spc="0" normalizeH="0" baseline="0" noProof="0" dirty="0" err="1" smtClean="0">
                <a:ln>
                  <a:noFill/>
                </a:ln>
                <a:solidFill>
                  <a:sysClr val="windowText" lastClr="000000"/>
                </a:solidFill>
                <a:effectLst/>
                <a:uLnTx/>
                <a:uFillTx/>
                <a:latin typeface="Times New Roman" pitchFamily="18" charset="0"/>
                <a:ea typeface="宋体"/>
                <a:cs typeface="Times New Roman" pitchFamily="18" charset="0"/>
              </a:rPr>
              <a:t>est</a:t>
            </a:r>
            <a:r>
              <a:rPr kumimoji="0" lang="en-US" altLang="zh-CN" sz="2000" b="0" i="0" u="none" strike="noStrike" kern="0" cap="none" spc="0" normalizeH="0" baseline="0" noProof="0" dirty="0" smtClean="0">
                <a:ln>
                  <a:noFill/>
                </a:ln>
                <a:solidFill>
                  <a:sysClr val="windowText" lastClr="000000"/>
                </a:solidFill>
                <a:effectLst/>
                <a:uLnTx/>
                <a:uFillTx/>
                <a:latin typeface="Times New Roman" pitchFamily="18" charset="0"/>
                <a:ea typeface="宋体"/>
                <a:cs typeface="Times New Roman" pitchFamily="18" charset="0"/>
              </a:rPr>
              <a:t> </a:t>
            </a:r>
            <a:r>
              <a:rPr kumimoji="0" lang="en-US" altLang="zh-CN" sz="2000" b="0" i="0" u="none" strike="noStrike" kern="0" cap="none" spc="0" normalizeH="0" baseline="0" noProof="0" dirty="0">
                <a:ln>
                  <a:noFill/>
                </a:ln>
                <a:solidFill>
                  <a:sysClr val="windowText" lastClr="000000"/>
                </a:solidFill>
                <a:effectLst/>
                <a:uLnTx/>
                <a:uFillTx/>
                <a:latin typeface="Times New Roman" pitchFamily="18" charset="0"/>
                <a:ea typeface="宋体"/>
                <a:cs typeface="Times New Roman" pitchFamily="18" charset="0"/>
              </a:rPr>
              <a:t>quality </a:t>
            </a:r>
            <a:r>
              <a:rPr kumimoji="0" lang="en-US" altLang="zh-CN" sz="2000" b="0" i="0" u="none" strike="noStrike" kern="0" cap="none" spc="0" normalizeH="0" baseline="0" noProof="0" dirty="0" smtClean="0">
                <a:ln>
                  <a:noFill/>
                </a:ln>
                <a:solidFill>
                  <a:sysClr val="windowText" lastClr="000000"/>
                </a:solidFill>
                <a:effectLst/>
                <a:uLnTx/>
                <a:uFillTx/>
                <a:latin typeface="Times New Roman" pitchFamily="18" charset="0"/>
                <a:ea typeface="宋体"/>
                <a:cs typeface="Times New Roman" pitchFamily="18" charset="0"/>
              </a:rPr>
              <a:t>assurance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latin typeface="Times New Roman" pitchFamily="18" charset="0"/>
                <a:cs typeface="Times New Roman" pitchFamily="18" charset="0"/>
              </a:rPr>
              <a:t>Contents of big data testing</a:t>
            </a:r>
            <a:endParaRPr lang="zh-CN" altLang="en-US" dirty="0">
              <a:latin typeface="Times New Roman" pitchFamily="18" charset="0"/>
              <a:cs typeface="Times New Roman" pitchFamily="18" charset="0"/>
            </a:endParaRPr>
          </a:p>
        </p:txBody>
      </p:sp>
      <p:sp>
        <p:nvSpPr>
          <p:cNvPr id="7" name="矩形 1"/>
          <p:cNvSpPr>
            <a:spLocks noChangeArrowheads="1"/>
          </p:cNvSpPr>
          <p:nvPr/>
        </p:nvSpPr>
        <p:spPr bwMode="auto">
          <a:xfrm>
            <a:off x="539552" y="2398236"/>
            <a:ext cx="7560840" cy="3046988"/>
          </a:xfrm>
          <a:prstGeom prst="rect">
            <a:avLst/>
          </a:prstGeom>
          <a:solidFill>
            <a:schemeClr val="accent6">
              <a:lumMod val="40000"/>
              <a:lumOff val="60000"/>
            </a:schemeClr>
          </a:solidFill>
          <a:ln w="12700" cap="flat" cmpd="sng" algn="ctr">
            <a:solidFill>
              <a:srgbClr val="5B9BD5"/>
            </a:solidFill>
            <a:prstDash val="solid"/>
            <a:miter lim="800000"/>
            <a:headEnd/>
            <a:tailEnd/>
          </a:ln>
          <a:effectLst/>
        </p:spPr>
        <p:txBody>
          <a:bodyPr wrap="square">
            <a:spAutoFit/>
          </a:bodyPr>
          <a:lstStyle/>
          <a:p>
            <a:pPr>
              <a:lnSpc>
                <a:spcPct val="120000"/>
              </a:lnSpc>
              <a:buFont typeface="Wingdings" pitchFamily="2" charset="2"/>
              <a:buChar char="l"/>
              <a:defRPr/>
            </a:pPr>
            <a:r>
              <a:rPr lang="en-US" altLang="zh-CN" sz="2000" kern="0" dirty="0" smtClean="0">
                <a:solidFill>
                  <a:sysClr val="windowText" lastClr="000000"/>
                </a:solidFill>
                <a:latin typeface="Times New Roman" pitchFamily="18" charset="0"/>
                <a:ea typeface="宋体"/>
                <a:cs typeface="Times New Roman" pitchFamily="18" charset="0"/>
              </a:rPr>
              <a:t>The functional testing  of big data should cover all API(Application Programming Interface) and functions of big data analysis software.</a:t>
            </a:r>
          </a:p>
          <a:p>
            <a:pPr>
              <a:lnSpc>
                <a:spcPct val="120000"/>
              </a:lnSpc>
              <a:buFont typeface="Wingdings" pitchFamily="2" charset="2"/>
              <a:buChar char="l"/>
              <a:defRPr/>
            </a:pPr>
            <a:r>
              <a:rPr lang="en-US" altLang="zh-CN" sz="2000" kern="0" dirty="0" smtClean="0">
                <a:solidFill>
                  <a:sysClr val="windowText" lastClr="000000"/>
                </a:solidFill>
                <a:latin typeface="Times New Roman" pitchFamily="18" charset="0"/>
                <a:ea typeface="宋体"/>
                <a:cs typeface="Times New Roman" pitchFamily="18" charset="0"/>
              </a:rPr>
              <a:t> All basic functions and interfaces provides to the user should be tested and meet demand. </a:t>
            </a:r>
          </a:p>
          <a:p>
            <a:pPr>
              <a:lnSpc>
                <a:spcPct val="120000"/>
              </a:lnSpc>
              <a:buFont typeface="Wingdings" pitchFamily="2" charset="2"/>
              <a:buChar char="l"/>
              <a:defRPr/>
            </a:pPr>
            <a:r>
              <a:rPr lang="en-US" altLang="zh-CN" sz="2000" kern="0" dirty="0" smtClean="0">
                <a:solidFill>
                  <a:sysClr val="windowText" lastClr="000000"/>
                </a:solidFill>
                <a:latin typeface="Times New Roman" pitchFamily="18" charset="0"/>
                <a:ea typeface="宋体"/>
                <a:cs typeface="Times New Roman" pitchFamily="18" charset="0"/>
              </a:rPr>
              <a:t>Functional testing needs to pay more attention to data quality problems due to error coding or error node configuration. </a:t>
            </a:r>
          </a:p>
          <a:p>
            <a:pPr>
              <a:lnSpc>
                <a:spcPct val="120000"/>
              </a:lnSpc>
              <a:buFont typeface="Wingdings" pitchFamily="2" charset="2"/>
              <a:buChar char="l"/>
              <a:defRPr/>
            </a:pPr>
            <a:r>
              <a:rPr lang="en-US" altLang="zh-CN" sz="2000" kern="0" dirty="0" smtClean="0">
                <a:solidFill>
                  <a:sysClr val="windowText" lastClr="000000"/>
                </a:solidFill>
                <a:latin typeface="Times New Roman" pitchFamily="18" charset="0"/>
                <a:ea typeface="宋体"/>
                <a:cs typeface="Times New Roman" pitchFamily="18" charset="0"/>
              </a:rPr>
              <a:t>There has heavy workload in functional testing. The automated testing should be focused on and used with manual testing. </a:t>
            </a:r>
            <a:endParaRPr lang="zh-CN" altLang="zh-CN" sz="2000" kern="0" dirty="0" smtClean="0">
              <a:solidFill>
                <a:sysClr val="windowText" lastClr="000000"/>
              </a:solidFill>
              <a:latin typeface="Times New Roman" pitchFamily="18" charset="0"/>
              <a:ea typeface="宋体"/>
              <a:cs typeface="Times New Roman" pitchFamily="18" charset="0"/>
            </a:endParaRPr>
          </a:p>
        </p:txBody>
      </p:sp>
      <p:sp>
        <p:nvSpPr>
          <p:cNvPr id="4" name="矩形 3"/>
          <p:cNvSpPr/>
          <p:nvPr/>
        </p:nvSpPr>
        <p:spPr>
          <a:xfrm>
            <a:off x="611560" y="1907540"/>
            <a:ext cx="7704856" cy="369332"/>
          </a:xfrm>
          <a:prstGeom prst="rect">
            <a:avLst/>
          </a:prstGeom>
        </p:spPr>
        <p:txBody>
          <a:bodyPr wrap="square">
            <a:spAutoFit/>
          </a:bodyPr>
          <a:lstStyle/>
          <a:p>
            <a:pPr lvl="0">
              <a:defRPr/>
            </a:pPr>
            <a:r>
              <a:rPr lang="en-US" altLang="zh-CN" kern="0" dirty="0" smtClean="0">
                <a:solidFill>
                  <a:sysClr val="windowText" lastClr="000000"/>
                </a:solidFill>
                <a:latin typeface="Times New Roman" pitchFamily="18" charset="0"/>
                <a:cs typeface="Times New Roman" pitchFamily="18" charset="0"/>
              </a:rPr>
              <a:t>There are functional testing and non-functional testing in big data testing.</a:t>
            </a:r>
            <a:endParaRPr lang="en-US" altLang="zh-CN" kern="0" dirty="0">
              <a:solidFill>
                <a:sysClr val="windowText" lastClr="00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latin typeface="Times New Roman" pitchFamily="18" charset="0"/>
                <a:cs typeface="Times New Roman" pitchFamily="18" charset="0"/>
              </a:rPr>
              <a:t>Contents of big data testing</a:t>
            </a:r>
            <a:endParaRPr lang="zh-CN" altLang="en-US" dirty="0">
              <a:latin typeface="Times New Roman" pitchFamily="18" charset="0"/>
              <a:cs typeface="Times New Roman" pitchFamily="18" charset="0"/>
            </a:endParaRPr>
          </a:p>
        </p:txBody>
      </p:sp>
      <p:sp>
        <p:nvSpPr>
          <p:cNvPr id="7" name="矩形 1"/>
          <p:cNvSpPr>
            <a:spLocks noChangeArrowheads="1"/>
          </p:cNvSpPr>
          <p:nvPr/>
        </p:nvSpPr>
        <p:spPr bwMode="auto">
          <a:xfrm>
            <a:off x="539552" y="2358480"/>
            <a:ext cx="7560840" cy="3014736"/>
          </a:xfrm>
          <a:prstGeom prst="rect">
            <a:avLst/>
          </a:prstGeom>
          <a:solidFill>
            <a:schemeClr val="accent6">
              <a:lumMod val="40000"/>
              <a:lumOff val="60000"/>
            </a:schemeClr>
          </a:solidFill>
          <a:ln w="12700" cap="flat" cmpd="sng" algn="ctr">
            <a:solidFill>
              <a:srgbClr val="5B9BD5"/>
            </a:solidFill>
            <a:prstDash val="solid"/>
            <a:miter lim="800000"/>
            <a:headEnd/>
            <a:tailEnd/>
          </a:ln>
          <a:effectLst/>
        </p:spPr>
        <p:txBody>
          <a:bodyPr wrap="square">
            <a:spAutoFit/>
          </a:bodyPr>
          <a:lstStyle/>
          <a:p>
            <a:pPr>
              <a:lnSpc>
                <a:spcPct val="120000"/>
              </a:lnSpc>
              <a:buFont typeface="Wingdings" pitchFamily="2" charset="2"/>
              <a:buChar char="l"/>
              <a:defRPr/>
            </a:pPr>
            <a:r>
              <a:rPr lang="en-US" altLang="zh-CN" sz="2000" kern="0" dirty="0" smtClean="0">
                <a:solidFill>
                  <a:sysClr val="windowText" lastClr="000000"/>
                </a:solidFill>
                <a:latin typeface="Times New Roman" pitchFamily="18" charset="0"/>
                <a:ea typeface="宋体"/>
                <a:cs typeface="Times New Roman" pitchFamily="18" charset="0"/>
              </a:rPr>
              <a:t>Because big data faces the application of specific industries, non-functional testing is required. </a:t>
            </a:r>
          </a:p>
          <a:p>
            <a:pPr>
              <a:lnSpc>
                <a:spcPct val="120000"/>
              </a:lnSpc>
              <a:buFont typeface="Wingdings" pitchFamily="2" charset="2"/>
              <a:buChar char="l"/>
              <a:defRPr/>
            </a:pPr>
            <a:r>
              <a:rPr lang="en-US" altLang="zh-CN" sz="2000" kern="0" dirty="0" smtClean="0">
                <a:solidFill>
                  <a:sysClr val="windowText" lastClr="000000"/>
                </a:solidFill>
                <a:latin typeface="Times New Roman" pitchFamily="18" charset="0"/>
                <a:ea typeface="宋体"/>
                <a:cs typeface="Times New Roman" pitchFamily="18" charset="0"/>
              </a:rPr>
              <a:t>There are performance testing, load testing, installation testing, concurrency testing, deployment testing, usability testing, security testing, and compatibility testing for traditional non-functional testing. Some non-functional testing such as the completeness of data, the volume of data, the relevance of data, the sentiment and behavior behind the data should be finished with the huge, unstructured real time data.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latin typeface="Times New Roman" pitchFamily="18" charset="0"/>
                <a:cs typeface="Times New Roman" pitchFamily="18" charset="0"/>
              </a:rPr>
              <a:t>Characteristics of big data testing</a:t>
            </a:r>
            <a:endParaRPr lang="zh-CN" altLang="en-US" dirty="0">
              <a:latin typeface="Times New Roman" pitchFamily="18" charset="0"/>
              <a:cs typeface="Times New Roman" pitchFamily="18" charset="0"/>
            </a:endParaRPr>
          </a:p>
        </p:txBody>
      </p:sp>
      <p:sp>
        <p:nvSpPr>
          <p:cNvPr id="10" name="矩形 9"/>
          <p:cNvSpPr/>
          <p:nvPr/>
        </p:nvSpPr>
        <p:spPr>
          <a:xfrm>
            <a:off x="395536" y="2348880"/>
            <a:ext cx="8352928" cy="3960440"/>
          </a:xfrm>
          <a:prstGeom prst="rect">
            <a:avLst/>
          </a:prstGeom>
          <a:solidFill>
            <a:schemeClr val="accent6">
              <a:lumMod val="40000"/>
              <a:lumOff val="60000"/>
            </a:schemeClr>
          </a:solidFill>
          <a:ln w="12700" cap="flat" cmpd="sng" algn="ctr">
            <a:solidFill>
              <a:srgbClr val="5B9BD5">
                <a:shade val="50000"/>
              </a:srgbClr>
            </a:solidFill>
            <a:prstDash val="solid"/>
            <a:miter lim="800000"/>
          </a:ln>
          <a:effectLst/>
        </p:spPr>
        <p:txBody>
          <a:bodyPr anchor="ctr"/>
          <a:lstStyle/>
          <a:p>
            <a:pPr>
              <a:lnSpc>
                <a:spcPct val="120000"/>
              </a:lnSpc>
              <a:buFont typeface="Wingdings" pitchFamily="2" charset="2"/>
              <a:buChar char="l"/>
              <a:defRPr/>
            </a:pPr>
            <a:r>
              <a:rPr lang="en-US" altLang="zh-CN" sz="2000" kern="0" dirty="0" smtClean="0">
                <a:solidFill>
                  <a:sysClr val="windowText" lastClr="000000"/>
                </a:solidFill>
                <a:latin typeface="Times New Roman" pitchFamily="18" charset="0"/>
                <a:ea typeface="宋体"/>
                <a:cs typeface="Times New Roman" pitchFamily="18" charset="0"/>
              </a:rPr>
              <a:t>The test data is unclean, complex, unstructured and non-semantic. </a:t>
            </a:r>
            <a:endParaRPr lang="zh-CN" altLang="zh-CN" sz="2000" kern="0" dirty="0" smtClean="0">
              <a:solidFill>
                <a:sysClr val="windowText" lastClr="000000"/>
              </a:solidFill>
              <a:latin typeface="Times New Roman" pitchFamily="18" charset="0"/>
              <a:ea typeface="宋体"/>
              <a:cs typeface="Times New Roman" pitchFamily="18" charset="0"/>
            </a:endParaRPr>
          </a:p>
          <a:p>
            <a:pPr>
              <a:lnSpc>
                <a:spcPct val="120000"/>
              </a:lnSpc>
              <a:buFont typeface="Wingdings" pitchFamily="2" charset="2"/>
              <a:buChar char="l"/>
              <a:defRPr/>
            </a:pPr>
            <a:r>
              <a:rPr lang="en-US" altLang="zh-CN" sz="2000" kern="0" dirty="0" smtClean="0">
                <a:solidFill>
                  <a:sysClr val="windowText" lastClr="000000"/>
                </a:solidFill>
                <a:latin typeface="Times New Roman" pitchFamily="18" charset="0"/>
                <a:ea typeface="宋体"/>
                <a:cs typeface="Times New Roman" pitchFamily="18" charset="0"/>
              </a:rPr>
              <a:t>The test data has low density but high value.</a:t>
            </a:r>
            <a:endParaRPr lang="zh-CN" altLang="zh-CN" sz="2000" kern="0" dirty="0" smtClean="0">
              <a:solidFill>
                <a:sysClr val="windowText" lastClr="000000"/>
              </a:solidFill>
              <a:latin typeface="Times New Roman" pitchFamily="18" charset="0"/>
              <a:ea typeface="宋体"/>
              <a:cs typeface="Times New Roman" pitchFamily="18" charset="0"/>
            </a:endParaRPr>
          </a:p>
          <a:p>
            <a:pPr>
              <a:lnSpc>
                <a:spcPct val="120000"/>
              </a:lnSpc>
              <a:buFont typeface="Wingdings" pitchFamily="2" charset="2"/>
              <a:buChar char="l"/>
              <a:defRPr/>
            </a:pPr>
            <a:r>
              <a:rPr lang="en-US" altLang="zh-CN" sz="2000" kern="0" dirty="0" smtClean="0">
                <a:solidFill>
                  <a:sysClr val="windowText" lastClr="000000"/>
                </a:solidFill>
                <a:latin typeface="Times New Roman" pitchFamily="18" charset="0"/>
                <a:ea typeface="宋体"/>
                <a:cs typeface="Times New Roman" pitchFamily="18" charset="0"/>
              </a:rPr>
              <a:t>The test data is from distributed and non-rational flat file storage. </a:t>
            </a:r>
            <a:endParaRPr lang="zh-CN" altLang="zh-CN" sz="2000" kern="0" dirty="0" smtClean="0">
              <a:solidFill>
                <a:sysClr val="windowText" lastClr="000000"/>
              </a:solidFill>
              <a:latin typeface="Times New Roman" pitchFamily="18" charset="0"/>
              <a:ea typeface="宋体"/>
              <a:cs typeface="Times New Roman" pitchFamily="18" charset="0"/>
            </a:endParaRPr>
          </a:p>
          <a:p>
            <a:pPr>
              <a:lnSpc>
                <a:spcPct val="120000"/>
              </a:lnSpc>
              <a:buFont typeface="Wingdings" pitchFamily="2" charset="2"/>
              <a:buChar char="l"/>
              <a:defRPr/>
            </a:pPr>
            <a:r>
              <a:rPr lang="en-US" altLang="zh-CN" sz="2000" kern="0" dirty="0" smtClean="0">
                <a:solidFill>
                  <a:sysClr val="windowText" lastClr="000000"/>
                </a:solidFill>
                <a:latin typeface="Times New Roman" pitchFamily="18" charset="0"/>
                <a:ea typeface="宋体"/>
                <a:cs typeface="Times New Roman" pitchFamily="18" charset="0"/>
              </a:rPr>
              <a:t>The test data has different storage formats, and is fit for </a:t>
            </a:r>
            <a:r>
              <a:rPr lang="en-US" altLang="zh-CN" sz="2000" kern="0" dirty="0" err="1" smtClean="0">
                <a:solidFill>
                  <a:sysClr val="windowText" lastClr="000000"/>
                </a:solidFill>
                <a:latin typeface="Times New Roman" pitchFamily="18" charset="0"/>
                <a:ea typeface="宋体"/>
                <a:cs typeface="Times New Roman" pitchFamily="18" charset="0"/>
              </a:rPr>
              <a:t>NoSQL</a:t>
            </a:r>
            <a:r>
              <a:rPr lang="en-US" altLang="zh-CN" sz="2000" kern="0" dirty="0" smtClean="0">
                <a:solidFill>
                  <a:sysClr val="windowText" lastClr="000000"/>
                </a:solidFill>
                <a:latin typeface="Times New Roman" pitchFamily="18" charset="0"/>
                <a:ea typeface="宋体"/>
                <a:cs typeface="Times New Roman" pitchFamily="18" charset="0"/>
              </a:rPr>
              <a:t> query. </a:t>
            </a:r>
            <a:endParaRPr lang="zh-CN" altLang="zh-CN" sz="2000" kern="0" dirty="0" smtClean="0">
              <a:solidFill>
                <a:sysClr val="windowText" lastClr="000000"/>
              </a:solidFill>
              <a:latin typeface="Times New Roman" pitchFamily="18" charset="0"/>
              <a:ea typeface="宋体"/>
              <a:cs typeface="Times New Roman" pitchFamily="18" charset="0"/>
            </a:endParaRPr>
          </a:p>
          <a:p>
            <a:pPr>
              <a:lnSpc>
                <a:spcPct val="120000"/>
              </a:lnSpc>
              <a:buFont typeface="Wingdings" pitchFamily="2" charset="2"/>
              <a:buChar char="l"/>
              <a:defRPr/>
            </a:pPr>
            <a:r>
              <a:rPr lang="en-US" altLang="zh-CN" sz="2000" kern="0" dirty="0" smtClean="0">
                <a:solidFill>
                  <a:sysClr val="windowText" lastClr="000000"/>
                </a:solidFill>
                <a:latin typeface="Times New Roman" pitchFamily="18" charset="0"/>
                <a:ea typeface="宋体"/>
                <a:cs typeface="Times New Roman" pitchFamily="18" charset="0"/>
              </a:rPr>
              <a:t>The data type could be dynamic.</a:t>
            </a:r>
            <a:endParaRPr lang="zh-CN" altLang="zh-CN" sz="2000" kern="0" dirty="0" smtClean="0">
              <a:solidFill>
                <a:sysClr val="windowText" lastClr="000000"/>
              </a:solidFill>
              <a:latin typeface="Times New Roman" pitchFamily="18" charset="0"/>
              <a:ea typeface="宋体"/>
              <a:cs typeface="Times New Roman" pitchFamily="18" charset="0"/>
            </a:endParaRPr>
          </a:p>
          <a:p>
            <a:pPr>
              <a:lnSpc>
                <a:spcPct val="120000"/>
              </a:lnSpc>
              <a:buFont typeface="Wingdings" pitchFamily="2" charset="2"/>
              <a:buChar char="l"/>
              <a:defRPr/>
            </a:pPr>
            <a:r>
              <a:rPr lang="en-US" altLang="zh-CN" sz="2000" kern="0" dirty="0" smtClean="0">
                <a:solidFill>
                  <a:sysClr val="windowText" lastClr="000000"/>
                </a:solidFill>
                <a:latin typeface="Times New Roman" pitchFamily="18" charset="0"/>
                <a:ea typeface="宋体"/>
                <a:cs typeface="Times New Roman" pitchFamily="18" charset="0"/>
              </a:rPr>
              <a:t>There are no specific business rules to be applied. </a:t>
            </a:r>
            <a:endParaRPr lang="zh-CN" altLang="zh-CN" sz="2000" kern="0" dirty="0" smtClean="0">
              <a:solidFill>
                <a:sysClr val="windowText" lastClr="000000"/>
              </a:solidFill>
              <a:latin typeface="Times New Roman" pitchFamily="18" charset="0"/>
              <a:ea typeface="宋体"/>
              <a:cs typeface="Times New Roman" pitchFamily="18" charset="0"/>
            </a:endParaRPr>
          </a:p>
          <a:p>
            <a:pPr>
              <a:lnSpc>
                <a:spcPct val="120000"/>
              </a:lnSpc>
              <a:buFont typeface="Wingdings" pitchFamily="2" charset="2"/>
              <a:buChar char="l"/>
              <a:defRPr/>
            </a:pPr>
            <a:r>
              <a:rPr lang="en-US" altLang="zh-CN" sz="2000" kern="0" dirty="0" smtClean="0">
                <a:solidFill>
                  <a:sysClr val="windowText" lastClr="000000"/>
                </a:solidFill>
                <a:latin typeface="Times New Roman" pitchFamily="18" charset="0"/>
                <a:ea typeface="宋体"/>
                <a:cs typeface="Times New Roman" pitchFamily="18" charset="0"/>
              </a:rPr>
              <a:t>There are some changes unexpected with high velocity. </a:t>
            </a:r>
            <a:endParaRPr lang="zh-CN" altLang="zh-CN" sz="2000" kern="0" dirty="0" smtClean="0">
              <a:solidFill>
                <a:sysClr val="windowText" lastClr="000000"/>
              </a:solidFill>
              <a:latin typeface="Times New Roman" pitchFamily="18" charset="0"/>
              <a:ea typeface="宋体"/>
              <a:cs typeface="Times New Roman" pitchFamily="18" charset="0"/>
            </a:endParaRPr>
          </a:p>
          <a:p>
            <a:pPr>
              <a:lnSpc>
                <a:spcPct val="120000"/>
              </a:lnSpc>
              <a:buFont typeface="Wingdings" pitchFamily="2" charset="2"/>
              <a:buChar char="l"/>
              <a:defRPr/>
            </a:pPr>
            <a:r>
              <a:rPr lang="en-US" altLang="zh-CN" sz="2000" kern="0" dirty="0" smtClean="0">
                <a:solidFill>
                  <a:sysClr val="windowText" lastClr="000000"/>
                </a:solidFill>
                <a:latin typeface="Times New Roman" pitchFamily="18" charset="0"/>
                <a:ea typeface="宋体"/>
                <a:cs typeface="Times New Roman" pitchFamily="18" charset="0"/>
              </a:rPr>
              <a:t>The big data testing is implemented on the continuous data flow, and is done in the same platform of development with real time data at each stage.</a:t>
            </a:r>
            <a:endParaRPr lang="zh-CN" altLang="zh-CN" sz="2000" kern="0" dirty="0" smtClean="0">
              <a:solidFill>
                <a:sysClr val="windowText" lastClr="000000"/>
              </a:solidFill>
              <a:latin typeface="Times New Roman" pitchFamily="18" charset="0"/>
              <a:ea typeface="宋体"/>
              <a:cs typeface="Times New Roman" pitchFamily="18" charset="0"/>
            </a:endParaRPr>
          </a:p>
        </p:txBody>
      </p:sp>
      <p:sp>
        <p:nvSpPr>
          <p:cNvPr id="5" name="矩形 4"/>
          <p:cNvSpPr/>
          <p:nvPr/>
        </p:nvSpPr>
        <p:spPr>
          <a:xfrm>
            <a:off x="323528" y="1835532"/>
            <a:ext cx="7704856" cy="369332"/>
          </a:xfrm>
          <a:prstGeom prst="rect">
            <a:avLst/>
          </a:prstGeom>
        </p:spPr>
        <p:txBody>
          <a:bodyPr wrap="square">
            <a:spAutoFit/>
          </a:bodyPr>
          <a:lstStyle/>
          <a:p>
            <a:pPr lvl="0">
              <a:defRPr/>
            </a:pPr>
            <a:r>
              <a:rPr lang="en-US" altLang="zh-CN" kern="0" dirty="0" smtClean="0">
                <a:solidFill>
                  <a:sysClr val="windowText" lastClr="000000"/>
                </a:solidFill>
                <a:latin typeface="Times New Roman" pitchFamily="18" charset="0"/>
                <a:cs typeface="Times New Roman" pitchFamily="18" charset="0"/>
              </a:rPr>
              <a:t>The test data becomes more important and complex than traditional testing.</a:t>
            </a:r>
            <a:endParaRPr lang="en-US" altLang="zh-CN" kern="0" dirty="0">
              <a:solidFill>
                <a:sysClr val="windowText" lastClr="00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latin typeface="Times New Roman" pitchFamily="18" charset="0"/>
                <a:cs typeface="Times New Roman" pitchFamily="18" charset="0"/>
              </a:rPr>
              <a:t>Characteristics of big data testing</a:t>
            </a:r>
            <a:endParaRPr lang="zh-CN" altLang="en-US" dirty="0">
              <a:latin typeface="Times New Roman" pitchFamily="18" charset="0"/>
              <a:cs typeface="Times New Roman" pitchFamily="18" charset="0"/>
            </a:endParaRPr>
          </a:p>
        </p:txBody>
      </p:sp>
      <p:sp>
        <p:nvSpPr>
          <p:cNvPr id="10" name="矩形 9"/>
          <p:cNvSpPr/>
          <p:nvPr/>
        </p:nvSpPr>
        <p:spPr>
          <a:xfrm>
            <a:off x="251520" y="2348880"/>
            <a:ext cx="8352928" cy="3960440"/>
          </a:xfrm>
          <a:prstGeom prst="rect">
            <a:avLst/>
          </a:prstGeom>
          <a:solidFill>
            <a:schemeClr val="accent6">
              <a:lumMod val="40000"/>
              <a:lumOff val="60000"/>
            </a:schemeClr>
          </a:solidFill>
          <a:ln w="12700" cap="flat" cmpd="sng" algn="ctr">
            <a:solidFill>
              <a:srgbClr val="5B9BD5">
                <a:shade val="50000"/>
              </a:srgbClr>
            </a:solidFill>
            <a:prstDash val="solid"/>
            <a:miter lim="800000"/>
          </a:ln>
          <a:effectLst/>
        </p:spPr>
        <p:txBody>
          <a:bodyPr anchor="ctr"/>
          <a:lstStyle/>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Creating requirement traceability matrix between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test </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requirement and software requirement specification or user requirement</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Designing both positive and negative test cases.</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Setting up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test </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environment and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test </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platform, which is independent but just same as of development one.</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Using bug management tools, which cover bug reporting, monitoring and tracing. </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lang="en-US" altLang="zh-CN" kern="0" dirty="0" smtClean="0">
                <a:latin typeface="Times New Roman" pitchFamily="18" charset="0"/>
                <a:ea typeface="宋体"/>
                <a:cs typeface="Times New Roman" pitchFamily="18" charset="0"/>
              </a:rPr>
              <a:t>Analyzing and recording t</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he </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root cause of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bugs and the relevant solutions.</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lvl="0">
              <a:lnSpc>
                <a:spcPct val="150000"/>
              </a:lnSpc>
              <a:buFont typeface="Wingdings" pitchFamily="2" charset="2"/>
              <a:buChar char="l"/>
              <a:defRPr/>
            </a:pPr>
            <a:r>
              <a:rPr lang="en-US" altLang="zh-CN" kern="0" dirty="0" smtClean="0">
                <a:latin typeface="Times New Roman" pitchFamily="18" charset="0"/>
                <a:cs typeface="Times New Roman" pitchFamily="18" charset="0"/>
              </a:rPr>
              <a:t>Managing all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test</a:t>
            </a:r>
            <a:r>
              <a:rPr kumimoji="0" lang="en-US" altLang="zh-CN" sz="1800" b="0" i="0" u="none" strike="noStrike" kern="0" cap="none" spc="0" normalizeH="0" noProof="0" dirty="0" smtClean="0">
                <a:ln>
                  <a:noFill/>
                </a:ln>
                <a:effectLst/>
                <a:uLnTx/>
                <a:uFillTx/>
                <a:latin typeface="Times New Roman" pitchFamily="18" charset="0"/>
                <a:ea typeface="宋体"/>
                <a:cs typeface="Times New Roman" pitchFamily="18" charset="0"/>
              </a:rPr>
              <a:t>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assets </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like texts and scripts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in </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a unified platform.</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p:txBody>
      </p:sp>
      <p:sp>
        <p:nvSpPr>
          <p:cNvPr id="5" name="矩形 4"/>
          <p:cNvSpPr/>
          <p:nvPr/>
        </p:nvSpPr>
        <p:spPr>
          <a:xfrm>
            <a:off x="323528" y="1835532"/>
            <a:ext cx="7704856" cy="369332"/>
          </a:xfrm>
          <a:prstGeom prst="rect">
            <a:avLst/>
          </a:prstGeom>
        </p:spPr>
        <p:txBody>
          <a:bodyPr wrap="square">
            <a:spAutoFit/>
          </a:bodyPr>
          <a:lstStyle/>
          <a:p>
            <a:pPr>
              <a:defRPr/>
            </a:pPr>
            <a:r>
              <a:rPr lang="en-US" altLang="zh-CN" kern="0" dirty="0" smtClean="0">
                <a:latin typeface="Times New Roman" pitchFamily="18" charset="0"/>
                <a:cs typeface="Times New Roman" pitchFamily="18" charset="0"/>
              </a:rPr>
              <a:t>There are also some test strategies and management methods to be considered.</a:t>
            </a:r>
            <a:endParaRPr lang="en-US" altLang="zh-CN" kern="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latin typeface="Times New Roman" pitchFamily="18" charset="0"/>
                <a:cs typeface="Times New Roman" pitchFamily="18" charset="0"/>
              </a:rPr>
              <a:t>Challenges in big data testing</a:t>
            </a:r>
            <a:endParaRPr lang="zh-CN" altLang="en-US" dirty="0">
              <a:latin typeface="Times New Roman" pitchFamily="18" charset="0"/>
              <a:cs typeface="Times New Roman" pitchFamily="18" charset="0"/>
            </a:endParaRPr>
          </a:p>
        </p:txBody>
      </p:sp>
      <p:sp>
        <p:nvSpPr>
          <p:cNvPr id="9" name="矩形 8"/>
          <p:cNvSpPr>
            <a:spLocks noChangeArrowheads="1"/>
          </p:cNvSpPr>
          <p:nvPr/>
        </p:nvSpPr>
        <p:spPr bwMode="auto">
          <a:xfrm>
            <a:off x="251520" y="1772816"/>
            <a:ext cx="7848000" cy="3693319"/>
          </a:xfrm>
          <a:prstGeom prst="rect">
            <a:avLst/>
          </a:prstGeom>
          <a:noFill/>
          <a:ln w="12700" cap="flat" cmpd="sng" algn="ctr">
            <a:noFill/>
            <a:prstDash val="solid"/>
            <a:miter lim="800000"/>
            <a:headEnd/>
            <a:tailEnd/>
          </a:ln>
          <a:effectLst/>
        </p:spPr>
        <p:txBody>
          <a:bodyPr wrap="square">
            <a:spAutoFit/>
          </a:bodyPr>
          <a:lstStyle/>
          <a:p>
            <a:pPr lvl="0">
              <a:defRPr/>
            </a:pPr>
            <a:r>
              <a:rPr lang="en-US" altLang="zh-CN" kern="0" dirty="0" smtClean="0">
                <a:solidFill>
                  <a:sysClr val="windowText" lastClr="000000"/>
                </a:solidFill>
                <a:latin typeface="Times New Roman" pitchFamily="18" charset="0"/>
                <a:cs typeface="Times New Roman" pitchFamily="18" charset="0"/>
              </a:rPr>
              <a:t>The following challenges are</a:t>
            </a:r>
            <a:r>
              <a:rPr kumimoji="0" lang="en-US" altLang="zh-CN" sz="1800" b="0" i="0" u="none" strike="noStrike" kern="0" cap="none" spc="0" normalizeH="0" baseline="0" noProof="0" dirty="0" smtClean="0">
                <a:ln>
                  <a:noFill/>
                </a:ln>
                <a:solidFill>
                  <a:sysClr val="windowText" lastClr="000000"/>
                </a:solidFill>
                <a:effectLst/>
                <a:uLnTx/>
                <a:uFillTx/>
                <a:latin typeface="Times New Roman" pitchFamily="18" charset="0"/>
                <a:ea typeface="宋体"/>
                <a:cs typeface="Times New Roman" pitchFamily="18" charset="0"/>
              </a:rPr>
              <a:t> </a:t>
            </a:r>
            <a:r>
              <a:rPr kumimoji="0" lang="en-US" altLang="zh-CN" sz="1800" b="0" i="0" u="none" strike="noStrike" kern="0" cap="none" spc="0" normalizeH="0" baseline="0" noProof="0" dirty="0">
                <a:ln>
                  <a:noFill/>
                </a:ln>
                <a:solidFill>
                  <a:sysClr val="windowText" lastClr="000000"/>
                </a:solidFill>
                <a:effectLst/>
                <a:uLnTx/>
                <a:uFillTx/>
                <a:latin typeface="Times New Roman" pitchFamily="18" charset="0"/>
                <a:ea typeface="宋体"/>
                <a:cs typeface="Times New Roman" pitchFamily="18" charset="0"/>
              </a:rPr>
              <a:t>for testing requirement analysis and test cases </a:t>
            </a:r>
            <a:r>
              <a:rPr kumimoji="0" lang="en-US" altLang="zh-CN" sz="1800" b="0" i="0" u="none" strike="noStrike" kern="0" cap="none" spc="0" normalizeH="0" baseline="0" noProof="0" dirty="0" smtClean="0">
                <a:ln>
                  <a:noFill/>
                </a:ln>
                <a:solidFill>
                  <a:sysClr val="windowText" lastClr="000000"/>
                </a:solidFill>
                <a:effectLst/>
                <a:uLnTx/>
                <a:uFillTx/>
                <a:latin typeface="Times New Roman" pitchFamily="18" charset="0"/>
                <a:ea typeface="宋体"/>
                <a:cs typeface="Times New Roman" pitchFamily="18" charset="0"/>
              </a:rPr>
              <a:t>design</a:t>
            </a: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p:txBody>
      </p:sp>
      <p:sp>
        <p:nvSpPr>
          <p:cNvPr id="11" name="矩形 10"/>
          <p:cNvSpPr/>
          <p:nvPr/>
        </p:nvSpPr>
        <p:spPr>
          <a:xfrm>
            <a:off x="323528" y="2276872"/>
            <a:ext cx="7848872" cy="4032448"/>
          </a:xfrm>
          <a:prstGeom prst="rect">
            <a:avLst/>
          </a:prstGeom>
          <a:solidFill>
            <a:schemeClr val="accent6">
              <a:lumMod val="40000"/>
              <a:lumOff val="60000"/>
            </a:schemeClr>
          </a:solidFill>
          <a:ln w="12700" cap="flat" cmpd="sng" algn="ctr">
            <a:solidFill>
              <a:srgbClr val="5B9BD5">
                <a:shade val="50000"/>
              </a:srgbClr>
            </a:solidFill>
            <a:prstDash val="solid"/>
            <a:miter lim="800000"/>
          </a:ln>
          <a:effectLst/>
        </p:spPr>
        <p:txBody>
          <a:bodyPr anchor="ctr"/>
          <a:lstStyle/>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lang="en-US" altLang="zh-CN" kern="0" noProof="0" dirty="0" smtClean="0">
                <a:latin typeface="Times New Roman" pitchFamily="18" charset="0"/>
                <a:ea typeface="宋体"/>
                <a:cs typeface="Times New Roman" pitchFamily="18" charset="0"/>
              </a:rPr>
              <a:t>H</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uge difference in the thinking between the big data software and the traditional software needs to be considered.</a:t>
            </a:r>
            <a:endParaRPr kumimoji="0" lang="zh-CN"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Testing scope cannot be defined easily.</a:t>
            </a:r>
            <a:endParaRPr kumimoji="0" lang="zh-CN"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Many </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of them are “non-testable”, and the oracle problem obviously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exists.</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How to correctly validate so complicated data types like unstructured and semi structured data is a problem to be considered. </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The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algorithms </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are very complex. How to decide the expected results  and how to judge the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actual results </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are a great challenge. </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The test cases are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exploding. </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Adequately verifying and validating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 big </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data correctness is a grand challenge. </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latin typeface="Times New Roman" pitchFamily="18" charset="0"/>
                <a:cs typeface="Times New Roman" pitchFamily="18" charset="0"/>
              </a:rPr>
              <a:t>Challenges in big data testing</a:t>
            </a:r>
            <a:endParaRPr lang="zh-CN" altLang="en-US" dirty="0">
              <a:latin typeface="Times New Roman" pitchFamily="18" charset="0"/>
              <a:cs typeface="Times New Roman" pitchFamily="18" charset="0"/>
            </a:endParaRPr>
          </a:p>
        </p:txBody>
      </p:sp>
      <p:sp>
        <p:nvSpPr>
          <p:cNvPr id="9" name="矩形 8"/>
          <p:cNvSpPr>
            <a:spLocks noChangeArrowheads="1"/>
          </p:cNvSpPr>
          <p:nvPr/>
        </p:nvSpPr>
        <p:spPr bwMode="auto">
          <a:xfrm>
            <a:off x="395536" y="1772896"/>
            <a:ext cx="7488831" cy="720000"/>
          </a:xfrm>
          <a:prstGeom prst="rect">
            <a:avLst/>
          </a:prstGeom>
          <a:noFill/>
          <a:ln w="12700" cap="flat" cmpd="sng" algn="ctr">
            <a:noFill/>
            <a:prstDash val="solid"/>
            <a:miter lim="800000"/>
            <a:headEnd/>
            <a:tailEnd/>
          </a:ln>
          <a:effectLst/>
        </p:spPr>
        <p:txBody>
          <a:bodyPr wrap="square">
            <a:spAutoFit/>
          </a:bodyPr>
          <a:lstStyle/>
          <a:p>
            <a:pPr lvl="0">
              <a:defRPr/>
            </a:pPr>
            <a:r>
              <a:rPr lang="en-US" altLang="zh-CN" kern="0" dirty="0" smtClean="0">
                <a:solidFill>
                  <a:sysClr val="windowText" lastClr="000000"/>
                </a:solidFill>
                <a:latin typeface="Times New Roman" pitchFamily="18" charset="0"/>
                <a:cs typeface="Times New Roman" pitchFamily="18" charset="0"/>
              </a:rPr>
              <a:t>The following challenges are for testing data preparation, testing environment building and test case implementation.</a:t>
            </a:r>
            <a:endParaRPr lang="en-US" altLang="zh-CN" kern="0" dirty="0" smtClean="0">
              <a:solidFill>
                <a:sysClr val="windowText" lastClr="000000"/>
              </a:solidFill>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p:txBody>
      </p:sp>
      <p:sp>
        <p:nvSpPr>
          <p:cNvPr id="10" name="矩形 9"/>
          <p:cNvSpPr/>
          <p:nvPr/>
        </p:nvSpPr>
        <p:spPr>
          <a:xfrm>
            <a:off x="323528" y="2636912"/>
            <a:ext cx="7776863" cy="3384376"/>
          </a:xfrm>
          <a:prstGeom prst="rect">
            <a:avLst/>
          </a:prstGeom>
          <a:solidFill>
            <a:schemeClr val="accent6">
              <a:lumMod val="40000"/>
              <a:lumOff val="60000"/>
            </a:schemeClr>
          </a:solidFill>
          <a:ln w="12700" cap="flat" cmpd="sng" algn="ctr">
            <a:solidFill>
              <a:srgbClr val="5B9BD5">
                <a:shade val="50000"/>
              </a:srgbClr>
            </a:solidFill>
            <a:prstDash val="solid"/>
            <a:miter lim="800000"/>
          </a:ln>
          <a:effectLst/>
        </p:spPr>
        <p:txBody>
          <a:bodyPr anchor="ctr"/>
          <a:lstStyle/>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How to make good preparation for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test </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data when the data volume is so large. </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Huge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test </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data sets need to be quickly generated during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test </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process. </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Testing big data systems lacks of realistic data sets in many industries. </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The lack of a standardized data analysis language currently is a big </a:t>
            </a:r>
            <a:r>
              <a:rPr kumimoji="0" lang="en-US" altLang="zh-CN" sz="1800" b="0" i="0" u="none" strike="noStrike" kern="0" cap="none" spc="0" normalizeH="0" baseline="0" noProof="0" dirty="0">
                <a:ln>
                  <a:noFill/>
                </a:ln>
                <a:effectLst/>
                <a:uLnTx/>
                <a:uFillTx/>
                <a:latin typeface="Calibri"/>
                <a:ea typeface="宋体"/>
                <a:cs typeface="+mn-cs"/>
              </a:rPr>
              <a:t>obstacle</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How to find some small-scale test clusters which can detect some problems under the large-scale test clusters is challenging for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test </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environment.</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Testing big data requires new processes and a higher degree of automated tools. </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The visualization of big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data testing </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results is worth studying.</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latin typeface="Times New Roman" pitchFamily="18" charset="0"/>
                <a:cs typeface="Times New Roman" pitchFamily="18" charset="0"/>
              </a:rPr>
              <a:t>Challenges in big data testing</a:t>
            </a:r>
            <a:endParaRPr lang="zh-CN" altLang="en-US" dirty="0">
              <a:latin typeface="Times New Roman" pitchFamily="18" charset="0"/>
              <a:cs typeface="Times New Roman" pitchFamily="18" charset="0"/>
            </a:endParaRPr>
          </a:p>
        </p:txBody>
      </p:sp>
      <p:sp>
        <p:nvSpPr>
          <p:cNvPr id="9" name="矩形 8"/>
          <p:cNvSpPr>
            <a:spLocks noChangeArrowheads="1"/>
          </p:cNvSpPr>
          <p:nvPr/>
        </p:nvSpPr>
        <p:spPr bwMode="auto">
          <a:xfrm>
            <a:off x="251520" y="1916832"/>
            <a:ext cx="7416824" cy="432000"/>
          </a:xfrm>
          <a:prstGeom prst="rect">
            <a:avLst/>
          </a:prstGeom>
          <a:noFill/>
          <a:ln w="12700" cap="flat" cmpd="sng" algn="ctr">
            <a:noFill/>
            <a:prstDash val="solid"/>
            <a:miter lim="800000"/>
            <a:headEnd/>
            <a:tailEnd/>
          </a:ln>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smtClean="0">
                <a:ln>
                  <a:noFill/>
                </a:ln>
                <a:solidFill>
                  <a:sysClr val="windowText" lastClr="000000"/>
                </a:solidFill>
                <a:effectLst/>
                <a:uLnTx/>
                <a:uFillTx/>
                <a:latin typeface="Times New Roman" pitchFamily="18" charset="0"/>
                <a:ea typeface="宋体"/>
                <a:cs typeface="Times New Roman" pitchFamily="18" charset="0"/>
              </a:rPr>
              <a:t>The </a:t>
            </a:r>
            <a:r>
              <a:rPr kumimoji="0" lang="en-US" altLang="zh-CN" sz="1800" b="0" i="0" u="none" strike="noStrike" kern="0" cap="none" spc="0" normalizeH="0" baseline="0" noProof="0" dirty="0">
                <a:ln>
                  <a:noFill/>
                </a:ln>
                <a:solidFill>
                  <a:sysClr val="windowText" lastClr="000000"/>
                </a:solidFill>
                <a:effectLst/>
                <a:uLnTx/>
                <a:uFillTx/>
                <a:latin typeface="Times New Roman" pitchFamily="18" charset="0"/>
                <a:ea typeface="宋体"/>
                <a:cs typeface="Times New Roman" pitchFamily="18" charset="0"/>
              </a:rPr>
              <a:t>following challenges are for testing management and the remainder</a:t>
            </a:r>
            <a:r>
              <a:rPr kumimoji="0" lang="en-US" altLang="zh-CN" sz="1800" b="0" i="0" u="none" strike="noStrike" kern="0" cap="none" spc="0" normalizeH="0" baseline="0" noProof="0" dirty="0" smtClean="0">
                <a:ln>
                  <a:noFill/>
                </a:ln>
                <a:solidFill>
                  <a:sysClr val="windowText" lastClr="000000"/>
                </a:solidFill>
                <a:effectLst/>
                <a:uLnTx/>
                <a:uFillTx/>
                <a:latin typeface="Times New Roman" pitchFamily="18" charset="0"/>
                <a:ea typeface="宋体"/>
                <a:cs typeface="Times New Roman" pitchFamily="18" charset="0"/>
              </a:rPr>
              <a:t>.</a:t>
            </a: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p:txBody>
      </p:sp>
      <p:sp>
        <p:nvSpPr>
          <p:cNvPr id="11" name="矩形 10"/>
          <p:cNvSpPr/>
          <p:nvPr/>
        </p:nvSpPr>
        <p:spPr>
          <a:xfrm>
            <a:off x="323529" y="2420888"/>
            <a:ext cx="7776864" cy="2808312"/>
          </a:xfrm>
          <a:prstGeom prst="rect">
            <a:avLst/>
          </a:prstGeom>
          <a:solidFill>
            <a:schemeClr val="accent6">
              <a:lumMod val="40000"/>
              <a:lumOff val="60000"/>
            </a:schemeClr>
          </a:solidFill>
          <a:ln w="12700" cap="flat" cmpd="sng" algn="ctr">
            <a:solidFill>
              <a:srgbClr val="5B9BD5">
                <a:shade val="50000"/>
              </a:srgbClr>
            </a:solidFill>
            <a:prstDash val="solid"/>
            <a:miter lim="800000"/>
          </a:ln>
          <a:effectLst/>
        </p:spPr>
        <p:txBody>
          <a:bodyPr anchor="ctr"/>
          <a:lstStyle/>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Testing shifts from being a quantitative to a qualitative challenge .</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It will increase the testing cost.</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Testing needs many software testing engineers with several domains knowledge.</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There is a contradiction between the complexity of software and the rhythm of new version release. </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The pesticide problem is challenging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目   录</a:t>
            </a:r>
            <a:endParaRPr lang="zh-CN" altLang="en-US" dirty="0"/>
          </a:p>
        </p:txBody>
      </p:sp>
      <p:sp>
        <p:nvSpPr>
          <p:cNvPr id="3" name="内容占位符 2"/>
          <p:cNvSpPr>
            <a:spLocks noGrp="1"/>
          </p:cNvSpPr>
          <p:nvPr>
            <p:ph idx="1"/>
          </p:nvPr>
        </p:nvSpPr>
        <p:spPr>
          <a:xfrm>
            <a:off x="899592" y="1783357"/>
            <a:ext cx="7776864" cy="4525963"/>
          </a:xfrm>
        </p:spPr>
        <p:txBody>
          <a:bodyPr/>
          <a:lstStyle/>
          <a:p>
            <a:pPr>
              <a:buClr>
                <a:srgbClr val="00B050"/>
              </a:buClr>
              <a:buSzPct val="120000"/>
            </a:pPr>
            <a:r>
              <a:rPr lang="zh-CN" altLang="en-US" dirty="0" smtClean="0"/>
              <a:t>数据质量与软件测试</a:t>
            </a:r>
            <a:endParaRPr lang="en-US" altLang="zh-CN" dirty="0" smtClean="0"/>
          </a:p>
          <a:p>
            <a:pPr>
              <a:buClr>
                <a:srgbClr val="00B050"/>
              </a:buClr>
              <a:buSzPct val="120000"/>
            </a:pPr>
            <a:r>
              <a:rPr lang="zh-CN" altLang="en-US" dirty="0" smtClean="0"/>
              <a:t>通用大数据测试</a:t>
            </a:r>
            <a:endParaRPr lang="en-US" altLang="zh-CN" dirty="0" smtClean="0"/>
          </a:p>
          <a:p>
            <a:pPr>
              <a:buClr>
                <a:srgbClr val="00B050"/>
              </a:buClr>
              <a:buSzPct val="120000"/>
            </a:pPr>
            <a:r>
              <a:rPr lang="zh-CN" altLang="en-US" b="1" dirty="0" smtClean="0">
                <a:solidFill>
                  <a:srgbClr val="FF0000"/>
                </a:solidFill>
              </a:rPr>
              <a:t>天文大数据测试</a:t>
            </a:r>
            <a:endParaRPr lang="en-US" altLang="zh-CN" b="1" dirty="0" smtClean="0">
              <a:solidFill>
                <a:srgbClr val="FF0000"/>
              </a:solidFill>
            </a:endParaRPr>
          </a:p>
          <a:p>
            <a:pPr>
              <a:buClr>
                <a:srgbClr val="00B050"/>
              </a:buClr>
              <a:buSzPct val="120000"/>
            </a:pPr>
            <a:r>
              <a:rPr lang="zh-CN" altLang="en-US" dirty="0" smtClean="0"/>
              <a:t>总结</a:t>
            </a:r>
            <a:endParaRPr lang="zh-CN"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kern="0" dirty="0" smtClean="0">
                <a:latin typeface="Times New Roman" pitchFamily="18" charset="0"/>
                <a:cs typeface="Times New Roman" pitchFamily="18" charset="0"/>
              </a:rPr>
              <a:t>Characteristics of astronomical data</a:t>
            </a:r>
            <a:endParaRPr lang="zh-CN" altLang="en-US" dirty="0">
              <a:latin typeface="Times New Roman" pitchFamily="18" charset="0"/>
              <a:cs typeface="Times New Roman" pitchFamily="18" charset="0"/>
            </a:endParaRPr>
          </a:p>
        </p:txBody>
      </p:sp>
      <p:sp>
        <p:nvSpPr>
          <p:cNvPr id="5" name="矩形 1"/>
          <p:cNvSpPr>
            <a:spLocks noChangeArrowheads="1"/>
          </p:cNvSpPr>
          <p:nvPr/>
        </p:nvSpPr>
        <p:spPr bwMode="auto">
          <a:xfrm>
            <a:off x="323528" y="1628800"/>
            <a:ext cx="8541521" cy="720000"/>
          </a:xfrm>
          <a:prstGeom prst="rect">
            <a:avLst/>
          </a:prstGeom>
          <a:noFill/>
          <a:ln w="12700" cap="flat" cmpd="sng" algn="ctr">
            <a:noFill/>
            <a:prstDash val="solid"/>
            <a:miter lim="800000"/>
            <a:headEnd/>
            <a:tailEnd/>
          </a:ln>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smtClean="0">
                <a:ln>
                  <a:noFill/>
                </a:ln>
                <a:solidFill>
                  <a:sysClr val="windowText" lastClr="000000"/>
                </a:solidFill>
                <a:effectLst/>
                <a:uLnTx/>
                <a:uFillTx/>
                <a:latin typeface="Times New Roman" pitchFamily="18" charset="0"/>
                <a:ea typeface="宋体"/>
                <a:cs typeface="Times New Roman" pitchFamily="18" charset="0"/>
              </a:rPr>
              <a:t>The </a:t>
            </a:r>
            <a:r>
              <a:rPr kumimoji="0" lang="en-US" altLang="zh-CN" sz="1800" b="0" i="0" u="none" strike="noStrike" kern="0" cap="none" spc="0" normalizeH="0" baseline="0" noProof="0" dirty="0">
                <a:ln>
                  <a:noFill/>
                </a:ln>
                <a:solidFill>
                  <a:sysClr val="windowText" lastClr="000000"/>
                </a:solidFill>
                <a:effectLst/>
                <a:uLnTx/>
                <a:uFillTx/>
                <a:latin typeface="Times New Roman" pitchFamily="18" charset="0"/>
                <a:ea typeface="宋体"/>
                <a:cs typeface="Times New Roman" pitchFamily="18" charset="0"/>
              </a:rPr>
              <a:t>astronomical data particularly satisfy four characteristics of big data.</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ysClr val="windowText" lastClr="000000"/>
                </a:solidFill>
                <a:effectLst/>
                <a:uLnTx/>
                <a:uFillTx/>
                <a:latin typeface="Times New Roman" pitchFamily="18" charset="0"/>
                <a:ea typeface="宋体"/>
                <a:cs typeface="Times New Roman" pitchFamily="18" charset="0"/>
              </a:rPr>
              <a:t> In addition to four characteristics, astronomical data has unique characteristics</a:t>
            </a:r>
            <a:r>
              <a:rPr kumimoji="0" lang="en-US" altLang="zh-CN" sz="1800" b="0" i="0" u="none" strike="noStrike" kern="0" cap="none" spc="0" normalizeH="0" baseline="0" noProof="0" dirty="0" smtClean="0">
                <a:ln>
                  <a:noFill/>
                </a:ln>
                <a:solidFill>
                  <a:sysClr val="windowText" lastClr="000000"/>
                </a:solidFill>
                <a:effectLst/>
                <a:uLnTx/>
                <a:uFillTx/>
                <a:latin typeface="Calibri"/>
                <a:ea typeface="宋体"/>
                <a:cs typeface="+mn-cs"/>
              </a:rPr>
              <a:t>.</a:t>
            </a:r>
            <a:endParaRPr kumimoji="0" lang="en-US" altLang="zh-CN" sz="1800" b="0" i="0" u="none" strike="noStrike" kern="0" cap="none" spc="0" normalizeH="0" baseline="0" noProof="0" dirty="0">
              <a:ln>
                <a:noFill/>
              </a:ln>
              <a:solidFill>
                <a:sysClr val="windowText" lastClr="000000"/>
              </a:solidFill>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solidFill>
                <a:sysClr val="windowText" lastClr="000000"/>
              </a:solidFill>
              <a:effectLst/>
              <a:uLnTx/>
              <a:uFillTx/>
              <a:latin typeface="Calibri"/>
              <a:ea typeface="宋体"/>
              <a:cs typeface="+mn-cs"/>
            </a:endParaRPr>
          </a:p>
        </p:txBody>
      </p:sp>
      <p:sp>
        <p:nvSpPr>
          <p:cNvPr id="6" name="矩形 5"/>
          <p:cNvSpPr/>
          <p:nvPr/>
        </p:nvSpPr>
        <p:spPr>
          <a:xfrm>
            <a:off x="321798" y="2636912"/>
            <a:ext cx="8210642" cy="3312368"/>
          </a:xfrm>
          <a:prstGeom prst="rect">
            <a:avLst/>
          </a:prstGeom>
          <a:solidFill>
            <a:schemeClr val="accent5">
              <a:lumMod val="40000"/>
              <a:lumOff val="60000"/>
            </a:schemeClr>
          </a:solidFill>
          <a:ln w="12700" cap="flat" cmpd="sng" algn="ctr">
            <a:solidFill>
              <a:srgbClr val="5B9BD5">
                <a:shade val="50000"/>
              </a:srgbClr>
            </a:solidFill>
            <a:prstDash val="solid"/>
            <a:miter lim="800000"/>
          </a:ln>
          <a:effectLst/>
        </p:spPr>
        <p:txBody>
          <a:bodyPr anchor="ctr"/>
          <a:lstStyle/>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The data has high dimensionality . A complete observable parameter space axes include quantities such as the object coordinates, velocities or red shifts.</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 Most of data have noisy, missing and irrelevant data as well as repeated records.</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Non-linear relationship lies  in  so many data attributes for most astronomical data. </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The data has multi-scale feature, and laws are different in the various scale level.</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The ambiguity is obvious due to the limitation of observation instruments.</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目   录</a:t>
            </a:r>
            <a:endParaRPr lang="zh-CN" altLang="en-US" dirty="0"/>
          </a:p>
        </p:txBody>
      </p:sp>
      <p:sp>
        <p:nvSpPr>
          <p:cNvPr id="3" name="内容占位符 2"/>
          <p:cNvSpPr>
            <a:spLocks noGrp="1"/>
          </p:cNvSpPr>
          <p:nvPr>
            <p:ph idx="1"/>
          </p:nvPr>
        </p:nvSpPr>
        <p:spPr>
          <a:xfrm>
            <a:off x="899592" y="1783357"/>
            <a:ext cx="7776864" cy="4525963"/>
          </a:xfrm>
        </p:spPr>
        <p:txBody>
          <a:bodyPr/>
          <a:lstStyle/>
          <a:p>
            <a:pPr>
              <a:buClr>
                <a:srgbClr val="00B050"/>
              </a:buClr>
              <a:buSzPct val="120000"/>
            </a:pPr>
            <a:r>
              <a:rPr lang="zh-CN" altLang="en-US" dirty="0" smtClean="0"/>
              <a:t>数据质量与软件测试</a:t>
            </a:r>
            <a:endParaRPr lang="en-US" altLang="zh-CN" dirty="0" smtClean="0"/>
          </a:p>
          <a:p>
            <a:pPr>
              <a:buClr>
                <a:srgbClr val="00B050"/>
              </a:buClr>
              <a:buSzPct val="120000"/>
            </a:pPr>
            <a:r>
              <a:rPr lang="zh-CN" altLang="en-US" dirty="0" smtClean="0"/>
              <a:t>通用大数据测试</a:t>
            </a:r>
            <a:endParaRPr lang="en-US" altLang="zh-CN" dirty="0" smtClean="0"/>
          </a:p>
          <a:p>
            <a:pPr>
              <a:buClr>
                <a:srgbClr val="00B050"/>
              </a:buClr>
              <a:buSzPct val="120000"/>
            </a:pPr>
            <a:r>
              <a:rPr lang="zh-CN" altLang="en-US" dirty="0" smtClean="0"/>
              <a:t>天文大数据测试</a:t>
            </a:r>
            <a:endParaRPr lang="en-US" altLang="zh-CN" dirty="0" smtClean="0"/>
          </a:p>
          <a:p>
            <a:pPr>
              <a:buClr>
                <a:srgbClr val="00B050"/>
              </a:buClr>
              <a:buSzPct val="120000"/>
            </a:pPr>
            <a:r>
              <a:rPr lang="zh-CN" altLang="en-US" dirty="0" smtClean="0"/>
              <a:t>总结</a:t>
            </a:r>
            <a:endParaRPr lang="zh-CN"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lvl="0"/>
            <a:r>
              <a:rPr lang="en-US" altLang="zh-CN" b="1" i="1" kern="0" dirty="0" smtClean="0">
                <a:latin typeface="Times New Roman" pitchFamily="18" charset="0"/>
                <a:cs typeface="Times New Roman" pitchFamily="18" charset="0"/>
              </a:rPr>
              <a:t>A</a:t>
            </a:r>
            <a:r>
              <a:rPr lang="en-US" altLang="zh-CN" b="1" kern="0" dirty="0" smtClean="0">
                <a:latin typeface="Times New Roman" pitchFamily="18" charset="0"/>
                <a:cs typeface="Times New Roman" pitchFamily="18" charset="0"/>
              </a:rPr>
              <a:t>stronomical data analysis </a:t>
            </a:r>
            <a:br>
              <a:rPr lang="en-US" altLang="zh-CN" b="1" kern="0" dirty="0" smtClean="0">
                <a:latin typeface="Times New Roman" pitchFamily="18" charset="0"/>
                <a:cs typeface="Times New Roman" pitchFamily="18" charset="0"/>
              </a:rPr>
            </a:br>
            <a:r>
              <a:rPr lang="en-US" altLang="zh-CN" b="1" kern="0" dirty="0" smtClean="0">
                <a:latin typeface="Times New Roman" pitchFamily="18" charset="0"/>
                <a:cs typeface="Times New Roman" pitchFamily="18" charset="0"/>
              </a:rPr>
              <a:t>software and systems</a:t>
            </a:r>
            <a:endParaRPr lang="zh-CN" altLang="en-US" dirty="0">
              <a:latin typeface="Times New Roman" pitchFamily="18" charset="0"/>
              <a:cs typeface="Times New Roman" pitchFamily="18" charset="0"/>
            </a:endParaRPr>
          </a:p>
        </p:txBody>
      </p:sp>
      <p:sp>
        <p:nvSpPr>
          <p:cNvPr id="7" name="Text Box 7"/>
          <p:cNvSpPr txBox="1">
            <a:spLocks noChangeArrowheads="1"/>
          </p:cNvSpPr>
          <p:nvPr/>
        </p:nvSpPr>
        <p:spPr bwMode="auto">
          <a:xfrm>
            <a:off x="539552" y="1844824"/>
            <a:ext cx="7776000" cy="522540"/>
          </a:xfrm>
          <a:prstGeom prst="rect">
            <a:avLst/>
          </a:prstGeom>
          <a:noFill/>
          <a:ln w="12700">
            <a:noFill/>
            <a:miter lim="800000"/>
            <a:headEnd/>
            <a:tailEnd/>
          </a:ln>
        </p:spPr>
        <p:txBody>
          <a:bodyPr wrap="square" lIns="106343" tIns="106343" rIns="106343" bIns="106343">
            <a:spAutoFit/>
          </a:bodyPr>
          <a:lstStyle/>
          <a:p>
            <a:pPr marL="0" marR="0" lvl="0" indent="0" defTabSz="820738" eaLnBrk="1" fontAlgn="auto" latinLnBrk="0" hangingPunct="1">
              <a:lnSpc>
                <a:spcPct val="100000"/>
              </a:lnSpc>
              <a:spcBef>
                <a:spcPts val="0"/>
              </a:spcBef>
              <a:spcAft>
                <a:spcPts val="0"/>
              </a:spcAft>
              <a:buClrTx/>
              <a:buSzTx/>
              <a:buFontTx/>
              <a:buNone/>
              <a:tabLst>
                <a:tab pos="449263" algn="l"/>
              </a:tabLst>
              <a:defRPr/>
            </a:pPr>
            <a:r>
              <a:rPr lang="en-US" altLang="zh-CN" sz="2000" kern="0" dirty="0" smtClean="0">
                <a:solidFill>
                  <a:sysClr val="windowText" lastClr="000000"/>
                </a:solidFill>
                <a:latin typeface="Times New Roman" pitchFamily="18" charset="0"/>
                <a:cs typeface="Times New Roman" pitchFamily="18" charset="0"/>
              </a:rPr>
              <a:t>S</a:t>
            </a:r>
            <a:r>
              <a:rPr kumimoji="0" lang="en-US" altLang="zh-CN" sz="2000" b="0" i="0" u="none" strike="noStrike" kern="0" cap="none" spc="0" normalizeH="0" baseline="0" noProof="0" dirty="0" err="1" smtClean="0">
                <a:ln>
                  <a:noFill/>
                </a:ln>
                <a:solidFill>
                  <a:sysClr val="windowText" lastClr="000000"/>
                </a:solidFill>
                <a:effectLst/>
                <a:uLnTx/>
                <a:uFillTx/>
                <a:latin typeface="Times New Roman" pitchFamily="18" charset="0"/>
                <a:cs typeface="Times New Roman" pitchFamily="18" charset="0"/>
              </a:rPr>
              <a:t>pecial</a:t>
            </a:r>
            <a:r>
              <a:rPr kumimoji="0" lang="en-US" altLang="zh-CN" sz="2000" b="0" i="0" u="none" strike="noStrike" kern="0" cap="none" spc="0" normalizeH="0" baseline="0" noProof="0" dirty="0" smtClean="0">
                <a:ln>
                  <a:noFill/>
                </a:ln>
                <a:solidFill>
                  <a:sysClr val="windowText" lastClr="000000"/>
                </a:solidFill>
                <a:effectLst/>
                <a:uLnTx/>
                <a:uFillTx/>
                <a:latin typeface="Times New Roman" pitchFamily="18" charset="0"/>
                <a:cs typeface="Times New Roman" pitchFamily="18" charset="0"/>
              </a:rPr>
              <a:t> </a:t>
            </a:r>
            <a:r>
              <a:rPr kumimoji="0" lang="en-US" altLang="zh-CN" sz="2000" b="0" i="0" u="none" strike="noStrike" kern="0" cap="none" spc="0" normalizeH="0" baseline="0" noProof="0" dirty="0">
                <a:ln>
                  <a:noFill/>
                </a:ln>
                <a:solidFill>
                  <a:sysClr val="windowText" lastClr="000000"/>
                </a:solidFill>
                <a:effectLst/>
                <a:uLnTx/>
                <a:uFillTx/>
                <a:latin typeface="Times New Roman" pitchFamily="18" charset="0"/>
                <a:cs typeface="Times New Roman" pitchFamily="18" charset="0"/>
              </a:rPr>
              <a:t>functions and characteristics </a:t>
            </a:r>
            <a:r>
              <a:rPr kumimoji="0" lang="en-US" altLang="zh-CN" sz="2000" b="0" i="0" u="none" strike="noStrike" kern="0" cap="none" spc="0" normalizeH="0" baseline="0" noProof="0" dirty="0" smtClean="0">
                <a:ln>
                  <a:noFill/>
                </a:ln>
                <a:solidFill>
                  <a:sysClr val="windowText" lastClr="000000"/>
                </a:solidFill>
                <a:effectLst/>
                <a:uLnTx/>
                <a:uFillTx/>
                <a:latin typeface="Times New Roman" pitchFamily="18" charset="0"/>
                <a:cs typeface="Times New Roman" pitchFamily="18" charset="0"/>
              </a:rPr>
              <a:t>:</a:t>
            </a:r>
            <a:endParaRPr kumimoji="0" lang="en-US" altLang="zh-CN" sz="2000" b="1" i="0" u="none" strike="noStrike" kern="0" cap="none" spc="0" normalizeH="0" baseline="0" noProof="0" dirty="0">
              <a:ln>
                <a:noFill/>
              </a:ln>
              <a:solidFill>
                <a:sysClr val="windowText" lastClr="000000"/>
              </a:solidFill>
              <a:effectLst/>
              <a:uLnTx/>
              <a:uFillTx/>
              <a:latin typeface="Times New Roman" pitchFamily="18" charset="0"/>
            </a:endParaRPr>
          </a:p>
        </p:txBody>
      </p:sp>
      <p:sp>
        <p:nvSpPr>
          <p:cNvPr id="8" name="矩形 7"/>
          <p:cNvSpPr/>
          <p:nvPr/>
        </p:nvSpPr>
        <p:spPr>
          <a:xfrm>
            <a:off x="251520" y="2708920"/>
            <a:ext cx="8280920" cy="2592288"/>
          </a:xfrm>
          <a:prstGeom prst="rect">
            <a:avLst/>
          </a:prstGeom>
          <a:solidFill>
            <a:schemeClr val="accent5">
              <a:lumMod val="40000"/>
              <a:lumOff val="60000"/>
            </a:schemeClr>
          </a:solidFill>
          <a:ln w="12700" cap="flat" cmpd="sng" algn="ctr">
            <a:solidFill>
              <a:srgbClr val="5B9BD5">
                <a:shade val="50000"/>
              </a:srgbClr>
            </a:solidFill>
            <a:prstDash val="solid"/>
            <a:miter lim="800000"/>
          </a:ln>
          <a:effectLst/>
        </p:spPr>
        <p:txBody>
          <a:bodyPr anchor="ctr"/>
          <a:lstStyle/>
          <a:p>
            <a:pPr marL="0" marR="0" lvl="0" indent="0" defTabSz="914400" eaLnBrk="1" fontAlgn="auto" latinLnBrk="0" hangingPunct="1">
              <a:lnSpc>
                <a:spcPct val="150000"/>
              </a:lnSpc>
              <a:spcBef>
                <a:spcPts val="0"/>
              </a:spcBef>
              <a:spcAft>
                <a:spcPts val="0"/>
              </a:spcAft>
              <a:buClr>
                <a:schemeClr val="tx1"/>
              </a:buClr>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The astronomical data analysis software and systems have more focuses on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timelines</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 real-time, automaticity of data processing than general ones</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a:t>
            </a:r>
            <a:endPar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
                <a:schemeClr val="tx1"/>
              </a:buClr>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 The software needs to provide more using modes, while general software can support one mode of GUI and console-batch.</a:t>
            </a:r>
          </a:p>
          <a:p>
            <a:pPr marL="0" marR="0" lvl="0" indent="0" defTabSz="914400" eaLnBrk="1" fontAlgn="auto" latinLnBrk="0" hangingPunct="1">
              <a:lnSpc>
                <a:spcPct val="150000"/>
              </a:lnSpc>
              <a:spcBef>
                <a:spcPts val="0"/>
              </a:spcBef>
              <a:spcAft>
                <a:spcPts val="0"/>
              </a:spcAft>
              <a:buClr>
                <a:schemeClr val="tx1"/>
              </a:buClr>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They need to process more complex and diverse data.</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latin typeface="Times New Roman" pitchFamily="18" charset="0"/>
                <a:cs typeface="Times New Roman" pitchFamily="18" charset="0"/>
              </a:rPr>
              <a:t>Special contents and characteristics </a:t>
            </a:r>
            <a:br>
              <a:rPr lang="en-US" altLang="zh-CN" dirty="0" smtClean="0">
                <a:latin typeface="Times New Roman" pitchFamily="18" charset="0"/>
                <a:cs typeface="Times New Roman" pitchFamily="18" charset="0"/>
              </a:rPr>
            </a:br>
            <a:r>
              <a:rPr lang="en-US" altLang="zh-CN" dirty="0" smtClean="0">
                <a:latin typeface="Times New Roman" pitchFamily="18" charset="0"/>
                <a:cs typeface="Times New Roman" pitchFamily="18" charset="0"/>
              </a:rPr>
              <a:t>in astronomical big data testing</a:t>
            </a:r>
            <a:endParaRPr lang="zh-CN" altLang="en-US" dirty="0">
              <a:latin typeface="Times New Roman" pitchFamily="18" charset="0"/>
              <a:cs typeface="Times New Roman" pitchFamily="18" charset="0"/>
            </a:endParaRPr>
          </a:p>
        </p:txBody>
      </p:sp>
      <p:sp>
        <p:nvSpPr>
          <p:cNvPr id="9" name="矩形 8"/>
          <p:cNvSpPr/>
          <p:nvPr/>
        </p:nvSpPr>
        <p:spPr>
          <a:xfrm>
            <a:off x="395536" y="2348880"/>
            <a:ext cx="8172400" cy="2880320"/>
          </a:xfrm>
          <a:prstGeom prst="rect">
            <a:avLst/>
          </a:prstGeom>
          <a:solidFill>
            <a:schemeClr val="accent5">
              <a:lumMod val="40000"/>
              <a:lumOff val="60000"/>
            </a:schemeClr>
          </a:solidFill>
          <a:ln w="12700" cap="flat" cmpd="sng" algn="ctr">
            <a:solidFill>
              <a:srgbClr val="5B9BD5">
                <a:shade val="50000"/>
              </a:srgbClr>
            </a:solidFill>
            <a:prstDash val="solid"/>
            <a:miter lim="800000"/>
          </a:ln>
          <a:effectLst/>
        </p:spPr>
        <p:txBody>
          <a:bodyPr anchor="ctr"/>
          <a:lstStyle/>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It is not easy to begin for a new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test </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engineer without astronomical background.</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Most of testing work is done through user trying the system. </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The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test </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time has a longer duration because astronomical projects usually have long term and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test </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data has strong complexity. </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It is difficult to develop or execute the entry and exit criteria of each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test </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stage.</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The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test </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effort of algorithm is more than that of general projects</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latin typeface="Times New Roman" pitchFamily="18" charset="0"/>
                <a:cs typeface="Times New Roman" pitchFamily="18" charset="0"/>
              </a:rPr>
              <a:t>Special contents and characteristics </a:t>
            </a:r>
            <a:br>
              <a:rPr lang="en-US" altLang="zh-CN" dirty="0" smtClean="0">
                <a:latin typeface="Times New Roman" pitchFamily="18" charset="0"/>
                <a:cs typeface="Times New Roman" pitchFamily="18" charset="0"/>
              </a:rPr>
            </a:br>
            <a:r>
              <a:rPr lang="en-US" altLang="zh-CN" dirty="0" smtClean="0">
                <a:latin typeface="Times New Roman" pitchFamily="18" charset="0"/>
                <a:cs typeface="Times New Roman" pitchFamily="18" charset="0"/>
              </a:rPr>
              <a:t>in astronomical big data testing</a:t>
            </a:r>
            <a:endParaRPr lang="zh-CN" altLang="en-US" dirty="0">
              <a:latin typeface="Times New Roman" pitchFamily="18" charset="0"/>
              <a:cs typeface="Times New Roman" pitchFamily="18" charset="0"/>
            </a:endParaRPr>
          </a:p>
        </p:txBody>
      </p:sp>
      <p:sp>
        <p:nvSpPr>
          <p:cNvPr id="9" name="矩形 8"/>
          <p:cNvSpPr/>
          <p:nvPr/>
        </p:nvSpPr>
        <p:spPr>
          <a:xfrm>
            <a:off x="395536" y="1988840"/>
            <a:ext cx="7632848" cy="3096344"/>
          </a:xfrm>
          <a:prstGeom prst="rect">
            <a:avLst/>
          </a:prstGeom>
          <a:solidFill>
            <a:schemeClr val="accent5">
              <a:lumMod val="40000"/>
              <a:lumOff val="60000"/>
            </a:schemeClr>
          </a:solidFill>
          <a:ln w="12700" cap="flat" cmpd="sng" algn="ctr">
            <a:solidFill>
              <a:srgbClr val="5B9BD5">
                <a:shade val="50000"/>
              </a:srgbClr>
            </a:solidFill>
            <a:prstDash val="solid"/>
            <a:miter lim="800000"/>
          </a:ln>
          <a:effectLst/>
        </p:spPr>
        <p:txBody>
          <a:bodyPr anchor="ctr"/>
          <a:lstStyle/>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The </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testing has more international cooperation and user collaboration.</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The expected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test </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results are very difficult to make certain.</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Test work </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has to face the changing requirement due to so long-term project. </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There are some unexpected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test </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problems.</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Proper and fully functional testing tools need to be introduced or developed.</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7"/>
          <p:cNvSpPr txBox="1">
            <a:spLocks noChangeArrowheads="1"/>
          </p:cNvSpPr>
          <p:nvPr/>
        </p:nvSpPr>
        <p:spPr bwMode="auto">
          <a:xfrm>
            <a:off x="251521" y="1628800"/>
            <a:ext cx="8424936" cy="491762"/>
          </a:xfrm>
          <a:prstGeom prst="rect">
            <a:avLst/>
          </a:prstGeom>
          <a:noFill/>
          <a:ln w="12700">
            <a:noFill/>
            <a:miter lim="800000"/>
            <a:headEnd/>
            <a:tailEnd/>
          </a:ln>
        </p:spPr>
        <p:txBody>
          <a:bodyPr wrap="square" lIns="106343" tIns="106343" rIns="106343" bIns="106343">
            <a:spAutoFit/>
          </a:bodyPr>
          <a:lstStyle/>
          <a:p>
            <a:pPr defTabSz="820738">
              <a:tabLst>
                <a:tab pos="449263" algn="l"/>
              </a:tabLst>
            </a:pPr>
            <a:r>
              <a:rPr lang="en-US" altLang="zh-CN" dirty="0" smtClean="0">
                <a:latin typeface="Times New Roman" pitchFamily="18" charset="0"/>
                <a:cs typeface="Times New Roman" pitchFamily="18" charset="0"/>
              </a:rPr>
              <a:t>.</a:t>
            </a:r>
            <a:endParaRPr lang="en-US" altLang="zh-CN" sz="4700" b="1" dirty="0">
              <a:latin typeface="Times New Roman" pitchFamily="18" charset="0"/>
              <a:cs typeface="Times New Roman" pitchFamily="18" charset="0"/>
            </a:endParaRPr>
          </a:p>
        </p:txBody>
      </p:sp>
      <p:sp>
        <p:nvSpPr>
          <p:cNvPr id="10" name="矩形 9"/>
          <p:cNvSpPr/>
          <p:nvPr/>
        </p:nvSpPr>
        <p:spPr>
          <a:xfrm>
            <a:off x="251520" y="1844824"/>
            <a:ext cx="7848872" cy="4248472"/>
          </a:xfrm>
          <a:prstGeom prst="rect">
            <a:avLst/>
          </a:prstGeom>
          <a:solidFill>
            <a:schemeClr val="accent5">
              <a:lumMod val="40000"/>
              <a:lumOff val="60000"/>
            </a:schemeClr>
          </a:solidFill>
          <a:ln w="12700" cap="flat" cmpd="sng" algn="ctr">
            <a:solidFill>
              <a:srgbClr val="5B9BD5">
                <a:shade val="50000"/>
              </a:srgbClr>
            </a:solidFill>
            <a:prstDash val="solid"/>
            <a:miter lim="800000"/>
          </a:ln>
          <a:effectLst/>
        </p:spPr>
        <p:txBody>
          <a:bodyPr anchor="ctr"/>
          <a:lstStyle/>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Adequately testing scientific software is more challenging than common software. One of the greatest challenges that occur due to the characteristics of scientific software is the oracle problem.</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Increasing new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test </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contents bring big challenges for existing testing technology. For example, the detection of fast (&lt; 1 second) transient signals requires a challenging balance between the need to examine vast quantities of high time-resolution data and the impracticality of storing all the data for later analysis.</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Tx/>
              <a:buSzTx/>
              <a:buFont typeface="Wingdings" pitchFamily="2" charset="2"/>
              <a:buChar char="l"/>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There are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test </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management challenges to be overcome including distributed development teams, part-time efforts, and highly constrained schedules .</a:t>
            </a:r>
            <a:endParaRPr kumimoji="0" lang="zh-CN"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p:txBody>
      </p:sp>
      <p:sp>
        <p:nvSpPr>
          <p:cNvPr id="11" name="标题 10"/>
          <p:cNvSpPr>
            <a:spLocks noGrp="1"/>
          </p:cNvSpPr>
          <p:nvPr>
            <p:ph type="title"/>
          </p:nvPr>
        </p:nvSpPr>
        <p:spPr/>
        <p:txBody>
          <a:bodyPr>
            <a:normAutofit fontScale="90000"/>
          </a:bodyPr>
          <a:lstStyle/>
          <a:p>
            <a:r>
              <a:rPr lang="en-US" altLang="zh-CN" dirty="0" smtClean="0">
                <a:latin typeface="Times New Roman" pitchFamily="18" charset="0"/>
                <a:cs typeface="Times New Roman" pitchFamily="18" charset="0"/>
              </a:rPr>
              <a:t>Special challenges </a:t>
            </a:r>
            <a:br>
              <a:rPr lang="en-US" altLang="zh-CN" dirty="0" smtClean="0">
                <a:latin typeface="Times New Roman" pitchFamily="18" charset="0"/>
                <a:cs typeface="Times New Roman" pitchFamily="18" charset="0"/>
              </a:rPr>
            </a:br>
            <a:r>
              <a:rPr lang="en-US" altLang="zh-CN" dirty="0" smtClean="0">
                <a:latin typeface="Times New Roman" pitchFamily="18" charset="0"/>
                <a:cs typeface="Times New Roman" pitchFamily="18" charset="0"/>
              </a:rPr>
              <a:t>in astronomical big data testing</a:t>
            </a:r>
            <a:endParaRPr lang="zh-CN"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目   录</a:t>
            </a:r>
            <a:endParaRPr lang="zh-CN" altLang="en-US" dirty="0"/>
          </a:p>
        </p:txBody>
      </p:sp>
      <p:sp>
        <p:nvSpPr>
          <p:cNvPr id="3" name="内容占位符 2"/>
          <p:cNvSpPr>
            <a:spLocks noGrp="1"/>
          </p:cNvSpPr>
          <p:nvPr>
            <p:ph idx="1"/>
          </p:nvPr>
        </p:nvSpPr>
        <p:spPr>
          <a:xfrm>
            <a:off x="899592" y="1783357"/>
            <a:ext cx="7776864" cy="4525963"/>
          </a:xfrm>
        </p:spPr>
        <p:txBody>
          <a:bodyPr/>
          <a:lstStyle/>
          <a:p>
            <a:pPr>
              <a:buClr>
                <a:srgbClr val="00B050"/>
              </a:buClr>
              <a:buSzPct val="120000"/>
            </a:pPr>
            <a:r>
              <a:rPr lang="zh-CN" altLang="en-US" dirty="0" smtClean="0"/>
              <a:t>数据质量与软件测试</a:t>
            </a:r>
            <a:endParaRPr lang="en-US" altLang="zh-CN" dirty="0" smtClean="0"/>
          </a:p>
          <a:p>
            <a:pPr>
              <a:buClr>
                <a:srgbClr val="00B050"/>
              </a:buClr>
              <a:buSzPct val="120000"/>
            </a:pPr>
            <a:r>
              <a:rPr lang="zh-CN" altLang="en-US" dirty="0" smtClean="0"/>
              <a:t>通用大数据测试</a:t>
            </a:r>
            <a:endParaRPr lang="en-US" altLang="zh-CN" dirty="0" smtClean="0"/>
          </a:p>
          <a:p>
            <a:pPr>
              <a:buClr>
                <a:srgbClr val="00B050"/>
              </a:buClr>
              <a:buSzPct val="120000"/>
            </a:pPr>
            <a:r>
              <a:rPr lang="zh-CN" altLang="en-US" dirty="0" smtClean="0"/>
              <a:t>天文大数据测试</a:t>
            </a:r>
            <a:endParaRPr lang="en-US" altLang="zh-CN" dirty="0" smtClean="0"/>
          </a:p>
          <a:p>
            <a:pPr>
              <a:buClr>
                <a:srgbClr val="00B050"/>
              </a:buClr>
              <a:buSzPct val="120000"/>
            </a:pPr>
            <a:r>
              <a:rPr lang="zh-CN" altLang="en-US" b="1" dirty="0" smtClean="0">
                <a:solidFill>
                  <a:srgbClr val="FF0000"/>
                </a:solidFill>
              </a:rPr>
              <a:t>总结</a:t>
            </a:r>
            <a:endParaRPr lang="zh-CN" altLang="en-US" b="1" dirty="0">
              <a:solidFill>
                <a:srgbClr val="FF00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latin typeface="Times New Roman" pitchFamily="18" charset="0"/>
                <a:cs typeface="Times New Roman" pitchFamily="18" charset="0"/>
              </a:rPr>
              <a:t>总    结</a:t>
            </a:r>
            <a:endParaRPr lang="zh-CN" altLang="en-US" dirty="0">
              <a:latin typeface="Times New Roman" pitchFamily="18" charset="0"/>
              <a:cs typeface="Times New Roman" pitchFamily="18" charset="0"/>
            </a:endParaRPr>
          </a:p>
        </p:txBody>
      </p:sp>
      <p:sp>
        <p:nvSpPr>
          <p:cNvPr id="3" name="矩形 2"/>
          <p:cNvSpPr/>
          <p:nvPr/>
        </p:nvSpPr>
        <p:spPr>
          <a:xfrm>
            <a:off x="683568" y="2060849"/>
            <a:ext cx="7272808" cy="2677656"/>
          </a:xfrm>
          <a:prstGeom prst="rect">
            <a:avLst/>
          </a:prstGeom>
        </p:spPr>
        <p:txBody>
          <a:bodyPr wrap="square">
            <a:spAutoFit/>
          </a:bodyPr>
          <a:lstStyle/>
          <a:p>
            <a:r>
              <a:rPr lang="zh-CN" altLang="zh-CN" sz="2800" dirty="0" smtClean="0"/>
              <a:t> </a:t>
            </a:r>
            <a:r>
              <a:rPr lang="en-US" altLang="zh-CN" sz="2800" dirty="0" smtClean="0"/>
              <a:t>In order to better support astronomers,</a:t>
            </a:r>
          </a:p>
          <a:p>
            <a:r>
              <a:rPr lang="en-US" altLang="zh-CN" sz="2800" dirty="0" smtClean="0"/>
              <a:t> the pertinent </a:t>
            </a:r>
            <a:r>
              <a:rPr lang="en-US" altLang="zh-CN" sz="2800" dirty="0" smtClean="0">
                <a:solidFill>
                  <a:srgbClr val="FF0000"/>
                </a:solidFill>
              </a:rPr>
              <a:t>methods, models and strategies </a:t>
            </a:r>
            <a:r>
              <a:rPr lang="en-US" altLang="zh-CN" sz="2800" dirty="0" smtClean="0"/>
              <a:t>for the better </a:t>
            </a:r>
            <a:r>
              <a:rPr lang="en-US" altLang="zh-CN" sz="2800" dirty="0" smtClean="0">
                <a:solidFill>
                  <a:srgbClr val="FF0000"/>
                </a:solidFill>
              </a:rPr>
              <a:t>cost effective testing </a:t>
            </a:r>
            <a:r>
              <a:rPr lang="en-US" altLang="zh-CN" sz="2800" dirty="0" smtClean="0"/>
              <a:t>processes should be studied on the base of already testing technique as soon as possible to assure software quality.</a:t>
            </a:r>
            <a:endParaRPr lang="zh-CN" altLang="en-US" sz="2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txBox="1">
            <a:spLocks/>
          </p:cNvSpPr>
          <p:nvPr/>
        </p:nvSpPr>
        <p:spPr>
          <a:xfrm>
            <a:off x="323528" y="1988840"/>
            <a:ext cx="82296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zh-CN" altLang="en-US" sz="4400" b="1" i="0" u="none" strike="noStrike" kern="1200" cap="none" spc="0" normalizeH="0" baseline="0" noProof="0" dirty="0" smtClean="0">
                <a:ln>
                  <a:noFill/>
                </a:ln>
                <a:solidFill>
                  <a:schemeClr val="bg1"/>
                </a:solidFill>
                <a:effectLst/>
                <a:uLnTx/>
                <a:uFillTx/>
                <a:latin typeface="楷体" pitchFamily="49" charset="-122"/>
                <a:ea typeface="楷体" pitchFamily="49" charset="-122"/>
                <a:cs typeface="+mj-cs"/>
              </a:rPr>
              <a:t>周丽晓汇报完毕，</a:t>
            </a:r>
            <a:r>
              <a:rPr kumimoji="0" lang="en-US" altLang="zh-CN" sz="4400" b="1" i="0" u="none" strike="noStrike" kern="1200" cap="none" spc="0" normalizeH="0" baseline="0" noProof="0" dirty="0" smtClean="0">
                <a:ln>
                  <a:noFill/>
                </a:ln>
                <a:solidFill>
                  <a:schemeClr val="bg1"/>
                </a:solidFill>
                <a:effectLst/>
                <a:uLnTx/>
                <a:uFillTx/>
                <a:latin typeface="楷体" pitchFamily="49" charset="-122"/>
                <a:ea typeface="楷体" pitchFamily="49" charset="-122"/>
                <a:cs typeface="+mj-cs"/>
              </a:rPr>
              <a:t/>
            </a:r>
            <a:br>
              <a:rPr kumimoji="0" lang="en-US" altLang="zh-CN" sz="4400" b="1" i="0" u="none" strike="noStrike" kern="1200" cap="none" spc="0" normalizeH="0" baseline="0" noProof="0" dirty="0" smtClean="0">
                <a:ln>
                  <a:noFill/>
                </a:ln>
                <a:solidFill>
                  <a:schemeClr val="bg1"/>
                </a:solidFill>
                <a:effectLst/>
                <a:uLnTx/>
                <a:uFillTx/>
                <a:latin typeface="楷体" pitchFamily="49" charset="-122"/>
                <a:ea typeface="楷体" pitchFamily="49" charset="-122"/>
                <a:cs typeface="+mj-cs"/>
              </a:rPr>
            </a:br>
            <a:r>
              <a:rPr kumimoji="0" lang="zh-CN" altLang="en-US" sz="4400" b="1" i="0" u="none" strike="noStrike" kern="1200" cap="none" spc="0" normalizeH="0" baseline="0" noProof="0" dirty="0" smtClean="0">
                <a:ln>
                  <a:noFill/>
                </a:ln>
                <a:solidFill>
                  <a:srgbClr val="FF0000"/>
                </a:solidFill>
                <a:effectLst/>
                <a:uLnTx/>
                <a:uFillTx/>
                <a:latin typeface="楷体" pitchFamily="49" charset="-122"/>
                <a:ea typeface="楷体" pitchFamily="49" charset="-122"/>
                <a:cs typeface="+mj-cs"/>
              </a:rPr>
              <a:t>谢 谢！</a:t>
            </a:r>
            <a:endParaRPr kumimoji="0" lang="zh-CN" altLang="en-US" sz="4400" b="1" i="0" u="none" strike="noStrike" kern="1200" cap="none" spc="0" normalizeH="0" baseline="0" noProof="0" dirty="0">
              <a:ln>
                <a:noFill/>
              </a:ln>
              <a:solidFill>
                <a:srgbClr val="FF0000"/>
              </a:solidFill>
              <a:effectLst/>
              <a:uLnTx/>
              <a:uFillTx/>
              <a:latin typeface="楷体" pitchFamily="49" charset="-122"/>
              <a:ea typeface="楷体" pitchFamily="49" charset="-122"/>
              <a:cs typeface="+mj-cs"/>
            </a:endParaRPr>
          </a:p>
        </p:txBody>
      </p:sp>
      <p:sp>
        <p:nvSpPr>
          <p:cNvPr id="4" name="标题 1"/>
          <p:cNvSpPr txBox="1">
            <a:spLocks/>
          </p:cNvSpPr>
          <p:nvPr/>
        </p:nvSpPr>
        <p:spPr>
          <a:xfrm>
            <a:off x="230832" y="3284984"/>
            <a:ext cx="82296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zh-CN" altLang="en-US" sz="4400" b="1" i="0" u="none" strike="noStrike" kern="1200" cap="none" spc="0" normalizeH="0" baseline="0" noProof="0" dirty="0" smtClean="0">
                <a:ln>
                  <a:noFill/>
                </a:ln>
                <a:solidFill>
                  <a:schemeClr val="bg1"/>
                </a:solidFill>
                <a:effectLst/>
                <a:uLnTx/>
                <a:uFillTx/>
                <a:latin typeface="楷体" pitchFamily="49" charset="-122"/>
                <a:ea typeface="楷体" pitchFamily="49" charset="-122"/>
                <a:cs typeface="+mj-cs"/>
              </a:rPr>
              <a:t>周丽晓汇报完毕，</a:t>
            </a:r>
            <a:r>
              <a:rPr kumimoji="0" lang="en-US" altLang="zh-CN" sz="4400" b="1" i="0" u="none" strike="noStrike" kern="1200" cap="none" spc="0" normalizeH="0" baseline="0" noProof="0" dirty="0" smtClean="0">
                <a:ln>
                  <a:noFill/>
                </a:ln>
                <a:solidFill>
                  <a:schemeClr val="bg1"/>
                </a:solidFill>
                <a:effectLst/>
                <a:uLnTx/>
                <a:uFillTx/>
                <a:latin typeface="楷体" pitchFamily="49" charset="-122"/>
                <a:ea typeface="楷体" pitchFamily="49" charset="-122"/>
                <a:cs typeface="+mj-cs"/>
              </a:rPr>
              <a:t/>
            </a:r>
            <a:br>
              <a:rPr kumimoji="0" lang="en-US" altLang="zh-CN" sz="4400" b="1" i="0" u="none" strike="noStrike" kern="1200" cap="none" spc="0" normalizeH="0" baseline="0" noProof="0" dirty="0" smtClean="0">
                <a:ln>
                  <a:noFill/>
                </a:ln>
                <a:solidFill>
                  <a:schemeClr val="bg1"/>
                </a:solidFill>
                <a:effectLst/>
                <a:uLnTx/>
                <a:uFillTx/>
                <a:latin typeface="楷体" pitchFamily="49" charset="-122"/>
                <a:ea typeface="楷体" pitchFamily="49" charset="-122"/>
                <a:cs typeface="+mj-cs"/>
              </a:rPr>
            </a:br>
            <a:r>
              <a:rPr kumimoji="0" lang="en-US" altLang="zh-CN" sz="4400" b="1" i="0" u="none" strike="noStrike" kern="1200" cap="none" spc="0" normalizeH="0" baseline="0" noProof="0" dirty="0" smtClean="0">
                <a:ln>
                  <a:noFill/>
                </a:ln>
                <a:solidFill>
                  <a:srgbClr val="FF0000"/>
                </a:solidFill>
                <a:effectLst/>
                <a:uLnTx/>
                <a:uFillTx/>
                <a:latin typeface="楷体" pitchFamily="49" charset="-122"/>
                <a:ea typeface="楷体" pitchFamily="49" charset="-122"/>
                <a:cs typeface="+mj-cs"/>
              </a:rPr>
              <a:t>Questions?</a:t>
            </a:r>
            <a:endParaRPr kumimoji="0" lang="zh-CN" altLang="en-US" sz="4400" b="1" i="0" u="none" strike="noStrike" kern="1200" cap="none" spc="0" normalizeH="0" baseline="0" noProof="0" dirty="0">
              <a:ln>
                <a:noFill/>
              </a:ln>
              <a:solidFill>
                <a:srgbClr val="FF0000"/>
              </a:solidFill>
              <a:effectLst/>
              <a:uLnTx/>
              <a:uFillTx/>
              <a:latin typeface="楷体" pitchFamily="49" charset="-122"/>
              <a:ea typeface="楷体" pitchFamily="49" charset="-122"/>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目   录</a:t>
            </a:r>
            <a:endParaRPr lang="zh-CN" altLang="en-US" dirty="0"/>
          </a:p>
        </p:txBody>
      </p:sp>
      <p:sp>
        <p:nvSpPr>
          <p:cNvPr id="3" name="内容占位符 2"/>
          <p:cNvSpPr>
            <a:spLocks noGrp="1"/>
          </p:cNvSpPr>
          <p:nvPr>
            <p:ph idx="1"/>
          </p:nvPr>
        </p:nvSpPr>
        <p:spPr>
          <a:xfrm>
            <a:off x="899592" y="1783357"/>
            <a:ext cx="7776864" cy="4525963"/>
          </a:xfrm>
        </p:spPr>
        <p:txBody>
          <a:bodyPr/>
          <a:lstStyle/>
          <a:p>
            <a:pPr>
              <a:buClr>
                <a:srgbClr val="00B050"/>
              </a:buClr>
              <a:buSzPct val="120000"/>
            </a:pPr>
            <a:r>
              <a:rPr lang="zh-CN" altLang="en-US" b="1" dirty="0" smtClean="0">
                <a:solidFill>
                  <a:srgbClr val="FF0000"/>
                </a:solidFill>
              </a:rPr>
              <a:t>数据质量与软件测试</a:t>
            </a:r>
            <a:endParaRPr lang="en-US" altLang="zh-CN" b="1" dirty="0" smtClean="0">
              <a:solidFill>
                <a:srgbClr val="FF0000"/>
              </a:solidFill>
            </a:endParaRPr>
          </a:p>
          <a:p>
            <a:pPr>
              <a:buClr>
                <a:srgbClr val="00B050"/>
              </a:buClr>
              <a:buSzPct val="120000"/>
            </a:pPr>
            <a:r>
              <a:rPr lang="zh-CN" altLang="en-US" dirty="0" smtClean="0"/>
              <a:t>通用大数据测试</a:t>
            </a:r>
            <a:endParaRPr lang="en-US" altLang="zh-CN" dirty="0" smtClean="0"/>
          </a:p>
          <a:p>
            <a:pPr>
              <a:buClr>
                <a:srgbClr val="00B050"/>
              </a:buClr>
              <a:buSzPct val="120000"/>
            </a:pPr>
            <a:r>
              <a:rPr lang="zh-CN" altLang="en-US" dirty="0" smtClean="0"/>
              <a:t>天文大数据测试</a:t>
            </a:r>
            <a:endParaRPr lang="en-US" altLang="zh-CN" dirty="0" smtClean="0"/>
          </a:p>
          <a:p>
            <a:pPr>
              <a:buClr>
                <a:srgbClr val="00B050"/>
              </a:buClr>
              <a:buSzPct val="120000"/>
            </a:pPr>
            <a:r>
              <a:rPr lang="zh-CN" altLang="en-US" dirty="0" smtClean="0"/>
              <a:t>总结</a:t>
            </a:r>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latin typeface="Times New Roman" pitchFamily="18" charset="0"/>
                <a:cs typeface="Times New Roman" pitchFamily="18" charset="0"/>
              </a:rPr>
              <a:t>数据质量问题</a:t>
            </a:r>
            <a:endParaRPr lang="zh-CN" altLang="en-US" dirty="0">
              <a:latin typeface="Times New Roman" pitchFamily="18" charset="0"/>
              <a:cs typeface="Times New Roman" pitchFamily="18" charset="0"/>
            </a:endParaRPr>
          </a:p>
        </p:txBody>
      </p:sp>
      <p:sp>
        <p:nvSpPr>
          <p:cNvPr id="11" name="矩形 10"/>
          <p:cNvSpPr/>
          <p:nvPr/>
        </p:nvSpPr>
        <p:spPr bwMode="auto">
          <a:xfrm>
            <a:off x="251520" y="1953048"/>
            <a:ext cx="4010297" cy="1656184"/>
          </a:xfrm>
          <a:prstGeom prst="rect">
            <a:avLst/>
          </a:prstGeom>
          <a:solidFill>
            <a:schemeClr val="accent4">
              <a:lumMod val="60000"/>
              <a:lumOff val="40000"/>
            </a:schemeClr>
          </a:solidFill>
          <a:ln w="12700" cap="flat" cmpd="sng" algn="ctr">
            <a:solidFill>
              <a:srgbClr val="5B9BD5">
                <a:shade val="50000"/>
              </a:srgbClr>
            </a:solidFill>
            <a:prstDash val="solid"/>
            <a:miter lim="800000"/>
          </a:ln>
          <a:effectLst/>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a:t>
            </a:r>
            <a:r>
              <a:rPr kumimoji="0" lang="en-US" altLang="zh-CN" sz="1800" b="1" i="0" u="none" strike="noStrike" kern="0" cap="none" spc="0" normalizeH="0" baseline="0" noProof="0" dirty="0">
                <a:ln>
                  <a:noFill/>
                </a:ln>
                <a:solidFill>
                  <a:srgbClr val="FF0000"/>
                </a:solidFill>
                <a:effectLst/>
                <a:uLnTx/>
                <a:uFillTx/>
                <a:latin typeface="Times New Roman" pitchFamily="18" charset="0"/>
                <a:ea typeface="宋体"/>
                <a:cs typeface="Times New Roman" pitchFamily="18" charset="0"/>
              </a:rPr>
              <a:t>70% </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of enterprises have either deployed or are planning to deploy big data projects and programs at present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  </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IDG</a:t>
            </a:r>
            <a:endParaRPr kumimoji="0" lang="zh-CN" altLang="en-US" sz="1800" b="0" i="0" u="none" strike="noStrike" kern="0" cap="none" spc="0" normalizeH="0" baseline="0" noProof="0" dirty="0">
              <a:ln>
                <a:noFill/>
              </a:ln>
              <a:effectLst/>
              <a:uLnTx/>
              <a:uFillTx/>
              <a:latin typeface="Times New Roman" pitchFamily="18" charset="0"/>
              <a:ea typeface="宋体"/>
              <a:cs typeface="Times New Roman" pitchFamily="18" charset="0"/>
            </a:endParaRPr>
          </a:p>
        </p:txBody>
      </p:sp>
      <p:sp>
        <p:nvSpPr>
          <p:cNvPr id="12" name="矩形 11"/>
          <p:cNvSpPr/>
          <p:nvPr/>
        </p:nvSpPr>
        <p:spPr bwMode="auto">
          <a:xfrm>
            <a:off x="4427984" y="1988840"/>
            <a:ext cx="3996000" cy="1656000"/>
          </a:xfrm>
          <a:prstGeom prst="rect">
            <a:avLst/>
          </a:prstGeom>
          <a:solidFill>
            <a:schemeClr val="accent4">
              <a:lumMod val="60000"/>
              <a:lumOff val="40000"/>
            </a:schemeClr>
          </a:solidFill>
          <a:ln w="12700" cap="flat" cmpd="sng" algn="ctr">
            <a:solidFill>
              <a:srgbClr val="5B9BD5">
                <a:shade val="50000"/>
              </a:srgbClr>
            </a:solidFill>
            <a:prstDash val="solid"/>
            <a:miter lim="800000"/>
          </a:ln>
          <a:effectLst/>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a:t>
            </a:r>
            <a:r>
              <a:rPr kumimoji="0" lang="en-US" altLang="zh-CN" sz="1800" b="1" i="0" u="none" strike="noStrike" kern="0" cap="none" spc="0" normalizeH="0" baseline="0" noProof="0" dirty="0">
                <a:ln>
                  <a:noFill/>
                </a:ln>
                <a:solidFill>
                  <a:srgbClr val="FF0000"/>
                </a:solidFill>
                <a:effectLst/>
                <a:uLnTx/>
                <a:uFillTx/>
                <a:latin typeface="Times New Roman" pitchFamily="18" charset="0"/>
                <a:ea typeface="宋体"/>
                <a:cs typeface="Times New Roman" pitchFamily="18" charset="0"/>
              </a:rPr>
              <a:t>19.2</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 of big data application developers say quality of data is the biggest problem they consistently face”</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                     -  Evans Data Corporation</a:t>
            </a:r>
            <a:endParaRPr kumimoji="0" lang="zh-CN" altLang="en-US" sz="1800" b="0" i="0" u="none" strike="noStrike" kern="0" cap="none" spc="0" normalizeH="0" baseline="0" noProof="0" dirty="0">
              <a:ln>
                <a:noFill/>
              </a:ln>
              <a:effectLst/>
              <a:uLnTx/>
              <a:uFillTx/>
              <a:latin typeface="Times New Roman" pitchFamily="18" charset="0"/>
              <a:ea typeface="宋体"/>
              <a:cs typeface="Times New Roman" pitchFamily="18" charset="0"/>
            </a:endParaRPr>
          </a:p>
        </p:txBody>
      </p:sp>
      <p:sp>
        <p:nvSpPr>
          <p:cNvPr id="13" name="矩形 12"/>
          <p:cNvSpPr/>
          <p:nvPr/>
        </p:nvSpPr>
        <p:spPr bwMode="auto">
          <a:xfrm>
            <a:off x="251520" y="3789040"/>
            <a:ext cx="3996000" cy="1656000"/>
          </a:xfrm>
          <a:prstGeom prst="rect">
            <a:avLst/>
          </a:prstGeom>
          <a:solidFill>
            <a:schemeClr val="accent4">
              <a:lumMod val="60000"/>
              <a:lumOff val="40000"/>
            </a:schemeClr>
          </a:solidFill>
          <a:ln w="12700" cap="flat" cmpd="sng" algn="ctr">
            <a:solidFill>
              <a:srgbClr val="5B9BD5">
                <a:shade val="50000"/>
              </a:srgbClr>
            </a:solidFill>
            <a:prstDash val="solid"/>
            <a:miter lim="800000"/>
          </a:ln>
          <a:effectLst/>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“the average organization loses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 </a:t>
            </a:r>
            <a:r>
              <a:rPr kumimoji="0" lang="en-US" altLang="zh-CN" sz="1800" b="1" i="0" u="none" strike="noStrike" kern="0" cap="none" spc="0" normalizeH="0" baseline="0" noProof="0" dirty="0" smtClean="0">
                <a:ln>
                  <a:noFill/>
                </a:ln>
                <a:solidFill>
                  <a:srgbClr val="FF0000"/>
                </a:solidFill>
                <a:effectLst/>
                <a:uLnTx/>
                <a:uFillTx/>
                <a:latin typeface="Times New Roman" pitchFamily="18" charset="0"/>
                <a:ea typeface="宋体"/>
                <a:cs typeface="Times New Roman" pitchFamily="18" charset="0"/>
              </a:rPr>
              <a:t>$</a:t>
            </a:r>
            <a:r>
              <a:rPr kumimoji="0" lang="en-US" altLang="zh-CN" sz="1800" b="1" i="0" u="none" strike="noStrike" kern="0" cap="none" spc="0" normalizeH="0" baseline="0" noProof="0" dirty="0">
                <a:ln>
                  <a:noFill/>
                </a:ln>
                <a:solidFill>
                  <a:srgbClr val="FF0000"/>
                </a:solidFill>
                <a:effectLst/>
                <a:uLnTx/>
                <a:uFillTx/>
                <a:latin typeface="Times New Roman" pitchFamily="18" charset="0"/>
                <a:ea typeface="宋体"/>
                <a:cs typeface="Times New Roman" pitchFamily="18" charset="0"/>
              </a:rPr>
              <a:t>14.2 million annually</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through  </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poor data quality”</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 </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 Analyst firm Gartner </a:t>
            </a:r>
            <a:endParaRPr kumimoji="0" lang="zh-CN" altLang="en-US" sz="1800" b="0" i="0" u="none" strike="noStrike" kern="0" cap="none" spc="0" normalizeH="0" baseline="0" noProof="0" dirty="0">
              <a:ln>
                <a:noFill/>
              </a:ln>
              <a:effectLst/>
              <a:uLnTx/>
              <a:uFillTx/>
              <a:latin typeface="Times New Roman" pitchFamily="18" charset="0"/>
              <a:ea typeface="宋体"/>
              <a:cs typeface="Times New Roman" pitchFamily="18" charset="0"/>
            </a:endParaRPr>
          </a:p>
        </p:txBody>
      </p:sp>
      <p:sp>
        <p:nvSpPr>
          <p:cNvPr id="14" name="矩形 13"/>
          <p:cNvSpPr/>
          <p:nvPr/>
        </p:nvSpPr>
        <p:spPr bwMode="auto">
          <a:xfrm>
            <a:off x="4427984" y="3789040"/>
            <a:ext cx="3996000" cy="1656000"/>
          </a:xfrm>
          <a:prstGeom prst="rect">
            <a:avLst/>
          </a:prstGeom>
          <a:solidFill>
            <a:schemeClr val="accent4">
              <a:lumMod val="60000"/>
              <a:lumOff val="40000"/>
            </a:schemeClr>
          </a:solidFill>
          <a:ln w="12700" cap="flat" cmpd="sng" algn="ctr">
            <a:solidFill>
              <a:srgbClr val="5B9BD5">
                <a:shade val="50000"/>
              </a:srgbClr>
            </a:solidFill>
            <a:prstDash val="solid"/>
            <a:miter lim="800000"/>
          </a:ln>
          <a:effectLst/>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a:t>
            </a:r>
            <a:r>
              <a:rPr kumimoji="0" lang="en-US" altLang="zh-CN" sz="1800" b="1" i="0" u="none" strike="noStrike" kern="0" cap="none" spc="0" normalizeH="0" baseline="0" noProof="0" dirty="0">
                <a:ln>
                  <a:noFill/>
                </a:ln>
                <a:solidFill>
                  <a:srgbClr val="FF0000"/>
                </a:solidFill>
                <a:effectLst/>
                <a:uLnTx/>
                <a:uFillTx/>
                <a:latin typeface="Times New Roman" pitchFamily="18" charset="0"/>
                <a:ea typeface="宋体"/>
                <a:cs typeface="Times New Roman" pitchFamily="18" charset="0"/>
              </a:rPr>
              <a:t>99% </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of organizations have a data quality strategy in place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and  </a:t>
            </a:r>
            <a:r>
              <a:rPr kumimoji="0" lang="en-US" altLang="zh-CN" sz="1800" b="1" i="0" u="none" strike="noStrike" kern="0" cap="none" spc="0" normalizeH="0" baseline="0" noProof="0" dirty="0" smtClean="0">
                <a:ln>
                  <a:noFill/>
                </a:ln>
                <a:solidFill>
                  <a:srgbClr val="FF0000"/>
                </a:solidFill>
                <a:effectLst/>
                <a:uLnTx/>
                <a:uFillTx/>
                <a:latin typeface="Times New Roman" pitchFamily="18" charset="0"/>
                <a:ea typeface="宋体"/>
                <a:cs typeface="Times New Roman" pitchFamily="18" charset="0"/>
              </a:rPr>
              <a:t>75</a:t>
            </a:r>
            <a:r>
              <a:rPr kumimoji="0" lang="en-US" altLang="zh-CN" sz="1800" b="1" i="0" u="none" strike="noStrike" kern="0" cap="none" spc="0" normalizeH="0" baseline="0" noProof="0" dirty="0">
                <a:ln>
                  <a:noFill/>
                </a:ln>
                <a:solidFill>
                  <a:srgbClr val="FF0000"/>
                </a:solidFill>
                <a:effectLst/>
                <a:uLnTx/>
                <a:uFillTx/>
                <a:latin typeface="Times New Roman" pitchFamily="18" charset="0"/>
                <a:ea typeface="宋体"/>
                <a:cs typeface="Times New Roman" pitchFamily="18" charset="0"/>
              </a:rPr>
              <a:t>% of businesses are wasting 14% </a:t>
            </a:r>
            <a:r>
              <a:rPr kumimoji="0" lang="en-US" altLang="zh-CN" sz="1800" b="1" i="0" u="none" strike="noStrike" kern="0" cap="none" spc="0" normalizeH="0" baseline="0" noProof="0" dirty="0" smtClean="0">
                <a:ln>
                  <a:noFill/>
                </a:ln>
                <a:solidFill>
                  <a:srgbClr val="FF0000"/>
                </a:solidFill>
                <a:effectLst/>
                <a:uLnTx/>
                <a:uFillTx/>
                <a:latin typeface="Times New Roman" pitchFamily="18" charset="0"/>
                <a:ea typeface="宋体"/>
                <a:cs typeface="Times New Roman" pitchFamily="18" charset="0"/>
              </a:rPr>
              <a:t> </a:t>
            </a:r>
            <a:r>
              <a:rPr kumimoji="0" lang="en-US" altLang="zh-CN" sz="1800" b="0" i="0" u="none" strike="noStrike" kern="0" cap="none" spc="0" normalizeH="0" baseline="0" noProof="0" dirty="0" smtClean="0">
                <a:ln>
                  <a:noFill/>
                </a:ln>
                <a:effectLst/>
                <a:uLnTx/>
                <a:uFillTx/>
                <a:latin typeface="Times New Roman" pitchFamily="18" charset="0"/>
                <a:ea typeface="宋体"/>
                <a:cs typeface="Times New Roman" pitchFamily="18" charset="0"/>
              </a:rPr>
              <a:t>of </a:t>
            </a: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revenue due to poor data quality ”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effectLst/>
                <a:uLnTx/>
                <a:uFillTx/>
                <a:latin typeface="Times New Roman" pitchFamily="18" charset="0"/>
                <a:ea typeface="宋体"/>
                <a:cs typeface="Times New Roman" pitchFamily="18" charset="0"/>
              </a:rPr>
              <a:t>                       -Experian Data Quality </a:t>
            </a:r>
            <a:endParaRPr kumimoji="0" lang="zh-CN" altLang="en-US" sz="1800" b="0" i="0" u="none" strike="noStrike" kern="0" cap="none" spc="0" normalizeH="0" baseline="0" noProof="0" dirty="0">
              <a:ln>
                <a:noFill/>
              </a:ln>
              <a:effectLst/>
              <a:uLnTx/>
              <a:uFillTx/>
              <a:latin typeface="Times New Roman" pitchFamily="18" charset="0"/>
              <a:ea typeface="宋体"/>
              <a:cs typeface="Times New Roman" pitchFamily="18" charset="0"/>
            </a:endParaRPr>
          </a:p>
        </p:txBody>
      </p:sp>
    </p:spTree>
    <p:custDataLst>
      <p:tags r:id="rId1"/>
    </p:custDataLst>
    <p:extLst>
      <p:ext uri="{BB962C8B-B14F-4D97-AF65-F5344CB8AC3E}">
        <p14:creationId xmlns:p14="http://schemas.microsoft.com/office/powerpoint/2010/main" xmlns="" val="39168165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latin typeface="Times New Roman" pitchFamily="18" charset="0"/>
                <a:cs typeface="Times New Roman" pitchFamily="18" charset="0"/>
              </a:rPr>
              <a:t>天文数据质量</a:t>
            </a:r>
            <a:endParaRPr lang="zh-CN" altLang="en-US" dirty="0">
              <a:latin typeface="Times New Roman" pitchFamily="18" charset="0"/>
              <a:cs typeface="Times New Roman" pitchFamily="18" charset="0"/>
            </a:endParaRPr>
          </a:p>
        </p:txBody>
      </p:sp>
      <p:sp>
        <p:nvSpPr>
          <p:cNvPr id="7" name="矩形 6"/>
          <p:cNvSpPr/>
          <p:nvPr/>
        </p:nvSpPr>
        <p:spPr>
          <a:xfrm>
            <a:off x="251520" y="2156663"/>
            <a:ext cx="7776864" cy="1477328"/>
          </a:xfrm>
          <a:prstGeom prst="rect">
            <a:avLst/>
          </a:prstGeom>
          <a:solidFill>
            <a:schemeClr val="accent4">
              <a:lumMod val="40000"/>
              <a:lumOff val="60000"/>
            </a:schemeClr>
          </a:solidFill>
        </p:spPr>
        <p:style>
          <a:lnRef idx="2">
            <a:schemeClr val="accent1"/>
          </a:lnRef>
          <a:fillRef idx="1">
            <a:schemeClr val="lt1"/>
          </a:fillRef>
          <a:effectRef idx="0">
            <a:schemeClr val="accent1"/>
          </a:effectRef>
          <a:fontRef idx="minor">
            <a:schemeClr val="dk1"/>
          </a:fontRef>
        </p:style>
        <p:txBody>
          <a:bodyPr wrap="square">
            <a:spAutoFit/>
          </a:bodyPr>
          <a:lstStyle/>
          <a:p>
            <a:r>
              <a:rPr lang="en-US" altLang="zh-CN" dirty="0" smtClean="0"/>
              <a:t>The SDSS telescope produces about 200GB of data every night, adding to a database that stands at around 50TB today. </a:t>
            </a:r>
          </a:p>
          <a:p>
            <a:r>
              <a:rPr lang="en-US" altLang="zh-CN" dirty="0" smtClean="0"/>
              <a:t>The scientific impact of the SDSS has been phenomenal:</a:t>
            </a:r>
          </a:p>
          <a:p>
            <a:r>
              <a:rPr lang="en-US" altLang="zh-CN" dirty="0" smtClean="0"/>
              <a:t> over 3000 papers on topics ranging from comets to cosmology, generating today over 160000 citations. </a:t>
            </a:r>
            <a:endParaRPr lang="zh-CN" altLang="en-US" dirty="0"/>
          </a:p>
        </p:txBody>
      </p:sp>
      <p:sp>
        <p:nvSpPr>
          <p:cNvPr id="4" name="矩形 3"/>
          <p:cNvSpPr/>
          <p:nvPr/>
        </p:nvSpPr>
        <p:spPr>
          <a:xfrm>
            <a:off x="251520" y="3924000"/>
            <a:ext cx="7776864" cy="648000"/>
          </a:xfrm>
          <a:prstGeom prst="rect">
            <a:avLst/>
          </a:prstGeom>
          <a:solidFill>
            <a:schemeClr val="accent4">
              <a:lumMod val="60000"/>
              <a:lumOff val="40000"/>
            </a:schemeClr>
          </a:solidFill>
        </p:spPr>
        <p:style>
          <a:lnRef idx="2">
            <a:schemeClr val="accent1"/>
          </a:lnRef>
          <a:fillRef idx="1">
            <a:schemeClr val="lt1"/>
          </a:fillRef>
          <a:effectRef idx="0">
            <a:schemeClr val="accent1"/>
          </a:effectRef>
          <a:fontRef idx="minor">
            <a:schemeClr val="dk1"/>
          </a:fontRef>
        </p:style>
        <p:txBody>
          <a:bodyPr wrap="square">
            <a:spAutoFit/>
          </a:bodyPr>
          <a:lstStyle/>
          <a:p>
            <a:r>
              <a:rPr lang="en-US" altLang="zh-CN" dirty="0" smtClean="0"/>
              <a:t>NASA’s Hubble Space Telescope (HST) has had roughly 3 times the impact. </a:t>
            </a:r>
            <a:endParaRPr lang="zh-CN" altLang="en-US" dirty="0"/>
          </a:p>
        </p:txBody>
      </p:sp>
      <p:sp>
        <p:nvSpPr>
          <p:cNvPr id="5" name="矩形 4"/>
          <p:cNvSpPr/>
          <p:nvPr/>
        </p:nvSpPr>
        <p:spPr>
          <a:xfrm>
            <a:off x="827584" y="4941168"/>
            <a:ext cx="5544616" cy="52322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p>
            <a:r>
              <a:rPr lang="zh-CN" altLang="en-US" sz="2800" dirty="0" smtClean="0">
                <a:solidFill>
                  <a:srgbClr val="FF0000"/>
                </a:solidFill>
                <a:latin typeface="华文楷体" pitchFamily="2" charset="-122"/>
                <a:ea typeface="华文楷体" pitchFamily="2" charset="-122"/>
              </a:rPr>
              <a:t>天文</a:t>
            </a:r>
            <a:r>
              <a:rPr lang="en-US" altLang="zh-CN" sz="2800" dirty="0" smtClean="0">
                <a:solidFill>
                  <a:srgbClr val="FF0000"/>
                </a:solidFill>
                <a:latin typeface="华文楷体" pitchFamily="2" charset="-122"/>
                <a:ea typeface="华文楷体" pitchFamily="2" charset="-122"/>
              </a:rPr>
              <a:t>——</a:t>
            </a:r>
            <a:r>
              <a:rPr lang="zh-CN" altLang="en-US" sz="2800" dirty="0" smtClean="0">
                <a:solidFill>
                  <a:srgbClr val="FF0000"/>
                </a:solidFill>
                <a:latin typeface="华文楷体" pitchFamily="2" charset="-122"/>
                <a:ea typeface="华文楷体" pitchFamily="2" charset="-122"/>
              </a:rPr>
              <a:t>典型的数据驱动领域！</a:t>
            </a:r>
            <a:endParaRPr lang="zh-CN" altLang="en-US" sz="2800" dirty="0">
              <a:solidFill>
                <a:srgbClr val="FF0000"/>
              </a:solidFill>
              <a:latin typeface="华文楷体" pitchFamily="2" charset="-122"/>
              <a:ea typeface="华文楷体" pitchFamily="2" charset="-122"/>
            </a:endParaRPr>
          </a:p>
        </p:txBody>
      </p:sp>
    </p:spTree>
    <p:extLst>
      <p:ext uri="{BB962C8B-B14F-4D97-AF65-F5344CB8AC3E}">
        <p14:creationId xmlns:p14="http://schemas.microsoft.com/office/powerpoint/2010/main" xmlns="" val="39168165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latin typeface="Times New Roman" pitchFamily="18" charset="0"/>
                <a:cs typeface="Times New Roman" pitchFamily="18" charset="0"/>
              </a:rPr>
              <a:t>如何保障</a:t>
            </a:r>
            <a:r>
              <a:rPr lang="en-US" altLang="zh-CN" dirty="0" smtClean="0">
                <a:latin typeface="Times New Roman" pitchFamily="18" charset="0"/>
                <a:cs typeface="Times New Roman" pitchFamily="18" charset="0"/>
              </a:rPr>
              <a:t>?</a:t>
            </a:r>
            <a:endParaRPr lang="zh-CN" altLang="en-US" dirty="0">
              <a:latin typeface="Times New Roman" pitchFamily="18" charset="0"/>
              <a:cs typeface="Times New Roman" pitchFamily="18" charset="0"/>
            </a:endParaRPr>
          </a:p>
        </p:txBody>
      </p:sp>
      <p:sp>
        <p:nvSpPr>
          <p:cNvPr id="7" name="矩形 6"/>
          <p:cNvSpPr/>
          <p:nvPr/>
        </p:nvSpPr>
        <p:spPr>
          <a:xfrm>
            <a:off x="827584" y="1916832"/>
            <a:ext cx="7128792" cy="3477875"/>
          </a:xfrm>
          <a:prstGeom prst="rect">
            <a:avLst/>
          </a:prstGeom>
          <a:solidFill>
            <a:schemeClr val="accent4">
              <a:lumMod val="60000"/>
              <a:lumOff val="40000"/>
            </a:schemeClr>
          </a:solidFill>
        </p:spPr>
        <p:style>
          <a:lnRef idx="2">
            <a:schemeClr val="accent1"/>
          </a:lnRef>
          <a:fillRef idx="1">
            <a:schemeClr val="lt1"/>
          </a:fillRef>
          <a:effectRef idx="0">
            <a:schemeClr val="accent1"/>
          </a:effectRef>
          <a:fontRef idx="minor">
            <a:schemeClr val="dk1"/>
          </a:fontRef>
        </p:style>
        <p:txBody>
          <a:bodyPr wrap="square">
            <a:spAutoFit/>
          </a:bodyPr>
          <a:lstStyle/>
          <a:p>
            <a:pPr>
              <a:buFont typeface="Wingdings" pitchFamily="2" charset="2"/>
              <a:buChar char="l"/>
            </a:pPr>
            <a:r>
              <a:rPr lang="en-US" altLang="zh-CN" sz="2000" dirty="0" smtClean="0">
                <a:latin typeface="Times New Roman" pitchFamily="18" charset="0"/>
                <a:cs typeface="Times New Roman" pitchFamily="18" charset="0"/>
              </a:rPr>
              <a:t>How do we measure the quality of data, particularly when it is unstructured or generated through statistical processes? </a:t>
            </a:r>
          </a:p>
          <a:p>
            <a:pPr>
              <a:buFont typeface="Wingdings" pitchFamily="2" charset="2"/>
              <a:buChar char="l"/>
            </a:pPr>
            <a:r>
              <a:rPr lang="en-US" altLang="zh-CN" sz="2000" dirty="0" smtClean="0">
                <a:latin typeface="Times New Roman" pitchFamily="18" charset="0"/>
                <a:cs typeface="Times New Roman" pitchFamily="18" charset="0"/>
              </a:rPr>
              <a:t>What tools should be used? </a:t>
            </a:r>
          </a:p>
          <a:p>
            <a:pPr>
              <a:buFont typeface="Wingdings" pitchFamily="2" charset="2"/>
              <a:buChar char="l"/>
            </a:pPr>
            <a:r>
              <a:rPr lang="en-US" altLang="zh-CN" sz="2000" dirty="0" smtClean="0">
                <a:latin typeface="Times New Roman" pitchFamily="18" charset="0"/>
                <a:cs typeface="Times New Roman" pitchFamily="18" charset="0"/>
              </a:rPr>
              <a:t>Definition?</a:t>
            </a:r>
          </a:p>
          <a:p>
            <a:pPr>
              <a:buFont typeface="Wingdings" pitchFamily="2" charset="2"/>
              <a:buChar char="l"/>
            </a:pPr>
            <a:r>
              <a:rPr lang="en-US" altLang="zh-CN" sz="2000" dirty="0" smtClean="0">
                <a:latin typeface="Times New Roman" pitchFamily="18" charset="0"/>
                <a:cs typeface="Times New Roman" pitchFamily="18" charset="0"/>
              </a:rPr>
              <a:t>Characteristics? </a:t>
            </a:r>
          </a:p>
          <a:p>
            <a:pPr>
              <a:buFont typeface="Wingdings" pitchFamily="2" charset="2"/>
              <a:buChar char="l"/>
            </a:pPr>
            <a:r>
              <a:rPr lang="en-US" altLang="zh-CN" sz="2000" dirty="0" smtClean="0">
                <a:latin typeface="Times New Roman" pitchFamily="18" charset="0"/>
                <a:cs typeface="Times New Roman" pitchFamily="18" charset="0"/>
              </a:rPr>
              <a:t>Process? </a:t>
            </a:r>
          </a:p>
          <a:p>
            <a:pPr>
              <a:buFont typeface="Wingdings" pitchFamily="2" charset="2"/>
              <a:buChar char="l"/>
            </a:pPr>
            <a:r>
              <a:rPr lang="en-US" altLang="zh-CN" sz="2000" dirty="0" smtClean="0">
                <a:latin typeface="Times New Roman" pitchFamily="18" charset="0"/>
                <a:cs typeface="Times New Roman" pitchFamily="18" charset="0"/>
              </a:rPr>
              <a:t>Types?</a:t>
            </a:r>
          </a:p>
          <a:p>
            <a:pPr>
              <a:buFont typeface="Wingdings" pitchFamily="2" charset="2"/>
              <a:buChar char="l"/>
            </a:pPr>
            <a:r>
              <a:rPr lang="en-US" altLang="zh-CN" sz="2000" dirty="0" smtClean="0">
                <a:latin typeface="Times New Roman" pitchFamily="18" charset="0"/>
                <a:cs typeface="Times New Roman" pitchFamily="18" charset="0"/>
              </a:rPr>
              <a:t>Methods? </a:t>
            </a:r>
          </a:p>
          <a:p>
            <a:pPr>
              <a:buFont typeface="Wingdings" pitchFamily="2" charset="2"/>
              <a:buChar char="l"/>
            </a:pPr>
            <a:r>
              <a:rPr lang="en-US" altLang="zh-CN" sz="2000" dirty="0" smtClean="0">
                <a:latin typeface="Times New Roman" pitchFamily="18" charset="0"/>
                <a:cs typeface="Times New Roman" pitchFamily="18" charset="0"/>
              </a:rPr>
              <a:t>Strategy? </a:t>
            </a:r>
          </a:p>
          <a:p>
            <a:pPr>
              <a:buFont typeface="Wingdings" pitchFamily="2" charset="2"/>
              <a:buChar char="l"/>
            </a:pPr>
            <a:r>
              <a:rPr lang="en-US" altLang="zh-CN" sz="2000" dirty="0" smtClean="0">
                <a:latin typeface="Times New Roman" pitchFamily="18" charset="0"/>
                <a:cs typeface="Times New Roman" pitchFamily="18" charset="0"/>
              </a:rPr>
              <a:t>Problems ?</a:t>
            </a:r>
          </a:p>
          <a:p>
            <a:pPr>
              <a:buFont typeface="Wingdings" pitchFamily="2" charset="2"/>
              <a:buChar char="l"/>
            </a:pPr>
            <a:r>
              <a:rPr lang="en-US" altLang="zh-CN" sz="2000" dirty="0" smtClean="0">
                <a:latin typeface="Times New Roman" pitchFamily="18" charset="0"/>
                <a:cs typeface="Times New Roman" pitchFamily="18" charset="0"/>
              </a:rPr>
              <a:t>Challenges ?</a:t>
            </a:r>
            <a:endParaRPr lang="zh-CN" alt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39168165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The evolution of definition and targets of software testing</a:t>
            </a:r>
            <a:endParaRPr lang="zh-CN" altLang="en-US" dirty="0"/>
          </a:p>
        </p:txBody>
      </p:sp>
      <p:sp>
        <p:nvSpPr>
          <p:cNvPr id="4" name="矩形 3"/>
          <p:cNvSpPr/>
          <p:nvPr/>
        </p:nvSpPr>
        <p:spPr bwMode="auto">
          <a:xfrm>
            <a:off x="683568" y="1772816"/>
            <a:ext cx="8496944" cy="719658"/>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dirty="0">
                <a:solidFill>
                  <a:schemeClr val="tx1"/>
                </a:solidFill>
                <a:latin typeface="Times New Roman" pitchFamily="18" charset="0"/>
                <a:cs typeface="Times New Roman" pitchFamily="18" charset="0"/>
              </a:rPr>
              <a:t>Before 1956: </a:t>
            </a:r>
          </a:p>
          <a:p>
            <a:pPr algn="ctr">
              <a:defRPr/>
            </a:pPr>
            <a:r>
              <a:rPr lang="en-US" altLang="zh-CN" dirty="0">
                <a:solidFill>
                  <a:schemeClr val="tx1"/>
                </a:solidFill>
                <a:latin typeface="Times New Roman" pitchFamily="18" charset="0"/>
                <a:cs typeface="Times New Roman" pitchFamily="18" charset="0"/>
              </a:rPr>
              <a:t>“The Debugging-Oriented Period– Testing was not separated from debugging. ”</a:t>
            </a:r>
          </a:p>
        </p:txBody>
      </p:sp>
      <p:sp>
        <p:nvSpPr>
          <p:cNvPr id="5" name="矩形 4"/>
          <p:cNvSpPr/>
          <p:nvPr/>
        </p:nvSpPr>
        <p:spPr bwMode="auto">
          <a:xfrm>
            <a:off x="-36512" y="2708920"/>
            <a:ext cx="8496944" cy="719658"/>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dirty="0">
                <a:solidFill>
                  <a:schemeClr val="tx1"/>
                </a:solidFill>
              </a:rPr>
              <a:t>1957~78: </a:t>
            </a:r>
          </a:p>
          <a:p>
            <a:pPr algn="ctr">
              <a:defRPr/>
            </a:pPr>
            <a:r>
              <a:rPr lang="en-US" altLang="zh-CN" dirty="0">
                <a:solidFill>
                  <a:schemeClr val="tx1"/>
                </a:solidFill>
                <a:latin typeface="Times New Roman" pitchFamily="18" charset="0"/>
                <a:cs typeface="Times New Roman" pitchFamily="18" charset="0"/>
              </a:rPr>
              <a:t>“</a:t>
            </a:r>
            <a:r>
              <a:rPr lang="en-US" altLang="zh-CN" dirty="0">
                <a:solidFill>
                  <a:schemeClr val="tx1"/>
                </a:solidFill>
              </a:rPr>
              <a:t>The Demonstration-Oriented Period– Testing to make sure that the software satisfies its specification. </a:t>
            </a:r>
            <a:r>
              <a:rPr lang="en-US" altLang="zh-CN" dirty="0">
                <a:solidFill>
                  <a:schemeClr val="tx1"/>
                </a:solidFill>
                <a:latin typeface="Times New Roman" pitchFamily="18" charset="0"/>
                <a:cs typeface="Times New Roman" pitchFamily="18" charset="0"/>
              </a:rPr>
              <a:t>”</a:t>
            </a:r>
          </a:p>
        </p:txBody>
      </p:sp>
      <p:sp>
        <p:nvSpPr>
          <p:cNvPr id="6" name="矩形 5"/>
          <p:cNvSpPr/>
          <p:nvPr/>
        </p:nvSpPr>
        <p:spPr bwMode="auto">
          <a:xfrm>
            <a:off x="683568" y="3645024"/>
            <a:ext cx="8496944" cy="719658"/>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dirty="0">
                <a:solidFill>
                  <a:schemeClr val="tx1"/>
                </a:solidFill>
              </a:rPr>
              <a:t>1979~82 : </a:t>
            </a:r>
          </a:p>
          <a:p>
            <a:pPr algn="ctr">
              <a:defRPr/>
            </a:pPr>
            <a:r>
              <a:rPr lang="en-US" altLang="zh-CN" dirty="0">
                <a:solidFill>
                  <a:schemeClr val="tx1"/>
                </a:solidFill>
                <a:latin typeface="Times New Roman" pitchFamily="18" charset="0"/>
                <a:cs typeface="Times New Roman" pitchFamily="18" charset="0"/>
              </a:rPr>
              <a:t>“</a:t>
            </a:r>
            <a:r>
              <a:rPr lang="en-US" altLang="zh-CN" dirty="0">
                <a:solidFill>
                  <a:schemeClr val="tx1"/>
                </a:solidFill>
              </a:rPr>
              <a:t>The Destruction-Oriented Period– Testing to detect implementation faults. </a:t>
            </a:r>
            <a:r>
              <a:rPr lang="en-US" altLang="zh-CN" dirty="0">
                <a:solidFill>
                  <a:schemeClr val="tx1"/>
                </a:solidFill>
                <a:latin typeface="Times New Roman" pitchFamily="18" charset="0"/>
                <a:cs typeface="Times New Roman" pitchFamily="18" charset="0"/>
              </a:rPr>
              <a:t>”</a:t>
            </a:r>
          </a:p>
        </p:txBody>
      </p:sp>
      <p:sp>
        <p:nvSpPr>
          <p:cNvPr id="7" name="矩形 6"/>
          <p:cNvSpPr/>
          <p:nvPr/>
        </p:nvSpPr>
        <p:spPr bwMode="auto">
          <a:xfrm>
            <a:off x="-36512" y="4581128"/>
            <a:ext cx="8496944" cy="719658"/>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dirty="0">
                <a:solidFill>
                  <a:schemeClr val="tx1"/>
                </a:solidFill>
              </a:rPr>
              <a:t>1983~87 : </a:t>
            </a:r>
          </a:p>
          <a:p>
            <a:pPr algn="ctr">
              <a:defRPr/>
            </a:pPr>
            <a:r>
              <a:rPr lang="en-US" altLang="zh-CN" dirty="0">
                <a:solidFill>
                  <a:schemeClr val="tx1"/>
                </a:solidFill>
                <a:latin typeface="Times New Roman" pitchFamily="18" charset="0"/>
                <a:cs typeface="Times New Roman" pitchFamily="18" charset="0"/>
              </a:rPr>
              <a:t>“</a:t>
            </a:r>
            <a:r>
              <a:rPr lang="en-US" altLang="zh-CN" dirty="0">
                <a:solidFill>
                  <a:schemeClr val="tx1"/>
                </a:solidFill>
              </a:rPr>
              <a:t>The Evaluation-Oriented Period– Testing to detect faults in requirements and design as well as in implementation. </a:t>
            </a:r>
            <a:r>
              <a:rPr lang="en-US" altLang="zh-CN" dirty="0">
                <a:solidFill>
                  <a:schemeClr val="tx1"/>
                </a:solidFill>
                <a:latin typeface="Times New Roman" pitchFamily="18" charset="0"/>
                <a:cs typeface="Times New Roman" pitchFamily="18" charset="0"/>
              </a:rPr>
              <a:t>”</a:t>
            </a:r>
          </a:p>
        </p:txBody>
      </p:sp>
      <p:sp>
        <p:nvSpPr>
          <p:cNvPr id="8" name="矩形 7"/>
          <p:cNvSpPr/>
          <p:nvPr/>
        </p:nvSpPr>
        <p:spPr bwMode="auto">
          <a:xfrm>
            <a:off x="683568" y="5661248"/>
            <a:ext cx="8496944" cy="719659"/>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dirty="0">
                <a:solidFill>
                  <a:schemeClr val="tx1"/>
                </a:solidFill>
              </a:rPr>
              <a:t> Since 1988 : </a:t>
            </a:r>
          </a:p>
          <a:p>
            <a:pPr algn="ctr">
              <a:defRPr/>
            </a:pPr>
            <a:r>
              <a:rPr lang="en-US" altLang="zh-CN" dirty="0">
                <a:solidFill>
                  <a:schemeClr val="tx1"/>
                </a:solidFill>
                <a:latin typeface="Times New Roman" pitchFamily="18" charset="0"/>
                <a:cs typeface="Times New Roman" pitchFamily="18" charset="0"/>
              </a:rPr>
              <a:t>“</a:t>
            </a:r>
            <a:r>
              <a:rPr lang="en-US" altLang="zh-CN" dirty="0">
                <a:solidFill>
                  <a:schemeClr val="tx1"/>
                </a:solidFill>
              </a:rPr>
              <a:t>The Prevention-Oriented Period– Testing to prevent faults in requirements, design, and implementation. </a:t>
            </a:r>
            <a:r>
              <a:rPr lang="en-US" altLang="zh-CN" dirty="0">
                <a:solidFill>
                  <a:schemeClr val="tx1"/>
                </a:solidFill>
                <a:latin typeface="Times New Roman" pitchFamily="18" charset="0"/>
                <a:cs typeface="Times New Roman" pitchFamily="18" charset="0"/>
              </a:rPr>
              <a:t>”</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目   录</a:t>
            </a:r>
            <a:endParaRPr lang="zh-CN" altLang="en-US" dirty="0"/>
          </a:p>
        </p:txBody>
      </p:sp>
      <p:sp>
        <p:nvSpPr>
          <p:cNvPr id="3" name="内容占位符 2"/>
          <p:cNvSpPr>
            <a:spLocks noGrp="1"/>
          </p:cNvSpPr>
          <p:nvPr>
            <p:ph idx="1"/>
          </p:nvPr>
        </p:nvSpPr>
        <p:spPr>
          <a:xfrm>
            <a:off x="899592" y="1783357"/>
            <a:ext cx="7776864" cy="4525963"/>
          </a:xfrm>
        </p:spPr>
        <p:txBody>
          <a:bodyPr/>
          <a:lstStyle/>
          <a:p>
            <a:pPr>
              <a:buClr>
                <a:srgbClr val="00B050"/>
              </a:buClr>
              <a:buSzPct val="120000"/>
            </a:pPr>
            <a:r>
              <a:rPr lang="zh-CN" altLang="en-US" dirty="0" smtClean="0"/>
              <a:t>数据质量与软件测试</a:t>
            </a:r>
            <a:endParaRPr lang="en-US" altLang="zh-CN" dirty="0" smtClean="0"/>
          </a:p>
          <a:p>
            <a:pPr>
              <a:buClr>
                <a:srgbClr val="00B050"/>
              </a:buClr>
              <a:buSzPct val="120000"/>
            </a:pPr>
            <a:r>
              <a:rPr lang="zh-CN" altLang="en-US" b="1" dirty="0" smtClean="0">
                <a:solidFill>
                  <a:srgbClr val="FF0000"/>
                </a:solidFill>
              </a:rPr>
              <a:t>通用大数据测试</a:t>
            </a:r>
            <a:endParaRPr lang="en-US" altLang="zh-CN" b="1" dirty="0" smtClean="0">
              <a:solidFill>
                <a:srgbClr val="FF0000"/>
              </a:solidFill>
            </a:endParaRPr>
          </a:p>
          <a:p>
            <a:pPr>
              <a:buClr>
                <a:srgbClr val="00B050"/>
              </a:buClr>
              <a:buSzPct val="120000"/>
            </a:pPr>
            <a:r>
              <a:rPr lang="zh-CN" altLang="en-US" dirty="0" smtClean="0"/>
              <a:t>天文大数据测试</a:t>
            </a:r>
            <a:endParaRPr lang="en-US" altLang="zh-CN" dirty="0" smtClean="0"/>
          </a:p>
          <a:p>
            <a:pPr>
              <a:buClr>
                <a:srgbClr val="00B050"/>
              </a:buClr>
              <a:buSzPct val="120000"/>
            </a:pPr>
            <a:r>
              <a:rPr lang="zh-CN" altLang="en-US" dirty="0" smtClean="0"/>
              <a:t>总结</a:t>
            </a:r>
            <a:endParaRPr lang="zh-CN"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latin typeface="Times New Roman" pitchFamily="18" charset="0"/>
                <a:cs typeface="Times New Roman" pitchFamily="18" charset="0"/>
              </a:rPr>
              <a:t>Big data analysis software</a:t>
            </a:r>
            <a:endParaRPr lang="zh-CN" altLang="en-US" dirty="0">
              <a:latin typeface="Times New Roman" pitchFamily="18" charset="0"/>
              <a:cs typeface="Times New Roman" pitchFamily="18" charset="0"/>
            </a:endParaRPr>
          </a:p>
        </p:txBody>
      </p:sp>
      <p:sp>
        <p:nvSpPr>
          <p:cNvPr id="13" name="矩形 1"/>
          <p:cNvSpPr>
            <a:spLocks noChangeArrowheads="1"/>
          </p:cNvSpPr>
          <p:nvPr/>
        </p:nvSpPr>
        <p:spPr bwMode="auto">
          <a:xfrm>
            <a:off x="400074" y="1772816"/>
            <a:ext cx="8060358" cy="707886"/>
          </a:xfrm>
          <a:prstGeom prst="rect">
            <a:avLst/>
          </a:prstGeom>
          <a:noFill/>
          <a:ln w="12700" cap="flat" cmpd="sng" algn="ctr">
            <a:noFill/>
            <a:prstDash val="solid"/>
            <a:miter lim="800000"/>
            <a:headEnd/>
            <a:tailEnd/>
          </a:ln>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000" b="0" i="0" u="none" strike="noStrike" kern="0" cap="none" spc="0" normalizeH="0" baseline="0" noProof="0" dirty="0" smtClean="0">
                <a:ln>
                  <a:noFill/>
                </a:ln>
                <a:solidFill>
                  <a:sysClr val="windowText" lastClr="000000"/>
                </a:solidFill>
                <a:effectLst/>
                <a:uLnTx/>
                <a:uFillTx/>
                <a:latin typeface="Times New Roman" pitchFamily="18" charset="0"/>
                <a:ea typeface="宋体"/>
                <a:cs typeface="Times New Roman" pitchFamily="18" charset="0"/>
              </a:rPr>
              <a:t>Novel </a:t>
            </a:r>
            <a:r>
              <a:rPr kumimoji="0" lang="en-US" altLang="zh-CN" sz="2000" b="0" i="0" u="none" strike="noStrike" kern="0" cap="none" spc="0" normalizeH="0" baseline="0" noProof="0" dirty="0">
                <a:ln>
                  <a:noFill/>
                </a:ln>
                <a:solidFill>
                  <a:sysClr val="windowText" lastClr="000000"/>
                </a:solidFill>
                <a:effectLst/>
                <a:uLnTx/>
                <a:uFillTx/>
                <a:latin typeface="Times New Roman" pitchFamily="18" charset="0"/>
                <a:ea typeface="宋体"/>
                <a:cs typeface="Times New Roman" pitchFamily="18" charset="0"/>
              </a:rPr>
              <a:t>big data analytics systems differ from the traditional data analysis systems for their distinctive characteristics</a:t>
            </a:r>
            <a:r>
              <a:rPr kumimoji="0" lang="en-US" altLang="zh-CN" sz="2000" b="0" i="0" u="none" strike="noStrike" kern="0" cap="none" spc="0" normalizeH="0" baseline="0" noProof="0" dirty="0" smtClean="0">
                <a:ln>
                  <a:noFill/>
                </a:ln>
                <a:solidFill>
                  <a:sysClr val="windowText" lastClr="000000"/>
                </a:solidFill>
                <a:effectLst/>
                <a:uLnTx/>
                <a:uFillTx/>
                <a:latin typeface="Times New Roman" pitchFamily="18" charset="0"/>
                <a:ea typeface="宋体"/>
                <a:cs typeface="Times New Roman" pitchFamily="18" charset="0"/>
              </a:rPr>
              <a:t>.</a:t>
            </a:r>
            <a:endParaRPr kumimoji="0" lang="en-US" altLang="zh-CN" sz="2000" b="0" i="0" u="none" strike="noStrike" kern="0" cap="none" spc="0" normalizeH="0" baseline="0" noProof="0" dirty="0">
              <a:ln>
                <a:noFill/>
              </a:ln>
              <a:solidFill>
                <a:sysClr val="windowText" lastClr="000000"/>
              </a:solidFill>
              <a:effectLst/>
              <a:uLnTx/>
              <a:uFillTx/>
              <a:latin typeface="Calibri"/>
              <a:ea typeface="宋体"/>
              <a:cs typeface="+mn-cs"/>
            </a:endParaRPr>
          </a:p>
        </p:txBody>
      </p:sp>
      <p:sp>
        <p:nvSpPr>
          <p:cNvPr id="14" name="矩形 13"/>
          <p:cNvSpPr/>
          <p:nvPr/>
        </p:nvSpPr>
        <p:spPr>
          <a:xfrm>
            <a:off x="323528" y="2636912"/>
            <a:ext cx="8403437" cy="3456384"/>
          </a:xfrm>
          <a:prstGeom prst="rect">
            <a:avLst/>
          </a:prstGeom>
          <a:solidFill>
            <a:schemeClr val="accent6">
              <a:lumMod val="40000"/>
              <a:lumOff val="60000"/>
            </a:schemeClr>
          </a:solidFill>
          <a:ln w="12700" cap="flat" cmpd="sng" algn="ctr">
            <a:solidFill>
              <a:srgbClr val="5B9BD5">
                <a:shade val="50000"/>
              </a:srgbClr>
            </a:solidFill>
            <a:prstDash val="solid"/>
            <a:miter lim="800000"/>
          </a:ln>
          <a:effectLst/>
        </p:spPr>
        <p:txBody>
          <a:bodyPr anchor="ctr"/>
          <a:lstStyle/>
          <a:p>
            <a:pPr marL="0" marR="0" lvl="0" indent="0" defTabSz="914400" eaLnBrk="1" fontAlgn="auto" latinLnBrk="0" hangingPunct="1">
              <a:lnSpc>
                <a:spcPct val="150000"/>
              </a:lnSpc>
              <a:spcBef>
                <a:spcPts val="0"/>
              </a:spcBef>
              <a:spcAft>
                <a:spcPts val="0"/>
              </a:spcAft>
              <a:buClr>
                <a:schemeClr val="tx1"/>
              </a:buClr>
              <a:buSzTx/>
              <a:buFont typeface="Wingdings" pitchFamily="2" charset="2"/>
              <a:buChar char="l"/>
              <a:tabLst/>
              <a:defRPr/>
            </a:pPr>
            <a:r>
              <a:rPr kumimoji="0" lang="en-US" altLang="zh-CN" sz="2000" b="0" i="0" u="none" strike="noStrike" kern="0" cap="none" spc="0" normalizeH="0" baseline="0" noProof="0" dirty="0">
                <a:ln>
                  <a:noFill/>
                </a:ln>
                <a:effectLst/>
                <a:uLnTx/>
                <a:uFillTx/>
                <a:latin typeface="Times New Roman" pitchFamily="18" charset="0"/>
                <a:ea typeface="宋体"/>
                <a:cs typeface="Times New Roman" pitchFamily="18" charset="0"/>
              </a:rPr>
              <a:t>They need to have scale-out abilities to execute massively parallel processing . </a:t>
            </a:r>
            <a:endParaRPr kumimoji="0" lang="zh-CN" altLang="zh-CN" sz="2000" b="0" i="0" u="none" strike="noStrike" kern="0" cap="none" spc="0" normalizeH="0" baseline="0" noProof="0" dirty="0">
              <a:ln>
                <a:noFill/>
              </a:ln>
              <a:effectLst/>
              <a:uLnTx/>
              <a:uFillTx/>
              <a:latin typeface="Times New Roman" pitchFamily="18" charset="0"/>
              <a:ea typeface="宋体"/>
              <a:cs typeface="Times New Roman" pitchFamily="18" charset="0"/>
            </a:endParaRPr>
          </a:p>
          <a:p>
            <a:pPr>
              <a:lnSpc>
                <a:spcPct val="150000"/>
              </a:lnSpc>
              <a:buClr>
                <a:schemeClr val="tx1"/>
              </a:buClr>
              <a:buFont typeface="Wingdings" pitchFamily="2" charset="2"/>
              <a:buChar char="l"/>
              <a:defRPr/>
            </a:pPr>
            <a:r>
              <a:rPr lang="en-US" altLang="zh-CN" sz="2000" kern="0" dirty="0" smtClean="0">
                <a:latin typeface="Times New Roman" pitchFamily="18" charset="0"/>
                <a:cs typeface="Times New Roman" pitchFamily="18" charset="0"/>
              </a:rPr>
              <a:t>They should provide fault-tolerance ability for long-running computations.</a:t>
            </a:r>
            <a:endParaRPr lang="zh-CN" altLang="zh-CN" sz="2000" kern="0" dirty="0" smtClean="0">
              <a:latin typeface="Times New Roman" pitchFamily="18" charset="0"/>
              <a:cs typeface="Times New Roman" pitchFamily="18" charset="0"/>
            </a:endParaRPr>
          </a:p>
          <a:p>
            <a:pPr marL="0" marR="0" lvl="0" indent="0" defTabSz="914400" eaLnBrk="1" fontAlgn="auto" latinLnBrk="0" hangingPunct="1">
              <a:lnSpc>
                <a:spcPct val="150000"/>
              </a:lnSpc>
              <a:spcBef>
                <a:spcPts val="0"/>
              </a:spcBef>
              <a:spcAft>
                <a:spcPts val="0"/>
              </a:spcAft>
              <a:buClr>
                <a:schemeClr val="tx1"/>
              </a:buClr>
              <a:buSzTx/>
              <a:buFont typeface="Wingdings" pitchFamily="2" charset="2"/>
              <a:buChar char="l"/>
              <a:tabLst/>
              <a:defRPr/>
            </a:pPr>
            <a:r>
              <a:rPr kumimoji="0" lang="en-US" altLang="zh-CN" sz="2000" b="0" i="0" u="none" strike="noStrike" kern="0" cap="none" spc="0" normalizeH="0" baseline="0" noProof="0" dirty="0" smtClean="0">
                <a:ln>
                  <a:noFill/>
                </a:ln>
                <a:effectLst/>
                <a:uLnTx/>
                <a:uFillTx/>
                <a:latin typeface="Times New Roman" pitchFamily="18" charset="0"/>
                <a:ea typeface="宋体"/>
                <a:cs typeface="Times New Roman" pitchFamily="18" charset="0"/>
              </a:rPr>
              <a:t>They </a:t>
            </a:r>
            <a:r>
              <a:rPr kumimoji="0" lang="en-US" altLang="zh-CN" sz="2000" b="0" i="0" u="none" strike="noStrike" kern="0" cap="none" spc="0" normalizeH="0" baseline="0" noProof="0" dirty="0">
                <a:ln>
                  <a:noFill/>
                </a:ln>
                <a:effectLst/>
                <a:uLnTx/>
                <a:uFillTx/>
                <a:latin typeface="Times New Roman" pitchFamily="18" charset="0"/>
                <a:ea typeface="宋体"/>
                <a:cs typeface="Times New Roman" pitchFamily="18" charset="0"/>
              </a:rPr>
              <a:t>need to process complex data types and relational sets of tuples for the structured, semi- structured and unstructured data. </a:t>
            </a:r>
            <a:endParaRPr kumimoji="0" lang="zh-CN" altLang="zh-CN" sz="2000" b="0" i="0" u="none" strike="noStrike" kern="0" cap="none" spc="0" normalizeH="0" baseline="0" noProof="0" dirty="0">
              <a:ln>
                <a:noFill/>
              </a:ln>
              <a:effectLst/>
              <a:uLnTx/>
              <a:uFillTx/>
              <a:latin typeface="Times New Roman" pitchFamily="18" charset="0"/>
              <a:ea typeface="宋体"/>
              <a:cs typeface="Times New Roman" pitchFamily="18" charset="0"/>
            </a:endParaRPr>
          </a:p>
          <a:p>
            <a:pPr marL="0" marR="0" lvl="0" indent="0" defTabSz="914400" eaLnBrk="1" fontAlgn="auto" latinLnBrk="0" hangingPunct="1">
              <a:lnSpc>
                <a:spcPct val="150000"/>
              </a:lnSpc>
              <a:spcBef>
                <a:spcPts val="0"/>
              </a:spcBef>
              <a:spcAft>
                <a:spcPts val="0"/>
              </a:spcAft>
              <a:buClr>
                <a:schemeClr val="tx1"/>
              </a:buClr>
              <a:buSzTx/>
              <a:buFont typeface="Wingdings" pitchFamily="2" charset="2"/>
              <a:buChar char="l"/>
              <a:tabLst/>
              <a:defRPr/>
            </a:pPr>
            <a:r>
              <a:rPr kumimoji="0" lang="en-US" altLang="zh-CN" sz="2000" b="0" i="0" u="none" strike="noStrike" kern="0" cap="none" spc="0" normalizeH="0" baseline="0" noProof="0" dirty="0">
                <a:ln>
                  <a:noFill/>
                </a:ln>
                <a:effectLst/>
                <a:uLnTx/>
                <a:uFillTx/>
                <a:latin typeface="Times New Roman" pitchFamily="18" charset="0"/>
                <a:ea typeface="宋体"/>
                <a:cs typeface="Times New Roman" pitchFamily="18" charset="0"/>
              </a:rPr>
              <a:t>They are required to define and process lots of complex or novel analytics tasks for complex data. </a:t>
            </a:r>
            <a:endParaRPr kumimoji="0" lang="zh-CN" altLang="zh-CN" sz="2000" b="0" i="0" u="none" strike="noStrike" kern="0" cap="none" spc="0" normalizeH="0" baseline="0" noProof="0" dirty="0">
              <a:ln>
                <a:noFill/>
              </a:ln>
              <a:effectLst/>
              <a:uLnTx/>
              <a:uFillTx/>
              <a:latin typeface="Times New Roman" pitchFamily="18" charset="0"/>
              <a:ea typeface="宋体"/>
              <a:cs typeface="Times New Roman" pitchFamily="18" charset="0"/>
            </a:endParaRPr>
          </a:p>
          <a:p>
            <a:pPr lvl="0">
              <a:lnSpc>
                <a:spcPct val="150000"/>
              </a:lnSpc>
              <a:buClr>
                <a:schemeClr val="tx1"/>
              </a:buClr>
              <a:buFont typeface="Wingdings" pitchFamily="2" charset="2"/>
              <a:buChar char="l"/>
              <a:defRPr/>
            </a:pPr>
            <a:r>
              <a:rPr lang="en-US" altLang="zh-CN" sz="2000" kern="0" dirty="0" smtClean="0">
                <a:latin typeface="Times New Roman" pitchFamily="18" charset="0"/>
                <a:cs typeface="Times New Roman" pitchFamily="18" charset="0"/>
              </a:rPr>
              <a:t>They will make use of Knowledge Discovery in database to </a:t>
            </a:r>
            <a:r>
              <a:rPr kumimoji="0" lang="en-US" altLang="zh-CN" sz="2000" b="0" i="0" u="none" strike="noStrike" kern="0" cap="none" spc="0" normalizeH="0" baseline="0" noProof="0" dirty="0">
                <a:ln>
                  <a:noFill/>
                </a:ln>
                <a:effectLst/>
                <a:uLnTx/>
                <a:uFillTx/>
                <a:latin typeface="Times New Roman" pitchFamily="18" charset="0"/>
                <a:ea typeface="宋体"/>
                <a:cs typeface="Times New Roman" pitchFamily="18" charset="0"/>
              </a:rPr>
              <a:t>complete the </a:t>
            </a:r>
            <a:r>
              <a:rPr kumimoji="0" lang="en-US" altLang="zh-CN" sz="2000" b="0" i="0" u="none" strike="noStrike" kern="0" cap="none" spc="0" normalizeH="0" baseline="0" noProof="0" dirty="0" smtClean="0">
                <a:ln>
                  <a:noFill/>
                </a:ln>
                <a:effectLst/>
                <a:uLnTx/>
                <a:uFillTx/>
                <a:latin typeface="Times New Roman" pitchFamily="18" charset="0"/>
                <a:ea typeface="宋体"/>
                <a:cs typeface="Times New Roman" pitchFamily="18" charset="0"/>
              </a:rPr>
              <a:t>tasks. </a:t>
            </a:r>
            <a:endParaRPr kumimoji="0" lang="zh-CN" altLang="zh-CN" sz="2000" b="0" i="0" u="none" strike="noStrike" kern="0" cap="none" spc="0" normalizeH="0" baseline="0" noProof="0" dirty="0">
              <a:ln>
                <a:noFill/>
              </a:ln>
              <a:effectLst/>
              <a:uLnTx/>
              <a:uFillTx/>
              <a:latin typeface="Times New Roman" pitchFamily="18" charset="0"/>
              <a:ea typeface="宋体"/>
              <a:cs typeface="Times New Roman" pitchFamily="18" charset="0"/>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8|5.3|11.3|11.3"/>
</p:tagLst>
</file>

<file path=ppt/tags/tag2.xml><?xml version="1.0" encoding="utf-8"?>
<p:tagLst xmlns:a="http://schemas.openxmlformats.org/drawingml/2006/main" xmlns:r="http://schemas.openxmlformats.org/officeDocument/2006/relationships" xmlns:p="http://schemas.openxmlformats.org/presentationml/2006/main">
  <p:tag name="TIMING" val="|9.4|9.1|23.2|19.8|30.9"/>
</p:tagLst>
</file>

<file path=ppt/theme/theme1.xml><?xml version="1.0" encoding="utf-8"?>
<a:theme xmlns:a="http://schemas.openxmlformats.org/drawingml/2006/main" name="Office 主题">
  <a:themeElements>
    <a:clrScheme name="Office">
      <a:dk1>
        <a:sysClr val="windowText" lastClr="000000"/>
      </a:dk1>
      <a:lt1>
        <a:sysClr val="window" lastClr="C7EDCC"/>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1231</TotalTime>
  <Words>1775</Words>
  <Application>Microsoft Office PowerPoint</Application>
  <PresentationFormat>全屏显示(4:3)</PresentationFormat>
  <Paragraphs>216</Paragraphs>
  <Slides>26</Slides>
  <Notes>0</Notes>
  <HiddenSlides>0</HiddenSlides>
  <MMClips>0</MMClips>
  <ScaleCrop>false</ScaleCrop>
  <HeadingPairs>
    <vt:vector size="4" baseType="variant">
      <vt:variant>
        <vt:lpstr>主题</vt:lpstr>
      </vt:variant>
      <vt:variant>
        <vt:i4>1</vt:i4>
      </vt:variant>
      <vt:variant>
        <vt:lpstr>幻灯片标题</vt:lpstr>
      </vt:variant>
      <vt:variant>
        <vt:i4>26</vt:i4>
      </vt:variant>
    </vt:vector>
  </HeadingPairs>
  <TitlesOfParts>
    <vt:vector size="27" baseType="lpstr">
      <vt:lpstr>Office 主题</vt:lpstr>
      <vt:lpstr>关于天文大数据测试的挑战与思考</vt:lpstr>
      <vt:lpstr>目   录</vt:lpstr>
      <vt:lpstr>目   录</vt:lpstr>
      <vt:lpstr>数据质量问题</vt:lpstr>
      <vt:lpstr>天文数据质量</vt:lpstr>
      <vt:lpstr>如何保障?</vt:lpstr>
      <vt:lpstr>The evolution of definition and targets of software testing</vt:lpstr>
      <vt:lpstr>目   录</vt:lpstr>
      <vt:lpstr>Big data analysis software</vt:lpstr>
      <vt:lpstr>Contents of big data testing</vt:lpstr>
      <vt:lpstr>Contents of big data testing</vt:lpstr>
      <vt:lpstr>Contents of big data testing</vt:lpstr>
      <vt:lpstr>Characteristics of big data testing</vt:lpstr>
      <vt:lpstr>Characteristics of big data testing</vt:lpstr>
      <vt:lpstr>Challenges in big data testing</vt:lpstr>
      <vt:lpstr>Challenges in big data testing</vt:lpstr>
      <vt:lpstr>Challenges in big data testing</vt:lpstr>
      <vt:lpstr>目   录</vt:lpstr>
      <vt:lpstr>Characteristics of astronomical data</vt:lpstr>
      <vt:lpstr>Astronomical data analysis  software and systems</vt:lpstr>
      <vt:lpstr>Special contents and characteristics  in astronomical big data testing</vt:lpstr>
      <vt:lpstr>Special contents and characteristics  in astronomical big data testing</vt:lpstr>
      <vt:lpstr>Special challenges  in astronomical big data testing</vt:lpstr>
      <vt:lpstr>目   录</vt:lpstr>
      <vt:lpstr>总    结</vt:lpstr>
      <vt:lpstr>幻灯片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zlx</dc:creator>
  <cp:lastModifiedBy>zlx</cp:lastModifiedBy>
  <cp:revision>143</cp:revision>
  <dcterms:created xsi:type="dcterms:W3CDTF">2016-09-13T07:35:14Z</dcterms:created>
  <dcterms:modified xsi:type="dcterms:W3CDTF">2016-09-28T14:54:41Z</dcterms:modified>
</cp:coreProperties>
</file>