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48"/>
  </p:notesMasterIdLst>
  <p:handoutMasterIdLst>
    <p:handoutMasterId r:id="rId49"/>
  </p:handoutMasterIdLst>
  <p:sldIdLst>
    <p:sldId id="256" r:id="rId2"/>
    <p:sldId id="534" r:id="rId3"/>
    <p:sldId id="472" r:id="rId4"/>
    <p:sldId id="431" r:id="rId5"/>
    <p:sldId id="540" r:id="rId6"/>
    <p:sldId id="435" r:id="rId7"/>
    <p:sldId id="438" r:id="rId8"/>
    <p:sldId id="439" r:id="rId9"/>
    <p:sldId id="440" r:id="rId10"/>
    <p:sldId id="473" r:id="rId11"/>
    <p:sldId id="484" r:id="rId12"/>
    <p:sldId id="475" r:id="rId13"/>
    <p:sldId id="491" r:id="rId14"/>
    <p:sldId id="538" r:id="rId15"/>
    <p:sldId id="535" r:id="rId16"/>
    <p:sldId id="537" r:id="rId17"/>
    <p:sldId id="482" r:id="rId18"/>
    <p:sldId id="492" r:id="rId19"/>
    <p:sldId id="493" r:id="rId20"/>
    <p:sldId id="436" r:id="rId21"/>
    <p:sldId id="466" r:id="rId22"/>
    <p:sldId id="443" r:id="rId23"/>
    <p:sldId id="446" r:id="rId24"/>
    <p:sldId id="447" r:id="rId25"/>
    <p:sldId id="449" r:id="rId26"/>
    <p:sldId id="461" r:id="rId27"/>
    <p:sldId id="462" r:id="rId28"/>
    <p:sldId id="463" r:id="rId29"/>
    <p:sldId id="464" r:id="rId30"/>
    <p:sldId id="465" r:id="rId31"/>
    <p:sldId id="450" r:id="rId32"/>
    <p:sldId id="460" r:id="rId33"/>
    <p:sldId id="451" r:id="rId34"/>
    <p:sldId id="487" r:id="rId35"/>
    <p:sldId id="488" r:id="rId36"/>
    <p:sldId id="489" r:id="rId37"/>
    <p:sldId id="457" r:id="rId38"/>
    <p:sldId id="490" r:id="rId39"/>
    <p:sldId id="483" r:id="rId40"/>
    <p:sldId id="411" r:id="rId41"/>
    <p:sldId id="423" r:id="rId42"/>
    <p:sldId id="426" r:id="rId43"/>
    <p:sldId id="424" r:id="rId44"/>
    <p:sldId id="412" r:id="rId45"/>
    <p:sldId id="531" r:id="rId46"/>
    <p:sldId id="370" r:id="rId4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FF"/>
    <a:srgbClr val="FF0000"/>
    <a:srgbClr val="00CC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4" autoAdjust="0"/>
    <p:restoredTop sz="88070" autoAdjust="0"/>
  </p:normalViewPr>
  <p:slideViewPr>
    <p:cSldViewPr>
      <p:cViewPr varScale="1">
        <p:scale>
          <a:sx n="36" d="100"/>
          <a:sy n="36" d="100"/>
        </p:scale>
        <p:origin x="-72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68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7DEF5A-821C-4A33-A8B4-A4C8E6A2292C}" type="slidenum">
              <a:rPr lang="en-US" altLang="zh-CN"/>
              <a:pPr>
                <a:defRPr/>
              </a:pPr>
              <a:t>‹#›</a:t>
            </a:fld>
            <a:endParaRPr lang="en-US" altLang="zh-CN"/>
          </a:p>
        </p:txBody>
      </p:sp>
    </p:spTree>
    <p:extLst>
      <p:ext uri="{BB962C8B-B14F-4D97-AF65-F5344CB8AC3E}">
        <p14:creationId xmlns:p14="http://schemas.microsoft.com/office/powerpoint/2010/main" val="1068913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23555"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373F2AA-B78A-434D-B800-A30451EB6137}" type="slidenum">
              <a:rPr lang="en-US" altLang="zh-CN"/>
              <a:pPr>
                <a:defRPr/>
              </a:pPr>
              <a:t>‹#›</a:t>
            </a:fld>
            <a:endParaRPr lang="en-US" altLang="zh-CN"/>
          </a:p>
        </p:txBody>
      </p:sp>
    </p:spTree>
    <p:extLst>
      <p:ext uri="{BB962C8B-B14F-4D97-AF65-F5344CB8AC3E}">
        <p14:creationId xmlns:p14="http://schemas.microsoft.com/office/powerpoint/2010/main" val="92349379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EEC906E-3C32-4E59-AAB1-E1BF76457FCB}" type="slidenum">
              <a:rPr lang="en-US" altLang="zh-CN" smtClean="0"/>
              <a:pPr eaLnBrk="1" hangingPunct="1"/>
              <a:t>1</a:t>
            </a:fld>
            <a:endParaRPr lang="en-US" altLang="zh-CN"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373F2AA-B78A-434D-B800-A30451EB6137}" type="slidenum">
              <a:rPr lang="en-US" altLang="zh-CN" smtClean="0"/>
              <a:pPr>
                <a:defRPr/>
              </a:pPr>
              <a:t>9</a:t>
            </a:fld>
            <a:endParaRPr lang="en-US" altLang="zh-CN"/>
          </a:p>
        </p:txBody>
      </p:sp>
    </p:spTree>
    <p:extLst>
      <p:ext uri="{BB962C8B-B14F-4D97-AF65-F5344CB8AC3E}">
        <p14:creationId xmlns:p14="http://schemas.microsoft.com/office/powerpoint/2010/main" val="282874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90000"/>
              </a:lnSpc>
            </a:pPr>
            <a:r>
              <a:rPr lang="zh-CN" altLang="en-US" sz="1200" b="1" dirty="0" smtClean="0">
                <a:solidFill>
                  <a:schemeClr val="tx1"/>
                </a:solidFill>
                <a:latin typeface="黑体" pitchFamily="49" charset="-122"/>
                <a:ea typeface="黑体" pitchFamily="49" charset="-122"/>
                <a:cs typeface="宋体" pitchFamily="2" charset="-122"/>
              </a:rPr>
              <a:t>天体和宇宙中的物理过程在整个电磁波段上进行辐射，要全面理解这些过程必须开展全波段的研究</a:t>
            </a:r>
            <a:endParaRPr lang="en-US" altLang="zh-CN" sz="1200" b="1" dirty="0" smtClean="0">
              <a:solidFill>
                <a:schemeClr val="tx1"/>
              </a:solidFill>
              <a:latin typeface="黑体" pitchFamily="49" charset="-122"/>
              <a:ea typeface="黑体" pitchFamily="49" charset="-122"/>
              <a:cs typeface="宋体" pitchFamily="2" charset="-122"/>
            </a:endParaRPr>
          </a:p>
          <a:p>
            <a:pPr>
              <a:lnSpc>
                <a:spcPct val="90000"/>
              </a:lnSpc>
            </a:pPr>
            <a:r>
              <a:rPr lang="zh-CN" altLang="en-US" sz="1200" b="1" dirty="0" smtClean="0">
                <a:solidFill>
                  <a:schemeClr val="tx1"/>
                </a:solidFill>
                <a:latin typeface="黑体" pitchFamily="49" charset="-122"/>
                <a:ea typeface="黑体" pitchFamily="49" charset="-122"/>
                <a:cs typeface="宋体" pitchFamily="2" charset="-122"/>
              </a:rPr>
              <a:t>科技进步让天文学走出传统的光学波段，进入全电磁波段时代。全波段的天文学研究需要融合各个波段的数据</a:t>
            </a:r>
            <a:endParaRPr lang="en-US" altLang="zh-CN" sz="1200" b="1" dirty="0" smtClean="0">
              <a:solidFill>
                <a:schemeClr val="tx1"/>
              </a:solidFill>
              <a:latin typeface="黑体" pitchFamily="49" charset="-122"/>
              <a:ea typeface="黑体" pitchFamily="49" charset="-122"/>
              <a:cs typeface="宋体" pitchFamily="2"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6373F2AA-B78A-434D-B800-A30451EB6137}" type="slidenum">
              <a:rPr lang="en-US" altLang="zh-CN" smtClean="0"/>
              <a:pPr>
                <a:defRPr/>
              </a:pPr>
              <a:t>11</a:t>
            </a:fld>
            <a:endParaRPr lang="en-US" altLang="zh-CN"/>
          </a:p>
        </p:txBody>
      </p:sp>
    </p:spTree>
    <p:extLst>
      <p:ext uri="{BB962C8B-B14F-4D97-AF65-F5344CB8AC3E}">
        <p14:creationId xmlns:p14="http://schemas.microsoft.com/office/powerpoint/2010/main" val="194739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p:spPr>
      </p:sp>
      <p:sp>
        <p:nvSpPr>
          <p:cNvPr id="317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317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BA278C93-5055-49BE-9738-EF8F559BFEB7}" type="slidenum">
              <a:rPr lang="en-US" altLang="zh-CN" smtClean="0"/>
              <a:pPr eaLnBrk="1" hangingPunct="1"/>
              <a:t>46</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zh-CN" alt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zh-CN" alt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zh-CN" alt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zh-CN" alt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zh-CN" alt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zh-CN" alt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zh-CN" alt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zh-CN" alt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zh-CN" alt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zh-CN" alt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zh-CN" altLang="en-US" sz="2400">
                  <a:latin typeface="Times New Roman" pitchFamily="18" charset="0"/>
                </a:endParaRPr>
              </a:p>
            </p:txBody>
          </p:sp>
        </p:grpSp>
      </p:grpSp>
      <p:pic>
        <p:nvPicPr>
          <p:cNvPr id="18" name="Picture 21" descr="图片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1938"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0"/>
          <p:cNvSpPr txBox="1">
            <a:spLocks noChangeArrowheads="1"/>
          </p:cNvSpPr>
          <p:nvPr userDrawn="1"/>
        </p:nvSpPr>
        <p:spPr bwMode="auto">
          <a:xfrm>
            <a:off x="4419600" y="88900"/>
            <a:ext cx="4572000" cy="396875"/>
          </a:xfrm>
          <a:prstGeom prst="rect">
            <a:avLst/>
          </a:prstGeom>
          <a:noFill/>
          <a:ln w="9525">
            <a:noFill/>
            <a:miter lim="800000"/>
            <a:headEnd/>
            <a:tailEnd/>
          </a:ln>
          <a:effectLst/>
        </p:spPr>
        <p:txBody>
          <a:bodyPr>
            <a:spAutoFit/>
          </a:bodyPr>
          <a:lstStyle/>
          <a:p>
            <a:pPr>
              <a:spcBef>
                <a:spcPct val="50000"/>
              </a:spcBef>
              <a:defRPr/>
            </a:pPr>
            <a:r>
              <a:rPr lang="zh-CN" altLang="en-US" sz="2000" b="1"/>
              <a:t>中国科学院新疆天文台</a:t>
            </a:r>
            <a:r>
              <a:rPr lang="zh-CN" altLang="en-US"/>
              <a:t> </a:t>
            </a:r>
          </a:p>
        </p:txBody>
      </p:sp>
      <p:sp>
        <p:nvSpPr>
          <p:cNvPr id="20" name="Text Box 14"/>
          <p:cNvSpPr txBox="1">
            <a:spLocks noChangeArrowheads="1"/>
          </p:cNvSpPr>
          <p:nvPr userDrawn="1"/>
        </p:nvSpPr>
        <p:spPr bwMode="auto">
          <a:xfrm>
            <a:off x="2819400" y="5943600"/>
            <a:ext cx="4572000" cy="579438"/>
          </a:xfrm>
          <a:prstGeom prst="rect">
            <a:avLst/>
          </a:prstGeom>
          <a:noFill/>
          <a:ln w="9525">
            <a:noFill/>
            <a:miter lim="800000"/>
            <a:headEnd/>
            <a:tailEnd/>
          </a:ln>
          <a:effectLst/>
        </p:spPr>
        <p:txBody>
          <a:bodyPr>
            <a:spAutoFit/>
          </a:bodyPr>
          <a:lstStyle/>
          <a:p>
            <a:pPr>
              <a:spcBef>
                <a:spcPct val="50000"/>
              </a:spcBef>
              <a:defRPr/>
            </a:pPr>
            <a:r>
              <a:rPr lang="en-US" altLang="zh-CN" sz="3200" b="1">
                <a:solidFill>
                  <a:srgbClr val="99CCFF"/>
                </a:solidFill>
                <a:ea typeface="华文行楷" pitchFamily="2" charset="-122"/>
              </a:rPr>
              <a:t>“</a:t>
            </a:r>
            <a:r>
              <a:rPr lang="zh-CN" altLang="en-US" sz="3200" b="1">
                <a:solidFill>
                  <a:srgbClr val="99CCFF"/>
                </a:solidFill>
                <a:ea typeface="华文行楷" pitchFamily="2" charset="-122"/>
              </a:rPr>
              <a:t>西部之光”</a:t>
            </a:r>
            <a:endParaRPr lang="zh-CN" altLang="en-US" sz="3200">
              <a:solidFill>
                <a:srgbClr val="99CCFF"/>
              </a:solidFill>
              <a:ea typeface="华文行楷" pitchFamily="2" charset="-122"/>
            </a:endParaRPr>
          </a:p>
        </p:txBody>
      </p:sp>
      <p:sp>
        <p:nvSpPr>
          <p:cNvPr id="90131"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zh-CN" altLang="en-US"/>
              <a:t>单击此处编辑母版标题样式</a:t>
            </a:r>
          </a:p>
        </p:txBody>
      </p:sp>
      <p:sp>
        <p:nvSpPr>
          <p:cNvPr id="901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r>
              <a:rPr lang="zh-CN" altLang="en-US"/>
              <a:t>单击此处编辑母版副标题样式</a:t>
            </a:r>
          </a:p>
        </p:txBody>
      </p:sp>
      <p:sp>
        <p:nvSpPr>
          <p:cNvPr id="21" name="Rectangle 16"/>
          <p:cNvSpPr>
            <a:spLocks noGrp="1" noChangeArrowheads="1"/>
          </p:cNvSpPr>
          <p:nvPr>
            <p:ph type="dt" sz="half" idx="10"/>
          </p:nvPr>
        </p:nvSpPr>
        <p:spPr>
          <a:xfrm>
            <a:off x="457200" y="6248400"/>
            <a:ext cx="2133600" cy="457200"/>
          </a:xfrm>
        </p:spPr>
        <p:txBody>
          <a:bodyPr/>
          <a:lstStyle>
            <a:lvl1pPr>
              <a:defRPr/>
            </a:lvl1pPr>
          </a:lstStyle>
          <a:p>
            <a:pPr>
              <a:defRPr/>
            </a:pPr>
            <a:fld id="{DC4B432E-1EA2-4BE1-BE32-BD695C46FBD4}" type="datetimeFigureOut">
              <a:rPr lang="zh-CN" altLang="en-US"/>
              <a:pPr>
                <a:defRPr/>
              </a:pPr>
              <a:t>2016/10/8</a:t>
            </a:fld>
            <a:endParaRPr lang="en-US" altLang="zh-CN"/>
          </a:p>
        </p:txBody>
      </p:sp>
      <p:sp>
        <p:nvSpPr>
          <p:cNvPr id="22" name="Rectangle 17"/>
          <p:cNvSpPr>
            <a:spLocks noGrp="1" noChangeArrowheads="1"/>
          </p:cNvSpPr>
          <p:nvPr>
            <p:ph type="ftr" sz="quarter" idx="11"/>
          </p:nvPr>
        </p:nvSpPr>
        <p:spPr/>
        <p:txBody>
          <a:bodyPr/>
          <a:lstStyle>
            <a:lvl1pPr>
              <a:defRPr/>
            </a:lvl1pPr>
          </a:lstStyle>
          <a:p>
            <a:pPr>
              <a:defRPr/>
            </a:pPr>
            <a:endParaRPr lang="en-US" altLang="zh-CN"/>
          </a:p>
        </p:txBody>
      </p:sp>
      <p:sp>
        <p:nvSpPr>
          <p:cNvPr id="23" name="Rectangle 18"/>
          <p:cNvSpPr>
            <a:spLocks noGrp="1" noChangeArrowheads="1"/>
          </p:cNvSpPr>
          <p:nvPr>
            <p:ph type="sldNum" sz="quarter" idx="12"/>
          </p:nvPr>
        </p:nvSpPr>
        <p:spPr/>
        <p:txBody>
          <a:bodyPr/>
          <a:lstStyle>
            <a:lvl1pPr>
              <a:defRPr/>
            </a:lvl1pPr>
          </a:lstStyle>
          <a:p>
            <a:pPr>
              <a:defRPr/>
            </a:pPr>
            <a:fld id="{1F687E6A-27B6-4BA6-BEDB-20D1BAFC0D04}" type="slidenum">
              <a:rPr lang="zh-CN" altLang="en-US"/>
              <a:pPr>
                <a:defRPr/>
              </a:pPr>
              <a:t>‹#›</a:t>
            </a:fld>
            <a:endParaRPr lang="en-US" altLang="zh-CN"/>
          </a:p>
        </p:txBody>
      </p:sp>
    </p:spTree>
    <p:extLst>
      <p:ext uri="{BB962C8B-B14F-4D97-AF65-F5344CB8AC3E}">
        <p14:creationId xmlns:p14="http://schemas.microsoft.com/office/powerpoint/2010/main" val="15652977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8728826F-5809-4181-BDC2-907364117DE4}" type="slidenum">
              <a:rPr lang="zh-CN" altLang="en-US"/>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fld id="{2782CE73-DAE8-4691-8EE3-22D275FEC747}" type="datetimeFigureOut">
              <a:rPr lang="zh-CN" altLang="en-US"/>
              <a:pPr>
                <a:defRPr/>
              </a:pPr>
              <a:t>2016/10/8</a:t>
            </a:fld>
            <a:endParaRPr lang="en-US" altLang="zh-CN"/>
          </a:p>
        </p:txBody>
      </p:sp>
    </p:spTree>
    <p:extLst>
      <p:ext uri="{BB962C8B-B14F-4D97-AF65-F5344CB8AC3E}">
        <p14:creationId xmlns:p14="http://schemas.microsoft.com/office/powerpoint/2010/main" val="156174315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457200"/>
            <a:ext cx="2133600"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248400" cy="5638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ED28CDAB-F30B-4333-80E0-22C4A220575F}" type="slidenum">
              <a:rPr lang="zh-CN" altLang="en-US"/>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fld id="{3648041B-1FA6-44B7-B564-D177A8C6CD4A}" type="datetimeFigureOut">
              <a:rPr lang="zh-CN" altLang="en-US"/>
              <a:pPr>
                <a:defRPr/>
              </a:pPr>
              <a:t>2016/10/8</a:t>
            </a:fld>
            <a:endParaRPr lang="en-US" altLang="zh-CN"/>
          </a:p>
        </p:txBody>
      </p:sp>
    </p:spTree>
    <p:extLst>
      <p:ext uri="{BB962C8B-B14F-4D97-AF65-F5344CB8AC3E}">
        <p14:creationId xmlns:p14="http://schemas.microsoft.com/office/powerpoint/2010/main" val="3994549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4800" y="457200"/>
            <a:ext cx="8534400" cy="609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4800" y="1143000"/>
            <a:ext cx="8534400" cy="4953000"/>
          </a:xfrm>
        </p:spPr>
        <p:txBody>
          <a:bodyPr/>
          <a:lstStyle/>
          <a:p>
            <a:pPr lvl="0"/>
            <a:endParaRPr lang="zh-CN" alt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C644DE55-2E9D-498C-9430-7D5821DB7235}" type="slidenum">
              <a:rPr lang="zh-CN" altLang="en-US"/>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fld id="{82647CCF-F972-4E82-A2DB-0B8AB4ECA510}" type="datetimeFigureOut">
              <a:rPr lang="zh-CN" altLang="en-US"/>
              <a:pPr>
                <a:defRPr/>
              </a:pPr>
              <a:t>2016/10/8</a:t>
            </a:fld>
            <a:endParaRPr lang="en-US" altLang="zh-CN"/>
          </a:p>
        </p:txBody>
      </p:sp>
    </p:spTree>
    <p:extLst>
      <p:ext uri="{BB962C8B-B14F-4D97-AF65-F5344CB8AC3E}">
        <p14:creationId xmlns:p14="http://schemas.microsoft.com/office/powerpoint/2010/main" val="326964802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CA8B172E-58BF-4C79-8D10-E55325A0E264}" type="slidenum">
              <a:rPr lang="zh-CN" altLang="en-US"/>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fld id="{0BD00149-DC6B-424A-9718-49294DCA8F95}" type="datetimeFigureOut">
              <a:rPr lang="zh-CN" altLang="en-US"/>
              <a:pPr>
                <a:defRPr/>
              </a:pPr>
              <a:t>2016/10/8</a:t>
            </a:fld>
            <a:endParaRPr lang="en-US" altLang="zh-CN"/>
          </a:p>
        </p:txBody>
      </p:sp>
    </p:spTree>
    <p:extLst>
      <p:ext uri="{BB962C8B-B14F-4D97-AF65-F5344CB8AC3E}">
        <p14:creationId xmlns:p14="http://schemas.microsoft.com/office/powerpoint/2010/main" val="99167122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251C44DA-4606-4855-B439-6CE75F680091}" type="slidenum">
              <a:rPr lang="zh-CN" altLang="en-US"/>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fld id="{BBC8C4FC-1A06-476D-BBFA-D9C22A9563B5}" type="datetimeFigureOut">
              <a:rPr lang="zh-CN" altLang="en-US"/>
              <a:pPr>
                <a:defRPr/>
              </a:pPr>
              <a:t>2016/10/8</a:t>
            </a:fld>
            <a:endParaRPr lang="en-US" altLang="zh-CN"/>
          </a:p>
        </p:txBody>
      </p:sp>
    </p:spTree>
    <p:extLst>
      <p:ext uri="{BB962C8B-B14F-4D97-AF65-F5344CB8AC3E}">
        <p14:creationId xmlns:p14="http://schemas.microsoft.com/office/powerpoint/2010/main" val="414753245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143000"/>
            <a:ext cx="4191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43000"/>
            <a:ext cx="4191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9538D4B1-98E9-40E5-AF21-E65F9877D208}" type="slidenum">
              <a:rPr lang="zh-CN" altLang="en-US"/>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fld id="{29E141F5-D77E-472F-BEBC-A6BA3851F75A}" type="datetimeFigureOut">
              <a:rPr lang="zh-CN" altLang="en-US"/>
              <a:pPr>
                <a:defRPr/>
              </a:pPr>
              <a:t>2016/10/8</a:t>
            </a:fld>
            <a:endParaRPr lang="en-US" altLang="zh-CN"/>
          </a:p>
        </p:txBody>
      </p:sp>
    </p:spTree>
    <p:extLst>
      <p:ext uri="{BB962C8B-B14F-4D97-AF65-F5344CB8AC3E}">
        <p14:creationId xmlns:p14="http://schemas.microsoft.com/office/powerpoint/2010/main" val="349885705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068B979A-E847-4C31-ABEB-C814F4CE013B}" type="slidenum">
              <a:rPr lang="zh-CN" altLang="en-US"/>
              <a:pPr>
                <a:defRPr/>
              </a:pPr>
              <a:t>‹#›</a:t>
            </a:fld>
            <a:endParaRPr lang="en-US" altLang="zh-CN"/>
          </a:p>
        </p:txBody>
      </p:sp>
      <p:sp>
        <p:nvSpPr>
          <p:cNvPr id="9" name="Rectangle 16"/>
          <p:cNvSpPr>
            <a:spLocks noGrp="1" noChangeArrowheads="1"/>
          </p:cNvSpPr>
          <p:nvPr>
            <p:ph type="dt" sz="half" idx="12"/>
          </p:nvPr>
        </p:nvSpPr>
        <p:spPr>
          <a:ln/>
        </p:spPr>
        <p:txBody>
          <a:bodyPr/>
          <a:lstStyle>
            <a:lvl1pPr>
              <a:defRPr/>
            </a:lvl1pPr>
          </a:lstStyle>
          <a:p>
            <a:pPr>
              <a:defRPr/>
            </a:pPr>
            <a:fld id="{F8459BAB-C62C-41B5-B67C-C10846B4A3FE}" type="datetimeFigureOut">
              <a:rPr lang="zh-CN" altLang="en-US"/>
              <a:pPr>
                <a:defRPr/>
              </a:pPr>
              <a:t>2016/10/8</a:t>
            </a:fld>
            <a:endParaRPr lang="en-US" altLang="zh-CN"/>
          </a:p>
        </p:txBody>
      </p:sp>
    </p:spTree>
    <p:extLst>
      <p:ext uri="{BB962C8B-B14F-4D97-AF65-F5344CB8AC3E}">
        <p14:creationId xmlns:p14="http://schemas.microsoft.com/office/powerpoint/2010/main" val="126673188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3"/>
          <p:cNvSpPr>
            <a:spLocks noGrp="1" noChangeArrowheads="1"/>
          </p:cNvSpPr>
          <p:nvPr>
            <p:ph type="sldNum" sz="quarter" idx="11"/>
          </p:nvPr>
        </p:nvSpPr>
        <p:spPr>
          <a:ln/>
        </p:spPr>
        <p:txBody>
          <a:bodyPr/>
          <a:lstStyle>
            <a:lvl1pPr>
              <a:defRPr/>
            </a:lvl1pPr>
          </a:lstStyle>
          <a:p>
            <a:pPr>
              <a:defRPr/>
            </a:pPr>
            <a:fld id="{5F035E3B-26AE-4D96-9054-B05EAC116435}" type="slidenum">
              <a:rPr lang="zh-CN" altLang="en-US"/>
              <a:pPr>
                <a:defRPr/>
              </a:pPr>
              <a:t>‹#›</a:t>
            </a:fld>
            <a:endParaRPr lang="en-US" altLang="zh-CN"/>
          </a:p>
        </p:txBody>
      </p:sp>
      <p:sp>
        <p:nvSpPr>
          <p:cNvPr id="5" name="Rectangle 16"/>
          <p:cNvSpPr>
            <a:spLocks noGrp="1" noChangeArrowheads="1"/>
          </p:cNvSpPr>
          <p:nvPr>
            <p:ph type="dt" sz="half" idx="12"/>
          </p:nvPr>
        </p:nvSpPr>
        <p:spPr>
          <a:ln/>
        </p:spPr>
        <p:txBody>
          <a:bodyPr/>
          <a:lstStyle>
            <a:lvl1pPr>
              <a:defRPr/>
            </a:lvl1pPr>
          </a:lstStyle>
          <a:p>
            <a:pPr>
              <a:defRPr/>
            </a:pPr>
            <a:fld id="{F78C58EA-3CBC-4D99-A962-8FA441EE8973}" type="datetimeFigureOut">
              <a:rPr lang="zh-CN" altLang="en-US"/>
              <a:pPr>
                <a:defRPr/>
              </a:pPr>
              <a:t>2016/10/8</a:t>
            </a:fld>
            <a:endParaRPr lang="en-US" altLang="zh-CN"/>
          </a:p>
        </p:txBody>
      </p:sp>
    </p:spTree>
    <p:extLst>
      <p:ext uri="{BB962C8B-B14F-4D97-AF65-F5344CB8AC3E}">
        <p14:creationId xmlns:p14="http://schemas.microsoft.com/office/powerpoint/2010/main" val="302166569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3"/>
          <p:cNvSpPr>
            <a:spLocks noGrp="1" noChangeArrowheads="1"/>
          </p:cNvSpPr>
          <p:nvPr>
            <p:ph type="sldNum" sz="quarter" idx="11"/>
          </p:nvPr>
        </p:nvSpPr>
        <p:spPr>
          <a:ln/>
        </p:spPr>
        <p:txBody>
          <a:bodyPr/>
          <a:lstStyle>
            <a:lvl1pPr>
              <a:defRPr/>
            </a:lvl1pPr>
          </a:lstStyle>
          <a:p>
            <a:pPr>
              <a:defRPr/>
            </a:pPr>
            <a:fld id="{F191E27E-B9C2-40F1-9C20-16D055FBD538}" type="slidenum">
              <a:rPr lang="zh-CN" altLang="en-US"/>
              <a:pPr>
                <a:defRPr/>
              </a:pPr>
              <a:t>‹#›</a:t>
            </a:fld>
            <a:endParaRPr lang="en-US" altLang="zh-CN"/>
          </a:p>
        </p:txBody>
      </p:sp>
      <p:sp>
        <p:nvSpPr>
          <p:cNvPr id="4" name="Rectangle 16"/>
          <p:cNvSpPr>
            <a:spLocks noGrp="1" noChangeArrowheads="1"/>
          </p:cNvSpPr>
          <p:nvPr>
            <p:ph type="dt" sz="half" idx="12"/>
          </p:nvPr>
        </p:nvSpPr>
        <p:spPr>
          <a:ln/>
        </p:spPr>
        <p:txBody>
          <a:bodyPr/>
          <a:lstStyle>
            <a:lvl1pPr>
              <a:defRPr/>
            </a:lvl1pPr>
          </a:lstStyle>
          <a:p>
            <a:pPr>
              <a:defRPr/>
            </a:pPr>
            <a:fld id="{47915B37-C8F5-4E9A-82F3-41C00D82E43B}" type="datetimeFigureOut">
              <a:rPr lang="zh-CN" altLang="en-US"/>
              <a:pPr>
                <a:defRPr/>
              </a:pPr>
              <a:t>2016/10/8</a:t>
            </a:fld>
            <a:endParaRPr lang="en-US" altLang="zh-CN"/>
          </a:p>
        </p:txBody>
      </p:sp>
    </p:spTree>
    <p:extLst>
      <p:ext uri="{BB962C8B-B14F-4D97-AF65-F5344CB8AC3E}">
        <p14:creationId xmlns:p14="http://schemas.microsoft.com/office/powerpoint/2010/main" val="78827151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47A4B390-66A6-4E34-89BE-7BE51B9A1FDF}" type="slidenum">
              <a:rPr lang="zh-CN" altLang="en-US"/>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fld id="{F857F1C7-3E95-46AD-8D21-A9996E73306D}" type="datetimeFigureOut">
              <a:rPr lang="zh-CN" altLang="en-US"/>
              <a:pPr>
                <a:defRPr/>
              </a:pPr>
              <a:t>2016/10/8</a:t>
            </a:fld>
            <a:endParaRPr lang="en-US" altLang="zh-CN"/>
          </a:p>
        </p:txBody>
      </p:sp>
    </p:spTree>
    <p:extLst>
      <p:ext uri="{BB962C8B-B14F-4D97-AF65-F5344CB8AC3E}">
        <p14:creationId xmlns:p14="http://schemas.microsoft.com/office/powerpoint/2010/main" val="326130650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FD84CD94-EB6B-477B-BC12-2522DDEFE0AD}" type="slidenum">
              <a:rPr lang="zh-CN" altLang="en-US"/>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fld id="{5B00813D-4E13-4469-A4DC-C09179B66A6D}" type="datetimeFigureOut">
              <a:rPr lang="zh-CN" altLang="en-US"/>
              <a:pPr>
                <a:defRPr/>
              </a:pPr>
              <a:t>2016/10/8</a:t>
            </a:fld>
            <a:endParaRPr lang="en-US" altLang="zh-CN"/>
          </a:p>
        </p:txBody>
      </p:sp>
    </p:spTree>
    <p:extLst>
      <p:ext uri="{BB962C8B-B14F-4D97-AF65-F5344CB8AC3E}">
        <p14:creationId xmlns:p14="http://schemas.microsoft.com/office/powerpoint/2010/main" val="165820198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49263" y="6019800"/>
            <a:ext cx="8694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ltLang="zh-CN"/>
          </a:p>
        </p:txBody>
      </p:sp>
      <p:sp>
        <p:nvSpPr>
          <p:cNvPr id="890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B599F353-6E8E-4311-9D66-FEEA8E1B5CAD}" type="slidenum">
              <a:rPr lang="zh-CN" altLang="en-US"/>
              <a:pPr>
                <a:defRPr/>
              </a:pPr>
              <a:t>‹#›</a:t>
            </a:fld>
            <a:endParaRPr lang="en-US" altLang="zh-CN"/>
          </a:p>
        </p:txBody>
      </p:sp>
      <p:grpSp>
        <p:nvGrpSpPr>
          <p:cNvPr id="1029" name="Group 4"/>
          <p:cNvGrpSpPr>
            <a:grpSpLocks/>
          </p:cNvGrpSpPr>
          <p:nvPr/>
        </p:nvGrpSpPr>
        <p:grpSpPr bwMode="auto">
          <a:xfrm>
            <a:off x="0" y="0"/>
            <a:ext cx="9144000" cy="546100"/>
            <a:chOff x="0" y="0"/>
            <a:chExt cx="5760" cy="344"/>
          </a:xfrm>
        </p:grpSpPr>
        <p:sp>
          <p:nvSpPr>
            <p:cNvPr id="890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en-US" sz="2400">
                <a:latin typeface="Times New Roman" pitchFamily="18" charset="0"/>
              </a:endParaRPr>
            </a:p>
          </p:txBody>
        </p:sp>
        <p:sp>
          <p:nvSpPr>
            <p:cNvPr id="890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zh-CN" altLang="en-US" sz="2400">
                <a:latin typeface="Times New Roman" pitchFamily="18" charset="0"/>
              </a:endParaRPr>
            </a:p>
          </p:txBody>
        </p:sp>
        <p:sp>
          <p:nvSpPr>
            <p:cNvPr id="890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zh-CN" altLang="en-US">
                <a:solidFill>
                  <a:schemeClr val="hlink"/>
                </a:solidFill>
              </a:endParaRPr>
            </a:p>
          </p:txBody>
        </p:sp>
        <p:sp>
          <p:nvSpPr>
            <p:cNvPr id="890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zh-CN" altLang="en-US">
                <a:solidFill>
                  <a:schemeClr val="hlink"/>
                </a:solidFill>
              </a:endParaRPr>
            </a:p>
          </p:txBody>
        </p:sp>
        <p:sp>
          <p:nvSpPr>
            <p:cNvPr id="890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zh-CN" altLang="en-US">
                <a:solidFill>
                  <a:schemeClr val="accent2"/>
                </a:solidFill>
              </a:endParaRPr>
            </a:p>
          </p:txBody>
        </p:sp>
        <p:sp>
          <p:nvSpPr>
            <p:cNvPr id="890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zh-CN" altLang="en-US">
                <a:solidFill>
                  <a:schemeClr val="hlink"/>
                </a:solidFill>
              </a:endParaRPr>
            </a:p>
          </p:txBody>
        </p:sp>
        <p:sp>
          <p:nvSpPr>
            <p:cNvPr id="890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zh-CN" altLang="en-US" sz="2400">
                <a:latin typeface="Times New Roman" pitchFamily="18" charset="0"/>
              </a:endParaRPr>
            </a:p>
          </p:txBody>
        </p:sp>
        <p:sp>
          <p:nvSpPr>
            <p:cNvPr id="891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zh-CN" altLang="en-US">
                <a:solidFill>
                  <a:schemeClr val="accent2"/>
                </a:solidFill>
              </a:endParaRPr>
            </a:p>
          </p:txBody>
        </p:sp>
        <p:sp>
          <p:nvSpPr>
            <p:cNvPr id="891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zh-CN" altLang="en-US">
                <a:solidFill>
                  <a:schemeClr val="accent2"/>
                </a:solidFill>
              </a:endParaRPr>
            </a:p>
          </p:txBody>
        </p:sp>
      </p:grpSp>
      <p:sp>
        <p:nvSpPr>
          <p:cNvPr id="1030" name="Rectangle 14"/>
          <p:cNvSpPr>
            <a:spLocks noGrp="1" noChangeArrowheads="1"/>
          </p:cNvSpPr>
          <p:nvPr>
            <p:ph type="title"/>
          </p:nvPr>
        </p:nvSpPr>
        <p:spPr bwMode="auto">
          <a:xfrm>
            <a:off x="304800" y="4572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1" name="Rectangle 15"/>
          <p:cNvSpPr>
            <a:spLocks noGrp="1" noChangeArrowheads="1"/>
          </p:cNvSpPr>
          <p:nvPr>
            <p:ph type="body" idx="1"/>
          </p:nvPr>
        </p:nvSpPr>
        <p:spPr bwMode="auto">
          <a:xfrm>
            <a:off x="304800" y="11430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91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CF6C3395-91D2-4810-A976-85FD30664A21}" type="datetimeFigureOut">
              <a:rPr lang="zh-CN" altLang="en-US"/>
              <a:pPr>
                <a:defRPr/>
              </a:pPr>
              <a:t>2016/10/8</a:t>
            </a:fld>
            <a:endParaRPr lang="en-US" altLang="zh-CN" dirty="0"/>
          </a:p>
        </p:txBody>
      </p:sp>
      <p:sp>
        <p:nvSpPr>
          <p:cNvPr id="1034" name="Text Box 10"/>
          <p:cNvSpPr txBox="1">
            <a:spLocks noChangeArrowheads="1"/>
          </p:cNvSpPr>
          <p:nvPr userDrawn="1"/>
        </p:nvSpPr>
        <p:spPr bwMode="auto">
          <a:xfrm>
            <a:off x="4724400" y="76200"/>
            <a:ext cx="4114800" cy="366713"/>
          </a:xfrm>
          <a:prstGeom prst="rect">
            <a:avLst/>
          </a:prstGeom>
          <a:noFill/>
          <a:ln w="9525">
            <a:noFill/>
            <a:miter lim="800000"/>
            <a:headEnd/>
            <a:tailEnd/>
          </a:ln>
          <a:effectLst/>
        </p:spPr>
        <p:txBody>
          <a:bodyPr>
            <a:spAutoFit/>
          </a:bodyPr>
          <a:lstStyle/>
          <a:p>
            <a:pPr algn="r">
              <a:spcBef>
                <a:spcPct val="50000"/>
              </a:spcBef>
              <a:defRPr/>
            </a:pPr>
            <a:r>
              <a:rPr lang="en-US" altLang="zh-CN" b="1" dirty="0" err="1" smtClean="0">
                <a:effectLst>
                  <a:outerShdw blurRad="38100" dist="38100" dir="2700000" algn="tl">
                    <a:srgbClr val="C0C0C0"/>
                  </a:outerShdw>
                </a:effectLst>
                <a:ea typeface="微软雅黑" pitchFamily="34" charset="-122"/>
              </a:rPr>
              <a:t>XinJiang</a:t>
            </a:r>
            <a:r>
              <a:rPr lang="en-US" altLang="zh-CN" b="1" dirty="0" smtClean="0">
                <a:effectLst>
                  <a:outerShdw blurRad="38100" dist="38100" dir="2700000" algn="tl">
                    <a:srgbClr val="C0C0C0"/>
                  </a:outerShdw>
                </a:effectLst>
                <a:ea typeface="微软雅黑" pitchFamily="34" charset="-122"/>
              </a:rPr>
              <a:t> Astronomical Observatory</a:t>
            </a:r>
            <a:r>
              <a:rPr lang="zh-CN" altLang="en-US" dirty="0" smtClean="0"/>
              <a:t> </a:t>
            </a:r>
            <a:endParaRPr lang="zh-CN" altLang="en-US" dirty="0"/>
          </a:p>
        </p:txBody>
      </p:sp>
    </p:spTree>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 id="2147483690" r:id="rId12"/>
  </p:sldLayoutIdLst>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2pPr>
      <a:lvl3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3pPr>
      <a:lvl4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4pPr>
      <a:lvl5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5pPr>
      <a:lvl6pPr marL="457200" algn="l" rtl="0" fontAlgn="base">
        <a:spcBef>
          <a:spcPct val="0"/>
        </a:spcBef>
        <a:spcAft>
          <a:spcPct val="0"/>
        </a:spcAft>
        <a:defRPr sz="3600">
          <a:solidFill>
            <a:schemeClr val="tx1"/>
          </a:solidFill>
          <a:latin typeface="Arial" charset="0"/>
          <a:ea typeface="黑体" pitchFamily="2" charset="-122"/>
          <a:cs typeface="宋体" pitchFamily="2" charset="-122"/>
        </a:defRPr>
      </a:lvl6pPr>
      <a:lvl7pPr marL="914400" algn="l" rtl="0" fontAlgn="base">
        <a:spcBef>
          <a:spcPct val="0"/>
        </a:spcBef>
        <a:spcAft>
          <a:spcPct val="0"/>
        </a:spcAft>
        <a:defRPr sz="3600">
          <a:solidFill>
            <a:schemeClr val="tx1"/>
          </a:solidFill>
          <a:latin typeface="Arial" charset="0"/>
          <a:ea typeface="黑体" pitchFamily="2" charset="-122"/>
          <a:cs typeface="宋体" pitchFamily="2" charset="-122"/>
        </a:defRPr>
      </a:lvl7pPr>
      <a:lvl8pPr marL="1371600" algn="l" rtl="0" fontAlgn="base">
        <a:spcBef>
          <a:spcPct val="0"/>
        </a:spcBef>
        <a:spcAft>
          <a:spcPct val="0"/>
        </a:spcAft>
        <a:defRPr sz="3600">
          <a:solidFill>
            <a:schemeClr val="tx1"/>
          </a:solidFill>
          <a:latin typeface="Arial" charset="0"/>
          <a:ea typeface="黑体" pitchFamily="2" charset="-122"/>
          <a:cs typeface="宋体" pitchFamily="2" charset="-122"/>
        </a:defRPr>
      </a:lvl8pPr>
      <a:lvl9pPr marL="1828800" algn="l" rtl="0" fontAlgn="base">
        <a:spcBef>
          <a:spcPct val="0"/>
        </a:spcBef>
        <a:spcAft>
          <a:spcPct val="0"/>
        </a:spcAft>
        <a:defRPr sz="3600">
          <a:solidFill>
            <a:schemeClr val="tx1"/>
          </a:solidFill>
          <a:latin typeface="Arial" charset="0"/>
          <a:ea typeface="黑体" pitchFamily="2" charset="-122"/>
          <a:cs typeface="宋体" pitchFamily="2" charset="-122"/>
        </a:defRPr>
      </a:lvl9pPr>
    </p:titleStyle>
    <p:bodyStyle>
      <a:lvl1pPr marL="342900" indent="-342900" algn="l" rtl="0" eaLnBrk="0" fontAlgn="base" hangingPunct="0">
        <a:spcBef>
          <a:spcPct val="20000"/>
        </a:spcBef>
        <a:spcAft>
          <a:spcPct val="2000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vo.xao.ac.cn/ppmxl/q/cone/for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taurus.xao.ac.cn/"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vo.xao.ac.cn/cross/q/match/for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52400" y="1447800"/>
            <a:ext cx="8610600" cy="2076450"/>
          </a:xfrm>
        </p:spPr>
        <p:txBody>
          <a:bodyPr/>
          <a:lstStyle/>
          <a:p>
            <a:pPr algn="ctr"/>
            <a:r>
              <a:rPr lang="zh-CN" altLang="en-US" sz="4800" b="1" dirty="0" smtClean="0"/>
              <a:t>新疆天文台数据中心</a:t>
            </a:r>
            <a:endParaRPr lang="zh-CN" altLang="zh-CN" sz="4800" b="1" dirty="0"/>
          </a:p>
        </p:txBody>
      </p:sp>
      <p:sp>
        <p:nvSpPr>
          <p:cNvPr id="3075" name="Text Box 7"/>
          <p:cNvSpPr txBox="1">
            <a:spLocks noChangeArrowheads="1"/>
          </p:cNvSpPr>
          <p:nvPr/>
        </p:nvSpPr>
        <p:spPr bwMode="auto">
          <a:xfrm>
            <a:off x="1105968" y="3200400"/>
            <a:ext cx="6629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indent="-833438"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lvl="3" indent="-1371600" algn="ctr" eaLnBrk="1" hangingPunct="1"/>
            <a:r>
              <a:rPr lang="zh-CN" altLang="en-US" sz="3600" b="1" dirty="0" smtClean="0">
                <a:latin typeface="黑体" pitchFamily="49" charset="-122"/>
                <a:ea typeface="黑体" pitchFamily="49" charset="-122"/>
              </a:rPr>
              <a:t>张海龙</a:t>
            </a:r>
            <a:endParaRPr lang="en-US" altLang="zh-CN" sz="3600" b="1" dirty="0" smtClean="0">
              <a:latin typeface="黑体" pitchFamily="49" charset="-122"/>
              <a:ea typeface="黑体" pitchFamily="49" charset="-122"/>
            </a:endParaRPr>
          </a:p>
          <a:p>
            <a:pPr lvl="3" indent="-1371600" algn="ctr" eaLnBrk="1" hangingPunct="1"/>
            <a:endParaRPr lang="en-US" altLang="zh-CN" sz="2600" b="1" i="1" dirty="0" smtClean="0">
              <a:latin typeface="黑体" pitchFamily="49" charset="-122"/>
              <a:ea typeface="黑体" pitchFamily="49" charset="-122"/>
            </a:endParaRPr>
          </a:p>
          <a:p>
            <a:pPr lvl="3" indent="-1371600" algn="ctr" eaLnBrk="1" hangingPunct="1"/>
            <a:r>
              <a:rPr lang="zh-CN" altLang="en-US" sz="2600" b="1" dirty="0" smtClean="0">
                <a:latin typeface="黑体" pitchFamily="49" charset="-122"/>
                <a:ea typeface="黑体" pitchFamily="49" charset="-122"/>
              </a:rPr>
              <a:t>新疆天文台 计算机技术室</a:t>
            </a:r>
            <a:endParaRPr lang="en-US" altLang="zh-CN" sz="2600" b="1" dirty="0" smtClean="0">
              <a:latin typeface="黑体" pitchFamily="49" charset="-122"/>
              <a:ea typeface="黑体" pitchFamily="49" charset="-122"/>
            </a:endParaRPr>
          </a:p>
          <a:p>
            <a:pPr lvl="3" indent="-1371600" algn="ctr" eaLnBrk="1" hangingPunct="1"/>
            <a:endParaRPr lang="zh-CN" altLang="en-US" sz="2600" b="1" dirty="0">
              <a:latin typeface="黑体" pitchFamily="49" charset="-122"/>
              <a:ea typeface="黑体" pitchFamily="49" charset="-122"/>
            </a:endParaRPr>
          </a:p>
          <a:p>
            <a:pPr lvl="3" indent="-1371600" algn="ctr" eaLnBrk="1" hangingPunct="1"/>
            <a:fld id="{0B9632E8-A5F6-4EDE-BBBF-20D78FF27CC7}" type="datetime1">
              <a:rPr lang="en-US" altLang="zh-CN" sz="2400" b="1" smtClean="0"/>
              <a:pPr lvl="3" indent="-1371600" algn="ctr" eaLnBrk="1" hangingPunct="1"/>
              <a:t>10/8/2016</a:t>
            </a:fld>
            <a:endParaRPr lang="zh-CN" altLang="en-US" sz="2400" b="1"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zh-CN" sz="3200" dirty="0" smtClean="0"/>
              <a:t>OUTLINE</a:t>
            </a:r>
            <a:endParaRPr lang="zh-CN" altLang="en-US" sz="3200" dirty="0" smtClean="0"/>
          </a:p>
        </p:txBody>
      </p:sp>
      <p:sp>
        <p:nvSpPr>
          <p:cNvPr id="140291" name="Rectangle 3"/>
          <p:cNvSpPr>
            <a:spLocks noGrp="1" noChangeArrowheads="1"/>
          </p:cNvSpPr>
          <p:nvPr>
            <p:ph type="body" idx="1"/>
          </p:nvPr>
        </p:nvSpPr>
        <p:spPr/>
        <p:txBody>
          <a:bodyPr/>
          <a:lstStyle/>
          <a:p>
            <a:pPr marL="711200" indent="-711200">
              <a:lnSpc>
                <a:spcPct val="90000"/>
              </a:lnSpc>
            </a:pPr>
            <a:endParaRPr lang="zh-CN" altLang="en-US" sz="2400" dirty="0" smtClean="0"/>
          </a:p>
          <a:p>
            <a:pPr marL="711200" indent="-711200">
              <a:lnSpc>
                <a:spcPct val="90000"/>
              </a:lnSpc>
            </a:pPr>
            <a:endParaRPr lang="en-US" altLang="zh-CN" sz="2400" b="1" dirty="0" smtClean="0">
              <a:solidFill>
                <a:srgbClr val="0066FF"/>
              </a:solidFill>
            </a:endParaRPr>
          </a:p>
          <a:p>
            <a:pPr marL="711200" indent="-423863">
              <a:lnSpc>
                <a:spcPct val="90000"/>
              </a:lnSpc>
            </a:pPr>
            <a:r>
              <a:rPr lang="en-US" altLang="zh-CN" sz="2400" b="1" dirty="0" smtClean="0"/>
              <a:t>XAO </a:t>
            </a:r>
            <a:r>
              <a:rPr lang="en-US" altLang="zh-CN" sz="2400" b="1" dirty="0"/>
              <a:t>Data Archive Portal</a:t>
            </a:r>
            <a:r>
              <a:rPr lang="en-US" altLang="zh-CN" sz="2400" dirty="0"/>
              <a:t> </a:t>
            </a:r>
            <a:r>
              <a:rPr lang="en-US" altLang="zh-CN" sz="2400" b="1" dirty="0"/>
              <a:t> </a:t>
            </a:r>
          </a:p>
          <a:p>
            <a:pPr marL="711200" indent="-423863">
              <a:lnSpc>
                <a:spcPct val="90000"/>
              </a:lnSpc>
            </a:pPr>
            <a:r>
              <a:rPr lang="en-US" altLang="zh-SG" sz="2400" b="1" dirty="0">
                <a:solidFill>
                  <a:srgbClr val="0066FF"/>
                </a:solidFill>
              </a:rPr>
              <a:t>Custom Uploading </a:t>
            </a:r>
            <a:r>
              <a:rPr lang="en-US" altLang="zh-SG" sz="2400" b="1" dirty="0" err="1" smtClean="0">
                <a:solidFill>
                  <a:srgbClr val="0066FF"/>
                </a:solidFill>
              </a:rPr>
              <a:t>Crossmatcher</a:t>
            </a:r>
            <a:endParaRPr lang="en-US" altLang="zh-SG" sz="2400" b="1" dirty="0"/>
          </a:p>
          <a:p>
            <a:pPr marL="711200" indent="-423863">
              <a:lnSpc>
                <a:spcPct val="90000"/>
              </a:lnSpc>
            </a:pPr>
            <a:r>
              <a:rPr lang="en-US" altLang="zh-CN" sz="2400" b="1" dirty="0" smtClean="0"/>
              <a:t>Pulsar </a:t>
            </a:r>
            <a:r>
              <a:rPr lang="en-US" altLang="zh-CN" sz="2400" b="1" dirty="0"/>
              <a:t>Data Release </a:t>
            </a:r>
            <a:r>
              <a:rPr lang="en-US" altLang="zh-CN" sz="2400" b="1" dirty="0" smtClean="0"/>
              <a:t>Environment </a:t>
            </a:r>
          </a:p>
          <a:p>
            <a:pPr marL="711200" indent="-423863">
              <a:lnSpc>
                <a:spcPct val="90000"/>
              </a:lnSpc>
            </a:pPr>
            <a:r>
              <a:rPr lang="en-US" altLang="zh-CN" sz="2400" b="1" dirty="0" smtClean="0"/>
              <a:t>Taurus HPC Cluster</a:t>
            </a:r>
          </a:p>
        </p:txBody>
      </p:sp>
    </p:spTree>
    <p:extLst>
      <p:ext uri="{BB962C8B-B14F-4D97-AF65-F5344CB8AC3E}">
        <p14:creationId xmlns:p14="http://schemas.microsoft.com/office/powerpoint/2010/main" val="385686246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04800" y="457200"/>
            <a:ext cx="8534400" cy="609600"/>
          </a:xfrm>
        </p:spPr>
        <p:txBody>
          <a:bodyPr/>
          <a:lstStyle/>
          <a:p>
            <a:pPr marL="711200" indent="-423863">
              <a:lnSpc>
                <a:spcPct val="90000"/>
              </a:lnSpc>
            </a:pPr>
            <a:r>
              <a:rPr lang="en-US" altLang="zh-SG" sz="3200" b="1" dirty="0"/>
              <a:t>Custom Uploading </a:t>
            </a:r>
            <a:r>
              <a:rPr lang="en-US" altLang="zh-SG" sz="3200" b="1" dirty="0" err="1"/>
              <a:t>Crossmatcher</a:t>
            </a:r>
            <a:endParaRPr lang="en-US" altLang="zh-SG" sz="3200" b="1"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48" y="952396"/>
            <a:ext cx="7924800" cy="5905604"/>
          </a:xfrm>
          <a:prstGeom prst="rect">
            <a:avLst/>
          </a:prstGeom>
        </p:spPr>
      </p:pic>
    </p:spTree>
    <p:extLst>
      <p:ext uri="{BB962C8B-B14F-4D97-AF65-F5344CB8AC3E}">
        <p14:creationId xmlns:p14="http://schemas.microsoft.com/office/powerpoint/2010/main" val="67360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p:cNvGrpSpPr>
          <p:nvPr/>
        </p:nvGrpSpPr>
        <p:grpSpPr bwMode="auto">
          <a:xfrm>
            <a:off x="3452813" y="1043611"/>
            <a:ext cx="4678362" cy="4706938"/>
            <a:chOff x="1469032" y="1602134"/>
            <a:chExt cx="4677876" cy="4707187"/>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602135"/>
              <a:ext cx="2294987" cy="229498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003285"/>
              <a:ext cx="2294988" cy="230603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295" y="4003285"/>
              <a:ext cx="2293616" cy="230603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032" y="1602134"/>
              <a:ext cx="2310879" cy="2310879"/>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 name="Line 6"/>
            <p:cNvSpPr>
              <a:spLocks noChangeShapeType="1"/>
            </p:cNvSpPr>
            <p:nvPr/>
          </p:nvSpPr>
          <p:spPr bwMode="auto">
            <a:xfrm flipV="1">
              <a:off x="5606116" y="4388233"/>
              <a:ext cx="0" cy="334963"/>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grpSp>
      <p:sp>
        <p:nvSpPr>
          <p:cNvPr id="12" name="Text Box 8"/>
          <p:cNvSpPr txBox="1">
            <a:spLocks noChangeArrowheads="1"/>
          </p:cNvSpPr>
          <p:nvPr/>
        </p:nvSpPr>
        <p:spPr bwMode="auto">
          <a:xfrm>
            <a:off x="2644775" y="1262063"/>
            <a:ext cx="9223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Lst>
              <a:defRPr>
                <a:solidFill>
                  <a:schemeClr val="tx1"/>
                </a:solidFill>
                <a:latin typeface="Arial" pitchFamily="34" charset="0"/>
                <a:ea typeface="宋体" pitchFamily="2" charset="-122"/>
              </a:defRPr>
            </a:lvl1pPr>
            <a:lvl2pPr marL="742950" indent="-285750" defTabSz="828675" eaLnBrk="0" hangingPunct="0">
              <a:tabLst>
                <a:tab pos="657225" algn="l"/>
                <a:tab pos="1312863" algn="l"/>
                <a:tab pos="1970088" algn="l"/>
              </a:tabLst>
              <a:defRPr>
                <a:solidFill>
                  <a:schemeClr val="tx1"/>
                </a:solidFill>
                <a:latin typeface="Arial" pitchFamily="34" charset="0"/>
                <a:ea typeface="宋体" pitchFamily="2" charset="-122"/>
              </a:defRPr>
            </a:lvl2pPr>
            <a:lvl3pPr marL="1143000" indent="-228600" defTabSz="828675" eaLnBrk="0" hangingPunct="0">
              <a:tabLst>
                <a:tab pos="657225" algn="l"/>
                <a:tab pos="1312863" algn="l"/>
                <a:tab pos="1970088" algn="l"/>
              </a:tabLst>
              <a:defRPr>
                <a:solidFill>
                  <a:schemeClr val="tx1"/>
                </a:solidFill>
                <a:latin typeface="Arial" pitchFamily="34" charset="0"/>
                <a:ea typeface="宋体" pitchFamily="2" charset="-122"/>
              </a:defRPr>
            </a:lvl3pPr>
            <a:lvl4pPr marL="1600200" indent="-228600" defTabSz="828675" eaLnBrk="0" hangingPunct="0">
              <a:tabLst>
                <a:tab pos="657225" algn="l"/>
                <a:tab pos="1312863" algn="l"/>
                <a:tab pos="1970088" algn="l"/>
              </a:tabLst>
              <a:defRPr>
                <a:solidFill>
                  <a:schemeClr val="tx1"/>
                </a:solidFill>
                <a:latin typeface="Arial" pitchFamily="34" charset="0"/>
                <a:ea typeface="宋体" pitchFamily="2" charset="-122"/>
              </a:defRPr>
            </a:lvl4pPr>
            <a:lvl5pPr marL="2057400" indent="-228600" defTabSz="828675" eaLnBrk="0" hangingPunct="0">
              <a:tabLst>
                <a:tab pos="657225" algn="l"/>
                <a:tab pos="1312863" algn="l"/>
                <a:tab pos="1970088" algn="l"/>
              </a:tabLst>
              <a:defRPr>
                <a:solidFill>
                  <a:schemeClr val="tx1"/>
                </a:solidFill>
                <a:latin typeface="Arial" pitchFamily="34" charset="0"/>
                <a:ea typeface="宋体" pitchFamily="2" charset="-122"/>
              </a:defRPr>
            </a:lvl5pPr>
            <a:lvl6pPr marL="25146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6pPr>
            <a:lvl7pPr marL="29718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7pPr>
            <a:lvl8pPr marL="34290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8pPr>
            <a:lvl9pPr marL="38862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9pPr>
          </a:lstStyle>
          <a:p>
            <a:pPr>
              <a:lnSpc>
                <a:spcPct val="93000"/>
              </a:lnSpc>
              <a:buClr>
                <a:srgbClr val="000000"/>
              </a:buClr>
              <a:buSzPct val="45000"/>
              <a:buFont typeface="StarSymbol"/>
              <a:buNone/>
            </a:pPr>
            <a:r>
              <a:rPr lang="en-GB" altLang="zh-CN" sz="2000">
                <a:solidFill>
                  <a:srgbClr val="C00000"/>
                </a:solidFill>
                <a:latin typeface="Thorndale"/>
              </a:rPr>
              <a:t>X</a:t>
            </a:r>
            <a:r>
              <a:rPr lang="en-US" altLang="zh-CN" sz="2000">
                <a:solidFill>
                  <a:srgbClr val="C00000"/>
                </a:solidFill>
                <a:latin typeface="Thorndale"/>
              </a:rPr>
              <a:t>-ray</a:t>
            </a:r>
            <a:endParaRPr lang="en-GB" altLang="zh-CN" sz="2000">
              <a:solidFill>
                <a:srgbClr val="C00000"/>
              </a:solidFill>
              <a:latin typeface="Thorndale"/>
            </a:endParaRPr>
          </a:p>
        </p:txBody>
      </p:sp>
      <p:sp>
        <p:nvSpPr>
          <p:cNvPr id="13" name="Text Box 9"/>
          <p:cNvSpPr txBox="1">
            <a:spLocks noChangeArrowheads="1"/>
          </p:cNvSpPr>
          <p:nvPr/>
        </p:nvSpPr>
        <p:spPr bwMode="auto">
          <a:xfrm>
            <a:off x="2514600" y="4171950"/>
            <a:ext cx="11953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Lst>
              <a:defRPr>
                <a:solidFill>
                  <a:schemeClr val="tx1"/>
                </a:solidFill>
                <a:latin typeface="Arial" pitchFamily="34" charset="0"/>
                <a:ea typeface="宋体" pitchFamily="2" charset="-122"/>
              </a:defRPr>
            </a:lvl1pPr>
            <a:lvl2pPr marL="742950" indent="-285750" defTabSz="828675" eaLnBrk="0" hangingPunct="0">
              <a:tabLst>
                <a:tab pos="657225" algn="l"/>
                <a:tab pos="1312863" algn="l"/>
                <a:tab pos="1970088" algn="l"/>
              </a:tabLst>
              <a:defRPr>
                <a:solidFill>
                  <a:schemeClr val="tx1"/>
                </a:solidFill>
                <a:latin typeface="Arial" pitchFamily="34" charset="0"/>
                <a:ea typeface="宋体" pitchFamily="2" charset="-122"/>
              </a:defRPr>
            </a:lvl2pPr>
            <a:lvl3pPr marL="1143000" indent="-228600" defTabSz="828675" eaLnBrk="0" hangingPunct="0">
              <a:tabLst>
                <a:tab pos="657225" algn="l"/>
                <a:tab pos="1312863" algn="l"/>
                <a:tab pos="1970088" algn="l"/>
              </a:tabLst>
              <a:defRPr>
                <a:solidFill>
                  <a:schemeClr val="tx1"/>
                </a:solidFill>
                <a:latin typeface="Arial" pitchFamily="34" charset="0"/>
                <a:ea typeface="宋体" pitchFamily="2" charset="-122"/>
              </a:defRPr>
            </a:lvl3pPr>
            <a:lvl4pPr marL="1600200" indent="-228600" defTabSz="828675" eaLnBrk="0" hangingPunct="0">
              <a:tabLst>
                <a:tab pos="657225" algn="l"/>
                <a:tab pos="1312863" algn="l"/>
                <a:tab pos="1970088" algn="l"/>
              </a:tabLst>
              <a:defRPr>
                <a:solidFill>
                  <a:schemeClr val="tx1"/>
                </a:solidFill>
                <a:latin typeface="Arial" pitchFamily="34" charset="0"/>
                <a:ea typeface="宋体" pitchFamily="2" charset="-122"/>
              </a:defRPr>
            </a:lvl4pPr>
            <a:lvl5pPr marL="2057400" indent="-228600" defTabSz="828675" eaLnBrk="0" hangingPunct="0">
              <a:tabLst>
                <a:tab pos="657225" algn="l"/>
                <a:tab pos="1312863" algn="l"/>
                <a:tab pos="1970088" algn="l"/>
              </a:tabLst>
              <a:defRPr>
                <a:solidFill>
                  <a:schemeClr val="tx1"/>
                </a:solidFill>
                <a:latin typeface="Arial" pitchFamily="34" charset="0"/>
                <a:ea typeface="宋体" pitchFamily="2" charset="-122"/>
              </a:defRPr>
            </a:lvl5pPr>
            <a:lvl6pPr marL="25146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6pPr>
            <a:lvl7pPr marL="29718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7pPr>
            <a:lvl8pPr marL="34290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8pPr>
            <a:lvl9pPr marL="38862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9pPr>
          </a:lstStyle>
          <a:p>
            <a:pPr>
              <a:lnSpc>
                <a:spcPct val="93000"/>
              </a:lnSpc>
              <a:buClr>
                <a:srgbClr val="000000"/>
              </a:buClr>
              <a:buSzPct val="45000"/>
              <a:buFont typeface="StarSymbol"/>
              <a:buNone/>
            </a:pPr>
            <a:r>
              <a:rPr lang="en-US" altLang="zh-CN" sz="2000">
                <a:solidFill>
                  <a:srgbClr val="C00000"/>
                </a:solidFill>
                <a:latin typeface="Thorndale"/>
              </a:rPr>
              <a:t>Optical</a:t>
            </a:r>
            <a:endParaRPr lang="en-GB" altLang="zh-CN" sz="2000">
              <a:solidFill>
                <a:srgbClr val="C00000"/>
              </a:solidFill>
              <a:latin typeface="Thorndale"/>
            </a:endParaRPr>
          </a:p>
        </p:txBody>
      </p:sp>
      <p:sp>
        <p:nvSpPr>
          <p:cNvPr id="14" name="Text Box 10"/>
          <p:cNvSpPr txBox="1">
            <a:spLocks noChangeArrowheads="1"/>
          </p:cNvSpPr>
          <p:nvPr/>
        </p:nvSpPr>
        <p:spPr bwMode="auto">
          <a:xfrm>
            <a:off x="8347075" y="1244600"/>
            <a:ext cx="2555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8675" eaLnBrk="0" hangingPunct="0">
              <a:tabLst>
                <a:tab pos="657225" algn="l"/>
                <a:tab pos="1312863" algn="l"/>
                <a:tab pos="1970088" algn="l"/>
              </a:tabLst>
              <a:defRPr>
                <a:solidFill>
                  <a:schemeClr val="tx1"/>
                </a:solidFill>
                <a:latin typeface="Arial" pitchFamily="34" charset="0"/>
                <a:ea typeface="宋体" pitchFamily="2" charset="-122"/>
              </a:defRPr>
            </a:lvl1pPr>
            <a:lvl2pPr marL="742950" indent="-285750" defTabSz="828675" eaLnBrk="0" hangingPunct="0">
              <a:tabLst>
                <a:tab pos="657225" algn="l"/>
                <a:tab pos="1312863" algn="l"/>
                <a:tab pos="1970088" algn="l"/>
              </a:tabLst>
              <a:defRPr>
                <a:solidFill>
                  <a:schemeClr val="tx1"/>
                </a:solidFill>
                <a:latin typeface="Arial" pitchFamily="34" charset="0"/>
                <a:ea typeface="宋体" pitchFamily="2" charset="-122"/>
              </a:defRPr>
            </a:lvl2pPr>
            <a:lvl3pPr marL="1143000" indent="-228600" defTabSz="828675" eaLnBrk="0" hangingPunct="0">
              <a:tabLst>
                <a:tab pos="657225" algn="l"/>
                <a:tab pos="1312863" algn="l"/>
                <a:tab pos="1970088" algn="l"/>
              </a:tabLst>
              <a:defRPr>
                <a:solidFill>
                  <a:schemeClr val="tx1"/>
                </a:solidFill>
                <a:latin typeface="Arial" pitchFamily="34" charset="0"/>
                <a:ea typeface="宋体" pitchFamily="2" charset="-122"/>
              </a:defRPr>
            </a:lvl3pPr>
            <a:lvl4pPr marL="1600200" indent="-228600" defTabSz="828675" eaLnBrk="0" hangingPunct="0">
              <a:tabLst>
                <a:tab pos="657225" algn="l"/>
                <a:tab pos="1312863" algn="l"/>
                <a:tab pos="1970088" algn="l"/>
              </a:tabLst>
              <a:defRPr>
                <a:solidFill>
                  <a:schemeClr val="tx1"/>
                </a:solidFill>
                <a:latin typeface="Arial" pitchFamily="34" charset="0"/>
                <a:ea typeface="宋体" pitchFamily="2" charset="-122"/>
              </a:defRPr>
            </a:lvl4pPr>
            <a:lvl5pPr marL="2057400" indent="-228600" defTabSz="828675" eaLnBrk="0" hangingPunct="0">
              <a:tabLst>
                <a:tab pos="657225" algn="l"/>
                <a:tab pos="1312863" algn="l"/>
                <a:tab pos="1970088" algn="l"/>
              </a:tabLst>
              <a:defRPr>
                <a:solidFill>
                  <a:schemeClr val="tx1"/>
                </a:solidFill>
                <a:latin typeface="Arial" pitchFamily="34" charset="0"/>
                <a:ea typeface="宋体" pitchFamily="2" charset="-122"/>
              </a:defRPr>
            </a:lvl5pPr>
            <a:lvl6pPr marL="25146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6pPr>
            <a:lvl7pPr marL="29718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7pPr>
            <a:lvl8pPr marL="34290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8pPr>
            <a:lvl9pPr marL="3886200" indent="-228600" defTabSz="828675" eaLnBrk="0" fontAlgn="base" hangingPunct="0">
              <a:spcBef>
                <a:spcPct val="0"/>
              </a:spcBef>
              <a:spcAft>
                <a:spcPct val="0"/>
              </a:spcAft>
              <a:tabLst>
                <a:tab pos="657225" algn="l"/>
                <a:tab pos="1312863" algn="l"/>
                <a:tab pos="1970088" algn="l"/>
              </a:tabLst>
              <a:defRPr>
                <a:solidFill>
                  <a:schemeClr val="tx1"/>
                </a:solidFill>
                <a:latin typeface="Arial" pitchFamily="34" charset="0"/>
                <a:ea typeface="宋体" pitchFamily="2" charset="-122"/>
              </a:defRPr>
            </a:lvl9pPr>
          </a:lstStyle>
          <a:p>
            <a:pPr>
              <a:lnSpc>
                <a:spcPct val="93000"/>
              </a:lnSpc>
              <a:buClr>
                <a:srgbClr val="000000"/>
              </a:buClr>
              <a:buSzPct val="45000"/>
              <a:buFont typeface="StarSymbol"/>
              <a:buNone/>
            </a:pPr>
            <a:r>
              <a:rPr lang="en-US" altLang="zh-CN" sz="2000">
                <a:solidFill>
                  <a:srgbClr val="C00000"/>
                </a:solidFill>
                <a:latin typeface="Thorndale"/>
              </a:rPr>
              <a:t>IR</a:t>
            </a:r>
            <a:endParaRPr lang="en-GB" altLang="zh-CN" sz="2000">
              <a:solidFill>
                <a:srgbClr val="C00000"/>
              </a:solidFill>
              <a:latin typeface="Thorndale"/>
            </a:endParaRPr>
          </a:p>
        </p:txBody>
      </p:sp>
      <p:sp>
        <p:nvSpPr>
          <p:cNvPr id="18" name="Text Box 11"/>
          <p:cNvSpPr txBox="1">
            <a:spLocks noChangeArrowheads="1"/>
          </p:cNvSpPr>
          <p:nvPr/>
        </p:nvSpPr>
        <p:spPr bwMode="auto">
          <a:xfrm>
            <a:off x="8220075" y="4313238"/>
            <a:ext cx="6715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8675" eaLnBrk="0" hangingPunct="0">
              <a:tabLst>
                <a:tab pos="657225" algn="l"/>
                <a:tab pos="1312863" algn="l"/>
              </a:tabLst>
              <a:defRPr>
                <a:solidFill>
                  <a:schemeClr val="tx1"/>
                </a:solidFill>
                <a:latin typeface="Arial" pitchFamily="34" charset="0"/>
                <a:ea typeface="宋体" pitchFamily="2" charset="-122"/>
              </a:defRPr>
            </a:lvl1pPr>
            <a:lvl2pPr marL="742950" indent="-285750" defTabSz="828675" eaLnBrk="0" hangingPunct="0">
              <a:tabLst>
                <a:tab pos="657225" algn="l"/>
                <a:tab pos="1312863" algn="l"/>
              </a:tabLst>
              <a:defRPr>
                <a:solidFill>
                  <a:schemeClr val="tx1"/>
                </a:solidFill>
                <a:latin typeface="Arial" pitchFamily="34" charset="0"/>
                <a:ea typeface="宋体" pitchFamily="2" charset="-122"/>
              </a:defRPr>
            </a:lvl2pPr>
            <a:lvl3pPr marL="1143000" indent="-228600" defTabSz="828675" eaLnBrk="0" hangingPunct="0">
              <a:tabLst>
                <a:tab pos="657225" algn="l"/>
                <a:tab pos="1312863" algn="l"/>
              </a:tabLst>
              <a:defRPr>
                <a:solidFill>
                  <a:schemeClr val="tx1"/>
                </a:solidFill>
                <a:latin typeface="Arial" pitchFamily="34" charset="0"/>
                <a:ea typeface="宋体" pitchFamily="2" charset="-122"/>
              </a:defRPr>
            </a:lvl3pPr>
            <a:lvl4pPr marL="1600200" indent="-228600" defTabSz="828675" eaLnBrk="0" hangingPunct="0">
              <a:tabLst>
                <a:tab pos="657225" algn="l"/>
                <a:tab pos="1312863" algn="l"/>
              </a:tabLst>
              <a:defRPr>
                <a:solidFill>
                  <a:schemeClr val="tx1"/>
                </a:solidFill>
                <a:latin typeface="Arial" pitchFamily="34" charset="0"/>
                <a:ea typeface="宋体" pitchFamily="2" charset="-122"/>
              </a:defRPr>
            </a:lvl4pPr>
            <a:lvl5pPr marL="2057400" indent="-228600" defTabSz="828675" eaLnBrk="0" hangingPunct="0">
              <a:tabLst>
                <a:tab pos="657225" algn="l"/>
                <a:tab pos="1312863" algn="l"/>
              </a:tabLst>
              <a:defRPr>
                <a:solidFill>
                  <a:schemeClr val="tx1"/>
                </a:solidFill>
                <a:latin typeface="Arial" pitchFamily="34" charset="0"/>
                <a:ea typeface="宋体" pitchFamily="2" charset="-122"/>
              </a:defRPr>
            </a:lvl5pPr>
            <a:lvl6pPr marL="2514600" indent="-228600" defTabSz="828675" eaLnBrk="0" fontAlgn="base" hangingPunct="0">
              <a:spcBef>
                <a:spcPct val="0"/>
              </a:spcBef>
              <a:spcAft>
                <a:spcPct val="0"/>
              </a:spcAft>
              <a:tabLst>
                <a:tab pos="657225" algn="l"/>
                <a:tab pos="1312863" algn="l"/>
              </a:tabLst>
              <a:defRPr>
                <a:solidFill>
                  <a:schemeClr val="tx1"/>
                </a:solidFill>
                <a:latin typeface="Arial" pitchFamily="34" charset="0"/>
                <a:ea typeface="宋体" pitchFamily="2" charset="-122"/>
              </a:defRPr>
            </a:lvl6pPr>
            <a:lvl7pPr marL="2971800" indent="-228600" defTabSz="828675" eaLnBrk="0" fontAlgn="base" hangingPunct="0">
              <a:spcBef>
                <a:spcPct val="0"/>
              </a:spcBef>
              <a:spcAft>
                <a:spcPct val="0"/>
              </a:spcAft>
              <a:tabLst>
                <a:tab pos="657225" algn="l"/>
                <a:tab pos="1312863" algn="l"/>
              </a:tabLst>
              <a:defRPr>
                <a:solidFill>
                  <a:schemeClr val="tx1"/>
                </a:solidFill>
                <a:latin typeface="Arial" pitchFamily="34" charset="0"/>
                <a:ea typeface="宋体" pitchFamily="2" charset="-122"/>
              </a:defRPr>
            </a:lvl7pPr>
            <a:lvl8pPr marL="3429000" indent="-228600" defTabSz="828675" eaLnBrk="0" fontAlgn="base" hangingPunct="0">
              <a:spcBef>
                <a:spcPct val="0"/>
              </a:spcBef>
              <a:spcAft>
                <a:spcPct val="0"/>
              </a:spcAft>
              <a:tabLst>
                <a:tab pos="657225" algn="l"/>
                <a:tab pos="1312863" algn="l"/>
              </a:tabLst>
              <a:defRPr>
                <a:solidFill>
                  <a:schemeClr val="tx1"/>
                </a:solidFill>
                <a:latin typeface="Arial" pitchFamily="34" charset="0"/>
                <a:ea typeface="宋体" pitchFamily="2" charset="-122"/>
              </a:defRPr>
            </a:lvl8pPr>
            <a:lvl9pPr marL="3886200" indent="-228600" defTabSz="828675" eaLnBrk="0" fontAlgn="base" hangingPunct="0">
              <a:spcBef>
                <a:spcPct val="0"/>
              </a:spcBef>
              <a:spcAft>
                <a:spcPct val="0"/>
              </a:spcAft>
              <a:tabLst>
                <a:tab pos="657225" algn="l"/>
                <a:tab pos="1312863" algn="l"/>
              </a:tabLst>
              <a:defRPr>
                <a:solidFill>
                  <a:schemeClr val="tx1"/>
                </a:solidFill>
                <a:latin typeface="Arial" pitchFamily="34" charset="0"/>
                <a:ea typeface="宋体" pitchFamily="2" charset="-122"/>
              </a:defRPr>
            </a:lvl9pPr>
          </a:lstStyle>
          <a:p>
            <a:pPr>
              <a:lnSpc>
                <a:spcPct val="93000"/>
              </a:lnSpc>
              <a:buClr>
                <a:srgbClr val="000000"/>
              </a:buClr>
              <a:buSzPct val="45000"/>
              <a:buFont typeface="StarSymbol"/>
              <a:buNone/>
            </a:pPr>
            <a:r>
              <a:rPr lang="en-US" altLang="zh-CN" sz="2000">
                <a:solidFill>
                  <a:srgbClr val="C00000"/>
                </a:solidFill>
                <a:latin typeface="Thorndale"/>
              </a:rPr>
              <a:t>Radio</a:t>
            </a:r>
            <a:endParaRPr lang="en-GB" altLang="zh-CN" sz="2000">
              <a:solidFill>
                <a:srgbClr val="C00000"/>
              </a:solidFill>
              <a:latin typeface="Thorndale"/>
            </a:endParaRPr>
          </a:p>
        </p:txBody>
      </p:sp>
      <p:sp>
        <p:nvSpPr>
          <p:cNvPr id="19" name="标题 3"/>
          <p:cNvSpPr txBox="1">
            <a:spLocks/>
          </p:cNvSpPr>
          <p:nvPr/>
        </p:nvSpPr>
        <p:spPr>
          <a:xfrm>
            <a:off x="762000" y="2895600"/>
            <a:ext cx="2209800" cy="752475"/>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800" kern="1200">
                <a:solidFill>
                  <a:schemeClr val="tx2"/>
                </a:solidFill>
                <a:effectLst>
                  <a:outerShdw blurRad="63500" dist="38100" dir="5400000" algn="t" rotWithShape="0">
                    <a:prstClr val="black">
                      <a:alpha val="25000"/>
                    </a:prstClr>
                  </a:outerShdw>
                </a:effectLst>
                <a:latin typeface="黑体" pitchFamily="2" charset="-122"/>
                <a:ea typeface="黑体" pitchFamily="2" charset="-122"/>
                <a:cs typeface="+mj-cs"/>
              </a:defRPr>
            </a:lvl1pPr>
          </a:lstStyle>
          <a:p>
            <a:r>
              <a:rPr lang="en-US" altLang="zh-CN" sz="3200" smtClean="0">
                <a:solidFill>
                  <a:srgbClr val="FF0000"/>
                </a:solidFill>
                <a:latin typeface="Arial" pitchFamily="34" charset="0"/>
                <a:ea typeface="黑体" pitchFamily="49" charset="-122"/>
                <a:cs typeface="宋体" pitchFamily="2" charset="-122"/>
              </a:rPr>
              <a:t>Supernova</a:t>
            </a:r>
            <a:endParaRPr lang="zh-CN" altLang="en-US" sz="3200" smtClean="0">
              <a:solidFill>
                <a:srgbClr val="FF0000"/>
              </a:solidFill>
              <a:latin typeface="Arial" pitchFamily="34" charset="0"/>
              <a:ea typeface="黑体" pitchFamily="49" charset="-122"/>
              <a:cs typeface="宋体" pitchFamily="2" charset="-122"/>
            </a:endParaRPr>
          </a:p>
        </p:txBody>
      </p:sp>
      <p:sp>
        <p:nvSpPr>
          <p:cNvPr id="15" name="Rectangle 2"/>
          <p:cNvSpPr>
            <a:spLocks noGrp="1" noChangeArrowheads="1"/>
          </p:cNvSpPr>
          <p:nvPr>
            <p:ph type="title"/>
          </p:nvPr>
        </p:nvSpPr>
        <p:spPr>
          <a:xfrm>
            <a:off x="304800" y="457200"/>
            <a:ext cx="8534400" cy="609600"/>
          </a:xfrm>
        </p:spPr>
        <p:txBody>
          <a:bodyPr/>
          <a:lstStyle/>
          <a:p>
            <a:pPr marL="711200" indent="-423863">
              <a:lnSpc>
                <a:spcPct val="90000"/>
              </a:lnSpc>
            </a:pPr>
            <a:r>
              <a:rPr lang="en-US" altLang="zh-SG" sz="3200" b="1" dirty="0"/>
              <a:t>Custom Uploading </a:t>
            </a:r>
            <a:r>
              <a:rPr lang="en-US" altLang="zh-SG" sz="3200" b="1" dirty="0" err="1"/>
              <a:t>Crossmatcher</a:t>
            </a:r>
            <a:endParaRPr lang="en-US" altLang="zh-SG" sz="3200" b="1" dirty="0"/>
          </a:p>
        </p:txBody>
      </p:sp>
    </p:spTree>
    <p:extLst>
      <p:ext uri="{BB962C8B-B14F-4D97-AF65-F5344CB8AC3E}">
        <p14:creationId xmlns:p14="http://schemas.microsoft.com/office/powerpoint/2010/main" val="429400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1" descr="RMYYIS7NZF(`2]G2Z0A%PXS"/>
          <p:cNvPicPr>
            <a:picLocks noChangeAspect="1" noChangeArrowheads="1"/>
          </p:cNvPicPr>
          <p:nvPr/>
        </p:nvPicPr>
        <p:blipFill>
          <a:blip r:embed="rId3">
            <a:extLst>
              <a:ext uri="{28A0092B-C50C-407E-A947-70E740481C1C}">
                <a14:useLocalDpi xmlns:a14="http://schemas.microsoft.com/office/drawing/2010/main" val="0"/>
              </a:ext>
            </a:extLst>
          </a:blip>
          <a:srcRect l="10774" r="12862" b="813"/>
          <a:stretch>
            <a:fillRect/>
          </a:stretch>
        </p:blipFill>
        <p:spPr bwMode="auto">
          <a:xfrm>
            <a:off x="304800" y="1528763"/>
            <a:ext cx="55626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304800" y="457200"/>
            <a:ext cx="8534400" cy="609600"/>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2pPr>
            <a:lvl3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3pPr>
            <a:lvl4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4pPr>
            <a:lvl5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5pPr>
            <a:lvl6pPr marL="457200" algn="l" rtl="0" fontAlgn="base">
              <a:spcBef>
                <a:spcPct val="0"/>
              </a:spcBef>
              <a:spcAft>
                <a:spcPct val="0"/>
              </a:spcAft>
              <a:defRPr sz="3600">
                <a:solidFill>
                  <a:schemeClr val="tx1"/>
                </a:solidFill>
                <a:latin typeface="Arial" charset="0"/>
                <a:ea typeface="黑体" pitchFamily="2" charset="-122"/>
                <a:cs typeface="宋体" pitchFamily="2" charset="-122"/>
              </a:defRPr>
            </a:lvl6pPr>
            <a:lvl7pPr marL="914400" algn="l" rtl="0" fontAlgn="base">
              <a:spcBef>
                <a:spcPct val="0"/>
              </a:spcBef>
              <a:spcAft>
                <a:spcPct val="0"/>
              </a:spcAft>
              <a:defRPr sz="3600">
                <a:solidFill>
                  <a:schemeClr val="tx1"/>
                </a:solidFill>
                <a:latin typeface="Arial" charset="0"/>
                <a:ea typeface="黑体" pitchFamily="2" charset="-122"/>
                <a:cs typeface="宋体" pitchFamily="2" charset="-122"/>
              </a:defRPr>
            </a:lvl7pPr>
            <a:lvl8pPr marL="1371600" algn="l" rtl="0" fontAlgn="base">
              <a:spcBef>
                <a:spcPct val="0"/>
              </a:spcBef>
              <a:spcAft>
                <a:spcPct val="0"/>
              </a:spcAft>
              <a:defRPr sz="3600">
                <a:solidFill>
                  <a:schemeClr val="tx1"/>
                </a:solidFill>
                <a:latin typeface="Arial" charset="0"/>
                <a:ea typeface="黑体" pitchFamily="2" charset="-122"/>
                <a:cs typeface="宋体" pitchFamily="2" charset="-122"/>
              </a:defRPr>
            </a:lvl8pPr>
            <a:lvl9pPr marL="1828800" algn="l" rtl="0" fontAlgn="base">
              <a:spcBef>
                <a:spcPct val="0"/>
              </a:spcBef>
              <a:spcAft>
                <a:spcPct val="0"/>
              </a:spcAft>
              <a:defRPr sz="3600">
                <a:solidFill>
                  <a:schemeClr val="tx1"/>
                </a:solidFill>
                <a:latin typeface="Arial" charset="0"/>
                <a:ea typeface="黑体" pitchFamily="2" charset="-122"/>
                <a:cs typeface="宋体" pitchFamily="2" charset="-122"/>
              </a:defRPr>
            </a:lvl9pPr>
          </a:lstStyle>
          <a:p>
            <a:pPr marL="711200" indent="-711200">
              <a:lnSpc>
                <a:spcPct val="90000"/>
              </a:lnSpc>
            </a:pPr>
            <a:r>
              <a:rPr lang="en-US" altLang="zh-CN" sz="3200" b="1" dirty="0" smtClean="0"/>
              <a:t>XAO Data Center     cross-matcher</a:t>
            </a:r>
            <a:endParaRPr lang="zh-CN" altLang="en-US" sz="3200" dirty="0" smtClean="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SG"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4085480527"/>
              </p:ext>
            </p:extLst>
          </p:nvPr>
        </p:nvGraphicFramePr>
        <p:xfrm>
          <a:off x="5638801" y="2286000"/>
          <a:ext cx="3505199" cy="3736821"/>
        </p:xfrm>
        <a:graphic>
          <a:graphicData uri="http://schemas.openxmlformats.org/presentationml/2006/ole">
            <mc:AlternateContent xmlns:mc="http://schemas.openxmlformats.org/markup-compatibility/2006">
              <mc:Choice xmlns:v="urn:schemas-microsoft-com:vml" Requires="v">
                <p:oleObj spid="_x0000_s3105" name="Visio" r:id="rId4" imgW="3704063" imgH="3937000" progId="Visio.Drawing.11">
                  <p:embed/>
                </p:oleObj>
              </mc:Choice>
              <mc:Fallback>
                <p:oleObj name="Visio" r:id="rId4" imgW="3704063" imgH="393700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1" y="2286000"/>
                        <a:ext cx="3505199" cy="3736821"/>
                      </a:xfrm>
                      <a:prstGeom prst="rect">
                        <a:avLst/>
                      </a:prstGeom>
                      <a:noFill/>
                    </p:spPr>
                  </p:pic>
                </p:oleObj>
              </mc:Fallback>
            </mc:AlternateContent>
          </a:graphicData>
        </a:graphic>
      </p:graphicFrame>
      <p:sp>
        <p:nvSpPr>
          <p:cNvPr id="4" name="Rectangle 3"/>
          <p:cNvSpPr>
            <a:spLocks noChangeArrowheads="1"/>
          </p:cNvSpPr>
          <p:nvPr/>
        </p:nvSpPr>
        <p:spPr bwMode="auto">
          <a:xfrm>
            <a:off x="0" y="368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SG" altLang="zh-SG"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52401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descr="2%`X28@HB{PVEE6S0NNF89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9436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304800" y="457200"/>
            <a:ext cx="8534400" cy="609600"/>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2pPr>
            <a:lvl3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3pPr>
            <a:lvl4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4pPr>
            <a:lvl5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5pPr>
            <a:lvl6pPr marL="457200" algn="l" rtl="0" fontAlgn="base">
              <a:spcBef>
                <a:spcPct val="0"/>
              </a:spcBef>
              <a:spcAft>
                <a:spcPct val="0"/>
              </a:spcAft>
              <a:defRPr sz="3600">
                <a:solidFill>
                  <a:schemeClr val="tx1"/>
                </a:solidFill>
                <a:latin typeface="Arial" charset="0"/>
                <a:ea typeface="黑体" pitchFamily="2" charset="-122"/>
                <a:cs typeface="宋体" pitchFamily="2" charset="-122"/>
              </a:defRPr>
            </a:lvl6pPr>
            <a:lvl7pPr marL="914400" algn="l" rtl="0" fontAlgn="base">
              <a:spcBef>
                <a:spcPct val="0"/>
              </a:spcBef>
              <a:spcAft>
                <a:spcPct val="0"/>
              </a:spcAft>
              <a:defRPr sz="3600">
                <a:solidFill>
                  <a:schemeClr val="tx1"/>
                </a:solidFill>
                <a:latin typeface="Arial" charset="0"/>
                <a:ea typeface="黑体" pitchFamily="2" charset="-122"/>
                <a:cs typeface="宋体" pitchFamily="2" charset="-122"/>
              </a:defRPr>
            </a:lvl7pPr>
            <a:lvl8pPr marL="1371600" algn="l" rtl="0" fontAlgn="base">
              <a:spcBef>
                <a:spcPct val="0"/>
              </a:spcBef>
              <a:spcAft>
                <a:spcPct val="0"/>
              </a:spcAft>
              <a:defRPr sz="3600">
                <a:solidFill>
                  <a:schemeClr val="tx1"/>
                </a:solidFill>
                <a:latin typeface="Arial" charset="0"/>
                <a:ea typeface="黑体" pitchFamily="2" charset="-122"/>
                <a:cs typeface="宋体" pitchFamily="2" charset="-122"/>
              </a:defRPr>
            </a:lvl8pPr>
            <a:lvl9pPr marL="1828800" algn="l" rtl="0" fontAlgn="base">
              <a:spcBef>
                <a:spcPct val="0"/>
              </a:spcBef>
              <a:spcAft>
                <a:spcPct val="0"/>
              </a:spcAft>
              <a:defRPr sz="3600">
                <a:solidFill>
                  <a:schemeClr val="tx1"/>
                </a:solidFill>
                <a:latin typeface="Arial" charset="0"/>
                <a:ea typeface="黑体" pitchFamily="2" charset="-122"/>
                <a:cs typeface="宋体" pitchFamily="2" charset="-122"/>
              </a:defRPr>
            </a:lvl9pPr>
          </a:lstStyle>
          <a:p>
            <a:pPr marL="711200" indent="-423863">
              <a:lnSpc>
                <a:spcPct val="90000"/>
              </a:lnSpc>
            </a:pPr>
            <a:r>
              <a:rPr lang="en-US" altLang="zh-SG" sz="3200" b="1" dirty="0" smtClean="0"/>
              <a:t>Custom Uploading </a:t>
            </a:r>
            <a:r>
              <a:rPr lang="en-US" altLang="zh-SG" sz="3200" b="1" dirty="0" err="1" smtClean="0"/>
              <a:t>Crossmatcher</a:t>
            </a:r>
            <a:endParaRPr lang="en-US" altLang="zh-SG" sz="3200" b="1" dirty="0"/>
          </a:p>
        </p:txBody>
      </p:sp>
    </p:spTree>
    <p:extLst>
      <p:ext uri="{BB962C8B-B14F-4D97-AF65-F5344CB8AC3E}">
        <p14:creationId xmlns:p14="http://schemas.microsoft.com/office/powerpoint/2010/main" val="217395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645149" y="3526810"/>
            <a:ext cx="519405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z="2400" b="1" dirty="0">
                <a:solidFill>
                  <a:srgbClr val="FF0000"/>
                </a:solidFill>
              </a:rPr>
              <a:t>Experiment 2: </a:t>
            </a:r>
            <a:r>
              <a:rPr lang="en-US" altLang="zh-CN" sz="2400" b="1" dirty="0" smtClean="0">
                <a:solidFill>
                  <a:srgbClr val="FF0000"/>
                </a:solidFill>
              </a:rPr>
              <a:t>Online Cross Match</a:t>
            </a:r>
            <a:endParaRPr lang="en-US" altLang="zh-CN" sz="2400" b="1" dirty="0">
              <a:solidFill>
                <a:srgbClr val="FF0000"/>
              </a:solidFill>
            </a:endParaRPr>
          </a:p>
          <a:p>
            <a:pPr eaLnBrk="0" hangingPunct="0"/>
            <a:endParaRPr lang="en-US" altLang="zh-CN" sz="2400" b="1" dirty="0"/>
          </a:p>
          <a:p>
            <a:pPr eaLnBrk="0" hangingPunct="0"/>
            <a:r>
              <a:rPr lang="en-US" altLang="zh-CN" dirty="0" smtClean="0"/>
              <a:t>Use URL (</a:t>
            </a:r>
            <a:r>
              <a:rPr lang="en-US" altLang="zh-CN" dirty="0" err="1" smtClean="0"/>
              <a:t>VOTable</a:t>
            </a:r>
            <a:r>
              <a:rPr lang="zh-CN" altLang="en-US" dirty="0" smtClean="0"/>
              <a:t>）</a:t>
            </a:r>
            <a:r>
              <a:rPr lang="en-US" altLang="zh-CN" dirty="0" smtClean="0"/>
              <a:t>:</a:t>
            </a:r>
            <a:endParaRPr lang="en-US" altLang="zh-CN" dirty="0"/>
          </a:p>
          <a:p>
            <a:pPr eaLnBrk="0" hangingPunct="0"/>
            <a:r>
              <a:rPr lang="en-US" altLang="zh-CN" dirty="0">
                <a:solidFill>
                  <a:srgbClr val="FF0000"/>
                </a:solidFill>
              </a:rPr>
              <a:t>http://vo.xao.ac.cn/static/cross_match </a:t>
            </a:r>
          </a:p>
          <a:p>
            <a:pPr eaLnBrk="0" hangingPunct="0"/>
            <a:r>
              <a:rPr lang="en-US" altLang="zh-CN" dirty="0" err="1" smtClean="0"/>
              <a:t>Crossmatcher</a:t>
            </a:r>
            <a:r>
              <a:rPr lang="en-US" altLang="zh-CN" dirty="0" smtClean="0"/>
              <a:t> Website:</a:t>
            </a:r>
            <a:endParaRPr lang="en-US" altLang="zh-CN" dirty="0"/>
          </a:p>
          <a:p>
            <a:pPr eaLnBrk="0" hangingPunct="0"/>
            <a:r>
              <a:rPr lang="en-US" altLang="zh-CN" dirty="0">
                <a:solidFill>
                  <a:srgbClr val="FF0000"/>
                </a:solidFill>
              </a:rPr>
              <a:t>http://</a:t>
            </a:r>
            <a:r>
              <a:rPr lang="en-US" altLang="zh-CN" dirty="0" smtClean="0">
                <a:solidFill>
                  <a:srgbClr val="FF0000"/>
                </a:solidFill>
              </a:rPr>
              <a:t>vo.xao.ac.cn/cross/q/match/form</a:t>
            </a:r>
          </a:p>
          <a:p>
            <a:pPr eaLnBrk="0" hangingPunct="0"/>
            <a:r>
              <a:rPr lang="en-US" altLang="zh-CN" dirty="0" smtClean="0"/>
              <a:t>Choose Tables:</a:t>
            </a:r>
          </a:p>
          <a:p>
            <a:pPr eaLnBrk="0" hangingPunct="0"/>
            <a:r>
              <a:rPr lang="en-US" altLang="zh-CN" dirty="0" err="1" smtClean="0">
                <a:solidFill>
                  <a:srgbClr val="FF0000"/>
                </a:solidFill>
              </a:rPr>
              <a:t>ppmxl.main</a:t>
            </a:r>
            <a:endParaRPr lang="en-US" altLang="zh-CN" dirty="0">
              <a:solidFill>
                <a:srgbClr val="FF0000"/>
              </a:solidFill>
            </a:endParaRPr>
          </a:p>
        </p:txBody>
      </p:sp>
      <p:sp>
        <p:nvSpPr>
          <p:cNvPr id="5" name="Rectangle 4"/>
          <p:cNvSpPr>
            <a:spLocks noChangeArrowheads="1"/>
          </p:cNvSpPr>
          <p:nvPr/>
        </p:nvSpPr>
        <p:spPr bwMode="auto">
          <a:xfrm>
            <a:off x="381000" y="1227138"/>
            <a:ext cx="398145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z="2400" b="1" dirty="0">
                <a:solidFill>
                  <a:srgbClr val="FF0000"/>
                </a:solidFill>
              </a:rPr>
              <a:t>Experiment 1: </a:t>
            </a:r>
            <a:r>
              <a:rPr lang="en-US" altLang="zh-CN" sz="2400" b="1" dirty="0" smtClean="0">
                <a:solidFill>
                  <a:srgbClr val="FF0000"/>
                </a:solidFill>
              </a:rPr>
              <a:t>Speed Test</a:t>
            </a:r>
            <a:endParaRPr lang="en-US" altLang="zh-CN" sz="2400" b="1" dirty="0">
              <a:solidFill>
                <a:srgbClr val="FF0000"/>
              </a:solidFill>
            </a:endParaRPr>
          </a:p>
          <a:p>
            <a:pPr eaLnBrk="0" hangingPunct="0"/>
            <a:endParaRPr lang="en-US" altLang="zh-CN" dirty="0">
              <a:solidFill>
                <a:srgbClr val="FF0000"/>
              </a:solidFill>
            </a:endParaRPr>
          </a:p>
          <a:p>
            <a:pPr eaLnBrk="0" hangingPunct="0"/>
            <a:r>
              <a:rPr lang="en-US" altLang="zh-CN" dirty="0" err="1">
                <a:hlinkClick r:id="rId2"/>
              </a:rPr>
              <a:t>PPMXL.main</a:t>
            </a:r>
            <a:r>
              <a:rPr lang="en-US" altLang="zh-CN" dirty="0">
                <a:hlinkClick r:id="rId2"/>
              </a:rPr>
              <a:t> </a:t>
            </a:r>
            <a:r>
              <a:rPr lang="en-US" altLang="zh-CN" dirty="0" smtClean="0">
                <a:hlinkClick r:id="rId2"/>
              </a:rPr>
              <a:t>(Cone Search)</a:t>
            </a:r>
            <a:endParaRPr lang="en-US" altLang="zh-CN" dirty="0">
              <a:hlinkClick r:id=""/>
            </a:endParaRPr>
          </a:p>
          <a:p>
            <a:pPr eaLnBrk="0" hangingPunct="0"/>
            <a:r>
              <a:rPr lang="en-US" altLang="zh-CN" dirty="0">
                <a:hlinkClick r:id=""/>
              </a:rPr>
              <a:t>http://vo.xao.ac.cn/ppmxl/q/cone/form</a:t>
            </a:r>
            <a:endParaRPr lang="en-US" altLang="zh-CN" dirty="0"/>
          </a:p>
          <a:p>
            <a:endParaRPr lang="en-US" altLang="zh-CN" dirty="0"/>
          </a:p>
          <a:p>
            <a:r>
              <a:rPr lang="en-US" altLang="zh-CN" dirty="0"/>
              <a:t>Position/Name: m31</a:t>
            </a:r>
          </a:p>
          <a:p>
            <a:r>
              <a:rPr lang="en-US" altLang="zh-CN" dirty="0"/>
              <a:t>Search radius: </a:t>
            </a:r>
            <a:r>
              <a:rPr lang="en-US" altLang="zh-CN" dirty="0" smtClean="0"/>
              <a:t>6.0 (</a:t>
            </a:r>
            <a:r>
              <a:rPr lang="en-US" altLang="zh-CN" dirty="0" err="1" smtClean="0"/>
              <a:t>arcminutes</a:t>
            </a:r>
            <a:r>
              <a:rPr lang="en-US" altLang="zh-CN" dirty="0" smtClean="0"/>
              <a:t>)</a:t>
            </a:r>
            <a:endParaRPr lang="en-US" altLang="zh-CN" dirty="0"/>
          </a:p>
          <a:p>
            <a:pPr eaLnBrk="0" hangingPunct="0"/>
            <a:endParaRPr lang="en-US" altLang="zh-CN" dirty="0"/>
          </a:p>
          <a:p>
            <a:pPr eaLnBrk="0" hangingPunct="0"/>
            <a:endParaRPr lang="en-US" altLang="zh-CN" dirty="0"/>
          </a:p>
        </p:txBody>
      </p:sp>
      <p:sp>
        <p:nvSpPr>
          <p:cNvPr id="6" name="Rectangle 2"/>
          <p:cNvSpPr txBox="1">
            <a:spLocks noChangeArrowheads="1"/>
          </p:cNvSpPr>
          <p:nvPr/>
        </p:nvSpPr>
        <p:spPr>
          <a:xfrm>
            <a:off x="304800" y="457200"/>
            <a:ext cx="8534400" cy="609600"/>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2pPr>
            <a:lvl3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3pPr>
            <a:lvl4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4pPr>
            <a:lvl5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5pPr>
            <a:lvl6pPr marL="457200" algn="l" rtl="0" fontAlgn="base">
              <a:spcBef>
                <a:spcPct val="0"/>
              </a:spcBef>
              <a:spcAft>
                <a:spcPct val="0"/>
              </a:spcAft>
              <a:defRPr sz="3600">
                <a:solidFill>
                  <a:schemeClr val="tx1"/>
                </a:solidFill>
                <a:latin typeface="Arial" charset="0"/>
                <a:ea typeface="黑体" pitchFamily="2" charset="-122"/>
                <a:cs typeface="宋体" pitchFamily="2" charset="-122"/>
              </a:defRPr>
            </a:lvl6pPr>
            <a:lvl7pPr marL="914400" algn="l" rtl="0" fontAlgn="base">
              <a:spcBef>
                <a:spcPct val="0"/>
              </a:spcBef>
              <a:spcAft>
                <a:spcPct val="0"/>
              </a:spcAft>
              <a:defRPr sz="3600">
                <a:solidFill>
                  <a:schemeClr val="tx1"/>
                </a:solidFill>
                <a:latin typeface="Arial" charset="0"/>
                <a:ea typeface="黑体" pitchFamily="2" charset="-122"/>
                <a:cs typeface="宋体" pitchFamily="2" charset="-122"/>
              </a:defRPr>
            </a:lvl7pPr>
            <a:lvl8pPr marL="1371600" algn="l" rtl="0" fontAlgn="base">
              <a:spcBef>
                <a:spcPct val="0"/>
              </a:spcBef>
              <a:spcAft>
                <a:spcPct val="0"/>
              </a:spcAft>
              <a:defRPr sz="3600">
                <a:solidFill>
                  <a:schemeClr val="tx1"/>
                </a:solidFill>
                <a:latin typeface="Arial" charset="0"/>
                <a:ea typeface="黑体" pitchFamily="2" charset="-122"/>
                <a:cs typeface="宋体" pitchFamily="2" charset="-122"/>
              </a:defRPr>
            </a:lvl8pPr>
            <a:lvl9pPr marL="1828800" algn="l" rtl="0" fontAlgn="base">
              <a:spcBef>
                <a:spcPct val="0"/>
              </a:spcBef>
              <a:spcAft>
                <a:spcPct val="0"/>
              </a:spcAft>
              <a:defRPr sz="3600">
                <a:solidFill>
                  <a:schemeClr val="tx1"/>
                </a:solidFill>
                <a:latin typeface="Arial" charset="0"/>
                <a:ea typeface="黑体" pitchFamily="2" charset="-122"/>
                <a:cs typeface="宋体" pitchFamily="2" charset="-122"/>
              </a:defRPr>
            </a:lvl9pPr>
          </a:lstStyle>
          <a:p>
            <a:pPr marL="711200" indent="-423863">
              <a:lnSpc>
                <a:spcPct val="90000"/>
              </a:lnSpc>
            </a:pPr>
            <a:r>
              <a:rPr lang="en-US" altLang="zh-SG" sz="3200" b="1" dirty="0" smtClean="0"/>
              <a:t>Custom Uploading </a:t>
            </a:r>
            <a:r>
              <a:rPr lang="en-US" altLang="zh-SG" sz="3200" b="1" dirty="0" err="1" smtClean="0"/>
              <a:t>Crossmatcher</a:t>
            </a:r>
            <a:endParaRPr lang="en-US" altLang="zh-SG" sz="3200" b="1" dirty="0"/>
          </a:p>
        </p:txBody>
      </p:sp>
    </p:spTree>
    <p:extLst>
      <p:ext uri="{BB962C8B-B14F-4D97-AF65-F5344CB8AC3E}">
        <p14:creationId xmlns:p14="http://schemas.microsoft.com/office/powerpoint/2010/main" val="362397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8" descr="Y6@MO$[NVU1ZS8OXJF4ZWV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79513"/>
            <a:ext cx="8305800"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304800" y="457200"/>
            <a:ext cx="8534400" cy="609600"/>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2pPr>
            <a:lvl3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3pPr>
            <a:lvl4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4pPr>
            <a:lvl5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5pPr>
            <a:lvl6pPr marL="457200" algn="l" rtl="0" fontAlgn="base">
              <a:spcBef>
                <a:spcPct val="0"/>
              </a:spcBef>
              <a:spcAft>
                <a:spcPct val="0"/>
              </a:spcAft>
              <a:defRPr sz="3600">
                <a:solidFill>
                  <a:schemeClr val="tx1"/>
                </a:solidFill>
                <a:latin typeface="Arial" charset="0"/>
                <a:ea typeface="黑体" pitchFamily="2" charset="-122"/>
                <a:cs typeface="宋体" pitchFamily="2" charset="-122"/>
              </a:defRPr>
            </a:lvl6pPr>
            <a:lvl7pPr marL="914400" algn="l" rtl="0" fontAlgn="base">
              <a:spcBef>
                <a:spcPct val="0"/>
              </a:spcBef>
              <a:spcAft>
                <a:spcPct val="0"/>
              </a:spcAft>
              <a:defRPr sz="3600">
                <a:solidFill>
                  <a:schemeClr val="tx1"/>
                </a:solidFill>
                <a:latin typeface="Arial" charset="0"/>
                <a:ea typeface="黑体" pitchFamily="2" charset="-122"/>
                <a:cs typeface="宋体" pitchFamily="2" charset="-122"/>
              </a:defRPr>
            </a:lvl7pPr>
            <a:lvl8pPr marL="1371600" algn="l" rtl="0" fontAlgn="base">
              <a:spcBef>
                <a:spcPct val="0"/>
              </a:spcBef>
              <a:spcAft>
                <a:spcPct val="0"/>
              </a:spcAft>
              <a:defRPr sz="3600">
                <a:solidFill>
                  <a:schemeClr val="tx1"/>
                </a:solidFill>
                <a:latin typeface="Arial" charset="0"/>
                <a:ea typeface="黑体" pitchFamily="2" charset="-122"/>
                <a:cs typeface="宋体" pitchFamily="2" charset="-122"/>
              </a:defRPr>
            </a:lvl8pPr>
            <a:lvl9pPr marL="1828800" algn="l" rtl="0" fontAlgn="base">
              <a:spcBef>
                <a:spcPct val="0"/>
              </a:spcBef>
              <a:spcAft>
                <a:spcPct val="0"/>
              </a:spcAft>
              <a:defRPr sz="3600">
                <a:solidFill>
                  <a:schemeClr val="tx1"/>
                </a:solidFill>
                <a:latin typeface="Arial" charset="0"/>
                <a:ea typeface="黑体" pitchFamily="2" charset="-122"/>
                <a:cs typeface="宋体" pitchFamily="2" charset="-122"/>
              </a:defRPr>
            </a:lvl9pPr>
          </a:lstStyle>
          <a:p>
            <a:pPr marL="711200" indent="-423863">
              <a:lnSpc>
                <a:spcPct val="90000"/>
              </a:lnSpc>
            </a:pPr>
            <a:r>
              <a:rPr lang="en-US" altLang="zh-SG" sz="3200" b="1" smtClean="0"/>
              <a:t>Custom Uploading Crossmatcher</a:t>
            </a:r>
            <a:endParaRPr lang="en-US" altLang="zh-SG" sz="3200" b="1" dirty="0"/>
          </a:p>
        </p:txBody>
      </p:sp>
    </p:spTree>
    <p:extLst>
      <p:ext uri="{BB962C8B-B14F-4D97-AF65-F5344CB8AC3E}">
        <p14:creationId xmlns:p14="http://schemas.microsoft.com/office/powerpoint/2010/main" val="402321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zh-CN" sz="3200" dirty="0" smtClean="0"/>
              <a:t>OUTLINE</a:t>
            </a:r>
            <a:endParaRPr lang="zh-CN" altLang="en-US" sz="3200" dirty="0" smtClean="0"/>
          </a:p>
        </p:txBody>
      </p:sp>
      <p:sp>
        <p:nvSpPr>
          <p:cNvPr id="140291" name="Rectangle 3"/>
          <p:cNvSpPr>
            <a:spLocks noGrp="1" noChangeArrowheads="1"/>
          </p:cNvSpPr>
          <p:nvPr>
            <p:ph type="body" idx="1"/>
          </p:nvPr>
        </p:nvSpPr>
        <p:spPr/>
        <p:txBody>
          <a:bodyPr/>
          <a:lstStyle/>
          <a:p>
            <a:pPr marL="711200" indent="-711200">
              <a:lnSpc>
                <a:spcPct val="90000"/>
              </a:lnSpc>
            </a:pPr>
            <a:endParaRPr lang="zh-CN" altLang="en-US" sz="2400" dirty="0" smtClean="0"/>
          </a:p>
          <a:p>
            <a:pPr marL="711200" indent="-711200">
              <a:lnSpc>
                <a:spcPct val="90000"/>
              </a:lnSpc>
            </a:pPr>
            <a:endParaRPr lang="en-US" altLang="zh-CN" sz="2400" b="1" dirty="0" smtClean="0">
              <a:solidFill>
                <a:srgbClr val="0066FF"/>
              </a:solidFill>
            </a:endParaRPr>
          </a:p>
          <a:p>
            <a:pPr marL="711200" indent="-423863">
              <a:lnSpc>
                <a:spcPct val="90000"/>
              </a:lnSpc>
            </a:pPr>
            <a:r>
              <a:rPr lang="en-US" altLang="zh-CN" sz="2400" b="1" dirty="0" smtClean="0"/>
              <a:t>XAO </a:t>
            </a:r>
            <a:r>
              <a:rPr lang="en-US" altLang="zh-CN" sz="2400" b="1" dirty="0"/>
              <a:t>Data Archive Portal</a:t>
            </a:r>
            <a:r>
              <a:rPr lang="en-US" altLang="zh-CN" sz="2400" dirty="0"/>
              <a:t> </a:t>
            </a:r>
            <a:r>
              <a:rPr lang="en-US" altLang="zh-CN" sz="2400" b="1" dirty="0"/>
              <a:t> </a:t>
            </a:r>
          </a:p>
          <a:p>
            <a:pPr marL="711200" indent="-423863">
              <a:lnSpc>
                <a:spcPct val="90000"/>
              </a:lnSpc>
            </a:pPr>
            <a:r>
              <a:rPr lang="en-US" altLang="zh-SG" sz="2400" b="1" dirty="0"/>
              <a:t>Custom Uploading </a:t>
            </a:r>
            <a:r>
              <a:rPr lang="en-US" altLang="zh-SG" sz="2400" b="1" dirty="0" err="1" smtClean="0"/>
              <a:t>Crossmatcher</a:t>
            </a:r>
            <a:endParaRPr lang="en-US" altLang="zh-SG" sz="2400" b="1" dirty="0" smtClean="0"/>
          </a:p>
          <a:p>
            <a:pPr marL="711200" indent="-423863">
              <a:lnSpc>
                <a:spcPct val="90000"/>
              </a:lnSpc>
            </a:pPr>
            <a:r>
              <a:rPr lang="en-US" altLang="zh-CN" sz="2400" b="1" dirty="0" smtClean="0">
                <a:solidFill>
                  <a:srgbClr val="0066FF"/>
                </a:solidFill>
              </a:rPr>
              <a:t>Pulsar </a:t>
            </a:r>
            <a:r>
              <a:rPr lang="en-US" altLang="zh-CN" sz="2400" b="1" dirty="0">
                <a:solidFill>
                  <a:srgbClr val="0066FF"/>
                </a:solidFill>
              </a:rPr>
              <a:t>Data Release Environment </a:t>
            </a:r>
          </a:p>
          <a:p>
            <a:pPr marL="711200" indent="-423863">
              <a:lnSpc>
                <a:spcPct val="90000"/>
              </a:lnSpc>
            </a:pPr>
            <a:r>
              <a:rPr lang="en-US" altLang="zh-CN" sz="2400" b="1" dirty="0" smtClean="0"/>
              <a:t>Taurus HPC Cluster</a:t>
            </a:r>
          </a:p>
        </p:txBody>
      </p:sp>
    </p:spTree>
    <p:extLst>
      <p:ext uri="{BB962C8B-B14F-4D97-AF65-F5344CB8AC3E}">
        <p14:creationId xmlns:p14="http://schemas.microsoft.com/office/powerpoint/2010/main" val="25777794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4800" y="457200"/>
            <a:ext cx="8534400" cy="609600"/>
          </a:xfrm>
        </p:spPr>
        <p:txBody>
          <a:bodyPr/>
          <a:lstStyle/>
          <a:p>
            <a:pPr marL="711200" indent="-711200">
              <a:lnSpc>
                <a:spcPct val="90000"/>
              </a:lnSpc>
            </a:pPr>
            <a:r>
              <a:rPr lang="en-US" altLang="zh-CN" sz="3200" b="1" dirty="0" smtClean="0"/>
              <a:t>XAO Data Center   </a:t>
            </a:r>
            <a:r>
              <a:rPr lang="en-US" altLang="zh-SG" sz="3200" b="1" dirty="0"/>
              <a:t>ATNF Pulsar </a:t>
            </a:r>
            <a:r>
              <a:rPr lang="en-US" altLang="zh-SG" sz="3200" b="1" dirty="0" smtClean="0"/>
              <a:t>Catalog</a:t>
            </a:r>
            <a:endParaRPr lang="zh-CN" altLang="en-US" sz="3200" dirty="0" smtClean="0"/>
          </a:p>
        </p:txBody>
      </p:sp>
      <p:pic>
        <p:nvPicPr>
          <p:cNvPr id="152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5836" b="39584"/>
          <a:stretch/>
        </p:blipFill>
        <p:spPr bwMode="auto">
          <a:xfrm>
            <a:off x="76200" y="1066800"/>
            <a:ext cx="893441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995480"/>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4800" y="457200"/>
            <a:ext cx="8534400" cy="609600"/>
          </a:xfrm>
        </p:spPr>
        <p:txBody>
          <a:bodyPr/>
          <a:lstStyle/>
          <a:p>
            <a:pPr marL="711200" indent="-711200">
              <a:lnSpc>
                <a:spcPct val="90000"/>
              </a:lnSpc>
            </a:pPr>
            <a:r>
              <a:rPr lang="en-US" altLang="zh-CN" sz="3200" b="1" dirty="0" smtClean="0"/>
              <a:t>XAO Data Center   </a:t>
            </a:r>
            <a:r>
              <a:rPr lang="en-US" altLang="zh-SG" sz="3200" b="1" dirty="0"/>
              <a:t>ATNF Pulsar </a:t>
            </a:r>
            <a:r>
              <a:rPr lang="en-US" altLang="zh-SG" sz="3200" b="1" dirty="0" smtClean="0"/>
              <a:t>Catalog</a:t>
            </a:r>
            <a:endParaRPr lang="zh-CN" altLang="en-US" sz="3200" dirty="0" smtClean="0"/>
          </a:p>
        </p:txBody>
      </p:sp>
      <p:pic>
        <p:nvPicPr>
          <p:cNvPr id="153601" name="Picture 1" descr="C:\Users\Administrator\AppData\Roaming\Tencent\Users\67898\QQ\WinTemp\RichOle\7Y[R(Z4D~UK{HW9L`UOIYSH.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1811" r="14023"/>
          <a:stretch/>
        </p:blipFill>
        <p:spPr bwMode="auto">
          <a:xfrm>
            <a:off x="304800" y="1545021"/>
            <a:ext cx="8610600" cy="287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52215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各类申请\中国科学院青年创新促进会\青年天文新视野-公众天文论坛\国台青促会logo-低分辨.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893" r="27293" b="23477"/>
          <a:stretch/>
        </p:blipFill>
        <p:spPr bwMode="auto">
          <a:xfrm>
            <a:off x="1600200" y="354865"/>
            <a:ext cx="5791200" cy="581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741639"/>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16616"/>
            <a:ext cx="7072355" cy="5841384"/>
          </a:xfrm>
          <a:prstGeom prst="rect">
            <a:avLst/>
          </a:prstGeom>
        </p:spPr>
      </p:pic>
      <p:sp>
        <p:nvSpPr>
          <p:cNvPr id="2" name="矩形 1"/>
          <p:cNvSpPr/>
          <p:nvPr/>
        </p:nvSpPr>
        <p:spPr>
          <a:xfrm>
            <a:off x="1330572" y="6125308"/>
            <a:ext cx="5410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4023913"/>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sp>
        <p:nvSpPr>
          <p:cNvPr id="3" name="矩形 2"/>
          <p:cNvSpPr/>
          <p:nvPr/>
        </p:nvSpPr>
        <p:spPr>
          <a:xfrm>
            <a:off x="533400" y="1371600"/>
            <a:ext cx="8153400" cy="3816429"/>
          </a:xfrm>
          <a:prstGeom prst="rect">
            <a:avLst/>
          </a:prstGeom>
        </p:spPr>
        <p:txBody>
          <a:bodyPr wrap="square">
            <a:spAutoFit/>
          </a:bodyPr>
          <a:lstStyle/>
          <a:p>
            <a:pPr marL="0" lvl="1"/>
            <a:r>
              <a:rPr lang="en-US" altLang="zh-CN" sz="2800" dirty="0" smtClean="0"/>
              <a:t>Data Format:</a:t>
            </a:r>
          </a:p>
          <a:p>
            <a:pPr marL="0" lvl="1"/>
            <a:endParaRPr lang="en-US" altLang="zh-CN" sz="2800" dirty="0"/>
          </a:p>
          <a:p>
            <a:pPr marL="0" lvl="1"/>
            <a:r>
              <a:rPr lang="en-US" altLang="zh-CN" sz="2800" dirty="0" smtClean="0"/>
              <a:t>	All of the pulsar data stored in the data archive follow the </a:t>
            </a:r>
            <a:r>
              <a:rPr lang="en-US" altLang="zh-CN" sz="2800" b="1" dirty="0" smtClean="0">
                <a:solidFill>
                  <a:srgbClr val="FF0000"/>
                </a:solidFill>
              </a:rPr>
              <a:t>PSRFITS </a:t>
            </a:r>
            <a:r>
              <a:rPr lang="en-US" altLang="zh-CN" sz="2800" dirty="0" smtClean="0"/>
              <a:t>standard (</a:t>
            </a:r>
            <a:r>
              <a:rPr lang="en-US" altLang="zh-CN" sz="2800" dirty="0" err="1" smtClean="0"/>
              <a:t>Hotan,van</a:t>
            </a:r>
            <a:r>
              <a:rPr lang="en-US" altLang="zh-CN" sz="2800" dirty="0" smtClean="0"/>
              <a:t> </a:t>
            </a:r>
            <a:r>
              <a:rPr lang="en-US" altLang="zh-CN" sz="2800" dirty="0" err="1" smtClean="0"/>
              <a:t>Straten</a:t>
            </a:r>
            <a:r>
              <a:rPr lang="en-US" altLang="zh-CN" sz="2800" dirty="0" smtClean="0"/>
              <a:t> &amp; Manchester 2004)</a:t>
            </a:r>
          </a:p>
          <a:p>
            <a:pPr marL="0" lvl="1"/>
            <a:endParaRPr lang="en-US" altLang="zh-CN" sz="2800" dirty="0"/>
          </a:p>
          <a:p>
            <a:pPr marL="0" lvl="1"/>
            <a:r>
              <a:rPr lang="en-US" altLang="zh-CN" sz="2800" dirty="0" smtClean="0"/>
              <a:t>	The data files and access methods are compatible with Virtual Observatory protocols.</a:t>
            </a:r>
          </a:p>
          <a:p>
            <a:pPr marL="0" lvl="1"/>
            <a:endParaRPr lang="zh-CN" altLang="en-US" dirty="0"/>
          </a:p>
        </p:txBody>
      </p:sp>
    </p:spTree>
    <p:extLst>
      <p:ext uri="{BB962C8B-B14F-4D97-AF65-F5344CB8AC3E}">
        <p14:creationId xmlns:p14="http://schemas.microsoft.com/office/powerpoint/2010/main" val="3102994931"/>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2637"/>
          <a:stretch/>
        </p:blipFill>
        <p:spPr>
          <a:xfrm>
            <a:off x="381000" y="1090246"/>
            <a:ext cx="6934200" cy="4589585"/>
          </a:xfrm>
          <a:prstGeom prst="rect">
            <a:avLst/>
          </a:prstGeom>
        </p:spPr>
      </p:pic>
      <p:sp>
        <p:nvSpPr>
          <p:cNvPr id="6" name="云形标注 5"/>
          <p:cNvSpPr/>
          <p:nvPr/>
        </p:nvSpPr>
        <p:spPr>
          <a:xfrm>
            <a:off x="5410200" y="914400"/>
            <a:ext cx="1752600" cy="1219200"/>
          </a:xfrm>
          <a:prstGeom prst="cloudCallout">
            <a:avLst>
              <a:gd name="adj1" fmla="val -166047"/>
              <a:gd name="adj2" fmla="val -9616"/>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smtClean="0"/>
              <a:t>Information</a:t>
            </a:r>
            <a:endParaRPr lang="zh-CN" altLang="en-US" dirty="0"/>
          </a:p>
        </p:txBody>
      </p:sp>
      <p:sp>
        <p:nvSpPr>
          <p:cNvPr id="7" name="TextBox 6"/>
          <p:cNvSpPr txBox="1"/>
          <p:nvPr/>
        </p:nvSpPr>
        <p:spPr>
          <a:xfrm>
            <a:off x="7467600" y="1828800"/>
            <a:ext cx="1676400" cy="1200329"/>
          </a:xfrm>
          <a:prstGeom prst="rect">
            <a:avLst/>
          </a:prstGeom>
          <a:noFill/>
        </p:spPr>
        <p:txBody>
          <a:bodyPr wrap="square" rtlCol="0">
            <a:spAutoFit/>
          </a:bodyPr>
          <a:lstStyle/>
          <a:p>
            <a:r>
              <a:rPr lang="en-US" altLang="zh-CN" b="1" dirty="0" smtClean="0">
                <a:solidFill>
                  <a:srgbClr val="0066FF"/>
                </a:solidFill>
              </a:rPr>
              <a:t>User:</a:t>
            </a:r>
          </a:p>
          <a:p>
            <a:r>
              <a:rPr lang="en-US" altLang="zh-CN" dirty="0" smtClean="0"/>
              <a:t>pulsar</a:t>
            </a:r>
          </a:p>
          <a:p>
            <a:r>
              <a:rPr lang="en-US" altLang="zh-CN" b="1" dirty="0" err="1">
                <a:solidFill>
                  <a:srgbClr val="0066FF"/>
                </a:solidFill>
              </a:rPr>
              <a:t>Passwd</a:t>
            </a:r>
            <a:r>
              <a:rPr lang="en-US" altLang="zh-CN" b="1" dirty="0">
                <a:solidFill>
                  <a:srgbClr val="0066FF"/>
                </a:solidFill>
              </a:rPr>
              <a:t>:</a:t>
            </a:r>
          </a:p>
          <a:p>
            <a:r>
              <a:rPr lang="en-US" altLang="zh-CN" dirty="0" smtClean="0"/>
              <a:t>astronomy</a:t>
            </a:r>
            <a:endParaRPr lang="zh-CN" altLang="en-US" dirty="0"/>
          </a:p>
        </p:txBody>
      </p:sp>
    </p:spTree>
    <p:extLst>
      <p:ext uri="{BB962C8B-B14F-4D97-AF65-F5344CB8AC3E}">
        <p14:creationId xmlns:p14="http://schemas.microsoft.com/office/powerpoint/2010/main" val="194641745"/>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984"/>
            <a:ext cx="9144000" cy="4842816"/>
          </a:xfrm>
          <a:prstGeom prst="rect">
            <a:avLst/>
          </a:prstGeom>
        </p:spPr>
      </p:pic>
    </p:spTree>
    <p:extLst>
      <p:ext uri="{BB962C8B-B14F-4D97-AF65-F5344CB8AC3E}">
        <p14:creationId xmlns:p14="http://schemas.microsoft.com/office/powerpoint/2010/main" val="3212782105"/>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7472988" cy="3809999"/>
          </a:xfrm>
          <a:prstGeom prst="rect">
            <a:avLst/>
          </a:prstGeom>
        </p:spPr>
      </p:pic>
    </p:spTree>
    <p:extLst>
      <p:ext uri="{BB962C8B-B14F-4D97-AF65-F5344CB8AC3E}">
        <p14:creationId xmlns:p14="http://schemas.microsoft.com/office/powerpoint/2010/main" val="1037163358"/>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2" y="5862"/>
            <a:ext cx="9132278" cy="6866280"/>
          </a:xfrm>
          <a:prstGeom prst="rect">
            <a:avLst/>
          </a:prstGeom>
        </p:spPr>
      </p:pic>
    </p:spTree>
    <p:extLst>
      <p:ext uri="{BB962C8B-B14F-4D97-AF65-F5344CB8AC3E}">
        <p14:creationId xmlns:p14="http://schemas.microsoft.com/office/powerpoint/2010/main" val="413930267"/>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2049" name="Picture 1" descr="C:\Users\Administrator\AppData\Roaming\Tencent\Users\67898\QQ\WinTemp\RichOle\OK([@M0$Z4E%I{R0C5B(BV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229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9105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Administrator\AppData\Roaming\Tencent\Users\67898\QQ\WinTemp\RichOle\4WPD7R)_8PSV$@6VK1GGUY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229600" cy="49725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spTree>
    <p:extLst>
      <p:ext uri="{BB962C8B-B14F-4D97-AF65-F5344CB8AC3E}">
        <p14:creationId xmlns:p14="http://schemas.microsoft.com/office/powerpoint/2010/main" val="2295022613"/>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9600" y="2895600"/>
            <a:ext cx="7162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SG"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内容占位符 2"/>
          <p:cNvSpPr>
            <a:spLocks noGrp="1"/>
          </p:cNvSpPr>
          <p:nvPr>
            <p:ph idx="1"/>
          </p:nvPr>
        </p:nvSpPr>
        <p:spPr/>
        <p:txBody>
          <a:bodyPr/>
          <a:lstStyle/>
          <a:p>
            <a:r>
              <a:rPr lang="en-US" altLang="zh-SG" sz="2000" dirty="0" smtClean="0"/>
              <a:t>==</a:t>
            </a:r>
            <a:r>
              <a:rPr lang="en-US" altLang="zh-SG" sz="2000" dirty="0"/>
              <a:t> -- matches if your input matches the entire input field literally, i.e., preserving case. This is the default when no operator is given, but it may be necessary to use the operator if, e.g., your pattern would be interpreted as an expression.</a:t>
            </a:r>
          </a:p>
          <a:p>
            <a:r>
              <a:rPr lang="en-US" altLang="zh-SG" sz="2000" dirty="0"/>
              <a:t>=~ -- Like ==, but ignoring case.</a:t>
            </a:r>
          </a:p>
          <a:p>
            <a:r>
              <a:rPr lang="en-US" altLang="zh-SG" sz="2000" b="1" dirty="0">
                <a:solidFill>
                  <a:srgbClr val="0066FF"/>
                </a:solidFill>
              </a:rPr>
              <a:t>~</a:t>
            </a:r>
            <a:r>
              <a:rPr lang="en-US" altLang="zh-SG" sz="2000" dirty="0"/>
              <a:t> -- selects pattern matches of operand ignoring case.</a:t>
            </a:r>
          </a:p>
          <a:p>
            <a:r>
              <a:rPr lang="en-US" altLang="zh-SG" sz="2000" dirty="0"/>
              <a:t>= -- case-sensitive version of ~.</a:t>
            </a:r>
          </a:p>
          <a:p>
            <a:r>
              <a:rPr lang="en-US" altLang="zh-SG" sz="2000" b="1" dirty="0">
                <a:solidFill>
                  <a:srgbClr val="0066FF"/>
                </a:solidFill>
              </a:rPr>
              <a:t>!~</a:t>
            </a:r>
            <a:r>
              <a:rPr lang="en-US" altLang="zh-SG" sz="2000" dirty="0"/>
              <a:t> -- reversal of ~ (i.e., matches when ~ doesn't</a:t>
            </a:r>
            <a:r>
              <a:rPr lang="en-US" altLang="zh-SG" sz="2000" dirty="0" smtClean="0"/>
              <a:t>).    </a:t>
            </a:r>
            <a:r>
              <a:rPr lang="en-US" altLang="zh-SG" sz="2400" b="1" dirty="0" smtClean="0">
                <a:solidFill>
                  <a:srgbClr val="0066FF"/>
                </a:solidFill>
              </a:rPr>
              <a:t>*</a:t>
            </a:r>
            <a:r>
              <a:rPr lang="en-US" altLang="zh-SG" sz="2000" b="1" dirty="0" smtClean="0">
                <a:solidFill>
                  <a:srgbClr val="0066FF"/>
                </a:solidFill>
              </a:rPr>
              <a:t>   ?</a:t>
            </a:r>
            <a:endParaRPr lang="en-US" altLang="zh-SG" sz="2000" b="1" dirty="0">
              <a:solidFill>
                <a:srgbClr val="0066FF"/>
              </a:solidFill>
            </a:endParaRPr>
          </a:p>
          <a:p>
            <a:r>
              <a:rPr lang="en-US" altLang="zh-SG" sz="2000" dirty="0"/>
              <a:t>! -- reversal of =.</a:t>
            </a:r>
          </a:p>
          <a:p>
            <a:r>
              <a:rPr lang="en-US" altLang="zh-SG" sz="2000" dirty="0"/>
              <a:t>!= -- selects all but literal matches of the operand.</a:t>
            </a:r>
          </a:p>
          <a:p>
            <a:r>
              <a:rPr lang="en-US" altLang="zh-SG" sz="2000" dirty="0"/>
              <a:t>&gt;=, &gt;, &lt;=, &lt; -- selects strings larger or equal, larger, etc., than the operand. Comparisons happen according to ASCII value (i.e., in the C locale).</a:t>
            </a:r>
          </a:p>
          <a:p>
            <a:endParaRPr lang="zh-SG" altLang="en-US" sz="1600" dirty="0"/>
          </a:p>
        </p:txBody>
      </p:sp>
      <p:sp>
        <p:nvSpPr>
          <p:cNvPr id="5"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spTree>
    <p:extLst>
      <p:ext uri="{BB962C8B-B14F-4D97-AF65-F5344CB8AC3E}">
        <p14:creationId xmlns:p14="http://schemas.microsoft.com/office/powerpoint/2010/main" val="3508007585"/>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4097" name="Picture 1" descr="C:\Users\Administrator\AppData\Roaming\Tencent\Users\67898\QQ\WinTemp\RichOle\G8G(EQLT}Q4`{AH0P5GSC[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696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7622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zh-CN" sz="3200" dirty="0" smtClean="0"/>
              <a:t>OUTLINE</a:t>
            </a:r>
            <a:endParaRPr lang="zh-CN" altLang="en-US" sz="3200" dirty="0" smtClean="0"/>
          </a:p>
        </p:txBody>
      </p:sp>
      <p:sp>
        <p:nvSpPr>
          <p:cNvPr id="140291" name="Rectangle 3"/>
          <p:cNvSpPr>
            <a:spLocks noGrp="1" noChangeArrowheads="1"/>
          </p:cNvSpPr>
          <p:nvPr>
            <p:ph type="body" idx="1"/>
          </p:nvPr>
        </p:nvSpPr>
        <p:spPr/>
        <p:txBody>
          <a:bodyPr/>
          <a:lstStyle/>
          <a:p>
            <a:pPr marL="711200" indent="-711200">
              <a:lnSpc>
                <a:spcPct val="90000"/>
              </a:lnSpc>
            </a:pPr>
            <a:endParaRPr lang="zh-CN" altLang="en-US" sz="2400" dirty="0" smtClean="0"/>
          </a:p>
          <a:p>
            <a:pPr marL="711200" indent="-711200">
              <a:lnSpc>
                <a:spcPct val="90000"/>
              </a:lnSpc>
            </a:pPr>
            <a:endParaRPr lang="en-US" altLang="zh-CN" sz="2400" b="1" dirty="0" smtClean="0">
              <a:solidFill>
                <a:srgbClr val="0066FF"/>
              </a:solidFill>
            </a:endParaRPr>
          </a:p>
          <a:p>
            <a:pPr marL="711200" indent="-423863">
              <a:lnSpc>
                <a:spcPct val="90000"/>
              </a:lnSpc>
            </a:pPr>
            <a:r>
              <a:rPr lang="en-US" altLang="zh-CN" sz="2400" b="1" dirty="0" smtClean="0">
                <a:solidFill>
                  <a:srgbClr val="0066FF"/>
                </a:solidFill>
              </a:rPr>
              <a:t>XAO </a:t>
            </a:r>
            <a:r>
              <a:rPr lang="en-US" altLang="zh-CN" sz="2400" b="1" dirty="0">
                <a:solidFill>
                  <a:srgbClr val="0066FF"/>
                </a:solidFill>
              </a:rPr>
              <a:t>Data Archive Portal</a:t>
            </a:r>
            <a:r>
              <a:rPr lang="en-US" altLang="zh-CN" sz="2400" dirty="0"/>
              <a:t> </a:t>
            </a:r>
            <a:r>
              <a:rPr lang="en-US" altLang="zh-CN" sz="2400" b="1" dirty="0"/>
              <a:t> </a:t>
            </a:r>
          </a:p>
          <a:p>
            <a:pPr marL="711200" indent="-423863"/>
            <a:r>
              <a:rPr lang="en-US" altLang="zh-SG" sz="2400" b="1" dirty="0" smtClean="0"/>
              <a:t>Custom </a:t>
            </a:r>
            <a:r>
              <a:rPr lang="en-US" altLang="zh-SG" sz="2400" b="1" dirty="0"/>
              <a:t>Uploading </a:t>
            </a:r>
            <a:r>
              <a:rPr lang="en-US" altLang="zh-SG" sz="2400" b="1" dirty="0" err="1" smtClean="0"/>
              <a:t>Crossmatcher</a:t>
            </a:r>
            <a:endParaRPr lang="en-US" altLang="zh-SG" sz="2400" b="1" dirty="0" smtClean="0"/>
          </a:p>
          <a:p>
            <a:pPr marL="711200" indent="-423863">
              <a:lnSpc>
                <a:spcPct val="90000"/>
              </a:lnSpc>
            </a:pPr>
            <a:r>
              <a:rPr lang="en-US" altLang="zh-CN" sz="2400" b="1" dirty="0" smtClean="0"/>
              <a:t>Pulsar </a:t>
            </a:r>
            <a:r>
              <a:rPr lang="en-US" altLang="zh-CN" sz="2400" b="1" dirty="0"/>
              <a:t>Data Release </a:t>
            </a:r>
            <a:r>
              <a:rPr lang="en-US" altLang="zh-CN" sz="2400" b="1" dirty="0" smtClean="0"/>
              <a:t>Environment </a:t>
            </a:r>
          </a:p>
          <a:p>
            <a:pPr marL="711200" indent="-423863">
              <a:lnSpc>
                <a:spcPct val="90000"/>
              </a:lnSpc>
            </a:pPr>
            <a:r>
              <a:rPr lang="en-US" altLang="zh-CN" sz="2400" b="1" dirty="0" smtClean="0"/>
              <a:t>Taurus HPC Cluster</a:t>
            </a:r>
          </a:p>
        </p:txBody>
      </p:sp>
    </p:spTree>
    <p:extLst>
      <p:ext uri="{BB962C8B-B14F-4D97-AF65-F5344CB8AC3E}">
        <p14:creationId xmlns:p14="http://schemas.microsoft.com/office/powerpoint/2010/main" val="3856862460"/>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sp>
        <p:nvSpPr>
          <p:cNvPr id="2" name="Rectangle 1"/>
          <p:cNvSpPr>
            <a:spLocks noChangeArrowheads="1"/>
          </p:cNvSpPr>
          <p:nvPr/>
        </p:nvSpPr>
        <p:spPr bwMode="auto">
          <a:xfrm>
            <a:off x="228600" y="1611636"/>
            <a:ext cx="8534400" cy="3693319"/>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SG" altLang="zh-SG"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zh-SG" altLang="zh-SG" sz="3200" b="0" i="0" u="none" strike="noStrike" cap="none" normalizeH="0" baseline="0" dirty="0" smtClean="0">
                <a:ln>
                  <a:noFill/>
                </a:ln>
                <a:solidFill>
                  <a:srgbClr val="042E74"/>
                </a:solidFill>
                <a:effectLst/>
                <a:latin typeface="Arial Unicode MS" pitchFamily="34" charset="-122"/>
                <a:ea typeface="宋体" pitchFamily="2" charset="-122"/>
                <a:cs typeface="Arial" pitchFamily="34" charset="0"/>
              </a:rPr>
              <a:t>&lt;2003-04-06</a:t>
            </a:r>
            <a:r>
              <a:rPr kumimoji="1" lang="zh-SG" altLang="zh-SG" sz="2800" b="0" i="0" u="none" strike="noStrike" cap="none" normalizeH="0" baseline="0" dirty="0" smtClean="0">
                <a:ln>
                  <a:noFill/>
                </a:ln>
                <a:solidFill>
                  <a:srgbClr val="042E74"/>
                </a:solidFill>
                <a:effectLst/>
                <a:latin typeface="Arial" pitchFamily="34" charset="0"/>
                <a:ea typeface="宋体" pitchFamily="2" charset="-122"/>
                <a:cs typeface="Arial" pitchFamily="34" charset="0"/>
              </a:rPr>
              <a:t> -- select values earlier than April 6th, 2003.</a:t>
            </a:r>
            <a:endParaRPr kumimoji="1" lang="en-US" altLang="zh-SG" sz="2800" b="0" i="0" u="none" strike="noStrike" cap="none" normalizeH="0" baseline="0" dirty="0" smtClean="0">
              <a:ln>
                <a:noFill/>
              </a:ln>
              <a:solidFill>
                <a:srgbClr val="042E74"/>
              </a:solidFill>
              <a:effectLst/>
              <a:latin typeface="Arial" pitchFamily="34" charset="0"/>
              <a:ea typeface="宋体"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1" lang="en-US" altLang="zh-SG" sz="2800" dirty="0">
              <a:solidFill>
                <a:srgbClr val="042E74"/>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1" lang="zh-SG" altLang="zh-SG" sz="2800" b="0" i="0" u="none" strike="noStrike" cap="none" normalizeH="0" baseline="0" dirty="0" smtClean="0">
              <a:ln>
                <a:noFill/>
              </a:ln>
              <a:solidFill>
                <a:srgbClr val="042E74"/>
              </a:solidFill>
              <a:effectLst/>
              <a:latin typeface="Arial" pitchFamily="34" charset="0"/>
              <a:ea typeface="宋体"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zh-SG" altLang="zh-SG" sz="2800" b="0" i="0" u="none" strike="noStrike" cap="none" normalizeH="0" baseline="0" dirty="0" smtClean="0">
                <a:ln>
                  <a:noFill/>
                </a:ln>
                <a:solidFill>
                  <a:srgbClr val="042E74"/>
                </a:solidFill>
                <a:effectLst/>
                <a:latin typeface="Arial Unicode MS" pitchFamily="34" charset="-122"/>
                <a:ea typeface="宋体" pitchFamily="2" charset="-122"/>
                <a:cs typeface="Arial" pitchFamily="34" charset="0"/>
              </a:rPr>
              <a:t>2003-04-06 +/- 4</a:t>
            </a:r>
            <a:r>
              <a:rPr kumimoji="1" lang="zh-SG" altLang="zh-SG" sz="2800" b="0" i="0" u="none" strike="noStrike" cap="none" normalizeH="0" baseline="0" dirty="0" smtClean="0">
                <a:ln>
                  <a:noFill/>
                </a:ln>
                <a:solidFill>
                  <a:srgbClr val="042E74"/>
                </a:solidFill>
                <a:effectLst/>
                <a:latin typeface="Arial" pitchFamily="34" charset="0"/>
                <a:ea typeface="宋体" pitchFamily="2" charset="-122"/>
                <a:cs typeface="Arial" pitchFamily="34" charset="0"/>
              </a:rPr>
              <a:t> -- select values four days around April 6th, 203.</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zh-SG" altLang="zh-SG" sz="4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428114937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35569"/>
            <a:ext cx="8872181" cy="4403231"/>
          </a:xfrm>
          <a:prstGeom prst="rect">
            <a:avLst/>
          </a:prstGeom>
        </p:spPr>
      </p:pic>
    </p:spTree>
    <p:extLst>
      <p:ext uri="{BB962C8B-B14F-4D97-AF65-F5344CB8AC3E}">
        <p14:creationId xmlns:p14="http://schemas.microsoft.com/office/powerpoint/2010/main" val="1916184216"/>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Administrator\AppData\Roaming\Tencent\Users\67898\QQ\WinTemp\RichOle\VU5F%L_N3R(S_1I)V~~ATZD.png"/>
          <p:cNvPicPr>
            <a:picLocks noChangeAspect="1" noChangeArrowheads="1"/>
          </p:cNvPicPr>
          <p:nvPr/>
        </p:nvPicPr>
        <p:blipFill rotWithShape="1">
          <a:blip r:embed="rId2">
            <a:extLst>
              <a:ext uri="{28A0092B-C50C-407E-A947-70E740481C1C}">
                <a14:useLocalDpi xmlns:a14="http://schemas.microsoft.com/office/drawing/2010/main" val="0"/>
              </a:ext>
            </a:extLst>
          </a:blip>
          <a:srcRect t="30675"/>
          <a:stretch/>
        </p:blipFill>
        <p:spPr bwMode="auto">
          <a:xfrm>
            <a:off x="151099" y="1371600"/>
            <a:ext cx="8992901" cy="45610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spTree>
    <p:extLst>
      <p:ext uri="{BB962C8B-B14F-4D97-AF65-F5344CB8AC3E}">
        <p14:creationId xmlns:p14="http://schemas.microsoft.com/office/powerpoint/2010/main" val="4230110111"/>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380" y="1309952"/>
            <a:ext cx="6495239" cy="4238096"/>
          </a:xfrm>
          <a:prstGeom prst="rect">
            <a:avLst/>
          </a:prstGeom>
        </p:spPr>
      </p:pic>
    </p:spTree>
    <p:extLst>
      <p:ext uri="{BB962C8B-B14F-4D97-AF65-F5344CB8AC3E}">
        <p14:creationId xmlns:p14="http://schemas.microsoft.com/office/powerpoint/2010/main" val="20632286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4" y="990600"/>
            <a:ext cx="9067800" cy="5772493"/>
          </a:xfrm>
          <a:prstGeom prst="rect">
            <a:avLst/>
          </a:prstGeom>
        </p:spPr>
      </p:pic>
    </p:spTree>
    <p:extLst>
      <p:ext uri="{BB962C8B-B14F-4D97-AF65-F5344CB8AC3E}">
        <p14:creationId xmlns:p14="http://schemas.microsoft.com/office/powerpoint/2010/main" val="364424660"/>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57" y="990600"/>
            <a:ext cx="6992843" cy="5867400"/>
          </a:xfrm>
          <a:prstGeom prst="rect">
            <a:avLst/>
          </a:prstGeom>
        </p:spPr>
      </p:pic>
    </p:spTree>
    <p:extLst>
      <p:ext uri="{BB962C8B-B14F-4D97-AF65-F5344CB8AC3E}">
        <p14:creationId xmlns:p14="http://schemas.microsoft.com/office/powerpoint/2010/main" val="962680231"/>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a:t>Pulsar Data Release </a:t>
            </a:r>
            <a:r>
              <a:rPr lang="en-US" altLang="zh-CN" sz="3200" b="1" dirty="0" smtClean="0"/>
              <a:t>Environment </a:t>
            </a:r>
            <a:endParaRPr lang="en-US" altLang="zh-CN" sz="3200"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3" y="990600"/>
            <a:ext cx="9079814" cy="5867400"/>
          </a:xfrm>
          <a:prstGeom prst="rect">
            <a:avLst/>
          </a:prstGeom>
        </p:spPr>
      </p:pic>
    </p:spTree>
    <p:extLst>
      <p:ext uri="{BB962C8B-B14F-4D97-AF65-F5344CB8AC3E}">
        <p14:creationId xmlns:p14="http://schemas.microsoft.com/office/powerpoint/2010/main" val="1693068273"/>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457200"/>
            <a:ext cx="8534400" cy="609600"/>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2pPr>
            <a:lvl3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3pPr>
            <a:lvl4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4pPr>
            <a:lvl5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5pPr>
            <a:lvl6pPr marL="457200" algn="l" rtl="0" fontAlgn="base">
              <a:spcBef>
                <a:spcPct val="0"/>
              </a:spcBef>
              <a:spcAft>
                <a:spcPct val="0"/>
              </a:spcAft>
              <a:defRPr sz="3600">
                <a:solidFill>
                  <a:schemeClr val="tx1"/>
                </a:solidFill>
                <a:latin typeface="Arial" charset="0"/>
                <a:ea typeface="黑体" pitchFamily="2" charset="-122"/>
                <a:cs typeface="宋体" pitchFamily="2" charset="-122"/>
              </a:defRPr>
            </a:lvl6pPr>
            <a:lvl7pPr marL="914400" algn="l" rtl="0" fontAlgn="base">
              <a:spcBef>
                <a:spcPct val="0"/>
              </a:spcBef>
              <a:spcAft>
                <a:spcPct val="0"/>
              </a:spcAft>
              <a:defRPr sz="3600">
                <a:solidFill>
                  <a:schemeClr val="tx1"/>
                </a:solidFill>
                <a:latin typeface="Arial" charset="0"/>
                <a:ea typeface="黑体" pitchFamily="2" charset="-122"/>
                <a:cs typeface="宋体" pitchFamily="2" charset="-122"/>
              </a:defRPr>
            </a:lvl7pPr>
            <a:lvl8pPr marL="1371600" algn="l" rtl="0" fontAlgn="base">
              <a:spcBef>
                <a:spcPct val="0"/>
              </a:spcBef>
              <a:spcAft>
                <a:spcPct val="0"/>
              </a:spcAft>
              <a:defRPr sz="3600">
                <a:solidFill>
                  <a:schemeClr val="tx1"/>
                </a:solidFill>
                <a:latin typeface="Arial" charset="0"/>
                <a:ea typeface="黑体" pitchFamily="2" charset="-122"/>
                <a:cs typeface="宋体" pitchFamily="2" charset="-122"/>
              </a:defRPr>
            </a:lvl8pPr>
            <a:lvl9pPr marL="1828800" algn="l" rtl="0" fontAlgn="base">
              <a:spcBef>
                <a:spcPct val="0"/>
              </a:spcBef>
              <a:spcAft>
                <a:spcPct val="0"/>
              </a:spcAft>
              <a:defRPr sz="3600">
                <a:solidFill>
                  <a:schemeClr val="tx1"/>
                </a:solidFill>
                <a:latin typeface="Arial" charset="0"/>
                <a:ea typeface="黑体" pitchFamily="2" charset="-122"/>
                <a:cs typeface="宋体" pitchFamily="2" charset="-122"/>
              </a:defRPr>
            </a:lvl9pPr>
          </a:lstStyle>
          <a:p>
            <a:pPr marL="711200" indent="-711200">
              <a:lnSpc>
                <a:spcPct val="90000"/>
              </a:lnSpc>
            </a:pPr>
            <a:r>
              <a:rPr lang="en-US" altLang="zh-CN" sz="3200" b="1" smtClean="0"/>
              <a:t>Pulsar Data Release Environment </a:t>
            </a:r>
            <a:endParaRPr lang="en-US" altLang="zh-CN" sz="3200" b="1"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43354"/>
            <a:ext cx="4784308" cy="555078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731" y="914400"/>
            <a:ext cx="4724400" cy="205197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9862" y="2362200"/>
            <a:ext cx="4674138" cy="4474468"/>
          </a:xfrm>
          <a:prstGeom prst="rect">
            <a:avLst/>
          </a:prstGeom>
        </p:spPr>
      </p:pic>
    </p:spTree>
    <p:extLst>
      <p:ext uri="{BB962C8B-B14F-4D97-AF65-F5344CB8AC3E}">
        <p14:creationId xmlns:p14="http://schemas.microsoft.com/office/powerpoint/2010/main" val="355934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4800" y="457200"/>
            <a:ext cx="8534400" cy="609600"/>
          </a:xfrm>
        </p:spPr>
        <p:txBody>
          <a:bodyPr/>
          <a:lstStyle/>
          <a:p>
            <a:pPr marL="711200" indent="-711200">
              <a:lnSpc>
                <a:spcPct val="90000"/>
              </a:lnSpc>
            </a:pPr>
            <a:r>
              <a:rPr lang="en-US" altLang="zh-CN" sz="3200" b="1" dirty="0"/>
              <a:t>Pulsar Data Release Environment </a:t>
            </a:r>
            <a:endParaRPr lang="zh-CN" altLang="en-US" sz="3200" dirty="0" smtClean="0"/>
          </a:p>
        </p:txBody>
      </p:sp>
      <p:pic>
        <p:nvPicPr>
          <p:cNvPr id="157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00" t="60000" r="61131" b="16984"/>
          <a:stretch/>
        </p:blipFill>
        <p:spPr bwMode="auto">
          <a:xfrm>
            <a:off x="380999" y="1237342"/>
            <a:ext cx="8461709" cy="386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470251"/>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zh-CN" sz="3200" dirty="0" smtClean="0"/>
              <a:t>OUTLINE</a:t>
            </a:r>
            <a:endParaRPr lang="zh-CN" altLang="en-US" sz="3200" dirty="0" smtClean="0"/>
          </a:p>
        </p:txBody>
      </p:sp>
      <p:sp>
        <p:nvSpPr>
          <p:cNvPr id="140291" name="Rectangle 3"/>
          <p:cNvSpPr>
            <a:spLocks noGrp="1" noChangeArrowheads="1"/>
          </p:cNvSpPr>
          <p:nvPr>
            <p:ph type="body" idx="1"/>
          </p:nvPr>
        </p:nvSpPr>
        <p:spPr/>
        <p:txBody>
          <a:bodyPr/>
          <a:lstStyle/>
          <a:p>
            <a:pPr marL="711200" indent="-711200">
              <a:lnSpc>
                <a:spcPct val="90000"/>
              </a:lnSpc>
            </a:pPr>
            <a:endParaRPr lang="zh-CN" altLang="en-US" sz="2400" dirty="0" smtClean="0"/>
          </a:p>
          <a:p>
            <a:pPr marL="711200" indent="-711200">
              <a:lnSpc>
                <a:spcPct val="90000"/>
              </a:lnSpc>
            </a:pPr>
            <a:endParaRPr lang="en-US" altLang="zh-CN" sz="2400" b="1" dirty="0" smtClean="0">
              <a:solidFill>
                <a:srgbClr val="0066FF"/>
              </a:solidFill>
            </a:endParaRPr>
          </a:p>
          <a:p>
            <a:pPr marL="711200" indent="-423863">
              <a:lnSpc>
                <a:spcPct val="90000"/>
              </a:lnSpc>
            </a:pPr>
            <a:r>
              <a:rPr lang="en-US" altLang="zh-CN" sz="2400" b="1" dirty="0" smtClean="0"/>
              <a:t>XAO </a:t>
            </a:r>
            <a:r>
              <a:rPr lang="en-US" altLang="zh-CN" sz="2400" b="1" dirty="0"/>
              <a:t>Data Archive Portal</a:t>
            </a:r>
            <a:r>
              <a:rPr lang="en-US" altLang="zh-CN" sz="2400" dirty="0"/>
              <a:t> </a:t>
            </a:r>
            <a:r>
              <a:rPr lang="en-US" altLang="zh-CN" sz="2400" b="1" dirty="0"/>
              <a:t> </a:t>
            </a:r>
          </a:p>
          <a:p>
            <a:pPr marL="711200" indent="-423863"/>
            <a:r>
              <a:rPr lang="en-US" altLang="zh-SG" sz="2400" b="1" dirty="0" smtClean="0"/>
              <a:t>Custom </a:t>
            </a:r>
            <a:r>
              <a:rPr lang="en-US" altLang="zh-SG" sz="2400" b="1" dirty="0"/>
              <a:t>Uploading </a:t>
            </a:r>
            <a:r>
              <a:rPr lang="en-US" altLang="zh-SG" sz="2400" b="1" dirty="0" err="1"/>
              <a:t>Crossmatcher</a:t>
            </a:r>
            <a:endParaRPr lang="en-US" altLang="zh-SG" sz="2400" b="1" dirty="0"/>
          </a:p>
          <a:p>
            <a:pPr marL="711200" indent="-423863">
              <a:lnSpc>
                <a:spcPct val="90000"/>
              </a:lnSpc>
            </a:pPr>
            <a:r>
              <a:rPr lang="en-US" altLang="zh-CN" sz="2400" b="1" dirty="0" smtClean="0"/>
              <a:t>Pulsar </a:t>
            </a:r>
            <a:r>
              <a:rPr lang="en-US" altLang="zh-CN" sz="2400" b="1" dirty="0"/>
              <a:t>Data Release </a:t>
            </a:r>
            <a:r>
              <a:rPr lang="en-US" altLang="zh-CN" sz="2400" b="1" dirty="0" smtClean="0"/>
              <a:t>Environment </a:t>
            </a:r>
          </a:p>
          <a:p>
            <a:pPr marL="711200" indent="-423863">
              <a:lnSpc>
                <a:spcPct val="90000"/>
              </a:lnSpc>
            </a:pPr>
            <a:r>
              <a:rPr lang="en-US" altLang="zh-CN" sz="2400" b="1" dirty="0">
                <a:solidFill>
                  <a:srgbClr val="0066FF"/>
                </a:solidFill>
              </a:rPr>
              <a:t>Taurus HPC Cluster</a:t>
            </a:r>
          </a:p>
        </p:txBody>
      </p:sp>
    </p:spTree>
    <p:extLst>
      <p:ext uri="{BB962C8B-B14F-4D97-AF65-F5344CB8AC3E}">
        <p14:creationId xmlns:p14="http://schemas.microsoft.com/office/powerpoint/2010/main" val="268757832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smtClean="0"/>
              <a:t>XAO </a:t>
            </a:r>
            <a:r>
              <a:rPr lang="en-US" altLang="zh-CN" sz="3200" b="1" dirty="0"/>
              <a:t>Data Archive Portal</a:t>
            </a:r>
          </a:p>
        </p:txBody>
      </p:sp>
      <p:sp>
        <p:nvSpPr>
          <p:cNvPr id="5" name="矩形 4"/>
          <p:cNvSpPr/>
          <p:nvPr/>
        </p:nvSpPr>
        <p:spPr>
          <a:xfrm>
            <a:off x="533400" y="1143000"/>
            <a:ext cx="8153400" cy="3447098"/>
          </a:xfrm>
          <a:prstGeom prst="rect">
            <a:avLst/>
          </a:prstGeom>
        </p:spPr>
        <p:txBody>
          <a:bodyPr wrap="square">
            <a:spAutoFit/>
          </a:bodyPr>
          <a:lstStyle/>
          <a:p>
            <a:r>
              <a:rPr lang="en-US" altLang="zh-CN" dirty="0" smtClean="0"/>
              <a:t>     </a:t>
            </a:r>
          </a:p>
          <a:p>
            <a:r>
              <a:rPr lang="en-US" altLang="zh-CN" dirty="0"/>
              <a:t> </a:t>
            </a:r>
            <a:r>
              <a:rPr lang="en-US" altLang="zh-CN" dirty="0" smtClean="0"/>
              <a:t>        The </a:t>
            </a:r>
            <a:r>
              <a:rPr lang="en-US" altLang="zh-CN" dirty="0"/>
              <a:t>XAO data archive portal is the primary repository for XAO data products and the main interface to the science user community</a:t>
            </a:r>
            <a:r>
              <a:rPr lang="en-US" altLang="zh-CN" dirty="0" smtClean="0"/>
              <a:t>.</a:t>
            </a:r>
          </a:p>
          <a:p>
            <a:endParaRPr lang="en-US" altLang="zh-CN" sz="3200" dirty="0"/>
          </a:p>
          <a:p>
            <a:r>
              <a:rPr lang="en-US" altLang="zh-CN" sz="3200" dirty="0"/>
              <a:t> </a:t>
            </a:r>
            <a:r>
              <a:rPr lang="en-US" altLang="zh-CN" sz="3200" dirty="0" smtClean="0"/>
              <a:t>     </a:t>
            </a:r>
            <a:r>
              <a:rPr lang="en-US" altLang="zh-CN" sz="4400" dirty="0" smtClean="0"/>
              <a:t>http://data.xao.ac.cn</a:t>
            </a:r>
          </a:p>
          <a:p>
            <a:r>
              <a:rPr lang="en-US" altLang="zh-CN" sz="4400" dirty="0" smtClean="0"/>
              <a:t> </a:t>
            </a:r>
          </a:p>
          <a:p>
            <a:r>
              <a:rPr lang="en-US" altLang="zh-CN" sz="4400" dirty="0" smtClean="0"/>
              <a:t>    http://vo.xao.ac.cn</a:t>
            </a:r>
            <a:endParaRPr lang="zh-CN" altLang="en-US" sz="4400" dirty="0"/>
          </a:p>
        </p:txBody>
      </p:sp>
    </p:spTree>
    <p:extLst>
      <p:ext uri="{BB962C8B-B14F-4D97-AF65-F5344CB8AC3E}">
        <p14:creationId xmlns:p14="http://schemas.microsoft.com/office/powerpoint/2010/main" val="3779863003"/>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48816" y="533400"/>
            <a:ext cx="8534400" cy="609600"/>
          </a:xfrm>
        </p:spPr>
        <p:txBody>
          <a:bodyPr/>
          <a:lstStyle/>
          <a:p>
            <a:pPr marL="711200" indent="-711200">
              <a:lnSpc>
                <a:spcPct val="90000"/>
              </a:lnSpc>
            </a:pPr>
            <a:r>
              <a:rPr lang="en-US" altLang="zh-CN" sz="2800" b="1" dirty="0"/>
              <a:t>Taurus HPC Cluster</a:t>
            </a:r>
            <a:endParaRPr lang="zh-CN" altLang="en-US" sz="2800"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16" y="1052736"/>
            <a:ext cx="8265740" cy="5769560"/>
          </a:xfrm>
          <a:prstGeom prst="rect">
            <a:avLst/>
          </a:prstGeom>
        </p:spPr>
      </p:pic>
    </p:spTree>
    <p:extLst>
      <p:ext uri="{BB962C8B-B14F-4D97-AF65-F5344CB8AC3E}">
        <p14:creationId xmlns:p14="http://schemas.microsoft.com/office/powerpoint/2010/main" val="2538775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48816" y="533400"/>
            <a:ext cx="8534400" cy="609600"/>
          </a:xfrm>
        </p:spPr>
        <p:txBody>
          <a:bodyPr/>
          <a:lstStyle/>
          <a:p>
            <a:pPr marL="711200" indent="-711200">
              <a:lnSpc>
                <a:spcPct val="90000"/>
              </a:lnSpc>
            </a:pPr>
            <a:r>
              <a:rPr lang="en-US" altLang="zh-CN" sz="2800" b="1" dirty="0"/>
              <a:t>Taurus HPC Cluster</a:t>
            </a:r>
            <a:endParaRPr lang="zh-CN" altLang="en-US" sz="2800" dirty="0"/>
          </a:p>
        </p:txBody>
      </p:sp>
      <p:sp>
        <p:nvSpPr>
          <p:cNvPr id="4" name="矩形 3"/>
          <p:cNvSpPr/>
          <p:nvPr/>
        </p:nvSpPr>
        <p:spPr>
          <a:xfrm>
            <a:off x="228600" y="1066800"/>
            <a:ext cx="8763000" cy="4832092"/>
          </a:xfrm>
          <a:prstGeom prst="rect">
            <a:avLst/>
          </a:prstGeom>
        </p:spPr>
        <p:txBody>
          <a:bodyPr wrap="square">
            <a:spAutoFit/>
          </a:bodyPr>
          <a:lstStyle/>
          <a:p>
            <a:pPr marL="0" lvl="1"/>
            <a:r>
              <a:rPr lang="en-US" altLang="zh-CN" sz="2800" dirty="0" smtClean="0"/>
              <a:t>Performance Test Results:</a:t>
            </a:r>
          </a:p>
          <a:p>
            <a:pPr marL="0" lvl="1"/>
            <a:r>
              <a:rPr lang="en-US" altLang="zh-CN" sz="2800" dirty="0" smtClean="0"/>
              <a:t>CPU theoretical double </a:t>
            </a:r>
            <a:r>
              <a:rPr lang="en-US" altLang="zh-CN" sz="2800" dirty="0"/>
              <a:t>precision </a:t>
            </a:r>
            <a:r>
              <a:rPr lang="en-US" altLang="zh-CN" sz="2800" dirty="0" smtClean="0"/>
              <a:t>float </a:t>
            </a:r>
            <a:r>
              <a:rPr lang="en-US" altLang="zh-CN" sz="2800" dirty="0"/>
              <a:t>calculation </a:t>
            </a:r>
            <a:r>
              <a:rPr lang="en-US" altLang="zh-CN" sz="2800" dirty="0" smtClean="0"/>
              <a:t> </a:t>
            </a:r>
          </a:p>
          <a:p>
            <a:pPr marL="0" lvl="1"/>
            <a:r>
              <a:rPr lang="en-US" altLang="zh-CN" sz="2800" dirty="0" smtClean="0"/>
              <a:t>value: </a:t>
            </a:r>
            <a:r>
              <a:rPr lang="en-US" altLang="zh-CN" sz="2800" dirty="0" smtClean="0">
                <a:solidFill>
                  <a:srgbClr val="FF0000"/>
                </a:solidFill>
              </a:rPr>
              <a:t>2.2*8*16*24=6.7584Tflops</a:t>
            </a:r>
            <a:endParaRPr lang="en-US" altLang="zh-CN" sz="2800" dirty="0">
              <a:solidFill>
                <a:srgbClr val="FF0000"/>
              </a:solidFill>
            </a:endParaRPr>
          </a:p>
          <a:p>
            <a:pPr marL="0" lvl="1"/>
            <a:r>
              <a:rPr lang="en-US" altLang="zh-CN" sz="2800" dirty="0" smtClean="0"/>
              <a:t>CPU </a:t>
            </a:r>
            <a:r>
              <a:rPr lang="en-US" altLang="zh-CN" sz="2800" dirty="0"/>
              <a:t>actual </a:t>
            </a:r>
            <a:r>
              <a:rPr lang="en-US" altLang="zh-CN" sz="2800" dirty="0" err="1" smtClean="0"/>
              <a:t>doulbe</a:t>
            </a:r>
            <a:r>
              <a:rPr lang="en-US" altLang="zh-CN" sz="2800" dirty="0" smtClean="0"/>
              <a:t> precision float value </a:t>
            </a:r>
            <a:r>
              <a:rPr lang="en-US" altLang="zh-CN" sz="2800" dirty="0" smtClean="0">
                <a:solidFill>
                  <a:srgbClr val="FF0000"/>
                </a:solidFill>
              </a:rPr>
              <a:t>6.289Tflops</a:t>
            </a:r>
            <a:endParaRPr lang="en-US" altLang="zh-CN" sz="2800" dirty="0">
              <a:solidFill>
                <a:srgbClr val="FF0000"/>
              </a:solidFill>
            </a:endParaRPr>
          </a:p>
          <a:p>
            <a:pPr marL="0" lvl="1"/>
            <a:r>
              <a:rPr lang="en-US" altLang="zh-CN" sz="2800" b="1" dirty="0" smtClean="0">
                <a:solidFill>
                  <a:srgbClr val="0000FF"/>
                </a:solidFill>
              </a:rPr>
              <a:t>CPU</a:t>
            </a:r>
            <a:r>
              <a:rPr lang="zh-CN" altLang="en-US" sz="2800" b="1" dirty="0" smtClean="0">
                <a:solidFill>
                  <a:srgbClr val="0000FF"/>
                </a:solidFill>
              </a:rPr>
              <a:t> </a:t>
            </a:r>
            <a:r>
              <a:rPr lang="en-US" altLang="zh-CN" sz="2800" b="1" dirty="0" smtClean="0">
                <a:solidFill>
                  <a:srgbClr val="0000FF"/>
                </a:solidFill>
              </a:rPr>
              <a:t>efficiency:</a:t>
            </a:r>
            <a:r>
              <a:rPr lang="zh-CN" altLang="en-US" sz="2800" b="1" dirty="0" smtClean="0">
                <a:solidFill>
                  <a:srgbClr val="0000FF"/>
                </a:solidFill>
              </a:rPr>
              <a:t> </a:t>
            </a:r>
            <a:r>
              <a:rPr lang="en-US" altLang="zh-CN" sz="2800" b="1" dirty="0">
                <a:solidFill>
                  <a:srgbClr val="0000FF"/>
                </a:solidFill>
              </a:rPr>
              <a:t>6.289/6.7584≈93%</a:t>
            </a:r>
          </a:p>
          <a:p>
            <a:pPr marL="0" lvl="1"/>
            <a:r>
              <a:rPr lang="en-US" altLang="zh-CN" sz="2800" dirty="0" smtClean="0"/>
              <a:t>=========================================</a:t>
            </a:r>
            <a:endParaRPr lang="en-US" altLang="zh-CN" sz="2800" dirty="0"/>
          </a:p>
          <a:p>
            <a:pPr marL="0" lvl="1"/>
            <a:r>
              <a:rPr lang="en-US" altLang="zh-CN" sz="2800" dirty="0" smtClean="0"/>
              <a:t>GPU</a:t>
            </a:r>
            <a:r>
              <a:rPr lang="zh-CN" altLang="en-US" sz="2800" dirty="0" smtClean="0"/>
              <a:t> </a:t>
            </a:r>
            <a:r>
              <a:rPr lang="en-US" altLang="zh-CN" sz="2800" dirty="0"/>
              <a:t>theoretical double precision float calculation </a:t>
            </a:r>
            <a:r>
              <a:rPr lang="en-US" altLang="zh-CN" sz="2800" dirty="0" smtClean="0"/>
              <a:t> </a:t>
            </a:r>
          </a:p>
          <a:p>
            <a:pPr marL="0" lvl="1"/>
            <a:r>
              <a:rPr lang="en-US" altLang="zh-CN" sz="2800" dirty="0" smtClean="0"/>
              <a:t>value</a:t>
            </a:r>
            <a:r>
              <a:rPr lang="en-US" altLang="zh-CN" sz="2800" dirty="0"/>
              <a:t>: </a:t>
            </a:r>
            <a:r>
              <a:rPr lang="en-US" altLang="zh-CN" sz="2800" dirty="0" smtClean="0">
                <a:solidFill>
                  <a:srgbClr val="FF0000"/>
                </a:solidFill>
              </a:rPr>
              <a:t>18.72Tflops (</a:t>
            </a:r>
            <a:r>
              <a:rPr lang="en-US" altLang="zh-CN" sz="2400" dirty="0" smtClean="0">
                <a:solidFill>
                  <a:srgbClr val="FF0000"/>
                </a:solidFill>
              </a:rPr>
              <a:t>single GPU value:1.17Tflops</a:t>
            </a:r>
            <a:r>
              <a:rPr lang="en-US" altLang="zh-CN" sz="2800" dirty="0" smtClean="0">
                <a:solidFill>
                  <a:srgbClr val="FF0000"/>
                </a:solidFill>
              </a:rPr>
              <a:t>)</a:t>
            </a:r>
            <a:endParaRPr lang="en-US" altLang="zh-CN" sz="2800" dirty="0">
              <a:solidFill>
                <a:srgbClr val="FF0000"/>
              </a:solidFill>
            </a:endParaRPr>
          </a:p>
          <a:p>
            <a:pPr marL="0" lvl="1"/>
            <a:r>
              <a:rPr lang="en-US" altLang="zh-CN" sz="2800" dirty="0" smtClean="0"/>
              <a:t>Single GPU test DPFCV is </a:t>
            </a:r>
            <a:r>
              <a:rPr lang="en-US" altLang="zh-CN" sz="2800" dirty="0" smtClean="0">
                <a:solidFill>
                  <a:srgbClr val="FF0000"/>
                </a:solidFill>
              </a:rPr>
              <a:t>1.01Tflops (86%)</a:t>
            </a:r>
            <a:endParaRPr lang="en-US" altLang="zh-CN" sz="2800" dirty="0">
              <a:solidFill>
                <a:srgbClr val="FF0000"/>
              </a:solidFill>
            </a:endParaRPr>
          </a:p>
          <a:p>
            <a:pPr marL="0" lvl="1"/>
            <a:r>
              <a:rPr lang="en-US" altLang="zh-CN" sz="2800" dirty="0" smtClean="0"/>
              <a:t>GPU</a:t>
            </a:r>
            <a:r>
              <a:rPr lang="zh-CN" altLang="en-US" sz="2800" dirty="0" smtClean="0"/>
              <a:t> </a:t>
            </a:r>
            <a:r>
              <a:rPr lang="en-US" altLang="zh-CN" sz="2800" dirty="0" smtClean="0"/>
              <a:t>actual test value:</a:t>
            </a:r>
            <a:r>
              <a:rPr lang="en-US" altLang="zh-CN" sz="2800" dirty="0">
                <a:solidFill>
                  <a:srgbClr val="FF0000"/>
                </a:solidFill>
              </a:rPr>
              <a:t>14.88Tflops (16 GPUS)</a:t>
            </a:r>
          </a:p>
          <a:p>
            <a:pPr marL="0" lvl="1"/>
            <a:r>
              <a:rPr lang="en-US" altLang="zh-CN" sz="2800" b="1" dirty="0" smtClean="0">
                <a:solidFill>
                  <a:srgbClr val="0000FF"/>
                </a:solidFill>
              </a:rPr>
              <a:t>GPU</a:t>
            </a:r>
            <a:r>
              <a:rPr lang="zh-CN" altLang="en-US" sz="2800" b="1" dirty="0" smtClean="0">
                <a:solidFill>
                  <a:srgbClr val="0000FF"/>
                </a:solidFill>
              </a:rPr>
              <a:t> </a:t>
            </a:r>
            <a:r>
              <a:rPr lang="en-US" altLang="zh-CN" sz="2800" b="1" dirty="0" err="1" smtClean="0">
                <a:solidFill>
                  <a:srgbClr val="0000FF"/>
                </a:solidFill>
              </a:rPr>
              <a:t>efficency</a:t>
            </a:r>
            <a:r>
              <a:rPr lang="zh-CN" altLang="en-US" sz="2800" b="1" dirty="0" smtClean="0">
                <a:solidFill>
                  <a:srgbClr val="0000FF"/>
                </a:solidFill>
              </a:rPr>
              <a:t> </a:t>
            </a:r>
            <a:r>
              <a:rPr lang="en-US" altLang="zh-CN" sz="2800" b="1" dirty="0">
                <a:solidFill>
                  <a:srgbClr val="0000FF"/>
                </a:solidFill>
              </a:rPr>
              <a:t>14.88/18.72≈80%</a:t>
            </a:r>
          </a:p>
        </p:txBody>
      </p:sp>
    </p:spTree>
    <p:extLst>
      <p:ext uri="{BB962C8B-B14F-4D97-AF65-F5344CB8AC3E}">
        <p14:creationId xmlns:p14="http://schemas.microsoft.com/office/powerpoint/2010/main" val="111263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48816" y="533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2pPr>
            <a:lvl3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3pPr>
            <a:lvl4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4pPr>
            <a:lvl5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5pPr>
            <a:lvl6pPr marL="457200" algn="l" rtl="0" fontAlgn="base">
              <a:spcBef>
                <a:spcPct val="0"/>
              </a:spcBef>
              <a:spcAft>
                <a:spcPct val="0"/>
              </a:spcAft>
              <a:defRPr sz="3600">
                <a:solidFill>
                  <a:schemeClr val="tx1"/>
                </a:solidFill>
                <a:latin typeface="Arial" charset="0"/>
                <a:ea typeface="黑体" pitchFamily="2" charset="-122"/>
                <a:cs typeface="宋体" pitchFamily="2" charset="-122"/>
              </a:defRPr>
            </a:lvl6pPr>
            <a:lvl7pPr marL="914400" algn="l" rtl="0" fontAlgn="base">
              <a:spcBef>
                <a:spcPct val="0"/>
              </a:spcBef>
              <a:spcAft>
                <a:spcPct val="0"/>
              </a:spcAft>
              <a:defRPr sz="3600">
                <a:solidFill>
                  <a:schemeClr val="tx1"/>
                </a:solidFill>
                <a:latin typeface="Arial" charset="0"/>
                <a:ea typeface="黑体" pitchFamily="2" charset="-122"/>
                <a:cs typeface="宋体" pitchFamily="2" charset="-122"/>
              </a:defRPr>
            </a:lvl7pPr>
            <a:lvl8pPr marL="1371600" algn="l" rtl="0" fontAlgn="base">
              <a:spcBef>
                <a:spcPct val="0"/>
              </a:spcBef>
              <a:spcAft>
                <a:spcPct val="0"/>
              </a:spcAft>
              <a:defRPr sz="3600">
                <a:solidFill>
                  <a:schemeClr val="tx1"/>
                </a:solidFill>
                <a:latin typeface="Arial" charset="0"/>
                <a:ea typeface="黑体" pitchFamily="2" charset="-122"/>
                <a:cs typeface="宋体" pitchFamily="2" charset="-122"/>
              </a:defRPr>
            </a:lvl8pPr>
            <a:lvl9pPr marL="1828800" algn="l" rtl="0" fontAlgn="base">
              <a:spcBef>
                <a:spcPct val="0"/>
              </a:spcBef>
              <a:spcAft>
                <a:spcPct val="0"/>
              </a:spcAft>
              <a:defRPr sz="3600">
                <a:solidFill>
                  <a:schemeClr val="tx1"/>
                </a:solidFill>
                <a:latin typeface="Arial" charset="0"/>
                <a:ea typeface="黑体" pitchFamily="2" charset="-122"/>
                <a:cs typeface="宋体" pitchFamily="2" charset="-122"/>
              </a:defRPr>
            </a:lvl9pPr>
          </a:lstStyle>
          <a:p>
            <a:pPr marL="711200" indent="-711200">
              <a:lnSpc>
                <a:spcPct val="90000"/>
              </a:lnSpc>
            </a:pPr>
            <a:r>
              <a:rPr lang="en-US" altLang="zh-CN" sz="2800" b="1" dirty="0" smtClean="0"/>
              <a:t>Taurus HPC Cluster        </a:t>
            </a:r>
            <a:r>
              <a:rPr lang="en-US" altLang="zh-CN" sz="2400" b="1" dirty="0" smtClean="0">
                <a:solidFill>
                  <a:srgbClr val="FF0000"/>
                </a:solidFill>
              </a:rPr>
              <a:t>Hard disk I/O</a:t>
            </a:r>
            <a:endParaRPr lang="zh-CN" altLang="en-US" sz="2400" dirty="0">
              <a:solidFill>
                <a:srgbClr val="FF0000"/>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47750"/>
            <a:ext cx="7953375" cy="4972050"/>
          </a:xfrm>
          <a:prstGeom prst="rect">
            <a:avLst/>
          </a:prstGeom>
        </p:spPr>
      </p:pic>
    </p:spTree>
    <p:extLst>
      <p:ext uri="{BB962C8B-B14F-4D97-AF65-F5344CB8AC3E}">
        <p14:creationId xmlns:p14="http://schemas.microsoft.com/office/powerpoint/2010/main" val="1536459740"/>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740" b="-1"/>
          <a:stretch/>
        </p:blipFill>
        <p:spPr>
          <a:xfrm>
            <a:off x="304800" y="826135"/>
            <a:ext cx="8610600" cy="5955665"/>
          </a:xfrm>
          <a:prstGeom prst="rect">
            <a:avLst/>
          </a:prstGeom>
        </p:spPr>
      </p:pic>
      <p:sp>
        <p:nvSpPr>
          <p:cNvPr id="7" name="Rectangle 2"/>
          <p:cNvSpPr txBox="1">
            <a:spLocks noChangeArrowheads="1"/>
          </p:cNvSpPr>
          <p:nvPr/>
        </p:nvSpPr>
        <p:spPr bwMode="auto">
          <a:xfrm>
            <a:off x="448816" y="533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2pPr>
            <a:lvl3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3pPr>
            <a:lvl4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4pPr>
            <a:lvl5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5pPr>
            <a:lvl6pPr marL="457200" algn="l" rtl="0" fontAlgn="base">
              <a:spcBef>
                <a:spcPct val="0"/>
              </a:spcBef>
              <a:spcAft>
                <a:spcPct val="0"/>
              </a:spcAft>
              <a:defRPr sz="3600">
                <a:solidFill>
                  <a:schemeClr val="tx1"/>
                </a:solidFill>
                <a:latin typeface="Arial" charset="0"/>
                <a:ea typeface="黑体" pitchFamily="2" charset="-122"/>
                <a:cs typeface="宋体" pitchFamily="2" charset="-122"/>
              </a:defRPr>
            </a:lvl6pPr>
            <a:lvl7pPr marL="914400" algn="l" rtl="0" fontAlgn="base">
              <a:spcBef>
                <a:spcPct val="0"/>
              </a:spcBef>
              <a:spcAft>
                <a:spcPct val="0"/>
              </a:spcAft>
              <a:defRPr sz="3600">
                <a:solidFill>
                  <a:schemeClr val="tx1"/>
                </a:solidFill>
                <a:latin typeface="Arial" charset="0"/>
                <a:ea typeface="黑体" pitchFamily="2" charset="-122"/>
                <a:cs typeface="宋体" pitchFamily="2" charset="-122"/>
              </a:defRPr>
            </a:lvl7pPr>
            <a:lvl8pPr marL="1371600" algn="l" rtl="0" fontAlgn="base">
              <a:spcBef>
                <a:spcPct val="0"/>
              </a:spcBef>
              <a:spcAft>
                <a:spcPct val="0"/>
              </a:spcAft>
              <a:defRPr sz="3600">
                <a:solidFill>
                  <a:schemeClr val="tx1"/>
                </a:solidFill>
                <a:latin typeface="Arial" charset="0"/>
                <a:ea typeface="黑体" pitchFamily="2" charset="-122"/>
                <a:cs typeface="宋体" pitchFamily="2" charset="-122"/>
              </a:defRPr>
            </a:lvl8pPr>
            <a:lvl9pPr marL="1828800" algn="l" rtl="0" fontAlgn="base">
              <a:spcBef>
                <a:spcPct val="0"/>
              </a:spcBef>
              <a:spcAft>
                <a:spcPct val="0"/>
              </a:spcAft>
              <a:defRPr sz="3600">
                <a:solidFill>
                  <a:schemeClr val="tx1"/>
                </a:solidFill>
                <a:latin typeface="Arial" charset="0"/>
                <a:ea typeface="黑体" pitchFamily="2" charset="-122"/>
                <a:cs typeface="宋体" pitchFamily="2" charset="-122"/>
              </a:defRPr>
            </a:lvl9pPr>
          </a:lstStyle>
          <a:p>
            <a:pPr marL="711200" indent="-711200">
              <a:lnSpc>
                <a:spcPct val="90000"/>
              </a:lnSpc>
            </a:pPr>
            <a:r>
              <a:rPr lang="en-US" altLang="zh-CN" sz="2800" b="1" dirty="0" smtClean="0"/>
              <a:t>Taurus HPC Cluster              </a:t>
            </a:r>
            <a:r>
              <a:rPr lang="en-US" altLang="zh-CN" sz="2400" b="1" dirty="0">
                <a:solidFill>
                  <a:srgbClr val="FF0000"/>
                </a:solidFill>
              </a:rPr>
              <a:t>Hard disk </a:t>
            </a:r>
            <a:r>
              <a:rPr lang="en-US" altLang="zh-CN" sz="2400" b="1" dirty="0" smtClean="0">
                <a:solidFill>
                  <a:srgbClr val="FF0000"/>
                </a:solidFill>
              </a:rPr>
              <a:t>I/O</a:t>
            </a:r>
            <a:endParaRPr lang="zh-CN" altLang="en-US" sz="2400" dirty="0">
              <a:solidFill>
                <a:srgbClr val="FF0000"/>
              </a:solidFill>
            </a:endParaRPr>
          </a:p>
        </p:txBody>
      </p:sp>
    </p:spTree>
    <p:extLst>
      <p:ext uri="{BB962C8B-B14F-4D97-AF65-F5344CB8AC3E}">
        <p14:creationId xmlns:p14="http://schemas.microsoft.com/office/powerpoint/2010/main" val="1969937561"/>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48816" y="533400"/>
            <a:ext cx="8534400" cy="609600"/>
          </a:xfrm>
        </p:spPr>
        <p:txBody>
          <a:bodyPr/>
          <a:lstStyle/>
          <a:p>
            <a:pPr marL="711200" indent="-711200">
              <a:lnSpc>
                <a:spcPct val="90000"/>
              </a:lnSpc>
            </a:pPr>
            <a:r>
              <a:rPr lang="en-US" altLang="zh-CN" sz="2800" b="1" dirty="0"/>
              <a:t>Taurus HPC Cluster</a:t>
            </a:r>
            <a:endParaRPr lang="zh-CN" altLang="en-US" sz="2800" dirty="0"/>
          </a:p>
        </p:txBody>
      </p:sp>
      <p:sp>
        <p:nvSpPr>
          <p:cNvPr id="2" name="矩形 1"/>
          <p:cNvSpPr/>
          <p:nvPr/>
        </p:nvSpPr>
        <p:spPr>
          <a:xfrm>
            <a:off x="457200" y="2133600"/>
            <a:ext cx="8229600" cy="1384995"/>
          </a:xfrm>
          <a:prstGeom prst="rect">
            <a:avLst/>
          </a:prstGeom>
        </p:spPr>
        <p:txBody>
          <a:bodyPr wrap="square">
            <a:spAutoFit/>
          </a:bodyPr>
          <a:lstStyle/>
          <a:p>
            <a:r>
              <a:rPr lang="en-US" altLang="zh-CN" sz="2800" dirty="0" smtClean="0"/>
              <a:t>About how to use Taurus, check the website:</a:t>
            </a:r>
          </a:p>
          <a:p>
            <a:r>
              <a:rPr lang="en-US" altLang="zh-CN" sz="2800" dirty="0" smtClean="0">
                <a:solidFill>
                  <a:srgbClr val="FF0000"/>
                </a:solidFill>
                <a:hlinkClick r:id="rId2"/>
              </a:rPr>
              <a:t>http</a:t>
            </a:r>
            <a:r>
              <a:rPr lang="en-US" altLang="zh-CN" sz="2800" dirty="0">
                <a:solidFill>
                  <a:srgbClr val="FF0000"/>
                </a:solidFill>
                <a:hlinkClick r:id="rId2"/>
              </a:rPr>
              <a:t>://taurus.xao.ac.cn</a:t>
            </a:r>
            <a:r>
              <a:rPr lang="en-US" altLang="zh-CN" sz="2800" dirty="0" smtClean="0">
                <a:solidFill>
                  <a:srgbClr val="FF0000"/>
                </a:solidFill>
                <a:hlinkClick r:id="rId2"/>
              </a:rPr>
              <a:t>/</a:t>
            </a:r>
            <a:endParaRPr lang="en-US" altLang="zh-CN" sz="2800" dirty="0" smtClean="0">
              <a:solidFill>
                <a:srgbClr val="FF0000"/>
              </a:solidFill>
            </a:endParaRPr>
          </a:p>
          <a:p>
            <a:endParaRPr lang="en-US" altLang="zh-CN" sz="2800" dirty="0">
              <a:solidFill>
                <a:srgbClr val="FF0000"/>
              </a:solidFill>
            </a:endParaRPr>
          </a:p>
        </p:txBody>
      </p:sp>
    </p:spTree>
    <p:extLst>
      <p:ext uri="{BB962C8B-B14F-4D97-AF65-F5344CB8AC3E}">
        <p14:creationId xmlns:p14="http://schemas.microsoft.com/office/powerpoint/2010/main" val="197219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8816" y="533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2pPr>
            <a:lvl3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3pPr>
            <a:lvl4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4pPr>
            <a:lvl5pPr algn="l" rtl="0" eaLnBrk="0" fontAlgn="base" hangingPunct="0">
              <a:spcBef>
                <a:spcPct val="0"/>
              </a:spcBef>
              <a:spcAft>
                <a:spcPct val="0"/>
              </a:spcAft>
              <a:defRPr sz="3600">
                <a:solidFill>
                  <a:schemeClr val="tx1"/>
                </a:solidFill>
                <a:latin typeface="Arial" charset="0"/>
                <a:ea typeface="黑体" pitchFamily="2" charset="-122"/>
                <a:cs typeface="宋体" pitchFamily="2" charset="-122"/>
              </a:defRPr>
            </a:lvl5pPr>
            <a:lvl6pPr marL="457200" algn="l" rtl="0" fontAlgn="base">
              <a:spcBef>
                <a:spcPct val="0"/>
              </a:spcBef>
              <a:spcAft>
                <a:spcPct val="0"/>
              </a:spcAft>
              <a:defRPr sz="3600">
                <a:solidFill>
                  <a:schemeClr val="tx1"/>
                </a:solidFill>
                <a:latin typeface="Arial" charset="0"/>
                <a:ea typeface="黑体" pitchFamily="2" charset="-122"/>
                <a:cs typeface="宋体" pitchFamily="2" charset="-122"/>
              </a:defRPr>
            </a:lvl6pPr>
            <a:lvl7pPr marL="914400" algn="l" rtl="0" fontAlgn="base">
              <a:spcBef>
                <a:spcPct val="0"/>
              </a:spcBef>
              <a:spcAft>
                <a:spcPct val="0"/>
              </a:spcAft>
              <a:defRPr sz="3600">
                <a:solidFill>
                  <a:schemeClr val="tx1"/>
                </a:solidFill>
                <a:latin typeface="Arial" charset="0"/>
                <a:ea typeface="黑体" pitchFamily="2" charset="-122"/>
                <a:cs typeface="宋体" pitchFamily="2" charset="-122"/>
              </a:defRPr>
            </a:lvl7pPr>
            <a:lvl8pPr marL="1371600" algn="l" rtl="0" fontAlgn="base">
              <a:spcBef>
                <a:spcPct val="0"/>
              </a:spcBef>
              <a:spcAft>
                <a:spcPct val="0"/>
              </a:spcAft>
              <a:defRPr sz="3600">
                <a:solidFill>
                  <a:schemeClr val="tx1"/>
                </a:solidFill>
                <a:latin typeface="Arial" charset="0"/>
                <a:ea typeface="黑体" pitchFamily="2" charset="-122"/>
                <a:cs typeface="宋体" pitchFamily="2" charset="-122"/>
              </a:defRPr>
            </a:lvl8pPr>
            <a:lvl9pPr marL="1828800" algn="l" rtl="0" fontAlgn="base">
              <a:spcBef>
                <a:spcPct val="0"/>
              </a:spcBef>
              <a:spcAft>
                <a:spcPct val="0"/>
              </a:spcAft>
              <a:defRPr sz="3600">
                <a:solidFill>
                  <a:schemeClr val="tx1"/>
                </a:solidFill>
                <a:latin typeface="Arial" charset="0"/>
                <a:ea typeface="黑体" pitchFamily="2" charset="-122"/>
                <a:cs typeface="宋体" pitchFamily="2" charset="-122"/>
              </a:defRPr>
            </a:lvl9pPr>
          </a:lstStyle>
          <a:p>
            <a:pPr marL="711200" indent="-711200">
              <a:lnSpc>
                <a:spcPct val="90000"/>
              </a:lnSpc>
            </a:pPr>
            <a:r>
              <a:rPr lang="en-US" altLang="zh-CN" sz="2800" b="1" dirty="0" smtClean="0"/>
              <a:t>Summary</a:t>
            </a:r>
            <a:endParaRPr lang="zh-CN" altLang="en-US" sz="2800" dirty="0"/>
          </a:p>
        </p:txBody>
      </p:sp>
      <p:sp>
        <p:nvSpPr>
          <p:cNvPr id="3" name="Rectangle 3"/>
          <p:cNvSpPr txBox="1">
            <a:spLocks noChangeArrowheads="1"/>
          </p:cNvSpPr>
          <p:nvPr/>
        </p:nvSpPr>
        <p:spPr>
          <a:xfrm>
            <a:off x="304800" y="1143000"/>
            <a:ext cx="8534400" cy="4953000"/>
          </a:xfrm>
          <a:prstGeom prst="rect">
            <a:avLst/>
          </a:prstGeom>
        </p:spPr>
        <p:txBody>
          <a:bodyPr/>
          <a:lstStyle>
            <a:lvl1pPr marL="342900" indent="-342900" algn="l" rtl="0" eaLnBrk="0" fontAlgn="base" hangingPunct="0">
              <a:spcBef>
                <a:spcPct val="20000"/>
              </a:spcBef>
              <a:spcAft>
                <a:spcPct val="20000"/>
              </a:spcAft>
              <a:buClr>
                <a:schemeClr val="bg2"/>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cs typeface="+mn-cs"/>
              </a:defRPr>
            </a:lvl9pPr>
          </a:lstStyle>
          <a:p>
            <a:pPr marL="711200" indent="-711200">
              <a:lnSpc>
                <a:spcPct val="90000"/>
              </a:lnSpc>
            </a:pPr>
            <a:endParaRPr lang="zh-CN" altLang="en-US" sz="2400" dirty="0" smtClean="0"/>
          </a:p>
          <a:p>
            <a:pPr marL="711200" indent="-711200">
              <a:lnSpc>
                <a:spcPct val="90000"/>
              </a:lnSpc>
            </a:pPr>
            <a:endParaRPr lang="en-US" altLang="zh-CN" sz="2400" b="1" dirty="0" smtClean="0">
              <a:solidFill>
                <a:srgbClr val="0066FF"/>
              </a:solidFill>
            </a:endParaRPr>
          </a:p>
          <a:p>
            <a:pPr marL="711200" indent="-423863">
              <a:lnSpc>
                <a:spcPct val="90000"/>
              </a:lnSpc>
            </a:pPr>
            <a:r>
              <a:rPr lang="en-US" altLang="zh-CN" sz="2400" b="1" dirty="0" smtClean="0"/>
              <a:t>XAO Data Archive Center</a:t>
            </a:r>
          </a:p>
          <a:p>
            <a:pPr marL="711200" indent="-423863"/>
            <a:r>
              <a:rPr lang="en-US" altLang="zh-SG" sz="2400" b="1" dirty="0" smtClean="0"/>
              <a:t>Custom Uploading </a:t>
            </a:r>
            <a:r>
              <a:rPr lang="en-US" altLang="zh-SG" sz="2400" b="1" dirty="0" err="1" smtClean="0"/>
              <a:t>Crossmatcher</a:t>
            </a:r>
            <a:endParaRPr lang="en-US" altLang="zh-SG" sz="2400" b="1" dirty="0" smtClean="0"/>
          </a:p>
          <a:p>
            <a:pPr marL="711200" indent="-423863">
              <a:lnSpc>
                <a:spcPct val="90000"/>
              </a:lnSpc>
            </a:pPr>
            <a:r>
              <a:rPr lang="en-US" altLang="zh-CN" sz="2400" b="1" dirty="0" smtClean="0"/>
              <a:t>Pulsar Data Release Environment</a:t>
            </a:r>
          </a:p>
          <a:p>
            <a:pPr marL="711200" indent="-423863">
              <a:lnSpc>
                <a:spcPct val="90000"/>
              </a:lnSpc>
            </a:pPr>
            <a:r>
              <a:rPr lang="en-US" altLang="zh-CN" sz="2400" b="1" dirty="0" smtClean="0"/>
              <a:t>Taurus HPC Cluster</a:t>
            </a:r>
          </a:p>
        </p:txBody>
      </p:sp>
    </p:spTree>
    <p:extLst>
      <p:ext uri="{BB962C8B-B14F-4D97-AF65-F5344CB8AC3E}">
        <p14:creationId xmlns:p14="http://schemas.microsoft.com/office/powerpoint/2010/main" val="2011287572"/>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灯片编号占位符 5"/>
          <p:cNvSpPr>
            <a:spLocks noGrp="1"/>
          </p:cNvSpPr>
          <p:nvPr>
            <p:ph type="sldNum" sz="quarter" idx="11"/>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2FB08B27-9101-4C85-A25D-7D6F7FB30494}" type="slidenum">
              <a:rPr lang="en-US" altLang="zh-CN" sz="1400" smtClean="0"/>
              <a:pPr eaLnBrk="1" hangingPunct="1"/>
              <a:t>46</a:t>
            </a:fld>
            <a:endParaRPr lang="en-US" altLang="zh-CN" sz="1400" smtClean="0"/>
          </a:p>
        </p:txBody>
      </p:sp>
      <p:sp>
        <p:nvSpPr>
          <p:cNvPr id="28676" name="WordArt 7"/>
          <p:cNvSpPr>
            <a:spLocks noChangeArrowheads="1" noChangeShapeType="1" noTextEdit="1"/>
          </p:cNvSpPr>
          <p:nvPr/>
        </p:nvSpPr>
        <p:spPr bwMode="auto">
          <a:xfrm>
            <a:off x="2362200" y="1066800"/>
            <a:ext cx="4495800" cy="1400175"/>
          </a:xfrm>
          <a:prstGeom prst="rect">
            <a:avLst/>
          </a:prstGeom>
        </p:spPr>
        <p:txBody>
          <a:bodyPr wrap="none" fromWordArt="1">
            <a:prstTxWarp prst="textPlain">
              <a:avLst>
                <a:gd name="adj" fmla="val 50000"/>
              </a:avLst>
            </a:prstTxWarp>
          </a:bodyPr>
          <a:lstStyle/>
          <a:p>
            <a:pPr algn="ctr"/>
            <a:r>
              <a:rPr lang="en-US" altLang="zh-CN" sz="8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华文琥珀" pitchFamily="2" charset="-122"/>
                <a:ea typeface="华文琥珀" pitchFamily="2" charset="-122"/>
              </a:rPr>
              <a:t>Thanks</a:t>
            </a:r>
            <a:r>
              <a:rPr lang="zh-CN" altLang="en-US" sz="8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华文琥珀" pitchFamily="2" charset="-122"/>
                <a:ea typeface="华文琥珀" pitchFamily="2" charset="-122"/>
              </a:rPr>
              <a:t>！</a:t>
            </a:r>
            <a:endParaRPr lang="zh-CN" altLang="en-US" sz="8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260674619"/>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smtClean="0"/>
              <a:t>XAO </a:t>
            </a:r>
            <a:r>
              <a:rPr lang="en-US" altLang="zh-CN" sz="3200" b="1" dirty="0"/>
              <a:t>Data Archive Portal</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69629"/>
            <a:ext cx="7086600" cy="581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624801"/>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smtClean="0"/>
              <a:t>XAO </a:t>
            </a:r>
            <a:r>
              <a:rPr lang="en-US" altLang="zh-CN" sz="3200" b="1" dirty="0"/>
              <a:t>Data Archive Portal</a:t>
            </a:r>
          </a:p>
        </p:txBody>
      </p:sp>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969629"/>
            <a:ext cx="7086600" cy="581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472803"/>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p:txBody>
          <a:bodyPr/>
          <a:lstStyle/>
          <a:p>
            <a:pPr marL="711200" indent="-711200">
              <a:lnSpc>
                <a:spcPct val="90000"/>
              </a:lnSpc>
            </a:pPr>
            <a:endParaRPr lang="zh-CN" altLang="en-US" sz="2400" dirty="0" smtClean="0"/>
          </a:p>
          <a:p>
            <a:pPr marL="711200" indent="-711200">
              <a:lnSpc>
                <a:spcPct val="90000"/>
              </a:lnSpc>
            </a:pPr>
            <a:r>
              <a:rPr lang="en-US" altLang="zh-CN" sz="2400" b="1" dirty="0" smtClean="0"/>
              <a:t>ADQL</a:t>
            </a:r>
            <a:endParaRPr lang="zh-CN" altLang="en-US" sz="2400" dirty="0" smtClean="0"/>
          </a:p>
          <a:p>
            <a:pPr marL="711200" indent="-711200">
              <a:lnSpc>
                <a:spcPct val="90000"/>
              </a:lnSpc>
            </a:pPr>
            <a:r>
              <a:rPr lang="en-US" altLang="zh-CN" sz="2400" b="1" dirty="0" smtClean="0"/>
              <a:t>SIAP</a:t>
            </a:r>
            <a:endParaRPr lang="zh-CN" altLang="en-US" sz="2400" dirty="0" smtClean="0"/>
          </a:p>
          <a:p>
            <a:pPr marL="711200" indent="-711200">
              <a:lnSpc>
                <a:spcPct val="90000"/>
              </a:lnSpc>
            </a:pPr>
            <a:r>
              <a:rPr lang="en-US" altLang="zh-CN" sz="2400" b="1" dirty="0" smtClean="0"/>
              <a:t>TAP</a:t>
            </a:r>
          </a:p>
          <a:p>
            <a:pPr marL="711200" indent="-711200">
              <a:lnSpc>
                <a:spcPct val="90000"/>
              </a:lnSpc>
            </a:pPr>
            <a:r>
              <a:rPr lang="en-US" altLang="zh-CN" sz="2400" b="1" dirty="0" smtClean="0"/>
              <a:t>Cone Search</a:t>
            </a:r>
          </a:p>
          <a:p>
            <a:pPr marL="711200" indent="-711200">
              <a:lnSpc>
                <a:spcPct val="90000"/>
              </a:lnSpc>
            </a:pPr>
            <a:r>
              <a:rPr lang="en-US" altLang="zh-CN" sz="2400" b="1" dirty="0">
                <a:hlinkClick r:id="rId2"/>
              </a:rPr>
              <a:t>XAO DC Custom Uploading </a:t>
            </a:r>
            <a:r>
              <a:rPr lang="en-US" altLang="zh-CN" sz="2400" b="1" dirty="0" err="1" smtClean="0">
                <a:hlinkClick r:id="rId2"/>
              </a:rPr>
              <a:t>Crossmatcher</a:t>
            </a:r>
            <a:endParaRPr lang="en-US" altLang="zh-CN" sz="2400" b="1" dirty="0" smtClean="0"/>
          </a:p>
          <a:p>
            <a:pPr marL="711200" indent="-711200">
              <a:lnSpc>
                <a:spcPct val="90000"/>
              </a:lnSpc>
            </a:pPr>
            <a:r>
              <a:rPr lang="en-US" altLang="zh-CN" sz="2400" b="1" dirty="0" smtClean="0"/>
              <a:t>XAO Data release services</a:t>
            </a:r>
          </a:p>
          <a:p>
            <a:pPr marL="711200" indent="-711200">
              <a:lnSpc>
                <a:spcPct val="90000"/>
              </a:lnSpc>
            </a:pPr>
            <a:r>
              <a:rPr lang="en-US" altLang="zh-CN" sz="2400" b="1" dirty="0" smtClean="0"/>
              <a:t>Catalogs(PPMXL, Yale/San Juan SPM4)</a:t>
            </a:r>
            <a:endParaRPr lang="zh-CN" altLang="en-US" sz="2400" b="1" dirty="0"/>
          </a:p>
        </p:txBody>
      </p:sp>
      <p:sp>
        <p:nvSpPr>
          <p:cNvPr id="5"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smtClean="0"/>
              <a:t>XAO </a:t>
            </a:r>
            <a:r>
              <a:rPr lang="en-US" altLang="zh-CN" sz="3200" b="1" dirty="0"/>
              <a:t>Data Archive Portal</a:t>
            </a:r>
          </a:p>
        </p:txBody>
      </p:sp>
    </p:spTree>
    <p:extLst>
      <p:ext uri="{BB962C8B-B14F-4D97-AF65-F5344CB8AC3E}">
        <p14:creationId xmlns:p14="http://schemas.microsoft.com/office/powerpoint/2010/main" val="552683298"/>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0~}3%E6}I(V7E[DG2N12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24" y="1143000"/>
            <a:ext cx="7037881" cy="554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smtClean="0"/>
              <a:t>XAO </a:t>
            </a:r>
            <a:r>
              <a:rPr lang="en-US" altLang="zh-CN" sz="3200" b="1" dirty="0"/>
              <a:t>Data Archive Portal</a:t>
            </a:r>
          </a:p>
        </p:txBody>
      </p:sp>
    </p:spTree>
    <p:extLst>
      <p:ext uri="{BB962C8B-B14F-4D97-AF65-F5344CB8AC3E}">
        <p14:creationId xmlns:p14="http://schemas.microsoft.com/office/powerpoint/2010/main" val="129504591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990600"/>
            <a:ext cx="8534400" cy="4953000"/>
          </a:xfrm>
        </p:spPr>
        <p:txBody>
          <a:bodyPr/>
          <a:lstStyle/>
          <a:p>
            <a:r>
              <a:rPr lang="en-US" altLang="zh-CN" dirty="0"/>
              <a:t>select * from </a:t>
            </a:r>
            <a:r>
              <a:rPr lang="en-US" altLang="zh-CN" dirty="0" err="1"/>
              <a:t>obscode.data</a:t>
            </a:r>
            <a:r>
              <a:rPr lang="en-US" altLang="zh-CN" dirty="0"/>
              <a:t> where name like '%</a:t>
            </a:r>
            <a:r>
              <a:rPr lang="en-US" altLang="zh-CN" dirty="0" err="1"/>
              <a:t>Nanshan</a:t>
            </a:r>
            <a:r>
              <a:rPr lang="en-US" altLang="zh-CN" dirty="0" smtClean="0"/>
              <a:t>%‘</a:t>
            </a:r>
          </a:p>
          <a:p>
            <a:r>
              <a:rPr lang="en-US" altLang="zh-CN" dirty="0" smtClean="0"/>
              <a:t>select count(*) from </a:t>
            </a:r>
            <a:r>
              <a:rPr lang="en-US" altLang="zh-CN" dirty="0" err="1" smtClean="0"/>
              <a:t>ppmxl.main</a:t>
            </a:r>
            <a:endParaRPr lang="en-US" altLang="zh-CN" dirty="0" smtClean="0"/>
          </a:p>
          <a:p>
            <a:r>
              <a:rPr lang="en-US" altLang="zh-CN" dirty="0"/>
              <a:t>s</a:t>
            </a:r>
            <a:r>
              <a:rPr lang="en-US" altLang="zh-CN" dirty="0" smtClean="0"/>
              <a:t>elect top 10 from </a:t>
            </a:r>
            <a:r>
              <a:rPr lang="en-US" altLang="zh-CN" dirty="0" err="1" smtClean="0"/>
              <a:t>ppmxl.main</a:t>
            </a:r>
            <a:endParaRPr lang="en-US" altLang="zh-CN" dirty="0" smtClean="0"/>
          </a:p>
          <a:p>
            <a:r>
              <a:rPr lang="en-US" altLang="zh-CN" dirty="0" smtClean="0"/>
              <a:t>select </a:t>
            </a:r>
            <a:r>
              <a:rPr lang="en-US" altLang="zh-CN" dirty="0" err="1" smtClean="0"/>
              <a:t>name,code</a:t>
            </a:r>
            <a:r>
              <a:rPr lang="en-US" altLang="zh-CN" dirty="0" smtClean="0"/>
              <a:t> </a:t>
            </a:r>
            <a:r>
              <a:rPr lang="en-US" altLang="zh-CN" dirty="0"/>
              <a:t>from </a:t>
            </a:r>
            <a:r>
              <a:rPr lang="en-US" altLang="zh-CN" dirty="0" err="1" smtClean="0"/>
              <a:t>obscode.data</a:t>
            </a:r>
            <a:endParaRPr lang="en-US" altLang="zh-CN" dirty="0" smtClean="0"/>
          </a:p>
          <a:p>
            <a:r>
              <a:rPr lang="en-US" altLang="zh-CN" dirty="0" smtClean="0"/>
              <a:t> </a:t>
            </a:r>
            <a:r>
              <a:rPr lang="en-US" altLang="zh-CN" dirty="0"/>
              <a:t>select </a:t>
            </a:r>
            <a:r>
              <a:rPr lang="en-US" altLang="zh-CN" dirty="0" err="1" smtClean="0"/>
              <a:t>name,code</a:t>
            </a:r>
            <a:r>
              <a:rPr lang="en-US" altLang="zh-CN" dirty="0" smtClean="0"/>
              <a:t> </a:t>
            </a:r>
            <a:r>
              <a:rPr lang="en-US" altLang="zh-CN" dirty="0"/>
              <a:t>from </a:t>
            </a:r>
            <a:r>
              <a:rPr lang="en-US" altLang="zh-CN" dirty="0" err="1"/>
              <a:t>obscode.data</a:t>
            </a:r>
            <a:r>
              <a:rPr lang="en-US" altLang="zh-CN" dirty="0"/>
              <a:t> where name like '%</a:t>
            </a:r>
            <a:r>
              <a:rPr lang="en-US" altLang="zh-CN" dirty="0" err="1"/>
              <a:t>Nanshan</a:t>
            </a:r>
            <a:r>
              <a:rPr lang="en-US" altLang="zh-CN" dirty="0" smtClean="0"/>
              <a:t>%‘ and code like ‘%1’</a:t>
            </a:r>
            <a:endParaRPr lang="en-US" altLang="zh-CN" dirty="0"/>
          </a:p>
          <a:p>
            <a:r>
              <a:rPr lang="en-US" altLang="zh-CN" dirty="0"/>
              <a:t>select * from </a:t>
            </a:r>
            <a:r>
              <a:rPr lang="en-US" altLang="zh-CN" dirty="0" err="1"/>
              <a:t>ppmxl.main</a:t>
            </a:r>
            <a:r>
              <a:rPr lang="en-US" altLang="zh-CN" dirty="0"/>
              <a:t> where </a:t>
            </a:r>
            <a:r>
              <a:rPr lang="en-US" altLang="zh-CN" dirty="0" smtClean="0"/>
              <a:t>1=CONTAINS (</a:t>
            </a:r>
            <a:r>
              <a:rPr lang="en-US" altLang="zh-CN" dirty="0"/>
              <a:t>POINT('ICRS</a:t>
            </a:r>
            <a:r>
              <a:rPr lang="en-US" altLang="zh-CN" dirty="0" smtClean="0"/>
              <a:t>',raj2000,dej2000</a:t>
            </a:r>
            <a:r>
              <a:rPr lang="en-US" altLang="zh-CN" dirty="0"/>
              <a:t>),CIRCLE('ICRS</a:t>
            </a:r>
            <a:r>
              <a:rPr lang="en-US" altLang="zh-CN" dirty="0" smtClean="0"/>
              <a:t>',</a:t>
            </a:r>
            <a:r>
              <a:rPr lang="zh-CN" altLang="en-US" dirty="0"/>
              <a:t> </a:t>
            </a:r>
            <a:r>
              <a:rPr lang="en-US" altLang="zh-CN" dirty="0"/>
              <a:t>10.6847929 </a:t>
            </a:r>
            <a:r>
              <a:rPr lang="en-US" altLang="zh-CN" dirty="0" smtClean="0"/>
              <a:t>,</a:t>
            </a:r>
            <a:r>
              <a:rPr lang="zh-CN" altLang="en-US" dirty="0"/>
              <a:t> </a:t>
            </a:r>
            <a:r>
              <a:rPr lang="en-US" altLang="zh-CN" dirty="0"/>
              <a:t>41.2690650,0.1</a:t>
            </a:r>
            <a:r>
              <a:rPr lang="en-US" altLang="zh-CN" dirty="0" smtClean="0"/>
              <a:t>))</a:t>
            </a:r>
            <a:endParaRPr lang="zh-CN" altLang="en-US" dirty="0"/>
          </a:p>
        </p:txBody>
      </p:sp>
      <p:sp>
        <p:nvSpPr>
          <p:cNvPr id="7" name="Rectangle 2"/>
          <p:cNvSpPr>
            <a:spLocks noGrp="1" noChangeArrowheads="1"/>
          </p:cNvSpPr>
          <p:nvPr>
            <p:ph type="title"/>
          </p:nvPr>
        </p:nvSpPr>
        <p:spPr>
          <a:xfrm>
            <a:off x="457200" y="457200"/>
            <a:ext cx="8534400" cy="609600"/>
          </a:xfrm>
        </p:spPr>
        <p:txBody>
          <a:bodyPr/>
          <a:lstStyle/>
          <a:p>
            <a:pPr marL="711200" indent="-711200">
              <a:lnSpc>
                <a:spcPct val="90000"/>
              </a:lnSpc>
            </a:pPr>
            <a:r>
              <a:rPr lang="en-US" altLang="zh-CN" sz="3200" b="1" dirty="0" smtClean="0"/>
              <a:t>XAO </a:t>
            </a:r>
            <a:r>
              <a:rPr lang="en-US" altLang="zh-CN" sz="3200" b="1" dirty="0"/>
              <a:t>Data Archive </a:t>
            </a:r>
            <a:r>
              <a:rPr lang="en-US" altLang="zh-CN" sz="3200" b="1" dirty="0" smtClean="0"/>
              <a:t>Portal        </a:t>
            </a:r>
            <a:r>
              <a:rPr lang="en-US" altLang="zh-CN" sz="3200" b="1" dirty="0" smtClean="0">
                <a:solidFill>
                  <a:srgbClr val="FF0000"/>
                </a:solidFill>
              </a:rPr>
              <a:t>ADQL</a:t>
            </a:r>
            <a:endParaRPr lang="en-US" altLang="zh-CN" sz="3200" b="1" dirty="0">
              <a:solidFill>
                <a:srgbClr val="FF0000"/>
              </a:solidFill>
            </a:endParaRPr>
          </a:p>
        </p:txBody>
      </p:sp>
    </p:spTree>
    <p:extLst>
      <p:ext uri="{BB962C8B-B14F-4D97-AF65-F5344CB8AC3E}">
        <p14:creationId xmlns:p14="http://schemas.microsoft.com/office/powerpoint/2010/main" val="144191767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黑体"/>
        <a:cs typeface="宋体"/>
      </a:majorFont>
      <a:minorFont>
        <a:latin typeface="Arial"/>
        <a:ea typeface="黑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31942</TotalTime>
  <Words>516</Words>
  <Application>Microsoft Office PowerPoint</Application>
  <PresentationFormat>全屏显示(4:3)</PresentationFormat>
  <Paragraphs>163</Paragraphs>
  <Slides>46</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48" baseType="lpstr">
      <vt:lpstr>Pixel</vt:lpstr>
      <vt:lpstr>Visio</vt:lpstr>
      <vt:lpstr>新疆天文台数据中心</vt:lpstr>
      <vt:lpstr>PowerPoint 演示文稿</vt:lpstr>
      <vt:lpstr>OUTLINE</vt:lpstr>
      <vt:lpstr>XAO Data Archive Portal</vt:lpstr>
      <vt:lpstr>XAO Data Archive Portal</vt:lpstr>
      <vt:lpstr>XAO Data Archive Portal</vt:lpstr>
      <vt:lpstr>XAO Data Archive Portal</vt:lpstr>
      <vt:lpstr>XAO Data Archive Portal</vt:lpstr>
      <vt:lpstr>XAO Data Archive Portal        ADQL</vt:lpstr>
      <vt:lpstr>OUTLINE</vt:lpstr>
      <vt:lpstr>Custom Uploading Crossmatcher</vt:lpstr>
      <vt:lpstr>Custom Uploading Crossmatcher</vt:lpstr>
      <vt:lpstr>PowerPoint 演示文稿</vt:lpstr>
      <vt:lpstr>PowerPoint 演示文稿</vt:lpstr>
      <vt:lpstr>PowerPoint 演示文稿</vt:lpstr>
      <vt:lpstr>PowerPoint 演示文稿</vt:lpstr>
      <vt:lpstr>OUTLINE</vt:lpstr>
      <vt:lpstr>XAO Data Center   ATNF Pulsar Catalog</vt:lpstr>
      <vt:lpstr>XAO Data Center   ATNF Pulsar Catalog</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Pulsar Data Release Environment </vt:lpstr>
      <vt:lpstr>PowerPoint 演示文稿</vt:lpstr>
      <vt:lpstr>Pulsar Data Release Environment </vt:lpstr>
      <vt:lpstr>OUTLINE</vt:lpstr>
      <vt:lpstr>Taurus HPC Cluster</vt:lpstr>
      <vt:lpstr>Taurus HPC Cluster</vt:lpstr>
      <vt:lpstr>PowerPoint 演示文稿</vt:lpstr>
      <vt:lpstr>PowerPoint 演示文稿</vt:lpstr>
      <vt:lpstr>Taurus HPC Cluster</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ivannie</dc:creator>
  <cp:lastModifiedBy>lhj</cp:lastModifiedBy>
  <cp:revision>1096</cp:revision>
  <cp:lastPrinted>1601-01-01T00:00:00Z</cp:lastPrinted>
  <dcterms:created xsi:type="dcterms:W3CDTF">2010-05-19T15:46:12Z</dcterms:created>
  <dcterms:modified xsi:type="dcterms:W3CDTF">2016-10-08T02:09:06Z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