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1" r:id="rId2"/>
    <p:sldMasterId id="2147483881" r:id="rId3"/>
  </p:sldMasterIdLst>
  <p:notesMasterIdLst>
    <p:notesMasterId r:id="rId34"/>
  </p:notesMasterIdLst>
  <p:handoutMasterIdLst>
    <p:handoutMasterId r:id="rId35"/>
  </p:handoutMasterIdLst>
  <p:sldIdLst>
    <p:sldId id="773" r:id="rId4"/>
    <p:sldId id="770" r:id="rId5"/>
    <p:sldId id="772" r:id="rId6"/>
    <p:sldId id="771" r:id="rId7"/>
    <p:sldId id="774" r:id="rId8"/>
    <p:sldId id="801" r:id="rId9"/>
    <p:sldId id="661" r:id="rId10"/>
    <p:sldId id="749" r:id="rId11"/>
    <p:sldId id="803" r:id="rId12"/>
    <p:sldId id="802" r:id="rId13"/>
    <p:sldId id="778" r:id="rId14"/>
    <p:sldId id="781" r:id="rId15"/>
    <p:sldId id="782" r:id="rId16"/>
    <p:sldId id="785" r:id="rId17"/>
    <p:sldId id="804" r:id="rId18"/>
    <p:sldId id="752" r:id="rId19"/>
    <p:sldId id="755" r:id="rId20"/>
    <p:sldId id="784" r:id="rId21"/>
    <p:sldId id="783" r:id="rId22"/>
    <p:sldId id="792" r:id="rId23"/>
    <p:sldId id="793" r:id="rId24"/>
    <p:sldId id="806" r:id="rId25"/>
    <p:sldId id="794" r:id="rId26"/>
    <p:sldId id="795" r:id="rId27"/>
    <p:sldId id="796" r:id="rId28"/>
    <p:sldId id="797" r:id="rId29"/>
    <p:sldId id="766" r:id="rId30"/>
    <p:sldId id="692" r:id="rId31"/>
    <p:sldId id="800" r:id="rId32"/>
    <p:sldId id="763" r:id="rId3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681"/>
    <a:srgbClr val="497A9C"/>
    <a:srgbClr val="348CD4"/>
    <a:srgbClr val="1D6AB5"/>
    <a:srgbClr val="564D9E"/>
    <a:srgbClr val="F4981D"/>
    <a:srgbClr val="19A0CF"/>
    <a:srgbClr val="0E4391"/>
    <a:srgbClr val="8E4999"/>
    <a:srgbClr val="52B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79336" autoAdjust="0"/>
  </p:normalViewPr>
  <p:slideViewPr>
    <p:cSldViewPr snapToGrid="0">
      <p:cViewPr varScale="1">
        <p:scale>
          <a:sx n="93" d="100"/>
          <a:sy n="93" d="100"/>
        </p:scale>
        <p:origin x="1248" y="62"/>
      </p:cViewPr>
      <p:guideLst>
        <p:guide orient="horz" pos="1643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10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088BE-39F6-4EDA-B494-28AAB895E736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264E2CA2-B71A-4BFA-AE0B-931A9DDF4313}">
      <dgm:prSet phldrT="[文本]" custT="1"/>
      <dgm:spPr/>
      <dgm:t>
        <a:bodyPr/>
        <a:lstStyle/>
        <a:p>
          <a:r>
            <a:rPr lang="en-US" altLang="zh-CN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zeSafe</a:t>
          </a:r>
          <a:r>
            <a:rPr lang="zh-CN" altLang="en-US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科研网盘支持</a:t>
          </a:r>
          <a:r>
            <a:rPr lang="en-US" altLang="zh-CN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web</a:t>
          </a:r>
          <a:r>
            <a:rPr lang="zh-CN" altLang="en-US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端、</a:t>
          </a:r>
          <a:r>
            <a:rPr lang="en-US" altLang="zh-CN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PC</a:t>
          </a:r>
          <a:r>
            <a:rPr lang="zh-CN" altLang="en-US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端和移动端，通过开放的</a:t>
          </a:r>
          <a:r>
            <a:rPr lang="en-US" altLang="zh-CN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API</a:t>
          </a:r>
          <a:r>
            <a:rPr lang="zh-CN" altLang="en-US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接口，可与</a:t>
          </a:r>
          <a:r>
            <a:rPr lang="zh-CN" altLang="en-US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邮箱、</a:t>
          </a:r>
          <a:r>
            <a:rPr lang="en-US" alt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OA</a:t>
          </a:r>
          <a:r>
            <a:rPr lang="zh-CN" altLang="en-US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、科技网</a:t>
          </a:r>
          <a:r>
            <a:rPr lang="zh-CN" altLang="en-US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等认证系统对接，界面友好，操作易于上手</a:t>
          </a:r>
          <a:endParaRPr lang="zh-CN" altLang="en-US" sz="1200" dirty="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FFA506-99FF-416E-B359-B41AEC4B71FE}" type="parTrans" cxnId="{73671258-ABFF-4765-96AE-DC09A5E9C81B}">
      <dgm:prSet/>
      <dgm:spPr/>
      <dgm:t>
        <a:bodyPr/>
        <a:lstStyle/>
        <a:p>
          <a:endParaRPr lang="zh-CN" altLang="en-US" sz="120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335E3B-6194-4EB1-8290-FB68E145A420}" type="sibTrans" cxnId="{73671258-ABFF-4765-96AE-DC09A5E9C81B}">
      <dgm:prSet/>
      <dgm:spPr/>
      <dgm:t>
        <a:bodyPr/>
        <a:lstStyle/>
        <a:p>
          <a:endParaRPr lang="zh-CN" altLang="en-US" sz="120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7C9594-CEFD-419F-A9B4-40F6DA5070F8}">
      <dgm:prSet phldrT="[文本]" custT="1"/>
      <dgm:spPr/>
      <dgm:t>
        <a:bodyPr/>
        <a:lstStyle/>
        <a:p>
          <a:r>
            <a:rPr lang="zh-CN" altLang="en-US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采用</a:t>
          </a:r>
          <a:r>
            <a:rPr lang="zh-CN" altLang="en-US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私有云</a:t>
          </a:r>
          <a:r>
            <a:rPr lang="en-US" altLang="en-US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对象存储</a:t>
          </a:r>
          <a:r>
            <a:rPr lang="zh-CN" altLang="en-US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，全面有效保证安全性。对文件的所有</a:t>
          </a:r>
          <a:r>
            <a:rPr lang="zh-CN" altLang="en-US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历史版本</a:t>
          </a:r>
          <a:r>
            <a:rPr lang="zh-CN" altLang="en-US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永久保存并添加</a:t>
          </a:r>
          <a:r>
            <a:rPr lang="zh-CN" altLang="en-US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独立标签</a:t>
          </a:r>
          <a:r>
            <a:rPr lang="zh-CN" altLang="en-US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，可随时查看、还原、下载</a:t>
          </a:r>
          <a:endParaRPr lang="zh-CN" altLang="en-US" sz="1200" dirty="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62AE0F-6B6D-4C3B-8EE8-92D30F9BA9BA}" type="parTrans" cxnId="{C13D8941-F9BE-439E-9957-26176F607D44}">
      <dgm:prSet/>
      <dgm:spPr/>
      <dgm:t>
        <a:bodyPr/>
        <a:lstStyle/>
        <a:p>
          <a:endParaRPr lang="zh-CN" altLang="en-US" sz="120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C215CF-E284-46AB-A9C6-D243296EC036}" type="sibTrans" cxnId="{C13D8941-F9BE-439E-9957-26176F607D44}">
      <dgm:prSet/>
      <dgm:spPr/>
      <dgm:t>
        <a:bodyPr/>
        <a:lstStyle/>
        <a:p>
          <a:endParaRPr lang="zh-CN" altLang="en-US" sz="120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92EA82-8080-4B56-8439-154C1F71B56A}">
      <dgm:prSet phldrT="[文本]" custT="1"/>
      <dgm:spPr/>
      <dgm:t>
        <a:bodyPr/>
        <a:lstStyle/>
        <a:p>
          <a:r>
            <a:rPr lang="zh-CN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专注于科研行业的应用场景，快速构建业务协作。</a:t>
          </a:r>
          <a:r>
            <a:rPr 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自主命名</a:t>
          </a:r>
          <a:r>
            <a:rPr lang="zh-CN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建立空间，实现</a:t>
          </a:r>
          <a:r>
            <a:rPr 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协同编辑、讨论与按需分享</a:t>
          </a:r>
          <a:endParaRPr lang="zh-CN" altLang="en-US" sz="12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F77C37-4819-4D59-AFA0-814DDCDFDECB}" type="parTrans" cxnId="{F0FC7A45-FAC9-4936-99F6-A78219F48531}">
      <dgm:prSet/>
      <dgm:spPr/>
      <dgm:t>
        <a:bodyPr/>
        <a:lstStyle/>
        <a:p>
          <a:endParaRPr lang="zh-CN" altLang="en-US" sz="120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F1C781-1C0D-4707-B2EF-604459E7DA8C}" type="sibTrans" cxnId="{F0FC7A45-FAC9-4936-99F6-A78219F48531}">
      <dgm:prSet/>
      <dgm:spPr/>
      <dgm:t>
        <a:bodyPr/>
        <a:lstStyle/>
        <a:p>
          <a:endParaRPr lang="zh-CN" altLang="en-US" sz="120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8157F6-4D25-41B7-82CD-D15B7FE2F4A2}">
      <dgm:prSet phldrT="[文本]" custT="1"/>
      <dgm:spPr/>
      <dgm:t>
        <a:bodyPr/>
        <a:lstStyle/>
        <a:p>
          <a:r>
            <a:rPr lang="zh-CN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对协作群内成员可设置权限，管理更加便捷。群内成员在</a:t>
          </a:r>
          <a:r>
            <a:rPr 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任意终端</a:t>
          </a:r>
          <a:r>
            <a:rPr lang="zh-CN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可实时</a:t>
          </a:r>
          <a:r>
            <a:rPr 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查看、调用和讨论</a:t>
          </a:r>
          <a:r>
            <a:rPr lang="zh-CN" sz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，协作更加高效</a:t>
          </a:r>
          <a:endParaRPr lang="zh-CN" altLang="en-US" sz="1200" dirty="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256FB0-3542-4C1F-978B-9A9FBB372770}" type="parTrans" cxnId="{391EF944-2B5A-4F14-B9E0-D44D5867DB71}">
      <dgm:prSet/>
      <dgm:spPr/>
      <dgm:t>
        <a:bodyPr/>
        <a:lstStyle/>
        <a:p>
          <a:endParaRPr lang="zh-CN" altLang="en-US" sz="120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CBD9C8-6B5C-4001-AF27-0F25836C8D3B}" type="sibTrans" cxnId="{391EF944-2B5A-4F14-B9E0-D44D5867DB71}">
      <dgm:prSet/>
      <dgm:spPr/>
      <dgm:t>
        <a:bodyPr/>
        <a:lstStyle/>
        <a:p>
          <a:endParaRPr lang="zh-CN" altLang="en-US" sz="120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2F4FC30-4A25-44F6-82F2-A6FE06842084}" type="pres">
      <dgm:prSet presAssocID="{D62088BE-39F6-4EDA-B494-28AAB895E7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5728427F-5F40-4DA0-ABF3-5933F531207E}" type="pres">
      <dgm:prSet presAssocID="{D62088BE-39F6-4EDA-B494-28AAB895E736}" presName="Name1" presStyleCnt="0"/>
      <dgm:spPr/>
      <dgm:t>
        <a:bodyPr/>
        <a:lstStyle/>
        <a:p>
          <a:endParaRPr lang="zh-CN" altLang="en-US"/>
        </a:p>
      </dgm:t>
    </dgm:pt>
    <dgm:pt modelId="{6E093E73-7BCF-4105-B89E-0F52C44E47CC}" type="pres">
      <dgm:prSet presAssocID="{D62088BE-39F6-4EDA-B494-28AAB895E736}" presName="cycle" presStyleCnt="0"/>
      <dgm:spPr/>
      <dgm:t>
        <a:bodyPr/>
        <a:lstStyle/>
        <a:p>
          <a:endParaRPr lang="zh-CN" altLang="en-US"/>
        </a:p>
      </dgm:t>
    </dgm:pt>
    <dgm:pt modelId="{F9335EA3-B728-43B6-8CE6-D4EBA84EE879}" type="pres">
      <dgm:prSet presAssocID="{D62088BE-39F6-4EDA-B494-28AAB895E736}" presName="srcNode" presStyleLbl="node1" presStyleIdx="0" presStyleCnt="4"/>
      <dgm:spPr/>
      <dgm:t>
        <a:bodyPr/>
        <a:lstStyle/>
        <a:p>
          <a:endParaRPr lang="zh-CN" altLang="en-US"/>
        </a:p>
      </dgm:t>
    </dgm:pt>
    <dgm:pt modelId="{33C1C677-4911-49F5-980F-3521E80D2BFB}" type="pres">
      <dgm:prSet presAssocID="{D62088BE-39F6-4EDA-B494-28AAB895E736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9A2BFDF8-8529-431F-9717-51C24C9EFA26}" type="pres">
      <dgm:prSet presAssocID="{D62088BE-39F6-4EDA-B494-28AAB895E736}" presName="extraNode" presStyleLbl="node1" presStyleIdx="0" presStyleCnt="4"/>
      <dgm:spPr/>
      <dgm:t>
        <a:bodyPr/>
        <a:lstStyle/>
        <a:p>
          <a:endParaRPr lang="zh-CN" altLang="en-US"/>
        </a:p>
      </dgm:t>
    </dgm:pt>
    <dgm:pt modelId="{9DF87215-E48E-4B45-9BE9-769A31D18A90}" type="pres">
      <dgm:prSet presAssocID="{D62088BE-39F6-4EDA-B494-28AAB895E736}" presName="dstNode" presStyleLbl="node1" presStyleIdx="0" presStyleCnt="4"/>
      <dgm:spPr/>
      <dgm:t>
        <a:bodyPr/>
        <a:lstStyle/>
        <a:p>
          <a:endParaRPr lang="zh-CN" altLang="en-US"/>
        </a:p>
      </dgm:t>
    </dgm:pt>
    <dgm:pt modelId="{6D3E274A-BC51-4FCD-B42F-4F17DF8275E2}" type="pres">
      <dgm:prSet presAssocID="{264E2CA2-B71A-4BFA-AE0B-931A9DDF431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A14FDC-0ADA-4584-9F8A-813A22118650}" type="pres">
      <dgm:prSet presAssocID="{264E2CA2-B71A-4BFA-AE0B-931A9DDF4313}" presName="accent_1" presStyleCnt="0"/>
      <dgm:spPr/>
      <dgm:t>
        <a:bodyPr/>
        <a:lstStyle/>
        <a:p>
          <a:endParaRPr lang="zh-CN" altLang="en-US"/>
        </a:p>
      </dgm:t>
    </dgm:pt>
    <dgm:pt modelId="{AF7C01DB-ECEC-4BC9-8DF1-48C97D41B9C3}" type="pres">
      <dgm:prSet presAssocID="{264E2CA2-B71A-4BFA-AE0B-931A9DDF4313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6273C389-38A4-467E-BA43-0D297D842BBA}" type="pres">
      <dgm:prSet presAssocID="{7A7C9594-CEFD-419F-A9B4-40F6DA5070F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0FCA78-E062-4355-BCC4-5A61D014334F}" type="pres">
      <dgm:prSet presAssocID="{7A7C9594-CEFD-419F-A9B4-40F6DA5070F8}" presName="accent_2" presStyleCnt="0"/>
      <dgm:spPr/>
      <dgm:t>
        <a:bodyPr/>
        <a:lstStyle/>
        <a:p>
          <a:endParaRPr lang="zh-CN" altLang="en-US"/>
        </a:p>
      </dgm:t>
    </dgm:pt>
    <dgm:pt modelId="{12A78D2A-C894-4392-B98B-7B535C8E9FD2}" type="pres">
      <dgm:prSet presAssocID="{7A7C9594-CEFD-419F-A9B4-40F6DA5070F8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F7AD0712-5DB4-45DE-B0C5-77FB72B37398}" type="pres">
      <dgm:prSet presAssocID="{CB92EA82-8080-4B56-8439-154C1F71B56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FFFE73-0A14-4E75-90E0-1BC760D85029}" type="pres">
      <dgm:prSet presAssocID="{CB92EA82-8080-4B56-8439-154C1F71B56A}" presName="accent_3" presStyleCnt="0"/>
      <dgm:spPr/>
      <dgm:t>
        <a:bodyPr/>
        <a:lstStyle/>
        <a:p>
          <a:endParaRPr lang="zh-CN" altLang="en-US"/>
        </a:p>
      </dgm:t>
    </dgm:pt>
    <dgm:pt modelId="{9B9823F6-AFF5-4B4D-94A3-0323369A0EB2}" type="pres">
      <dgm:prSet presAssocID="{CB92EA82-8080-4B56-8439-154C1F71B56A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CF86FC2C-B27F-41BF-B8BF-FF82963E8693}" type="pres">
      <dgm:prSet presAssocID="{E68157F6-4D25-41B7-82CD-D15B7FE2F4A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E91568-90D6-4F33-A247-EB0BBDE382C4}" type="pres">
      <dgm:prSet presAssocID="{E68157F6-4D25-41B7-82CD-D15B7FE2F4A2}" presName="accent_4" presStyleCnt="0"/>
      <dgm:spPr/>
      <dgm:t>
        <a:bodyPr/>
        <a:lstStyle/>
        <a:p>
          <a:endParaRPr lang="zh-CN" altLang="en-US"/>
        </a:p>
      </dgm:t>
    </dgm:pt>
    <dgm:pt modelId="{63AEADAA-E041-41EA-A7AB-6F974DAFDF80}" type="pres">
      <dgm:prSet presAssocID="{E68157F6-4D25-41B7-82CD-D15B7FE2F4A2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</dgm:ptLst>
  <dgm:cxnLst>
    <dgm:cxn modelId="{391EF944-2B5A-4F14-B9E0-D44D5867DB71}" srcId="{D62088BE-39F6-4EDA-B494-28AAB895E736}" destId="{E68157F6-4D25-41B7-82CD-D15B7FE2F4A2}" srcOrd="3" destOrd="0" parTransId="{E3256FB0-3542-4C1F-978B-9A9FBB372770}" sibTransId="{75CBD9C8-6B5C-4001-AF27-0F25836C8D3B}"/>
    <dgm:cxn modelId="{BF6A0FC6-9433-4CE7-8022-94E197BDFF06}" type="presOf" srcId="{264E2CA2-B71A-4BFA-AE0B-931A9DDF4313}" destId="{6D3E274A-BC51-4FCD-B42F-4F17DF8275E2}" srcOrd="0" destOrd="0" presId="urn:microsoft.com/office/officeart/2008/layout/VerticalCurvedList"/>
    <dgm:cxn modelId="{73671258-ABFF-4765-96AE-DC09A5E9C81B}" srcId="{D62088BE-39F6-4EDA-B494-28AAB895E736}" destId="{264E2CA2-B71A-4BFA-AE0B-931A9DDF4313}" srcOrd="0" destOrd="0" parTransId="{75FFA506-99FF-416E-B359-B41AEC4B71FE}" sibTransId="{11335E3B-6194-4EB1-8290-FB68E145A420}"/>
    <dgm:cxn modelId="{7D168DE1-4E24-4D20-B00E-FA830152A35C}" type="presOf" srcId="{11335E3B-6194-4EB1-8290-FB68E145A420}" destId="{33C1C677-4911-49F5-980F-3521E80D2BFB}" srcOrd="0" destOrd="0" presId="urn:microsoft.com/office/officeart/2008/layout/VerticalCurvedList"/>
    <dgm:cxn modelId="{FC2F19E8-4952-4173-86C9-92603FF89095}" type="presOf" srcId="{D62088BE-39F6-4EDA-B494-28AAB895E736}" destId="{82F4FC30-4A25-44F6-82F2-A6FE06842084}" srcOrd="0" destOrd="0" presId="urn:microsoft.com/office/officeart/2008/layout/VerticalCurvedList"/>
    <dgm:cxn modelId="{F0FC7A45-FAC9-4936-99F6-A78219F48531}" srcId="{D62088BE-39F6-4EDA-B494-28AAB895E736}" destId="{CB92EA82-8080-4B56-8439-154C1F71B56A}" srcOrd="2" destOrd="0" parTransId="{E9F77C37-4819-4D59-AFA0-814DDCDFDECB}" sibTransId="{0CF1C781-1C0D-4707-B2EF-604459E7DA8C}"/>
    <dgm:cxn modelId="{C07B4BC2-B182-4FE7-A262-6958130318D6}" type="presOf" srcId="{7A7C9594-CEFD-419F-A9B4-40F6DA5070F8}" destId="{6273C389-38A4-467E-BA43-0D297D842BBA}" srcOrd="0" destOrd="0" presId="urn:microsoft.com/office/officeart/2008/layout/VerticalCurvedList"/>
    <dgm:cxn modelId="{C13D8941-F9BE-439E-9957-26176F607D44}" srcId="{D62088BE-39F6-4EDA-B494-28AAB895E736}" destId="{7A7C9594-CEFD-419F-A9B4-40F6DA5070F8}" srcOrd="1" destOrd="0" parTransId="{3562AE0F-6B6D-4C3B-8EE8-92D30F9BA9BA}" sibTransId="{AAC215CF-E284-46AB-A9C6-D243296EC036}"/>
    <dgm:cxn modelId="{8CF7EEAE-FAA6-4AD3-B1E1-6F2F678592E5}" type="presOf" srcId="{CB92EA82-8080-4B56-8439-154C1F71B56A}" destId="{F7AD0712-5DB4-45DE-B0C5-77FB72B37398}" srcOrd="0" destOrd="0" presId="urn:microsoft.com/office/officeart/2008/layout/VerticalCurvedList"/>
    <dgm:cxn modelId="{1F4D5B78-2F8E-45B1-832C-AC195BA19037}" type="presOf" srcId="{E68157F6-4D25-41B7-82CD-D15B7FE2F4A2}" destId="{CF86FC2C-B27F-41BF-B8BF-FF82963E8693}" srcOrd="0" destOrd="0" presId="urn:microsoft.com/office/officeart/2008/layout/VerticalCurvedList"/>
    <dgm:cxn modelId="{B368F7B9-774D-4F32-A28B-EB2C477CDE39}" type="presParOf" srcId="{82F4FC30-4A25-44F6-82F2-A6FE06842084}" destId="{5728427F-5F40-4DA0-ABF3-5933F531207E}" srcOrd="0" destOrd="0" presId="urn:microsoft.com/office/officeart/2008/layout/VerticalCurvedList"/>
    <dgm:cxn modelId="{789A19E2-B65C-42F8-ADEB-607F1661CC46}" type="presParOf" srcId="{5728427F-5F40-4DA0-ABF3-5933F531207E}" destId="{6E093E73-7BCF-4105-B89E-0F52C44E47CC}" srcOrd="0" destOrd="0" presId="urn:microsoft.com/office/officeart/2008/layout/VerticalCurvedList"/>
    <dgm:cxn modelId="{82C96105-C249-48F3-878B-504D2EC447C0}" type="presParOf" srcId="{6E093E73-7BCF-4105-B89E-0F52C44E47CC}" destId="{F9335EA3-B728-43B6-8CE6-D4EBA84EE879}" srcOrd="0" destOrd="0" presId="urn:microsoft.com/office/officeart/2008/layout/VerticalCurvedList"/>
    <dgm:cxn modelId="{67F1CDB3-61B3-4BE3-A8BA-820439B545F9}" type="presParOf" srcId="{6E093E73-7BCF-4105-B89E-0F52C44E47CC}" destId="{33C1C677-4911-49F5-980F-3521E80D2BFB}" srcOrd="1" destOrd="0" presId="urn:microsoft.com/office/officeart/2008/layout/VerticalCurvedList"/>
    <dgm:cxn modelId="{4C0ABB2C-0A1B-447C-BD61-B749F9A778DF}" type="presParOf" srcId="{6E093E73-7BCF-4105-B89E-0F52C44E47CC}" destId="{9A2BFDF8-8529-431F-9717-51C24C9EFA26}" srcOrd="2" destOrd="0" presId="urn:microsoft.com/office/officeart/2008/layout/VerticalCurvedList"/>
    <dgm:cxn modelId="{B14CCB91-C2F0-40CE-AAA2-A6DF3803D417}" type="presParOf" srcId="{6E093E73-7BCF-4105-B89E-0F52C44E47CC}" destId="{9DF87215-E48E-4B45-9BE9-769A31D18A90}" srcOrd="3" destOrd="0" presId="urn:microsoft.com/office/officeart/2008/layout/VerticalCurvedList"/>
    <dgm:cxn modelId="{040EDDD9-9C7D-49C3-83AE-A7B9E85EF4B9}" type="presParOf" srcId="{5728427F-5F40-4DA0-ABF3-5933F531207E}" destId="{6D3E274A-BC51-4FCD-B42F-4F17DF8275E2}" srcOrd="1" destOrd="0" presId="urn:microsoft.com/office/officeart/2008/layout/VerticalCurvedList"/>
    <dgm:cxn modelId="{45FD549E-B0D8-460D-85AF-F50CFFB327B7}" type="presParOf" srcId="{5728427F-5F40-4DA0-ABF3-5933F531207E}" destId="{80A14FDC-0ADA-4584-9F8A-813A22118650}" srcOrd="2" destOrd="0" presId="urn:microsoft.com/office/officeart/2008/layout/VerticalCurvedList"/>
    <dgm:cxn modelId="{80C1AD6A-8724-4C54-8786-B0464E0D4965}" type="presParOf" srcId="{80A14FDC-0ADA-4584-9F8A-813A22118650}" destId="{AF7C01DB-ECEC-4BC9-8DF1-48C97D41B9C3}" srcOrd="0" destOrd="0" presId="urn:microsoft.com/office/officeart/2008/layout/VerticalCurvedList"/>
    <dgm:cxn modelId="{41498AE2-9A71-41EB-B58F-0DBD7AEA2FF0}" type="presParOf" srcId="{5728427F-5F40-4DA0-ABF3-5933F531207E}" destId="{6273C389-38A4-467E-BA43-0D297D842BBA}" srcOrd="3" destOrd="0" presId="urn:microsoft.com/office/officeart/2008/layout/VerticalCurvedList"/>
    <dgm:cxn modelId="{D68D49F7-36F2-4B95-BC80-1F5B84F6961D}" type="presParOf" srcId="{5728427F-5F40-4DA0-ABF3-5933F531207E}" destId="{E70FCA78-E062-4355-BCC4-5A61D014334F}" srcOrd="4" destOrd="0" presId="urn:microsoft.com/office/officeart/2008/layout/VerticalCurvedList"/>
    <dgm:cxn modelId="{72825541-5672-4E37-9033-532640618BE6}" type="presParOf" srcId="{E70FCA78-E062-4355-BCC4-5A61D014334F}" destId="{12A78D2A-C894-4392-B98B-7B535C8E9FD2}" srcOrd="0" destOrd="0" presId="urn:microsoft.com/office/officeart/2008/layout/VerticalCurvedList"/>
    <dgm:cxn modelId="{BE74E47A-F106-44FF-BC0F-0658F494CE1C}" type="presParOf" srcId="{5728427F-5F40-4DA0-ABF3-5933F531207E}" destId="{F7AD0712-5DB4-45DE-B0C5-77FB72B37398}" srcOrd="5" destOrd="0" presId="urn:microsoft.com/office/officeart/2008/layout/VerticalCurvedList"/>
    <dgm:cxn modelId="{EEA6D4A7-2DA8-4C28-8769-EE7E621689E3}" type="presParOf" srcId="{5728427F-5F40-4DA0-ABF3-5933F531207E}" destId="{00FFFE73-0A14-4E75-90E0-1BC760D85029}" srcOrd="6" destOrd="0" presId="urn:microsoft.com/office/officeart/2008/layout/VerticalCurvedList"/>
    <dgm:cxn modelId="{32492747-158A-416F-ADB9-D09597346742}" type="presParOf" srcId="{00FFFE73-0A14-4E75-90E0-1BC760D85029}" destId="{9B9823F6-AFF5-4B4D-94A3-0323369A0EB2}" srcOrd="0" destOrd="0" presId="urn:microsoft.com/office/officeart/2008/layout/VerticalCurvedList"/>
    <dgm:cxn modelId="{34EC003B-2469-4FEA-8536-406947555A6C}" type="presParOf" srcId="{5728427F-5F40-4DA0-ABF3-5933F531207E}" destId="{CF86FC2C-B27F-41BF-B8BF-FF82963E8693}" srcOrd="7" destOrd="0" presId="urn:microsoft.com/office/officeart/2008/layout/VerticalCurvedList"/>
    <dgm:cxn modelId="{4D52C75C-BD1F-4ADD-A0C2-12BC716EF784}" type="presParOf" srcId="{5728427F-5F40-4DA0-ABF3-5933F531207E}" destId="{ECE91568-90D6-4F33-A247-EB0BBDE382C4}" srcOrd="8" destOrd="0" presId="urn:microsoft.com/office/officeart/2008/layout/VerticalCurvedList"/>
    <dgm:cxn modelId="{ECD8EA8C-81C1-409E-9840-D776A0819788}" type="presParOf" srcId="{ECE91568-90D6-4F33-A247-EB0BBDE382C4}" destId="{63AEADAA-E041-41EA-A7AB-6F974DAFDF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1C677-4911-49F5-980F-3521E80D2BFB}">
      <dsp:nvSpPr>
        <dsp:cNvPr id="0" name=""/>
        <dsp:cNvSpPr/>
      </dsp:nvSpPr>
      <dsp:spPr>
        <a:xfrm>
          <a:off x="-4290952" y="-658285"/>
          <a:ext cx="5112418" cy="5112418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E274A-BC51-4FCD-B42F-4F17DF8275E2}">
      <dsp:nvSpPr>
        <dsp:cNvPr id="0" name=""/>
        <dsp:cNvSpPr/>
      </dsp:nvSpPr>
      <dsp:spPr>
        <a:xfrm>
          <a:off x="430362" y="291824"/>
          <a:ext cx="6122157" cy="583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51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zeSafe</a:t>
          </a:r>
          <a:r>
            <a:rPr lang="zh-CN" altLang="en-US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科研网盘支持</a:t>
          </a:r>
          <a:r>
            <a:rPr lang="en-US" altLang="zh-CN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web</a:t>
          </a:r>
          <a:r>
            <a:rPr lang="zh-CN" altLang="en-US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端、</a:t>
          </a:r>
          <a:r>
            <a:rPr lang="en-US" altLang="zh-CN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PC</a:t>
          </a:r>
          <a:r>
            <a:rPr lang="zh-CN" altLang="en-US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端和移动端，通过开放的</a:t>
          </a:r>
          <a:r>
            <a:rPr lang="en-US" altLang="zh-CN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API</a:t>
          </a:r>
          <a:r>
            <a:rPr lang="zh-CN" altLang="en-US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接口，可与</a:t>
          </a:r>
          <a:r>
            <a:rPr lang="zh-CN" altLang="en-US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邮箱、</a:t>
          </a:r>
          <a:r>
            <a:rPr lang="en-US" altLang="zh-CN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OA</a:t>
          </a:r>
          <a:r>
            <a:rPr lang="zh-CN" altLang="en-US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、科技网</a:t>
          </a:r>
          <a:r>
            <a:rPr lang="zh-CN" altLang="en-US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等认证系统对接，界面友好，操作易于上手</a:t>
          </a:r>
          <a:endParaRPr lang="zh-CN" altLang="en-US" sz="1200" kern="1200" dirty="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0362" y="291824"/>
        <a:ext cx="6122157" cy="583953"/>
      </dsp:txXfrm>
    </dsp:sp>
    <dsp:sp modelId="{AF7C01DB-ECEC-4BC9-8DF1-48C97D41B9C3}">
      <dsp:nvSpPr>
        <dsp:cNvPr id="0" name=""/>
        <dsp:cNvSpPr/>
      </dsp:nvSpPr>
      <dsp:spPr>
        <a:xfrm>
          <a:off x="65391" y="218830"/>
          <a:ext cx="729941" cy="7299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73C389-38A4-467E-BA43-0D297D842BBA}">
      <dsp:nvSpPr>
        <dsp:cNvPr id="0" name=""/>
        <dsp:cNvSpPr/>
      </dsp:nvSpPr>
      <dsp:spPr>
        <a:xfrm>
          <a:off x="765155" y="1167906"/>
          <a:ext cx="5787363" cy="583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51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采用</a:t>
          </a:r>
          <a:r>
            <a:rPr lang="zh-CN" altLang="en-US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私有云</a:t>
          </a:r>
          <a:r>
            <a:rPr lang="en-US" altLang="en-US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对象存储</a:t>
          </a:r>
          <a:r>
            <a:rPr lang="zh-CN" altLang="en-US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，全面有效保证安全性。对文件的所有</a:t>
          </a:r>
          <a:r>
            <a:rPr lang="zh-CN" altLang="en-US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历史版本</a:t>
          </a:r>
          <a:r>
            <a:rPr lang="zh-CN" altLang="en-US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永久保存并添加</a:t>
          </a:r>
          <a:r>
            <a:rPr lang="zh-CN" altLang="en-US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独立标签</a:t>
          </a:r>
          <a:r>
            <a:rPr lang="zh-CN" altLang="en-US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，可随时查看、还原、下载</a:t>
          </a:r>
          <a:endParaRPr lang="zh-CN" altLang="en-US" sz="1200" kern="1200" dirty="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65155" y="1167906"/>
        <a:ext cx="5787363" cy="583953"/>
      </dsp:txXfrm>
    </dsp:sp>
    <dsp:sp modelId="{12A78D2A-C894-4392-B98B-7B535C8E9FD2}">
      <dsp:nvSpPr>
        <dsp:cNvPr id="0" name=""/>
        <dsp:cNvSpPr/>
      </dsp:nvSpPr>
      <dsp:spPr>
        <a:xfrm>
          <a:off x="400185" y="1094912"/>
          <a:ext cx="729941" cy="7299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AD0712-5DB4-45DE-B0C5-77FB72B37398}">
      <dsp:nvSpPr>
        <dsp:cNvPr id="0" name=""/>
        <dsp:cNvSpPr/>
      </dsp:nvSpPr>
      <dsp:spPr>
        <a:xfrm>
          <a:off x="765155" y="2043987"/>
          <a:ext cx="5787363" cy="583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51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专注于科研行业的应用场景，快速构建业务协作。</a:t>
          </a:r>
          <a:r>
            <a:rPr lang="zh-CN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自主命名</a:t>
          </a:r>
          <a:r>
            <a:rPr lang="zh-CN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建立空间，实现</a:t>
          </a:r>
          <a:r>
            <a:rPr lang="zh-CN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协同编辑、讨论与按需分享</a:t>
          </a:r>
          <a:endParaRPr lang="zh-CN" altLang="en-US" sz="1200" b="1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65155" y="2043987"/>
        <a:ext cx="5787363" cy="583953"/>
      </dsp:txXfrm>
    </dsp:sp>
    <dsp:sp modelId="{9B9823F6-AFF5-4B4D-94A3-0323369A0EB2}">
      <dsp:nvSpPr>
        <dsp:cNvPr id="0" name=""/>
        <dsp:cNvSpPr/>
      </dsp:nvSpPr>
      <dsp:spPr>
        <a:xfrm>
          <a:off x="400185" y="1970993"/>
          <a:ext cx="729941" cy="7299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86FC2C-B27F-41BF-B8BF-FF82963E8693}">
      <dsp:nvSpPr>
        <dsp:cNvPr id="0" name=""/>
        <dsp:cNvSpPr/>
      </dsp:nvSpPr>
      <dsp:spPr>
        <a:xfrm>
          <a:off x="430362" y="2920069"/>
          <a:ext cx="6122157" cy="5839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51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对协作群内成员可设置权限，管理更加便捷。群内成员在</a:t>
          </a:r>
          <a:r>
            <a:rPr lang="zh-CN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任意终端</a:t>
          </a:r>
          <a:r>
            <a:rPr lang="zh-CN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可实时</a:t>
          </a:r>
          <a:r>
            <a:rPr lang="zh-CN" sz="12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查看、调用和讨论</a:t>
          </a:r>
          <a:r>
            <a:rPr lang="zh-CN" sz="1200" kern="12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，协作更加高效</a:t>
          </a:r>
          <a:endParaRPr lang="zh-CN" altLang="en-US" sz="1200" kern="1200" dirty="0">
            <a:solidFill>
              <a:schemeClr val="bg2">
                <a:lumMod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0362" y="2920069"/>
        <a:ext cx="6122157" cy="583953"/>
      </dsp:txXfrm>
    </dsp:sp>
    <dsp:sp modelId="{63AEADAA-E041-41EA-A7AB-6F974DAFDF80}">
      <dsp:nvSpPr>
        <dsp:cNvPr id="0" name=""/>
        <dsp:cNvSpPr/>
      </dsp:nvSpPr>
      <dsp:spPr>
        <a:xfrm>
          <a:off x="65391" y="2847075"/>
          <a:ext cx="729941" cy="7299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31D7-2753-40D3-8FF4-2732C0E28AA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6EF66-EB14-43DB-B785-26D954DF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98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7F957-68CA-452F-A809-1C27D15BBAE0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5B199-F142-46E2-8830-7A10E18D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7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面向科研信息化用户量身定制的科研云计算解决方案，致力于帮助科研用户打造基于云架构下的安全、统一、高效的基础设施服务环境。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7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面向科研信息化用户量身定制的科研云计算解决方案，致力于帮助科研用户打造基于云架构下的安全、统一、高效的基础设施服务环境。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77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教育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36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9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3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508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4BC5B9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zh-CN" sz="1800" kern="1200" dirty="0" smtClean="0">
                <a:solidFill>
                  <a:prstClr val="black"/>
                </a:solidFill>
                <a:cs typeface="+mn-cs"/>
              </a:rPr>
              <a:t>IT</a:t>
            </a:r>
            <a:r>
              <a:rPr lang="zh-CN" altLang="en-US" sz="1800" kern="1200" dirty="0" smtClean="0">
                <a:solidFill>
                  <a:prstClr val="black"/>
                </a:solidFill>
                <a:cs typeface="+mn-cs"/>
              </a:rPr>
              <a:t>基础环境维护</a:t>
            </a:r>
            <a:endParaRPr lang="en-US" altLang="zh-CN" sz="1800" kern="1200" dirty="0" smtClean="0">
              <a:solidFill>
                <a:prstClr val="black"/>
              </a:solidFill>
              <a:cs typeface="+mn-cs"/>
            </a:endParaRPr>
          </a:p>
          <a:p>
            <a:pPr marL="635508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4BC5B9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1800" kern="1200" dirty="0" smtClean="0">
                <a:solidFill>
                  <a:prstClr val="black"/>
                </a:solidFill>
                <a:cs typeface="+mn-cs"/>
              </a:rPr>
              <a:t>数据中心服务</a:t>
            </a:r>
            <a:endParaRPr lang="en-US" altLang="zh-CN" sz="1800" kern="1200" dirty="0" smtClean="0">
              <a:solidFill>
                <a:prstClr val="black"/>
              </a:solidFill>
              <a:cs typeface="+mn-cs"/>
            </a:endParaRPr>
          </a:p>
          <a:p>
            <a:pPr marL="635508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4BC5B9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zh-CN" sz="1800" kern="1200" dirty="0" smtClean="0">
                <a:solidFill>
                  <a:prstClr val="black"/>
                </a:solidFill>
                <a:cs typeface="+mn-cs"/>
              </a:rPr>
              <a:t>IT</a:t>
            </a:r>
            <a:r>
              <a:rPr lang="zh-CN" altLang="en-US" sz="1800" kern="1200" dirty="0" smtClean="0">
                <a:solidFill>
                  <a:prstClr val="black"/>
                </a:solidFill>
                <a:cs typeface="+mn-cs"/>
              </a:rPr>
              <a:t>信息系统安全服务</a:t>
            </a:r>
            <a:endParaRPr lang="en-US" altLang="zh-CN" sz="1800" kern="1200" dirty="0" smtClean="0">
              <a:solidFill>
                <a:prstClr val="black"/>
              </a:solidFill>
              <a:cs typeface="+mn-cs"/>
            </a:endParaRPr>
          </a:p>
          <a:p>
            <a:pPr marL="635508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4BC5B9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1800" kern="1200" dirty="0" smtClean="0">
                <a:solidFill>
                  <a:prstClr val="black"/>
                </a:solidFill>
                <a:cs typeface="+mn-cs"/>
              </a:rPr>
              <a:t>终端用户服务</a:t>
            </a:r>
            <a:endParaRPr lang="en-US" altLang="zh-CN" sz="1800" kern="1200" dirty="0" smtClean="0">
              <a:solidFill>
                <a:prstClr val="black"/>
              </a:solidFill>
              <a:cs typeface="+mn-cs"/>
            </a:endParaRPr>
          </a:p>
          <a:p>
            <a:pPr marL="635508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4BC5B9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1800" kern="1200" dirty="0" smtClean="0">
                <a:solidFill>
                  <a:prstClr val="black"/>
                </a:solidFill>
                <a:cs typeface="+mn-cs"/>
              </a:rPr>
              <a:t>应用系统维护</a:t>
            </a:r>
            <a:endParaRPr lang="en-US" altLang="zh-CN" sz="1800" kern="1200" dirty="0" smtClean="0">
              <a:solidFill>
                <a:prstClr val="black"/>
              </a:solidFill>
              <a:cs typeface="+mn-cs"/>
            </a:endParaRPr>
          </a:p>
          <a:p>
            <a:pPr marL="635508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4BC5B9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1800" kern="1200" dirty="0" smtClean="0">
                <a:solidFill>
                  <a:prstClr val="black"/>
                </a:solidFill>
                <a:cs typeface="+mn-cs"/>
              </a:rPr>
              <a:t>适应性调整与补充应用开发</a:t>
            </a:r>
            <a:endParaRPr lang="en-US" altLang="zh-CN" sz="1800" kern="1200" dirty="0" smtClean="0">
              <a:solidFill>
                <a:prstClr val="black"/>
              </a:solidFill>
              <a:cs typeface="+mn-cs"/>
            </a:endParaRPr>
          </a:p>
          <a:p>
            <a:pPr marL="635508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4BC5B9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1800" kern="1200" dirty="0" smtClean="0">
                <a:solidFill>
                  <a:prstClr val="black"/>
                </a:solidFill>
                <a:cs typeface="+mn-cs"/>
              </a:rPr>
              <a:t>运维管理服务</a:t>
            </a:r>
            <a:endParaRPr lang="en-US" altLang="zh-CN" sz="1800" kern="1200" dirty="0" smtClean="0">
              <a:solidFill>
                <a:prstClr val="black"/>
              </a:solidFill>
              <a:cs typeface="+mn-cs"/>
            </a:endParaRPr>
          </a:p>
          <a:p>
            <a:pPr marL="635508" lvl="1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4BC5B9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1800" kern="1200" dirty="0" smtClean="0">
                <a:solidFill>
                  <a:prstClr val="black"/>
                </a:solidFill>
                <a:cs typeface="+mn-cs"/>
              </a:rPr>
              <a:t>托管与通讯服务</a:t>
            </a:r>
            <a:endParaRPr lang="en-US" altLang="zh-CN" sz="1800" kern="1200" dirty="0" smtClean="0">
              <a:solidFill>
                <a:prstClr val="black"/>
              </a:solidFill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03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4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800" kern="1200" dirty="0" smtClean="0">
              <a:solidFill>
                <a:schemeClr val="accent2">
                  <a:lumMod val="50000"/>
                </a:schemeClr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8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7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33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4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提前至地理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5B199-F142-46E2-8830-7A10E18D40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3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3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Rectangle 40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41" grpId="0" animBg="1"/>
      <p:bldP spid="4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882" y="1383349"/>
            <a:ext cx="4105656" cy="3008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03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49" grpId="0" animBg="1"/>
      <p:bldP spid="50" grpId="0"/>
      <p:bldP spid="22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084086"/>
            <a:ext cx="4572000" cy="1920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58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77595"/>
            <a:ext cx="9144000" cy="208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88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w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7860" y="1439775"/>
            <a:ext cx="1947672" cy="1947672"/>
          </a:xfrm>
          <a:prstGeom prst="ellipse">
            <a:avLst/>
          </a:prstGeom>
          <a:ln w="762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0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49" grpId="0" animBg="1"/>
      <p:bldP spid="50" grpId="0"/>
      <p:bldP spid="27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044213"/>
            <a:ext cx="9144000" cy="2562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3515" y="1247085"/>
            <a:ext cx="1600200" cy="1600200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5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6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9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41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0" grpId="0" animBg="1"/>
      <p:bldP spid="50" grpId="0" animBg="1"/>
      <p:bldP spid="51" grpId="0"/>
      <p:bldP spid="27" grpId="0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72966" y="462782"/>
            <a:ext cx="1600200" cy="16002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89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7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3062" y="-16332"/>
            <a:ext cx="2297113" cy="1709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68608" y="-16332"/>
            <a:ext cx="2297113" cy="1709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283444" y="1692416"/>
            <a:ext cx="2297113" cy="1719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54420" y="1692416"/>
            <a:ext cx="2297113" cy="1719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3062" y="3412668"/>
            <a:ext cx="2297113" cy="17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8608" y="3393968"/>
            <a:ext cx="2297113" cy="1749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2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24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25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27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94873" y="1323473"/>
            <a:ext cx="2370221" cy="3083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1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1736" y="1223778"/>
            <a:ext cx="3419856" cy="1847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51242" y="1514113"/>
            <a:ext cx="1865313" cy="2468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09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241" y="-16042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10840" y="-16042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9241" y="1721957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10840" y="1721957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9241" y="3459956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810840" y="3459956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3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38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0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1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3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3" grpId="0"/>
      <p:bldP spid="16" grpId="0" animBg="1"/>
      <p:bldP spid="43" grpId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03476" y="1441515"/>
            <a:ext cx="1545336" cy="2408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745803"/>
            <a:ext cx="9144000" cy="141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  <p:bldP spid="24" grpId="0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52416" y="1087224"/>
            <a:ext cx="1865376" cy="3163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2" grpId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498900"/>
            <a:ext cx="9144000" cy="164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2" grpId="0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2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2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3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32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ed Full Screen 8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2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0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7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3248" y="1397687"/>
            <a:ext cx="3419856" cy="1847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10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93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2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1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71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434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97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6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1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99332" y="1445874"/>
            <a:ext cx="1545336" cy="2615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38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98617" y="1381432"/>
            <a:ext cx="1252728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61580" y="1379781"/>
            <a:ext cx="1252728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17833" y="1379781"/>
            <a:ext cx="1252728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1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75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1" grpId="0" animBg="1"/>
      <p:bldP spid="53" grpId="0" animBg="1"/>
      <p:bldP spid="54" grpId="0"/>
      <p:bldP spid="2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28657" y="787000"/>
            <a:ext cx="1862149" cy="2543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2"/>
            <a:ext cx="9144000" cy="333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60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33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2" grpId="0" animBg="1"/>
      <p:bldP spid="2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31551" y="1507618"/>
            <a:ext cx="3593592" cy="2331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55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6930" y="428057"/>
            <a:ext cx="3593592" cy="2331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1861"/>
            <a:ext cx="9144000" cy="3328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4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6" grpId="0" animBg="1"/>
      <p:bldP spid="2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69187" y="1172987"/>
            <a:ext cx="3593592" cy="2331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2"/>
            <a:ext cx="9144000" cy="294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1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6" grpId="0" animBg="1"/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5576"/>
            <a:ext cx="9144000" cy="286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Rectangle 44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79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3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3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Rectangle 40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155722"/>
            <a:ext cx="9144000" cy="277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0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" grpId="0" animBg="1"/>
      <p:bldP spid="42" grpId="0"/>
      <p:bldP spid="3" grpId="0"/>
      <p:bldP spid="29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2046" y="1039060"/>
            <a:ext cx="2980944" cy="2944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40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27100" y="1077913"/>
            <a:ext cx="3551238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80791" y="1077913"/>
            <a:ext cx="3551238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80791" y="2806543"/>
            <a:ext cx="3551238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100" y="2819692"/>
            <a:ext cx="3551238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1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16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1" grpId="0" animBg="1"/>
      <p:bldP spid="53" grpId="0" animBg="1"/>
      <p:bldP spid="54" grpId="0"/>
      <p:bldP spid="2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3882" y="1469554"/>
            <a:ext cx="1828800" cy="1828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68547" y="1469554"/>
            <a:ext cx="1828800" cy="1828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53213" y="1463013"/>
            <a:ext cx="1828800" cy="1828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29797" y="1469554"/>
            <a:ext cx="1828800" cy="1828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81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3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3882" y="1134933"/>
            <a:ext cx="1828800" cy="2103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82799" y="1138553"/>
            <a:ext cx="1828800" cy="2103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53213" y="1134933"/>
            <a:ext cx="1828800" cy="2103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17878" y="1134406"/>
            <a:ext cx="1828800" cy="2103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90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35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2299" y="1164349"/>
            <a:ext cx="3462338" cy="2816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757773" y="1164349"/>
            <a:ext cx="3462338" cy="2816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Rectangle 50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36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0" grpId="0" animBg="1"/>
      <p:bldP spid="51" grpId="0" animBg="1"/>
      <p:bldP spid="52" grpId="0"/>
      <p:bldP spid="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26998" y="975350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30447" y="979239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27316" y="975350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27316" y="2774764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0447" y="2774764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26998" y="2768109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2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5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50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43" grpId="0"/>
      <p:bldP spid="44" grpId="0"/>
      <p:bldP spid="45" grpId="0"/>
      <p:bldP spid="46" grpId="0"/>
      <p:bldP spid="23" grpId="0" animBg="1"/>
      <p:bldP spid="57" grpId="0" animBg="1"/>
      <p:bldP spid="58" grpId="0"/>
      <p:bldP spid="2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697" y="1179505"/>
            <a:ext cx="2295144" cy="152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0192" y="1179505"/>
            <a:ext cx="2295144" cy="152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280772" y="2706652"/>
            <a:ext cx="2295144" cy="152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55405" y="2706652"/>
            <a:ext cx="2295144" cy="152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1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56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1" grpId="0" animBg="1"/>
      <p:bldP spid="53" grpId="0" animBg="1"/>
      <p:bldP spid="54" grpId="0"/>
      <p:bldP spid="2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8438"/>
            <a:ext cx="9144000" cy="2706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45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49" grpId="0" animBg="1"/>
      <p:bldP spid="50" grpId="0"/>
      <p:bldP spid="2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152651"/>
            <a:ext cx="9144000" cy="1965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28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695382" y="1717543"/>
            <a:ext cx="1746504" cy="174650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571" y="1392931"/>
            <a:ext cx="9144000" cy="2395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5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72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0" grpId="0" animBg="1"/>
      <p:bldP spid="50" grpId="0" animBg="1"/>
      <p:bldP spid="51" grpId="0"/>
      <p:bldP spid="2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926998" y="3395258"/>
            <a:ext cx="941832" cy="94183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61193" y="3395258"/>
            <a:ext cx="941832" cy="94183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Rectangle 50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57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0" grpId="0" animBg="1"/>
      <p:bldP spid="51" grpId="0" animBg="1"/>
      <p:bldP spid="52" grpId="0"/>
      <p:bldP spid="2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Employe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04461" y="1134599"/>
            <a:ext cx="2286000" cy="2496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27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Employe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323" y="1075221"/>
            <a:ext cx="2386584" cy="2048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34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Employ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3152" y="1169992"/>
            <a:ext cx="2286000" cy="228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4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uppor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5122" y="1492528"/>
            <a:ext cx="1207008" cy="1207008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67306" y="1492528"/>
            <a:ext cx="1207008" cy="1207008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39490" y="1492528"/>
            <a:ext cx="1207008" cy="1207008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11674" y="1492528"/>
            <a:ext cx="1207008" cy="1207008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18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3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6267" y="1050444"/>
            <a:ext cx="1463040" cy="146304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747362" y="1050444"/>
            <a:ext cx="1463040" cy="146304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18457" y="1050444"/>
            <a:ext cx="1463040" cy="146304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89553" y="1050444"/>
            <a:ext cx="1463040" cy="146304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81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35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24087" y="1194641"/>
            <a:ext cx="2286000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35058" y="1194641"/>
            <a:ext cx="2286000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46029" y="1194641"/>
            <a:ext cx="2286000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1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73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1" grpId="0" animBg="1"/>
      <p:bldP spid="53" grpId="0" animBg="1"/>
      <p:bldP spid="54" grpId="0"/>
      <p:bldP spid="2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5602" y="1417242"/>
            <a:ext cx="1828800" cy="221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60334" y="1417242"/>
            <a:ext cx="1828800" cy="221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45066" y="1417242"/>
            <a:ext cx="1828800" cy="221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29797" y="1417242"/>
            <a:ext cx="1828800" cy="221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63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3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1075" y="1129178"/>
            <a:ext cx="1837944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14390" y="1129178"/>
            <a:ext cx="1837944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649855" y="1129178"/>
            <a:ext cx="1837944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85320" y="1129178"/>
            <a:ext cx="1837944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20785" y="1129178"/>
            <a:ext cx="1837944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2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5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417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43" grpId="0"/>
      <p:bldP spid="44" grpId="0"/>
      <p:bldP spid="23" grpId="0" animBg="1"/>
      <p:bldP spid="57" grpId="0" animBg="1"/>
      <p:bldP spid="58" grpId="0"/>
      <p:bldP spid="3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184979"/>
            <a:ext cx="9144000" cy="3044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45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and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27800" y="1085162"/>
            <a:ext cx="3685032" cy="3328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42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5512" y="1086469"/>
            <a:ext cx="1552575" cy="1554480"/>
          </a:xfrm>
          <a:prstGeom prst="teardrop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706475" y="1086469"/>
            <a:ext cx="1552575" cy="1554480"/>
          </a:xfrm>
          <a:prstGeom prst="teardrop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67419" y="2887974"/>
            <a:ext cx="1552575" cy="1554480"/>
          </a:xfrm>
          <a:prstGeom prst="teardrop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4557" y="2897258"/>
            <a:ext cx="1552575" cy="1554480"/>
          </a:xfrm>
          <a:prstGeom prst="teardrop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5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3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85" y="1372962"/>
            <a:ext cx="9144000" cy="256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93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082975"/>
            <a:ext cx="2635250" cy="192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08750" y="1082975"/>
            <a:ext cx="2635250" cy="192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Rectangle 50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09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0" grpId="0" animBg="1"/>
      <p:bldP spid="20" grpId="2" animBg="1"/>
      <p:bldP spid="20" grpId="3" animBg="1"/>
      <p:bldP spid="20" grpId="4" animBg="1"/>
      <p:bldP spid="20" grpId="7" animBg="1"/>
      <p:bldP spid="20" grpId="10" animBg="1"/>
      <p:bldP spid="20" grpId="12" animBg="1"/>
      <p:bldP spid="20" grpId="14" animBg="1"/>
      <p:bldP spid="51" grpId="0" animBg="1"/>
      <p:bldP spid="51" grpId="2" animBg="1"/>
      <p:bldP spid="51" grpId="3" animBg="1"/>
      <p:bldP spid="51" grpId="4" animBg="1"/>
      <p:bldP spid="51" grpId="7" animBg="1"/>
      <p:bldP spid="51" grpId="10" animBg="1"/>
      <p:bldP spid="51" grpId="12" animBg="1"/>
      <p:bldP spid="51" grpId="14" animBg="1"/>
      <p:bldP spid="52" grpId="0"/>
      <p:bldP spid="52" grpId="2"/>
      <p:bldP spid="52" grpId="3"/>
      <p:bldP spid="52" grpId="4"/>
      <p:bldP spid="52" grpId="7"/>
      <p:bldP spid="52" grpId="10"/>
      <p:bldP spid="52" grpId="12"/>
      <p:bldP spid="52" grpId="14"/>
      <p:bldP spid="24" grpId="0"/>
      <p:bldP spid="24" grpId="2"/>
      <p:bldP spid="24" grpId="3"/>
      <p:bldP spid="24" grpId="4"/>
      <p:bldP spid="24" grpId="7"/>
      <p:bldP spid="24" grpId="10"/>
      <p:bldP spid="24" grpId="12"/>
      <p:bldP spid="24" grpId="14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084086"/>
            <a:ext cx="4572000" cy="1920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86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77595"/>
            <a:ext cx="9144000" cy="2084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25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w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7860" y="1439775"/>
            <a:ext cx="1947672" cy="1947672"/>
          </a:xfrm>
          <a:prstGeom prst="ellipse">
            <a:avLst/>
          </a:prstGeom>
          <a:ln w="762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71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49" grpId="0" animBg="1"/>
      <p:bldP spid="50" grpId="0"/>
      <p:bldP spid="22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044215"/>
            <a:ext cx="9144000" cy="2562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3515" y="1247085"/>
            <a:ext cx="1600200" cy="1600200"/>
          </a:xfrm>
          <a:prstGeom prst="ellipse">
            <a:avLst/>
          </a:prstGeo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5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68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0" grpId="0" animBg="1"/>
      <p:bldP spid="50" grpId="0" animBg="1"/>
      <p:bldP spid="51" grpId="0"/>
      <p:bldP spid="23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72966" y="462782"/>
            <a:ext cx="1600200" cy="16002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91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4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3062" y="-16332"/>
            <a:ext cx="2297113" cy="1709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68627" y="-16332"/>
            <a:ext cx="2297113" cy="1709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283444" y="1692416"/>
            <a:ext cx="2297113" cy="1719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54424" y="1692416"/>
            <a:ext cx="2297113" cy="1719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3062" y="3412668"/>
            <a:ext cx="2297113" cy="17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8627" y="3393969"/>
            <a:ext cx="2297113" cy="1749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24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97001"/>
            <a:ext cx="9144000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30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94917" y="1323473"/>
            <a:ext cx="2370221" cy="3083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1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1736" y="1223778"/>
            <a:ext cx="3419856" cy="1847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1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241" y="-16042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10840" y="-16042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9241" y="1721957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10840" y="1721957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9241" y="3459956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810840" y="3459956"/>
            <a:ext cx="1828800" cy="173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3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0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3" grpId="0"/>
      <p:bldP spid="16" grpId="0" animBg="1"/>
      <p:bldP spid="43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03476" y="1441515"/>
            <a:ext cx="1545336" cy="2408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745825"/>
            <a:ext cx="9144000" cy="141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 animBg="1"/>
      <p:bldP spid="24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52416" y="1087224"/>
            <a:ext cx="1865376" cy="3163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2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498901"/>
            <a:ext cx="9144000" cy="164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2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2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3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3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3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1" name="Rectangle 40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1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41" grpId="0" animBg="1"/>
      <p:bldP spid="4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213571"/>
            <a:ext cx="9144000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76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2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3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3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3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1" name="Rectangle 40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155700"/>
            <a:ext cx="9144000" cy="277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1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23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25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" grpId="0" animBg="1"/>
      <p:bldP spid="42" grpId="0"/>
      <p:bldP spid="3" grpId="0"/>
      <p:bldP spid="19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926998" y="3395258"/>
            <a:ext cx="941832" cy="94183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61193" y="3395258"/>
            <a:ext cx="941832" cy="94183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1" name="Rectangle 50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8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0" grpId="0" animBg="1"/>
      <p:bldP spid="51" grpId="0" animBg="1"/>
      <p:bldP spid="52" grpId="0"/>
      <p:bldP spid="27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5492" y="1086469"/>
            <a:ext cx="1552575" cy="1554480"/>
          </a:xfrm>
          <a:prstGeom prst="teardrop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706458" y="1086469"/>
            <a:ext cx="1552575" cy="1554480"/>
          </a:xfrm>
          <a:prstGeom prst="teardrop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67419" y="2887974"/>
            <a:ext cx="1552575" cy="1554480"/>
          </a:xfrm>
          <a:prstGeom prst="teardrop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4548" y="2897258"/>
            <a:ext cx="1552575" cy="1554480"/>
          </a:xfrm>
          <a:prstGeom prst="teardrop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1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27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96979"/>
            <a:ext cx="9144000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5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213549"/>
            <a:ext cx="9144000" cy="211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5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1629" y="1289141"/>
            <a:ext cx="1552575" cy="15525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791106" y="1289141"/>
            <a:ext cx="1552575" cy="15525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98678" y="1289140"/>
            <a:ext cx="1552575" cy="15525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16727" y="1294769"/>
            <a:ext cx="1552575" cy="15525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7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27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85011" y="670334"/>
            <a:ext cx="2276856" cy="2243168"/>
          </a:xfrm>
          <a:custGeom>
            <a:avLst/>
            <a:gdLst>
              <a:gd name="connsiteX0" fmla="*/ 0 w 2276856"/>
              <a:gd name="connsiteY0" fmla="*/ 0 h 2231136"/>
              <a:gd name="connsiteX1" fmla="*/ 2276856 w 2276856"/>
              <a:gd name="connsiteY1" fmla="*/ 0 h 2231136"/>
              <a:gd name="connsiteX2" fmla="*/ 2276856 w 2276856"/>
              <a:gd name="connsiteY2" fmla="*/ 2231136 h 2231136"/>
              <a:gd name="connsiteX3" fmla="*/ 0 w 2276856"/>
              <a:gd name="connsiteY3" fmla="*/ 2231136 h 2231136"/>
              <a:gd name="connsiteX4" fmla="*/ 0 w 2276856"/>
              <a:gd name="connsiteY4" fmla="*/ 0 h 2231136"/>
              <a:gd name="connsiteX0" fmla="*/ 0 w 2276856"/>
              <a:gd name="connsiteY0" fmla="*/ 0 h 2231136"/>
              <a:gd name="connsiteX1" fmla="*/ 2276856 w 2276856"/>
              <a:gd name="connsiteY1" fmla="*/ 0 h 2231136"/>
              <a:gd name="connsiteX2" fmla="*/ 2276856 w 2276856"/>
              <a:gd name="connsiteY2" fmla="*/ 2231136 h 2231136"/>
              <a:gd name="connsiteX3" fmla="*/ 1070811 w 2276856"/>
              <a:gd name="connsiteY3" fmla="*/ 2231136 h 2231136"/>
              <a:gd name="connsiteX4" fmla="*/ 0 w 2276856"/>
              <a:gd name="connsiteY4" fmla="*/ 0 h 2231136"/>
              <a:gd name="connsiteX0" fmla="*/ 0 w 2276856"/>
              <a:gd name="connsiteY0" fmla="*/ 0 h 2231136"/>
              <a:gd name="connsiteX1" fmla="*/ 2276856 w 2276856"/>
              <a:gd name="connsiteY1" fmla="*/ 0 h 2231136"/>
              <a:gd name="connsiteX2" fmla="*/ 2276856 w 2276856"/>
              <a:gd name="connsiteY2" fmla="*/ 1822062 h 2231136"/>
              <a:gd name="connsiteX3" fmla="*/ 1070811 w 2276856"/>
              <a:gd name="connsiteY3" fmla="*/ 2231136 h 2231136"/>
              <a:gd name="connsiteX4" fmla="*/ 0 w 2276856"/>
              <a:gd name="connsiteY4" fmla="*/ 0 h 2231136"/>
              <a:gd name="connsiteX0" fmla="*/ 0 w 2276856"/>
              <a:gd name="connsiteY0" fmla="*/ 312821 h 2231136"/>
              <a:gd name="connsiteX1" fmla="*/ 2276856 w 2276856"/>
              <a:gd name="connsiteY1" fmla="*/ 0 h 2231136"/>
              <a:gd name="connsiteX2" fmla="*/ 2276856 w 2276856"/>
              <a:gd name="connsiteY2" fmla="*/ 1822062 h 2231136"/>
              <a:gd name="connsiteX3" fmla="*/ 1070811 w 2276856"/>
              <a:gd name="connsiteY3" fmla="*/ 2231136 h 2231136"/>
              <a:gd name="connsiteX4" fmla="*/ 0 w 2276856"/>
              <a:gd name="connsiteY4" fmla="*/ 312821 h 2231136"/>
              <a:gd name="connsiteX0" fmla="*/ 0 w 2276856"/>
              <a:gd name="connsiteY0" fmla="*/ 312821 h 2231136"/>
              <a:gd name="connsiteX1" fmla="*/ 1194014 w 2276856"/>
              <a:gd name="connsiteY1" fmla="*/ 0 h 2231136"/>
              <a:gd name="connsiteX2" fmla="*/ 2276856 w 2276856"/>
              <a:gd name="connsiteY2" fmla="*/ 1822062 h 2231136"/>
              <a:gd name="connsiteX3" fmla="*/ 1070811 w 2276856"/>
              <a:gd name="connsiteY3" fmla="*/ 2231136 h 2231136"/>
              <a:gd name="connsiteX4" fmla="*/ 0 w 2276856"/>
              <a:gd name="connsiteY4" fmla="*/ 312821 h 2231136"/>
              <a:gd name="connsiteX0" fmla="*/ 0 w 2276856"/>
              <a:gd name="connsiteY0" fmla="*/ 324853 h 2243168"/>
              <a:gd name="connsiteX1" fmla="*/ 1157920 w 2276856"/>
              <a:gd name="connsiteY1" fmla="*/ 0 h 2243168"/>
              <a:gd name="connsiteX2" fmla="*/ 2276856 w 2276856"/>
              <a:gd name="connsiteY2" fmla="*/ 1834094 h 2243168"/>
              <a:gd name="connsiteX3" fmla="*/ 1070811 w 2276856"/>
              <a:gd name="connsiteY3" fmla="*/ 2243168 h 2243168"/>
              <a:gd name="connsiteX4" fmla="*/ 0 w 2276856"/>
              <a:gd name="connsiteY4" fmla="*/ 324853 h 22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856" h="2243168">
                <a:moveTo>
                  <a:pt x="0" y="324853"/>
                </a:moveTo>
                <a:lnTo>
                  <a:pt x="1157920" y="0"/>
                </a:lnTo>
                <a:lnTo>
                  <a:pt x="2276856" y="1834094"/>
                </a:lnTo>
                <a:lnTo>
                  <a:pt x="1070811" y="2243168"/>
                </a:lnTo>
                <a:lnTo>
                  <a:pt x="0" y="324853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328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2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3" name="Group 42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8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6" grpId="0" animBg="1"/>
      <p:bldP spid="1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08925" y="1590827"/>
            <a:ext cx="2468880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70271" y="1169784"/>
            <a:ext cx="2350008" cy="127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972370" y="1751775"/>
            <a:ext cx="859536" cy="145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032125" y="1251734"/>
            <a:ext cx="1518815" cy="1984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1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2" name="Rectangle 51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1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22" grpId="0" animBg="1"/>
      <p:bldP spid="52" grpId="0" animBg="1"/>
      <p:bldP spid="53" grpId="0"/>
      <p:bldP spid="2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2882" y="1383349"/>
            <a:ext cx="4105656" cy="3008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4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49" grpId="0" animBg="1"/>
      <p:bldP spid="50" grpId="0"/>
      <p:bldP spid="27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51239" y="1514113"/>
            <a:ext cx="1865313" cy="2468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8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1629" y="1289141"/>
            <a:ext cx="1552575" cy="15525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791110" y="1289141"/>
            <a:ext cx="1552575" cy="15525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98710" y="1289141"/>
            <a:ext cx="1552575" cy="15525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16743" y="1294769"/>
            <a:ext cx="1552575" cy="155257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32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35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3248" y="1397687"/>
            <a:ext cx="3419856" cy="1847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7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99332" y="1445874"/>
            <a:ext cx="1545336" cy="2615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3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98617" y="1381432"/>
            <a:ext cx="1252728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61580" y="1379781"/>
            <a:ext cx="1252728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17833" y="1379781"/>
            <a:ext cx="1252728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9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1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2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5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1" grpId="0" animBg="1"/>
      <p:bldP spid="53" grpId="0" animBg="1"/>
      <p:bldP spid="54" grpId="0"/>
      <p:bldP spid="27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28650" y="787000"/>
            <a:ext cx="1862149" cy="2543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33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8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9" name="Group 58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60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61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62" name="Rectangle 61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0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22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24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9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2" grpId="0" animBg="1"/>
      <p:bldP spid="18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31551" y="1507618"/>
            <a:ext cx="3593592" cy="2331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6930" y="428057"/>
            <a:ext cx="3593592" cy="2331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1861"/>
            <a:ext cx="9144000" cy="3328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2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3" name="Group 42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74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6" grpId="0" animBg="1"/>
      <p:bldP spid="18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69187" y="1172987"/>
            <a:ext cx="3593592" cy="2331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94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2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3" name="Group 42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59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6" grpId="0" animBg="1"/>
      <p:bldP spid="18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5576"/>
            <a:ext cx="9144000" cy="286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2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5" name="Rectangle 44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1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 animBg="1"/>
      <p:bldP spid="17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2046" y="1039060"/>
            <a:ext cx="2980944" cy="2944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07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27100" y="1077913"/>
            <a:ext cx="3551238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80791" y="1077913"/>
            <a:ext cx="3551238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80791" y="2806541"/>
            <a:ext cx="3551238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100" y="2819692"/>
            <a:ext cx="3551238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9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1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2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2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1" name="图片 3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7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1" grpId="0" animBg="1"/>
      <p:bldP spid="53" grpId="0" animBg="1"/>
      <p:bldP spid="54" grpId="0"/>
      <p:bldP spid="2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85011" y="670335"/>
            <a:ext cx="2276856" cy="2243168"/>
          </a:xfrm>
          <a:custGeom>
            <a:avLst/>
            <a:gdLst>
              <a:gd name="connsiteX0" fmla="*/ 0 w 2276856"/>
              <a:gd name="connsiteY0" fmla="*/ 0 h 2231136"/>
              <a:gd name="connsiteX1" fmla="*/ 2276856 w 2276856"/>
              <a:gd name="connsiteY1" fmla="*/ 0 h 2231136"/>
              <a:gd name="connsiteX2" fmla="*/ 2276856 w 2276856"/>
              <a:gd name="connsiteY2" fmla="*/ 2231136 h 2231136"/>
              <a:gd name="connsiteX3" fmla="*/ 0 w 2276856"/>
              <a:gd name="connsiteY3" fmla="*/ 2231136 h 2231136"/>
              <a:gd name="connsiteX4" fmla="*/ 0 w 2276856"/>
              <a:gd name="connsiteY4" fmla="*/ 0 h 2231136"/>
              <a:gd name="connsiteX0" fmla="*/ 0 w 2276856"/>
              <a:gd name="connsiteY0" fmla="*/ 0 h 2231136"/>
              <a:gd name="connsiteX1" fmla="*/ 2276856 w 2276856"/>
              <a:gd name="connsiteY1" fmla="*/ 0 h 2231136"/>
              <a:gd name="connsiteX2" fmla="*/ 2276856 w 2276856"/>
              <a:gd name="connsiteY2" fmla="*/ 2231136 h 2231136"/>
              <a:gd name="connsiteX3" fmla="*/ 1070811 w 2276856"/>
              <a:gd name="connsiteY3" fmla="*/ 2231136 h 2231136"/>
              <a:gd name="connsiteX4" fmla="*/ 0 w 2276856"/>
              <a:gd name="connsiteY4" fmla="*/ 0 h 2231136"/>
              <a:gd name="connsiteX0" fmla="*/ 0 w 2276856"/>
              <a:gd name="connsiteY0" fmla="*/ 0 h 2231136"/>
              <a:gd name="connsiteX1" fmla="*/ 2276856 w 2276856"/>
              <a:gd name="connsiteY1" fmla="*/ 0 h 2231136"/>
              <a:gd name="connsiteX2" fmla="*/ 2276856 w 2276856"/>
              <a:gd name="connsiteY2" fmla="*/ 1822062 h 2231136"/>
              <a:gd name="connsiteX3" fmla="*/ 1070811 w 2276856"/>
              <a:gd name="connsiteY3" fmla="*/ 2231136 h 2231136"/>
              <a:gd name="connsiteX4" fmla="*/ 0 w 2276856"/>
              <a:gd name="connsiteY4" fmla="*/ 0 h 2231136"/>
              <a:gd name="connsiteX0" fmla="*/ 0 w 2276856"/>
              <a:gd name="connsiteY0" fmla="*/ 312821 h 2231136"/>
              <a:gd name="connsiteX1" fmla="*/ 2276856 w 2276856"/>
              <a:gd name="connsiteY1" fmla="*/ 0 h 2231136"/>
              <a:gd name="connsiteX2" fmla="*/ 2276856 w 2276856"/>
              <a:gd name="connsiteY2" fmla="*/ 1822062 h 2231136"/>
              <a:gd name="connsiteX3" fmla="*/ 1070811 w 2276856"/>
              <a:gd name="connsiteY3" fmla="*/ 2231136 h 2231136"/>
              <a:gd name="connsiteX4" fmla="*/ 0 w 2276856"/>
              <a:gd name="connsiteY4" fmla="*/ 312821 h 2231136"/>
              <a:gd name="connsiteX0" fmla="*/ 0 w 2276856"/>
              <a:gd name="connsiteY0" fmla="*/ 312821 h 2231136"/>
              <a:gd name="connsiteX1" fmla="*/ 1194014 w 2276856"/>
              <a:gd name="connsiteY1" fmla="*/ 0 h 2231136"/>
              <a:gd name="connsiteX2" fmla="*/ 2276856 w 2276856"/>
              <a:gd name="connsiteY2" fmla="*/ 1822062 h 2231136"/>
              <a:gd name="connsiteX3" fmla="*/ 1070811 w 2276856"/>
              <a:gd name="connsiteY3" fmla="*/ 2231136 h 2231136"/>
              <a:gd name="connsiteX4" fmla="*/ 0 w 2276856"/>
              <a:gd name="connsiteY4" fmla="*/ 312821 h 2231136"/>
              <a:gd name="connsiteX0" fmla="*/ 0 w 2276856"/>
              <a:gd name="connsiteY0" fmla="*/ 324853 h 2243168"/>
              <a:gd name="connsiteX1" fmla="*/ 1157920 w 2276856"/>
              <a:gd name="connsiteY1" fmla="*/ 0 h 2243168"/>
              <a:gd name="connsiteX2" fmla="*/ 2276856 w 2276856"/>
              <a:gd name="connsiteY2" fmla="*/ 1834094 h 2243168"/>
              <a:gd name="connsiteX3" fmla="*/ 1070811 w 2276856"/>
              <a:gd name="connsiteY3" fmla="*/ 2243168 h 2243168"/>
              <a:gd name="connsiteX4" fmla="*/ 0 w 2276856"/>
              <a:gd name="connsiteY4" fmla="*/ 324853 h 224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856" h="2243168">
                <a:moveTo>
                  <a:pt x="0" y="324853"/>
                </a:moveTo>
                <a:lnTo>
                  <a:pt x="1157920" y="0"/>
                </a:lnTo>
                <a:lnTo>
                  <a:pt x="2276856" y="1834094"/>
                </a:lnTo>
                <a:lnTo>
                  <a:pt x="1070811" y="2243168"/>
                </a:lnTo>
                <a:lnTo>
                  <a:pt x="0" y="324853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328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2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6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6" grpId="0" animBg="1"/>
      <p:bldP spid="21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3882" y="1469554"/>
            <a:ext cx="1828800" cy="1828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68547" y="1469554"/>
            <a:ext cx="1828800" cy="1828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53213" y="1463013"/>
            <a:ext cx="1828800" cy="1828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29797" y="1469554"/>
            <a:ext cx="1828800" cy="18288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3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27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3882" y="1134933"/>
            <a:ext cx="1828800" cy="2103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82799" y="1138553"/>
            <a:ext cx="1828800" cy="2103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53213" y="1134933"/>
            <a:ext cx="1828800" cy="2103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17878" y="1134406"/>
            <a:ext cx="1828800" cy="2103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9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27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2299" y="1164349"/>
            <a:ext cx="3462338" cy="2816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757773" y="1164349"/>
            <a:ext cx="3462338" cy="2816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1" name="Rectangle 50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6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0" grpId="0" animBg="1"/>
      <p:bldP spid="51" grpId="0" animBg="1"/>
      <p:bldP spid="52" grpId="0"/>
      <p:bldP spid="27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26998" y="975350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30447" y="979239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27316" y="975350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27316" y="2774764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0447" y="2774764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26998" y="2768109"/>
            <a:ext cx="22860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2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3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5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6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2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1" name="图片 3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9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43" grpId="0"/>
      <p:bldP spid="44" grpId="0"/>
      <p:bldP spid="45" grpId="0"/>
      <p:bldP spid="46" grpId="0"/>
      <p:bldP spid="23" grpId="0" animBg="1"/>
      <p:bldP spid="57" grpId="0" animBg="1"/>
      <p:bldP spid="58" grpId="0"/>
      <p:bldP spid="27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697" y="1179505"/>
            <a:ext cx="2295144" cy="152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0192" y="1179505"/>
            <a:ext cx="2295144" cy="152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280772" y="2706652"/>
            <a:ext cx="2295144" cy="152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55405" y="2706652"/>
            <a:ext cx="2295144" cy="152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9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1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2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2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1" name="图片 3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6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1" grpId="0" animBg="1"/>
      <p:bldP spid="53" grpId="0" animBg="1"/>
      <p:bldP spid="54" grpId="0"/>
      <p:bldP spid="27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8438"/>
            <a:ext cx="9144000" cy="2706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3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49" grpId="0" animBg="1"/>
      <p:bldP spid="50" grpId="0"/>
      <p:bldP spid="27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152651"/>
            <a:ext cx="9144000" cy="1965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8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695382" y="1717543"/>
            <a:ext cx="1746504" cy="174650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571" y="1392931"/>
            <a:ext cx="9144000" cy="2395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5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6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9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9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0" grpId="0" animBg="1"/>
      <p:bldP spid="50" grpId="0" animBg="1"/>
      <p:bldP spid="51" grpId="0"/>
      <p:bldP spid="27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Employe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04461" y="1134599"/>
            <a:ext cx="2286000" cy="2496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6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Employe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323" y="1075221"/>
            <a:ext cx="2386584" cy="2048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Mockup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08925" y="1590827"/>
            <a:ext cx="2468880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70271" y="1169784"/>
            <a:ext cx="2350008" cy="127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972370" y="1751775"/>
            <a:ext cx="859536" cy="145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032143" y="1251734"/>
            <a:ext cx="1518815" cy="1984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2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 userDrawn="1"/>
        </p:nvGrpSpPr>
        <p:grpSpPr>
          <a:xfrm>
            <a:off x="7913935" y="4680683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 userDrawn="1"/>
        </p:nvGrpSpPr>
        <p:grpSpPr>
          <a:xfrm flipH="1">
            <a:off x="7544209" y="4680683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 51"/>
          <p:cNvSpPr/>
          <p:nvPr userDrawn="1"/>
        </p:nvSpPr>
        <p:spPr>
          <a:xfrm>
            <a:off x="0" y="5090339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8"/>
          <p:cNvSpPr txBox="1">
            <a:spLocks/>
          </p:cNvSpPr>
          <p:nvPr userDrawn="1"/>
        </p:nvSpPr>
        <p:spPr>
          <a:xfrm>
            <a:off x="8438786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9" y="4585886"/>
            <a:ext cx="1564608" cy="488463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安全的云服务平台 </a:t>
            </a:r>
            <a:r>
              <a:rPr lang="en-US" sz="1100" dirty="0" smtClean="0">
                <a:solidFill>
                  <a:schemeClr val="tx2"/>
                </a:solidFill>
                <a:latin typeface="+mn-ea"/>
                <a:ea typeface="+mn-ea"/>
              </a:rPr>
              <a:t>–</a:t>
            </a:r>
            <a:r>
              <a:rPr lang="en-US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 www.</a:t>
            </a:r>
            <a:r>
              <a:rPr lang="en-US" altLang="zh-CN" sz="1100" baseline="0" dirty="0" smtClean="0">
                <a:solidFill>
                  <a:schemeClr val="tx2"/>
                </a:solidFill>
                <a:latin typeface="+mn-ea"/>
                <a:ea typeface="+mn-ea"/>
              </a:rPr>
              <a:t>casyun.cn</a:t>
            </a:r>
            <a:endParaRPr lang="en-US" sz="1100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26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22" grpId="0" animBg="1"/>
      <p:bldP spid="52" grpId="0" animBg="1"/>
      <p:bldP spid="53" grpId="0"/>
      <p:bldP spid="25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Employ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3152" y="1169992"/>
            <a:ext cx="2286000" cy="228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3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uppor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5122" y="1492528"/>
            <a:ext cx="1207008" cy="1207008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67306" y="1492528"/>
            <a:ext cx="1207008" cy="1207008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39490" y="1492528"/>
            <a:ext cx="1207008" cy="1207008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11674" y="1492528"/>
            <a:ext cx="1207008" cy="1207008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7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27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6267" y="1050444"/>
            <a:ext cx="1463040" cy="146304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747362" y="1050444"/>
            <a:ext cx="1463040" cy="146304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18457" y="1050444"/>
            <a:ext cx="1463040" cy="146304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89553" y="1050444"/>
            <a:ext cx="1463040" cy="146304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5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27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24087" y="1194641"/>
            <a:ext cx="2286000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35058" y="1194641"/>
            <a:ext cx="2286000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46029" y="1194641"/>
            <a:ext cx="2286000" cy="2121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8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9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1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2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0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1" grpId="0" animBg="1"/>
      <p:bldP spid="53" grpId="0" animBg="1"/>
      <p:bldP spid="54" grpId="0"/>
      <p:bldP spid="27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5602" y="1417220"/>
            <a:ext cx="1828800" cy="221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60334" y="1417220"/>
            <a:ext cx="1828800" cy="221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45066" y="1417220"/>
            <a:ext cx="1828800" cy="221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29797" y="1417220"/>
            <a:ext cx="1828800" cy="221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3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4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4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2" grpId="0" animBg="1"/>
      <p:bldP spid="55" grpId="0" animBg="1"/>
      <p:bldP spid="56" grpId="0"/>
      <p:bldP spid="27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1075" y="1129178"/>
            <a:ext cx="1837944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14390" y="1129178"/>
            <a:ext cx="1837944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649855" y="1129178"/>
            <a:ext cx="1837944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85320" y="1129178"/>
            <a:ext cx="1837944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20785" y="1129178"/>
            <a:ext cx="1837944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52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3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55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6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14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43" grpId="0"/>
      <p:bldP spid="44" grpId="0"/>
      <p:bldP spid="23" grpId="0" animBg="1"/>
      <p:bldP spid="57" grpId="0" animBg="1"/>
      <p:bldP spid="58" grpId="0"/>
      <p:bldP spid="27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184979"/>
            <a:ext cx="9144000" cy="3044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7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and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27800" y="1085162"/>
            <a:ext cx="3685032" cy="3328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2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85" y="1372962"/>
            <a:ext cx="9144000" cy="256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5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7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8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49" name="Rectangle 48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2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49" grpId="0" animBg="1"/>
      <p:bldP spid="50" grpId="0"/>
      <p:bldP spid="27" grpId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082975"/>
            <a:ext cx="2635250" cy="192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08750" y="1082975"/>
            <a:ext cx="2635250" cy="192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8626558" y="129911"/>
            <a:ext cx="349774" cy="34977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16829" y="4598766"/>
            <a:ext cx="7315200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 userDrawn="1"/>
        </p:nvGrpSpPr>
        <p:grpSpPr>
          <a:xfrm>
            <a:off x="7913930" y="4680661"/>
            <a:ext cx="318099" cy="317129"/>
            <a:chOff x="6507897" y="2827842"/>
            <a:chExt cx="1041400" cy="1038225"/>
          </a:xfrm>
          <a:solidFill>
            <a:schemeClr val="bg2">
              <a:lumMod val="50000"/>
            </a:schemeClr>
          </a:solidFill>
        </p:grpSpPr>
        <p:sp>
          <p:nvSpPr>
            <p:cNvPr id="46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507897" y="2827842"/>
              <a:ext cx="1041400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47" name="Freeform 6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6911122" y="3032630"/>
              <a:ext cx="346075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>
          <a:xfrm flipH="1">
            <a:off x="7544197" y="4680661"/>
            <a:ext cx="317613" cy="317129"/>
            <a:chOff x="5281244" y="2827842"/>
            <a:chExt cx="1039812" cy="1038225"/>
          </a:xfrm>
          <a:solidFill>
            <a:schemeClr val="bg2">
              <a:lumMod val="50000"/>
            </a:schemeClr>
          </a:solidFill>
        </p:grpSpPr>
        <p:sp>
          <p:nvSpPr>
            <p:cNvPr id="49" name="Freeform 10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281244" y="2827842"/>
              <a:ext cx="1039812" cy="1038225"/>
            </a:xfrm>
            <a:custGeom>
              <a:avLst/>
              <a:gdLst>
                <a:gd name="T0" fmla="*/ 263 w 274"/>
                <a:gd name="T1" fmla="*/ 84 h 274"/>
                <a:gd name="T2" fmla="*/ 190 w 274"/>
                <a:gd name="T3" fmla="*/ 11 h 274"/>
                <a:gd name="T4" fmla="*/ 137 w 274"/>
                <a:gd name="T5" fmla="*/ 0 h 274"/>
                <a:gd name="T6" fmla="*/ 84 w 274"/>
                <a:gd name="T7" fmla="*/ 11 h 274"/>
                <a:gd name="T8" fmla="*/ 11 w 274"/>
                <a:gd name="T9" fmla="*/ 84 h 274"/>
                <a:gd name="T10" fmla="*/ 0 w 274"/>
                <a:gd name="T11" fmla="*/ 137 h 274"/>
                <a:gd name="T12" fmla="*/ 11 w 274"/>
                <a:gd name="T13" fmla="*/ 190 h 274"/>
                <a:gd name="T14" fmla="*/ 84 w 274"/>
                <a:gd name="T15" fmla="*/ 263 h 274"/>
                <a:gd name="T16" fmla="*/ 137 w 274"/>
                <a:gd name="T17" fmla="*/ 274 h 274"/>
                <a:gd name="T18" fmla="*/ 190 w 274"/>
                <a:gd name="T19" fmla="*/ 263 h 274"/>
                <a:gd name="T20" fmla="*/ 263 w 274"/>
                <a:gd name="T21" fmla="*/ 190 h 274"/>
                <a:gd name="T22" fmla="*/ 274 w 274"/>
                <a:gd name="T23" fmla="*/ 137 h 274"/>
                <a:gd name="T24" fmla="*/ 263 w 274"/>
                <a:gd name="T25" fmla="*/ 84 h 274"/>
                <a:gd name="T26" fmla="*/ 242 w 274"/>
                <a:gd name="T27" fmla="*/ 198 h 274"/>
                <a:gd name="T28" fmla="*/ 197 w 274"/>
                <a:gd name="T29" fmla="*/ 241 h 274"/>
                <a:gd name="T30" fmla="*/ 137 w 274"/>
                <a:gd name="T31" fmla="*/ 258 h 274"/>
                <a:gd name="T32" fmla="*/ 90 w 274"/>
                <a:gd name="T33" fmla="*/ 248 h 274"/>
                <a:gd name="T34" fmla="*/ 52 w 274"/>
                <a:gd name="T35" fmla="*/ 222 h 274"/>
                <a:gd name="T36" fmla="*/ 26 w 274"/>
                <a:gd name="T37" fmla="*/ 184 h 274"/>
                <a:gd name="T38" fmla="*/ 17 w 274"/>
                <a:gd name="T39" fmla="*/ 137 h 274"/>
                <a:gd name="T40" fmla="*/ 33 w 274"/>
                <a:gd name="T41" fmla="*/ 77 h 274"/>
                <a:gd name="T42" fmla="*/ 77 w 274"/>
                <a:gd name="T43" fmla="*/ 33 h 274"/>
                <a:gd name="T44" fmla="*/ 137 w 274"/>
                <a:gd name="T45" fmla="*/ 16 h 274"/>
                <a:gd name="T46" fmla="*/ 197 w 274"/>
                <a:gd name="T47" fmla="*/ 33 h 274"/>
                <a:gd name="T48" fmla="*/ 242 w 274"/>
                <a:gd name="T49" fmla="*/ 77 h 274"/>
                <a:gd name="T50" fmla="*/ 258 w 274"/>
                <a:gd name="T51" fmla="*/ 137 h 274"/>
                <a:gd name="T52" fmla="*/ 242 w 274"/>
                <a:gd name="T53" fmla="*/ 198 h 274"/>
                <a:gd name="T54" fmla="*/ 242 w 274"/>
                <a:gd name="T55" fmla="*/ 198 h 274"/>
                <a:gd name="T56" fmla="*/ 242 w 274"/>
                <a:gd name="T57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74">
                  <a:moveTo>
                    <a:pt x="263" y="84"/>
                  </a:moveTo>
                  <a:cubicBezTo>
                    <a:pt x="249" y="50"/>
                    <a:pt x="224" y="25"/>
                    <a:pt x="190" y="11"/>
                  </a:cubicBezTo>
                  <a:cubicBezTo>
                    <a:pt x="173" y="4"/>
                    <a:pt x="156" y="0"/>
                    <a:pt x="137" y="0"/>
                  </a:cubicBezTo>
                  <a:cubicBezTo>
                    <a:pt x="118" y="0"/>
                    <a:pt x="101" y="4"/>
                    <a:pt x="84" y="11"/>
                  </a:cubicBezTo>
                  <a:cubicBezTo>
                    <a:pt x="50" y="25"/>
                    <a:pt x="25" y="50"/>
                    <a:pt x="11" y="84"/>
                  </a:cubicBezTo>
                  <a:cubicBezTo>
                    <a:pt x="4" y="101"/>
                    <a:pt x="0" y="118"/>
                    <a:pt x="0" y="137"/>
                  </a:cubicBezTo>
                  <a:cubicBezTo>
                    <a:pt x="0" y="156"/>
                    <a:pt x="4" y="173"/>
                    <a:pt x="11" y="190"/>
                  </a:cubicBezTo>
                  <a:cubicBezTo>
                    <a:pt x="25" y="224"/>
                    <a:pt x="50" y="249"/>
                    <a:pt x="84" y="263"/>
                  </a:cubicBezTo>
                  <a:cubicBezTo>
                    <a:pt x="101" y="271"/>
                    <a:pt x="118" y="274"/>
                    <a:pt x="137" y="274"/>
                  </a:cubicBezTo>
                  <a:cubicBezTo>
                    <a:pt x="156" y="274"/>
                    <a:pt x="173" y="270"/>
                    <a:pt x="190" y="263"/>
                  </a:cubicBezTo>
                  <a:cubicBezTo>
                    <a:pt x="224" y="249"/>
                    <a:pt x="249" y="224"/>
                    <a:pt x="263" y="190"/>
                  </a:cubicBezTo>
                  <a:cubicBezTo>
                    <a:pt x="271" y="173"/>
                    <a:pt x="274" y="156"/>
                    <a:pt x="274" y="137"/>
                  </a:cubicBezTo>
                  <a:cubicBezTo>
                    <a:pt x="274" y="118"/>
                    <a:pt x="271" y="101"/>
                    <a:pt x="263" y="84"/>
                  </a:cubicBezTo>
                  <a:close/>
                  <a:moveTo>
                    <a:pt x="242" y="198"/>
                  </a:moveTo>
                  <a:cubicBezTo>
                    <a:pt x="231" y="216"/>
                    <a:pt x="216" y="231"/>
                    <a:pt x="197" y="241"/>
                  </a:cubicBezTo>
                  <a:cubicBezTo>
                    <a:pt x="179" y="252"/>
                    <a:pt x="159" y="258"/>
                    <a:pt x="137" y="258"/>
                  </a:cubicBezTo>
                  <a:cubicBezTo>
                    <a:pt x="121" y="258"/>
                    <a:pt x="105" y="255"/>
                    <a:pt x="90" y="248"/>
                  </a:cubicBezTo>
                  <a:cubicBezTo>
                    <a:pt x="75" y="242"/>
                    <a:pt x="62" y="233"/>
                    <a:pt x="52" y="222"/>
                  </a:cubicBezTo>
                  <a:cubicBezTo>
                    <a:pt x="41" y="212"/>
                    <a:pt x="32" y="199"/>
                    <a:pt x="26" y="184"/>
                  </a:cubicBezTo>
                  <a:cubicBezTo>
                    <a:pt x="20" y="169"/>
                    <a:pt x="17" y="153"/>
                    <a:pt x="17" y="137"/>
                  </a:cubicBezTo>
                  <a:cubicBezTo>
                    <a:pt x="17" y="115"/>
                    <a:pt x="22" y="95"/>
                    <a:pt x="33" y="77"/>
                  </a:cubicBezTo>
                  <a:cubicBezTo>
                    <a:pt x="43" y="58"/>
                    <a:pt x="58" y="43"/>
                    <a:pt x="77" y="33"/>
                  </a:cubicBezTo>
                  <a:cubicBezTo>
                    <a:pt x="95" y="22"/>
                    <a:pt x="115" y="16"/>
                    <a:pt x="137" y="16"/>
                  </a:cubicBezTo>
                  <a:cubicBezTo>
                    <a:pt x="159" y="16"/>
                    <a:pt x="179" y="22"/>
                    <a:pt x="197" y="33"/>
                  </a:cubicBezTo>
                  <a:cubicBezTo>
                    <a:pt x="216" y="44"/>
                    <a:pt x="231" y="58"/>
                    <a:pt x="242" y="77"/>
                  </a:cubicBezTo>
                  <a:cubicBezTo>
                    <a:pt x="252" y="95"/>
                    <a:pt x="258" y="115"/>
                    <a:pt x="258" y="137"/>
                  </a:cubicBezTo>
                  <a:cubicBezTo>
                    <a:pt x="258" y="159"/>
                    <a:pt x="252" y="179"/>
                    <a:pt x="242" y="198"/>
                  </a:cubicBezTo>
                  <a:close/>
                  <a:moveTo>
                    <a:pt x="242" y="198"/>
                  </a:moveTo>
                  <a:cubicBezTo>
                    <a:pt x="242" y="198"/>
                    <a:pt x="242" y="198"/>
                    <a:pt x="242" y="1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  <p:sp>
          <p:nvSpPr>
            <p:cNvPr id="50" name="Freeform 11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5684469" y="3032630"/>
              <a:ext cx="344487" cy="625475"/>
            </a:xfrm>
            <a:custGeom>
              <a:avLst/>
              <a:gdLst>
                <a:gd name="T0" fmla="*/ 15 w 91"/>
                <a:gd name="T1" fmla="*/ 4 h 165"/>
                <a:gd name="T2" fmla="*/ 3 w 91"/>
                <a:gd name="T3" fmla="*/ 3 h 165"/>
                <a:gd name="T4" fmla="*/ 3 w 91"/>
                <a:gd name="T5" fmla="*/ 15 h 165"/>
                <a:gd name="T6" fmla="*/ 70 w 91"/>
                <a:gd name="T7" fmla="*/ 84 h 165"/>
                <a:gd name="T8" fmla="*/ 3 w 91"/>
                <a:gd name="T9" fmla="*/ 151 h 165"/>
                <a:gd name="T10" fmla="*/ 3 w 91"/>
                <a:gd name="T11" fmla="*/ 162 h 165"/>
                <a:gd name="T12" fmla="*/ 9 w 91"/>
                <a:gd name="T13" fmla="*/ 165 h 165"/>
                <a:gd name="T14" fmla="*/ 15 w 91"/>
                <a:gd name="T15" fmla="*/ 162 h 165"/>
                <a:gd name="T16" fmla="*/ 88 w 91"/>
                <a:gd name="T17" fmla="*/ 90 h 165"/>
                <a:gd name="T18" fmla="*/ 88 w 91"/>
                <a:gd name="T19" fmla="*/ 78 h 165"/>
                <a:gd name="T20" fmla="*/ 15 w 91"/>
                <a:gd name="T21" fmla="*/ 4 h 165"/>
                <a:gd name="T22" fmla="*/ 15 w 91"/>
                <a:gd name="T23" fmla="*/ 4 h 165"/>
                <a:gd name="T24" fmla="*/ 15 w 91"/>
                <a:gd name="T25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5">
                  <a:moveTo>
                    <a:pt x="15" y="4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0" y="154"/>
                    <a:pt x="0" y="159"/>
                    <a:pt x="3" y="162"/>
                  </a:cubicBezTo>
                  <a:cubicBezTo>
                    <a:pt x="5" y="164"/>
                    <a:pt x="7" y="165"/>
                    <a:pt x="9" y="165"/>
                  </a:cubicBezTo>
                  <a:cubicBezTo>
                    <a:pt x="11" y="165"/>
                    <a:pt x="13" y="164"/>
                    <a:pt x="15" y="162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87"/>
                    <a:pt x="91" y="81"/>
                    <a:pt x="88" y="78"/>
                  </a:cubicBezTo>
                  <a:lnTo>
                    <a:pt x="15" y="4"/>
                  </a:ln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FAFAF"/>
                </a:solidFill>
              </a:endParaRPr>
            </a:p>
          </p:txBody>
        </p:sp>
      </p:grpSp>
      <p:sp>
        <p:nvSpPr>
          <p:cNvPr id="51" name="Rectangle 50"/>
          <p:cNvSpPr/>
          <p:nvPr userDrawn="1"/>
        </p:nvSpPr>
        <p:spPr>
          <a:xfrm>
            <a:off x="0" y="5090317"/>
            <a:ext cx="9144000" cy="62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Slide Number Placeholder 8"/>
          <p:cNvSpPr txBox="1">
            <a:spLocks/>
          </p:cNvSpPr>
          <p:nvPr userDrawn="1"/>
        </p:nvSpPr>
        <p:spPr>
          <a:xfrm>
            <a:off x="8438742" y="69667"/>
            <a:ext cx="725405" cy="470262"/>
          </a:xfrm>
          <a:prstGeom prst="ellipse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8"/>
          <p:cNvSpPr txBox="1"/>
          <p:nvPr userDrawn="1"/>
        </p:nvSpPr>
        <p:spPr>
          <a:xfrm>
            <a:off x="2822944" y="4716830"/>
            <a:ext cx="349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rgbClr val="999999"/>
                </a:solidFill>
              </a:rPr>
              <a:t>企业宣传口号 </a:t>
            </a:r>
            <a:r>
              <a:rPr lang="en-US" sz="1100" dirty="0" smtClean="0">
                <a:solidFill>
                  <a:srgbClr val="999999"/>
                </a:solidFill>
              </a:rPr>
              <a:t>– www.</a:t>
            </a:r>
            <a:r>
              <a:rPr lang="zh-CN" altLang="en-US" sz="1100" dirty="0" smtClean="0">
                <a:solidFill>
                  <a:srgbClr val="999999"/>
                </a:solidFill>
              </a:rPr>
              <a:t>企业网站</a:t>
            </a:r>
            <a:r>
              <a:rPr lang="en-US" altLang="zh-CN" sz="1100" dirty="0" smtClean="0">
                <a:solidFill>
                  <a:srgbClr val="999999"/>
                </a:solidFill>
              </a:rPr>
              <a:t>.com</a:t>
            </a:r>
            <a:endParaRPr lang="en-US" sz="1100" dirty="0">
              <a:solidFill>
                <a:srgbClr val="999999"/>
              </a:solidFill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820068" y="4633896"/>
            <a:ext cx="1690607" cy="545092"/>
            <a:chOff x="820068" y="4633896"/>
            <a:chExt cx="1690607" cy="545092"/>
          </a:xfrm>
        </p:grpSpPr>
        <p:grpSp>
          <p:nvGrpSpPr>
            <p:cNvPr id="29" name="Group 29"/>
            <p:cNvGrpSpPr/>
            <p:nvPr userDrawn="1"/>
          </p:nvGrpSpPr>
          <p:grpSpPr>
            <a:xfrm>
              <a:off x="926998" y="4633896"/>
              <a:ext cx="1583677" cy="440451"/>
              <a:chOff x="2300090" y="2729190"/>
              <a:chExt cx="1583677" cy="440451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2300090" y="2775955"/>
                <a:ext cx="555966" cy="354106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793404" y="2984975"/>
                <a:ext cx="107273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" dirty="0" smtClean="0">
                    <a:solidFill>
                      <a:srgbClr val="999999"/>
                    </a:solidFill>
                  </a:rPr>
                  <a:t>扁平商务</a:t>
                </a:r>
                <a:r>
                  <a:rPr lang="en-US" altLang="zh-CN" sz="600" dirty="0" err="1" smtClean="0">
                    <a:solidFill>
                      <a:srgbClr val="999999"/>
                    </a:solidFill>
                  </a:rPr>
                  <a:t>Powerpoint</a:t>
                </a:r>
                <a:r>
                  <a:rPr lang="zh-CN" altLang="en-US" sz="600" dirty="0" smtClean="0">
                    <a:solidFill>
                      <a:srgbClr val="999999"/>
                    </a:solidFill>
                  </a:rPr>
                  <a:t>模板</a:t>
                </a:r>
                <a:endParaRPr lang="en-US" sz="600" dirty="0">
                  <a:solidFill>
                    <a:srgbClr val="999999"/>
                  </a:solidFill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775771" y="272919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800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赢在起点</a:t>
                </a:r>
                <a:endParaRPr lang="en-US" sz="1800" b="1" dirty="0" smtClean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068" y="4655328"/>
              <a:ext cx="769825" cy="52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0" grpId="0" animBg="1"/>
      <p:bldP spid="51" grpId="0" animBg="1"/>
      <p:bldP spid="52" grpId="0"/>
      <p:bldP spid="2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49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11" r:id="rId2"/>
    <p:sldLayoutId id="2147483709" r:id="rId3"/>
    <p:sldLayoutId id="2147483708" r:id="rId4"/>
    <p:sldLayoutId id="2147483707" r:id="rId5"/>
    <p:sldLayoutId id="2147483710" r:id="rId6"/>
    <p:sldLayoutId id="2147483706" r:id="rId7"/>
    <p:sldLayoutId id="2147483705" r:id="rId8"/>
    <p:sldLayoutId id="2147483703" r:id="rId9"/>
    <p:sldLayoutId id="2147483702" r:id="rId10"/>
    <p:sldLayoutId id="2147483701" r:id="rId11"/>
    <p:sldLayoutId id="2147483699" r:id="rId12"/>
    <p:sldLayoutId id="2147483697" r:id="rId13"/>
    <p:sldLayoutId id="2147483696" r:id="rId14"/>
    <p:sldLayoutId id="2147483694" r:id="rId15"/>
    <p:sldLayoutId id="2147483693" r:id="rId16"/>
    <p:sldLayoutId id="2147483692" r:id="rId17"/>
    <p:sldLayoutId id="2147483691" r:id="rId18"/>
    <p:sldLayoutId id="2147483690" r:id="rId19"/>
    <p:sldLayoutId id="2147483689" r:id="rId20"/>
    <p:sldLayoutId id="2147483688" r:id="rId21"/>
    <p:sldLayoutId id="2147483687" r:id="rId22"/>
    <p:sldLayoutId id="2147483686" r:id="rId23"/>
    <p:sldLayoutId id="2147483685" r:id="rId24"/>
    <p:sldLayoutId id="2147483684" r:id="rId25"/>
    <p:sldLayoutId id="2147483683" r:id="rId26"/>
    <p:sldLayoutId id="2147483681" r:id="rId27"/>
    <p:sldLayoutId id="2147483680" r:id="rId28"/>
    <p:sldLayoutId id="2147483679" r:id="rId29"/>
    <p:sldLayoutId id="2147483678" r:id="rId30"/>
    <p:sldLayoutId id="2147483677" r:id="rId31"/>
    <p:sldLayoutId id="2147483676" r:id="rId32"/>
    <p:sldLayoutId id="2147483675" r:id="rId33"/>
    <p:sldLayoutId id="2147483674" r:id="rId34"/>
    <p:sldLayoutId id="2147483673" r:id="rId35"/>
    <p:sldLayoutId id="2147483672" r:id="rId36"/>
    <p:sldLayoutId id="2147483670" r:id="rId37"/>
    <p:sldLayoutId id="2147483668" r:id="rId38"/>
    <p:sldLayoutId id="2147483667" r:id="rId39"/>
    <p:sldLayoutId id="2147483666" r:id="rId40"/>
    <p:sldLayoutId id="2147483665" r:id="rId41"/>
    <p:sldLayoutId id="2147483664" r:id="rId42"/>
    <p:sldLayoutId id="2147483663" r:id="rId43"/>
    <p:sldLayoutId id="2147483662" r:id="rId44"/>
    <p:sldLayoutId id="2147483661" r:id="rId45"/>
    <p:sldLayoutId id="2147483660" r:id="rId46"/>
    <p:sldLayoutId id="2147483659" r:id="rId47"/>
    <p:sldLayoutId id="2147483682" r:id="rId48"/>
    <p:sldLayoutId id="2147483652" r:id="rId49"/>
    <p:sldLayoutId id="2147483700" r:id="rId50"/>
    <p:sldLayoutId id="2147483698" r:id="rId51"/>
    <p:sldLayoutId id="2147483671" r:id="rId52"/>
    <p:sldLayoutId id="2147483653" r:id="rId53"/>
    <p:sldLayoutId id="2147483704" r:id="rId54"/>
    <p:sldLayoutId id="2147483695" r:id="rId55"/>
    <p:sldLayoutId id="2147483669" r:id="rId56"/>
    <p:sldLayoutId id="2147483654" r:id="rId57"/>
    <p:sldLayoutId id="2147483650" r:id="rId5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01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  <p:sldLayoutId id="2147483862" r:id="rId41"/>
    <p:sldLayoutId id="2147483863" r:id="rId42"/>
    <p:sldLayoutId id="2147483864" r:id="rId43"/>
    <p:sldLayoutId id="2147483865" r:id="rId44"/>
    <p:sldLayoutId id="2147483866" r:id="rId45"/>
    <p:sldLayoutId id="2147483867" r:id="rId46"/>
    <p:sldLayoutId id="2147483868" r:id="rId47"/>
    <p:sldLayoutId id="2147483869" r:id="rId48"/>
    <p:sldLayoutId id="2147483870" r:id="rId49"/>
    <p:sldLayoutId id="2147483871" r:id="rId50"/>
    <p:sldLayoutId id="2147483872" r:id="rId51"/>
    <p:sldLayoutId id="2147483873" r:id="rId52"/>
    <p:sldLayoutId id="2147483874" r:id="rId53"/>
    <p:sldLayoutId id="2147483875" r:id="rId54"/>
    <p:sldLayoutId id="2147483876" r:id="rId55"/>
    <p:sldLayoutId id="2147483877" r:id="rId56"/>
    <p:sldLayoutId id="2147483878" r:id="rId57"/>
    <p:sldLayoutId id="2147483879" r:id="rId58"/>
    <p:sldLayoutId id="2147483880" r:id="rId5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9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微软雅黑" pitchFamily="34" charset="-122"/>
        </a:defRPr>
      </a:lvl1pPr>
      <a:lvl2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2pPr>
      <a:lvl3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3pPr>
      <a:lvl4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4pPr>
      <a:lvl5pPr marL="6858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5pPr>
      <a:lvl6pPr marL="11430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6pPr>
      <a:lvl7pPr marL="16002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7pPr>
      <a:lvl8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8pPr>
      <a:lvl9pPr marL="2514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微软雅黑" pitchFamily="34" charset="-122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微软雅黑" pitchFamily="34" charset="-122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微软雅黑" pitchFamily="34" charset="-122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微软雅黑" pitchFamily="34" charset="-122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微软雅黑" pitchFamily="34" charset="-122"/>
        </a:defRPr>
      </a:lvl5pPr>
      <a:lvl6pPr marL="2000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微软雅黑" pitchFamily="34" charset="-122"/>
        </a:defRPr>
      </a:lvl6pPr>
      <a:lvl7pPr marL="24574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微软雅黑" pitchFamily="34" charset="-122"/>
        </a:defRPr>
      </a:lvl7pPr>
      <a:lvl8pPr marL="29146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微软雅黑" pitchFamily="34" charset="-122"/>
        </a:defRPr>
      </a:lvl8pPr>
      <a:lvl9pPr marL="33718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微软雅黑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-42837"/>
            <a:ext cx="9144000" cy="5186337"/>
          </a:xfrm>
          <a:prstGeom prst="rect">
            <a:avLst/>
          </a:prstGeom>
        </p:spPr>
      </p:pic>
      <p:sp>
        <p:nvSpPr>
          <p:cNvPr id="3074" name="矩形 2"/>
          <p:cNvSpPr>
            <a:spLocks noChangeArrowheads="1"/>
          </p:cNvSpPr>
          <p:nvPr/>
        </p:nvSpPr>
        <p:spPr bwMode="auto">
          <a:xfrm>
            <a:off x="3175" y="2524125"/>
            <a:ext cx="9144000" cy="12668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3200" b="1" dirty="0">
              <a:solidFill>
                <a:srgbClr val="164468"/>
              </a:solidFill>
              <a:sym typeface="微软雅黑" pitchFamily="34" charset="-122"/>
            </a:endParaRPr>
          </a:p>
        </p:txBody>
      </p:sp>
      <p:sp>
        <p:nvSpPr>
          <p:cNvPr id="3075" name="TextBox 3"/>
          <p:cNvSpPr>
            <a:spLocks noChangeArrowheads="1"/>
          </p:cNvSpPr>
          <p:nvPr/>
        </p:nvSpPr>
        <p:spPr bwMode="auto">
          <a:xfrm>
            <a:off x="6229350" y="4160838"/>
            <a:ext cx="1889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575757"/>
                </a:solidFill>
                <a:sym typeface="微软雅黑" pitchFamily="34" charset="-122"/>
              </a:rPr>
              <a:t>演讲人</a:t>
            </a:r>
            <a:r>
              <a:rPr lang="zh-CN" altLang="en-US" sz="1600" dirty="0" smtClean="0">
                <a:solidFill>
                  <a:srgbClr val="575757"/>
                </a:solidFill>
                <a:sym typeface="微软雅黑" pitchFamily="34" charset="-122"/>
              </a:rPr>
              <a:t> | 甘宁</a:t>
            </a:r>
          </a:p>
        </p:txBody>
      </p:sp>
      <p:sp>
        <p:nvSpPr>
          <p:cNvPr id="3076" name="TextBox 4"/>
          <p:cNvSpPr>
            <a:spLocks noChangeArrowheads="1"/>
          </p:cNvSpPr>
          <p:nvPr/>
        </p:nvSpPr>
        <p:spPr bwMode="auto">
          <a:xfrm>
            <a:off x="6251575" y="4527550"/>
            <a:ext cx="20922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575757"/>
                </a:solidFill>
                <a:sym typeface="微软雅黑" pitchFamily="34" charset="-122"/>
              </a:rPr>
              <a:t>时   间</a:t>
            </a:r>
            <a:r>
              <a:rPr lang="zh-CN" altLang="en-US" sz="1600" dirty="0" smtClean="0">
                <a:solidFill>
                  <a:srgbClr val="575757"/>
                </a:solidFill>
                <a:sym typeface="微软雅黑" pitchFamily="34" charset="-122"/>
              </a:rPr>
              <a:t> | </a:t>
            </a:r>
            <a:r>
              <a:rPr lang="en-US" altLang="zh-CN" sz="1600" dirty="0" smtClean="0">
                <a:solidFill>
                  <a:srgbClr val="575757"/>
                </a:solidFill>
                <a:sym typeface="微软雅黑" pitchFamily="34" charset="-122"/>
              </a:rPr>
              <a:t>2016/10/27</a:t>
            </a:r>
            <a:endParaRPr lang="zh-CN" altLang="en-US" sz="1600" dirty="0" smtClean="0">
              <a:solidFill>
                <a:srgbClr val="575757"/>
              </a:solidFill>
              <a:sym typeface="微软雅黑" pitchFamily="34" charset="-122"/>
            </a:endParaRPr>
          </a:p>
        </p:txBody>
      </p:sp>
      <p:pic>
        <p:nvPicPr>
          <p:cNvPr id="3077" name="Picture 5" descr="案例集封面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11125"/>
            <a:ext cx="26146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487231" y="1187360"/>
            <a:ext cx="6373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华文仿宋" panose="02010600040101010101" pitchFamily="2" charset="-122"/>
                <a:ea typeface="华文仿宋" panose="02010600040101010101" pitchFamily="2" charset="-122"/>
              </a:rPr>
              <a:t>中国虚拟天文台与天文信息学</a:t>
            </a:r>
            <a:endParaRPr lang="en-US" altLang="zh-CN" sz="3600" b="1" dirty="0" smtClean="0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en-US" altLang="zh-CN" sz="3600" b="1" dirty="0" smtClean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华文仿宋" panose="02010600040101010101" pitchFamily="2" charset="-122"/>
                <a:ea typeface="华文仿宋" panose="02010600040101010101" pitchFamily="2" charset="-122"/>
              </a:rPr>
              <a:t>2016</a:t>
            </a:r>
            <a:r>
              <a:rPr lang="zh-CN" altLang="en-US" sz="3600" b="1" dirty="0" smtClean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华文仿宋" panose="02010600040101010101" pitchFamily="2" charset="-122"/>
                <a:ea typeface="华文仿宋" panose="02010600040101010101" pitchFamily="2" charset="-122"/>
              </a:rPr>
              <a:t>年学术年会</a:t>
            </a:r>
            <a:endParaRPr lang="zh-CN" altLang="en-US" sz="3600" b="1" dirty="0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2380141"/>
            <a:ext cx="9144000" cy="162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8189" y="929973"/>
            <a:ext cx="2473715" cy="2772276"/>
            <a:chOff x="1248189" y="929973"/>
            <a:chExt cx="2473715" cy="277227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972" y="1425384"/>
              <a:ext cx="1404778" cy="1781453"/>
            </a:xfrm>
            <a:prstGeom prst="rect">
              <a:avLst/>
            </a:prstGeom>
          </p:spPr>
        </p:pic>
        <p:sp>
          <p:nvSpPr>
            <p:cNvPr id="6" name="新月形 5"/>
            <p:cNvSpPr/>
            <p:nvPr/>
          </p:nvSpPr>
          <p:spPr>
            <a:xfrm flipH="1">
              <a:off x="1248189" y="929973"/>
              <a:ext cx="2473715" cy="2772276"/>
            </a:xfrm>
            <a:prstGeom prst="moon">
              <a:avLst>
                <a:gd name="adj" fmla="val 3868"/>
              </a:avLst>
            </a:prstGeom>
            <a:gradFill flip="none" rotWithShape="1">
              <a:gsLst>
                <a:gs pos="0">
                  <a:sysClr val="window" lastClr="FFFFFF"/>
                </a:gs>
                <a:gs pos="53000">
                  <a:schemeClr val="bg1">
                    <a:lumMod val="9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013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82687" y="1868531"/>
            <a:ext cx="4617162" cy="385252"/>
            <a:chOff x="3662619" y="2178849"/>
            <a:chExt cx="8696613" cy="513669"/>
          </a:xfrm>
        </p:grpSpPr>
        <p:grpSp>
          <p:nvGrpSpPr>
            <p:cNvPr id="10" name="组合 28672"/>
            <p:cNvGrpSpPr>
              <a:grpSpLocks/>
            </p:cNvGrpSpPr>
            <p:nvPr/>
          </p:nvGrpSpPr>
          <p:grpSpPr bwMode="auto">
            <a:xfrm>
              <a:off x="3662619" y="2671291"/>
              <a:ext cx="8696613" cy="21227"/>
              <a:chOff x="4860032" y="2164959"/>
              <a:chExt cx="2715342" cy="21227"/>
            </a:xfrm>
          </p:grpSpPr>
          <p:cxnSp>
            <p:nvCxnSpPr>
              <p:cNvPr id="12" name="直接连接符 112"/>
              <p:cNvCxnSpPr>
                <a:cxnSpLocks noChangeShapeType="1"/>
              </p:cNvCxnSpPr>
              <p:nvPr/>
            </p:nvCxnSpPr>
            <p:spPr bwMode="auto">
              <a:xfrm>
                <a:off x="4860032" y="2186186"/>
                <a:ext cx="2304256" cy="0"/>
              </a:xfrm>
              <a:prstGeom prst="line">
                <a:avLst/>
              </a:prstGeom>
              <a:noFill/>
              <a:ln w="44450" algn="ctr">
                <a:solidFill>
                  <a:sysClr val="window" lastClr="FFFFFF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直接连接符 113"/>
              <p:cNvCxnSpPr>
                <a:cxnSpLocks noChangeShapeType="1"/>
              </p:cNvCxnSpPr>
              <p:nvPr/>
            </p:nvCxnSpPr>
            <p:spPr bwMode="auto">
              <a:xfrm flipV="1">
                <a:off x="4860032" y="2164959"/>
                <a:ext cx="2715342" cy="21227"/>
              </a:xfrm>
              <a:prstGeom prst="line">
                <a:avLst/>
              </a:prstGeom>
              <a:noFill/>
              <a:ln w="12700" algn="ctr">
                <a:solidFill>
                  <a:srgbClr val="0000CC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3985847" y="2178849"/>
              <a:ext cx="6387798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b="1" kern="0" spc="75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中科泽云</a:t>
              </a:r>
              <a:r>
                <a:rPr lang="en-US" altLang="zh-CN" sz="1800" b="1" kern="0" spc="75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800" b="1" kern="0" spc="75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科学家自己的云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19188" y="2837505"/>
            <a:ext cx="5193500" cy="369332"/>
            <a:chOff x="3842620" y="2884751"/>
            <a:chExt cx="9543580" cy="492443"/>
          </a:xfrm>
        </p:grpSpPr>
        <p:grpSp>
          <p:nvGrpSpPr>
            <p:cNvPr id="15" name="组合 28671"/>
            <p:cNvGrpSpPr>
              <a:grpSpLocks/>
            </p:cNvGrpSpPr>
            <p:nvPr/>
          </p:nvGrpSpPr>
          <p:grpSpPr bwMode="auto">
            <a:xfrm>
              <a:off x="3842620" y="3365134"/>
              <a:ext cx="9543580" cy="2"/>
              <a:chOff x="4860032" y="2425452"/>
              <a:chExt cx="3054285" cy="2"/>
            </a:xfrm>
          </p:grpSpPr>
          <p:cxnSp>
            <p:nvCxnSpPr>
              <p:cNvPr id="17" name="直接连接符 103"/>
              <p:cNvCxnSpPr>
                <a:cxnSpLocks noChangeShapeType="1"/>
              </p:cNvCxnSpPr>
              <p:nvPr/>
            </p:nvCxnSpPr>
            <p:spPr bwMode="auto">
              <a:xfrm>
                <a:off x="4860032" y="2425452"/>
                <a:ext cx="2304256" cy="0"/>
              </a:xfrm>
              <a:prstGeom prst="line">
                <a:avLst/>
              </a:prstGeom>
              <a:noFill/>
              <a:ln w="44450" algn="ctr">
                <a:solidFill>
                  <a:sysClr val="window" lastClr="FFFFFF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直接连接符 10"/>
              <p:cNvCxnSpPr>
                <a:cxnSpLocks noChangeShapeType="1"/>
              </p:cNvCxnSpPr>
              <p:nvPr/>
            </p:nvCxnSpPr>
            <p:spPr bwMode="auto">
              <a:xfrm flipV="1">
                <a:off x="4860032" y="2425452"/>
                <a:ext cx="3054285" cy="2"/>
              </a:xfrm>
              <a:prstGeom prst="line">
                <a:avLst/>
              </a:prstGeom>
              <a:noFill/>
              <a:ln w="12700" algn="ctr">
                <a:solidFill>
                  <a:srgbClr val="0080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4157963" y="2884751"/>
              <a:ext cx="688465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b="1" kern="0" spc="75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中科泽云</a:t>
              </a:r>
              <a:r>
                <a:rPr lang="en-US" altLang="zh-CN" sz="1800" b="1" kern="0" spc="75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800" b="1" kern="0" spc="75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新产品简介</a:t>
              </a:r>
              <a:endParaRPr lang="zh-CN" altLang="en-US" sz="1800" b="1" kern="0" spc="75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67757" y="907995"/>
            <a:ext cx="5193501" cy="376813"/>
            <a:chOff x="3122619" y="1644486"/>
            <a:chExt cx="9543585" cy="502416"/>
          </a:xfrm>
        </p:grpSpPr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>
              <a:off x="3311637" y="1644486"/>
              <a:ext cx="935456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泽</a:t>
              </a:r>
              <a:r>
                <a:rPr lang="zh-CN" altLang="en-US" sz="1800" b="1" kern="0" spc="75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达与中国虚拟天文台与</a:t>
              </a:r>
              <a:r>
                <a:rPr lang="zh-CN" altLang="en-US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天文信息学学术年会</a:t>
              </a:r>
              <a:endParaRPr lang="zh-CN" altLang="en-US" sz="1800" b="1" kern="0" spc="75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1" name="组合 28674"/>
            <p:cNvGrpSpPr>
              <a:grpSpLocks/>
            </p:cNvGrpSpPr>
            <p:nvPr/>
          </p:nvGrpSpPr>
          <p:grpSpPr bwMode="auto">
            <a:xfrm>
              <a:off x="3122619" y="2146902"/>
              <a:ext cx="9543584" cy="0"/>
              <a:chOff x="4860032" y="2073920"/>
              <a:chExt cx="2776624" cy="0"/>
            </a:xfrm>
          </p:grpSpPr>
          <p:cxnSp>
            <p:nvCxnSpPr>
              <p:cNvPr id="22" name="直接连接符 109"/>
              <p:cNvCxnSpPr>
                <a:cxnSpLocks noChangeShapeType="1"/>
              </p:cNvCxnSpPr>
              <p:nvPr/>
            </p:nvCxnSpPr>
            <p:spPr bwMode="auto">
              <a:xfrm>
                <a:off x="4860033" y="2073920"/>
                <a:ext cx="2304256" cy="0"/>
              </a:xfrm>
              <a:prstGeom prst="line">
                <a:avLst/>
              </a:prstGeom>
              <a:noFill/>
              <a:ln w="44450" algn="ctr">
                <a:solidFill>
                  <a:sysClr val="window" lastClr="FFFFFF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直接连接符 110"/>
              <p:cNvCxnSpPr>
                <a:cxnSpLocks noChangeShapeType="1"/>
              </p:cNvCxnSpPr>
              <p:nvPr/>
            </p:nvCxnSpPr>
            <p:spPr bwMode="auto">
              <a:xfrm>
                <a:off x="4860032" y="2073920"/>
                <a:ext cx="2776624" cy="0"/>
              </a:xfrm>
              <a:prstGeom prst="line">
                <a:avLst/>
              </a:prstGeom>
              <a:noFill/>
              <a:ln w="12700" algn="ctr">
                <a:solidFill>
                  <a:srgbClr val="660066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5158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中科泽云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-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产品与服务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3573" y="612994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面向科研行业</a:t>
            </a:r>
            <a:endParaRPr lang="en-US" altLang="zh-CN" sz="16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2" y="2509872"/>
            <a:ext cx="1895474" cy="7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4" name="组合 223"/>
          <p:cNvGrpSpPr/>
          <p:nvPr/>
        </p:nvGrpSpPr>
        <p:grpSpPr>
          <a:xfrm>
            <a:off x="5099038" y="1060715"/>
            <a:ext cx="3828318" cy="3467110"/>
            <a:chOff x="4848287" y="1023778"/>
            <a:chExt cx="3828318" cy="3467110"/>
          </a:xfrm>
        </p:grpSpPr>
        <p:sp>
          <p:nvSpPr>
            <p:cNvPr id="75" name="文本框 104"/>
            <p:cNvSpPr txBox="1"/>
            <p:nvPr/>
          </p:nvSpPr>
          <p:spPr>
            <a:xfrm>
              <a:off x="4854725" y="1823350"/>
              <a:ext cx="3627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软件产品：</a:t>
              </a:r>
              <a:r>
                <a:rPr lang="en-US" altLang="zh-CN" sz="1600" dirty="0" smtClean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zeITSM </a:t>
              </a:r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运</a:t>
              </a:r>
              <a:r>
                <a:rPr lang="zh-CN" altLang="en-US" sz="1600" dirty="0" smtClean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维服务管理平台</a:t>
              </a:r>
              <a:endParaRPr lang="zh-CN" altLang="en-US" sz="1600" dirty="0">
                <a:solidFill>
                  <a:srgbClr val="1F497D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  <p:sp>
          <p:nvSpPr>
            <p:cNvPr id="76" name="文本框 105"/>
            <p:cNvSpPr txBox="1"/>
            <p:nvPr/>
          </p:nvSpPr>
          <p:spPr>
            <a:xfrm>
              <a:off x="4848287" y="2782327"/>
              <a:ext cx="32478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云服务：</a:t>
              </a:r>
              <a:r>
                <a:rPr lang="en-US" altLang="zh-CN" sz="1600" dirty="0" err="1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EnterpriseCloud</a:t>
              </a:r>
              <a:r>
                <a:rPr lang="en-US" altLang="zh-CN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 </a:t>
              </a:r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企业云</a:t>
              </a:r>
            </a:p>
          </p:txBody>
        </p:sp>
        <p:sp>
          <p:nvSpPr>
            <p:cNvPr id="77" name="文本框 106"/>
            <p:cNvSpPr txBox="1"/>
            <p:nvPr/>
          </p:nvSpPr>
          <p:spPr>
            <a:xfrm>
              <a:off x="4890905" y="3340630"/>
              <a:ext cx="26196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解决方案：</a:t>
              </a:r>
              <a:r>
                <a:rPr lang="en-US" altLang="zh-CN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Cloud+ </a:t>
              </a:r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专有云</a:t>
              </a:r>
            </a:p>
          </p:txBody>
        </p:sp>
        <p:sp>
          <p:nvSpPr>
            <p:cNvPr id="78" name="文本框 107"/>
            <p:cNvSpPr txBox="1"/>
            <p:nvPr/>
          </p:nvSpPr>
          <p:spPr>
            <a:xfrm>
              <a:off x="4890905" y="3758261"/>
              <a:ext cx="2331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解决方案：</a:t>
              </a:r>
              <a:r>
                <a:rPr lang="en-US" altLang="zh-CN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DR+ </a:t>
              </a:r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云灾备</a:t>
              </a:r>
            </a:p>
          </p:txBody>
        </p:sp>
        <p:sp>
          <p:nvSpPr>
            <p:cNvPr id="79" name="文本框 109"/>
            <p:cNvSpPr txBox="1"/>
            <p:nvPr/>
          </p:nvSpPr>
          <p:spPr>
            <a:xfrm>
              <a:off x="4890904" y="4152334"/>
              <a:ext cx="2331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解决方案：</a:t>
              </a:r>
              <a:r>
                <a:rPr lang="en-US" altLang="zh-CN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OP+ </a:t>
              </a:r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云运维</a:t>
              </a:r>
            </a:p>
          </p:txBody>
        </p:sp>
        <p:sp>
          <p:nvSpPr>
            <p:cNvPr id="80" name="文本框 110"/>
            <p:cNvSpPr txBox="1"/>
            <p:nvPr/>
          </p:nvSpPr>
          <p:spPr>
            <a:xfrm>
              <a:off x="4854725" y="2393785"/>
              <a:ext cx="3821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rgbClr val="C00000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云服务：</a:t>
              </a:r>
              <a:r>
                <a:rPr lang="en-US" altLang="zh-CN" sz="1600" dirty="0" err="1">
                  <a:solidFill>
                    <a:srgbClr val="C00000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ScienceCloud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 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科学家自己的云</a:t>
              </a:r>
            </a:p>
          </p:txBody>
        </p:sp>
        <p:cxnSp>
          <p:nvCxnSpPr>
            <p:cNvPr id="81" name="直接连接符 80"/>
            <p:cNvCxnSpPr/>
            <p:nvPr/>
          </p:nvCxnSpPr>
          <p:spPr>
            <a:xfrm flipV="1">
              <a:off x="4981994" y="2277249"/>
              <a:ext cx="3694611" cy="21394"/>
            </a:xfrm>
            <a:prstGeom prst="line">
              <a:avLst/>
            </a:prstGeom>
            <a:noFill/>
            <a:ln w="19050" cap="flat" cmpd="sng" algn="ctr">
              <a:solidFill>
                <a:srgbClr val="3598DB"/>
              </a:solidFill>
              <a:prstDash val="dash"/>
              <a:miter lim="800000"/>
            </a:ln>
            <a:effectLst/>
          </p:spPr>
        </p:cxnSp>
        <p:cxnSp>
          <p:nvCxnSpPr>
            <p:cNvPr id="82" name="直接连接符 81"/>
            <p:cNvCxnSpPr/>
            <p:nvPr/>
          </p:nvCxnSpPr>
          <p:spPr>
            <a:xfrm flipV="1">
              <a:off x="4981994" y="3194747"/>
              <a:ext cx="3694611" cy="52344"/>
            </a:xfrm>
            <a:prstGeom prst="line">
              <a:avLst/>
            </a:prstGeom>
            <a:noFill/>
            <a:ln w="19050" cap="flat" cmpd="sng" algn="ctr">
              <a:solidFill>
                <a:srgbClr val="3598DB"/>
              </a:solidFill>
              <a:prstDash val="dash"/>
              <a:miter lim="800000"/>
            </a:ln>
            <a:effectLst/>
          </p:spPr>
        </p:cxnSp>
        <p:sp>
          <p:nvSpPr>
            <p:cNvPr id="83" name="文本框 104"/>
            <p:cNvSpPr txBox="1"/>
            <p:nvPr/>
          </p:nvSpPr>
          <p:spPr>
            <a:xfrm>
              <a:off x="4864601" y="1423943"/>
              <a:ext cx="2730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软件产品：</a:t>
              </a:r>
              <a:r>
                <a:rPr lang="en-US" altLang="zh-CN" sz="1600" dirty="0" smtClean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zeSafe </a:t>
              </a:r>
              <a:r>
                <a:rPr lang="zh-CN" altLang="en-US" sz="1600" dirty="0" smtClean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科研网盘</a:t>
              </a:r>
              <a:endParaRPr lang="zh-CN" altLang="en-US" sz="1600" dirty="0">
                <a:solidFill>
                  <a:srgbClr val="1F497D"/>
                </a:solidFill>
                <a:latin typeface="微软雅黑"/>
                <a:ea typeface="微软雅黑"/>
                <a:cs typeface="Arial Unicode MS" panose="020B0604020202020204" pitchFamily="34" charset="-122"/>
              </a:endParaRPr>
            </a:p>
          </p:txBody>
        </p:sp>
        <p:sp>
          <p:nvSpPr>
            <p:cNvPr id="84" name="文本框 104"/>
            <p:cNvSpPr txBox="1"/>
            <p:nvPr/>
          </p:nvSpPr>
          <p:spPr>
            <a:xfrm>
              <a:off x="4866754" y="1023778"/>
              <a:ext cx="30324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软件产品：</a:t>
              </a:r>
              <a:r>
                <a:rPr lang="en-US" altLang="zh-CN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zeStack </a:t>
              </a:r>
              <a:r>
                <a:rPr lang="zh-CN" altLang="en-US" sz="1600" dirty="0">
                  <a:solidFill>
                    <a:srgbClr val="1F497D"/>
                  </a:solidFill>
                  <a:latin typeface="微软雅黑"/>
                  <a:ea typeface="微软雅黑"/>
                  <a:cs typeface="Arial Unicode MS" panose="020B0604020202020204" pitchFamily="34" charset="-122"/>
                </a:rPr>
                <a:t>私有云套件</a:t>
              </a:r>
            </a:p>
          </p:txBody>
        </p:sp>
      </p:grpSp>
      <p:sp>
        <p:nvSpPr>
          <p:cNvPr id="221" name="Freeform 105"/>
          <p:cNvSpPr>
            <a:spLocks/>
          </p:cNvSpPr>
          <p:nvPr/>
        </p:nvSpPr>
        <p:spPr bwMode="auto">
          <a:xfrm>
            <a:off x="1685536" y="2542447"/>
            <a:ext cx="250433" cy="87869"/>
          </a:xfrm>
          <a:custGeom>
            <a:avLst/>
            <a:gdLst>
              <a:gd name="T0" fmla="*/ 214 w 266"/>
              <a:gd name="T1" fmla="*/ 92 h 92"/>
              <a:gd name="T2" fmla="*/ 266 w 266"/>
              <a:gd name="T3" fmla="*/ 0 h 92"/>
              <a:gd name="T4" fmla="*/ 138 w 266"/>
              <a:gd name="T5" fmla="*/ 0 h 92"/>
              <a:gd name="T6" fmla="*/ 0 w 266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" h="92">
                <a:moveTo>
                  <a:pt x="214" y="92"/>
                </a:moveTo>
                <a:lnTo>
                  <a:pt x="266" y="0"/>
                </a:lnTo>
                <a:lnTo>
                  <a:pt x="138" y="0"/>
                </a:lnTo>
                <a:lnTo>
                  <a:pt x="0" y="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1F497D"/>
              </a:solidFill>
            </a:endParaRPr>
          </a:p>
        </p:txBody>
      </p:sp>
      <p:grpSp>
        <p:nvGrpSpPr>
          <p:cNvPr id="225" name="组合 224"/>
          <p:cNvGrpSpPr/>
          <p:nvPr/>
        </p:nvGrpSpPr>
        <p:grpSpPr>
          <a:xfrm>
            <a:off x="2588399" y="1156505"/>
            <a:ext cx="2309445" cy="1388706"/>
            <a:chOff x="2410474" y="1330434"/>
            <a:chExt cx="2309445" cy="1388706"/>
          </a:xfrm>
        </p:grpSpPr>
        <p:sp>
          <p:nvSpPr>
            <p:cNvPr id="211" name="Freeform 90"/>
            <p:cNvSpPr>
              <a:spLocks/>
            </p:cNvSpPr>
            <p:nvPr/>
          </p:nvSpPr>
          <p:spPr bwMode="auto">
            <a:xfrm>
              <a:off x="2410474" y="2240638"/>
              <a:ext cx="1996875" cy="478502"/>
            </a:xfrm>
            <a:custGeom>
              <a:avLst/>
              <a:gdLst>
                <a:gd name="T0" fmla="*/ 1491 w 1571"/>
                <a:gd name="T1" fmla="*/ 0 h 371"/>
                <a:gd name="T2" fmla="*/ 726 w 1571"/>
                <a:gd name="T3" fmla="*/ 287 h 371"/>
                <a:gd name="T4" fmla="*/ 0 w 1571"/>
                <a:gd name="T5" fmla="*/ 343 h 371"/>
                <a:gd name="T6" fmla="*/ 0 w 1571"/>
                <a:gd name="T7" fmla="*/ 371 h 371"/>
                <a:gd name="T8" fmla="*/ 550 w 1571"/>
                <a:gd name="T9" fmla="*/ 361 h 371"/>
                <a:gd name="T10" fmla="*/ 1571 w 1571"/>
                <a:gd name="T11" fmla="*/ 245 h 371"/>
                <a:gd name="T12" fmla="*/ 1491 w 1571"/>
                <a:gd name="T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1" h="371">
                  <a:moveTo>
                    <a:pt x="1491" y="0"/>
                  </a:moveTo>
                  <a:cubicBezTo>
                    <a:pt x="1491" y="0"/>
                    <a:pt x="1040" y="255"/>
                    <a:pt x="726" y="287"/>
                  </a:cubicBezTo>
                  <a:cubicBezTo>
                    <a:pt x="726" y="287"/>
                    <a:pt x="451" y="323"/>
                    <a:pt x="0" y="343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59" y="368"/>
                    <a:pt x="408" y="363"/>
                    <a:pt x="550" y="361"/>
                  </a:cubicBezTo>
                  <a:cubicBezTo>
                    <a:pt x="1064" y="334"/>
                    <a:pt x="1571" y="245"/>
                    <a:pt x="1571" y="245"/>
                  </a:cubicBezTo>
                  <a:lnTo>
                    <a:pt x="1491" y="0"/>
                  </a:lnTo>
                  <a:close/>
                </a:path>
              </a:pathLst>
            </a:custGeom>
            <a:solidFill>
              <a:srgbClr val="9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212" name="Freeform 91"/>
            <p:cNvSpPr>
              <a:spLocks/>
            </p:cNvSpPr>
            <p:nvPr/>
          </p:nvSpPr>
          <p:spPr bwMode="auto">
            <a:xfrm>
              <a:off x="2410474" y="1490890"/>
              <a:ext cx="2091964" cy="1152798"/>
            </a:xfrm>
            <a:custGeom>
              <a:avLst/>
              <a:gdLst>
                <a:gd name="T0" fmla="*/ 1354 w 1646"/>
                <a:gd name="T1" fmla="*/ 0 h 895"/>
                <a:gd name="T2" fmla="*/ 821 w 1646"/>
                <a:gd name="T3" fmla="*/ 718 h 895"/>
                <a:gd name="T4" fmla="*/ 195 w 1646"/>
                <a:gd name="T5" fmla="*/ 846 h 895"/>
                <a:gd name="T6" fmla="*/ 0 w 1646"/>
                <a:gd name="T7" fmla="*/ 863 h 895"/>
                <a:gd name="T8" fmla="*/ 0 w 1646"/>
                <a:gd name="T9" fmla="*/ 895 h 895"/>
                <a:gd name="T10" fmla="*/ 194 w 1646"/>
                <a:gd name="T11" fmla="*/ 885 h 895"/>
                <a:gd name="T12" fmla="*/ 874 w 1646"/>
                <a:gd name="T13" fmla="*/ 779 h 895"/>
                <a:gd name="T14" fmla="*/ 1646 w 1646"/>
                <a:gd name="T15" fmla="*/ 164 h 895"/>
                <a:gd name="T16" fmla="*/ 1354 w 1646"/>
                <a:gd name="T17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6" h="895">
                  <a:moveTo>
                    <a:pt x="1354" y="0"/>
                  </a:moveTo>
                  <a:cubicBezTo>
                    <a:pt x="1354" y="0"/>
                    <a:pt x="1024" y="570"/>
                    <a:pt x="821" y="718"/>
                  </a:cubicBezTo>
                  <a:cubicBezTo>
                    <a:pt x="821" y="718"/>
                    <a:pt x="705" y="816"/>
                    <a:pt x="195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95"/>
                    <a:pt x="0" y="895"/>
                    <a:pt x="0" y="895"/>
                  </a:cubicBezTo>
                  <a:cubicBezTo>
                    <a:pt x="194" y="885"/>
                    <a:pt x="194" y="885"/>
                    <a:pt x="194" y="885"/>
                  </a:cubicBezTo>
                  <a:cubicBezTo>
                    <a:pt x="194" y="885"/>
                    <a:pt x="682" y="877"/>
                    <a:pt x="874" y="779"/>
                  </a:cubicBezTo>
                  <a:cubicBezTo>
                    <a:pt x="874" y="779"/>
                    <a:pt x="1338" y="484"/>
                    <a:pt x="1646" y="164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E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213" name="Freeform 92"/>
            <p:cNvSpPr>
              <a:spLocks/>
            </p:cNvSpPr>
            <p:nvPr/>
          </p:nvSpPr>
          <p:spPr bwMode="auto">
            <a:xfrm>
              <a:off x="2410474" y="1724888"/>
              <a:ext cx="2187995" cy="958913"/>
            </a:xfrm>
            <a:custGeom>
              <a:avLst/>
              <a:gdLst>
                <a:gd name="T0" fmla="*/ 1646 w 1722"/>
                <a:gd name="T1" fmla="*/ 45 h 744"/>
                <a:gd name="T2" fmla="*/ 1569 w 1722"/>
                <a:gd name="T3" fmla="*/ 44 h 744"/>
                <a:gd name="T4" fmla="*/ 836 w 1722"/>
                <a:gd name="T5" fmla="*/ 614 h 744"/>
                <a:gd name="T6" fmla="*/ 288 w 1722"/>
                <a:gd name="T7" fmla="*/ 695 h 744"/>
                <a:gd name="T8" fmla="*/ 0 w 1722"/>
                <a:gd name="T9" fmla="*/ 712 h 744"/>
                <a:gd name="T10" fmla="*/ 0 w 1722"/>
                <a:gd name="T11" fmla="*/ 744 h 744"/>
                <a:gd name="T12" fmla="*/ 286 w 1722"/>
                <a:gd name="T13" fmla="*/ 728 h 744"/>
                <a:gd name="T14" fmla="*/ 853 w 1722"/>
                <a:gd name="T15" fmla="*/ 670 h 744"/>
                <a:gd name="T16" fmla="*/ 1221 w 1722"/>
                <a:gd name="T17" fmla="*/ 541 h 744"/>
                <a:gd name="T18" fmla="*/ 1722 w 1722"/>
                <a:gd name="T19" fmla="*/ 302 h 744"/>
                <a:gd name="T20" fmla="*/ 1646 w 1722"/>
                <a:gd name="T21" fmla="*/ 45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2" h="744">
                  <a:moveTo>
                    <a:pt x="1646" y="45"/>
                  </a:moveTo>
                  <a:cubicBezTo>
                    <a:pt x="1646" y="45"/>
                    <a:pt x="1618" y="0"/>
                    <a:pt x="1569" y="44"/>
                  </a:cubicBezTo>
                  <a:cubicBezTo>
                    <a:pt x="1407" y="188"/>
                    <a:pt x="1036" y="511"/>
                    <a:pt x="836" y="614"/>
                  </a:cubicBezTo>
                  <a:cubicBezTo>
                    <a:pt x="836" y="614"/>
                    <a:pt x="661" y="680"/>
                    <a:pt x="288" y="695"/>
                  </a:cubicBezTo>
                  <a:cubicBezTo>
                    <a:pt x="0" y="712"/>
                    <a:pt x="0" y="712"/>
                    <a:pt x="0" y="712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286" y="728"/>
                    <a:pt x="286" y="728"/>
                    <a:pt x="286" y="728"/>
                  </a:cubicBezTo>
                  <a:cubicBezTo>
                    <a:pt x="286" y="728"/>
                    <a:pt x="689" y="712"/>
                    <a:pt x="853" y="670"/>
                  </a:cubicBezTo>
                  <a:cubicBezTo>
                    <a:pt x="853" y="670"/>
                    <a:pt x="1018" y="627"/>
                    <a:pt x="1221" y="541"/>
                  </a:cubicBezTo>
                  <a:cubicBezTo>
                    <a:pt x="1722" y="302"/>
                    <a:pt x="1722" y="302"/>
                    <a:pt x="1722" y="302"/>
                  </a:cubicBezTo>
                  <a:lnTo>
                    <a:pt x="1646" y="45"/>
                  </a:lnTo>
                  <a:close/>
                </a:path>
              </a:pathLst>
            </a:custGeom>
            <a:solidFill>
              <a:srgbClr val="9E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214" name="Oval 93"/>
            <p:cNvSpPr>
              <a:spLocks noChangeArrowheads="1"/>
            </p:cNvSpPr>
            <p:nvPr/>
          </p:nvSpPr>
          <p:spPr bwMode="auto">
            <a:xfrm>
              <a:off x="4247297" y="2210075"/>
              <a:ext cx="339874" cy="344789"/>
            </a:xfrm>
            <a:prstGeom prst="ellipse">
              <a:avLst/>
            </a:prstGeom>
            <a:solidFill>
              <a:srgbClr val="E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215" name="Oval 94"/>
            <p:cNvSpPr>
              <a:spLocks noChangeArrowheads="1"/>
            </p:cNvSpPr>
            <p:nvPr/>
          </p:nvSpPr>
          <p:spPr bwMode="auto">
            <a:xfrm>
              <a:off x="4116432" y="1330434"/>
              <a:ext cx="450968" cy="456534"/>
            </a:xfrm>
            <a:prstGeom prst="ellipse">
              <a:avLst/>
            </a:prstGeom>
            <a:solidFill>
              <a:srgbClr val="9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220" name="Oval 99"/>
            <p:cNvSpPr>
              <a:spLocks noChangeArrowheads="1"/>
            </p:cNvSpPr>
            <p:nvPr/>
          </p:nvSpPr>
          <p:spPr bwMode="auto">
            <a:xfrm>
              <a:off x="4332030" y="1738259"/>
              <a:ext cx="387889" cy="391588"/>
            </a:xfrm>
            <a:prstGeom prst="ellipse">
              <a:avLst/>
            </a:prstGeom>
            <a:solidFill>
              <a:srgbClr val="3D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186" name="Oval 18"/>
            <p:cNvSpPr>
              <a:spLocks noChangeArrowheads="1"/>
            </p:cNvSpPr>
            <p:nvPr/>
          </p:nvSpPr>
          <p:spPr bwMode="auto">
            <a:xfrm>
              <a:off x="4311103" y="1429681"/>
              <a:ext cx="89718" cy="91286"/>
            </a:xfrm>
            <a:prstGeom prst="ellipse">
              <a:avLst/>
            </a:pr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9"/>
            <p:cNvSpPr>
              <a:spLocks/>
            </p:cNvSpPr>
            <p:nvPr/>
          </p:nvSpPr>
          <p:spPr bwMode="auto">
            <a:xfrm>
              <a:off x="4283600" y="1528280"/>
              <a:ext cx="144723" cy="129751"/>
            </a:xfrm>
            <a:custGeom>
              <a:avLst/>
              <a:gdLst>
                <a:gd name="T0" fmla="*/ 201 w 301"/>
                <a:gd name="T1" fmla="*/ 0 h 266"/>
                <a:gd name="T2" fmla="*/ 151 w 301"/>
                <a:gd name="T3" fmla="*/ 67 h 266"/>
                <a:gd name="T4" fmla="*/ 101 w 301"/>
                <a:gd name="T5" fmla="*/ 0 h 266"/>
                <a:gd name="T6" fmla="*/ 0 w 301"/>
                <a:gd name="T7" fmla="*/ 144 h 266"/>
                <a:gd name="T8" fmla="*/ 0 w 301"/>
                <a:gd name="T9" fmla="*/ 235 h 266"/>
                <a:gd name="T10" fmla="*/ 0 w 301"/>
                <a:gd name="T11" fmla="*/ 235 h 266"/>
                <a:gd name="T12" fmla="*/ 151 w 301"/>
                <a:gd name="T13" fmla="*/ 266 h 266"/>
                <a:gd name="T14" fmla="*/ 301 w 301"/>
                <a:gd name="T15" fmla="*/ 235 h 266"/>
                <a:gd name="T16" fmla="*/ 301 w 301"/>
                <a:gd name="T17" fmla="*/ 235 h 266"/>
                <a:gd name="T18" fmla="*/ 301 w 301"/>
                <a:gd name="T19" fmla="*/ 144 h 266"/>
                <a:gd name="T20" fmla="*/ 201 w 301"/>
                <a:gd name="T2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266">
                  <a:moveTo>
                    <a:pt x="201" y="0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2" y="21"/>
                    <a:pt x="0" y="78"/>
                    <a:pt x="0" y="14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" y="252"/>
                    <a:pt x="69" y="266"/>
                    <a:pt x="151" y="266"/>
                  </a:cubicBezTo>
                  <a:cubicBezTo>
                    <a:pt x="232" y="266"/>
                    <a:pt x="298" y="252"/>
                    <a:pt x="301" y="235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1" y="78"/>
                    <a:pt x="259" y="21"/>
                    <a:pt x="201" y="0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20"/>
            <p:cNvSpPr>
              <a:spLocks/>
            </p:cNvSpPr>
            <p:nvPr/>
          </p:nvSpPr>
          <p:spPr bwMode="auto">
            <a:xfrm>
              <a:off x="4349019" y="1523946"/>
              <a:ext cx="14419" cy="8668"/>
            </a:xfrm>
            <a:custGeom>
              <a:avLst/>
              <a:gdLst>
                <a:gd name="T0" fmla="*/ 30 w 30"/>
                <a:gd name="T1" fmla="*/ 1 h 18"/>
                <a:gd name="T2" fmla="*/ 15 w 30"/>
                <a:gd name="T3" fmla="*/ 0 h 18"/>
                <a:gd name="T4" fmla="*/ 1 w 30"/>
                <a:gd name="T5" fmla="*/ 1 h 18"/>
                <a:gd name="T6" fmla="*/ 7 w 30"/>
                <a:gd name="T7" fmla="*/ 18 h 18"/>
                <a:gd name="T8" fmla="*/ 24 w 30"/>
                <a:gd name="T9" fmla="*/ 18 h 18"/>
                <a:gd name="T10" fmla="*/ 30 w 30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30" y="1"/>
                  </a:move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6" y="0"/>
                    <a:pt x="1" y="1"/>
                  </a:cubicBezTo>
                  <a:cubicBezTo>
                    <a:pt x="1" y="1"/>
                    <a:pt x="0" y="11"/>
                    <a:pt x="7" y="18"/>
                  </a:cubicBezTo>
                  <a:cubicBezTo>
                    <a:pt x="7" y="18"/>
                    <a:pt x="18" y="18"/>
                    <a:pt x="24" y="18"/>
                  </a:cubicBezTo>
                  <a:cubicBezTo>
                    <a:pt x="24" y="18"/>
                    <a:pt x="30" y="12"/>
                    <a:pt x="30" y="1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21"/>
            <p:cNvSpPr>
              <a:spLocks/>
            </p:cNvSpPr>
            <p:nvPr/>
          </p:nvSpPr>
          <p:spPr bwMode="auto">
            <a:xfrm>
              <a:off x="4347951" y="1533969"/>
              <a:ext cx="16021" cy="22212"/>
            </a:xfrm>
            <a:custGeom>
              <a:avLst/>
              <a:gdLst>
                <a:gd name="T0" fmla="*/ 15 w 60"/>
                <a:gd name="T1" fmla="*/ 0 h 82"/>
                <a:gd name="T2" fmla="*/ 47 w 60"/>
                <a:gd name="T3" fmla="*/ 0 h 82"/>
                <a:gd name="T4" fmla="*/ 60 w 60"/>
                <a:gd name="T5" fmla="*/ 47 h 82"/>
                <a:gd name="T6" fmla="*/ 31 w 60"/>
                <a:gd name="T7" fmla="*/ 82 h 82"/>
                <a:gd name="T8" fmla="*/ 0 w 60"/>
                <a:gd name="T9" fmla="*/ 47 h 82"/>
                <a:gd name="T10" fmla="*/ 15 w 6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2">
                  <a:moveTo>
                    <a:pt x="15" y="0"/>
                  </a:moveTo>
                  <a:lnTo>
                    <a:pt x="47" y="0"/>
                  </a:lnTo>
                  <a:lnTo>
                    <a:pt x="60" y="47"/>
                  </a:lnTo>
                  <a:lnTo>
                    <a:pt x="31" y="82"/>
                  </a:lnTo>
                  <a:lnTo>
                    <a:pt x="0" y="4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22"/>
            <p:cNvSpPr>
              <a:spLocks/>
            </p:cNvSpPr>
            <p:nvPr/>
          </p:nvSpPr>
          <p:spPr bwMode="auto">
            <a:xfrm>
              <a:off x="4270249" y="1542366"/>
              <a:ext cx="12016" cy="16524"/>
            </a:xfrm>
            <a:custGeom>
              <a:avLst/>
              <a:gdLst>
                <a:gd name="T0" fmla="*/ 23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3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3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3"/>
            <p:cNvSpPr>
              <a:spLocks/>
            </p:cNvSpPr>
            <p:nvPr/>
          </p:nvSpPr>
          <p:spPr bwMode="auto">
            <a:xfrm>
              <a:off x="4222186" y="1538032"/>
              <a:ext cx="78236" cy="96974"/>
            </a:xfrm>
            <a:custGeom>
              <a:avLst/>
              <a:gdLst>
                <a:gd name="T0" fmla="*/ 150 w 163"/>
                <a:gd name="T1" fmla="*/ 0 h 199"/>
                <a:gd name="T2" fmla="*/ 113 w 163"/>
                <a:gd name="T3" fmla="*/ 50 h 199"/>
                <a:gd name="T4" fmla="*/ 75 w 163"/>
                <a:gd name="T5" fmla="*/ 0 h 199"/>
                <a:gd name="T6" fmla="*/ 0 w 163"/>
                <a:gd name="T7" fmla="*/ 108 h 199"/>
                <a:gd name="T8" fmla="*/ 0 w 163"/>
                <a:gd name="T9" fmla="*/ 176 h 199"/>
                <a:gd name="T10" fmla="*/ 0 w 163"/>
                <a:gd name="T11" fmla="*/ 176 h 199"/>
                <a:gd name="T12" fmla="*/ 113 w 163"/>
                <a:gd name="T13" fmla="*/ 199 h 199"/>
                <a:gd name="T14" fmla="*/ 114 w 163"/>
                <a:gd name="T15" fmla="*/ 199 h 199"/>
                <a:gd name="T16" fmla="*/ 114 w 163"/>
                <a:gd name="T17" fmla="*/ 124 h 199"/>
                <a:gd name="T18" fmla="*/ 163 w 163"/>
                <a:gd name="T19" fmla="*/ 6 h 199"/>
                <a:gd name="T20" fmla="*/ 150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150" y="0"/>
                  </a:moveTo>
                  <a:cubicBezTo>
                    <a:pt x="113" y="50"/>
                    <a:pt x="113" y="50"/>
                    <a:pt x="113" y="5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1" y="16"/>
                    <a:pt x="0" y="58"/>
                    <a:pt x="0" y="10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" y="189"/>
                    <a:pt x="52" y="199"/>
                    <a:pt x="113" y="199"/>
                  </a:cubicBezTo>
                  <a:cubicBezTo>
                    <a:pt x="113" y="199"/>
                    <a:pt x="114" y="199"/>
                    <a:pt x="114" y="199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78"/>
                    <a:pt x="133" y="36"/>
                    <a:pt x="163" y="6"/>
                  </a:cubicBezTo>
                  <a:cubicBezTo>
                    <a:pt x="159" y="3"/>
                    <a:pt x="155" y="2"/>
                    <a:pt x="150" y="0"/>
                  </a:cubicBez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24"/>
            <p:cNvSpPr>
              <a:spLocks/>
            </p:cNvSpPr>
            <p:nvPr/>
          </p:nvSpPr>
          <p:spPr bwMode="auto">
            <a:xfrm>
              <a:off x="4271317" y="1534511"/>
              <a:ext cx="10414" cy="7043"/>
            </a:xfrm>
            <a:custGeom>
              <a:avLst/>
              <a:gdLst>
                <a:gd name="T0" fmla="*/ 18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8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8" y="14"/>
                  </a:moveTo>
                  <a:cubicBezTo>
                    <a:pt x="18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8" y="14"/>
                  </a:cubicBez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25"/>
            <p:cNvSpPr>
              <a:spLocks noChangeArrowheads="1"/>
            </p:cNvSpPr>
            <p:nvPr/>
          </p:nvSpPr>
          <p:spPr bwMode="auto">
            <a:xfrm>
              <a:off x="4242479" y="1463812"/>
              <a:ext cx="67555" cy="68803"/>
            </a:xfrm>
            <a:prstGeom prst="ellipse">
              <a:avLst/>
            </a:pr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6"/>
            <p:cNvSpPr>
              <a:spLocks/>
            </p:cNvSpPr>
            <p:nvPr/>
          </p:nvSpPr>
          <p:spPr bwMode="auto">
            <a:xfrm>
              <a:off x="4430726" y="1534511"/>
              <a:ext cx="10414" cy="7043"/>
            </a:xfrm>
            <a:custGeom>
              <a:avLst/>
              <a:gdLst>
                <a:gd name="T0" fmla="*/ 17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7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7" y="14"/>
                  </a:moveTo>
                  <a:cubicBezTo>
                    <a:pt x="17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7" y="14"/>
                  </a:cubicBezTo>
                  <a:close/>
                </a:path>
              </a:pathLst>
            </a:custGeom>
            <a:solidFill>
              <a:srgbClr val="A6C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7"/>
            <p:cNvSpPr>
              <a:spLocks/>
            </p:cNvSpPr>
            <p:nvPr/>
          </p:nvSpPr>
          <p:spPr bwMode="auto">
            <a:xfrm>
              <a:off x="4429658" y="1542366"/>
              <a:ext cx="12016" cy="16524"/>
            </a:xfrm>
            <a:custGeom>
              <a:avLst/>
              <a:gdLst>
                <a:gd name="T0" fmla="*/ 24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4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4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4" y="61"/>
                  </a:lnTo>
                  <a:close/>
                </a:path>
              </a:pathLst>
            </a:custGeom>
            <a:solidFill>
              <a:srgbClr val="A6C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8"/>
            <p:cNvSpPr>
              <a:spLocks noChangeArrowheads="1"/>
            </p:cNvSpPr>
            <p:nvPr/>
          </p:nvSpPr>
          <p:spPr bwMode="auto">
            <a:xfrm>
              <a:off x="4401888" y="1463812"/>
              <a:ext cx="67822" cy="68803"/>
            </a:xfrm>
            <a:prstGeom prst="ellipse">
              <a:avLst/>
            </a:prstGeom>
            <a:solidFill>
              <a:srgbClr val="A6C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29"/>
            <p:cNvSpPr>
              <a:spLocks/>
            </p:cNvSpPr>
            <p:nvPr/>
          </p:nvSpPr>
          <p:spPr bwMode="auto">
            <a:xfrm>
              <a:off x="4411501" y="1538032"/>
              <a:ext cx="78236" cy="96974"/>
            </a:xfrm>
            <a:custGeom>
              <a:avLst/>
              <a:gdLst>
                <a:gd name="T0" fmla="*/ 88 w 163"/>
                <a:gd name="T1" fmla="*/ 0 h 199"/>
                <a:gd name="T2" fmla="*/ 51 w 163"/>
                <a:gd name="T3" fmla="*/ 50 h 199"/>
                <a:gd name="T4" fmla="*/ 13 w 163"/>
                <a:gd name="T5" fmla="*/ 0 h 199"/>
                <a:gd name="T6" fmla="*/ 0 w 163"/>
                <a:gd name="T7" fmla="*/ 6 h 199"/>
                <a:gd name="T8" fmla="*/ 49 w 163"/>
                <a:gd name="T9" fmla="*/ 124 h 199"/>
                <a:gd name="T10" fmla="*/ 49 w 163"/>
                <a:gd name="T11" fmla="*/ 199 h 199"/>
                <a:gd name="T12" fmla="*/ 51 w 163"/>
                <a:gd name="T13" fmla="*/ 199 h 199"/>
                <a:gd name="T14" fmla="*/ 163 w 163"/>
                <a:gd name="T15" fmla="*/ 176 h 199"/>
                <a:gd name="T16" fmla="*/ 163 w 163"/>
                <a:gd name="T17" fmla="*/ 176 h 199"/>
                <a:gd name="T18" fmla="*/ 163 w 163"/>
                <a:gd name="T19" fmla="*/ 108 h 199"/>
                <a:gd name="T20" fmla="*/ 88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88" y="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3"/>
                    <a:pt x="0" y="6"/>
                  </a:cubicBezTo>
                  <a:cubicBezTo>
                    <a:pt x="30" y="36"/>
                    <a:pt x="49" y="78"/>
                    <a:pt x="49" y="124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0" y="199"/>
                    <a:pt x="50" y="199"/>
                    <a:pt x="51" y="199"/>
                  </a:cubicBezTo>
                  <a:cubicBezTo>
                    <a:pt x="112" y="199"/>
                    <a:pt x="161" y="189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2" y="16"/>
                    <a:pt x="88" y="0"/>
                  </a:cubicBezTo>
                  <a:close/>
                </a:path>
              </a:pathLst>
            </a:custGeom>
            <a:solidFill>
              <a:srgbClr val="A6C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2"/>
            <p:cNvSpPr>
              <a:spLocks noEditPoints="1"/>
            </p:cNvSpPr>
            <p:nvPr/>
          </p:nvSpPr>
          <p:spPr bwMode="auto">
            <a:xfrm>
              <a:off x="4564468" y="1960414"/>
              <a:ext cx="67849" cy="69044"/>
            </a:xfrm>
            <a:custGeom>
              <a:avLst/>
              <a:gdLst>
                <a:gd name="T0" fmla="*/ 88 w 175"/>
                <a:gd name="T1" fmla="*/ 0 h 175"/>
                <a:gd name="T2" fmla="*/ 0 w 175"/>
                <a:gd name="T3" fmla="*/ 88 h 175"/>
                <a:gd name="T4" fmla="*/ 88 w 175"/>
                <a:gd name="T5" fmla="*/ 175 h 175"/>
                <a:gd name="T6" fmla="*/ 175 w 175"/>
                <a:gd name="T7" fmla="*/ 88 h 175"/>
                <a:gd name="T8" fmla="*/ 88 w 175"/>
                <a:gd name="T9" fmla="*/ 0 h 175"/>
                <a:gd name="T10" fmla="*/ 59 w 175"/>
                <a:gd name="T11" fmla="*/ 149 h 175"/>
                <a:gd name="T12" fmla="*/ 42 w 175"/>
                <a:gd name="T13" fmla="*/ 132 h 175"/>
                <a:gd name="T14" fmla="*/ 59 w 175"/>
                <a:gd name="T15" fmla="*/ 115 h 175"/>
                <a:gd name="T16" fmla="*/ 76 w 175"/>
                <a:gd name="T17" fmla="*/ 132 h 175"/>
                <a:gd name="T18" fmla="*/ 59 w 175"/>
                <a:gd name="T19" fmla="*/ 14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5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5"/>
                    <a:pt x="88" y="175"/>
                  </a:cubicBezTo>
                  <a:cubicBezTo>
                    <a:pt x="136" y="175"/>
                    <a:pt x="175" y="136"/>
                    <a:pt x="175" y="88"/>
                  </a:cubicBezTo>
                  <a:cubicBezTo>
                    <a:pt x="175" y="39"/>
                    <a:pt x="136" y="0"/>
                    <a:pt x="88" y="0"/>
                  </a:cubicBezTo>
                  <a:close/>
                  <a:moveTo>
                    <a:pt x="59" y="149"/>
                  </a:moveTo>
                  <a:cubicBezTo>
                    <a:pt x="50" y="149"/>
                    <a:pt x="42" y="141"/>
                    <a:pt x="42" y="132"/>
                  </a:cubicBezTo>
                  <a:cubicBezTo>
                    <a:pt x="42" y="123"/>
                    <a:pt x="50" y="115"/>
                    <a:pt x="59" y="115"/>
                  </a:cubicBezTo>
                  <a:cubicBezTo>
                    <a:pt x="69" y="115"/>
                    <a:pt x="76" y="123"/>
                    <a:pt x="76" y="132"/>
                  </a:cubicBezTo>
                  <a:cubicBezTo>
                    <a:pt x="76" y="141"/>
                    <a:pt x="69" y="149"/>
                    <a:pt x="59" y="149"/>
                  </a:cubicBez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3"/>
            <p:cNvSpPr>
              <a:spLocks noEditPoints="1"/>
            </p:cNvSpPr>
            <p:nvPr/>
          </p:nvSpPr>
          <p:spPr bwMode="auto">
            <a:xfrm>
              <a:off x="4450262" y="1813135"/>
              <a:ext cx="148341" cy="216323"/>
            </a:xfrm>
            <a:custGeom>
              <a:avLst/>
              <a:gdLst>
                <a:gd name="T0" fmla="*/ 334 w 382"/>
                <a:gd name="T1" fmla="*/ 232 h 549"/>
                <a:gd name="T2" fmla="*/ 334 w 382"/>
                <a:gd name="T3" fmla="*/ 143 h 549"/>
                <a:gd name="T4" fmla="*/ 191 w 382"/>
                <a:gd name="T5" fmla="*/ 0 h 549"/>
                <a:gd name="T6" fmla="*/ 48 w 382"/>
                <a:gd name="T7" fmla="*/ 143 h 549"/>
                <a:gd name="T8" fmla="*/ 48 w 382"/>
                <a:gd name="T9" fmla="*/ 232 h 549"/>
                <a:gd name="T10" fmla="*/ 0 w 382"/>
                <a:gd name="T11" fmla="*/ 358 h 549"/>
                <a:gd name="T12" fmla="*/ 191 w 382"/>
                <a:gd name="T13" fmla="*/ 549 h 549"/>
                <a:gd name="T14" fmla="*/ 302 w 382"/>
                <a:gd name="T15" fmla="*/ 514 h 549"/>
                <a:gd name="T16" fmla="*/ 286 w 382"/>
                <a:gd name="T17" fmla="*/ 462 h 549"/>
                <a:gd name="T18" fmla="*/ 381 w 382"/>
                <a:gd name="T19" fmla="*/ 366 h 549"/>
                <a:gd name="T20" fmla="*/ 382 w 382"/>
                <a:gd name="T21" fmla="*/ 358 h 549"/>
                <a:gd name="T22" fmla="*/ 334 w 382"/>
                <a:gd name="T23" fmla="*/ 232 h 549"/>
                <a:gd name="T24" fmla="*/ 213 w 382"/>
                <a:gd name="T25" fmla="*/ 411 h 549"/>
                <a:gd name="T26" fmla="*/ 213 w 382"/>
                <a:gd name="T27" fmla="*/ 428 h 549"/>
                <a:gd name="T28" fmla="*/ 191 w 382"/>
                <a:gd name="T29" fmla="*/ 451 h 549"/>
                <a:gd name="T30" fmla="*/ 168 w 382"/>
                <a:gd name="T31" fmla="*/ 428 h 549"/>
                <a:gd name="T32" fmla="*/ 168 w 382"/>
                <a:gd name="T33" fmla="*/ 411 h 549"/>
                <a:gd name="T34" fmla="*/ 133 w 382"/>
                <a:gd name="T35" fmla="*/ 358 h 549"/>
                <a:gd name="T36" fmla="*/ 191 w 382"/>
                <a:gd name="T37" fmla="*/ 301 h 549"/>
                <a:gd name="T38" fmla="*/ 248 w 382"/>
                <a:gd name="T39" fmla="*/ 358 h 549"/>
                <a:gd name="T40" fmla="*/ 213 w 382"/>
                <a:gd name="T41" fmla="*/ 411 h 549"/>
                <a:gd name="T42" fmla="*/ 191 w 382"/>
                <a:gd name="T43" fmla="*/ 168 h 549"/>
                <a:gd name="T44" fmla="*/ 90 w 382"/>
                <a:gd name="T45" fmla="*/ 196 h 549"/>
                <a:gd name="T46" fmla="*/ 90 w 382"/>
                <a:gd name="T47" fmla="*/ 143 h 549"/>
                <a:gd name="T48" fmla="*/ 191 w 382"/>
                <a:gd name="T49" fmla="*/ 43 h 549"/>
                <a:gd name="T50" fmla="*/ 291 w 382"/>
                <a:gd name="T51" fmla="*/ 143 h 549"/>
                <a:gd name="T52" fmla="*/ 291 w 382"/>
                <a:gd name="T53" fmla="*/ 196 h 549"/>
                <a:gd name="T54" fmla="*/ 191 w 382"/>
                <a:gd name="T55" fmla="*/ 16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2" h="549">
                  <a:moveTo>
                    <a:pt x="334" y="232"/>
                  </a:moveTo>
                  <a:cubicBezTo>
                    <a:pt x="334" y="143"/>
                    <a:pt x="334" y="143"/>
                    <a:pt x="334" y="143"/>
                  </a:cubicBezTo>
                  <a:cubicBezTo>
                    <a:pt x="334" y="64"/>
                    <a:pt x="270" y="0"/>
                    <a:pt x="191" y="0"/>
                  </a:cubicBezTo>
                  <a:cubicBezTo>
                    <a:pt x="112" y="0"/>
                    <a:pt x="48" y="64"/>
                    <a:pt x="48" y="143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18" y="266"/>
                    <a:pt x="0" y="310"/>
                    <a:pt x="0" y="358"/>
                  </a:cubicBezTo>
                  <a:cubicBezTo>
                    <a:pt x="0" y="464"/>
                    <a:pt x="85" y="549"/>
                    <a:pt x="191" y="549"/>
                  </a:cubicBezTo>
                  <a:cubicBezTo>
                    <a:pt x="232" y="549"/>
                    <a:pt x="270" y="536"/>
                    <a:pt x="302" y="514"/>
                  </a:cubicBezTo>
                  <a:cubicBezTo>
                    <a:pt x="292" y="499"/>
                    <a:pt x="286" y="481"/>
                    <a:pt x="286" y="462"/>
                  </a:cubicBezTo>
                  <a:cubicBezTo>
                    <a:pt x="286" y="409"/>
                    <a:pt x="329" y="366"/>
                    <a:pt x="381" y="366"/>
                  </a:cubicBezTo>
                  <a:cubicBezTo>
                    <a:pt x="381" y="364"/>
                    <a:pt x="382" y="361"/>
                    <a:pt x="382" y="358"/>
                  </a:cubicBezTo>
                  <a:cubicBezTo>
                    <a:pt x="382" y="310"/>
                    <a:pt x="363" y="266"/>
                    <a:pt x="334" y="232"/>
                  </a:cubicBezTo>
                  <a:close/>
                  <a:moveTo>
                    <a:pt x="213" y="411"/>
                  </a:moveTo>
                  <a:cubicBezTo>
                    <a:pt x="213" y="428"/>
                    <a:pt x="213" y="428"/>
                    <a:pt x="213" y="428"/>
                  </a:cubicBezTo>
                  <a:cubicBezTo>
                    <a:pt x="213" y="441"/>
                    <a:pt x="203" y="451"/>
                    <a:pt x="191" y="451"/>
                  </a:cubicBezTo>
                  <a:cubicBezTo>
                    <a:pt x="178" y="451"/>
                    <a:pt x="168" y="441"/>
                    <a:pt x="168" y="428"/>
                  </a:cubicBezTo>
                  <a:cubicBezTo>
                    <a:pt x="168" y="411"/>
                    <a:pt x="168" y="411"/>
                    <a:pt x="168" y="411"/>
                  </a:cubicBezTo>
                  <a:cubicBezTo>
                    <a:pt x="148" y="402"/>
                    <a:pt x="133" y="382"/>
                    <a:pt x="133" y="358"/>
                  </a:cubicBezTo>
                  <a:cubicBezTo>
                    <a:pt x="133" y="327"/>
                    <a:pt x="159" y="301"/>
                    <a:pt x="191" y="301"/>
                  </a:cubicBezTo>
                  <a:cubicBezTo>
                    <a:pt x="222" y="301"/>
                    <a:pt x="248" y="327"/>
                    <a:pt x="248" y="358"/>
                  </a:cubicBezTo>
                  <a:cubicBezTo>
                    <a:pt x="248" y="382"/>
                    <a:pt x="234" y="402"/>
                    <a:pt x="213" y="411"/>
                  </a:cubicBezTo>
                  <a:close/>
                  <a:moveTo>
                    <a:pt x="191" y="168"/>
                  </a:moveTo>
                  <a:cubicBezTo>
                    <a:pt x="154" y="168"/>
                    <a:pt x="119" y="178"/>
                    <a:pt x="90" y="196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0" y="88"/>
                    <a:pt x="135" y="43"/>
                    <a:pt x="191" y="43"/>
                  </a:cubicBezTo>
                  <a:cubicBezTo>
                    <a:pt x="246" y="43"/>
                    <a:pt x="291" y="88"/>
                    <a:pt x="291" y="143"/>
                  </a:cubicBezTo>
                  <a:cubicBezTo>
                    <a:pt x="291" y="196"/>
                    <a:pt x="291" y="196"/>
                    <a:pt x="291" y="196"/>
                  </a:cubicBezTo>
                  <a:cubicBezTo>
                    <a:pt x="262" y="178"/>
                    <a:pt x="228" y="168"/>
                    <a:pt x="191" y="168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4"/>
            <p:cNvSpPr>
              <a:spLocks/>
            </p:cNvSpPr>
            <p:nvPr/>
          </p:nvSpPr>
          <p:spPr bwMode="auto">
            <a:xfrm>
              <a:off x="4599235" y="1924289"/>
              <a:ext cx="44250" cy="65410"/>
            </a:xfrm>
            <a:custGeom>
              <a:avLst/>
              <a:gdLst>
                <a:gd name="T0" fmla="*/ 42 w 114"/>
                <a:gd name="T1" fmla="*/ 152 h 166"/>
                <a:gd name="T2" fmla="*/ 14 w 114"/>
                <a:gd name="T3" fmla="*/ 160 h 166"/>
                <a:gd name="T4" fmla="*/ 14 w 114"/>
                <a:gd name="T5" fmla="*/ 160 h 166"/>
                <a:gd name="T6" fmla="*/ 6 w 114"/>
                <a:gd name="T7" fmla="*/ 131 h 166"/>
                <a:gd name="T8" fmla="*/ 72 w 114"/>
                <a:gd name="T9" fmla="*/ 14 h 166"/>
                <a:gd name="T10" fmla="*/ 101 w 114"/>
                <a:gd name="T11" fmla="*/ 6 h 166"/>
                <a:gd name="T12" fmla="*/ 101 w 114"/>
                <a:gd name="T13" fmla="*/ 6 h 166"/>
                <a:gd name="T14" fmla="*/ 109 w 114"/>
                <a:gd name="T15" fmla="*/ 34 h 166"/>
                <a:gd name="T16" fmla="*/ 42 w 114"/>
                <a:gd name="T17" fmla="*/ 15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66">
                  <a:moveTo>
                    <a:pt x="42" y="152"/>
                  </a:moveTo>
                  <a:cubicBezTo>
                    <a:pt x="37" y="162"/>
                    <a:pt x="24" y="166"/>
                    <a:pt x="14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3" y="155"/>
                    <a:pt x="0" y="142"/>
                    <a:pt x="6" y="131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8" y="3"/>
                    <a:pt x="90" y="0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11" y="11"/>
                    <a:pt x="114" y="24"/>
                    <a:pt x="109" y="34"/>
                  </a:cubicBezTo>
                  <a:lnTo>
                    <a:pt x="42" y="152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/>
            <p:cNvSpPr>
              <a:spLocks/>
            </p:cNvSpPr>
            <p:nvPr/>
          </p:nvSpPr>
          <p:spPr bwMode="auto">
            <a:xfrm>
              <a:off x="4629156" y="1938397"/>
              <a:ext cx="19386" cy="16459"/>
            </a:xfrm>
            <a:custGeom>
              <a:avLst/>
              <a:gdLst>
                <a:gd name="T0" fmla="*/ 46 w 50"/>
                <a:gd name="T1" fmla="*/ 34 h 42"/>
                <a:gd name="T2" fmla="*/ 28 w 50"/>
                <a:gd name="T3" fmla="*/ 38 h 42"/>
                <a:gd name="T4" fmla="*/ 9 w 50"/>
                <a:gd name="T5" fmla="*/ 26 h 42"/>
                <a:gd name="T6" fmla="*/ 4 w 50"/>
                <a:gd name="T7" fmla="*/ 8 h 42"/>
                <a:gd name="T8" fmla="*/ 4 w 50"/>
                <a:gd name="T9" fmla="*/ 8 h 42"/>
                <a:gd name="T10" fmla="*/ 22 w 50"/>
                <a:gd name="T11" fmla="*/ 4 h 42"/>
                <a:gd name="T12" fmla="*/ 42 w 50"/>
                <a:gd name="T13" fmla="*/ 16 h 42"/>
                <a:gd name="T14" fmla="*/ 46 w 50"/>
                <a:gd name="T15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2">
                  <a:moveTo>
                    <a:pt x="46" y="34"/>
                  </a:moveTo>
                  <a:cubicBezTo>
                    <a:pt x="43" y="40"/>
                    <a:pt x="35" y="42"/>
                    <a:pt x="28" y="3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2" y="22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6" y="0"/>
                    <a:pt x="22" y="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8" y="19"/>
                    <a:pt x="50" y="28"/>
                    <a:pt x="46" y="34"/>
                  </a:cubicBez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6"/>
            <p:cNvSpPr>
              <a:spLocks/>
            </p:cNvSpPr>
            <p:nvPr/>
          </p:nvSpPr>
          <p:spPr bwMode="auto">
            <a:xfrm>
              <a:off x="4620728" y="1950154"/>
              <a:ext cx="26339" cy="20948"/>
            </a:xfrm>
            <a:custGeom>
              <a:avLst/>
              <a:gdLst>
                <a:gd name="T0" fmla="*/ 64 w 68"/>
                <a:gd name="T1" fmla="*/ 45 h 53"/>
                <a:gd name="T2" fmla="*/ 46 w 68"/>
                <a:gd name="T3" fmla="*/ 49 h 53"/>
                <a:gd name="T4" fmla="*/ 9 w 68"/>
                <a:gd name="T5" fmla="*/ 26 h 53"/>
                <a:gd name="T6" fmla="*/ 4 w 68"/>
                <a:gd name="T7" fmla="*/ 8 h 53"/>
                <a:gd name="T8" fmla="*/ 4 w 68"/>
                <a:gd name="T9" fmla="*/ 8 h 53"/>
                <a:gd name="T10" fmla="*/ 22 w 68"/>
                <a:gd name="T11" fmla="*/ 4 h 53"/>
                <a:gd name="T12" fmla="*/ 60 w 68"/>
                <a:gd name="T13" fmla="*/ 27 h 53"/>
                <a:gd name="T14" fmla="*/ 64 w 68"/>
                <a:gd name="T15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53">
                  <a:moveTo>
                    <a:pt x="64" y="45"/>
                  </a:moveTo>
                  <a:cubicBezTo>
                    <a:pt x="61" y="51"/>
                    <a:pt x="53" y="53"/>
                    <a:pt x="46" y="4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2" y="23"/>
                    <a:pt x="0" y="15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6" y="0"/>
                    <a:pt x="22" y="4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6" y="31"/>
                    <a:pt x="68" y="39"/>
                    <a:pt x="64" y="45"/>
                  </a:cubicBez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7"/>
            <p:cNvSpPr>
              <a:spLocks/>
            </p:cNvSpPr>
            <p:nvPr/>
          </p:nvSpPr>
          <p:spPr bwMode="auto">
            <a:xfrm>
              <a:off x="4593546" y="1883248"/>
              <a:ext cx="40667" cy="50019"/>
            </a:xfrm>
            <a:custGeom>
              <a:avLst/>
              <a:gdLst>
                <a:gd name="T0" fmla="*/ 105 w 105"/>
                <a:gd name="T1" fmla="*/ 58 h 127"/>
                <a:gd name="T2" fmla="*/ 1 w 105"/>
                <a:gd name="T3" fmla="*/ 58 h 127"/>
                <a:gd name="T4" fmla="*/ 76 w 105"/>
                <a:gd name="T5" fmla="*/ 56 h 127"/>
                <a:gd name="T6" fmla="*/ 0 w 105"/>
                <a:gd name="T7" fmla="*/ 61 h 127"/>
                <a:gd name="T8" fmla="*/ 105 w 105"/>
                <a:gd name="T9" fmla="*/ 5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7">
                  <a:moveTo>
                    <a:pt x="105" y="58"/>
                  </a:moveTo>
                  <a:cubicBezTo>
                    <a:pt x="55" y="0"/>
                    <a:pt x="10" y="46"/>
                    <a:pt x="1" y="58"/>
                  </a:cubicBezTo>
                  <a:cubicBezTo>
                    <a:pt x="18" y="57"/>
                    <a:pt x="46" y="52"/>
                    <a:pt x="76" y="56"/>
                  </a:cubicBezTo>
                  <a:cubicBezTo>
                    <a:pt x="76" y="56"/>
                    <a:pt x="40" y="65"/>
                    <a:pt x="0" y="61"/>
                  </a:cubicBezTo>
                  <a:cubicBezTo>
                    <a:pt x="57" y="127"/>
                    <a:pt x="105" y="58"/>
                    <a:pt x="105" y="58"/>
                  </a:cubicBezTo>
                  <a:close/>
                </a:path>
              </a:pathLst>
            </a:custGeom>
            <a:solidFill>
              <a:srgbClr val="A6C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8"/>
            <p:cNvSpPr>
              <a:spLocks/>
            </p:cNvSpPr>
            <p:nvPr/>
          </p:nvSpPr>
          <p:spPr bwMode="auto">
            <a:xfrm>
              <a:off x="4571421" y="1872346"/>
              <a:ext cx="39825" cy="31850"/>
            </a:xfrm>
            <a:custGeom>
              <a:avLst/>
              <a:gdLst>
                <a:gd name="T0" fmla="*/ 54 w 103"/>
                <a:gd name="T1" fmla="*/ 33 h 81"/>
                <a:gd name="T2" fmla="*/ 58 w 103"/>
                <a:gd name="T3" fmla="*/ 81 h 81"/>
                <a:gd name="T4" fmla="*/ 54 w 103"/>
                <a:gd name="T5" fmla="*/ 0 h 81"/>
                <a:gd name="T6" fmla="*/ 53 w 103"/>
                <a:gd name="T7" fmla="*/ 81 h 81"/>
                <a:gd name="T8" fmla="*/ 54 w 103"/>
                <a:gd name="T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81">
                  <a:moveTo>
                    <a:pt x="54" y="33"/>
                  </a:moveTo>
                  <a:cubicBezTo>
                    <a:pt x="54" y="33"/>
                    <a:pt x="60" y="57"/>
                    <a:pt x="58" y="81"/>
                  </a:cubicBezTo>
                  <a:cubicBezTo>
                    <a:pt x="67" y="73"/>
                    <a:pt x="103" y="41"/>
                    <a:pt x="54" y="0"/>
                  </a:cubicBezTo>
                  <a:cubicBezTo>
                    <a:pt x="54" y="0"/>
                    <a:pt x="0" y="41"/>
                    <a:pt x="53" y="81"/>
                  </a:cubicBezTo>
                  <a:cubicBezTo>
                    <a:pt x="52" y="64"/>
                    <a:pt x="54" y="42"/>
                    <a:pt x="54" y="33"/>
                  </a:cubicBezTo>
                  <a:close/>
                </a:path>
              </a:pathLst>
            </a:custGeom>
            <a:solidFill>
              <a:srgbClr val="A6C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8"/>
            <p:cNvSpPr>
              <a:spLocks noEditPoints="1"/>
            </p:cNvSpPr>
            <p:nvPr/>
          </p:nvSpPr>
          <p:spPr bwMode="auto">
            <a:xfrm>
              <a:off x="4336826" y="2281742"/>
              <a:ext cx="201200" cy="151691"/>
            </a:xfrm>
            <a:custGeom>
              <a:avLst/>
              <a:gdLst>
                <a:gd name="T0" fmla="*/ 83 w 489"/>
                <a:gd name="T1" fmla="*/ 363 h 363"/>
                <a:gd name="T2" fmla="*/ 0 w 489"/>
                <a:gd name="T3" fmla="*/ 280 h 363"/>
                <a:gd name="T4" fmla="*/ 0 w 489"/>
                <a:gd name="T5" fmla="*/ 280 h 363"/>
                <a:gd name="T6" fmla="*/ 0 w 489"/>
                <a:gd name="T7" fmla="*/ 83 h 363"/>
                <a:gd name="T8" fmla="*/ 83 w 489"/>
                <a:gd name="T9" fmla="*/ 0 h 363"/>
                <a:gd name="T10" fmla="*/ 83 w 489"/>
                <a:gd name="T11" fmla="*/ 0 h 363"/>
                <a:gd name="T12" fmla="*/ 406 w 489"/>
                <a:gd name="T13" fmla="*/ 0 h 363"/>
                <a:gd name="T14" fmla="*/ 489 w 489"/>
                <a:gd name="T15" fmla="*/ 83 h 363"/>
                <a:gd name="T16" fmla="*/ 489 w 489"/>
                <a:gd name="T17" fmla="*/ 83 h 363"/>
                <a:gd name="T18" fmla="*/ 489 w 489"/>
                <a:gd name="T19" fmla="*/ 280 h 363"/>
                <a:gd name="T20" fmla="*/ 406 w 489"/>
                <a:gd name="T21" fmla="*/ 363 h 363"/>
                <a:gd name="T22" fmla="*/ 406 w 489"/>
                <a:gd name="T23" fmla="*/ 363 h 363"/>
                <a:gd name="T24" fmla="*/ 83 w 489"/>
                <a:gd name="T25" fmla="*/ 363 h 363"/>
                <a:gd name="T26" fmla="*/ 43 w 489"/>
                <a:gd name="T27" fmla="*/ 83 h 363"/>
                <a:gd name="T28" fmla="*/ 43 w 489"/>
                <a:gd name="T29" fmla="*/ 280 h 363"/>
                <a:gd name="T30" fmla="*/ 83 w 489"/>
                <a:gd name="T31" fmla="*/ 320 h 363"/>
                <a:gd name="T32" fmla="*/ 83 w 489"/>
                <a:gd name="T33" fmla="*/ 320 h 363"/>
                <a:gd name="T34" fmla="*/ 406 w 489"/>
                <a:gd name="T35" fmla="*/ 320 h 363"/>
                <a:gd name="T36" fmla="*/ 446 w 489"/>
                <a:gd name="T37" fmla="*/ 280 h 363"/>
                <a:gd name="T38" fmla="*/ 446 w 489"/>
                <a:gd name="T39" fmla="*/ 280 h 363"/>
                <a:gd name="T40" fmla="*/ 446 w 489"/>
                <a:gd name="T41" fmla="*/ 83 h 363"/>
                <a:gd name="T42" fmla="*/ 406 w 489"/>
                <a:gd name="T43" fmla="*/ 43 h 363"/>
                <a:gd name="T44" fmla="*/ 406 w 489"/>
                <a:gd name="T45" fmla="*/ 43 h 363"/>
                <a:gd name="T46" fmla="*/ 83 w 489"/>
                <a:gd name="T47" fmla="*/ 43 h 363"/>
                <a:gd name="T48" fmla="*/ 43 w 489"/>
                <a:gd name="T49" fmla="*/ 8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9" h="363">
                  <a:moveTo>
                    <a:pt x="83" y="363"/>
                  </a:moveTo>
                  <a:cubicBezTo>
                    <a:pt x="37" y="363"/>
                    <a:pt x="0" y="326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8"/>
                    <a:pt x="37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51" y="0"/>
                    <a:pt x="489" y="38"/>
                    <a:pt x="489" y="83"/>
                  </a:cubicBezTo>
                  <a:cubicBezTo>
                    <a:pt x="489" y="83"/>
                    <a:pt x="489" y="83"/>
                    <a:pt x="489" y="83"/>
                  </a:cubicBezTo>
                  <a:cubicBezTo>
                    <a:pt x="489" y="280"/>
                    <a:pt x="489" y="280"/>
                    <a:pt x="489" y="280"/>
                  </a:cubicBezTo>
                  <a:cubicBezTo>
                    <a:pt x="489" y="326"/>
                    <a:pt x="451" y="363"/>
                    <a:pt x="406" y="363"/>
                  </a:cubicBezTo>
                  <a:cubicBezTo>
                    <a:pt x="406" y="363"/>
                    <a:pt x="406" y="363"/>
                    <a:pt x="406" y="363"/>
                  </a:cubicBezTo>
                  <a:cubicBezTo>
                    <a:pt x="83" y="363"/>
                    <a:pt x="83" y="363"/>
                    <a:pt x="83" y="363"/>
                  </a:cubicBezTo>
                  <a:close/>
                  <a:moveTo>
                    <a:pt x="43" y="83"/>
                  </a:moveTo>
                  <a:cubicBezTo>
                    <a:pt x="43" y="280"/>
                    <a:pt x="43" y="280"/>
                    <a:pt x="43" y="280"/>
                  </a:cubicBezTo>
                  <a:cubicBezTo>
                    <a:pt x="43" y="302"/>
                    <a:pt x="61" y="320"/>
                    <a:pt x="83" y="320"/>
                  </a:cubicBezTo>
                  <a:cubicBezTo>
                    <a:pt x="83" y="320"/>
                    <a:pt x="83" y="320"/>
                    <a:pt x="83" y="320"/>
                  </a:cubicBezTo>
                  <a:cubicBezTo>
                    <a:pt x="406" y="320"/>
                    <a:pt x="406" y="320"/>
                    <a:pt x="406" y="320"/>
                  </a:cubicBezTo>
                  <a:cubicBezTo>
                    <a:pt x="428" y="320"/>
                    <a:pt x="446" y="302"/>
                    <a:pt x="446" y="280"/>
                  </a:cubicBezTo>
                  <a:cubicBezTo>
                    <a:pt x="446" y="280"/>
                    <a:pt x="446" y="280"/>
                    <a:pt x="446" y="280"/>
                  </a:cubicBezTo>
                  <a:cubicBezTo>
                    <a:pt x="446" y="83"/>
                    <a:pt x="446" y="83"/>
                    <a:pt x="446" y="83"/>
                  </a:cubicBezTo>
                  <a:cubicBezTo>
                    <a:pt x="446" y="61"/>
                    <a:pt x="428" y="43"/>
                    <a:pt x="406" y="43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61" y="43"/>
                    <a:pt x="43" y="61"/>
                    <a:pt x="43" y="83"/>
                  </a:cubicBez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9"/>
            <p:cNvSpPr>
              <a:spLocks/>
            </p:cNvSpPr>
            <p:nvPr/>
          </p:nvSpPr>
          <p:spPr bwMode="auto">
            <a:xfrm>
              <a:off x="4391013" y="2436680"/>
              <a:ext cx="92141" cy="65176"/>
            </a:xfrm>
            <a:custGeom>
              <a:avLst/>
              <a:gdLst>
                <a:gd name="T0" fmla="*/ 219 w 224"/>
                <a:gd name="T1" fmla="*/ 119 h 156"/>
                <a:gd name="T2" fmla="*/ 130 w 224"/>
                <a:gd name="T3" fmla="*/ 15 h 156"/>
                <a:gd name="T4" fmla="*/ 112 w 224"/>
                <a:gd name="T5" fmla="*/ 0 h 156"/>
                <a:gd name="T6" fmla="*/ 95 w 224"/>
                <a:gd name="T7" fmla="*/ 15 h 156"/>
                <a:gd name="T8" fmla="*/ 6 w 224"/>
                <a:gd name="T9" fmla="*/ 119 h 156"/>
                <a:gd name="T10" fmla="*/ 8 w 224"/>
                <a:gd name="T11" fmla="*/ 140 h 156"/>
                <a:gd name="T12" fmla="*/ 30 w 224"/>
                <a:gd name="T13" fmla="*/ 138 h 156"/>
                <a:gd name="T14" fmla="*/ 96 w 224"/>
                <a:gd name="T15" fmla="*/ 64 h 156"/>
                <a:gd name="T16" fmla="*/ 96 w 224"/>
                <a:gd name="T17" fmla="*/ 140 h 156"/>
                <a:gd name="T18" fmla="*/ 112 w 224"/>
                <a:gd name="T19" fmla="*/ 156 h 156"/>
                <a:gd name="T20" fmla="*/ 129 w 224"/>
                <a:gd name="T21" fmla="*/ 140 h 156"/>
                <a:gd name="T22" fmla="*/ 129 w 224"/>
                <a:gd name="T23" fmla="*/ 64 h 156"/>
                <a:gd name="T24" fmla="*/ 195 w 224"/>
                <a:gd name="T25" fmla="*/ 138 h 156"/>
                <a:gd name="T26" fmla="*/ 216 w 224"/>
                <a:gd name="T27" fmla="*/ 140 h 156"/>
                <a:gd name="T28" fmla="*/ 219 w 224"/>
                <a:gd name="T29" fmla="*/ 11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56">
                  <a:moveTo>
                    <a:pt x="219" y="119"/>
                  </a:moveTo>
                  <a:cubicBezTo>
                    <a:pt x="130" y="15"/>
                    <a:pt x="130" y="15"/>
                    <a:pt x="130" y="15"/>
                  </a:cubicBezTo>
                  <a:cubicBezTo>
                    <a:pt x="130" y="15"/>
                    <a:pt x="118" y="0"/>
                    <a:pt x="112" y="0"/>
                  </a:cubicBezTo>
                  <a:cubicBezTo>
                    <a:pt x="107" y="0"/>
                    <a:pt x="95" y="15"/>
                    <a:pt x="95" y="15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26"/>
                    <a:pt x="2" y="135"/>
                    <a:pt x="8" y="140"/>
                  </a:cubicBezTo>
                  <a:cubicBezTo>
                    <a:pt x="15" y="146"/>
                    <a:pt x="25" y="144"/>
                    <a:pt x="30" y="138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9"/>
                    <a:pt x="103" y="156"/>
                    <a:pt x="112" y="156"/>
                  </a:cubicBezTo>
                  <a:cubicBezTo>
                    <a:pt x="121" y="156"/>
                    <a:pt x="129" y="149"/>
                    <a:pt x="129" y="140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00" y="144"/>
                    <a:pt x="210" y="146"/>
                    <a:pt x="216" y="140"/>
                  </a:cubicBezTo>
                  <a:cubicBezTo>
                    <a:pt x="223" y="135"/>
                    <a:pt x="224" y="126"/>
                    <a:pt x="219" y="119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40"/>
            <p:cNvSpPr>
              <a:spLocks/>
            </p:cNvSpPr>
            <p:nvPr/>
          </p:nvSpPr>
          <p:spPr bwMode="auto">
            <a:xfrm>
              <a:off x="4367692" y="2321404"/>
              <a:ext cx="139468" cy="73526"/>
            </a:xfrm>
            <a:custGeom>
              <a:avLst/>
              <a:gdLst>
                <a:gd name="T0" fmla="*/ 3 w 339"/>
                <a:gd name="T1" fmla="*/ 169 h 176"/>
                <a:gd name="T2" fmla="*/ 4 w 339"/>
                <a:gd name="T3" fmla="*/ 155 h 176"/>
                <a:gd name="T4" fmla="*/ 4 w 339"/>
                <a:gd name="T5" fmla="*/ 155 h 176"/>
                <a:gd name="T6" fmla="*/ 57 w 339"/>
                <a:gd name="T7" fmla="*/ 102 h 176"/>
                <a:gd name="T8" fmla="*/ 66 w 339"/>
                <a:gd name="T9" fmla="*/ 99 h 176"/>
                <a:gd name="T10" fmla="*/ 66 w 339"/>
                <a:gd name="T11" fmla="*/ 99 h 176"/>
                <a:gd name="T12" fmla="*/ 72 w 339"/>
                <a:gd name="T13" fmla="*/ 105 h 176"/>
                <a:gd name="T14" fmla="*/ 72 w 339"/>
                <a:gd name="T15" fmla="*/ 105 h 176"/>
                <a:gd name="T16" fmla="*/ 83 w 339"/>
                <a:gd name="T17" fmla="*/ 144 h 176"/>
                <a:gd name="T18" fmla="*/ 166 w 339"/>
                <a:gd name="T19" fmla="*/ 12 h 176"/>
                <a:gd name="T20" fmla="*/ 176 w 339"/>
                <a:gd name="T21" fmla="*/ 7 h 176"/>
                <a:gd name="T22" fmla="*/ 176 w 339"/>
                <a:gd name="T23" fmla="*/ 7 h 176"/>
                <a:gd name="T24" fmla="*/ 182 w 339"/>
                <a:gd name="T25" fmla="*/ 16 h 176"/>
                <a:gd name="T26" fmla="*/ 182 w 339"/>
                <a:gd name="T27" fmla="*/ 16 h 176"/>
                <a:gd name="T28" fmla="*/ 181 w 339"/>
                <a:gd name="T29" fmla="*/ 99 h 176"/>
                <a:gd name="T30" fmla="*/ 221 w 339"/>
                <a:gd name="T31" fmla="*/ 59 h 176"/>
                <a:gd name="T32" fmla="*/ 228 w 339"/>
                <a:gd name="T33" fmla="*/ 57 h 176"/>
                <a:gd name="T34" fmla="*/ 228 w 339"/>
                <a:gd name="T35" fmla="*/ 57 h 176"/>
                <a:gd name="T36" fmla="*/ 234 w 339"/>
                <a:gd name="T37" fmla="*/ 61 h 176"/>
                <a:gd name="T38" fmla="*/ 234 w 339"/>
                <a:gd name="T39" fmla="*/ 61 h 176"/>
                <a:gd name="T40" fmla="*/ 246 w 339"/>
                <a:gd name="T41" fmla="*/ 84 h 176"/>
                <a:gd name="T42" fmla="*/ 322 w 339"/>
                <a:gd name="T43" fmla="*/ 5 h 176"/>
                <a:gd name="T44" fmla="*/ 335 w 339"/>
                <a:gd name="T45" fmla="*/ 4 h 176"/>
                <a:gd name="T46" fmla="*/ 335 w 339"/>
                <a:gd name="T47" fmla="*/ 4 h 176"/>
                <a:gd name="T48" fmla="*/ 335 w 339"/>
                <a:gd name="T49" fmla="*/ 18 h 176"/>
                <a:gd name="T50" fmla="*/ 335 w 339"/>
                <a:gd name="T51" fmla="*/ 18 h 176"/>
                <a:gd name="T52" fmla="*/ 251 w 339"/>
                <a:gd name="T53" fmla="*/ 106 h 176"/>
                <a:gd name="T54" fmla="*/ 243 w 339"/>
                <a:gd name="T55" fmla="*/ 110 h 176"/>
                <a:gd name="T56" fmla="*/ 243 w 339"/>
                <a:gd name="T57" fmla="*/ 110 h 176"/>
                <a:gd name="T58" fmla="*/ 236 w 339"/>
                <a:gd name="T59" fmla="*/ 106 h 176"/>
                <a:gd name="T60" fmla="*/ 236 w 339"/>
                <a:gd name="T61" fmla="*/ 106 h 176"/>
                <a:gd name="T62" fmla="*/ 224 w 339"/>
                <a:gd name="T63" fmla="*/ 81 h 176"/>
                <a:gd name="T64" fmla="*/ 177 w 339"/>
                <a:gd name="T65" fmla="*/ 126 h 176"/>
                <a:gd name="T66" fmla="*/ 168 w 339"/>
                <a:gd name="T67" fmla="*/ 127 h 176"/>
                <a:gd name="T68" fmla="*/ 168 w 339"/>
                <a:gd name="T69" fmla="*/ 127 h 176"/>
                <a:gd name="T70" fmla="*/ 163 w 339"/>
                <a:gd name="T71" fmla="*/ 119 h 176"/>
                <a:gd name="T72" fmla="*/ 163 w 339"/>
                <a:gd name="T73" fmla="*/ 119 h 176"/>
                <a:gd name="T74" fmla="*/ 164 w 339"/>
                <a:gd name="T75" fmla="*/ 49 h 176"/>
                <a:gd name="T76" fmla="*/ 88 w 339"/>
                <a:gd name="T77" fmla="*/ 171 h 176"/>
                <a:gd name="T78" fmla="*/ 79 w 339"/>
                <a:gd name="T79" fmla="*/ 176 h 176"/>
                <a:gd name="T80" fmla="*/ 79 w 339"/>
                <a:gd name="T81" fmla="*/ 176 h 176"/>
                <a:gd name="T82" fmla="*/ 71 w 339"/>
                <a:gd name="T83" fmla="*/ 170 h 176"/>
                <a:gd name="T84" fmla="*/ 71 w 339"/>
                <a:gd name="T85" fmla="*/ 170 h 176"/>
                <a:gd name="T86" fmla="*/ 59 w 339"/>
                <a:gd name="T87" fmla="*/ 126 h 176"/>
                <a:gd name="T88" fmla="*/ 16 w 339"/>
                <a:gd name="T89" fmla="*/ 170 h 176"/>
                <a:gd name="T90" fmla="*/ 16 w 339"/>
                <a:gd name="T91" fmla="*/ 170 h 176"/>
                <a:gd name="T92" fmla="*/ 7 w 339"/>
                <a:gd name="T93" fmla="*/ 172 h 176"/>
                <a:gd name="T94" fmla="*/ 7 w 339"/>
                <a:gd name="T95" fmla="*/ 172 h 176"/>
                <a:gd name="T96" fmla="*/ 3 w 339"/>
                <a:gd name="T97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9" h="176">
                  <a:moveTo>
                    <a:pt x="3" y="169"/>
                  </a:moveTo>
                  <a:cubicBezTo>
                    <a:pt x="0" y="166"/>
                    <a:pt x="0" y="159"/>
                    <a:pt x="4" y="155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99"/>
                    <a:pt x="63" y="98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9" y="100"/>
                    <a:pt x="71" y="102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8" y="8"/>
                    <a:pt x="172" y="6"/>
                    <a:pt x="176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80" y="8"/>
                    <a:pt x="182" y="12"/>
                    <a:pt x="182" y="16"/>
                  </a:cubicBezTo>
                  <a:cubicBezTo>
                    <a:pt x="182" y="16"/>
                    <a:pt x="182" y="16"/>
                    <a:pt x="182" y="16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3" y="57"/>
                    <a:pt x="226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31" y="58"/>
                    <a:pt x="233" y="59"/>
                    <a:pt x="234" y="61"/>
                  </a:cubicBezTo>
                  <a:cubicBezTo>
                    <a:pt x="234" y="61"/>
                    <a:pt x="234" y="61"/>
                    <a:pt x="234" y="61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322" y="5"/>
                    <a:pt x="322" y="5"/>
                    <a:pt x="322" y="5"/>
                  </a:cubicBezTo>
                  <a:cubicBezTo>
                    <a:pt x="326" y="1"/>
                    <a:pt x="331" y="0"/>
                    <a:pt x="335" y="4"/>
                  </a:cubicBezTo>
                  <a:cubicBezTo>
                    <a:pt x="335" y="4"/>
                    <a:pt x="335" y="4"/>
                    <a:pt x="335" y="4"/>
                  </a:cubicBezTo>
                  <a:cubicBezTo>
                    <a:pt x="339" y="8"/>
                    <a:pt x="339" y="14"/>
                    <a:pt x="335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49" y="109"/>
                    <a:pt x="246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0" y="110"/>
                    <a:pt x="238" y="108"/>
                    <a:pt x="236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4" y="128"/>
                    <a:pt x="171" y="129"/>
                    <a:pt x="168" y="127"/>
                  </a:cubicBezTo>
                  <a:cubicBezTo>
                    <a:pt x="168" y="127"/>
                    <a:pt x="168" y="127"/>
                    <a:pt x="168" y="127"/>
                  </a:cubicBezTo>
                  <a:cubicBezTo>
                    <a:pt x="165" y="126"/>
                    <a:pt x="163" y="123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86" y="174"/>
                    <a:pt x="82" y="176"/>
                    <a:pt x="79" y="176"/>
                  </a:cubicBezTo>
                  <a:cubicBezTo>
                    <a:pt x="79" y="176"/>
                    <a:pt x="79" y="176"/>
                    <a:pt x="79" y="176"/>
                  </a:cubicBezTo>
                  <a:cubicBezTo>
                    <a:pt x="75" y="176"/>
                    <a:pt x="72" y="173"/>
                    <a:pt x="71" y="170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4" y="172"/>
                    <a:pt x="10" y="173"/>
                    <a:pt x="7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6" y="172"/>
                    <a:pt x="4" y="171"/>
                    <a:pt x="3" y="169"/>
                  </a:cubicBezTo>
                  <a:close/>
                </a:path>
              </a:pathLst>
            </a:custGeom>
            <a:solidFill>
              <a:srgbClr val="A6C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2577380" y="3231684"/>
            <a:ext cx="2307562" cy="1308478"/>
            <a:chOff x="2380347" y="2745882"/>
            <a:chExt cx="2307562" cy="1308478"/>
          </a:xfrm>
        </p:grpSpPr>
        <p:sp>
          <p:nvSpPr>
            <p:cNvPr id="209" name="Freeform 88"/>
            <p:cNvSpPr>
              <a:spLocks/>
            </p:cNvSpPr>
            <p:nvPr/>
          </p:nvSpPr>
          <p:spPr bwMode="auto">
            <a:xfrm>
              <a:off x="2410474" y="2785041"/>
              <a:ext cx="2124916" cy="889192"/>
            </a:xfrm>
            <a:custGeom>
              <a:avLst/>
              <a:gdLst>
                <a:gd name="T0" fmla="*/ 1251 w 1672"/>
                <a:gd name="T1" fmla="*/ 184 h 690"/>
                <a:gd name="T2" fmla="*/ 876 w 1672"/>
                <a:gd name="T3" fmla="*/ 66 h 690"/>
                <a:gd name="T4" fmla="*/ 286 w 1672"/>
                <a:gd name="T5" fmla="*/ 17 h 690"/>
                <a:gd name="T6" fmla="*/ 0 w 1672"/>
                <a:gd name="T7" fmla="*/ 0 h 690"/>
                <a:gd name="T8" fmla="*/ 0 w 1672"/>
                <a:gd name="T9" fmla="*/ 25 h 690"/>
                <a:gd name="T10" fmla="*/ 287 w 1672"/>
                <a:gd name="T11" fmla="*/ 40 h 690"/>
                <a:gd name="T12" fmla="*/ 835 w 1672"/>
                <a:gd name="T13" fmla="*/ 121 h 690"/>
                <a:gd name="T14" fmla="*/ 1485 w 1672"/>
                <a:gd name="T15" fmla="*/ 598 h 690"/>
                <a:gd name="T16" fmla="*/ 1652 w 1672"/>
                <a:gd name="T17" fmla="*/ 686 h 690"/>
                <a:gd name="T18" fmla="*/ 1672 w 1672"/>
                <a:gd name="T19" fmla="*/ 391 h 690"/>
                <a:gd name="T20" fmla="*/ 1251 w 1672"/>
                <a:gd name="T21" fmla="*/ 18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2" h="690">
                  <a:moveTo>
                    <a:pt x="1251" y="184"/>
                  </a:moveTo>
                  <a:cubicBezTo>
                    <a:pt x="1047" y="98"/>
                    <a:pt x="876" y="66"/>
                    <a:pt x="876" y="66"/>
                  </a:cubicBezTo>
                  <a:cubicBezTo>
                    <a:pt x="712" y="24"/>
                    <a:pt x="286" y="17"/>
                    <a:pt x="286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87" y="40"/>
                    <a:pt x="287" y="40"/>
                    <a:pt x="287" y="40"/>
                  </a:cubicBezTo>
                  <a:cubicBezTo>
                    <a:pt x="684" y="66"/>
                    <a:pt x="835" y="121"/>
                    <a:pt x="835" y="121"/>
                  </a:cubicBezTo>
                  <a:cubicBezTo>
                    <a:pt x="1038" y="197"/>
                    <a:pt x="1313" y="435"/>
                    <a:pt x="1485" y="598"/>
                  </a:cubicBezTo>
                  <a:cubicBezTo>
                    <a:pt x="1583" y="690"/>
                    <a:pt x="1652" y="686"/>
                    <a:pt x="1652" y="686"/>
                  </a:cubicBezTo>
                  <a:cubicBezTo>
                    <a:pt x="1672" y="391"/>
                    <a:pt x="1672" y="391"/>
                    <a:pt x="1672" y="391"/>
                  </a:cubicBezTo>
                  <a:lnTo>
                    <a:pt x="1251" y="184"/>
                  </a:lnTo>
                  <a:close/>
                </a:path>
              </a:pathLst>
            </a:custGeom>
            <a:solidFill>
              <a:srgbClr val="FF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210" name="Freeform 89"/>
            <p:cNvSpPr>
              <a:spLocks/>
            </p:cNvSpPr>
            <p:nvPr/>
          </p:nvSpPr>
          <p:spPr bwMode="auto">
            <a:xfrm>
              <a:off x="2410474" y="2745882"/>
              <a:ext cx="1881073" cy="420241"/>
            </a:xfrm>
            <a:custGeom>
              <a:avLst/>
              <a:gdLst>
                <a:gd name="T0" fmla="*/ 0 w 1480"/>
                <a:gd name="T1" fmla="*/ 0 h 326"/>
                <a:gd name="T2" fmla="*/ 0 w 1480"/>
                <a:gd name="T3" fmla="*/ 31 h 326"/>
                <a:gd name="T4" fmla="*/ 726 w 1480"/>
                <a:gd name="T5" fmla="*/ 76 h 326"/>
                <a:gd name="T6" fmla="*/ 1382 w 1480"/>
                <a:gd name="T7" fmla="*/ 285 h 326"/>
                <a:gd name="T8" fmla="*/ 1471 w 1480"/>
                <a:gd name="T9" fmla="*/ 316 h 326"/>
                <a:gd name="T10" fmla="*/ 1480 w 1480"/>
                <a:gd name="T11" fmla="*/ 45 h 326"/>
                <a:gd name="T12" fmla="*/ 0 w 1480"/>
                <a:gd name="T13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0" h="326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726" y="76"/>
                    <a:pt x="726" y="76"/>
                    <a:pt x="726" y="76"/>
                  </a:cubicBezTo>
                  <a:cubicBezTo>
                    <a:pt x="1000" y="98"/>
                    <a:pt x="1244" y="210"/>
                    <a:pt x="1382" y="285"/>
                  </a:cubicBezTo>
                  <a:cubicBezTo>
                    <a:pt x="1457" y="326"/>
                    <a:pt x="1471" y="316"/>
                    <a:pt x="1471" y="316"/>
                  </a:cubicBezTo>
                  <a:cubicBezTo>
                    <a:pt x="1480" y="45"/>
                    <a:pt x="1480" y="45"/>
                    <a:pt x="1480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D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216" name="Oval 95"/>
            <p:cNvSpPr>
              <a:spLocks noChangeArrowheads="1"/>
            </p:cNvSpPr>
            <p:nvPr/>
          </p:nvSpPr>
          <p:spPr bwMode="auto">
            <a:xfrm>
              <a:off x="4145617" y="2794592"/>
              <a:ext cx="397304" cy="402094"/>
            </a:xfrm>
            <a:prstGeom prst="ellipse">
              <a:avLst/>
            </a:prstGeom>
            <a:solidFill>
              <a:srgbClr val="E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217" name="Oval 96"/>
            <p:cNvSpPr>
              <a:spLocks noChangeArrowheads="1"/>
            </p:cNvSpPr>
            <p:nvPr/>
          </p:nvSpPr>
          <p:spPr bwMode="auto">
            <a:xfrm>
              <a:off x="4309435" y="3284554"/>
              <a:ext cx="378474" cy="383947"/>
            </a:xfrm>
            <a:prstGeom prst="ellipse">
              <a:avLst/>
            </a:prstGeom>
            <a:solidFill>
              <a:srgbClr val="3D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218" name="Freeform 97"/>
            <p:cNvSpPr>
              <a:spLocks/>
            </p:cNvSpPr>
            <p:nvPr/>
          </p:nvSpPr>
          <p:spPr bwMode="auto">
            <a:xfrm>
              <a:off x="2380347" y="2814649"/>
              <a:ext cx="2095730" cy="1151842"/>
            </a:xfrm>
            <a:custGeom>
              <a:avLst/>
              <a:gdLst>
                <a:gd name="T0" fmla="*/ 904 w 1649"/>
                <a:gd name="T1" fmla="*/ 117 h 894"/>
                <a:gd name="T2" fmla="*/ 224 w 1649"/>
                <a:gd name="T3" fmla="*/ 10 h 894"/>
                <a:gd name="T4" fmla="*/ 24 w 1649"/>
                <a:gd name="T5" fmla="*/ 0 h 894"/>
                <a:gd name="T6" fmla="*/ 0 w 1649"/>
                <a:gd name="T7" fmla="*/ 32 h 894"/>
                <a:gd name="T8" fmla="*/ 225 w 1649"/>
                <a:gd name="T9" fmla="*/ 49 h 894"/>
                <a:gd name="T10" fmla="*/ 850 w 1649"/>
                <a:gd name="T11" fmla="*/ 177 h 894"/>
                <a:gd name="T12" fmla="*/ 1387 w 1649"/>
                <a:gd name="T13" fmla="*/ 894 h 894"/>
                <a:gd name="T14" fmla="*/ 1649 w 1649"/>
                <a:gd name="T15" fmla="*/ 681 h 894"/>
                <a:gd name="T16" fmla="*/ 904 w 1649"/>
                <a:gd name="T17" fmla="*/ 117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9" h="894">
                  <a:moveTo>
                    <a:pt x="904" y="117"/>
                  </a:moveTo>
                  <a:cubicBezTo>
                    <a:pt x="741" y="33"/>
                    <a:pt x="224" y="10"/>
                    <a:pt x="224" y="1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735" y="79"/>
                    <a:pt x="850" y="177"/>
                    <a:pt x="850" y="177"/>
                  </a:cubicBezTo>
                  <a:cubicBezTo>
                    <a:pt x="1054" y="325"/>
                    <a:pt x="1387" y="894"/>
                    <a:pt x="1387" y="894"/>
                  </a:cubicBezTo>
                  <a:cubicBezTo>
                    <a:pt x="1649" y="681"/>
                    <a:pt x="1649" y="681"/>
                    <a:pt x="1649" y="681"/>
                  </a:cubicBezTo>
                  <a:cubicBezTo>
                    <a:pt x="1291" y="256"/>
                    <a:pt x="904" y="117"/>
                    <a:pt x="904" y="117"/>
                  </a:cubicBezTo>
                </a:path>
              </a:pathLst>
            </a:custGeom>
            <a:solidFill>
              <a:srgbClr val="E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219" name="Oval 98"/>
            <p:cNvSpPr>
              <a:spLocks noChangeArrowheads="1"/>
            </p:cNvSpPr>
            <p:nvPr/>
          </p:nvSpPr>
          <p:spPr bwMode="auto">
            <a:xfrm>
              <a:off x="4095719" y="3608331"/>
              <a:ext cx="439670" cy="446029"/>
            </a:xfrm>
            <a:prstGeom prst="ellipse">
              <a:avLst/>
            </a:prstGeom>
            <a:solidFill>
              <a:srgbClr val="98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1F497D"/>
                </a:solidFill>
              </a:endParaRPr>
            </a:p>
          </p:txBody>
        </p:sp>
        <p:sp>
          <p:nvSpPr>
            <p:cNvPr id="205" name="Freeform 67"/>
            <p:cNvSpPr>
              <a:spLocks noEditPoints="1"/>
            </p:cNvSpPr>
            <p:nvPr/>
          </p:nvSpPr>
          <p:spPr bwMode="auto">
            <a:xfrm>
              <a:off x="4329476" y="2896592"/>
              <a:ext cx="123721" cy="126256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68"/>
            <p:cNvSpPr>
              <a:spLocks/>
            </p:cNvSpPr>
            <p:nvPr/>
          </p:nvSpPr>
          <p:spPr bwMode="auto">
            <a:xfrm>
              <a:off x="4260632" y="3004456"/>
              <a:ext cx="85503" cy="87485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69"/>
            <p:cNvSpPr>
              <a:spLocks/>
            </p:cNvSpPr>
            <p:nvPr/>
          </p:nvSpPr>
          <p:spPr bwMode="auto">
            <a:xfrm>
              <a:off x="4245688" y="2898580"/>
              <a:ext cx="91137" cy="92455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solidFill>
              <a:srgbClr val="A6C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70"/>
            <p:cNvSpPr>
              <a:spLocks noEditPoints="1"/>
            </p:cNvSpPr>
            <p:nvPr/>
          </p:nvSpPr>
          <p:spPr bwMode="auto">
            <a:xfrm>
              <a:off x="4358385" y="3008185"/>
              <a:ext cx="82073" cy="83260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49"/>
            <p:cNvSpPr>
              <a:spLocks noEditPoints="1"/>
            </p:cNvSpPr>
            <p:nvPr/>
          </p:nvSpPr>
          <p:spPr bwMode="auto">
            <a:xfrm>
              <a:off x="4411411" y="3435195"/>
              <a:ext cx="84196" cy="115350"/>
            </a:xfrm>
            <a:custGeom>
              <a:avLst/>
              <a:gdLst>
                <a:gd name="T0" fmla="*/ 33 w 170"/>
                <a:gd name="T1" fmla="*/ 229 h 229"/>
                <a:gd name="T2" fmla="*/ 10 w 170"/>
                <a:gd name="T3" fmla="*/ 221 h 229"/>
                <a:gd name="T4" fmla="*/ 10 w 170"/>
                <a:gd name="T5" fmla="*/ 221 h 229"/>
                <a:gd name="T6" fmla="*/ 0 w 170"/>
                <a:gd name="T7" fmla="*/ 199 h 229"/>
                <a:gd name="T8" fmla="*/ 0 w 170"/>
                <a:gd name="T9" fmla="*/ 199 h 229"/>
                <a:gd name="T10" fmla="*/ 0 w 170"/>
                <a:gd name="T11" fmla="*/ 195 h 229"/>
                <a:gd name="T12" fmla="*/ 0 w 170"/>
                <a:gd name="T13" fmla="*/ 195 h 229"/>
                <a:gd name="T14" fmla="*/ 19 w 170"/>
                <a:gd name="T15" fmla="*/ 32 h 229"/>
                <a:gd name="T16" fmla="*/ 58 w 170"/>
                <a:gd name="T17" fmla="*/ 0 h 229"/>
                <a:gd name="T18" fmla="*/ 58 w 170"/>
                <a:gd name="T19" fmla="*/ 0 h 229"/>
                <a:gd name="T20" fmla="*/ 136 w 170"/>
                <a:gd name="T21" fmla="*/ 0 h 229"/>
                <a:gd name="T22" fmla="*/ 160 w 170"/>
                <a:gd name="T23" fmla="*/ 9 h 229"/>
                <a:gd name="T24" fmla="*/ 160 w 170"/>
                <a:gd name="T25" fmla="*/ 9 h 229"/>
                <a:gd name="T26" fmla="*/ 170 w 170"/>
                <a:gd name="T27" fmla="*/ 31 h 229"/>
                <a:gd name="T28" fmla="*/ 170 w 170"/>
                <a:gd name="T29" fmla="*/ 31 h 229"/>
                <a:gd name="T30" fmla="*/ 170 w 170"/>
                <a:gd name="T31" fmla="*/ 35 h 229"/>
                <a:gd name="T32" fmla="*/ 170 w 170"/>
                <a:gd name="T33" fmla="*/ 35 h 229"/>
                <a:gd name="T34" fmla="*/ 149 w 170"/>
                <a:gd name="T35" fmla="*/ 197 h 229"/>
                <a:gd name="T36" fmla="*/ 110 w 170"/>
                <a:gd name="T37" fmla="*/ 229 h 229"/>
                <a:gd name="T38" fmla="*/ 110 w 170"/>
                <a:gd name="T39" fmla="*/ 229 h 229"/>
                <a:gd name="T40" fmla="*/ 33 w 170"/>
                <a:gd name="T41" fmla="*/ 229 h 229"/>
                <a:gd name="T42" fmla="*/ 37 w 170"/>
                <a:gd name="T43" fmla="*/ 34 h 229"/>
                <a:gd name="T44" fmla="*/ 19 w 170"/>
                <a:gd name="T45" fmla="*/ 197 h 229"/>
                <a:gd name="T46" fmla="*/ 19 w 170"/>
                <a:gd name="T47" fmla="*/ 199 h 229"/>
                <a:gd name="T48" fmla="*/ 19 w 170"/>
                <a:gd name="T49" fmla="*/ 199 h 229"/>
                <a:gd name="T50" fmla="*/ 33 w 170"/>
                <a:gd name="T51" fmla="*/ 210 h 229"/>
                <a:gd name="T52" fmla="*/ 33 w 170"/>
                <a:gd name="T53" fmla="*/ 210 h 229"/>
                <a:gd name="T54" fmla="*/ 110 w 170"/>
                <a:gd name="T55" fmla="*/ 210 h 229"/>
                <a:gd name="T56" fmla="*/ 130 w 170"/>
                <a:gd name="T57" fmla="*/ 195 h 229"/>
                <a:gd name="T58" fmla="*/ 130 w 170"/>
                <a:gd name="T59" fmla="*/ 195 h 229"/>
                <a:gd name="T60" fmla="*/ 151 w 170"/>
                <a:gd name="T61" fmla="*/ 32 h 229"/>
                <a:gd name="T62" fmla="*/ 152 w 170"/>
                <a:gd name="T63" fmla="*/ 31 h 229"/>
                <a:gd name="T64" fmla="*/ 152 w 170"/>
                <a:gd name="T65" fmla="*/ 31 h 229"/>
                <a:gd name="T66" fmla="*/ 136 w 170"/>
                <a:gd name="T67" fmla="*/ 19 h 229"/>
                <a:gd name="T68" fmla="*/ 136 w 170"/>
                <a:gd name="T69" fmla="*/ 19 h 229"/>
                <a:gd name="T70" fmla="*/ 58 w 170"/>
                <a:gd name="T71" fmla="*/ 19 h 229"/>
                <a:gd name="T72" fmla="*/ 58 w 170"/>
                <a:gd name="T73" fmla="*/ 19 h 229"/>
                <a:gd name="T74" fmla="*/ 58 w 170"/>
                <a:gd name="T75" fmla="*/ 19 h 229"/>
                <a:gd name="T76" fmla="*/ 37 w 170"/>
                <a:gd name="T77" fmla="*/ 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229">
                  <a:moveTo>
                    <a:pt x="33" y="229"/>
                  </a:moveTo>
                  <a:cubicBezTo>
                    <a:pt x="24" y="229"/>
                    <a:pt x="16" y="226"/>
                    <a:pt x="10" y="221"/>
                  </a:cubicBezTo>
                  <a:cubicBezTo>
                    <a:pt x="10" y="221"/>
                    <a:pt x="10" y="221"/>
                    <a:pt x="10" y="221"/>
                  </a:cubicBezTo>
                  <a:cubicBezTo>
                    <a:pt x="4" y="215"/>
                    <a:pt x="0" y="207"/>
                    <a:pt x="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97"/>
                    <a:pt x="0" y="196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13"/>
                    <a:pt x="39" y="1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6" y="0"/>
                    <a:pt x="154" y="3"/>
                    <a:pt x="160" y="9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66" y="14"/>
                    <a:pt x="170" y="22"/>
                    <a:pt x="170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2"/>
                    <a:pt x="170" y="33"/>
                    <a:pt x="170" y="35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46" y="216"/>
                    <a:pt x="129" y="229"/>
                    <a:pt x="110" y="229"/>
                  </a:cubicBezTo>
                  <a:cubicBezTo>
                    <a:pt x="110" y="229"/>
                    <a:pt x="110" y="229"/>
                    <a:pt x="110" y="229"/>
                  </a:cubicBezTo>
                  <a:cubicBezTo>
                    <a:pt x="33" y="229"/>
                    <a:pt x="33" y="229"/>
                    <a:pt x="33" y="229"/>
                  </a:cubicBezTo>
                  <a:close/>
                  <a:moveTo>
                    <a:pt x="37" y="34"/>
                  </a:moveTo>
                  <a:cubicBezTo>
                    <a:pt x="19" y="197"/>
                    <a:pt x="19" y="197"/>
                    <a:pt x="19" y="197"/>
                  </a:cubicBezTo>
                  <a:cubicBezTo>
                    <a:pt x="19" y="198"/>
                    <a:pt x="19" y="198"/>
                    <a:pt x="19" y="199"/>
                  </a:cubicBezTo>
                  <a:cubicBezTo>
                    <a:pt x="19" y="199"/>
                    <a:pt x="19" y="199"/>
                    <a:pt x="19" y="199"/>
                  </a:cubicBezTo>
                  <a:cubicBezTo>
                    <a:pt x="19" y="204"/>
                    <a:pt x="24" y="210"/>
                    <a:pt x="33" y="210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110" y="210"/>
                    <a:pt x="110" y="210"/>
                    <a:pt x="110" y="210"/>
                  </a:cubicBezTo>
                  <a:cubicBezTo>
                    <a:pt x="120" y="211"/>
                    <a:pt x="130" y="202"/>
                    <a:pt x="13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51" y="32"/>
                    <a:pt x="152" y="31"/>
                    <a:pt x="152" y="31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2" y="25"/>
                    <a:pt x="147" y="19"/>
                    <a:pt x="136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47" y="19"/>
                    <a:pt x="38" y="28"/>
                    <a:pt x="37" y="34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50"/>
            <p:cNvSpPr>
              <a:spLocks noEditPoints="1"/>
            </p:cNvSpPr>
            <p:nvPr/>
          </p:nvSpPr>
          <p:spPr bwMode="auto">
            <a:xfrm>
              <a:off x="4504541" y="3435195"/>
              <a:ext cx="83384" cy="115350"/>
            </a:xfrm>
            <a:custGeom>
              <a:avLst/>
              <a:gdLst>
                <a:gd name="T0" fmla="*/ 130 w 168"/>
                <a:gd name="T1" fmla="*/ 195 h 229"/>
                <a:gd name="T2" fmla="*/ 110 w 168"/>
                <a:gd name="T3" fmla="*/ 210 h 229"/>
                <a:gd name="T4" fmla="*/ 33 w 168"/>
                <a:gd name="T5" fmla="*/ 210 h 229"/>
                <a:gd name="T6" fmla="*/ 19 w 168"/>
                <a:gd name="T7" fmla="*/ 199 h 229"/>
                <a:gd name="T8" fmla="*/ 19 w 168"/>
                <a:gd name="T9" fmla="*/ 197 h 229"/>
                <a:gd name="T10" fmla="*/ 25 w 168"/>
                <a:gd name="T11" fmla="*/ 140 h 229"/>
                <a:gd name="T12" fmla="*/ 9 w 168"/>
                <a:gd name="T13" fmla="*/ 117 h 229"/>
                <a:gd name="T14" fmla="*/ 0 w 168"/>
                <a:gd name="T15" fmla="*/ 195 h 229"/>
                <a:gd name="T16" fmla="*/ 0 w 168"/>
                <a:gd name="T17" fmla="*/ 199 h 229"/>
                <a:gd name="T18" fmla="*/ 10 w 168"/>
                <a:gd name="T19" fmla="*/ 221 h 229"/>
                <a:gd name="T20" fmla="*/ 33 w 168"/>
                <a:gd name="T21" fmla="*/ 229 h 229"/>
                <a:gd name="T22" fmla="*/ 110 w 168"/>
                <a:gd name="T23" fmla="*/ 229 h 229"/>
                <a:gd name="T24" fmla="*/ 149 w 168"/>
                <a:gd name="T25" fmla="*/ 197 h 229"/>
                <a:gd name="T26" fmla="*/ 163 w 168"/>
                <a:gd name="T27" fmla="*/ 88 h 229"/>
                <a:gd name="T28" fmla="*/ 140 w 168"/>
                <a:gd name="T29" fmla="*/ 120 h 229"/>
                <a:gd name="T30" fmla="*/ 130 w 168"/>
                <a:gd name="T31" fmla="*/ 195 h 229"/>
                <a:gd name="T32" fmla="*/ 32 w 168"/>
                <a:gd name="T33" fmla="*/ 78 h 229"/>
                <a:gd name="T34" fmla="*/ 37 w 168"/>
                <a:gd name="T35" fmla="*/ 34 h 229"/>
                <a:gd name="T36" fmla="*/ 58 w 168"/>
                <a:gd name="T37" fmla="*/ 19 h 229"/>
                <a:gd name="T38" fmla="*/ 58 w 168"/>
                <a:gd name="T39" fmla="*/ 19 h 229"/>
                <a:gd name="T40" fmla="*/ 136 w 168"/>
                <a:gd name="T41" fmla="*/ 19 h 229"/>
                <a:gd name="T42" fmla="*/ 151 w 168"/>
                <a:gd name="T43" fmla="*/ 31 h 229"/>
                <a:gd name="T44" fmla="*/ 151 w 168"/>
                <a:gd name="T45" fmla="*/ 32 h 229"/>
                <a:gd name="T46" fmla="*/ 151 w 168"/>
                <a:gd name="T47" fmla="*/ 34 h 229"/>
                <a:gd name="T48" fmla="*/ 168 w 168"/>
                <a:gd name="T49" fmla="*/ 20 h 229"/>
                <a:gd name="T50" fmla="*/ 160 w 168"/>
                <a:gd name="T51" fmla="*/ 9 h 229"/>
                <a:gd name="T52" fmla="*/ 136 w 168"/>
                <a:gd name="T53" fmla="*/ 0 h 229"/>
                <a:gd name="T54" fmla="*/ 58 w 168"/>
                <a:gd name="T55" fmla="*/ 0 h 229"/>
                <a:gd name="T56" fmla="*/ 19 w 168"/>
                <a:gd name="T57" fmla="*/ 32 h 229"/>
                <a:gd name="T58" fmla="*/ 14 w 168"/>
                <a:gd name="T59" fmla="*/ 71 h 229"/>
                <a:gd name="T60" fmla="*/ 14 w 168"/>
                <a:gd name="T61" fmla="*/ 71 h 229"/>
                <a:gd name="T62" fmla="*/ 32 w 168"/>
                <a:gd name="T63" fmla="*/ 7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29">
                  <a:moveTo>
                    <a:pt x="130" y="195"/>
                  </a:moveTo>
                  <a:cubicBezTo>
                    <a:pt x="130" y="202"/>
                    <a:pt x="120" y="211"/>
                    <a:pt x="110" y="210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24" y="210"/>
                    <a:pt x="19" y="204"/>
                    <a:pt x="19" y="199"/>
                  </a:cubicBezTo>
                  <a:cubicBezTo>
                    <a:pt x="19" y="198"/>
                    <a:pt x="19" y="198"/>
                    <a:pt x="19" y="19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6"/>
                    <a:pt x="0" y="197"/>
                    <a:pt x="0" y="199"/>
                  </a:cubicBezTo>
                  <a:cubicBezTo>
                    <a:pt x="0" y="207"/>
                    <a:pt x="4" y="215"/>
                    <a:pt x="10" y="221"/>
                  </a:cubicBezTo>
                  <a:cubicBezTo>
                    <a:pt x="16" y="226"/>
                    <a:pt x="24" y="229"/>
                    <a:pt x="33" y="229"/>
                  </a:cubicBezTo>
                  <a:cubicBezTo>
                    <a:pt x="110" y="229"/>
                    <a:pt x="110" y="229"/>
                    <a:pt x="110" y="229"/>
                  </a:cubicBezTo>
                  <a:cubicBezTo>
                    <a:pt x="129" y="229"/>
                    <a:pt x="146" y="216"/>
                    <a:pt x="149" y="19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40" y="120"/>
                    <a:pt x="140" y="120"/>
                    <a:pt x="140" y="120"/>
                  </a:cubicBezTo>
                  <a:lnTo>
                    <a:pt x="130" y="195"/>
                  </a:lnTo>
                  <a:close/>
                  <a:moveTo>
                    <a:pt x="32" y="78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8" y="28"/>
                    <a:pt x="47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46" y="19"/>
                    <a:pt x="151" y="25"/>
                    <a:pt x="151" y="31"/>
                  </a:cubicBezTo>
                  <a:cubicBezTo>
                    <a:pt x="151" y="31"/>
                    <a:pt x="151" y="32"/>
                    <a:pt x="151" y="32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7" y="16"/>
                    <a:pt x="164" y="12"/>
                    <a:pt x="160" y="9"/>
                  </a:cubicBezTo>
                  <a:cubicBezTo>
                    <a:pt x="154" y="3"/>
                    <a:pt x="145" y="0"/>
                    <a:pt x="13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9" y="1"/>
                    <a:pt x="21" y="13"/>
                    <a:pt x="19" y="32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lnTo>
                    <a:pt x="32" y="78"/>
                  </a:ln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51"/>
            <p:cNvSpPr>
              <a:spLocks noEditPoints="1"/>
            </p:cNvSpPr>
            <p:nvPr/>
          </p:nvSpPr>
          <p:spPr bwMode="auto">
            <a:xfrm>
              <a:off x="4377570" y="3394822"/>
              <a:ext cx="264771" cy="189504"/>
            </a:xfrm>
            <a:custGeom>
              <a:avLst/>
              <a:gdLst>
                <a:gd name="T0" fmla="*/ 534 w 534"/>
                <a:gd name="T1" fmla="*/ 290 h 376"/>
                <a:gd name="T2" fmla="*/ 534 w 534"/>
                <a:gd name="T3" fmla="*/ 289 h 376"/>
                <a:gd name="T4" fmla="*/ 506 w 534"/>
                <a:gd name="T5" fmla="*/ 82 h 376"/>
                <a:gd name="T6" fmla="*/ 499 w 534"/>
                <a:gd name="T7" fmla="*/ 56 h 376"/>
                <a:gd name="T8" fmla="*/ 479 w 534"/>
                <a:gd name="T9" fmla="*/ 22 h 376"/>
                <a:gd name="T10" fmla="*/ 424 w 534"/>
                <a:gd name="T11" fmla="*/ 0 h 376"/>
                <a:gd name="T12" fmla="*/ 120 w 534"/>
                <a:gd name="T13" fmla="*/ 0 h 376"/>
                <a:gd name="T14" fmla="*/ 28 w 534"/>
                <a:gd name="T15" fmla="*/ 82 h 376"/>
                <a:gd name="T16" fmla="*/ 28 w 534"/>
                <a:gd name="T17" fmla="*/ 82 h 376"/>
                <a:gd name="T18" fmla="*/ 0 w 534"/>
                <a:gd name="T19" fmla="*/ 289 h 376"/>
                <a:gd name="T20" fmla="*/ 0 w 534"/>
                <a:gd name="T21" fmla="*/ 290 h 376"/>
                <a:gd name="T22" fmla="*/ 0 w 534"/>
                <a:gd name="T23" fmla="*/ 299 h 376"/>
                <a:gd name="T24" fmla="*/ 22 w 534"/>
                <a:gd name="T25" fmla="*/ 353 h 376"/>
                <a:gd name="T26" fmla="*/ 77 w 534"/>
                <a:gd name="T27" fmla="*/ 376 h 376"/>
                <a:gd name="T28" fmla="*/ 77 w 534"/>
                <a:gd name="T29" fmla="*/ 376 h 376"/>
                <a:gd name="T30" fmla="*/ 376 w 534"/>
                <a:gd name="T31" fmla="*/ 376 h 376"/>
                <a:gd name="T32" fmla="*/ 381 w 534"/>
                <a:gd name="T33" fmla="*/ 376 h 376"/>
                <a:gd name="T34" fmla="*/ 457 w 534"/>
                <a:gd name="T35" fmla="*/ 376 h 376"/>
                <a:gd name="T36" fmla="*/ 457 w 534"/>
                <a:gd name="T37" fmla="*/ 376 h 376"/>
                <a:gd name="T38" fmla="*/ 512 w 534"/>
                <a:gd name="T39" fmla="*/ 353 h 376"/>
                <a:gd name="T40" fmla="*/ 534 w 534"/>
                <a:gd name="T41" fmla="*/ 299 h 376"/>
                <a:gd name="T42" fmla="*/ 534 w 534"/>
                <a:gd name="T43" fmla="*/ 290 h 376"/>
                <a:gd name="T44" fmla="*/ 376 w 534"/>
                <a:gd name="T45" fmla="*/ 347 h 376"/>
                <a:gd name="T46" fmla="*/ 77 w 534"/>
                <a:gd name="T47" fmla="*/ 347 h 376"/>
                <a:gd name="T48" fmla="*/ 28 w 534"/>
                <a:gd name="T49" fmla="*/ 299 h 376"/>
                <a:gd name="T50" fmla="*/ 28 w 534"/>
                <a:gd name="T51" fmla="*/ 293 h 376"/>
                <a:gd name="T52" fmla="*/ 28 w 534"/>
                <a:gd name="T53" fmla="*/ 293 h 376"/>
                <a:gd name="T54" fmla="*/ 56 w 534"/>
                <a:gd name="T55" fmla="*/ 86 h 376"/>
                <a:gd name="T56" fmla="*/ 56 w 534"/>
                <a:gd name="T57" fmla="*/ 86 h 376"/>
                <a:gd name="T58" fmla="*/ 120 w 534"/>
                <a:gd name="T59" fmla="*/ 28 h 376"/>
                <a:gd name="T60" fmla="*/ 395 w 534"/>
                <a:gd name="T61" fmla="*/ 28 h 376"/>
                <a:gd name="T62" fmla="*/ 395 w 534"/>
                <a:gd name="T63" fmla="*/ 28 h 376"/>
                <a:gd name="T64" fmla="*/ 414 w 534"/>
                <a:gd name="T65" fmla="*/ 28 h 376"/>
                <a:gd name="T66" fmla="*/ 472 w 534"/>
                <a:gd name="T67" fmla="*/ 65 h 376"/>
                <a:gd name="T68" fmla="*/ 473 w 534"/>
                <a:gd name="T69" fmla="*/ 77 h 376"/>
                <a:gd name="T70" fmla="*/ 473 w 534"/>
                <a:gd name="T71" fmla="*/ 83 h 376"/>
                <a:gd name="T72" fmla="*/ 445 w 534"/>
                <a:gd name="T73" fmla="*/ 290 h 376"/>
                <a:gd name="T74" fmla="*/ 445 w 534"/>
                <a:gd name="T75" fmla="*/ 290 h 376"/>
                <a:gd name="T76" fmla="*/ 381 w 534"/>
                <a:gd name="T77" fmla="*/ 347 h 376"/>
                <a:gd name="T78" fmla="*/ 376 w 534"/>
                <a:gd name="T79" fmla="*/ 34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4" h="376">
                  <a:moveTo>
                    <a:pt x="534" y="290"/>
                  </a:moveTo>
                  <a:cubicBezTo>
                    <a:pt x="534" y="289"/>
                    <a:pt x="534" y="289"/>
                    <a:pt x="534" y="289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5" y="73"/>
                    <a:pt x="502" y="64"/>
                    <a:pt x="499" y="56"/>
                  </a:cubicBezTo>
                  <a:cubicBezTo>
                    <a:pt x="495" y="43"/>
                    <a:pt x="488" y="31"/>
                    <a:pt x="479" y="22"/>
                  </a:cubicBezTo>
                  <a:cubicBezTo>
                    <a:pt x="465" y="8"/>
                    <a:pt x="446" y="0"/>
                    <a:pt x="424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4" y="0"/>
                    <a:pt x="34" y="36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293"/>
                    <a:pt x="0" y="296"/>
                    <a:pt x="0" y="299"/>
                  </a:cubicBezTo>
                  <a:cubicBezTo>
                    <a:pt x="0" y="320"/>
                    <a:pt x="8" y="339"/>
                    <a:pt x="22" y="353"/>
                  </a:cubicBezTo>
                  <a:cubicBezTo>
                    <a:pt x="36" y="367"/>
                    <a:pt x="55" y="376"/>
                    <a:pt x="77" y="376"/>
                  </a:cubicBezTo>
                  <a:cubicBezTo>
                    <a:pt x="77" y="376"/>
                    <a:pt x="77" y="376"/>
                    <a:pt x="77" y="376"/>
                  </a:cubicBezTo>
                  <a:cubicBezTo>
                    <a:pt x="376" y="376"/>
                    <a:pt x="376" y="376"/>
                    <a:pt x="376" y="376"/>
                  </a:cubicBezTo>
                  <a:cubicBezTo>
                    <a:pt x="381" y="376"/>
                    <a:pt x="381" y="376"/>
                    <a:pt x="381" y="376"/>
                  </a:cubicBezTo>
                  <a:cubicBezTo>
                    <a:pt x="457" y="376"/>
                    <a:pt x="457" y="376"/>
                    <a:pt x="457" y="376"/>
                  </a:cubicBezTo>
                  <a:cubicBezTo>
                    <a:pt x="457" y="376"/>
                    <a:pt x="457" y="376"/>
                    <a:pt x="457" y="376"/>
                  </a:cubicBezTo>
                  <a:cubicBezTo>
                    <a:pt x="479" y="376"/>
                    <a:pt x="498" y="367"/>
                    <a:pt x="512" y="353"/>
                  </a:cubicBezTo>
                  <a:cubicBezTo>
                    <a:pt x="526" y="339"/>
                    <a:pt x="534" y="320"/>
                    <a:pt x="534" y="299"/>
                  </a:cubicBezTo>
                  <a:cubicBezTo>
                    <a:pt x="534" y="296"/>
                    <a:pt x="534" y="293"/>
                    <a:pt x="534" y="290"/>
                  </a:cubicBezTo>
                  <a:close/>
                  <a:moveTo>
                    <a:pt x="376" y="347"/>
                  </a:moveTo>
                  <a:cubicBezTo>
                    <a:pt x="77" y="347"/>
                    <a:pt x="77" y="347"/>
                    <a:pt x="77" y="347"/>
                  </a:cubicBezTo>
                  <a:cubicBezTo>
                    <a:pt x="48" y="347"/>
                    <a:pt x="28" y="327"/>
                    <a:pt x="28" y="299"/>
                  </a:cubicBezTo>
                  <a:cubicBezTo>
                    <a:pt x="28" y="297"/>
                    <a:pt x="28" y="295"/>
                    <a:pt x="28" y="293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9" y="55"/>
                    <a:pt x="89" y="28"/>
                    <a:pt x="120" y="28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414" y="28"/>
                    <a:pt x="414" y="28"/>
                    <a:pt x="414" y="28"/>
                  </a:cubicBezTo>
                  <a:cubicBezTo>
                    <a:pt x="438" y="28"/>
                    <a:pt x="461" y="44"/>
                    <a:pt x="472" y="65"/>
                  </a:cubicBezTo>
                  <a:cubicBezTo>
                    <a:pt x="473" y="69"/>
                    <a:pt x="473" y="73"/>
                    <a:pt x="473" y="77"/>
                  </a:cubicBezTo>
                  <a:cubicBezTo>
                    <a:pt x="473" y="79"/>
                    <a:pt x="473" y="80"/>
                    <a:pt x="473" y="83"/>
                  </a:cubicBezTo>
                  <a:cubicBezTo>
                    <a:pt x="445" y="290"/>
                    <a:pt x="445" y="290"/>
                    <a:pt x="445" y="290"/>
                  </a:cubicBezTo>
                  <a:cubicBezTo>
                    <a:pt x="445" y="290"/>
                    <a:pt x="445" y="290"/>
                    <a:pt x="445" y="290"/>
                  </a:cubicBezTo>
                  <a:cubicBezTo>
                    <a:pt x="442" y="321"/>
                    <a:pt x="412" y="348"/>
                    <a:pt x="381" y="347"/>
                  </a:cubicBezTo>
                  <a:lnTo>
                    <a:pt x="376" y="347"/>
                  </a:ln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auto">
            <a:xfrm>
              <a:off x="4505895" y="3443709"/>
              <a:ext cx="95837" cy="83217"/>
            </a:xfrm>
            <a:custGeom>
              <a:avLst/>
              <a:gdLst>
                <a:gd name="T0" fmla="*/ 79 w 193"/>
                <a:gd name="T1" fmla="*/ 161 h 165"/>
                <a:gd name="T2" fmla="*/ 190 w 193"/>
                <a:gd name="T3" fmla="*/ 5 h 165"/>
                <a:gd name="T4" fmla="*/ 188 w 193"/>
                <a:gd name="T5" fmla="*/ 3 h 165"/>
                <a:gd name="T6" fmla="*/ 83 w 193"/>
                <a:gd name="T7" fmla="*/ 88 h 165"/>
                <a:gd name="T8" fmla="*/ 67 w 193"/>
                <a:gd name="T9" fmla="*/ 91 h 165"/>
                <a:gd name="T10" fmla="*/ 6 w 193"/>
                <a:gd name="T11" fmla="*/ 67 h 165"/>
                <a:gd name="T12" fmla="*/ 3 w 193"/>
                <a:gd name="T13" fmla="*/ 71 h 165"/>
                <a:gd name="T14" fmla="*/ 67 w 193"/>
                <a:gd name="T15" fmla="*/ 161 h 165"/>
                <a:gd name="T16" fmla="*/ 79 w 193"/>
                <a:gd name="T17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65">
                  <a:moveTo>
                    <a:pt x="79" y="161"/>
                  </a:moveTo>
                  <a:cubicBezTo>
                    <a:pt x="190" y="5"/>
                    <a:pt x="190" y="5"/>
                    <a:pt x="190" y="5"/>
                  </a:cubicBezTo>
                  <a:cubicBezTo>
                    <a:pt x="193" y="0"/>
                    <a:pt x="192" y="0"/>
                    <a:pt x="188" y="3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79" y="92"/>
                    <a:pt x="72" y="93"/>
                    <a:pt x="67" y="91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" y="65"/>
                    <a:pt x="0" y="67"/>
                    <a:pt x="3" y="7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70" y="165"/>
                    <a:pt x="75" y="165"/>
                    <a:pt x="79" y="161"/>
                  </a:cubicBezTo>
                  <a:close/>
                </a:path>
              </a:pathLst>
            </a:custGeom>
            <a:solidFill>
              <a:srgbClr val="A6C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auto">
            <a:xfrm>
              <a:off x="4424135" y="3368731"/>
              <a:ext cx="52250" cy="53281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7 h 106"/>
                <a:gd name="T4" fmla="*/ 23 w 105"/>
                <a:gd name="T5" fmla="*/ 104 h 106"/>
                <a:gd name="T6" fmla="*/ 30 w 105"/>
                <a:gd name="T7" fmla="*/ 106 h 106"/>
                <a:gd name="T8" fmla="*/ 40 w 105"/>
                <a:gd name="T9" fmla="*/ 101 h 106"/>
                <a:gd name="T10" fmla="*/ 38 w 105"/>
                <a:gd name="T11" fmla="*/ 84 h 106"/>
                <a:gd name="T12" fmla="*/ 38 w 105"/>
                <a:gd name="T13" fmla="*/ 84 h 106"/>
                <a:gd name="T14" fmla="*/ 25 w 105"/>
                <a:gd name="T15" fmla="*/ 57 h 106"/>
                <a:gd name="T16" fmla="*/ 33 w 105"/>
                <a:gd name="T17" fmla="*/ 34 h 106"/>
                <a:gd name="T18" fmla="*/ 53 w 105"/>
                <a:gd name="T19" fmla="*/ 25 h 106"/>
                <a:gd name="T20" fmla="*/ 80 w 105"/>
                <a:gd name="T21" fmla="*/ 49 h 106"/>
                <a:gd name="T22" fmla="*/ 105 w 105"/>
                <a:gd name="T23" fmla="*/ 49 h 106"/>
                <a:gd name="T24" fmla="*/ 105 w 105"/>
                <a:gd name="T25" fmla="*/ 48 h 106"/>
                <a:gd name="T26" fmla="*/ 53 w 105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3" y="1"/>
                    <a:pt x="0" y="27"/>
                    <a:pt x="0" y="57"/>
                  </a:cubicBezTo>
                  <a:cubicBezTo>
                    <a:pt x="0" y="76"/>
                    <a:pt x="9" y="93"/>
                    <a:pt x="23" y="104"/>
                  </a:cubicBezTo>
                  <a:cubicBezTo>
                    <a:pt x="25" y="105"/>
                    <a:pt x="28" y="106"/>
                    <a:pt x="30" y="106"/>
                  </a:cubicBezTo>
                  <a:cubicBezTo>
                    <a:pt x="34" y="106"/>
                    <a:pt x="38" y="105"/>
                    <a:pt x="40" y="101"/>
                  </a:cubicBezTo>
                  <a:cubicBezTo>
                    <a:pt x="44" y="96"/>
                    <a:pt x="43" y="88"/>
                    <a:pt x="38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0" y="79"/>
                    <a:pt x="25" y="69"/>
                    <a:pt x="25" y="57"/>
                  </a:cubicBezTo>
                  <a:cubicBezTo>
                    <a:pt x="25" y="48"/>
                    <a:pt x="28" y="40"/>
                    <a:pt x="33" y="34"/>
                  </a:cubicBezTo>
                  <a:cubicBezTo>
                    <a:pt x="39" y="28"/>
                    <a:pt x="45" y="25"/>
                    <a:pt x="53" y="25"/>
                  </a:cubicBezTo>
                  <a:cubicBezTo>
                    <a:pt x="65" y="25"/>
                    <a:pt x="76" y="35"/>
                    <a:pt x="8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5" y="48"/>
                    <a:pt x="105" y="48"/>
                  </a:cubicBezTo>
                  <a:cubicBezTo>
                    <a:pt x="101" y="22"/>
                    <a:pt x="80" y="1"/>
                    <a:pt x="53" y="0"/>
                  </a:cubicBez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auto">
            <a:xfrm>
              <a:off x="4481800" y="3368731"/>
              <a:ext cx="51980" cy="53281"/>
            </a:xfrm>
            <a:custGeom>
              <a:avLst/>
              <a:gdLst>
                <a:gd name="T0" fmla="*/ 105 w 105"/>
                <a:gd name="T1" fmla="*/ 48 h 106"/>
                <a:gd name="T2" fmla="*/ 53 w 105"/>
                <a:gd name="T3" fmla="*/ 0 h 106"/>
                <a:gd name="T4" fmla="*/ 1 w 105"/>
                <a:gd name="T5" fmla="*/ 49 h 106"/>
                <a:gd name="T6" fmla="*/ 0 w 105"/>
                <a:gd name="T7" fmla="*/ 57 h 106"/>
                <a:gd name="T8" fmla="*/ 23 w 105"/>
                <a:gd name="T9" fmla="*/ 104 h 106"/>
                <a:gd name="T10" fmla="*/ 30 w 105"/>
                <a:gd name="T11" fmla="*/ 106 h 106"/>
                <a:gd name="T12" fmla="*/ 40 w 105"/>
                <a:gd name="T13" fmla="*/ 101 h 106"/>
                <a:gd name="T14" fmla="*/ 38 w 105"/>
                <a:gd name="T15" fmla="*/ 84 h 106"/>
                <a:gd name="T16" fmla="*/ 25 w 105"/>
                <a:gd name="T17" fmla="*/ 57 h 106"/>
                <a:gd name="T18" fmla="*/ 26 w 105"/>
                <a:gd name="T19" fmla="*/ 49 h 106"/>
                <a:gd name="T20" fmla="*/ 33 w 105"/>
                <a:gd name="T21" fmla="*/ 34 h 106"/>
                <a:gd name="T22" fmla="*/ 53 w 105"/>
                <a:gd name="T23" fmla="*/ 25 h 106"/>
                <a:gd name="T24" fmla="*/ 80 w 105"/>
                <a:gd name="T25" fmla="*/ 49 h 106"/>
                <a:gd name="T26" fmla="*/ 105 w 105"/>
                <a:gd name="T27" fmla="*/ 49 h 106"/>
                <a:gd name="T28" fmla="*/ 105 w 105"/>
                <a:gd name="T29" fmla="*/ 4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06">
                  <a:moveTo>
                    <a:pt x="105" y="48"/>
                  </a:moveTo>
                  <a:cubicBezTo>
                    <a:pt x="101" y="22"/>
                    <a:pt x="80" y="1"/>
                    <a:pt x="53" y="0"/>
                  </a:cubicBezTo>
                  <a:cubicBezTo>
                    <a:pt x="25" y="1"/>
                    <a:pt x="4" y="22"/>
                    <a:pt x="1" y="49"/>
                  </a:cubicBezTo>
                  <a:cubicBezTo>
                    <a:pt x="0" y="52"/>
                    <a:pt x="0" y="54"/>
                    <a:pt x="0" y="57"/>
                  </a:cubicBezTo>
                  <a:cubicBezTo>
                    <a:pt x="0" y="76"/>
                    <a:pt x="9" y="93"/>
                    <a:pt x="23" y="104"/>
                  </a:cubicBezTo>
                  <a:cubicBezTo>
                    <a:pt x="25" y="105"/>
                    <a:pt x="28" y="106"/>
                    <a:pt x="30" y="106"/>
                  </a:cubicBezTo>
                  <a:cubicBezTo>
                    <a:pt x="34" y="106"/>
                    <a:pt x="38" y="105"/>
                    <a:pt x="40" y="101"/>
                  </a:cubicBezTo>
                  <a:cubicBezTo>
                    <a:pt x="44" y="96"/>
                    <a:pt x="43" y="88"/>
                    <a:pt x="38" y="84"/>
                  </a:cubicBezTo>
                  <a:cubicBezTo>
                    <a:pt x="30" y="79"/>
                    <a:pt x="25" y="69"/>
                    <a:pt x="25" y="57"/>
                  </a:cubicBezTo>
                  <a:cubicBezTo>
                    <a:pt x="25" y="54"/>
                    <a:pt x="25" y="52"/>
                    <a:pt x="26" y="49"/>
                  </a:cubicBezTo>
                  <a:cubicBezTo>
                    <a:pt x="27" y="43"/>
                    <a:pt x="30" y="38"/>
                    <a:pt x="33" y="34"/>
                  </a:cubicBezTo>
                  <a:cubicBezTo>
                    <a:pt x="39" y="28"/>
                    <a:pt x="45" y="25"/>
                    <a:pt x="53" y="25"/>
                  </a:cubicBezTo>
                  <a:cubicBezTo>
                    <a:pt x="65" y="25"/>
                    <a:pt x="76" y="35"/>
                    <a:pt x="8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5" y="48"/>
                    <a:pt x="105" y="48"/>
                  </a:cubicBez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auto">
            <a:xfrm>
              <a:off x="4539194" y="3368731"/>
              <a:ext cx="52250" cy="53281"/>
            </a:xfrm>
            <a:custGeom>
              <a:avLst/>
              <a:gdLst>
                <a:gd name="T0" fmla="*/ 105 w 105"/>
                <a:gd name="T1" fmla="*/ 48 h 106"/>
                <a:gd name="T2" fmla="*/ 53 w 105"/>
                <a:gd name="T3" fmla="*/ 0 h 106"/>
                <a:gd name="T4" fmla="*/ 1 w 105"/>
                <a:gd name="T5" fmla="*/ 49 h 106"/>
                <a:gd name="T6" fmla="*/ 0 w 105"/>
                <a:gd name="T7" fmla="*/ 57 h 106"/>
                <a:gd name="T8" fmla="*/ 23 w 105"/>
                <a:gd name="T9" fmla="*/ 104 h 106"/>
                <a:gd name="T10" fmla="*/ 30 w 105"/>
                <a:gd name="T11" fmla="*/ 106 h 106"/>
                <a:gd name="T12" fmla="*/ 40 w 105"/>
                <a:gd name="T13" fmla="*/ 101 h 106"/>
                <a:gd name="T14" fmla="*/ 38 w 105"/>
                <a:gd name="T15" fmla="*/ 84 h 106"/>
                <a:gd name="T16" fmla="*/ 25 w 105"/>
                <a:gd name="T17" fmla="*/ 57 h 106"/>
                <a:gd name="T18" fmla="*/ 26 w 105"/>
                <a:gd name="T19" fmla="*/ 49 h 106"/>
                <a:gd name="T20" fmla="*/ 33 w 105"/>
                <a:gd name="T21" fmla="*/ 34 h 106"/>
                <a:gd name="T22" fmla="*/ 53 w 105"/>
                <a:gd name="T23" fmla="*/ 25 h 106"/>
                <a:gd name="T24" fmla="*/ 80 w 105"/>
                <a:gd name="T25" fmla="*/ 49 h 106"/>
                <a:gd name="T26" fmla="*/ 105 w 105"/>
                <a:gd name="T27" fmla="*/ 49 h 106"/>
                <a:gd name="T28" fmla="*/ 105 w 105"/>
                <a:gd name="T29" fmla="*/ 4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06">
                  <a:moveTo>
                    <a:pt x="105" y="48"/>
                  </a:moveTo>
                  <a:cubicBezTo>
                    <a:pt x="101" y="22"/>
                    <a:pt x="80" y="1"/>
                    <a:pt x="53" y="0"/>
                  </a:cubicBezTo>
                  <a:cubicBezTo>
                    <a:pt x="25" y="1"/>
                    <a:pt x="4" y="22"/>
                    <a:pt x="1" y="49"/>
                  </a:cubicBezTo>
                  <a:cubicBezTo>
                    <a:pt x="0" y="52"/>
                    <a:pt x="0" y="54"/>
                    <a:pt x="0" y="57"/>
                  </a:cubicBezTo>
                  <a:cubicBezTo>
                    <a:pt x="0" y="76"/>
                    <a:pt x="9" y="93"/>
                    <a:pt x="23" y="104"/>
                  </a:cubicBezTo>
                  <a:cubicBezTo>
                    <a:pt x="25" y="105"/>
                    <a:pt x="28" y="106"/>
                    <a:pt x="30" y="106"/>
                  </a:cubicBezTo>
                  <a:cubicBezTo>
                    <a:pt x="34" y="106"/>
                    <a:pt x="38" y="105"/>
                    <a:pt x="40" y="101"/>
                  </a:cubicBezTo>
                  <a:cubicBezTo>
                    <a:pt x="44" y="96"/>
                    <a:pt x="43" y="88"/>
                    <a:pt x="38" y="84"/>
                  </a:cubicBezTo>
                  <a:cubicBezTo>
                    <a:pt x="30" y="79"/>
                    <a:pt x="25" y="69"/>
                    <a:pt x="25" y="57"/>
                  </a:cubicBezTo>
                  <a:cubicBezTo>
                    <a:pt x="25" y="54"/>
                    <a:pt x="25" y="52"/>
                    <a:pt x="26" y="49"/>
                  </a:cubicBezTo>
                  <a:cubicBezTo>
                    <a:pt x="27" y="43"/>
                    <a:pt x="30" y="38"/>
                    <a:pt x="33" y="34"/>
                  </a:cubicBezTo>
                  <a:cubicBezTo>
                    <a:pt x="39" y="28"/>
                    <a:pt x="45" y="25"/>
                    <a:pt x="53" y="25"/>
                  </a:cubicBezTo>
                  <a:cubicBezTo>
                    <a:pt x="65" y="25"/>
                    <a:pt x="76" y="35"/>
                    <a:pt x="8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9"/>
                    <a:pt x="105" y="48"/>
                    <a:pt x="105" y="48"/>
                  </a:cubicBez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53"/>
            <p:cNvSpPr>
              <a:spLocks/>
            </p:cNvSpPr>
            <p:nvPr/>
          </p:nvSpPr>
          <p:spPr bwMode="auto">
            <a:xfrm>
              <a:off x="4250996" y="3713772"/>
              <a:ext cx="76811" cy="77244"/>
            </a:xfrm>
            <a:custGeom>
              <a:avLst/>
              <a:gdLst>
                <a:gd name="T0" fmla="*/ 113 w 345"/>
                <a:gd name="T1" fmla="*/ 342 h 342"/>
                <a:gd name="T2" fmla="*/ 0 w 345"/>
                <a:gd name="T3" fmla="*/ 290 h 342"/>
                <a:gd name="T4" fmla="*/ 113 w 345"/>
                <a:gd name="T5" fmla="*/ 246 h 342"/>
                <a:gd name="T6" fmla="*/ 2 w 345"/>
                <a:gd name="T7" fmla="*/ 111 h 342"/>
                <a:gd name="T8" fmla="*/ 202 w 345"/>
                <a:gd name="T9" fmla="*/ 155 h 342"/>
                <a:gd name="T10" fmla="*/ 195 w 345"/>
                <a:gd name="T11" fmla="*/ 31 h 342"/>
                <a:gd name="T12" fmla="*/ 267 w 345"/>
                <a:gd name="T13" fmla="*/ 114 h 342"/>
                <a:gd name="T14" fmla="*/ 326 w 345"/>
                <a:gd name="T15" fmla="*/ 0 h 342"/>
                <a:gd name="T16" fmla="*/ 345 w 345"/>
                <a:gd name="T17" fmla="*/ 146 h 342"/>
                <a:gd name="T18" fmla="*/ 315 w 345"/>
                <a:gd name="T19" fmla="*/ 64 h 342"/>
                <a:gd name="T20" fmla="*/ 278 w 345"/>
                <a:gd name="T21" fmla="*/ 160 h 342"/>
                <a:gd name="T22" fmla="*/ 213 w 345"/>
                <a:gd name="T23" fmla="*/ 75 h 342"/>
                <a:gd name="T24" fmla="*/ 223 w 345"/>
                <a:gd name="T25" fmla="*/ 185 h 342"/>
                <a:gd name="T26" fmla="*/ 48 w 345"/>
                <a:gd name="T27" fmla="*/ 140 h 342"/>
                <a:gd name="T28" fmla="*/ 143 w 345"/>
                <a:gd name="T29" fmla="*/ 260 h 342"/>
                <a:gd name="T30" fmla="*/ 32 w 345"/>
                <a:gd name="T31" fmla="*/ 288 h 342"/>
                <a:gd name="T32" fmla="*/ 113 w 345"/>
                <a:gd name="T33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342">
                  <a:moveTo>
                    <a:pt x="113" y="342"/>
                  </a:moveTo>
                  <a:lnTo>
                    <a:pt x="0" y="290"/>
                  </a:lnTo>
                  <a:lnTo>
                    <a:pt x="113" y="246"/>
                  </a:lnTo>
                  <a:lnTo>
                    <a:pt x="2" y="111"/>
                  </a:lnTo>
                  <a:lnTo>
                    <a:pt x="202" y="155"/>
                  </a:lnTo>
                  <a:lnTo>
                    <a:pt x="195" y="31"/>
                  </a:lnTo>
                  <a:lnTo>
                    <a:pt x="267" y="114"/>
                  </a:lnTo>
                  <a:lnTo>
                    <a:pt x="326" y="0"/>
                  </a:lnTo>
                  <a:lnTo>
                    <a:pt x="345" y="146"/>
                  </a:lnTo>
                  <a:lnTo>
                    <a:pt x="315" y="64"/>
                  </a:lnTo>
                  <a:lnTo>
                    <a:pt x="278" y="160"/>
                  </a:lnTo>
                  <a:lnTo>
                    <a:pt x="213" y="75"/>
                  </a:lnTo>
                  <a:lnTo>
                    <a:pt x="223" y="185"/>
                  </a:lnTo>
                  <a:lnTo>
                    <a:pt x="48" y="140"/>
                  </a:lnTo>
                  <a:lnTo>
                    <a:pt x="143" y="260"/>
                  </a:lnTo>
                  <a:lnTo>
                    <a:pt x="32" y="288"/>
                  </a:lnTo>
                  <a:lnTo>
                    <a:pt x="113" y="342"/>
                  </a:lnTo>
                  <a:close/>
                </a:path>
              </a:pathLst>
            </a:custGeom>
            <a:solidFill>
              <a:srgbClr val="A6C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54"/>
            <p:cNvSpPr>
              <a:spLocks/>
            </p:cNvSpPr>
            <p:nvPr/>
          </p:nvSpPr>
          <p:spPr bwMode="auto">
            <a:xfrm>
              <a:off x="4371444" y="3745392"/>
              <a:ext cx="27607" cy="28006"/>
            </a:xfrm>
            <a:custGeom>
              <a:avLst/>
              <a:gdLst>
                <a:gd name="T0" fmla="*/ 7 w 67"/>
                <a:gd name="T1" fmla="*/ 21 h 67"/>
                <a:gd name="T2" fmla="*/ 47 w 67"/>
                <a:gd name="T3" fmla="*/ 7 h 67"/>
                <a:gd name="T4" fmla="*/ 60 w 67"/>
                <a:gd name="T5" fmla="*/ 46 h 67"/>
                <a:gd name="T6" fmla="*/ 21 w 67"/>
                <a:gd name="T7" fmla="*/ 60 h 67"/>
                <a:gd name="T8" fmla="*/ 7 w 67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7" y="21"/>
                  </a:moveTo>
                  <a:cubicBezTo>
                    <a:pt x="14" y="6"/>
                    <a:pt x="32" y="0"/>
                    <a:pt x="47" y="7"/>
                  </a:cubicBezTo>
                  <a:cubicBezTo>
                    <a:pt x="61" y="14"/>
                    <a:pt x="67" y="32"/>
                    <a:pt x="60" y="46"/>
                  </a:cubicBezTo>
                  <a:cubicBezTo>
                    <a:pt x="53" y="61"/>
                    <a:pt x="35" y="67"/>
                    <a:pt x="21" y="60"/>
                  </a:cubicBezTo>
                  <a:cubicBezTo>
                    <a:pt x="6" y="53"/>
                    <a:pt x="0" y="35"/>
                    <a:pt x="7" y="21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55"/>
            <p:cNvSpPr>
              <a:spLocks/>
            </p:cNvSpPr>
            <p:nvPr/>
          </p:nvSpPr>
          <p:spPr bwMode="auto">
            <a:xfrm>
              <a:off x="4281053" y="3903268"/>
              <a:ext cx="52098" cy="40203"/>
            </a:xfrm>
            <a:custGeom>
              <a:avLst/>
              <a:gdLst>
                <a:gd name="T0" fmla="*/ 14 w 126"/>
                <a:gd name="T1" fmla="*/ 0 h 96"/>
                <a:gd name="T2" fmla="*/ 43 w 126"/>
                <a:gd name="T3" fmla="*/ 82 h 96"/>
                <a:gd name="T4" fmla="*/ 126 w 126"/>
                <a:gd name="T5" fmla="*/ 54 h 96"/>
                <a:gd name="T6" fmla="*/ 14 w 126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96">
                  <a:moveTo>
                    <a:pt x="14" y="0"/>
                  </a:moveTo>
                  <a:cubicBezTo>
                    <a:pt x="0" y="30"/>
                    <a:pt x="13" y="67"/>
                    <a:pt x="43" y="82"/>
                  </a:cubicBezTo>
                  <a:cubicBezTo>
                    <a:pt x="74" y="96"/>
                    <a:pt x="110" y="84"/>
                    <a:pt x="126" y="5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56"/>
            <p:cNvSpPr>
              <a:spLocks noEditPoints="1"/>
            </p:cNvSpPr>
            <p:nvPr/>
          </p:nvSpPr>
          <p:spPr bwMode="auto">
            <a:xfrm>
              <a:off x="4225170" y="3733648"/>
              <a:ext cx="208613" cy="220212"/>
            </a:xfrm>
            <a:custGeom>
              <a:avLst/>
              <a:gdLst>
                <a:gd name="T0" fmla="*/ 427 w 506"/>
                <a:gd name="T1" fmla="*/ 505 h 527"/>
                <a:gd name="T2" fmla="*/ 427 w 506"/>
                <a:gd name="T3" fmla="*/ 505 h 527"/>
                <a:gd name="T4" fmla="*/ 452 w 506"/>
                <a:gd name="T5" fmla="*/ 320 h 527"/>
                <a:gd name="T6" fmla="*/ 389 w 506"/>
                <a:gd name="T7" fmla="*/ 61 h 527"/>
                <a:gd name="T8" fmla="*/ 146 w 506"/>
                <a:gd name="T9" fmla="*/ 172 h 527"/>
                <a:gd name="T10" fmla="*/ 16 w 506"/>
                <a:gd name="T11" fmla="*/ 306 h 527"/>
                <a:gd name="T12" fmla="*/ 16 w 506"/>
                <a:gd name="T13" fmla="*/ 306 h 527"/>
                <a:gd name="T14" fmla="*/ 2 w 506"/>
                <a:gd name="T15" fmla="*/ 311 h 527"/>
                <a:gd name="T16" fmla="*/ 7 w 506"/>
                <a:gd name="T17" fmla="*/ 324 h 527"/>
                <a:gd name="T18" fmla="*/ 418 w 506"/>
                <a:gd name="T19" fmla="*/ 524 h 527"/>
                <a:gd name="T20" fmla="*/ 432 w 506"/>
                <a:gd name="T21" fmla="*/ 519 h 527"/>
                <a:gd name="T22" fmla="*/ 427 w 506"/>
                <a:gd name="T23" fmla="*/ 505 h 527"/>
                <a:gd name="T24" fmla="*/ 423 w 506"/>
                <a:gd name="T25" fmla="*/ 128 h 527"/>
                <a:gd name="T26" fmla="*/ 423 w 506"/>
                <a:gd name="T27" fmla="*/ 128 h 527"/>
                <a:gd name="T28" fmla="*/ 423 w 506"/>
                <a:gd name="T29" fmla="*/ 114 h 527"/>
                <a:gd name="T30" fmla="*/ 438 w 506"/>
                <a:gd name="T31" fmla="*/ 114 h 527"/>
                <a:gd name="T32" fmla="*/ 462 w 506"/>
                <a:gd name="T33" fmla="*/ 160 h 527"/>
                <a:gd name="T34" fmla="*/ 446 w 506"/>
                <a:gd name="T35" fmla="*/ 292 h 527"/>
                <a:gd name="T36" fmla="*/ 432 w 506"/>
                <a:gd name="T37" fmla="*/ 297 h 527"/>
                <a:gd name="T38" fmla="*/ 432 w 506"/>
                <a:gd name="T39" fmla="*/ 297 h 527"/>
                <a:gd name="T40" fmla="*/ 427 w 506"/>
                <a:gd name="T41" fmla="*/ 283 h 527"/>
                <a:gd name="T42" fmla="*/ 443 w 506"/>
                <a:gd name="T43" fmla="*/ 171 h 527"/>
                <a:gd name="T44" fmla="*/ 423 w 506"/>
                <a:gd name="T45" fmla="*/ 128 h 527"/>
                <a:gd name="T46" fmla="*/ 418 w 506"/>
                <a:gd name="T47" fmla="*/ 324 h 527"/>
                <a:gd name="T48" fmla="*/ 413 w 506"/>
                <a:gd name="T49" fmla="*/ 309 h 527"/>
                <a:gd name="T50" fmla="*/ 428 w 506"/>
                <a:gd name="T51" fmla="*/ 304 h 527"/>
                <a:gd name="T52" fmla="*/ 433 w 506"/>
                <a:gd name="T53" fmla="*/ 319 h 527"/>
                <a:gd name="T54" fmla="*/ 418 w 506"/>
                <a:gd name="T55" fmla="*/ 32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6" h="527">
                  <a:moveTo>
                    <a:pt x="427" y="505"/>
                  </a:moveTo>
                  <a:cubicBezTo>
                    <a:pt x="427" y="505"/>
                    <a:pt x="427" y="505"/>
                    <a:pt x="427" y="505"/>
                  </a:cubicBezTo>
                  <a:cubicBezTo>
                    <a:pt x="418" y="492"/>
                    <a:pt x="393" y="440"/>
                    <a:pt x="452" y="320"/>
                  </a:cubicBezTo>
                  <a:cubicBezTo>
                    <a:pt x="506" y="210"/>
                    <a:pt x="502" y="106"/>
                    <a:pt x="389" y="61"/>
                  </a:cubicBezTo>
                  <a:cubicBezTo>
                    <a:pt x="284" y="0"/>
                    <a:pt x="199" y="62"/>
                    <a:pt x="146" y="172"/>
                  </a:cubicBezTo>
                  <a:cubicBezTo>
                    <a:pt x="89" y="292"/>
                    <a:pt x="32" y="305"/>
                    <a:pt x="16" y="306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11" y="303"/>
                    <a:pt x="5" y="305"/>
                    <a:pt x="2" y="311"/>
                  </a:cubicBezTo>
                  <a:cubicBezTo>
                    <a:pt x="0" y="316"/>
                    <a:pt x="2" y="322"/>
                    <a:pt x="7" y="324"/>
                  </a:cubicBezTo>
                  <a:cubicBezTo>
                    <a:pt x="418" y="524"/>
                    <a:pt x="418" y="524"/>
                    <a:pt x="418" y="524"/>
                  </a:cubicBezTo>
                  <a:cubicBezTo>
                    <a:pt x="424" y="527"/>
                    <a:pt x="430" y="524"/>
                    <a:pt x="432" y="519"/>
                  </a:cubicBezTo>
                  <a:cubicBezTo>
                    <a:pt x="435" y="514"/>
                    <a:pt x="433" y="508"/>
                    <a:pt x="427" y="505"/>
                  </a:cubicBezTo>
                  <a:close/>
                  <a:moveTo>
                    <a:pt x="423" y="128"/>
                  </a:moveTo>
                  <a:cubicBezTo>
                    <a:pt x="423" y="128"/>
                    <a:pt x="423" y="128"/>
                    <a:pt x="423" y="128"/>
                  </a:cubicBezTo>
                  <a:cubicBezTo>
                    <a:pt x="419" y="124"/>
                    <a:pt x="419" y="118"/>
                    <a:pt x="423" y="114"/>
                  </a:cubicBezTo>
                  <a:cubicBezTo>
                    <a:pt x="427" y="109"/>
                    <a:pt x="434" y="109"/>
                    <a:pt x="438" y="114"/>
                  </a:cubicBezTo>
                  <a:cubicBezTo>
                    <a:pt x="438" y="114"/>
                    <a:pt x="454" y="130"/>
                    <a:pt x="462" y="160"/>
                  </a:cubicBezTo>
                  <a:cubicBezTo>
                    <a:pt x="471" y="190"/>
                    <a:pt x="472" y="235"/>
                    <a:pt x="446" y="292"/>
                  </a:cubicBezTo>
                  <a:cubicBezTo>
                    <a:pt x="443" y="297"/>
                    <a:pt x="437" y="299"/>
                    <a:pt x="432" y="297"/>
                  </a:cubicBezTo>
                  <a:cubicBezTo>
                    <a:pt x="432" y="297"/>
                    <a:pt x="432" y="297"/>
                    <a:pt x="432" y="297"/>
                  </a:cubicBezTo>
                  <a:cubicBezTo>
                    <a:pt x="427" y="294"/>
                    <a:pt x="425" y="288"/>
                    <a:pt x="427" y="283"/>
                  </a:cubicBezTo>
                  <a:cubicBezTo>
                    <a:pt x="450" y="233"/>
                    <a:pt x="449" y="196"/>
                    <a:pt x="443" y="171"/>
                  </a:cubicBezTo>
                  <a:cubicBezTo>
                    <a:pt x="437" y="145"/>
                    <a:pt x="425" y="131"/>
                    <a:pt x="423" y="128"/>
                  </a:cubicBezTo>
                  <a:close/>
                  <a:moveTo>
                    <a:pt x="418" y="324"/>
                  </a:moveTo>
                  <a:cubicBezTo>
                    <a:pt x="413" y="321"/>
                    <a:pt x="410" y="315"/>
                    <a:pt x="413" y="309"/>
                  </a:cubicBezTo>
                  <a:cubicBezTo>
                    <a:pt x="416" y="304"/>
                    <a:pt x="422" y="301"/>
                    <a:pt x="428" y="304"/>
                  </a:cubicBezTo>
                  <a:cubicBezTo>
                    <a:pt x="433" y="307"/>
                    <a:pt x="436" y="313"/>
                    <a:pt x="433" y="319"/>
                  </a:cubicBezTo>
                  <a:cubicBezTo>
                    <a:pt x="430" y="324"/>
                    <a:pt x="424" y="327"/>
                    <a:pt x="418" y="324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1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88" y="999861"/>
            <a:ext cx="5755831" cy="3525712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zeStack3.0 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功能介绍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6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科学家自己的云操作系统</a:t>
            </a:r>
            <a:endParaRPr lang="en-US" altLang="zh-CN" sz="1600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51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42391" y="1313218"/>
            <a:ext cx="2566859" cy="1053479"/>
            <a:chOff x="642391" y="1313218"/>
            <a:chExt cx="2566859" cy="1053479"/>
          </a:xfrm>
        </p:grpSpPr>
        <p:cxnSp>
          <p:nvCxnSpPr>
            <p:cNvPr id="4" name="直线连接符 7"/>
            <p:cNvCxnSpPr/>
            <p:nvPr/>
          </p:nvCxnSpPr>
          <p:spPr>
            <a:xfrm>
              <a:off x="682781" y="2053948"/>
              <a:ext cx="2355175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642391" y="1313218"/>
              <a:ext cx="2566859" cy="1053479"/>
              <a:chOff x="642391" y="1313218"/>
              <a:chExt cx="2566859" cy="1053479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916829" y="1313218"/>
                <a:ext cx="529089" cy="529089"/>
              </a:xfrm>
              <a:prstGeom prst="ellipse">
                <a:avLst/>
              </a:prstGeom>
              <a:solidFill>
                <a:srgbClr val="7097C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642391" y="1412590"/>
                <a:ext cx="256685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zh-CN" altLang="en-US" sz="1600" b="1" dirty="0" smtClean="0">
                    <a:solidFill>
                      <a:srgbClr val="000000"/>
                    </a:solidFill>
                    <a:latin typeface="华文细黑"/>
                    <a:ea typeface="华文细黑"/>
                    <a:cs typeface="华文细黑"/>
                  </a:rPr>
                  <a:t>敏捷部署</a:t>
                </a:r>
                <a:endParaRPr kumimoji="1" lang="en-US" altLang="zh-CN" sz="1600" b="1" dirty="0" smtClean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endParaRPr>
              </a:p>
              <a:p>
                <a:endParaRPr kumimoji="1" lang="en-US" altLang="zh-CN" sz="1200" dirty="0" smtClean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endParaRPr>
              </a:p>
              <a:p>
                <a:endParaRPr kumimoji="1" lang="en-US" altLang="zh-CN" sz="1400" dirty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endParaRPr>
              </a:p>
              <a:p>
                <a:r>
                  <a:rPr kumimoji="1" lang="zh-CN" altLang="en-US" sz="1400" dirty="0">
                    <a:solidFill>
                      <a:srgbClr val="000000"/>
                    </a:solidFill>
                    <a:latin typeface="华文细黑"/>
                    <a:ea typeface="华文细黑"/>
                    <a:cs typeface="华文细黑"/>
                  </a:rPr>
                  <a:t>一盘（</a:t>
                </a:r>
                <a:r>
                  <a:rPr kumimoji="1" lang="en-US" altLang="zh-CN" sz="1400" dirty="0">
                    <a:solidFill>
                      <a:srgbClr val="000000"/>
                    </a:solidFill>
                    <a:latin typeface="华文细黑"/>
                    <a:ea typeface="华文细黑"/>
                    <a:cs typeface="华文细黑"/>
                  </a:rPr>
                  <a:t>U</a:t>
                </a:r>
                <a:r>
                  <a:rPr kumimoji="1" lang="zh-CN" altLang="en-US" sz="1400" dirty="0">
                    <a:solidFill>
                      <a:srgbClr val="000000"/>
                    </a:solidFill>
                    <a:latin typeface="华文细黑"/>
                    <a:ea typeface="华文细黑"/>
                    <a:cs typeface="华文细黑"/>
                  </a:rPr>
                  <a:t>盘或光盘）即可部署</a:t>
                </a:r>
                <a:endParaRPr kumimoji="1" lang="en-US" altLang="zh-CN" sz="1400" dirty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483286" y="1314007"/>
            <a:ext cx="2566859" cy="1254590"/>
            <a:chOff x="3483286" y="1314007"/>
            <a:chExt cx="2566859" cy="1254590"/>
          </a:xfrm>
        </p:grpSpPr>
        <p:cxnSp>
          <p:nvCxnSpPr>
            <p:cNvPr id="5" name="直线连接符 12"/>
            <p:cNvCxnSpPr/>
            <p:nvPr/>
          </p:nvCxnSpPr>
          <p:spPr>
            <a:xfrm>
              <a:off x="3518331" y="2054737"/>
              <a:ext cx="2355175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3774540" y="1314007"/>
              <a:ext cx="529089" cy="529089"/>
            </a:xfrm>
            <a:prstGeom prst="ellipse">
              <a:avLst/>
            </a:prstGeom>
            <a:solidFill>
              <a:srgbClr val="F4CB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83286" y="1399046"/>
              <a:ext cx="256685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600" b="1" dirty="0" smtClean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rPr>
                <a:t>弹性计算</a:t>
              </a:r>
              <a:endParaRPr kumimoji="1" lang="en-US" altLang="zh-CN" sz="1600" b="1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endParaRPr kumimoji="1" lang="en-US" altLang="zh-CN" sz="120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endParaRPr kumimoji="1" lang="en-US" altLang="zh-CN" sz="1400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r>
                <a:rPr kumimoji="1" lang="zh-CN" altLang="en-US" sz="1400" dirty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rPr>
                <a:t>合理、快速、高效的动态分配计算和存储资源</a:t>
              </a:r>
              <a:endParaRPr kumimoji="1" lang="en-US" altLang="zh-CN" sz="1400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24181" y="1313218"/>
            <a:ext cx="2566859" cy="1271655"/>
            <a:chOff x="6324181" y="1313218"/>
            <a:chExt cx="2566859" cy="1271655"/>
          </a:xfrm>
        </p:grpSpPr>
        <p:cxnSp>
          <p:nvCxnSpPr>
            <p:cNvPr id="6" name="直线连接符 14"/>
            <p:cNvCxnSpPr/>
            <p:nvPr/>
          </p:nvCxnSpPr>
          <p:spPr>
            <a:xfrm>
              <a:off x="6378595" y="2053948"/>
              <a:ext cx="2355175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6642740" y="1313218"/>
              <a:ext cx="529089" cy="529089"/>
            </a:xfrm>
            <a:prstGeom prst="ellipse">
              <a:avLst/>
            </a:prstGeom>
            <a:solidFill>
              <a:srgbClr val="52B3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324181" y="1415322"/>
              <a:ext cx="256685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600" b="1" dirty="0" smtClean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rPr>
                <a:t>云灾备</a:t>
              </a:r>
              <a:endParaRPr kumimoji="1" lang="en-US" altLang="zh-CN" sz="1600" b="1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endParaRPr kumimoji="1" lang="en-US" altLang="zh-CN" sz="120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endParaRPr kumimoji="1" lang="en-US" altLang="zh-CN" sz="1400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r>
                <a:rPr kumimoji="1" lang="zh-CN" altLang="en-US" sz="1400" b="1" dirty="0">
                  <a:solidFill>
                    <a:srgbClr val="FF0000"/>
                  </a:solidFill>
                  <a:latin typeface="华文细黑"/>
                  <a:ea typeface="华文细黑"/>
                  <a:cs typeface="华文细黑"/>
                </a:rPr>
                <a:t>独家支持</a:t>
              </a:r>
              <a:r>
                <a:rPr kumimoji="1" lang="zh-CN" altLang="en-US" sz="1400" dirty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rPr>
                <a:t>用户私有云与中科院数据云进行同城、异地灾备</a:t>
              </a:r>
              <a:endParaRPr kumimoji="1" lang="en-US" altLang="zh-CN" sz="1400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46842" y="2989053"/>
            <a:ext cx="2619873" cy="1067665"/>
            <a:chOff x="2146842" y="2989053"/>
            <a:chExt cx="2619873" cy="1067665"/>
          </a:xfrm>
        </p:grpSpPr>
        <p:cxnSp>
          <p:nvCxnSpPr>
            <p:cNvPr id="13" name="直线连接符 12"/>
            <p:cNvCxnSpPr/>
            <p:nvPr/>
          </p:nvCxnSpPr>
          <p:spPr>
            <a:xfrm>
              <a:off x="2146842" y="3729783"/>
              <a:ext cx="2355175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2464836" y="2989053"/>
              <a:ext cx="529089" cy="529089"/>
            </a:xfrm>
            <a:prstGeom prst="ellipse">
              <a:avLst/>
            </a:prstGeom>
            <a:solidFill>
              <a:srgbClr val="D7814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199856" y="3102611"/>
              <a:ext cx="256685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600" b="1" dirty="0" smtClean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rPr>
                <a:t>多云管理</a:t>
              </a:r>
              <a:endParaRPr kumimoji="1" lang="en-US" altLang="zh-CN" sz="1600" b="1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endParaRPr kumimoji="1" lang="en-US" altLang="zh-CN" sz="120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endParaRPr kumimoji="1" lang="en-US" altLang="zh-CN" sz="1400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r>
                <a:rPr kumimoji="1" lang="zh-CN" altLang="en-US" sz="1400" dirty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rPr>
                <a:t>支持管理第三方兼容云平台</a:t>
              </a:r>
              <a:endParaRPr kumimoji="1" lang="en-US" altLang="zh-CN" sz="1400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45322" y="2988264"/>
            <a:ext cx="2681806" cy="1068453"/>
            <a:chOff x="4945322" y="2988264"/>
            <a:chExt cx="2681806" cy="1068453"/>
          </a:xfrm>
        </p:grpSpPr>
        <p:cxnSp>
          <p:nvCxnSpPr>
            <p:cNvPr id="14" name="直线连接符 14"/>
            <p:cNvCxnSpPr/>
            <p:nvPr/>
          </p:nvCxnSpPr>
          <p:spPr>
            <a:xfrm>
              <a:off x="4945322" y="3728994"/>
              <a:ext cx="2355175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5333037" y="2988264"/>
              <a:ext cx="529089" cy="529089"/>
            </a:xfrm>
            <a:prstGeom prst="ellipse">
              <a:avLst/>
            </a:prstGeom>
            <a:solidFill>
              <a:srgbClr val="8E4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060269" y="3102610"/>
              <a:ext cx="256685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600" b="1" dirty="0" smtClean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rPr>
                <a:t>自主可控</a:t>
              </a:r>
              <a:endParaRPr kumimoji="1" lang="en-US" altLang="zh-CN" sz="1600" b="1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endParaRPr kumimoji="1" lang="en-US" altLang="zh-CN" sz="120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endParaRPr kumimoji="1" lang="en-US" altLang="zh-CN" sz="1400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  <a:p>
              <a:r>
                <a:rPr kumimoji="1" lang="zh-CN" altLang="en-US" sz="1400" b="1" dirty="0">
                  <a:solidFill>
                    <a:srgbClr val="FF0000"/>
                  </a:solidFill>
                  <a:latin typeface="华文细黑"/>
                  <a:ea typeface="华文细黑"/>
                  <a:cs typeface="华文细黑"/>
                </a:rPr>
                <a:t>自主知识产权国产化</a:t>
              </a:r>
              <a:r>
                <a:rPr kumimoji="1" lang="zh-CN" altLang="en-US" sz="1400" dirty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rPr>
                <a:t>软件</a:t>
              </a:r>
              <a:endParaRPr kumimoji="1" lang="en-US" altLang="zh-CN" sz="1400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</p:txBody>
        </p:sp>
      </p:grpSp>
      <p:sp>
        <p:nvSpPr>
          <p:cNvPr id="20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zeStack3.0 </a:t>
            </a:r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特点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21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科学家自己的云操作系统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93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zeStack3.0 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的科研用户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科学家自己的云操作系统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6" y="1337884"/>
            <a:ext cx="8762871" cy="25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生命科学大型仪器区域中心云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平台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6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705230" y="823072"/>
            <a:ext cx="8229600" cy="374491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b="1" dirty="0" smtClean="0">
                <a:solidFill>
                  <a:srgbClr val="1756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服务成效：</a:t>
            </a:r>
            <a:endParaRPr lang="en-US" altLang="zh-CN" sz="1600" b="1" dirty="0" smtClean="0">
              <a:solidFill>
                <a:srgbClr val="1756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提高大型仪器设备的共享、使用效率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多终端远程登陆、计算、存储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30061" y="1808941"/>
            <a:ext cx="7469685" cy="2715274"/>
            <a:chOff x="898525" y="2025650"/>
            <a:chExt cx="7632700" cy="3236913"/>
          </a:xfrm>
        </p:grpSpPr>
        <p:sp>
          <p:nvSpPr>
            <p:cNvPr id="62" name="圆角矩形 51"/>
            <p:cNvSpPr/>
            <p:nvPr/>
          </p:nvSpPr>
          <p:spPr>
            <a:xfrm>
              <a:off x="898525" y="2447925"/>
              <a:ext cx="7632700" cy="1409700"/>
            </a:xfrm>
            <a:prstGeom prst="roundRect">
              <a:avLst>
                <a:gd name="adj" fmla="val 4506"/>
              </a:avLst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zh-CN" altLang="en-US" sz="1800">
                <a:solidFill>
                  <a:srgbClr val="FFFF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63" name="圆角矩形 43"/>
            <p:cNvSpPr/>
            <p:nvPr/>
          </p:nvSpPr>
          <p:spPr>
            <a:xfrm>
              <a:off x="1042988" y="3024188"/>
              <a:ext cx="7350125" cy="325437"/>
            </a:xfrm>
            <a:prstGeom prst="roundRect">
              <a:avLst>
                <a:gd name="adj" fmla="val 12348"/>
              </a:avLst>
            </a:prstGeom>
            <a:solidFill>
              <a:srgbClr val="0070C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800" dirty="0" smtClean="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云</a:t>
              </a:r>
              <a:r>
                <a:rPr lang="zh-CN" altLang="en-US" sz="1800" dirty="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计算平台</a:t>
              </a:r>
              <a:r>
                <a:rPr lang="zh-CN" altLang="en-US" sz="1800" dirty="0" smtClean="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（</a:t>
              </a:r>
              <a:r>
                <a:rPr lang="en-US" altLang="zh-CN" sz="1800" dirty="0" err="1" smtClean="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zeStack</a:t>
              </a:r>
              <a:r>
                <a:rPr lang="zh-CN" altLang="en-US" sz="1800" dirty="0" smtClean="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）</a:t>
              </a:r>
              <a:endParaRPr lang="zh-CN" altLang="en-US" sz="1800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64" name="组合 4"/>
            <p:cNvGrpSpPr>
              <a:grpSpLocks/>
            </p:cNvGrpSpPr>
            <p:nvPr/>
          </p:nvGrpSpPr>
          <p:grpSpPr bwMode="auto">
            <a:xfrm>
              <a:off x="1036638" y="4406900"/>
              <a:ext cx="1662112" cy="596900"/>
              <a:chOff x="1403648" y="4011910"/>
              <a:chExt cx="1662131" cy="797049"/>
            </a:xfrm>
          </p:grpSpPr>
          <p:pic>
            <p:nvPicPr>
              <p:cNvPr id="11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8993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3017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624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5" name="组合 9"/>
            <p:cNvGrpSpPr>
              <a:grpSpLocks/>
            </p:cNvGrpSpPr>
            <p:nvPr/>
          </p:nvGrpSpPr>
          <p:grpSpPr bwMode="auto">
            <a:xfrm>
              <a:off x="4637088" y="4406900"/>
              <a:ext cx="1662112" cy="596900"/>
              <a:chOff x="1403648" y="4011910"/>
              <a:chExt cx="1662131" cy="797049"/>
            </a:xfrm>
          </p:grpSpPr>
          <p:pic>
            <p:nvPicPr>
              <p:cNvPr id="10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8993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3017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624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6" name="组合 14"/>
            <p:cNvGrpSpPr>
              <a:grpSpLocks/>
            </p:cNvGrpSpPr>
            <p:nvPr/>
          </p:nvGrpSpPr>
          <p:grpSpPr bwMode="auto">
            <a:xfrm>
              <a:off x="6724650" y="4406900"/>
              <a:ext cx="1662113" cy="596900"/>
              <a:chOff x="1403648" y="4011910"/>
              <a:chExt cx="1662131" cy="797049"/>
            </a:xfrm>
          </p:grpSpPr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8993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3017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624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4011910"/>
                <a:ext cx="646786" cy="797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7" name="TextBox 8"/>
            <p:cNvSpPr txBox="1">
              <a:spLocks noChangeArrowheads="1"/>
            </p:cNvSpPr>
            <p:nvPr/>
          </p:nvSpPr>
          <p:spPr bwMode="auto">
            <a:xfrm>
              <a:off x="1577975" y="4954588"/>
              <a:ext cx="5445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400" b="1" i="1" dirty="0">
                  <a:solidFill>
                    <a:schemeClr val="bg2">
                      <a:lumMod val="50000"/>
                    </a:schemeClr>
                  </a:solidFill>
                  <a:latin typeface="宋体" panose="02010600030101010101" pitchFamily="2" charset="-122"/>
                </a:rPr>
                <a:t>武汉</a:t>
              </a:r>
            </a:p>
          </p:txBody>
        </p:sp>
        <p:sp>
          <p:nvSpPr>
            <p:cNvPr id="68" name="TextBox 20"/>
            <p:cNvSpPr txBox="1">
              <a:spLocks noChangeArrowheads="1"/>
            </p:cNvSpPr>
            <p:nvPr/>
          </p:nvSpPr>
          <p:spPr bwMode="auto">
            <a:xfrm>
              <a:off x="5357813" y="4954588"/>
              <a:ext cx="5445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400" b="1" i="1" dirty="0">
                  <a:solidFill>
                    <a:schemeClr val="bg2">
                      <a:lumMod val="50000"/>
                    </a:schemeClr>
                  </a:solidFill>
                  <a:latin typeface="宋体" panose="02010600030101010101" pitchFamily="2" charset="-122"/>
                </a:rPr>
                <a:t>武汉</a:t>
              </a:r>
            </a:p>
          </p:txBody>
        </p:sp>
        <p:sp>
          <p:nvSpPr>
            <p:cNvPr id="69" name="TextBox 21"/>
            <p:cNvSpPr txBox="1">
              <a:spLocks noChangeArrowheads="1"/>
            </p:cNvSpPr>
            <p:nvPr/>
          </p:nvSpPr>
          <p:spPr bwMode="auto">
            <a:xfrm>
              <a:off x="7445375" y="4954588"/>
              <a:ext cx="5445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400" b="1" i="1" dirty="0">
                  <a:solidFill>
                    <a:schemeClr val="bg2">
                      <a:lumMod val="50000"/>
                    </a:schemeClr>
                  </a:solidFill>
                  <a:latin typeface="宋体" panose="02010600030101010101" pitchFamily="2" charset="-122"/>
                </a:rPr>
                <a:t>北京</a:t>
              </a:r>
            </a:p>
          </p:txBody>
        </p:sp>
        <p:sp>
          <p:nvSpPr>
            <p:cNvPr id="70" name="TextBox 19"/>
            <p:cNvSpPr txBox="1">
              <a:spLocks noChangeArrowheads="1"/>
            </p:cNvSpPr>
            <p:nvPr/>
          </p:nvSpPr>
          <p:spPr bwMode="auto">
            <a:xfrm>
              <a:off x="3368675" y="4678363"/>
              <a:ext cx="6492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="1" i="1">
                  <a:latin typeface="宋体" panose="02010600030101010101" pitchFamily="2" charset="-122"/>
                </a:rPr>
                <a:t>……</a:t>
              </a:r>
              <a:endParaRPr lang="zh-CN" altLang="en-US" sz="1800" b="1" i="1">
                <a:latin typeface="宋体" panose="02010600030101010101" pitchFamily="2" charset="-122"/>
              </a:endParaRPr>
            </a:p>
          </p:txBody>
        </p:sp>
        <p:grpSp>
          <p:nvGrpSpPr>
            <p:cNvPr id="71" name="组合 33"/>
            <p:cNvGrpSpPr>
              <a:grpSpLocks/>
            </p:cNvGrpSpPr>
            <p:nvPr/>
          </p:nvGrpSpPr>
          <p:grpSpPr bwMode="auto">
            <a:xfrm>
              <a:off x="4775200" y="3952875"/>
              <a:ext cx="1379538" cy="454025"/>
              <a:chOff x="4849212" y="3291830"/>
              <a:chExt cx="1378972" cy="603126"/>
            </a:xfrm>
          </p:grpSpPr>
          <p:pic>
            <p:nvPicPr>
              <p:cNvPr id="9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212" y="3507854"/>
                <a:ext cx="391603" cy="387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7652" y="3507854"/>
                <a:ext cx="391603" cy="387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1708" y="3507854"/>
                <a:ext cx="391603" cy="387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圆角矩形 98"/>
              <p:cNvSpPr/>
              <p:nvPr/>
            </p:nvSpPr>
            <p:spPr>
              <a:xfrm>
                <a:off x="4853973" y="3291830"/>
                <a:ext cx="391951" cy="21510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600"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host</a:t>
                </a:r>
                <a:endParaRPr lang="zh-CN" altLang="en-US" sz="6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5333201" y="3291830"/>
                <a:ext cx="390365" cy="21510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600"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host</a:t>
                </a:r>
                <a:endParaRPr lang="zh-CN" altLang="en-US" sz="6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>
                <a:off x="5836232" y="3291830"/>
                <a:ext cx="391952" cy="21510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600"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host</a:t>
                </a:r>
                <a:endParaRPr lang="zh-CN" altLang="en-US" sz="6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72" name="组合 42"/>
            <p:cNvGrpSpPr>
              <a:grpSpLocks/>
            </p:cNvGrpSpPr>
            <p:nvPr/>
          </p:nvGrpSpPr>
          <p:grpSpPr bwMode="auto">
            <a:xfrm>
              <a:off x="6864350" y="3952875"/>
              <a:ext cx="1377950" cy="454025"/>
              <a:chOff x="6937444" y="3291830"/>
              <a:chExt cx="1378972" cy="603126"/>
            </a:xfrm>
          </p:grpSpPr>
          <p:pic>
            <p:nvPicPr>
              <p:cNvPr id="9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7444" y="3507854"/>
                <a:ext cx="391603" cy="387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5884" y="3507854"/>
                <a:ext cx="391603" cy="387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9940" y="3507854"/>
                <a:ext cx="391603" cy="387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圆角矩形 39"/>
              <p:cNvSpPr/>
              <p:nvPr/>
            </p:nvSpPr>
            <p:spPr>
              <a:xfrm>
                <a:off x="6942211" y="3291830"/>
                <a:ext cx="392403" cy="21510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600"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host</a:t>
                </a:r>
                <a:endParaRPr lang="zh-CN" altLang="en-US" sz="6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94" name="圆角矩形 40"/>
              <p:cNvSpPr/>
              <p:nvPr/>
            </p:nvSpPr>
            <p:spPr>
              <a:xfrm>
                <a:off x="7420402" y="3291830"/>
                <a:ext cx="392404" cy="21510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600"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host</a:t>
                </a:r>
                <a:endParaRPr lang="zh-CN" altLang="en-US" sz="6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95" name="圆角矩形 41"/>
              <p:cNvSpPr/>
              <p:nvPr/>
            </p:nvSpPr>
            <p:spPr>
              <a:xfrm>
                <a:off x="7925601" y="3291830"/>
                <a:ext cx="390815" cy="21510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600"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host</a:t>
                </a:r>
                <a:endParaRPr lang="zh-CN" altLang="en-US" sz="6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73" name="立方体 1"/>
            <p:cNvSpPr/>
            <p:nvPr/>
          </p:nvSpPr>
          <p:spPr>
            <a:xfrm>
              <a:off x="2584450" y="2565400"/>
              <a:ext cx="1338263" cy="379413"/>
            </a:xfrm>
            <a:prstGeom prst="cube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8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NoSQL</a:t>
              </a:r>
              <a:endParaRPr lang="zh-CN" altLang="en-US" sz="1800">
                <a:solidFill>
                  <a:srgbClr val="FFFF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4" name="立方体 47"/>
            <p:cNvSpPr/>
            <p:nvPr/>
          </p:nvSpPr>
          <p:spPr>
            <a:xfrm>
              <a:off x="1036638" y="2565400"/>
              <a:ext cx="1338262" cy="379413"/>
            </a:xfrm>
            <a:prstGeom prst="cube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8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M/R</a:t>
              </a:r>
              <a:endParaRPr lang="zh-CN" altLang="en-US" sz="1800">
                <a:solidFill>
                  <a:srgbClr val="FFFF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5" name="立方体 48"/>
            <p:cNvSpPr/>
            <p:nvPr/>
          </p:nvSpPr>
          <p:spPr>
            <a:xfrm>
              <a:off x="4044950" y="2565400"/>
              <a:ext cx="1339850" cy="379413"/>
            </a:xfrm>
            <a:prstGeom prst="cube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数据库</a:t>
              </a:r>
            </a:p>
          </p:txBody>
        </p:sp>
        <p:sp>
          <p:nvSpPr>
            <p:cNvPr id="76" name="立方体 49"/>
            <p:cNvSpPr/>
            <p:nvPr/>
          </p:nvSpPr>
          <p:spPr>
            <a:xfrm>
              <a:off x="5480050" y="2581275"/>
              <a:ext cx="1339850" cy="377825"/>
            </a:xfrm>
            <a:prstGeom prst="cube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8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HDFS</a:t>
              </a:r>
              <a:endParaRPr lang="zh-CN" altLang="en-US" sz="1800">
                <a:solidFill>
                  <a:srgbClr val="FFFF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7" name="立方体 50"/>
            <p:cNvSpPr/>
            <p:nvPr/>
          </p:nvSpPr>
          <p:spPr>
            <a:xfrm>
              <a:off x="7019925" y="2581275"/>
              <a:ext cx="1338263" cy="377825"/>
            </a:xfrm>
            <a:prstGeom prst="cube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8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……</a:t>
              </a:r>
              <a:endParaRPr lang="zh-CN" altLang="en-US" sz="1800">
                <a:solidFill>
                  <a:srgbClr val="FFFFFF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8" name="圆角矩形 22"/>
            <p:cNvSpPr/>
            <p:nvPr/>
          </p:nvSpPr>
          <p:spPr>
            <a:xfrm>
              <a:off x="1036638" y="2025650"/>
              <a:ext cx="3600450" cy="32385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行业分析与可视化展示</a:t>
              </a:r>
            </a:p>
          </p:txBody>
        </p:sp>
        <p:sp>
          <p:nvSpPr>
            <p:cNvPr id="79" name="圆角矩形 52"/>
            <p:cNvSpPr/>
            <p:nvPr/>
          </p:nvSpPr>
          <p:spPr>
            <a:xfrm>
              <a:off x="4775200" y="2025650"/>
              <a:ext cx="3582988" cy="32385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领域分析与可视化展示</a:t>
              </a:r>
            </a:p>
          </p:txBody>
        </p:sp>
        <p:sp>
          <p:nvSpPr>
            <p:cNvPr id="80" name="圆角矩形 44"/>
            <p:cNvSpPr/>
            <p:nvPr/>
          </p:nvSpPr>
          <p:spPr>
            <a:xfrm>
              <a:off x="1038225" y="3429000"/>
              <a:ext cx="1949450" cy="3571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计算资源池</a:t>
              </a:r>
            </a:p>
          </p:txBody>
        </p:sp>
        <p:sp>
          <p:nvSpPr>
            <p:cNvPr id="81" name="圆角矩形 45"/>
            <p:cNvSpPr/>
            <p:nvPr/>
          </p:nvSpPr>
          <p:spPr>
            <a:xfrm>
              <a:off x="3563938" y="3429000"/>
              <a:ext cx="1795462" cy="3571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存储资源池</a:t>
              </a:r>
            </a:p>
          </p:txBody>
        </p:sp>
        <p:sp>
          <p:nvSpPr>
            <p:cNvPr id="82" name="圆角矩形 57"/>
            <p:cNvSpPr/>
            <p:nvPr/>
          </p:nvSpPr>
          <p:spPr>
            <a:xfrm>
              <a:off x="6151563" y="3429000"/>
              <a:ext cx="1897062" cy="3571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 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rPr>
                <a:t>存储资源池</a:t>
              </a:r>
            </a:p>
          </p:txBody>
        </p:sp>
        <p:grpSp>
          <p:nvGrpSpPr>
            <p:cNvPr id="83" name="组合 33"/>
            <p:cNvGrpSpPr>
              <a:grpSpLocks/>
            </p:cNvGrpSpPr>
            <p:nvPr/>
          </p:nvGrpSpPr>
          <p:grpSpPr bwMode="auto">
            <a:xfrm>
              <a:off x="1042988" y="3952875"/>
              <a:ext cx="1379537" cy="454025"/>
              <a:chOff x="4849212" y="3291830"/>
              <a:chExt cx="1378972" cy="603126"/>
            </a:xfrm>
          </p:grpSpPr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212" y="3507854"/>
                <a:ext cx="391603" cy="387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7652" y="3507854"/>
                <a:ext cx="391603" cy="387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1708" y="3507854"/>
                <a:ext cx="391603" cy="387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圆角矩形 86"/>
              <p:cNvSpPr/>
              <p:nvPr/>
            </p:nvSpPr>
            <p:spPr>
              <a:xfrm>
                <a:off x="4853972" y="3291830"/>
                <a:ext cx="391952" cy="21510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600"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host</a:t>
                </a:r>
                <a:endParaRPr lang="zh-CN" altLang="en-US" sz="6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>
                <a:off x="5333201" y="3291830"/>
                <a:ext cx="390365" cy="21510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600"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host</a:t>
                </a:r>
                <a:endParaRPr lang="zh-CN" altLang="en-US" sz="6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89" name="圆角矩形 88"/>
              <p:cNvSpPr/>
              <p:nvPr/>
            </p:nvSpPr>
            <p:spPr>
              <a:xfrm>
                <a:off x="5836233" y="3291830"/>
                <a:ext cx="391951" cy="21510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 i="1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600">
                    <a:solidFill>
                      <a:srgbClr val="FFFFFF"/>
                    </a:solidFill>
                    <a:latin typeface="宋体" pitchFamily="2" charset="-122"/>
                    <a:ea typeface="宋体" pitchFamily="2" charset="-122"/>
                  </a:rPr>
                  <a:t>host</a:t>
                </a:r>
                <a:endParaRPr lang="zh-CN" altLang="en-US" sz="60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sp>
        <p:nvSpPr>
          <p:cNvPr id="115" name="矩形 114"/>
          <p:cNvSpPr/>
          <p:nvPr/>
        </p:nvSpPr>
        <p:spPr>
          <a:xfrm>
            <a:off x="4820030" y="733719"/>
            <a:ext cx="4572000" cy="10237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整合的数据分析平台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高效的数据存储、保护与数据安全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灵活的权限及共享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0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地理空间数据云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592428" y="625971"/>
            <a:ext cx="8010659" cy="67479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1600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于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中科泽云</a:t>
            </a:r>
            <a:r>
              <a:rPr lang="zh-CN" altLang="en-US" sz="1600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的一</a:t>
            </a:r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站式地理空间数据服</a:t>
            </a:r>
            <a:r>
              <a:rPr lang="zh-CN" altLang="en-US" sz="1600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务开放平台，提供地</a:t>
            </a:r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理空间数据应用</a:t>
            </a:r>
            <a:r>
              <a:rPr lang="zh-CN" altLang="zh-CN" sz="1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领域</a:t>
            </a:r>
            <a:r>
              <a:rPr lang="zh-CN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数据搜索、数据获取、数据存储、模型集成、在线计算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、成果共享、地图发布</a:t>
            </a:r>
            <a:r>
              <a:rPr lang="zh-CN" altLang="zh-CN" sz="1600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600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全方位服务。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24" y="2034863"/>
            <a:ext cx="3030187" cy="203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ibm\Desktop\图片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3" y="1631095"/>
            <a:ext cx="5507211" cy="265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服</a:t>
            </a:r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务情况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450762" y="664793"/>
            <a:ext cx="8337638" cy="206543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-177800"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主要成效：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723900" lvl="2" indent="-266700" algn="just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当前共整合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MODIS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、 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LANDSAT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DEM 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等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大类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94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个产品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350TB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实体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700W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记录</a:t>
            </a:r>
            <a:endParaRPr lang="en-US" altLang="zh-CN" sz="1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723900" lvl="2" indent="-266700" algn="just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平台当前注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册用</a:t>
            </a:r>
            <a:r>
              <a:rPr lang="zh-CN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户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超过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9.4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万</a:t>
            </a:r>
            <a:r>
              <a:rPr lang="zh-CN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，每日新增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近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人，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线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日均数据下载量超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过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300GB</a:t>
            </a:r>
          </a:p>
          <a:p>
            <a:pPr marL="723900" lvl="2" indent="-26670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集成了地学遥感影像数据处理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个</a:t>
            </a:r>
            <a:r>
              <a:rPr lang="zh-CN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常用模型</a:t>
            </a:r>
          </a:p>
          <a:p>
            <a:pPr marL="723900" lvl="2" indent="-26670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项目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服务案例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2400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多个</a:t>
            </a:r>
            <a:endParaRPr lang="zh-CN" alt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www.cnic.cn/xw/kydt/201310/W020131030400175704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30229"/>
            <a:ext cx="2275160" cy="164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1" y="2703907"/>
            <a:ext cx="2514600" cy="154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27" y="2703908"/>
            <a:ext cx="2917132" cy="16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中科泽云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-</a:t>
            </a:r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科研网盘</a:t>
            </a:r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zeSafe</a:t>
            </a: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科学家的文档管理利器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4461" y="1141631"/>
            <a:ext cx="7750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srgbClr val="1756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zeSafe</a:t>
            </a:r>
            <a:r>
              <a:rPr lang="zh-CN" altLang="zh-CN" sz="1400" dirty="0">
                <a:solidFill>
                  <a:srgbClr val="1756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可以基于私有云、公有云、混合云的方式快速部署，支持</a:t>
            </a:r>
            <a:r>
              <a:rPr lang="en-US" altLang="zh-CN" sz="1400" dirty="0">
                <a:solidFill>
                  <a:srgbClr val="1756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B/S</a:t>
            </a:r>
            <a:r>
              <a:rPr lang="zh-CN" altLang="zh-CN" sz="1400" dirty="0">
                <a:solidFill>
                  <a:srgbClr val="1756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rgbClr val="1756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C/S</a:t>
            </a:r>
            <a:r>
              <a:rPr lang="zh-CN" altLang="zh-CN" sz="1400" dirty="0">
                <a:solidFill>
                  <a:srgbClr val="1756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、移动终端架构，实现</a:t>
            </a:r>
            <a:r>
              <a:rPr lang="zh-CN" altLang="zh-CN" sz="1400" dirty="0" smtClean="0">
                <a:solidFill>
                  <a:srgbClr val="1756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云端</a:t>
            </a: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文件管理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、数据集中存储、安全防护、资源分享与</a:t>
            </a: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4461" y="2128615"/>
            <a:ext cx="2622178" cy="2244695"/>
            <a:chOff x="904461" y="2128615"/>
            <a:chExt cx="2622178" cy="2244695"/>
          </a:xfrm>
        </p:grpSpPr>
        <p:pic>
          <p:nvPicPr>
            <p:cNvPr id="9" name="图片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461" y="2128615"/>
              <a:ext cx="2622178" cy="189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7"/>
            <p:cNvSpPr txBox="1">
              <a:spLocks noChangeArrowheads="1"/>
            </p:cNvSpPr>
            <p:nvPr/>
          </p:nvSpPr>
          <p:spPr bwMode="auto">
            <a:xfrm>
              <a:off x="1939673" y="4065533"/>
              <a:ext cx="6142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</a:rPr>
                <a:t>PC</a:t>
              </a: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</a:rPr>
                <a:t>端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83793" y="2112688"/>
            <a:ext cx="2967090" cy="2312133"/>
            <a:chOff x="3883793" y="2112688"/>
            <a:chExt cx="2967090" cy="2312133"/>
          </a:xfrm>
        </p:grpSpPr>
        <p:grpSp>
          <p:nvGrpSpPr>
            <p:cNvPr id="10" name="组合 4"/>
            <p:cNvGrpSpPr>
              <a:grpSpLocks/>
            </p:cNvGrpSpPr>
            <p:nvPr/>
          </p:nvGrpSpPr>
          <p:grpSpPr bwMode="auto">
            <a:xfrm>
              <a:off x="3883793" y="2112688"/>
              <a:ext cx="2967090" cy="1898224"/>
              <a:chOff x="4743624" y="3999880"/>
              <a:chExt cx="11172825" cy="5572124"/>
            </a:xfrm>
          </p:grpSpPr>
          <p:pic>
            <p:nvPicPr>
              <p:cNvPr id="11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3624" y="3999880"/>
                <a:ext cx="11172825" cy="5572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48280" y="5457738"/>
                <a:ext cx="3143250" cy="3114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文本框 8"/>
            <p:cNvSpPr txBox="1">
              <a:spLocks noChangeArrowheads="1"/>
            </p:cNvSpPr>
            <p:nvPr/>
          </p:nvSpPr>
          <p:spPr bwMode="auto">
            <a:xfrm>
              <a:off x="5017638" y="4117044"/>
              <a:ext cx="10525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</a:rPr>
                <a:t>Web</a:t>
              </a: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</a:rPr>
                <a:t>端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80975" y="2112416"/>
            <a:ext cx="1147334" cy="2312404"/>
            <a:chOff x="7280975" y="2112416"/>
            <a:chExt cx="1147334" cy="2312404"/>
          </a:xfrm>
        </p:grpSpPr>
        <p:pic>
          <p:nvPicPr>
            <p:cNvPr id="15" name="图片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975" y="2112416"/>
              <a:ext cx="1147334" cy="1896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10"/>
            <p:cNvSpPr txBox="1">
              <a:spLocks noChangeArrowheads="1"/>
            </p:cNvSpPr>
            <p:nvPr/>
          </p:nvSpPr>
          <p:spPr bwMode="auto">
            <a:xfrm>
              <a:off x="7561149" y="4117043"/>
              <a:ext cx="8671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Pct val="100000"/>
                <a:buFont typeface="Wingdings" panose="05000000000000000000" pitchFamily="2" charset="2"/>
                <a:buChar char="u"/>
                <a:defRPr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</a:rPr>
                <a:t>移动端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0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err="1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zeSafe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功能介绍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6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统一存储 安全管理 便捷分享</a:t>
            </a:r>
            <a:endParaRPr lang="en-US" altLang="zh-CN" sz="16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61" y="1208444"/>
            <a:ext cx="7545562" cy="31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8189" y="929973"/>
            <a:ext cx="2473715" cy="2772276"/>
            <a:chOff x="1248189" y="929973"/>
            <a:chExt cx="2473715" cy="277227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972" y="1425384"/>
              <a:ext cx="1404778" cy="1781453"/>
            </a:xfrm>
            <a:prstGeom prst="rect">
              <a:avLst/>
            </a:prstGeom>
          </p:spPr>
        </p:pic>
        <p:sp>
          <p:nvSpPr>
            <p:cNvPr id="6" name="新月形 5"/>
            <p:cNvSpPr/>
            <p:nvPr/>
          </p:nvSpPr>
          <p:spPr>
            <a:xfrm flipH="1">
              <a:off x="1248189" y="929973"/>
              <a:ext cx="2473715" cy="2772276"/>
            </a:xfrm>
            <a:prstGeom prst="moon">
              <a:avLst>
                <a:gd name="adj" fmla="val 3868"/>
              </a:avLst>
            </a:prstGeom>
            <a:gradFill flip="none" rotWithShape="1">
              <a:gsLst>
                <a:gs pos="0">
                  <a:sysClr val="window" lastClr="FFFFFF"/>
                </a:gs>
                <a:gs pos="53000">
                  <a:schemeClr val="bg1">
                    <a:lumMod val="9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013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27532" y="1868531"/>
            <a:ext cx="4617162" cy="385252"/>
            <a:chOff x="3662619" y="2178849"/>
            <a:chExt cx="8696613" cy="513669"/>
          </a:xfrm>
        </p:grpSpPr>
        <p:grpSp>
          <p:nvGrpSpPr>
            <p:cNvPr id="10" name="组合 28672"/>
            <p:cNvGrpSpPr>
              <a:grpSpLocks/>
            </p:cNvGrpSpPr>
            <p:nvPr/>
          </p:nvGrpSpPr>
          <p:grpSpPr bwMode="auto">
            <a:xfrm>
              <a:off x="3662619" y="2671291"/>
              <a:ext cx="8696613" cy="21227"/>
              <a:chOff x="4860032" y="2164959"/>
              <a:chExt cx="2715342" cy="21227"/>
            </a:xfrm>
          </p:grpSpPr>
          <p:cxnSp>
            <p:nvCxnSpPr>
              <p:cNvPr id="12" name="直接连接符 112"/>
              <p:cNvCxnSpPr>
                <a:cxnSpLocks noChangeShapeType="1"/>
              </p:cNvCxnSpPr>
              <p:nvPr/>
            </p:nvCxnSpPr>
            <p:spPr bwMode="auto">
              <a:xfrm>
                <a:off x="4860032" y="2186186"/>
                <a:ext cx="2304256" cy="0"/>
              </a:xfrm>
              <a:prstGeom prst="line">
                <a:avLst/>
              </a:prstGeom>
              <a:noFill/>
              <a:ln w="44450" algn="ctr">
                <a:solidFill>
                  <a:sysClr val="window" lastClr="FFFFFF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直接连接符 113"/>
              <p:cNvCxnSpPr>
                <a:cxnSpLocks noChangeShapeType="1"/>
              </p:cNvCxnSpPr>
              <p:nvPr/>
            </p:nvCxnSpPr>
            <p:spPr bwMode="auto">
              <a:xfrm flipV="1">
                <a:off x="4860032" y="2164959"/>
                <a:ext cx="2715342" cy="21227"/>
              </a:xfrm>
              <a:prstGeom prst="line">
                <a:avLst/>
              </a:prstGeom>
              <a:noFill/>
              <a:ln w="12700" algn="ctr">
                <a:solidFill>
                  <a:srgbClr val="0000CC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3985847" y="2178849"/>
              <a:ext cx="6387798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</a:t>
              </a:r>
              <a:r>
                <a:rPr lang="zh-CN" altLang="en-US" sz="1800" b="1" kern="0" spc="75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科泽</a:t>
              </a:r>
              <a:r>
                <a:rPr lang="zh-CN" altLang="en-US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云</a:t>
              </a:r>
              <a:r>
                <a:rPr lang="en-US" altLang="zh-CN" sz="1800" b="1" kern="0" spc="75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800" b="1" kern="0" spc="75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科学家自己的</a:t>
              </a:r>
              <a:r>
                <a:rPr lang="zh-CN" altLang="en-US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云</a:t>
              </a:r>
              <a:endParaRPr lang="zh-CN" altLang="en-US" sz="1800" b="1" kern="0" spc="75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78026" y="2843942"/>
            <a:ext cx="5083229" cy="369332"/>
            <a:chOff x="3842619" y="2884751"/>
            <a:chExt cx="9340946" cy="492443"/>
          </a:xfrm>
        </p:grpSpPr>
        <p:grpSp>
          <p:nvGrpSpPr>
            <p:cNvPr id="15" name="组合 28671"/>
            <p:cNvGrpSpPr>
              <a:grpSpLocks/>
            </p:cNvGrpSpPr>
            <p:nvPr/>
          </p:nvGrpSpPr>
          <p:grpSpPr bwMode="auto">
            <a:xfrm>
              <a:off x="3842619" y="3365134"/>
              <a:ext cx="9340946" cy="1"/>
              <a:chOff x="4860032" y="2425452"/>
              <a:chExt cx="2989435" cy="1"/>
            </a:xfrm>
          </p:grpSpPr>
          <p:cxnSp>
            <p:nvCxnSpPr>
              <p:cNvPr id="17" name="直接连接符 103"/>
              <p:cNvCxnSpPr>
                <a:cxnSpLocks noChangeShapeType="1"/>
              </p:cNvCxnSpPr>
              <p:nvPr/>
            </p:nvCxnSpPr>
            <p:spPr bwMode="auto">
              <a:xfrm>
                <a:off x="4860032" y="2425452"/>
                <a:ext cx="2304256" cy="0"/>
              </a:xfrm>
              <a:prstGeom prst="line">
                <a:avLst/>
              </a:prstGeom>
              <a:noFill/>
              <a:ln w="44450" algn="ctr">
                <a:solidFill>
                  <a:sysClr val="window" lastClr="FFFFFF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直接连接符 10"/>
              <p:cNvCxnSpPr>
                <a:cxnSpLocks noChangeShapeType="1"/>
              </p:cNvCxnSpPr>
              <p:nvPr/>
            </p:nvCxnSpPr>
            <p:spPr bwMode="auto">
              <a:xfrm flipV="1">
                <a:off x="4860032" y="2425452"/>
                <a:ext cx="2989435" cy="1"/>
              </a:xfrm>
              <a:prstGeom prst="line">
                <a:avLst/>
              </a:prstGeom>
              <a:noFill/>
              <a:ln w="12700" algn="ctr">
                <a:solidFill>
                  <a:srgbClr val="0080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4157963" y="2884751"/>
              <a:ext cx="688465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中科泽云</a:t>
              </a:r>
              <a:r>
                <a:rPr lang="en-US" altLang="zh-CN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新产品简介</a:t>
              </a:r>
              <a:endParaRPr lang="zh-CN" altLang="en-US" sz="1800" b="1" kern="0" spc="75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67757" y="907995"/>
            <a:ext cx="5193501" cy="376813"/>
            <a:chOff x="3122619" y="1644486"/>
            <a:chExt cx="9543585" cy="502416"/>
          </a:xfrm>
        </p:grpSpPr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>
              <a:off x="3311637" y="1644486"/>
              <a:ext cx="935456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b="1" kern="0" spc="75" dirty="0" smtClean="0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</a:rPr>
                <a:t>泽</a:t>
              </a:r>
              <a:r>
                <a:rPr lang="zh-CN" altLang="en-US" sz="1800" b="1" kern="0" spc="75" dirty="0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</a:rPr>
                <a:t>达与中国虚拟天文台与</a:t>
              </a:r>
              <a:r>
                <a:rPr lang="zh-CN" altLang="en-US" sz="1800" b="1" kern="0" spc="75" dirty="0" smtClean="0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</a:rPr>
                <a:t>天文信息学学术年会</a:t>
              </a:r>
              <a:endParaRPr lang="zh-CN" altLang="en-US" sz="1800" b="1" kern="0" spc="75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1" name="组合 28674"/>
            <p:cNvGrpSpPr>
              <a:grpSpLocks/>
            </p:cNvGrpSpPr>
            <p:nvPr/>
          </p:nvGrpSpPr>
          <p:grpSpPr bwMode="auto">
            <a:xfrm>
              <a:off x="3122619" y="2146902"/>
              <a:ext cx="9543584" cy="0"/>
              <a:chOff x="4860032" y="2073920"/>
              <a:chExt cx="2776624" cy="0"/>
            </a:xfrm>
          </p:grpSpPr>
          <p:cxnSp>
            <p:nvCxnSpPr>
              <p:cNvPr id="22" name="直接连接符 109"/>
              <p:cNvCxnSpPr>
                <a:cxnSpLocks noChangeShapeType="1"/>
              </p:cNvCxnSpPr>
              <p:nvPr/>
            </p:nvCxnSpPr>
            <p:spPr bwMode="auto">
              <a:xfrm>
                <a:off x="4860033" y="2073920"/>
                <a:ext cx="2304256" cy="0"/>
              </a:xfrm>
              <a:prstGeom prst="line">
                <a:avLst/>
              </a:prstGeom>
              <a:noFill/>
              <a:ln w="44450" algn="ctr">
                <a:solidFill>
                  <a:sysClr val="window" lastClr="FFFFFF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直接连接符 110"/>
              <p:cNvCxnSpPr>
                <a:cxnSpLocks noChangeShapeType="1"/>
              </p:cNvCxnSpPr>
              <p:nvPr/>
            </p:nvCxnSpPr>
            <p:spPr bwMode="auto">
              <a:xfrm>
                <a:off x="4860032" y="2073920"/>
                <a:ext cx="2776624" cy="0"/>
              </a:xfrm>
              <a:prstGeom prst="line">
                <a:avLst/>
              </a:prstGeom>
              <a:noFill/>
              <a:ln w="12700" algn="ctr">
                <a:solidFill>
                  <a:srgbClr val="660066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38423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921869594"/>
              </p:ext>
            </p:extLst>
          </p:nvPr>
        </p:nvGraphicFramePr>
        <p:xfrm>
          <a:off x="1724982" y="776152"/>
          <a:ext cx="6603471" cy="379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圆角矩形 4"/>
          <p:cNvSpPr/>
          <p:nvPr/>
        </p:nvSpPr>
        <p:spPr>
          <a:xfrm>
            <a:off x="819885" y="1146874"/>
            <a:ext cx="905097" cy="495534"/>
          </a:xfrm>
          <a:prstGeom prst="roundRect">
            <a:avLst/>
          </a:prstGeom>
          <a:solidFill>
            <a:srgbClr val="6CC1ED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19884" y="2066931"/>
            <a:ext cx="905097" cy="495534"/>
          </a:xfrm>
          <a:prstGeom prst="roundRect">
            <a:avLst/>
          </a:prstGeom>
          <a:solidFill>
            <a:srgbClr val="B979B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19885" y="2852106"/>
            <a:ext cx="905097" cy="495534"/>
          </a:xfrm>
          <a:prstGeom prst="roundRect">
            <a:avLst/>
          </a:prstGeom>
          <a:solidFill>
            <a:srgbClr val="65B22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19884" y="3712052"/>
            <a:ext cx="905097" cy="495534"/>
          </a:xfrm>
          <a:prstGeom prst="roundRect">
            <a:avLst/>
          </a:prstGeom>
          <a:solidFill>
            <a:srgbClr val="D54633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err="1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zeSafe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特点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10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tx2"/>
                </a:solidFill>
                <a:latin typeface="+mn-ea"/>
              </a:rPr>
              <a:t>科学家的文档管理利器</a:t>
            </a:r>
          </a:p>
        </p:txBody>
      </p:sp>
    </p:spTree>
    <p:extLst>
      <p:ext uri="{BB962C8B-B14F-4D97-AF65-F5344CB8AC3E}">
        <p14:creationId xmlns:p14="http://schemas.microsoft.com/office/powerpoint/2010/main" val="20826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zeSafe 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的科研用户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科研、高校的定制化服务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21" y="2160973"/>
            <a:ext cx="6114536" cy="125595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9921" y="999861"/>
            <a:ext cx="6156494" cy="1492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对于</a:t>
            </a: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分支机构</a:t>
            </a: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较多的</a:t>
            </a: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研究所</a:t>
            </a: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和学校，</a:t>
            </a: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方便进行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跨时区、跨地域</a:t>
            </a: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的协作交流</a:t>
            </a:r>
            <a:endParaRPr lang="en-US" altLang="zh-CN" sz="1400" dirty="0" smtClean="0">
              <a:solidFill>
                <a:srgbClr val="232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与科研机构、学校的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</a:t>
            </a: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管理系统集成</a:t>
            </a:r>
            <a:endParaRPr lang="en-US" altLang="zh-CN" sz="1400" dirty="0" smtClean="0">
              <a:solidFill>
                <a:srgbClr val="232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与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系统进行整合，实现用户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单点登录</a:t>
            </a: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和文件快速调用</a:t>
            </a:r>
            <a:endParaRPr lang="zh-CN" altLang="en-US" sz="14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zh-CN" altLang="en-US" sz="1400" dirty="0">
              <a:solidFill>
                <a:srgbClr val="232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49921" y="3416931"/>
            <a:ext cx="7003247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搭建</a:t>
            </a: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覆盖科研院所</a:t>
            </a: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数据共享和沟通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，快速实现部署大数据和智慧</a:t>
            </a: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endParaRPr lang="zh-CN" altLang="en-US" sz="1400" dirty="0">
              <a:solidFill>
                <a:srgbClr val="232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方便研究人员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编辑文件、提交文件</a:t>
            </a: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、项目</a:t>
            </a: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协作、设计修改论文</a:t>
            </a: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sz="1400" dirty="0">
              <a:solidFill>
                <a:srgbClr val="232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建设研究人员行为数据日志的收集、存储与分析发布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44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3345" y="902042"/>
            <a:ext cx="8315812" cy="3561429"/>
            <a:chOff x="-24428" y="1310482"/>
            <a:chExt cx="9060479" cy="447516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2863" y="1596233"/>
              <a:ext cx="8921750" cy="681037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0451" tIns="50226" rIns="100451" bIns="5022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6514" y="5231608"/>
              <a:ext cx="8999537" cy="55403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0451" tIns="50226" rIns="100451" bIns="5022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100" y="2493170"/>
              <a:ext cx="8997950" cy="24352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0451" tIns="50226" rIns="100451" bIns="5022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6" y="1629570"/>
              <a:ext cx="1000125" cy="59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图片 379" descr="u=2612597722,2179842121&amp;fm=5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026" y="1577182"/>
              <a:ext cx="76041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图片 380" descr="u=1634910608,958961178&amp;fm=23&amp;gp=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838" y="1524795"/>
              <a:ext cx="760412" cy="75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图片 381" descr="6f061d950a7b0208441fe96262d9f2d3562cc85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089" y="1596233"/>
              <a:ext cx="1011237" cy="64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图片 267" descr="201306122063(1)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51" y="1596232"/>
              <a:ext cx="708025" cy="652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图片 268" descr="th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650" y="1596232"/>
              <a:ext cx="577850" cy="62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AutoShape 35"/>
            <p:cNvSpPr>
              <a:spLocks noChangeArrowheads="1"/>
            </p:cNvSpPr>
            <p:nvPr/>
          </p:nvSpPr>
          <p:spPr bwMode="auto">
            <a:xfrm>
              <a:off x="1765301" y="5301457"/>
              <a:ext cx="1349375" cy="285750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00475D"/>
                </a:gs>
                <a:gs pos="50000">
                  <a:srgbClr val="0099CC"/>
                </a:gs>
                <a:gs pos="100000">
                  <a:srgbClr val="00475D"/>
                </a:gs>
              </a:gsLst>
              <a:lin ang="0" scaled="1"/>
            </a:gradFill>
            <a:ln w="952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15196" tIns="57598" rIns="115196" bIns="575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3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Text Box 46"/>
            <p:cNvSpPr>
              <a:spLocks noChangeArrowheads="1"/>
            </p:cNvSpPr>
            <p:nvPr/>
          </p:nvSpPr>
          <p:spPr bwMode="auto">
            <a:xfrm>
              <a:off x="4476750" y="2866233"/>
              <a:ext cx="1181100" cy="3762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权限管理</a:t>
              </a:r>
            </a:p>
          </p:txBody>
        </p:sp>
        <p:sp>
          <p:nvSpPr>
            <p:cNvPr id="16" name="Text Box 46"/>
            <p:cNvSpPr>
              <a:spLocks noChangeArrowheads="1"/>
            </p:cNvSpPr>
            <p:nvPr/>
          </p:nvSpPr>
          <p:spPr bwMode="auto">
            <a:xfrm>
              <a:off x="4476750" y="3315495"/>
              <a:ext cx="1181100" cy="30162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文档加密</a:t>
              </a:r>
            </a:p>
          </p:txBody>
        </p:sp>
        <p:sp>
          <p:nvSpPr>
            <p:cNvPr id="17" name="矩形 287"/>
            <p:cNvSpPr>
              <a:spLocks noChangeArrowheads="1"/>
            </p:cNvSpPr>
            <p:nvPr/>
          </p:nvSpPr>
          <p:spPr bwMode="auto">
            <a:xfrm>
              <a:off x="-24428" y="3373036"/>
              <a:ext cx="1201738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196" tIns="57598" rIns="115196" bIns="575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zeSafe</a:t>
              </a: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科研网盘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Text Box 46"/>
            <p:cNvSpPr>
              <a:spLocks noChangeArrowheads="1"/>
            </p:cNvSpPr>
            <p:nvPr/>
          </p:nvSpPr>
          <p:spPr bwMode="auto">
            <a:xfrm>
              <a:off x="1219201" y="2866233"/>
              <a:ext cx="1687513" cy="3000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文档集中管理</a:t>
              </a:r>
            </a:p>
          </p:txBody>
        </p:sp>
        <p:sp>
          <p:nvSpPr>
            <p:cNvPr id="19" name="Text Box 46"/>
            <p:cNvSpPr>
              <a:spLocks noChangeArrowheads="1"/>
            </p:cNvSpPr>
            <p:nvPr/>
          </p:nvSpPr>
          <p:spPr bwMode="auto">
            <a:xfrm>
              <a:off x="1219201" y="3240883"/>
              <a:ext cx="1687513" cy="3000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自动同步</a:t>
              </a:r>
              <a:r>
                <a:rPr lang="en-US" altLang="zh-CN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上传</a:t>
              </a:r>
            </a:p>
          </p:txBody>
        </p:sp>
        <p:sp>
          <p:nvSpPr>
            <p:cNvPr id="20" name="Text Box 46"/>
            <p:cNvSpPr>
              <a:spLocks noChangeArrowheads="1"/>
            </p:cNvSpPr>
            <p:nvPr/>
          </p:nvSpPr>
          <p:spPr bwMode="auto">
            <a:xfrm>
              <a:off x="1219201" y="3617119"/>
              <a:ext cx="1687513" cy="3000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在线预览</a:t>
              </a:r>
              <a:endParaRPr lang="zh-CN" altLang="en-US" sz="1200" b="1" dirty="0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Text Box 46"/>
            <p:cNvSpPr>
              <a:spLocks noChangeArrowheads="1"/>
            </p:cNvSpPr>
            <p:nvPr/>
          </p:nvSpPr>
          <p:spPr bwMode="auto">
            <a:xfrm>
              <a:off x="1219201" y="3991769"/>
              <a:ext cx="1687513" cy="3000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在线编辑</a:t>
              </a:r>
            </a:p>
          </p:txBody>
        </p:sp>
        <p:sp>
          <p:nvSpPr>
            <p:cNvPr id="22" name="Text Box 46"/>
            <p:cNvSpPr>
              <a:spLocks noChangeArrowheads="1"/>
            </p:cNvSpPr>
            <p:nvPr/>
          </p:nvSpPr>
          <p:spPr bwMode="auto">
            <a:xfrm>
              <a:off x="1219201" y="4366419"/>
              <a:ext cx="1687513" cy="3000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搜索服务</a:t>
              </a:r>
              <a:endParaRPr lang="zh-CN" altLang="en-US" sz="1200" b="1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TextBox 303"/>
            <p:cNvSpPr>
              <a:spLocks noChangeArrowheads="1"/>
            </p:cNvSpPr>
            <p:nvPr/>
          </p:nvSpPr>
          <p:spPr bwMode="auto">
            <a:xfrm>
              <a:off x="1809750" y="2532858"/>
              <a:ext cx="21097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文档管理与协同</a:t>
              </a:r>
              <a:endParaRPr lang="zh-CN" altLang="en-US"/>
            </a:p>
          </p:txBody>
        </p:sp>
        <p:sp>
          <p:nvSpPr>
            <p:cNvPr id="24" name="TextBox 318"/>
            <p:cNvSpPr>
              <a:spLocks noChangeArrowheads="1"/>
            </p:cNvSpPr>
            <p:nvPr/>
          </p:nvSpPr>
          <p:spPr bwMode="auto">
            <a:xfrm>
              <a:off x="4308476" y="2532858"/>
              <a:ext cx="1433513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文档保密</a:t>
              </a:r>
              <a:endParaRPr lang="zh-CN" altLang="en-US"/>
            </a:p>
          </p:txBody>
        </p:sp>
        <p:sp>
          <p:nvSpPr>
            <p:cNvPr id="25" name="TextBox 319"/>
            <p:cNvSpPr>
              <a:spLocks noChangeArrowheads="1"/>
            </p:cNvSpPr>
            <p:nvPr/>
          </p:nvSpPr>
          <p:spPr bwMode="auto">
            <a:xfrm>
              <a:off x="5764213" y="2532858"/>
              <a:ext cx="1446212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系统管理</a:t>
              </a:r>
              <a:endParaRPr lang="zh-CN" altLang="en-US"/>
            </a:p>
          </p:txBody>
        </p:sp>
        <p:sp>
          <p:nvSpPr>
            <p:cNvPr id="26" name="TextBox 326"/>
            <p:cNvSpPr>
              <a:spLocks noChangeArrowheads="1"/>
            </p:cNvSpPr>
            <p:nvPr/>
          </p:nvSpPr>
          <p:spPr bwMode="auto">
            <a:xfrm>
              <a:off x="7292768" y="2532859"/>
              <a:ext cx="1265237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系统扩展</a:t>
              </a:r>
              <a:endParaRPr lang="zh-CN" altLang="en-US" dirty="0"/>
            </a:p>
          </p:txBody>
        </p:sp>
        <p:sp>
          <p:nvSpPr>
            <p:cNvPr id="27" name="Text Box 46"/>
            <p:cNvSpPr>
              <a:spLocks noChangeArrowheads="1"/>
            </p:cNvSpPr>
            <p:nvPr/>
          </p:nvSpPr>
          <p:spPr bwMode="auto">
            <a:xfrm>
              <a:off x="7294563" y="2866232"/>
              <a:ext cx="1351053" cy="3679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邮箱服务</a:t>
              </a:r>
              <a:r>
                <a:rPr lang="en-US" altLang="zh-CN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AIPI</a:t>
              </a:r>
              <a:r>
                <a:rPr lang="zh-CN" altLang="en-US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接口</a:t>
              </a:r>
            </a:p>
          </p:txBody>
        </p:sp>
        <p:sp>
          <p:nvSpPr>
            <p:cNvPr id="28" name="Text Box 47"/>
            <p:cNvSpPr>
              <a:spLocks noChangeArrowheads="1"/>
            </p:cNvSpPr>
            <p:nvPr/>
          </p:nvSpPr>
          <p:spPr bwMode="auto">
            <a:xfrm>
              <a:off x="7294563" y="3394869"/>
              <a:ext cx="1351053" cy="3710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OA</a:t>
              </a:r>
              <a:r>
                <a:rPr lang="zh-CN" altLang="en-US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系统</a:t>
              </a:r>
              <a:r>
                <a:rPr lang="en-US" altLang="zh-CN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API</a:t>
              </a:r>
              <a:r>
                <a:rPr lang="zh-CN" altLang="en-US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接口</a:t>
              </a:r>
            </a:p>
          </p:txBody>
        </p:sp>
        <p:sp>
          <p:nvSpPr>
            <p:cNvPr id="29" name="Text Box 48"/>
            <p:cNvSpPr>
              <a:spLocks noChangeArrowheads="1"/>
            </p:cNvSpPr>
            <p:nvPr/>
          </p:nvSpPr>
          <p:spPr bwMode="auto">
            <a:xfrm>
              <a:off x="7294563" y="3920332"/>
              <a:ext cx="1351053" cy="3762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LDAP</a:t>
              </a:r>
              <a:r>
                <a:rPr lang="zh-CN" altLang="en-US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接口</a:t>
              </a:r>
            </a:p>
          </p:txBody>
        </p:sp>
        <p:sp>
          <p:nvSpPr>
            <p:cNvPr id="30" name="Text Box 46"/>
            <p:cNvSpPr>
              <a:spLocks noChangeArrowheads="1"/>
            </p:cNvSpPr>
            <p:nvPr/>
          </p:nvSpPr>
          <p:spPr bwMode="auto">
            <a:xfrm>
              <a:off x="7294563" y="4371183"/>
              <a:ext cx="1351053" cy="35164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XX</a:t>
              </a:r>
              <a:r>
                <a:rPr lang="zh-CN" altLang="en-US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服务</a:t>
              </a:r>
              <a:r>
                <a:rPr lang="en-US" altLang="zh-CN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AIPI</a:t>
              </a:r>
              <a:r>
                <a:rPr lang="zh-CN" altLang="en-US" sz="1200" b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接口</a:t>
              </a:r>
            </a:p>
          </p:txBody>
        </p:sp>
        <p:sp>
          <p:nvSpPr>
            <p:cNvPr id="31" name="Text Box 46"/>
            <p:cNvSpPr>
              <a:spLocks noChangeArrowheads="1"/>
            </p:cNvSpPr>
            <p:nvPr/>
          </p:nvSpPr>
          <p:spPr bwMode="auto">
            <a:xfrm>
              <a:off x="5932488" y="2866233"/>
              <a:ext cx="1181100" cy="3762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账号管理</a:t>
              </a:r>
            </a:p>
          </p:txBody>
        </p:sp>
        <p:sp>
          <p:nvSpPr>
            <p:cNvPr id="32" name="Text Box 46"/>
            <p:cNvSpPr>
              <a:spLocks noChangeArrowheads="1"/>
            </p:cNvSpPr>
            <p:nvPr/>
          </p:nvSpPr>
          <p:spPr bwMode="auto">
            <a:xfrm>
              <a:off x="5932488" y="3315495"/>
              <a:ext cx="1181100" cy="30162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日志管理</a:t>
              </a:r>
            </a:p>
          </p:txBody>
        </p:sp>
        <p:sp>
          <p:nvSpPr>
            <p:cNvPr id="33" name="矩形 361"/>
            <p:cNvSpPr>
              <a:spLocks noChangeArrowheads="1"/>
            </p:cNvSpPr>
            <p:nvPr/>
          </p:nvSpPr>
          <p:spPr bwMode="auto">
            <a:xfrm>
              <a:off x="180976" y="5233195"/>
              <a:ext cx="1262063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196" tIns="57598" rIns="115196" bIns="575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存储</a:t>
              </a:r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auto">
            <a:xfrm>
              <a:off x="3852864" y="5301457"/>
              <a:ext cx="1349375" cy="285750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00475D"/>
                </a:gs>
                <a:gs pos="50000">
                  <a:srgbClr val="0099CC"/>
                </a:gs>
                <a:gs pos="100000">
                  <a:srgbClr val="00475D"/>
                </a:gs>
              </a:gsLst>
              <a:lin ang="0" scaled="1"/>
            </a:gradFill>
            <a:ln w="952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15196" tIns="57598" rIns="115196" bIns="575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3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5651501" y="5372894"/>
              <a:ext cx="1350963" cy="285750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00475D"/>
                </a:gs>
                <a:gs pos="50000">
                  <a:srgbClr val="0099CC"/>
                </a:gs>
                <a:gs pos="100000">
                  <a:srgbClr val="00475D"/>
                </a:gs>
              </a:gsLst>
              <a:lin ang="0" scaled="1"/>
            </a:gradFill>
            <a:ln w="952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15196" tIns="57598" rIns="115196" bIns="575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3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7524751" y="5372894"/>
              <a:ext cx="1349375" cy="285750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00475D"/>
                </a:gs>
                <a:gs pos="50000">
                  <a:srgbClr val="0099CC"/>
                </a:gs>
                <a:gs pos="100000">
                  <a:srgbClr val="00475D"/>
                </a:gs>
              </a:gsLst>
              <a:lin ang="0" scaled="1"/>
            </a:gradFill>
            <a:ln w="952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15196" tIns="57598" rIns="115196" bIns="575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3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下箭头 382"/>
            <p:cNvSpPr>
              <a:spLocks noChangeArrowheads="1"/>
            </p:cNvSpPr>
            <p:nvPr/>
          </p:nvSpPr>
          <p:spPr bwMode="auto">
            <a:xfrm>
              <a:off x="4256089" y="2310607"/>
              <a:ext cx="338137" cy="374650"/>
            </a:xfrm>
            <a:prstGeom prst="downArrow">
              <a:avLst>
                <a:gd name="adj1" fmla="val 50000"/>
                <a:gd name="adj2" fmla="val 49864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2870" tIns="51435" rIns="102870" bIns="51435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上下箭头 385"/>
            <p:cNvSpPr>
              <a:spLocks noChangeArrowheads="1"/>
            </p:cNvSpPr>
            <p:nvPr/>
          </p:nvSpPr>
          <p:spPr bwMode="auto">
            <a:xfrm>
              <a:off x="4284664" y="4872832"/>
              <a:ext cx="338137" cy="449262"/>
            </a:xfrm>
            <a:prstGeom prst="upDownArrow">
              <a:avLst>
                <a:gd name="adj1" fmla="val 50000"/>
                <a:gd name="adj2" fmla="val 49842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2870" tIns="51435" rIns="102870" bIns="51435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Text Box 46"/>
            <p:cNvSpPr>
              <a:spLocks noChangeArrowheads="1"/>
            </p:cNvSpPr>
            <p:nvPr/>
          </p:nvSpPr>
          <p:spPr bwMode="auto">
            <a:xfrm>
              <a:off x="2990851" y="2866233"/>
              <a:ext cx="1350963" cy="3000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文档共享</a:t>
              </a:r>
            </a:p>
          </p:txBody>
        </p:sp>
        <p:sp>
          <p:nvSpPr>
            <p:cNvPr id="40" name="Text Box 46"/>
            <p:cNvSpPr>
              <a:spLocks noChangeArrowheads="1"/>
            </p:cNvSpPr>
            <p:nvPr/>
          </p:nvSpPr>
          <p:spPr bwMode="auto">
            <a:xfrm>
              <a:off x="2990851" y="3240883"/>
              <a:ext cx="1350963" cy="3000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版本管理</a:t>
              </a:r>
            </a:p>
          </p:txBody>
        </p:sp>
        <p:sp>
          <p:nvSpPr>
            <p:cNvPr id="41" name="Text Box 46"/>
            <p:cNvSpPr>
              <a:spLocks noChangeArrowheads="1"/>
            </p:cNvSpPr>
            <p:nvPr/>
          </p:nvSpPr>
          <p:spPr bwMode="auto">
            <a:xfrm>
              <a:off x="2987676" y="3648869"/>
              <a:ext cx="1350963" cy="3000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支持客户端</a:t>
              </a:r>
            </a:p>
          </p:txBody>
        </p:sp>
        <p:sp>
          <p:nvSpPr>
            <p:cNvPr id="42" name="Text Box 46"/>
            <p:cNvSpPr>
              <a:spLocks noChangeArrowheads="1"/>
            </p:cNvSpPr>
            <p:nvPr/>
          </p:nvSpPr>
          <p:spPr bwMode="auto">
            <a:xfrm>
              <a:off x="2987676" y="4009233"/>
              <a:ext cx="1368425" cy="3000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回收站</a:t>
              </a:r>
              <a:endParaRPr lang="zh-CN" altLang="en-US" sz="1200" b="1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43" name="Picture 80" descr="users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838" y="1310482"/>
              <a:ext cx="760412" cy="1020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81" descr="user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1340644"/>
              <a:ext cx="715962" cy="96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" name="矩形 66"/>
            <p:cNvSpPr>
              <a:spLocks noChangeArrowheads="1"/>
            </p:cNvSpPr>
            <p:nvPr/>
          </p:nvSpPr>
          <p:spPr bwMode="auto">
            <a:xfrm>
              <a:off x="41276" y="1667670"/>
              <a:ext cx="12604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196" tIns="57598" rIns="115196" bIns="575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户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AutoShape 35"/>
            <p:cNvSpPr>
              <a:spLocks noChangeArrowheads="1"/>
            </p:cNvSpPr>
            <p:nvPr/>
          </p:nvSpPr>
          <p:spPr bwMode="auto">
            <a:xfrm>
              <a:off x="1776414" y="5304632"/>
              <a:ext cx="1349375" cy="285750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00475D"/>
                </a:gs>
                <a:gs pos="50000">
                  <a:srgbClr val="0099CC"/>
                </a:gs>
                <a:gs pos="100000">
                  <a:srgbClr val="00475D"/>
                </a:gs>
              </a:gsLst>
              <a:lin ang="0" scaled="1"/>
            </a:gradFill>
            <a:ln w="952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15196" tIns="57598" rIns="115196" bIns="575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3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3863976" y="5304632"/>
              <a:ext cx="1349375" cy="285750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00475D"/>
                </a:gs>
                <a:gs pos="50000">
                  <a:srgbClr val="0099CC"/>
                </a:gs>
                <a:gs pos="100000">
                  <a:srgbClr val="00475D"/>
                </a:gs>
              </a:gsLst>
              <a:lin ang="0" scaled="1"/>
            </a:gradFill>
            <a:ln w="952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15196" tIns="57598" rIns="115196" bIns="575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3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AutoShape 35"/>
            <p:cNvSpPr>
              <a:spLocks noChangeArrowheads="1"/>
            </p:cNvSpPr>
            <p:nvPr/>
          </p:nvSpPr>
          <p:spPr bwMode="auto">
            <a:xfrm>
              <a:off x="5664201" y="5376069"/>
              <a:ext cx="1349375" cy="285750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00475D"/>
                </a:gs>
                <a:gs pos="50000">
                  <a:srgbClr val="0099CC"/>
                </a:gs>
                <a:gs pos="100000">
                  <a:srgbClr val="00475D"/>
                </a:gs>
              </a:gsLst>
              <a:lin ang="0" scaled="1"/>
            </a:gradFill>
            <a:ln w="952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15196" tIns="57598" rIns="115196" bIns="575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3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AutoShape 35"/>
            <p:cNvSpPr>
              <a:spLocks noChangeArrowheads="1"/>
            </p:cNvSpPr>
            <p:nvPr/>
          </p:nvSpPr>
          <p:spPr bwMode="auto">
            <a:xfrm>
              <a:off x="7535864" y="5376069"/>
              <a:ext cx="1349375" cy="285750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00475D"/>
                </a:gs>
                <a:gs pos="50000">
                  <a:srgbClr val="0099CC"/>
                </a:gs>
                <a:gs pos="100000">
                  <a:srgbClr val="00475D"/>
                </a:gs>
              </a:gsLst>
              <a:lin ang="0" scaled="1"/>
            </a:gradFill>
            <a:ln w="9525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15196" tIns="57598" rIns="115196" bIns="5759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3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0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中国科学院水生生物研究所</a:t>
            </a:r>
          </a:p>
        </p:txBody>
      </p:sp>
      <p:cxnSp>
        <p:nvCxnSpPr>
          <p:cNvPr id="52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tx2"/>
                </a:solidFill>
                <a:latin typeface="+mn-ea"/>
              </a:rPr>
              <a:t>支持多样化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的用户</a:t>
            </a:r>
            <a:r>
              <a:rPr lang="zh-CN" altLang="en-US" sz="1600" dirty="0">
                <a:solidFill>
                  <a:schemeClr val="tx2"/>
                </a:solidFill>
                <a:latin typeface="+mn-ea"/>
              </a:rPr>
              <a:t>应用场景</a:t>
            </a:r>
          </a:p>
        </p:txBody>
      </p:sp>
    </p:spTree>
    <p:extLst>
      <p:ext uri="{BB962C8B-B14F-4D97-AF65-F5344CB8AC3E}">
        <p14:creationId xmlns:p14="http://schemas.microsoft.com/office/powerpoint/2010/main" val="19165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中科泽云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-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运维管理平台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zeITSM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科学家的运维好助手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6006" y="1118404"/>
            <a:ext cx="314472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zeITSM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帮助</a:t>
            </a:r>
            <a:r>
              <a:rPr lang="zh-CN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用户</a:t>
            </a:r>
            <a:endParaRPr lang="en-US" altLang="zh-CN" sz="18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建立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机房运维服务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规范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及相关</a:t>
            </a:r>
            <a:r>
              <a:rPr lang="zh-CN" alt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流程</a:t>
            </a:r>
            <a:endParaRPr lang="en-US" altLang="zh-CN" sz="14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实现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基础运行环境设备资产数据信息化以及</a:t>
            </a:r>
            <a:r>
              <a:rPr lang="zh-CN" alt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配置管理</a:t>
            </a:r>
            <a:endParaRPr lang="en-US" altLang="zh-CN" sz="14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支持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机房内基础环境及相关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设备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信息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采集</a:t>
            </a:r>
            <a:endParaRPr lang="en-US" altLang="zh-CN" sz="14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达到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对机房内基础环境设备及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IT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设备量化管理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目的</a:t>
            </a:r>
            <a:endParaRPr lang="en-US" altLang="zh-CN" sz="14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为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机房内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优化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调整提供</a:t>
            </a:r>
            <a:r>
              <a:rPr lang="zh-CN" alt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依据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2" y="2891245"/>
            <a:ext cx="2408684" cy="12981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2" y="1208444"/>
            <a:ext cx="2408684" cy="1298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09" y="1222501"/>
            <a:ext cx="2266320" cy="1270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08" y="2891245"/>
            <a:ext cx="2266321" cy="12981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err="1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zeTISM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功能介绍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面向科研的运维管理平台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65" y="779511"/>
            <a:ext cx="1519700" cy="17565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39" y="2815917"/>
            <a:ext cx="1530436" cy="17678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15" y="662531"/>
            <a:ext cx="1656084" cy="20364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15" y="2735324"/>
            <a:ext cx="1727215" cy="1848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924" y="3388156"/>
            <a:ext cx="2278141" cy="921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651" y="1099736"/>
            <a:ext cx="2401068" cy="21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err="1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zeTISM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优势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tx2"/>
                </a:solidFill>
                <a:latin typeface="+mn-ea"/>
              </a:rPr>
              <a:t>科学家的运维好助手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81829" y="1161330"/>
            <a:ext cx="2944856" cy="1483847"/>
            <a:chOff x="681829" y="1161330"/>
            <a:chExt cx="2944856" cy="148384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829" y="1161330"/>
              <a:ext cx="1569044" cy="1483847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403273" y="1496244"/>
              <a:ext cx="1223412" cy="678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操作界面友好</a:t>
              </a:r>
              <a:endParaRPr lang="en-US" altLang="zh-CN" dirty="0" smtClean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支持远程运维</a:t>
              </a:r>
              <a:endParaRPr lang="zh-CN" altLang="en-US" dirty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66351" y="2908893"/>
            <a:ext cx="3472072" cy="1483847"/>
            <a:chOff x="1466351" y="2908893"/>
            <a:chExt cx="3472072" cy="148384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6351" y="2908893"/>
              <a:ext cx="1640042" cy="1483847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3019308" y="3137214"/>
              <a:ext cx="1919115" cy="102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引入</a:t>
              </a:r>
              <a:r>
                <a:rPr lang="en-US" altLang="zh-CN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ITSO20000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引入</a:t>
              </a:r>
              <a:r>
                <a:rPr lang="en-US" altLang="zh-CN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ITILV3</a:t>
              </a: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体系</a:t>
              </a:r>
              <a:endParaRPr lang="en-US" altLang="zh-CN" dirty="0" smtClean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符合国内</a:t>
              </a:r>
              <a:r>
                <a:rPr lang="en-US" altLang="zh-CN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ITSS</a:t>
              </a: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服务标准</a:t>
              </a:r>
              <a:endParaRPr lang="zh-CN" altLang="en-US" dirty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85479" y="1061957"/>
            <a:ext cx="3270330" cy="1691951"/>
            <a:chOff x="4085479" y="1061957"/>
            <a:chExt cx="3270330" cy="169195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5479" y="1061957"/>
              <a:ext cx="1620561" cy="1691951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959273" y="1318558"/>
              <a:ext cx="1396536" cy="102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实时监控</a:t>
              </a:r>
              <a:r>
                <a:rPr lang="en-US" altLang="zh-CN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IT</a:t>
              </a: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资源</a:t>
              </a:r>
              <a:endParaRPr lang="en-US" altLang="zh-CN" dirty="0" smtClean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系统风险预警</a:t>
              </a:r>
              <a:endParaRPr lang="en-US" altLang="zh-CN" dirty="0" smtClean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智能化系统运维</a:t>
              </a:r>
              <a:endParaRPr lang="zh-CN" altLang="en-US" dirty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8423" y="2854456"/>
            <a:ext cx="2900399" cy="1513861"/>
            <a:chOff x="4938423" y="2854456"/>
            <a:chExt cx="2900399" cy="151386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8423" y="2854456"/>
              <a:ext cx="1499909" cy="1513861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6615410" y="3115300"/>
              <a:ext cx="1223412" cy="102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职责分离</a:t>
              </a:r>
              <a:endParaRPr lang="en-US" altLang="zh-CN" dirty="0" smtClean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分级授权</a:t>
              </a:r>
              <a:endParaRPr lang="en-US" altLang="zh-CN" dirty="0" smtClean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运行安全稳定</a:t>
              </a:r>
              <a:endParaRPr lang="zh-CN" altLang="en-US" dirty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zeITSM 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用户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tx2"/>
                </a:solidFill>
                <a:latin typeface="+mn-ea"/>
              </a:rPr>
              <a:t>科学家的运维好助手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6" y="3409001"/>
            <a:ext cx="7989732" cy="11212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6" y="1166618"/>
            <a:ext cx="3681184" cy="207562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404266" y="137852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、科技网</a:t>
            </a: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统一登录</a:t>
            </a:r>
            <a:r>
              <a:rPr lang="zh-CN" altLang="en-US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endParaRPr lang="en-US" altLang="zh-CN" sz="1400" dirty="0" smtClean="0">
              <a:solidFill>
                <a:srgbClr val="232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zh-CN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</a:t>
            </a:r>
            <a:r>
              <a:rPr lang="zh-CN" altLang="zh-CN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维管理系统</a:t>
            </a:r>
            <a:r>
              <a:rPr lang="zh-CN" altLang="zh-CN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，确保</a:t>
            </a:r>
            <a:r>
              <a:rPr lang="en-US" altLang="zh-CN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zh-CN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流程支撑业务</a:t>
            </a:r>
            <a:endParaRPr lang="en-US" altLang="zh-CN" sz="1400" dirty="0" smtClean="0">
              <a:solidFill>
                <a:srgbClr val="232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sz="1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</a:t>
            </a: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</a:t>
            </a:r>
            <a:r>
              <a:rPr lang="en-US" altLang="zh-CN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zh-CN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zh-CN" altLang="zh-CN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，实施</a:t>
            </a:r>
            <a:r>
              <a:rPr lang="zh-CN" altLang="zh-CN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故障</a:t>
            </a: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预警</a:t>
            </a:r>
            <a:r>
              <a:rPr lang="zh-CN" altLang="zh-CN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，实现系统</a:t>
            </a: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风险前移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zh-CN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</a:t>
            </a:r>
            <a:r>
              <a:rPr lang="zh-CN" altLang="zh-CN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的可视化</a:t>
            </a:r>
            <a:r>
              <a:rPr lang="zh-CN" altLang="en-US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1400" dirty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完善的</a:t>
            </a:r>
            <a:r>
              <a:rPr lang="zh-CN" altLang="zh-CN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</a:t>
            </a:r>
            <a:r>
              <a:rPr lang="zh-CN" altLang="zh-CN" sz="1400" dirty="0" smtClean="0">
                <a:solidFill>
                  <a:srgbClr val="232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zh-CN" altLang="zh-CN" sz="1400" dirty="0">
              <a:solidFill>
                <a:srgbClr val="232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04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国家自然科学基金委</a:t>
            </a:r>
          </a:p>
        </p:txBody>
      </p:sp>
      <p:cxnSp>
        <p:nvCxnSpPr>
          <p:cNvPr id="13" name="Straight Connector 14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1" y="838200"/>
            <a:ext cx="2753139" cy="167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1" y="2763782"/>
            <a:ext cx="2753139" cy="166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39" y="822839"/>
            <a:ext cx="2804761" cy="168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81" y="838200"/>
            <a:ext cx="2677319" cy="167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7740" y="2763782"/>
            <a:ext cx="2804760" cy="166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81" y="2763782"/>
            <a:ext cx="2677319" cy="166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1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服务成效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0200" y="865982"/>
            <a:ext cx="5448300" cy="361831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项目成效</a:t>
            </a:r>
            <a:endParaRPr lang="en-US" altLang="zh-CN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1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重大安全事故</a:t>
            </a:r>
            <a:endParaRPr lang="en-US" altLang="zh-CN" sz="1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客户服务满意度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99.9%</a:t>
            </a:r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以上；</a:t>
            </a:r>
            <a:endParaRPr lang="en-US" altLang="zh-CN" sz="1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</a:t>
            </a:r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分钟</a:t>
            </a:r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内响应，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分钟</a:t>
            </a:r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内解决；</a:t>
            </a:r>
            <a:endParaRPr lang="en-US" altLang="zh-CN" sz="1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已连续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年委托运维</a:t>
            </a:r>
            <a:endParaRPr lang="en-US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科学基金项目管理全周期</a:t>
            </a:r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支撑</a:t>
            </a:r>
            <a:endParaRPr lang="en-US" altLang="zh-CN" sz="1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运维体系培育</a:t>
            </a:r>
            <a:endParaRPr lang="en-US" altLang="zh-CN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基金委</a:t>
            </a:r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《ITIL</a:t>
            </a:r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运维服务体系</a:t>
            </a:r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实施；</a:t>
            </a:r>
            <a:endParaRPr lang="en-US" altLang="zh-CN" sz="1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建设基金委运维管理平台；</a:t>
            </a:r>
            <a:endParaRPr lang="en-US" altLang="zh-CN" sz="1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运维团队服务专业化；</a:t>
            </a:r>
            <a:endParaRPr lang="en-US" altLang="zh-CN" sz="1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CN" altLang="en-US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资质：</a:t>
            </a:r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PMP/CISA/ITIL/H3CTE/…</a:t>
            </a:r>
          </a:p>
          <a:p>
            <a:pPr lvl="1"/>
            <a:endParaRPr lang="en-US" altLang="zh-CN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sz="1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zh-CN" altLang="en-US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14" y="2138413"/>
            <a:ext cx="1972288" cy="78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E9E9E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3704" y="3210493"/>
            <a:ext cx="1962198" cy="82037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28627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92" y="1053418"/>
            <a:ext cx="1962198" cy="8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E9E9E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7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欢迎体验中科泽云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科学家自己的云 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12" name="Picture 2" descr="http://www.cnic.cas.cn/zxgk/zxgs/200908/W020090813514561190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1" y="1129573"/>
            <a:ext cx="18827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949869" y="623143"/>
            <a:ext cx="5844980" cy="1494288"/>
            <a:chOff x="2949869" y="623143"/>
            <a:chExt cx="5844980" cy="149428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869" y="623143"/>
              <a:ext cx="1394403" cy="149428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108951" y="1193119"/>
              <a:ext cx="4685898" cy="678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solidFill>
                    <a:schemeClr val="bg2">
                      <a:lumMod val="25000"/>
                    </a:schemeClr>
                  </a:solidFill>
                </a:rPr>
                <a:t>地址：北京市海淀区中关村南四街四号中科院软件园区四楼</a:t>
              </a:r>
              <a:endParaRPr lang="en-US" altLang="zh-CN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solidFill>
                    <a:schemeClr val="bg2">
                      <a:lumMod val="25000"/>
                    </a:schemeClr>
                  </a:solidFill>
                </a:rPr>
                <a:t>邮编：</a:t>
              </a:r>
              <a:r>
                <a:rPr lang="en-US" altLang="zh-CN" b="1" dirty="0" smtClean="0">
                  <a:solidFill>
                    <a:schemeClr val="bg2">
                      <a:lumMod val="25000"/>
                    </a:schemeClr>
                  </a:solidFill>
                </a:rPr>
                <a:t>100093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35267" y="1606147"/>
            <a:ext cx="3789300" cy="1669498"/>
            <a:chOff x="2335267" y="1606147"/>
            <a:chExt cx="3789300" cy="1669498"/>
          </a:xfrm>
        </p:grpSpPr>
        <p:sp>
          <p:nvSpPr>
            <p:cNvPr id="17" name="文本框 16"/>
            <p:cNvSpPr txBox="1"/>
            <p:nvPr/>
          </p:nvSpPr>
          <p:spPr>
            <a:xfrm>
              <a:off x="4108951" y="2281494"/>
              <a:ext cx="2015616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solidFill>
                    <a:schemeClr val="bg2">
                      <a:lumMod val="25000"/>
                    </a:schemeClr>
                  </a:solidFill>
                </a:rPr>
                <a:t>信箱：北京市</a:t>
              </a:r>
              <a:r>
                <a:rPr lang="en-US" altLang="zh-CN" b="1" dirty="0" smtClean="0">
                  <a:solidFill>
                    <a:schemeClr val="bg2">
                      <a:lumMod val="25000"/>
                    </a:schemeClr>
                  </a:solidFill>
                </a:rPr>
                <a:t>349</a:t>
              </a:r>
              <a:r>
                <a:rPr lang="zh-CN" altLang="en-US" b="1" dirty="0" smtClean="0">
                  <a:solidFill>
                    <a:schemeClr val="bg2">
                      <a:lumMod val="25000"/>
                    </a:schemeClr>
                  </a:solidFill>
                </a:rPr>
                <a:t>信箱</a:t>
              </a:r>
              <a:endParaRPr lang="en-US" altLang="zh-CN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solidFill>
                    <a:schemeClr val="bg2">
                      <a:lumMod val="25000"/>
                    </a:schemeClr>
                  </a:solidFill>
                </a:rPr>
                <a:t>网址：</a:t>
              </a:r>
              <a:r>
                <a:rPr lang="en-US" altLang="zh-CN" b="1" dirty="0" smtClean="0">
                  <a:solidFill>
                    <a:schemeClr val="bg2">
                      <a:lumMod val="25000"/>
                    </a:schemeClr>
                  </a:solidFill>
                </a:rPr>
                <a:t>www.zedata.cn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267" y="1606147"/>
              <a:ext cx="1874764" cy="16694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098374" y="3285676"/>
            <a:ext cx="3368915" cy="993034"/>
            <a:chOff x="3098374" y="3285676"/>
            <a:chExt cx="3368915" cy="99303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374" y="3285676"/>
              <a:ext cx="1253831" cy="993034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108951" y="3399066"/>
              <a:ext cx="2358338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solidFill>
                    <a:schemeClr val="bg2">
                      <a:lumMod val="25000"/>
                    </a:schemeClr>
                  </a:solidFill>
                </a:rPr>
                <a:t>电话：</a:t>
              </a:r>
              <a:r>
                <a:rPr lang="en-US" altLang="zh-CN" b="1" dirty="0" smtClean="0">
                  <a:solidFill>
                    <a:schemeClr val="bg2">
                      <a:lumMod val="25000"/>
                    </a:schemeClr>
                  </a:solidFill>
                </a:rPr>
                <a:t>010-62523580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solidFill>
                    <a:schemeClr val="bg2">
                      <a:lumMod val="25000"/>
                    </a:schemeClr>
                  </a:solidFill>
                </a:rPr>
                <a:t>网址：</a:t>
              </a:r>
              <a:r>
                <a:rPr lang="en-US" altLang="zh-CN" b="1" dirty="0" smtClean="0">
                  <a:solidFill>
                    <a:schemeClr val="bg2">
                      <a:lumMod val="25000"/>
                    </a:schemeClr>
                  </a:solidFill>
                </a:rPr>
                <a:t>010-62527710-120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21" y="2270970"/>
            <a:ext cx="1865890" cy="18436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66160" y="1921455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欢迎关注我们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泽达与年会共成长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34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长期合作 倾心助力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4" y="993924"/>
            <a:ext cx="2493391" cy="1416246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904461" y="947803"/>
            <a:ext cx="7519503" cy="3267035"/>
            <a:chOff x="1389718" y="970732"/>
            <a:chExt cx="7519503" cy="3267035"/>
          </a:xfrm>
        </p:grpSpPr>
        <p:grpSp>
          <p:nvGrpSpPr>
            <p:cNvPr id="6" name="组合 5"/>
            <p:cNvGrpSpPr/>
            <p:nvPr/>
          </p:nvGrpSpPr>
          <p:grpSpPr>
            <a:xfrm>
              <a:off x="1389718" y="970732"/>
              <a:ext cx="7519503" cy="3267035"/>
              <a:chOff x="668705" y="176951"/>
              <a:chExt cx="10026004" cy="4356048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gray">
              <a:xfrm>
                <a:off x="668705" y="653596"/>
                <a:ext cx="8754153" cy="3879403"/>
              </a:xfrm>
              <a:custGeom>
                <a:avLst/>
                <a:gdLst/>
                <a:ahLst/>
                <a:cxnLst>
                  <a:cxn ang="0">
                    <a:pos x="4718" y="0"/>
                  </a:cxn>
                  <a:cxn ang="0">
                    <a:pos x="4065" y="254"/>
                  </a:cxn>
                  <a:cxn ang="0">
                    <a:pos x="4246" y="362"/>
                  </a:cxn>
                  <a:cxn ang="0">
                    <a:pos x="0" y="1705"/>
                  </a:cxn>
                  <a:cxn ang="0">
                    <a:pos x="0" y="2721"/>
                  </a:cxn>
                  <a:cxn ang="0">
                    <a:pos x="4391" y="580"/>
                  </a:cxn>
                  <a:cxn ang="0">
                    <a:pos x="4500" y="906"/>
                  </a:cxn>
                  <a:cxn ang="0">
                    <a:pos x="4718" y="0"/>
                  </a:cxn>
                </a:cxnLst>
                <a:rect l="0" t="0" r="r" b="b"/>
                <a:pathLst>
                  <a:path w="4718" h="2721">
                    <a:moveTo>
                      <a:pt x="4718" y="0"/>
                    </a:moveTo>
                    <a:cubicBezTo>
                      <a:pt x="4591" y="71"/>
                      <a:pt x="4410" y="181"/>
                      <a:pt x="4065" y="254"/>
                    </a:cubicBezTo>
                    <a:cubicBezTo>
                      <a:pt x="4155" y="308"/>
                      <a:pt x="4246" y="362"/>
                      <a:pt x="4246" y="362"/>
                    </a:cubicBezTo>
                    <a:cubicBezTo>
                      <a:pt x="3575" y="925"/>
                      <a:pt x="2183" y="1825"/>
                      <a:pt x="0" y="1705"/>
                    </a:cubicBezTo>
                    <a:lnTo>
                      <a:pt x="0" y="2721"/>
                    </a:lnTo>
                    <a:cubicBezTo>
                      <a:pt x="0" y="2721"/>
                      <a:pt x="3012" y="2576"/>
                      <a:pt x="4391" y="580"/>
                    </a:cubicBezTo>
                    <a:lnTo>
                      <a:pt x="4500" y="906"/>
                    </a:lnTo>
                    <a:cubicBezTo>
                      <a:pt x="4500" y="906"/>
                      <a:pt x="4545" y="395"/>
                      <a:pt x="471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B8CC1"/>
                  </a:gs>
                  <a:gs pos="25000">
                    <a:srgbClr val="5B8CC1">
                      <a:lumMod val="60000"/>
                      <a:lumOff val="40000"/>
                    </a:srgbClr>
                  </a:gs>
                  <a:gs pos="50000">
                    <a:srgbClr val="5B8CC1">
                      <a:lumMod val="40000"/>
                      <a:lumOff val="60000"/>
                    </a:srgbClr>
                  </a:gs>
                  <a:gs pos="75000">
                    <a:srgbClr val="5B8CC1">
                      <a:lumMod val="20000"/>
                      <a:lumOff val="80000"/>
                    </a:srgbClr>
                  </a:gs>
                  <a:gs pos="100000">
                    <a:srgbClr val="FFFFFF"/>
                  </a:gs>
                </a:gsLst>
                <a:lin ang="10800000" scaled="0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sz="1013" kern="0" dirty="0">
                  <a:solidFill>
                    <a:srgbClr val="000000"/>
                  </a:solidFill>
                  <a:latin typeface="MetaNormalLF-Roman" pitchFamily="34" charset="0"/>
                  <a:ea typeface="黑体" pitchFamily="2" charset="-122"/>
                </a:endParaRPr>
              </a:p>
            </p:txBody>
          </p:sp>
          <p:sp>
            <p:nvSpPr>
              <p:cNvPr id="12" name="TextBox 38"/>
              <p:cNvSpPr txBox="1">
                <a:spLocks noChangeArrowheads="1"/>
              </p:cNvSpPr>
              <p:nvPr/>
            </p:nvSpPr>
            <p:spPr bwMode="auto">
              <a:xfrm>
                <a:off x="1592613" y="2244243"/>
                <a:ext cx="1094319" cy="656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defTabSz="514350">
                  <a:defRPr/>
                </a:pPr>
                <a:r>
                  <a:rPr lang="en-US" altLang="zh-CN" sz="3200" kern="0" dirty="0" smtClean="0">
                    <a:solidFill>
                      <a:srgbClr val="3598DB">
                        <a:lumMod val="50000"/>
                      </a:srgbClr>
                    </a:solidFill>
                    <a:latin typeface="MetaMediumLF-Roman"/>
                    <a:ea typeface="黑体" pitchFamily="49" charset="-122"/>
                    <a:cs typeface="Arial" pitchFamily="34" charset="0"/>
                  </a:rPr>
                  <a:t>2014</a:t>
                </a:r>
                <a:endParaRPr lang="en-US" altLang="zh-CN" sz="3200" kern="0" dirty="0">
                  <a:solidFill>
                    <a:srgbClr val="3598DB">
                      <a:lumMod val="50000"/>
                    </a:srgbClr>
                  </a:solidFill>
                  <a:latin typeface="MetaMediumLF-Roman"/>
                  <a:ea typeface="黑体" pitchFamily="49" charset="-122"/>
                  <a:cs typeface="Arial" pitchFamily="34" charset="0"/>
                </a:endParaRPr>
              </a:p>
            </p:txBody>
          </p:sp>
          <p:sp>
            <p:nvSpPr>
              <p:cNvPr id="15" name="TextBox 29"/>
              <p:cNvSpPr txBox="1"/>
              <p:nvPr/>
            </p:nvSpPr>
            <p:spPr>
              <a:xfrm>
                <a:off x="1559062" y="3521112"/>
                <a:ext cx="14897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2000">
                    <a:solidFill>
                      <a:schemeClr val="accent1">
                        <a:lumMod val="50000"/>
                      </a:schemeClr>
                    </a:solidFill>
                    <a:latin typeface="MetaMediumLF-Roman"/>
                    <a:ea typeface="黑体" pitchFamily="49" charset="-122"/>
                    <a:cs typeface="Arial" pitchFamily="34" charset="0"/>
                  </a:defRPr>
                </a:lvl1pPr>
                <a:lvl2pPr marL="742950" indent="-285750">
                  <a:defRPr>
                    <a:latin typeface="Verdana" pitchFamily="34" charset="0"/>
                  </a:defRPr>
                </a:lvl2pPr>
                <a:lvl3pPr marL="1143000" indent="-228600">
                  <a:defRPr>
                    <a:latin typeface="Verdana" pitchFamily="34" charset="0"/>
                  </a:defRPr>
                </a:lvl3pPr>
                <a:lvl4pPr marL="1600200" indent="-228600">
                  <a:defRPr>
                    <a:latin typeface="Verdana" pitchFamily="34" charset="0"/>
                  </a:defRPr>
                </a:lvl4pPr>
                <a:lvl5pPr marL="2057400" indent="-228600">
                  <a:defRPr>
                    <a:latin typeface="Verdana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Verdana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Verdana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Verdana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Verdana" pitchFamily="34" charset="0"/>
                  </a:defRPr>
                </a:lvl9pPr>
              </a:lstStyle>
              <a:p>
                <a:pPr defTabSz="514350">
                  <a:defRPr/>
                </a:pPr>
                <a:r>
                  <a:rPr lang="zh-CN" altLang="en-US" sz="1800" kern="0" dirty="0" smtClean="0">
                    <a:solidFill>
                      <a:srgbClr val="E7E6E6">
                        <a:lumMod val="10000"/>
                      </a:srgbClr>
                    </a:solidFill>
                    <a:latin typeface="微软雅黑"/>
                    <a:ea typeface="微软雅黑"/>
                  </a:rPr>
                  <a:t>浙江 </a:t>
                </a:r>
                <a:r>
                  <a:rPr lang="en-US" altLang="zh-CN" sz="1800" kern="0" dirty="0" smtClean="0">
                    <a:solidFill>
                      <a:srgbClr val="E7E6E6">
                        <a:lumMod val="10000"/>
                      </a:srgbClr>
                    </a:solidFill>
                    <a:latin typeface="微软雅黑"/>
                    <a:ea typeface="微软雅黑"/>
                  </a:rPr>
                  <a:t>· </a:t>
                </a:r>
                <a:r>
                  <a:rPr lang="zh-CN" altLang="en-US" sz="1800" kern="0" dirty="0" smtClean="0">
                    <a:solidFill>
                      <a:srgbClr val="E7E6E6">
                        <a:lumMod val="10000"/>
                      </a:srgbClr>
                    </a:solidFill>
                    <a:latin typeface="微软雅黑"/>
                    <a:ea typeface="微软雅黑"/>
                  </a:rPr>
                  <a:t>新昌</a:t>
                </a:r>
                <a:endParaRPr lang="en-US" altLang="zh-CN" sz="1800" kern="0" dirty="0">
                  <a:solidFill>
                    <a:srgbClr val="E7E6E6">
                      <a:lumMod val="10000"/>
                    </a:srgbClr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4" name="TextBox 38"/>
              <p:cNvSpPr txBox="1">
                <a:spLocks noChangeArrowheads="1"/>
              </p:cNvSpPr>
              <p:nvPr/>
            </p:nvSpPr>
            <p:spPr bwMode="auto">
              <a:xfrm>
                <a:off x="4217141" y="1833209"/>
                <a:ext cx="1225169" cy="656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defTabSz="514350">
                  <a:defRPr/>
                </a:pPr>
                <a:r>
                  <a:rPr lang="en-US" altLang="zh-CN" sz="3200" kern="0" dirty="0">
                    <a:solidFill>
                      <a:srgbClr val="3598DB">
                        <a:lumMod val="50000"/>
                      </a:srgbClr>
                    </a:solidFill>
                    <a:latin typeface="MetaMediumLF-Roman"/>
                    <a:ea typeface="黑体" pitchFamily="49" charset="-122"/>
                    <a:cs typeface="Arial" pitchFamily="34" charset="0"/>
                  </a:rPr>
                  <a:t>2015</a:t>
                </a:r>
              </a:p>
            </p:txBody>
          </p:sp>
          <p:sp>
            <p:nvSpPr>
              <p:cNvPr id="26" name="TextBox 38"/>
              <p:cNvSpPr txBox="1">
                <a:spLocks noChangeArrowheads="1"/>
              </p:cNvSpPr>
              <p:nvPr/>
            </p:nvSpPr>
            <p:spPr bwMode="auto">
              <a:xfrm>
                <a:off x="6371411" y="1008839"/>
                <a:ext cx="1094319" cy="656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defTabSz="514350">
                  <a:defRPr/>
                </a:pPr>
                <a:r>
                  <a:rPr lang="en-US" altLang="zh-CN" sz="3200" kern="0" dirty="0">
                    <a:solidFill>
                      <a:srgbClr val="3598DB">
                        <a:lumMod val="50000"/>
                      </a:srgbClr>
                    </a:solidFill>
                    <a:latin typeface="MetaMediumLF-Roman"/>
                    <a:ea typeface="黑体" pitchFamily="49" charset="-122"/>
                    <a:cs typeface="Arial" pitchFamily="34" charset="0"/>
                  </a:rPr>
                  <a:t>2016</a:t>
                </a:r>
              </a:p>
            </p:txBody>
          </p:sp>
          <p:sp>
            <p:nvSpPr>
              <p:cNvPr id="32" name="TextBox 46"/>
              <p:cNvSpPr txBox="1"/>
              <p:nvPr/>
            </p:nvSpPr>
            <p:spPr>
              <a:xfrm>
                <a:off x="7267978" y="176951"/>
                <a:ext cx="3426731" cy="256480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altLang="zh-CN" sz="1050" b="1" kern="0" dirty="0">
                    <a:solidFill>
                      <a:srgbClr val="C00000"/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latin typeface="微软雅黑" pitchFamily="34" charset="-122"/>
                    <a:ea typeface="微软雅黑" pitchFamily="34" charset="-122"/>
                    <a:cs typeface="Arial" charset="0"/>
                  </a:rPr>
                  <a:t> </a:t>
                </a:r>
                <a:r>
                  <a:rPr lang="zh-CN" altLang="en-US" sz="2000" b="1" kern="0" dirty="0" smtClean="0">
                    <a:solidFill>
                      <a:srgbClr val="C00000"/>
                    </a:solidFill>
                    <a:effectLst>
                      <a:glow rad="101600">
                        <a:srgbClr val="FFFFFF">
                          <a:alpha val="60000"/>
                        </a:srgbClr>
                      </a:glow>
                    </a:effectLst>
                    <a:latin typeface="微软雅黑" pitchFamily="34" charset="-122"/>
                    <a:ea typeface="微软雅黑" pitchFamily="34" charset="-122"/>
                    <a:cs typeface="Arial" charset="0"/>
                  </a:rPr>
                  <a:t>长期合作伙伴</a:t>
                </a:r>
                <a:endParaRPr lang="en-US" sz="2000" b="1" kern="0" dirty="0">
                  <a:solidFill>
                    <a:srgbClr val="C00000"/>
                  </a:solidFill>
                  <a:effectLst>
                    <a:glow rad="101600">
                      <a:srgbClr val="FFFFFF">
                        <a:alpha val="60000"/>
                      </a:srgbClr>
                    </a:glow>
                  </a:effectLst>
                  <a:latin typeface="微软雅黑" pitchFamily="34" charset="-122"/>
                  <a:ea typeface="微软雅黑" pitchFamily="34" charset="-122"/>
                  <a:cs typeface="Arial" charset="0"/>
                </a:endParaRPr>
              </a:p>
            </p:txBody>
          </p:sp>
        </p:grpSp>
        <p:sp>
          <p:nvSpPr>
            <p:cNvPr id="37" name="TextBox 29"/>
            <p:cNvSpPr txBox="1"/>
            <p:nvPr/>
          </p:nvSpPr>
          <p:spPr>
            <a:xfrm>
              <a:off x="4013365" y="3166395"/>
              <a:ext cx="11172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>
                  <a:solidFill>
                    <a:schemeClr val="accent1">
                      <a:lumMod val="50000"/>
                    </a:schemeClr>
                  </a:solidFill>
                  <a:latin typeface="MetaMediumLF-Roman"/>
                  <a:ea typeface="黑体" pitchFamily="49" charset="-122"/>
                  <a:cs typeface="Arial" pitchFamily="34" charset="0"/>
                </a:defRPr>
              </a:lvl1pPr>
              <a:lvl2pPr marL="742950" indent="-285750">
                <a:defRPr>
                  <a:latin typeface="Verdana" pitchFamily="34" charset="0"/>
                </a:defRPr>
              </a:lvl2pPr>
              <a:lvl3pPr marL="1143000" indent="-228600">
                <a:defRPr>
                  <a:latin typeface="Verdana" pitchFamily="34" charset="0"/>
                </a:defRPr>
              </a:lvl3pPr>
              <a:lvl4pPr marL="1600200" indent="-228600">
                <a:defRPr>
                  <a:latin typeface="Verdana" pitchFamily="34" charset="0"/>
                </a:defRPr>
              </a:lvl4pPr>
              <a:lvl5pPr marL="2057400" indent="-228600">
                <a:defRPr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9pPr>
            </a:lstStyle>
            <a:p>
              <a:pPr defTabSz="514350">
                <a:defRPr/>
              </a:pPr>
              <a:r>
                <a:rPr lang="zh-CN" altLang="en-US" sz="1800" kern="0" dirty="0">
                  <a:solidFill>
                    <a:srgbClr val="E7E6E6">
                      <a:lumMod val="10000"/>
                    </a:srgbClr>
                  </a:solidFill>
                  <a:latin typeface="微软雅黑"/>
                  <a:ea typeface="微软雅黑"/>
                </a:rPr>
                <a:t>甘肃</a:t>
              </a:r>
              <a:r>
                <a:rPr lang="zh-CN" altLang="en-US" sz="1800" kern="0" dirty="0" smtClean="0">
                  <a:solidFill>
                    <a:srgbClr val="E7E6E6">
                      <a:lumMod val="10000"/>
                    </a:srgbClr>
                  </a:solidFill>
                  <a:latin typeface="微软雅黑"/>
                  <a:ea typeface="微软雅黑"/>
                </a:rPr>
                <a:t> </a:t>
              </a:r>
              <a:r>
                <a:rPr lang="en-US" altLang="zh-CN" sz="1800" kern="0" dirty="0" smtClean="0">
                  <a:solidFill>
                    <a:srgbClr val="E7E6E6">
                      <a:lumMod val="10000"/>
                    </a:srgbClr>
                  </a:solidFill>
                  <a:latin typeface="微软雅黑"/>
                  <a:ea typeface="微软雅黑"/>
                </a:rPr>
                <a:t>· </a:t>
              </a:r>
              <a:r>
                <a:rPr lang="zh-CN" altLang="en-US" sz="1800" kern="0" dirty="0">
                  <a:solidFill>
                    <a:srgbClr val="E7E6E6">
                      <a:lumMod val="10000"/>
                    </a:srgbClr>
                  </a:solidFill>
                  <a:latin typeface="微软雅黑"/>
                  <a:ea typeface="微软雅黑"/>
                </a:rPr>
                <a:t>天水</a:t>
              </a:r>
              <a:endParaRPr lang="en-US" altLang="zh-CN" sz="1800" kern="0" dirty="0">
                <a:solidFill>
                  <a:srgbClr val="E7E6E6">
                    <a:lumMod val="10000"/>
                  </a:srgbClr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5435920" y="2487779"/>
              <a:ext cx="15789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>
                  <a:solidFill>
                    <a:schemeClr val="accent1">
                      <a:lumMod val="50000"/>
                    </a:schemeClr>
                  </a:solidFill>
                  <a:latin typeface="MetaMediumLF-Roman"/>
                  <a:ea typeface="黑体" pitchFamily="49" charset="-122"/>
                  <a:cs typeface="Arial" pitchFamily="34" charset="0"/>
                </a:defRPr>
              </a:lvl1pPr>
              <a:lvl2pPr marL="742950" indent="-285750">
                <a:defRPr>
                  <a:latin typeface="Verdana" pitchFamily="34" charset="0"/>
                </a:defRPr>
              </a:lvl2pPr>
              <a:lvl3pPr marL="1143000" indent="-228600">
                <a:defRPr>
                  <a:latin typeface="Verdana" pitchFamily="34" charset="0"/>
                </a:defRPr>
              </a:lvl3pPr>
              <a:lvl4pPr marL="1600200" indent="-228600">
                <a:defRPr>
                  <a:latin typeface="Verdana" pitchFamily="34" charset="0"/>
                </a:defRPr>
              </a:lvl4pPr>
              <a:lvl5pPr marL="2057400" indent="-228600">
                <a:defRPr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9pPr>
            </a:lstStyle>
            <a:p>
              <a:pPr defTabSz="514350">
                <a:defRPr/>
              </a:pPr>
              <a:r>
                <a:rPr lang="zh-CN" altLang="en-US" sz="1800" kern="0" dirty="0" smtClean="0">
                  <a:solidFill>
                    <a:srgbClr val="E7E6E6">
                      <a:lumMod val="10000"/>
                    </a:srgbClr>
                  </a:solidFill>
                  <a:latin typeface="微软雅黑"/>
                  <a:ea typeface="微软雅黑"/>
                </a:rPr>
                <a:t>新疆 </a:t>
              </a:r>
              <a:r>
                <a:rPr lang="en-US" altLang="zh-CN" sz="1800" kern="0" dirty="0" smtClean="0">
                  <a:solidFill>
                    <a:srgbClr val="E7E6E6">
                      <a:lumMod val="10000"/>
                    </a:srgbClr>
                  </a:solidFill>
                  <a:latin typeface="微软雅黑"/>
                  <a:ea typeface="微软雅黑"/>
                </a:rPr>
                <a:t>· </a:t>
              </a:r>
              <a:r>
                <a:rPr lang="zh-CN" altLang="en-US" sz="1800" kern="0" dirty="0">
                  <a:solidFill>
                    <a:srgbClr val="E7E6E6">
                      <a:lumMod val="10000"/>
                    </a:srgbClr>
                  </a:solidFill>
                  <a:latin typeface="微软雅黑"/>
                  <a:ea typeface="微软雅黑"/>
                </a:rPr>
                <a:t>乌鲁木齐</a:t>
              </a:r>
              <a:endParaRPr lang="en-US" altLang="zh-CN" sz="1800" kern="0" dirty="0">
                <a:solidFill>
                  <a:srgbClr val="E7E6E6">
                    <a:lumMod val="10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17" y="3191474"/>
            <a:ext cx="2754630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7258" y="1469847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E7E6E6">
                    <a:lumMod val="50000"/>
                  </a:srgbClr>
                </a:solidFill>
              </a:rPr>
              <a:t>谢谢</a:t>
            </a:r>
            <a:endParaRPr lang="en-US" sz="5400" b="1" dirty="0" smtClean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4855" y="257784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999999"/>
                </a:solidFill>
              </a:rPr>
              <a:t>请关注接下来的</a:t>
            </a:r>
            <a:r>
              <a:rPr lang="zh-CN" altLang="en-US" sz="2800" smtClean="0">
                <a:solidFill>
                  <a:srgbClr val="999999"/>
                </a:solidFill>
              </a:rPr>
              <a:t>精彩报告</a:t>
            </a:r>
            <a:endParaRPr lang="zh-CN" altLang="en-US" sz="2800" dirty="0" smtClean="0">
              <a:solidFill>
                <a:srgbClr val="99999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3444" y="2540594"/>
            <a:ext cx="6097289" cy="74498"/>
            <a:chOff x="2055030" y="1463669"/>
            <a:chExt cx="2304256" cy="544908"/>
          </a:xfrm>
        </p:grpSpPr>
        <p:sp>
          <p:nvSpPr>
            <p:cNvPr id="6" name="Rectangle 5"/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27" y="3563590"/>
            <a:ext cx="1359320" cy="45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69608" y="3442524"/>
            <a:ext cx="1247247" cy="1116832"/>
            <a:chOff x="4925228" y="4851548"/>
            <a:chExt cx="1662996" cy="1489110"/>
          </a:xfrm>
        </p:grpSpPr>
        <p:pic>
          <p:nvPicPr>
            <p:cNvPr id="5" name="Picture 6" descr="http://english.cnic.cas.cn/rs/fs/201010/W0201010246981809075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5228" y="4851548"/>
              <a:ext cx="1662996" cy="11501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5109027" y="6002103"/>
              <a:ext cx="1295400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怀柔分中心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25176" y="3442524"/>
            <a:ext cx="1322399" cy="1116516"/>
            <a:chOff x="2736794" y="4831333"/>
            <a:chExt cx="1763198" cy="1488688"/>
          </a:xfrm>
        </p:grpSpPr>
        <p:pic>
          <p:nvPicPr>
            <p:cNvPr id="8" name="Picture 3" descr="mainbuilding-b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794" y="4831333"/>
              <a:ext cx="1763198" cy="11501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2861949" y="5981466"/>
              <a:ext cx="1512887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105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05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号楼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38888" y="3442524"/>
            <a:ext cx="1491991" cy="1128980"/>
            <a:chOff x="6759143" y="4835351"/>
            <a:chExt cx="1989321" cy="1505307"/>
          </a:xfrm>
        </p:grpSpPr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7163444" y="6002103"/>
              <a:ext cx="1296988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信息大厦</a:t>
              </a:r>
            </a:p>
          </p:txBody>
        </p:sp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4" cstate="screen">
              <a:extLst/>
            </a:blip>
            <a:srcRect/>
            <a:stretch>
              <a:fillRect/>
            </a:stretch>
          </p:blipFill>
          <p:spPr bwMode="auto">
            <a:xfrm>
              <a:off x="6759143" y="4835351"/>
              <a:ext cx="1989321" cy="11507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4130587" y="1224204"/>
            <a:ext cx="3716424" cy="19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050" kern="0" dirty="0">
                <a:solidFill>
                  <a:schemeClr val="bg2">
                    <a:lumMod val="10000"/>
                  </a:schemeClr>
                </a:solidFill>
                <a:latin typeface="微软雅黑"/>
                <a:ea typeface="微软雅黑"/>
              </a:rPr>
              <a:t>中国科学院计算机网络信息中心</a:t>
            </a:r>
            <a:r>
              <a:rPr lang="zh-CN" altLang="en-US" sz="1050" kern="0" dirty="0">
                <a:solidFill>
                  <a:srgbClr val="000000"/>
                </a:solidFill>
                <a:latin typeface="微软雅黑"/>
                <a:ea typeface="微软雅黑"/>
              </a:rPr>
              <a:t>牵头组建</a:t>
            </a:r>
            <a:endParaRPr lang="en-US" altLang="zh-CN" sz="1050" kern="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050" kern="0" dirty="0">
                <a:solidFill>
                  <a:srgbClr val="000000"/>
                </a:solidFill>
                <a:latin typeface="微软雅黑"/>
                <a:ea typeface="微软雅黑"/>
              </a:rPr>
              <a:t>中关村科学城互联网服务创新园核心企业</a:t>
            </a:r>
            <a:endParaRPr lang="en-US" altLang="zh-CN" sz="1050" kern="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050" kern="0" dirty="0">
                <a:solidFill>
                  <a:srgbClr val="000000"/>
                </a:solidFill>
                <a:latin typeface="微软雅黑"/>
                <a:ea typeface="微软雅黑"/>
              </a:rPr>
              <a:t>国家高新技术企业</a:t>
            </a:r>
            <a:endParaRPr lang="en-US" altLang="zh-CN" sz="1050" kern="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050" kern="0" dirty="0">
                <a:solidFill>
                  <a:srgbClr val="000000"/>
                </a:solidFill>
                <a:latin typeface="微软雅黑"/>
                <a:ea typeface="微软雅黑"/>
              </a:rPr>
              <a:t>中关村高新技术企业</a:t>
            </a:r>
            <a:endParaRPr lang="en-US" altLang="zh-CN" sz="1050" kern="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1050" kern="0" dirty="0">
                <a:solidFill>
                  <a:srgbClr val="000000"/>
                </a:solidFill>
                <a:latin typeface="微软雅黑"/>
                <a:ea typeface="微软雅黑"/>
              </a:rPr>
              <a:t>ISO9001/ISO27001/ITSS</a:t>
            </a:r>
            <a:r>
              <a:rPr lang="zh-CN" altLang="en-US" sz="1050" kern="0" dirty="0">
                <a:solidFill>
                  <a:srgbClr val="000000"/>
                </a:solidFill>
                <a:latin typeface="微软雅黑"/>
                <a:ea typeface="微软雅黑"/>
              </a:rPr>
              <a:t>成员单位</a:t>
            </a:r>
            <a:endParaRPr lang="en-US" altLang="zh-CN" sz="1050" kern="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050" kern="0" dirty="0">
                <a:solidFill>
                  <a:schemeClr val="bg2">
                    <a:lumMod val="10000"/>
                  </a:schemeClr>
                </a:solidFill>
                <a:latin typeface="微软雅黑"/>
                <a:ea typeface="微软雅黑"/>
              </a:rPr>
              <a:t>大数据应用技术北京市工程实验室</a:t>
            </a:r>
            <a:endParaRPr lang="en-US" altLang="zh-CN" sz="1050" kern="0" dirty="0">
              <a:solidFill>
                <a:schemeClr val="bg2">
                  <a:lumMod val="10000"/>
                </a:schemeClr>
              </a:solidFill>
              <a:latin typeface="微软雅黑"/>
              <a:ea typeface="微软雅黑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050" kern="0" dirty="0" smtClean="0">
                <a:solidFill>
                  <a:srgbClr val="C00000"/>
                </a:solidFill>
                <a:latin typeface="微软雅黑"/>
                <a:ea typeface="微软雅黑"/>
              </a:rPr>
              <a:t>大数据分析与计算技术国家地方联合工程实验室</a:t>
            </a:r>
            <a:endParaRPr lang="en-US" altLang="zh-CN" sz="1050" kern="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pic>
        <p:nvPicPr>
          <p:cNvPr id="14" name="Picture 2" descr="http://www.cnic.cas.cn/zxgk/zxgs/200908/W020090813514561190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08" y="2002277"/>
            <a:ext cx="1412035" cy="226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"/>
          <p:cNvSpPr txBox="1"/>
          <p:nvPr/>
        </p:nvSpPr>
        <p:spPr>
          <a:xfrm>
            <a:off x="1077762" y="1293320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050" dirty="0">
                <a:solidFill>
                  <a:srgbClr val="000000"/>
                </a:solidFill>
                <a:latin typeface="微软雅黑"/>
                <a:ea typeface="微软雅黑"/>
              </a:rPr>
              <a:t>北龙泽达（北京）数据科技有限公司</a:t>
            </a:r>
            <a:endParaRPr lang="en-US" altLang="zh-CN" sz="105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50" dirty="0">
                <a:solidFill>
                  <a:srgbClr val="000000"/>
                </a:solidFill>
                <a:latin typeface="Arial" pitchFamily="34" charset="0"/>
              </a:rPr>
              <a:t>Belong ZeData(Beijing) Co.,Ltd</a:t>
            </a:r>
            <a:endParaRPr lang="zh-CN" altLang="en-US" sz="105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关于泽达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17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北龙泽达（北京）数据科技有限公司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05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0" y="714059"/>
            <a:ext cx="7297984" cy="3855299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泽达的客户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6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合作伙伴 行业服务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19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8189" y="929973"/>
            <a:ext cx="2473715" cy="2772276"/>
            <a:chOff x="1248189" y="929973"/>
            <a:chExt cx="2473715" cy="277227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972" y="1425384"/>
              <a:ext cx="1404778" cy="1781453"/>
            </a:xfrm>
            <a:prstGeom prst="rect">
              <a:avLst/>
            </a:prstGeom>
          </p:spPr>
        </p:pic>
        <p:sp>
          <p:nvSpPr>
            <p:cNvPr id="6" name="新月形 5"/>
            <p:cNvSpPr/>
            <p:nvPr/>
          </p:nvSpPr>
          <p:spPr>
            <a:xfrm flipH="1">
              <a:off x="1248189" y="929973"/>
              <a:ext cx="2473715" cy="2772276"/>
            </a:xfrm>
            <a:prstGeom prst="moon">
              <a:avLst>
                <a:gd name="adj" fmla="val 3868"/>
              </a:avLst>
            </a:prstGeom>
            <a:gradFill flip="none" rotWithShape="1">
              <a:gsLst>
                <a:gs pos="0">
                  <a:sysClr val="window" lastClr="FFFFFF"/>
                </a:gs>
                <a:gs pos="53000">
                  <a:schemeClr val="bg1">
                    <a:lumMod val="9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013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82687" y="1868531"/>
            <a:ext cx="4617162" cy="385252"/>
            <a:chOff x="3662619" y="2178849"/>
            <a:chExt cx="8696613" cy="513669"/>
          </a:xfrm>
        </p:grpSpPr>
        <p:grpSp>
          <p:nvGrpSpPr>
            <p:cNvPr id="10" name="组合 28672"/>
            <p:cNvGrpSpPr>
              <a:grpSpLocks/>
            </p:cNvGrpSpPr>
            <p:nvPr/>
          </p:nvGrpSpPr>
          <p:grpSpPr bwMode="auto">
            <a:xfrm>
              <a:off x="3662619" y="2671291"/>
              <a:ext cx="8696613" cy="21227"/>
              <a:chOff x="4860032" y="2164959"/>
              <a:chExt cx="2715342" cy="21227"/>
            </a:xfrm>
          </p:grpSpPr>
          <p:cxnSp>
            <p:nvCxnSpPr>
              <p:cNvPr id="12" name="直接连接符 112"/>
              <p:cNvCxnSpPr>
                <a:cxnSpLocks noChangeShapeType="1"/>
              </p:cNvCxnSpPr>
              <p:nvPr/>
            </p:nvCxnSpPr>
            <p:spPr bwMode="auto">
              <a:xfrm>
                <a:off x="4860032" y="2186186"/>
                <a:ext cx="2304256" cy="0"/>
              </a:xfrm>
              <a:prstGeom prst="line">
                <a:avLst/>
              </a:prstGeom>
              <a:noFill/>
              <a:ln w="44450" algn="ctr">
                <a:solidFill>
                  <a:sysClr val="window" lastClr="FFFFFF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直接连接符 113"/>
              <p:cNvCxnSpPr>
                <a:cxnSpLocks noChangeShapeType="1"/>
              </p:cNvCxnSpPr>
              <p:nvPr/>
            </p:nvCxnSpPr>
            <p:spPr bwMode="auto">
              <a:xfrm flipV="1">
                <a:off x="4860032" y="2164959"/>
                <a:ext cx="2715342" cy="21227"/>
              </a:xfrm>
              <a:prstGeom prst="line">
                <a:avLst/>
              </a:prstGeom>
              <a:noFill/>
              <a:ln w="12700" algn="ctr">
                <a:solidFill>
                  <a:srgbClr val="0000CC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3985847" y="2178849"/>
              <a:ext cx="6387798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b="1" kern="0" spc="75" dirty="0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</a:rPr>
                <a:t>中科泽云</a:t>
              </a:r>
              <a:r>
                <a:rPr lang="en-US" altLang="zh-CN" sz="1800" b="1" kern="0" spc="75" dirty="0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800" b="1" kern="0" spc="75" dirty="0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</a:rPr>
                <a:t>科学家自己的云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36699" y="2842573"/>
            <a:ext cx="5124559" cy="369332"/>
            <a:chOff x="3842621" y="2884751"/>
            <a:chExt cx="8760427" cy="492443"/>
          </a:xfrm>
        </p:grpSpPr>
        <p:grpSp>
          <p:nvGrpSpPr>
            <p:cNvPr id="15" name="组合 28671"/>
            <p:cNvGrpSpPr>
              <a:grpSpLocks/>
            </p:cNvGrpSpPr>
            <p:nvPr/>
          </p:nvGrpSpPr>
          <p:grpSpPr bwMode="auto">
            <a:xfrm>
              <a:off x="3842621" y="3349208"/>
              <a:ext cx="8760427" cy="15927"/>
              <a:chOff x="4860032" y="2409526"/>
              <a:chExt cx="2803648" cy="15927"/>
            </a:xfrm>
          </p:grpSpPr>
          <p:cxnSp>
            <p:nvCxnSpPr>
              <p:cNvPr id="17" name="直接连接符 103"/>
              <p:cNvCxnSpPr>
                <a:cxnSpLocks noChangeShapeType="1"/>
              </p:cNvCxnSpPr>
              <p:nvPr/>
            </p:nvCxnSpPr>
            <p:spPr bwMode="auto">
              <a:xfrm>
                <a:off x="4860032" y="2425452"/>
                <a:ext cx="2304256" cy="0"/>
              </a:xfrm>
              <a:prstGeom prst="line">
                <a:avLst/>
              </a:prstGeom>
              <a:noFill/>
              <a:ln w="44450" algn="ctr">
                <a:solidFill>
                  <a:sysClr val="window" lastClr="FFFFFF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直接连接符 10"/>
              <p:cNvCxnSpPr>
                <a:cxnSpLocks noChangeShapeType="1"/>
              </p:cNvCxnSpPr>
              <p:nvPr/>
            </p:nvCxnSpPr>
            <p:spPr bwMode="auto">
              <a:xfrm flipV="1">
                <a:off x="4860032" y="2409526"/>
                <a:ext cx="2803648" cy="15927"/>
              </a:xfrm>
              <a:prstGeom prst="line">
                <a:avLst/>
              </a:prstGeom>
              <a:noFill/>
              <a:ln w="12700" algn="ctr">
                <a:solidFill>
                  <a:srgbClr val="0080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4157963" y="2884751"/>
              <a:ext cx="688465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b="1" kern="0" spc="75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</a:t>
              </a:r>
              <a:r>
                <a:rPr lang="zh-CN" altLang="en-US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科泽云</a:t>
              </a:r>
              <a:r>
                <a:rPr lang="en-US" altLang="zh-CN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新产品简介</a:t>
              </a:r>
              <a:endParaRPr lang="zh-CN" altLang="en-US" sz="1800" b="1" kern="0" spc="75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67757" y="907995"/>
            <a:ext cx="5193501" cy="376813"/>
            <a:chOff x="3122619" y="1644486"/>
            <a:chExt cx="9543585" cy="502416"/>
          </a:xfrm>
        </p:grpSpPr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>
              <a:off x="3311637" y="1644486"/>
              <a:ext cx="935456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泽</a:t>
              </a:r>
              <a:r>
                <a:rPr lang="zh-CN" altLang="en-US" sz="1800" b="1" kern="0" spc="75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达与中国虚拟天文台与</a:t>
              </a:r>
              <a:r>
                <a:rPr lang="zh-CN" altLang="en-US" sz="1800" b="1" kern="0" spc="75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天文信息学学术年会</a:t>
              </a:r>
              <a:endParaRPr lang="zh-CN" altLang="en-US" sz="1800" b="1" kern="0" spc="75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1" name="组合 28674"/>
            <p:cNvGrpSpPr>
              <a:grpSpLocks/>
            </p:cNvGrpSpPr>
            <p:nvPr/>
          </p:nvGrpSpPr>
          <p:grpSpPr bwMode="auto">
            <a:xfrm>
              <a:off x="3122619" y="2146902"/>
              <a:ext cx="9543584" cy="0"/>
              <a:chOff x="4860032" y="2073920"/>
              <a:chExt cx="2776624" cy="0"/>
            </a:xfrm>
          </p:grpSpPr>
          <p:cxnSp>
            <p:nvCxnSpPr>
              <p:cNvPr id="22" name="直接连接符 109"/>
              <p:cNvCxnSpPr>
                <a:cxnSpLocks noChangeShapeType="1"/>
              </p:cNvCxnSpPr>
              <p:nvPr/>
            </p:nvCxnSpPr>
            <p:spPr bwMode="auto">
              <a:xfrm>
                <a:off x="4860033" y="2073920"/>
                <a:ext cx="2304256" cy="0"/>
              </a:xfrm>
              <a:prstGeom prst="line">
                <a:avLst/>
              </a:prstGeom>
              <a:noFill/>
              <a:ln w="44450" algn="ctr">
                <a:solidFill>
                  <a:sysClr val="window" lastClr="FFFFFF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直接连接符 110"/>
              <p:cNvCxnSpPr>
                <a:cxnSpLocks noChangeShapeType="1"/>
              </p:cNvCxnSpPr>
              <p:nvPr/>
            </p:nvCxnSpPr>
            <p:spPr bwMode="auto">
              <a:xfrm>
                <a:off x="4860032" y="2073920"/>
                <a:ext cx="2776624" cy="0"/>
              </a:xfrm>
              <a:prstGeom prst="line">
                <a:avLst/>
              </a:prstGeom>
              <a:noFill/>
              <a:ln w="12700" algn="ctr">
                <a:solidFill>
                  <a:srgbClr val="660066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0551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安全的基础设施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6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中科院数据云</a:t>
            </a:r>
            <a:endParaRPr lang="en-US" altLang="zh-CN" sz="16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23" y="1083156"/>
            <a:ext cx="2678727" cy="192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" y="1065539"/>
            <a:ext cx="2969599" cy="194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/>
          <p:nvPr/>
        </p:nvSpPr>
        <p:spPr>
          <a:xfrm>
            <a:off x="2979155" y="1065539"/>
            <a:ext cx="3381375" cy="1940221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latin typeface="+mn-ea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979155" y="2175090"/>
            <a:ext cx="3381375" cy="530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+mn-ea"/>
              </a:rPr>
              <a:t>中国科技网</a:t>
            </a:r>
            <a:endParaRPr lang="en-US" altLang="zh-CN" sz="20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中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</a:rPr>
              <a:t>科院数据云</a:t>
            </a:r>
            <a:endParaRPr lang="en-US" altLang="zh-CN" sz="20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Freeform 196"/>
          <p:cNvSpPr>
            <a:spLocks noEditPoints="1"/>
          </p:cNvSpPr>
          <p:nvPr/>
        </p:nvSpPr>
        <p:spPr bwMode="auto">
          <a:xfrm>
            <a:off x="4431383" y="1507974"/>
            <a:ext cx="763402" cy="667116"/>
          </a:xfrm>
          <a:custGeom>
            <a:avLst/>
            <a:gdLst>
              <a:gd name="T0" fmla="*/ 6 w 47"/>
              <a:gd name="T1" fmla="*/ 6 h 41"/>
              <a:gd name="T2" fmla="*/ 6 w 47"/>
              <a:gd name="T3" fmla="*/ 40 h 41"/>
              <a:gd name="T4" fmla="*/ 5 w 47"/>
              <a:gd name="T5" fmla="*/ 41 h 41"/>
              <a:gd name="T6" fmla="*/ 3 w 47"/>
              <a:gd name="T7" fmla="*/ 41 h 41"/>
              <a:gd name="T8" fmla="*/ 2 w 47"/>
              <a:gd name="T9" fmla="*/ 40 h 41"/>
              <a:gd name="T10" fmla="*/ 2 w 47"/>
              <a:gd name="T11" fmla="*/ 6 h 41"/>
              <a:gd name="T12" fmla="*/ 0 w 47"/>
              <a:gd name="T13" fmla="*/ 4 h 41"/>
              <a:gd name="T14" fmla="*/ 4 w 47"/>
              <a:gd name="T15" fmla="*/ 0 h 41"/>
              <a:gd name="T16" fmla="*/ 7 w 47"/>
              <a:gd name="T17" fmla="*/ 4 h 41"/>
              <a:gd name="T18" fmla="*/ 6 w 47"/>
              <a:gd name="T19" fmla="*/ 6 h 41"/>
              <a:gd name="T20" fmla="*/ 47 w 47"/>
              <a:gd name="T21" fmla="*/ 26 h 41"/>
              <a:gd name="T22" fmla="*/ 46 w 47"/>
              <a:gd name="T23" fmla="*/ 27 h 41"/>
              <a:gd name="T24" fmla="*/ 45 w 47"/>
              <a:gd name="T25" fmla="*/ 27 h 41"/>
              <a:gd name="T26" fmla="*/ 35 w 47"/>
              <a:gd name="T27" fmla="*/ 31 h 41"/>
              <a:gd name="T28" fmla="*/ 31 w 47"/>
              <a:gd name="T29" fmla="*/ 30 h 41"/>
              <a:gd name="T30" fmla="*/ 30 w 47"/>
              <a:gd name="T31" fmla="*/ 29 h 41"/>
              <a:gd name="T32" fmla="*/ 22 w 47"/>
              <a:gd name="T33" fmla="*/ 27 h 41"/>
              <a:gd name="T34" fmla="*/ 10 w 47"/>
              <a:gd name="T35" fmla="*/ 31 h 41"/>
              <a:gd name="T36" fmla="*/ 9 w 47"/>
              <a:gd name="T37" fmla="*/ 31 h 41"/>
              <a:gd name="T38" fmla="*/ 8 w 47"/>
              <a:gd name="T39" fmla="*/ 31 h 41"/>
              <a:gd name="T40" fmla="*/ 7 w 47"/>
              <a:gd name="T41" fmla="*/ 29 h 41"/>
              <a:gd name="T42" fmla="*/ 7 w 47"/>
              <a:gd name="T43" fmla="*/ 9 h 41"/>
              <a:gd name="T44" fmla="*/ 8 w 47"/>
              <a:gd name="T45" fmla="*/ 8 h 41"/>
              <a:gd name="T46" fmla="*/ 22 w 47"/>
              <a:gd name="T47" fmla="*/ 4 h 41"/>
              <a:gd name="T48" fmla="*/ 33 w 47"/>
              <a:gd name="T49" fmla="*/ 7 h 41"/>
              <a:gd name="T50" fmla="*/ 35 w 47"/>
              <a:gd name="T51" fmla="*/ 7 h 41"/>
              <a:gd name="T52" fmla="*/ 43 w 47"/>
              <a:gd name="T53" fmla="*/ 4 h 41"/>
              <a:gd name="T54" fmla="*/ 44 w 47"/>
              <a:gd name="T55" fmla="*/ 4 h 41"/>
              <a:gd name="T56" fmla="*/ 46 w 47"/>
              <a:gd name="T57" fmla="*/ 4 h 41"/>
              <a:gd name="T58" fmla="*/ 47 w 47"/>
              <a:gd name="T59" fmla="*/ 5 h 41"/>
              <a:gd name="T60" fmla="*/ 47 w 47"/>
              <a:gd name="T61" fmla="*/ 26 h 41"/>
              <a:gd name="T62" fmla="*/ 43 w 47"/>
              <a:gd name="T63" fmla="*/ 8 h 41"/>
              <a:gd name="T64" fmla="*/ 35 w 47"/>
              <a:gd name="T65" fmla="*/ 11 h 41"/>
              <a:gd name="T66" fmla="*/ 31 w 47"/>
              <a:gd name="T67" fmla="*/ 10 h 41"/>
              <a:gd name="T68" fmla="*/ 22 w 47"/>
              <a:gd name="T69" fmla="*/ 7 h 41"/>
              <a:gd name="T70" fmla="*/ 11 w 47"/>
              <a:gd name="T71" fmla="*/ 10 h 41"/>
              <a:gd name="T72" fmla="*/ 11 w 47"/>
              <a:gd name="T73" fmla="*/ 26 h 41"/>
              <a:gd name="T74" fmla="*/ 22 w 47"/>
              <a:gd name="T75" fmla="*/ 23 h 41"/>
              <a:gd name="T76" fmla="*/ 32 w 47"/>
              <a:gd name="T77" fmla="*/ 26 h 41"/>
              <a:gd name="T78" fmla="*/ 33 w 47"/>
              <a:gd name="T79" fmla="*/ 27 h 41"/>
              <a:gd name="T80" fmla="*/ 35 w 47"/>
              <a:gd name="T81" fmla="*/ 27 h 41"/>
              <a:gd name="T82" fmla="*/ 43 w 47"/>
              <a:gd name="T83" fmla="*/ 25 h 41"/>
              <a:gd name="T84" fmla="*/ 43 w 47"/>
              <a:gd name="T85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" h="41">
                <a:moveTo>
                  <a:pt x="6" y="6"/>
                </a:moveTo>
                <a:cubicBezTo>
                  <a:pt x="6" y="40"/>
                  <a:pt x="6" y="40"/>
                  <a:pt x="6" y="40"/>
                </a:cubicBezTo>
                <a:cubicBezTo>
                  <a:pt x="6" y="41"/>
                  <a:pt x="5" y="41"/>
                  <a:pt x="5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2" y="41"/>
                  <a:pt x="2" y="40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7" y="2"/>
                  <a:pt x="7" y="4"/>
                </a:cubicBezTo>
                <a:cubicBezTo>
                  <a:pt x="7" y="5"/>
                  <a:pt x="7" y="6"/>
                  <a:pt x="6" y="6"/>
                </a:cubicBezTo>
                <a:close/>
                <a:moveTo>
                  <a:pt x="47" y="26"/>
                </a:moveTo>
                <a:cubicBezTo>
                  <a:pt x="47" y="26"/>
                  <a:pt x="46" y="27"/>
                  <a:pt x="46" y="27"/>
                </a:cubicBezTo>
                <a:cubicBezTo>
                  <a:pt x="46" y="27"/>
                  <a:pt x="46" y="27"/>
                  <a:pt x="45" y="27"/>
                </a:cubicBezTo>
                <a:cubicBezTo>
                  <a:pt x="44" y="28"/>
                  <a:pt x="40" y="31"/>
                  <a:pt x="35" y="31"/>
                </a:cubicBezTo>
                <a:cubicBezTo>
                  <a:pt x="34" y="31"/>
                  <a:pt x="32" y="30"/>
                  <a:pt x="31" y="30"/>
                </a:cubicBezTo>
                <a:cubicBezTo>
                  <a:pt x="30" y="29"/>
                  <a:pt x="30" y="29"/>
                  <a:pt x="30" y="29"/>
                </a:cubicBezTo>
                <a:cubicBezTo>
                  <a:pt x="28" y="28"/>
                  <a:pt x="26" y="27"/>
                  <a:pt x="22" y="27"/>
                </a:cubicBezTo>
                <a:cubicBezTo>
                  <a:pt x="18" y="27"/>
                  <a:pt x="13" y="29"/>
                  <a:pt x="10" y="31"/>
                </a:cubicBezTo>
                <a:cubicBezTo>
                  <a:pt x="10" y="31"/>
                  <a:pt x="9" y="31"/>
                  <a:pt x="9" y="31"/>
                </a:cubicBezTo>
                <a:cubicBezTo>
                  <a:pt x="9" y="31"/>
                  <a:pt x="8" y="31"/>
                  <a:pt x="8" y="31"/>
                </a:cubicBezTo>
                <a:cubicBezTo>
                  <a:pt x="8" y="30"/>
                  <a:pt x="7" y="30"/>
                  <a:pt x="7" y="2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8"/>
                  <a:pt x="8" y="8"/>
                </a:cubicBezTo>
                <a:cubicBezTo>
                  <a:pt x="10" y="7"/>
                  <a:pt x="16" y="4"/>
                  <a:pt x="22" y="4"/>
                </a:cubicBezTo>
                <a:cubicBezTo>
                  <a:pt x="26" y="4"/>
                  <a:pt x="30" y="5"/>
                  <a:pt x="33" y="7"/>
                </a:cubicBezTo>
                <a:cubicBezTo>
                  <a:pt x="33" y="7"/>
                  <a:pt x="34" y="7"/>
                  <a:pt x="35" y="7"/>
                </a:cubicBezTo>
                <a:cubicBezTo>
                  <a:pt x="38" y="7"/>
                  <a:pt x="42" y="5"/>
                  <a:pt x="43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5" y="3"/>
                  <a:pt x="45" y="3"/>
                  <a:pt x="46" y="4"/>
                </a:cubicBezTo>
                <a:cubicBezTo>
                  <a:pt x="46" y="4"/>
                  <a:pt x="47" y="5"/>
                  <a:pt x="47" y="5"/>
                </a:cubicBezTo>
                <a:lnTo>
                  <a:pt x="47" y="26"/>
                </a:lnTo>
                <a:close/>
                <a:moveTo>
                  <a:pt x="43" y="8"/>
                </a:moveTo>
                <a:cubicBezTo>
                  <a:pt x="41" y="9"/>
                  <a:pt x="38" y="11"/>
                  <a:pt x="35" y="11"/>
                </a:cubicBezTo>
                <a:cubicBezTo>
                  <a:pt x="34" y="11"/>
                  <a:pt x="32" y="10"/>
                  <a:pt x="31" y="10"/>
                </a:cubicBezTo>
                <a:cubicBezTo>
                  <a:pt x="28" y="8"/>
                  <a:pt x="25" y="7"/>
                  <a:pt x="22" y="7"/>
                </a:cubicBezTo>
                <a:cubicBezTo>
                  <a:pt x="18" y="7"/>
                  <a:pt x="14" y="9"/>
                  <a:pt x="11" y="10"/>
                </a:cubicBezTo>
                <a:cubicBezTo>
                  <a:pt x="11" y="26"/>
                  <a:pt x="11" y="26"/>
                  <a:pt x="11" y="26"/>
                </a:cubicBezTo>
                <a:cubicBezTo>
                  <a:pt x="14" y="25"/>
                  <a:pt x="19" y="23"/>
                  <a:pt x="22" y="23"/>
                </a:cubicBezTo>
                <a:cubicBezTo>
                  <a:pt x="26" y="23"/>
                  <a:pt x="29" y="25"/>
                  <a:pt x="32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5" y="27"/>
                </a:cubicBezTo>
                <a:cubicBezTo>
                  <a:pt x="38" y="27"/>
                  <a:pt x="42" y="26"/>
                  <a:pt x="43" y="25"/>
                </a:cubicBezTo>
                <a:lnTo>
                  <a:pt x="43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5379" y="3386553"/>
            <a:ext cx="2560596" cy="584069"/>
          </a:xfrm>
          <a:prstGeom prst="rect">
            <a:avLst/>
          </a:prstGeom>
          <a:solidFill>
            <a:srgbClr val="E65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</a:rPr>
              <a:t>三大运营中心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05975" y="3386553"/>
            <a:ext cx="2560596" cy="584069"/>
          </a:xfrm>
          <a:prstGeom prst="rect">
            <a:avLst/>
          </a:prstGeom>
          <a:solidFill>
            <a:srgbClr val="279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</a:rPr>
              <a:t>五大骨干节点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66571" y="3386553"/>
            <a:ext cx="2560596" cy="584069"/>
          </a:xfrm>
          <a:prstGeom prst="rect">
            <a:avLst/>
          </a:prstGeom>
          <a:solidFill>
            <a:srgbClr val="71C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prstClr val="white"/>
                </a:solidFill>
              </a:rPr>
              <a:t>十二区域中心</a:t>
            </a:r>
            <a:endParaRPr lang="zh-CN" alt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灵活的服务模式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tx2"/>
                </a:solidFill>
                <a:latin typeface="+mn-ea"/>
              </a:rPr>
              <a:t>更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安全 更稳定 更高效</a:t>
            </a:r>
            <a:endParaRPr lang="en-US" altLang="zh-CN" sz="16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6146" name="Picture 2" descr="C:\Users\ibm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812915"/>
            <a:ext cx="8697913" cy="36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5" y="916477"/>
            <a:ext cx="6889756" cy="3639646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904461" y="53168"/>
            <a:ext cx="7320886" cy="585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中科泽云</a:t>
            </a:r>
            <a:r>
              <a:rPr lang="en-US" altLang="zh-CN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-</a:t>
            </a: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面向服务的架构</a:t>
            </a:r>
            <a:endParaRPr lang="en-US" altLang="zh-CN" sz="32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5" name="Straight Connector 19"/>
          <p:cNvCxnSpPr/>
          <p:nvPr/>
        </p:nvCxnSpPr>
        <p:spPr>
          <a:xfrm>
            <a:off x="4108951" y="623143"/>
            <a:ext cx="92612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916829" y="625970"/>
            <a:ext cx="7315200" cy="3738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+mn-ea"/>
              </a:rPr>
              <a:t>全面、立体的云计算解决方案</a:t>
            </a:r>
            <a:endParaRPr lang="en-US" altLang="zh-CN" sz="1600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920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蓝色">
      <a:dk1>
        <a:srgbClr val="AFAFAF"/>
      </a:dk1>
      <a:lt1>
        <a:srgbClr val="FFFFFF"/>
      </a:lt1>
      <a:dk2>
        <a:srgbClr val="999999"/>
      </a:dk2>
      <a:lt2>
        <a:srgbClr val="E7E6E6"/>
      </a:lt2>
      <a:accent1>
        <a:srgbClr val="3598DB"/>
      </a:accent1>
      <a:accent2>
        <a:srgbClr val="348CD4"/>
      </a:accent2>
      <a:accent3>
        <a:srgbClr val="4FA5E0"/>
      </a:accent3>
      <a:accent4>
        <a:srgbClr val="2681B6"/>
      </a:accent4>
      <a:accent5>
        <a:srgbClr val="236796"/>
      </a:accent5>
      <a:accent6>
        <a:srgbClr val="1D547A"/>
      </a:accent6>
      <a:hlink>
        <a:srgbClr val="757070"/>
      </a:hlink>
      <a:folHlink>
        <a:srgbClr val="75707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蓝色">
      <a:dk1>
        <a:srgbClr val="AFAFAF"/>
      </a:dk1>
      <a:lt1>
        <a:srgbClr val="FFFFFF"/>
      </a:lt1>
      <a:dk2>
        <a:srgbClr val="999999"/>
      </a:dk2>
      <a:lt2>
        <a:srgbClr val="E7E6E6"/>
      </a:lt2>
      <a:accent1>
        <a:srgbClr val="3598DB"/>
      </a:accent1>
      <a:accent2>
        <a:srgbClr val="348CD4"/>
      </a:accent2>
      <a:accent3>
        <a:srgbClr val="4FA5E0"/>
      </a:accent3>
      <a:accent4>
        <a:srgbClr val="2681B6"/>
      </a:accent4>
      <a:accent5>
        <a:srgbClr val="236796"/>
      </a:accent5>
      <a:accent6>
        <a:srgbClr val="1D547A"/>
      </a:accent6>
      <a:hlink>
        <a:srgbClr val="757070"/>
      </a:hlink>
      <a:folHlink>
        <a:srgbClr val="75707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">
      <a:dk1>
        <a:srgbClr val="AFAFAF"/>
      </a:dk1>
      <a:lt1>
        <a:srgbClr val="FFFFFF"/>
      </a:lt1>
      <a:dk2>
        <a:srgbClr val="999999"/>
      </a:dk2>
      <a:lt2>
        <a:srgbClr val="E7E6E6"/>
      </a:lt2>
      <a:accent1>
        <a:srgbClr val="3598DB"/>
      </a:accent1>
      <a:accent2>
        <a:srgbClr val="348CD4"/>
      </a:accent2>
      <a:accent3>
        <a:srgbClr val="FFFFFF"/>
      </a:accent3>
      <a:accent4>
        <a:srgbClr val="959595"/>
      </a:accent4>
      <a:accent5>
        <a:srgbClr val="AECAEA"/>
      </a:accent5>
      <a:accent6>
        <a:srgbClr val="2E7EC0"/>
      </a:accent6>
      <a:hlink>
        <a:srgbClr val="757070"/>
      </a:hlink>
      <a:folHlink>
        <a:srgbClr val="757070"/>
      </a:folHlink>
    </a:clrScheme>
    <a:fontScheme name="Office Them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17716</TotalTime>
  <Words>1411</Words>
  <Application>Microsoft Office PowerPoint</Application>
  <PresentationFormat>全屏显示(16:9)</PresentationFormat>
  <Paragraphs>261</Paragraphs>
  <Slides>30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 Unicode MS</vt:lpstr>
      <vt:lpstr>MetaMediumLF-Roman</vt:lpstr>
      <vt:lpstr>MetaNormalLF-Roman</vt:lpstr>
      <vt:lpstr>黑体</vt:lpstr>
      <vt:lpstr>华文仿宋</vt:lpstr>
      <vt:lpstr>华文细黑</vt:lpstr>
      <vt:lpstr>宋体</vt:lpstr>
      <vt:lpstr>微软雅黑</vt:lpstr>
      <vt:lpstr>Arial</vt:lpstr>
      <vt:lpstr>Calibri</vt:lpstr>
      <vt:lpstr>Times New Roman</vt:lpstr>
      <vt:lpstr>Wingdings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g007</dc:creator>
  <cp:lastModifiedBy>user</cp:lastModifiedBy>
  <cp:revision>1324</cp:revision>
  <dcterms:created xsi:type="dcterms:W3CDTF">2015-03-06T12:45:50Z</dcterms:created>
  <dcterms:modified xsi:type="dcterms:W3CDTF">2016-09-27T03:51:46Z</dcterms:modified>
</cp:coreProperties>
</file>