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4">
  <p:sldMasterIdLst>
    <p:sldMasterId id="2147483660" r:id="rId1"/>
  </p:sldMasterIdLst>
  <p:notesMasterIdLst>
    <p:notesMasterId r:id="rId36"/>
  </p:notesMasterIdLst>
  <p:sldIdLst>
    <p:sldId id="297" r:id="rId2"/>
    <p:sldId id="298" r:id="rId3"/>
    <p:sldId id="380" r:id="rId4"/>
    <p:sldId id="354" r:id="rId5"/>
    <p:sldId id="374" r:id="rId6"/>
    <p:sldId id="355" r:id="rId7"/>
    <p:sldId id="311" r:id="rId8"/>
    <p:sldId id="375" r:id="rId9"/>
    <p:sldId id="373" r:id="rId10"/>
    <p:sldId id="356" r:id="rId11"/>
    <p:sldId id="317" r:id="rId12"/>
    <p:sldId id="376" r:id="rId13"/>
    <p:sldId id="362" r:id="rId14"/>
    <p:sldId id="320" r:id="rId15"/>
    <p:sldId id="358" r:id="rId16"/>
    <p:sldId id="359" r:id="rId17"/>
    <p:sldId id="360" r:id="rId18"/>
    <p:sldId id="324" r:id="rId19"/>
    <p:sldId id="377" r:id="rId20"/>
    <p:sldId id="363" r:id="rId21"/>
    <p:sldId id="325" r:id="rId22"/>
    <p:sldId id="327" r:id="rId23"/>
    <p:sldId id="364" r:id="rId24"/>
    <p:sldId id="381" r:id="rId25"/>
    <p:sldId id="368" r:id="rId26"/>
    <p:sldId id="369" r:id="rId27"/>
    <p:sldId id="370" r:id="rId28"/>
    <p:sldId id="371" r:id="rId29"/>
    <p:sldId id="338" r:id="rId30"/>
    <p:sldId id="372" r:id="rId31"/>
    <p:sldId id="344" r:id="rId32"/>
    <p:sldId id="378" r:id="rId33"/>
    <p:sldId id="345" r:id="rId34"/>
    <p:sldId id="379" r:id="rId3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903" userDrawn="1">
          <p15:clr>
            <a:srgbClr val="A4A3A4"/>
          </p15:clr>
        </p15:guide>
        <p15:guide id="3" orient="horz" pos="3294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C8EB"/>
    <a:srgbClr val="0066CC"/>
    <a:srgbClr val="990033"/>
    <a:srgbClr val="3985AB"/>
    <a:srgbClr val="BE2C72"/>
    <a:srgbClr val="B2384C"/>
    <a:srgbClr val="BE2C2C"/>
    <a:srgbClr val="F7FC9C"/>
    <a:srgbClr val="0070C0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主题样式 2 - 强调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主题样式 2 - 强调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主题样式 2 - 强调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59" autoAdjust="0"/>
    <p:restoredTop sz="93894" autoAdjust="0"/>
  </p:normalViewPr>
  <p:slideViewPr>
    <p:cSldViewPr snapToGrid="0" showGuides="1">
      <p:cViewPr varScale="1">
        <p:scale>
          <a:sx n="90" d="100"/>
          <a:sy n="90" d="100"/>
        </p:scale>
        <p:origin x="1568" y="200"/>
      </p:cViewPr>
      <p:guideLst>
        <p:guide orient="horz" pos="1026"/>
        <p:guide pos="2903"/>
        <p:guide orient="horz" pos="329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2823E3-527C-401E-B5B6-9575EB8267B6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3287FDA6-042A-44FB-8C9F-1120028D40EE}">
      <dgm:prSet phldrT="[文本]" custT="1"/>
      <dgm:spPr/>
      <dgm:t>
        <a:bodyPr/>
        <a:lstStyle/>
        <a:p>
          <a:r>
            <a:rPr lang="zh-CN" altLang="en-US" sz="1600" dirty="0" smtClean="0"/>
            <a:t>首先，根据相关性原则进行原子的一次筛选</a:t>
          </a:r>
          <a:endParaRPr lang="zh-CN" altLang="en-US" sz="1600" dirty="0"/>
        </a:p>
      </dgm:t>
    </dgm:pt>
    <dgm:pt modelId="{5542728E-44C6-4002-8AD0-E99E540B1497}" type="parTrans" cxnId="{89D7AD2F-54E3-435A-9B4B-44C802186EF6}">
      <dgm:prSet/>
      <dgm:spPr/>
      <dgm:t>
        <a:bodyPr/>
        <a:lstStyle/>
        <a:p>
          <a:endParaRPr lang="zh-CN" altLang="en-US" sz="1400"/>
        </a:p>
      </dgm:t>
    </dgm:pt>
    <dgm:pt modelId="{C950DF48-37B2-46FE-BCEB-89EC53E294F5}" type="sibTrans" cxnId="{89D7AD2F-54E3-435A-9B4B-44C802186EF6}">
      <dgm:prSet custT="1"/>
      <dgm:spPr/>
      <dgm:t>
        <a:bodyPr/>
        <a:lstStyle/>
        <a:p>
          <a:endParaRPr lang="zh-CN" altLang="en-US" sz="2000"/>
        </a:p>
      </dgm:t>
    </dgm:pt>
    <dgm:pt modelId="{03244B49-1ADC-428F-B16E-B83D8F65A1E5}">
      <dgm:prSet phldrT="[文本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zh-CN" altLang="en-US" sz="1600" dirty="0" smtClean="0"/>
            <a:t>然后，根据正则化准则进行原子的二次筛选</a:t>
          </a:r>
          <a:endParaRPr lang="zh-CN" altLang="en-US" sz="1600" dirty="0"/>
        </a:p>
      </dgm:t>
    </dgm:pt>
    <dgm:pt modelId="{BABE5977-760A-412E-93C8-0E3A5B131B48}" type="parTrans" cxnId="{71289376-4B6A-4DCE-AE16-3DA46A2BEAA3}">
      <dgm:prSet/>
      <dgm:spPr/>
      <dgm:t>
        <a:bodyPr/>
        <a:lstStyle/>
        <a:p>
          <a:endParaRPr lang="zh-CN" altLang="en-US" sz="1400"/>
        </a:p>
      </dgm:t>
    </dgm:pt>
    <dgm:pt modelId="{6C8F961A-ED8D-4511-9AE8-18127330F475}" type="sibTrans" cxnId="{71289376-4B6A-4DCE-AE16-3DA46A2BEAA3}">
      <dgm:prSet custT="1"/>
      <dgm:spPr/>
      <dgm:t>
        <a:bodyPr/>
        <a:lstStyle/>
        <a:p>
          <a:endParaRPr lang="zh-CN" altLang="en-US" sz="2000"/>
        </a:p>
      </dgm:t>
    </dgm:pt>
    <dgm:pt modelId="{735F7CC8-4DD6-476B-B734-1E1CFC212ECA}">
      <dgm:prSet phldrT="[文本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zh-CN" altLang="en-US" sz="1600" dirty="0" smtClean="0"/>
            <a:t>更新支撑集，计算稀疏系数；并更新余量</a:t>
          </a:r>
          <a:endParaRPr lang="zh-CN" altLang="en-US" sz="1600" dirty="0"/>
        </a:p>
      </dgm:t>
    </dgm:pt>
    <dgm:pt modelId="{1F5645E0-36F7-4126-B62D-311861197AAF}" type="parTrans" cxnId="{2215DA3C-CFB2-4EF8-BE4D-5582FBDC0816}">
      <dgm:prSet/>
      <dgm:spPr/>
      <dgm:t>
        <a:bodyPr/>
        <a:lstStyle/>
        <a:p>
          <a:endParaRPr lang="zh-CN" altLang="en-US" sz="1400"/>
        </a:p>
      </dgm:t>
    </dgm:pt>
    <dgm:pt modelId="{AB5F1171-6151-4FA0-BB83-962CBA4C4FFB}" type="sibTrans" cxnId="{2215DA3C-CFB2-4EF8-BE4D-5582FBDC0816}">
      <dgm:prSet/>
      <dgm:spPr/>
      <dgm:t>
        <a:bodyPr/>
        <a:lstStyle/>
        <a:p>
          <a:endParaRPr lang="zh-CN" altLang="en-US" sz="1400"/>
        </a:p>
      </dgm:t>
    </dgm:pt>
    <dgm:pt modelId="{55A4DB96-3F71-4BE2-ABB0-C13B96F95EA8}">
      <dgm:prSet phldrT="[文本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zh-CN" altLang="en-US" sz="1600" dirty="0" smtClean="0"/>
            <a:t>更新支撑集，计算稀疏系数。</a:t>
          </a:r>
          <a:endParaRPr lang="en-US" altLang="zh-CN" sz="1600" dirty="0" smtClean="0"/>
        </a:p>
        <a:p>
          <a:r>
            <a:rPr lang="zh-CN" sz="1600" dirty="0" smtClean="0"/>
            <a:t>若</a:t>
          </a:r>
          <a:r>
            <a:rPr lang="en-US" sz="1600" dirty="0" smtClean="0"/>
            <a:t>                                    </a:t>
          </a:r>
          <a:r>
            <a:rPr lang="zh-CN" sz="1600" dirty="0" smtClean="0"/>
            <a:t>，则</a:t>
          </a:r>
          <a:r>
            <a:rPr lang="en-US" altLang="zh-CN" sz="1600" dirty="0" smtClean="0"/>
            <a:t>                    </a:t>
          </a:r>
          <a:r>
            <a:rPr lang="zh-CN" sz="1600" dirty="0" smtClean="0"/>
            <a:t>；</a:t>
          </a:r>
          <a:endParaRPr lang="zh-CN" altLang="en-US" sz="1600" dirty="0"/>
        </a:p>
      </dgm:t>
    </dgm:pt>
    <dgm:pt modelId="{32245DFA-1F9C-474B-8B01-4EE4ACB89F96}" type="parTrans" cxnId="{B584EF2E-E665-41A2-8DD5-EE647C333673}">
      <dgm:prSet/>
      <dgm:spPr/>
      <dgm:t>
        <a:bodyPr/>
        <a:lstStyle/>
        <a:p>
          <a:endParaRPr lang="zh-CN" altLang="en-US"/>
        </a:p>
      </dgm:t>
    </dgm:pt>
    <dgm:pt modelId="{065013F5-7A08-4E56-B4DE-E53A688C33C1}" type="sibTrans" cxnId="{B584EF2E-E665-41A2-8DD5-EE647C333673}">
      <dgm:prSet/>
      <dgm:spPr/>
      <dgm:t>
        <a:bodyPr/>
        <a:lstStyle/>
        <a:p>
          <a:endParaRPr lang="zh-CN" altLang="en-US"/>
        </a:p>
      </dgm:t>
    </dgm:pt>
    <dgm:pt modelId="{A0537F20-E637-4795-82A7-8A8890558944}">
      <dgm:prSet phldrT="[文本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zh-CN" altLang="en-US" sz="1600" dirty="0" smtClean="0"/>
            <a:t>判断是否满足迭代终止条件</a:t>
          </a:r>
          <a:endParaRPr lang="zh-CN" altLang="en-US" sz="1600" dirty="0"/>
        </a:p>
      </dgm:t>
    </dgm:pt>
    <dgm:pt modelId="{11416758-4124-4FB0-86BB-AAA0666E2516}" type="parTrans" cxnId="{44CC38A5-C8BD-40F1-B918-4E4E90C3E705}">
      <dgm:prSet/>
      <dgm:spPr/>
      <dgm:t>
        <a:bodyPr/>
        <a:lstStyle/>
        <a:p>
          <a:endParaRPr lang="zh-CN" altLang="en-US"/>
        </a:p>
      </dgm:t>
    </dgm:pt>
    <dgm:pt modelId="{8041C121-24A4-461B-A103-B39270D9ACDD}" type="sibTrans" cxnId="{44CC38A5-C8BD-40F1-B918-4E4E90C3E705}">
      <dgm:prSet/>
      <dgm:spPr/>
      <dgm:t>
        <a:bodyPr/>
        <a:lstStyle/>
        <a:p>
          <a:endParaRPr lang="zh-CN" altLang="en-US"/>
        </a:p>
      </dgm:t>
    </dgm:pt>
    <dgm:pt modelId="{9DCFAF60-A174-4DB5-A151-72B0AA3CE744}" type="pres">
      <dgm:prSet presAssocID="{022823E3-527C-401E-B5B6-9575EB8267B6}" presName="linearFlow" presStyleCnt="0">
        <dgm:presLayoutVars>
          <dgm:resizeHandles val="exact"/>
        </dgm:presLayoutVars>
      </dgm:prSet>
      <dgm:spPr/>
    </dgm:pt>
    <dgm:pt modelId="{9EB30805-B4F4-4063-AA41-601C170098E0}" type="pres">
      <dgm:prSet presAssocID="{3287FDA6-042A-44FB-8C9F-1120028D40EE}" presName="node" presStyleLbl="node1" presStyleIdx="0" presStyleCnt="5" custScaleX="234530" custScaleY="5765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899DC8C-BE10-42EA-B512-B40CEC28D7D8}" type="pres">
      <dgm:prSet presAssocID="{C950DF48-37B2-46FE-BCEB-89EC53E294F5}" presName="sibTrans" presStyleLbl="sibTrans2D1" presStyleIdx="0" presStyleCnt="4"/>
      <dgm:spPr/>
      <dgm:t>
        <a:bodyPr/>
        <a:lstStyle/>
        <a:p>
          <a:endParaRPr lang="zh-CN" altLang="en-US"/>
        </a:p>
      </dgm:t>
    </dgm:pt>
    <dgm:pt modelId="{0F10F36A-A0DA-4281-8176-A55071884B9D}" type="pres">
      <dgm:prSet presAssocID="{C950DF48-37B2-46FE-BCEB-89EC53E294F5}" presName="connectorText" presStyleLbl="sibTrans2D1" presStyleIdx="0" presStyleCnt="4"/>
      <dgm:spPr/>
      <dgm:t>
        <a:bodyPr/>
        <a:lstStyle/>
        <a:p>
          <a:endParaRPr lang="zh-CN" altLang="en-US"/>
        </a:p>
      </dgm:t>
    </dgm:pt>
    <dgm:pt modelId="{2C06761E-6916-4CEC-A579-C60ABED6F4B2}" type="pres">
      <dgm:prSet presAssocID="{03244B49-1ADC-428F-B16E-B83D8F65A1E5}" presName="node" presStyleLbl="node1" presStyleIdx="1" presStyleCnt="5" custScaleX="233504" custScaleY="5995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763C7D9-A50B-4A62-94FF-FA553ACD4AE8}" type="pres">
      <dgm:prSet presAssocID="{6C8F961A-ED8D-4511-9AE8-18127330F475}" presName="sibTrans" presStyleLbl="sibTrans2D1" presStyleIdx="1" presStyleCnt="4"/>
      <dgm:spPr/>
      <dgm:t>
        <a:bodyPr/>
        <a:lstStyle/>
        <a:p>
          <a:endParaRPr lang="zh-CN" altLang="en-US"/>
        </a:p>
      </dgm:t>
    </dgm:pt>
    <dgm:pt modelId="{AE698640-8B22-47F9-B714-A86AB30AC5EF}" type="pres">
      <dgm:prSet presAssocID="{6C8F961A-ED8D-4511-9AE8-18127330F475}" presName="connectorText" presStyleLbl="sibTrans2D1" presStyleIdx="1" presStyleCnt="4"/>
      <dgm:spPr/>
      <dgm:t>
        <a:bodyPr/>
        <a:lstStyle/>
        <a:p>
          <a:endParaRPr lang="zh-CN" altLang="en-US"/>
        </a:p>
      </dgm:t>
    </dgm:pt>
    <dgm:pt modelId="{70DE1094-EE3C-431C-A03A-EA14B0AB8E3A}" type="pres">
      <dgm:prSet presAssocID="{55A4DB96-3F71-4BE2-ABB0-C13B96F95EA8}" presName="node" presStyleLbl="node1" presStyleIdx="2" presStyleCnt="5" custScaleX="234530" custScaleY="7338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F3C9138-0421-44B3-AAFB-533A043066D4}" type="pres">
      <dgm:prSet presAssocID="{065013F5-7A08-4E56-B4DE-E53A688C33C1}" presName="sibTrans" presStyleLbl="sibTrans2D1" presStyleIdx="2" presStyleCnt="4"/>
      <dgm:spPr/>
      <dgm:t>
        <a:bodyPr/>
        <a:lstStyle/>
        <a:p>
          <a:endParaRPr lang="zh-CN" altLang="en-US"/>
        </a:p>
      </dgm:t>
    </dgm:pt>
    <dgm:pt modelId="{EC0BB37B-CF9D-4E6C-B120-5538718B0B82}" type="pres">
      <dgm:prSet presAssocID="{065013F5-7A08-4E56-B4DE-E53A688C33C1}" presName="connectorText" presStyleLbl="sibTrans2D1" presStyleIdx="2" presStyleCnt="4"/>
      <dgm:spPr/>
      <dgm:t>
        <a:bodyPr/>
        <a:lstStyle/>
        <a:p>
          <a:endParaRPr lang="zh-CN" altLang="en-US"/>
        </a:p>
      </dgm:t>
    </dgm:pt>
    <dgm:pt modelId="{27425962-B738-496F-AA25-03C28B3893F8}" type="pres">
      <dgm:prSet presAssocID="{735F7CC8-4DD6-476B-B734-1E1CFC212ECA}" presName="node" presStyleLbl="node1" presStyleIdx="3" presStyleCnt="5" custScaleX="234530" custScaleY="6291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AACB465-D402-4279-A264-3B3811F68F59}" type="pres">
      <dgm:prSet presAssocID="{AB5F1171-6151-4FA0-BB83-962CBA4C4FFB}" presName="sibTrans" presStyleLbl="sibTrans2D1" presStyleIdx="3" presStyleCnt="4"/>
      <dgm:spPr/>
      <dgm:t>
        <a:bodyPr/>
        <a:lstStyle/>
        <a:p>
          <a:endParaRPr lang="zh-CN" altLang="en-US"/>
        </a:p>
      </dgm:t>
    </dgm:pt>
    <dgm:pt modelId="{65E3D68A-F61B-4E67-A879-3D2B435F3987}" type="pres">
      <dgm:prSet presAssocID="{AB5F1171-6151-4FA0-BB83-962CBA4C4FFB}" presName="connectorText" presStyleLbl="sibTrans2D1" presStyleIdx="3" presStyleCnt="4"/>
      <dgm:spPr/>
      <dgm:t>
        <a:bodyPr/>
        <a:lstStyle/>
        <a:p>
          <a:endParaRPr lang="zh-CN" altLang="en-US"/>
        </a:p>
      </dgm:t>
    </dgm:pt>
    <dgm:pt modelId="{FB51B583-50A1-4A28-8313-95009D96D89E}" type="pres">
      <dgm:prSet presAssocID="{A0537F20-E637-4795-82A7-8A8890558944}" presName="node" presStyleLbl="node1" presStyleIdx="4" presStyleCnt="5" custScaleX="234530" custScaleY="6043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1A8457CA-979E-42A4-9EF4-89E2C4711217}" type="presOf" srcId="{022823E3-527C-401E-B5B6-9575EB8267B6}" destId="{9DCFAF60-A174-4DB5-A151-72B0AA3CE744}" srcOrd="0" destOrd="0" presId="urn:microsoft.com/office/officeart/2005/8/layout/process2"/>
    <dgm:cxn modelId="{EC0F6E77-79EE-4671-97A0-8FAACFC1B483}" type="presOf" srcId="{C950DF48-37B2-46FE-BCEB-89EC53E294F5}" destId="{0F10F36A-A0DA-4281-8176-A55071884B9D}" srcOrd="1" destOrd="0" presId="urn:microsoft.com/office/officeart/2005/8/layout/process2"/>
    <dgm:cxn modelId="{54CD3202-6443-4CE5-83F6-6481FD5DD52C}" type="presOf" srcId="{6C8F961A-ED8D-4511-9AE8-18127330F475}" destId="{1763C7D9-A50B-4A62-94FF-FA553ACD4AE8}" srcOrd="0" destOrd="0" presId="urn:microsoft.com/office/officeart/2005/8/layout/process2"/>
    <dgm:cxn modelId="{DE9D12F5-056F-4DC1-8C2E-BB3C1BF0F17F}" type="presOf" srcId="{AB5F1171-6151-4FA0-BB83-962CBA4C4FFB}" destId="{BAACB465-D402-4279-A264-3B3811F68F59}" srcOrd="0" destOrd="0" presId="urn:microsoft.com/office/officeart/2005/8/layout/process2"/>
    <dgm:cxn modelId="{F8F2442A-964A-4FC2-BC8A-7708FB9624FC}" type="presOf" srcId="{735F7CC8-4DD6-476B-B734-1E1CFC212ECA}" destId="{27425962-B738-496F-AA25-03C28B3893F8}" srcOrd="0" destOrd="0" presId="urn:microsoft.com/office/officeart/2005/8/layout/process2"/>
    <dgm:cxn modelId="{E5C7196A-581C-481F-9BB1-5C8AECAA4C5F}" type="presOf" srcId="{6C8F961A-ED8D-4511-9AE8-18127330F475}" destId="{AE698640-8B22-47F9-B714-A86AB30AC5EF}" srcOrd="1" destOrd="0" presId="urn:microsoft.com/office/officeart/2005/8/layout/process2"/>
    <dgm:cxn modelId="{E8AF5DC4-EE59-48A5-83E4-3B0384EAFB2B}" type="presOf" srcId="{C950DF48-37B2-46FE-BCEB-89EC53E294F5}" destId="{3899DC8C-BE10-42EA-B512-B40CEC28D7D8}" srcOrd="0" destOrd="0" presId="urn:microsoft.com/office/officeart/2005/8/layout/process2"/>
    <dgm:cxn modelId="{5FF45CC7-61BF-4E10-888F-3F635AEB7942}" type="presOf" srcId="{065013F5-7A08-4E56-B4DE-E53A688C33C1}" destId="{EC0BB37B-CF9D-4E6C-B120-5538718B0B82}" srcOrd="1" destOrd="0" presId="urn:microsoft.com/office/officeart/2005/8/layout/process2"/>
    <dgm:cxn modelId="{2501ABE0-F649-4794-9EB8-84766866851F}" type="presOf" srcId="{3287FDA6-042A-44FB-8C9F-1120028D40EE}" destId="{9EB30805-B4F4-4063-AA41-601C170098E0}" srcOrd="0" destOrd="0" presId="urn:microsoft.com/office/officeart/2005/8/layout/process2"/>
    <dgm:cxn modelId="{6272EDDD-0D1E-4DCE-89D6-976DB206399D}" type="presOf" srcId="{A0537F20-E637-4795-82A7-8A8890558944}" destId="{FB51B583-50A1-4A28-8313-95009D96D89E}" srcOrd="0" destOrd="0" presId="urn:microsoft.com/office/officeart/2005/8/layout/process2"/>
    <dgm:cxn modelId="{B584EF2E-E665-41A2-8DD5-EE647C333673}" srcId="{022823E3-527C-401E-B5B6-9575EB8267B6}" destId="{55A4DB96-3F71-4BE2-ABB0-C13B96F95EA8}" srcOrd="2" destOrd="0" parTransId="{32245DFA-1F9C-474B-8B01-4EE4ACB89F96}" sibTransId="{065013F5-7A08-4E56-B4DE-E53A688C33C1}"/>
    <dgm:cxn modelId="{44CC38A5-C8BD-40F1-B918-4E4E90C3E705}" srcId="{022823E3-527C-401E-B5B6-9575EB8267B6}" destId="{A0537F20-E637-4795-82A7-8A8890558944}" srcOrd="4" destOrd="0" parTransId="{11416758-4124-4FB0-86BB-AAA0666E2516}" sibTransId="{8041C121-24A4-461B-A103-B39270D9ACDD}"/>
    <dgm:cxn modelId="{89D7AD2F-54E3-435A-9B4B-44C802186EF6}" srcId="{022823E3-527C-401E-B5B6-9575EB8267B6}" destId="{3287FDA6-042A-44FB-8C9F-1120028D40EE}" srcOrd="0" destOrd="0" parTransId="{5542728E-44C6-4002-8AD0-E99E540B1497}" sibTransId="{C950DF48-37B2-46FE-BCEB-89EC53E294F5}"/>
    <dgm:cxn modelId="{71289376-4B6A-4DCE-AE16-3DA46A2BEAA3}" srcId="{022823E3-527C-401E-B5B6-9575EB8267B6}" destId="{03244B49-1ADC-428F-B16E-B83D8F65A1E5}" srcOrd="1" destOrd="0" parTransId="{BABE5977-760A-412E-93C8-0E3A5B131B48}" sibTransId="{6C8F961A-ED8D-4511-9AE8-18127330F475}"/>
    <dgm:cxn modelId="{2215DA3C-CFB2-4EF8-BE4D-5582FBDC0816}" srcId="{022823E3-527C-401E-B5B6-9575EB8267B6}" destId="{735F7CC8-4DD6-476B-B734-1E1CFC212ECA}" srcOrd="3" destOrd="0" parTransId="{1F5645E0-36F7-4126-B62D-311861197AAF}" sibTransId="{AB5F1171-6151-4FA0-BB83-962CBA4C4FFB}"/>
    <dgm:cxn modelId="{087153A0-98A7-4472-9485-0599CE8CDE07}" type="presOf" srcId="{065013F5-7A08-4E56-B4DE-E53A688C33C1}" destId="{2F3C9138-0421-44B3-AAFB-533A043066D4}" srcOrd="0" destOrd="0" presId="urn:microsoft.com/office/officeart/2005/8/layout/process2"/>
    <dgm:cxn modelId="{813A166C-E3BD-4EA6-95FD-D7D0F682EFDE}" type="presOf" srcId="{55A4DB96-3F71-4BE2-ABB0-C13B96F95EA8}" destId="{70DE1094-EE3C-431C-A03A-EA14B0AB8E3A}" srcOrd="0" destOrd="0" presId="urn:microsoft.com/office/officeart/2005/8/layout/process2"/>
    <dgm:cxn modelId="{5C73CCD1-2944-464D-BB6A-8D43135AA6C3}" type="presOf" srcId="{AB5F1171-6151-4FA0-BB83-962CBA4C4FFB}" destId="{65E3D68A-F61B-4E67-A879-3D2B435F3987}" srcOrd="1" destOrd="0" presId="urn:microsoft.com/office/officeart/2005/8/layout/process2"/>
    <dgm:cxn modelId="{10A3D0C0-039A-49C7-A7E1-9F5C3370CE70}" type="presOf" srcId="{03244B49-1ADC-428F-B16E-B83D8F65A1E5}" destId="{2C06761E-6916-4CEC-A579-C60ABED6F4B2}" srcOrd="0" destOrd="0" presId="urn:microsoft.com/office/officeart/2005/8/layout/process2"/>
    <dgm:cxn modelId="{46510FE0-00BB-4918-8E88-67B7DFD841E4}" type="presParOf" srcId="{9DCFAF60-A174-4DB5-A151-72B0AA3CE744}" destId="{9EB30805-B4F4-4063-AA41-601C170098E0}" srcOrd="0" destOrd="0" presId="urn:microsoft.com/office/officeart/2005/8/layout/process2"/>
    <dgm:cxn modelId="{599D2B08-0074-4BE5-B01C-7161F5D03D2F}" type="presParOf" srcId="{9DCFAF60-A174-4DB5-A151-72B0AA3CE744}" destId="{3899DC8C-BE10-42EA-B512-B40CEC28D7D8}" srcOrd="1" destOrd="0" presId="urn:microsoft.com/office/officeart/2005/8/layout/process2"/>
    <dgm:cxn modelId="{9A74826D-B279-4BAD-A56B-34BAC6EBB496}" type="presParOf" srcId="{3899DC8C-BE10-42EA-B512-B40CEC28D7D8}" destId="{0F10F36A-A0DA-4281-8176-A55071884B9D}" srcOrd="0" destOrd="0" presId="urn:microsoft.com/office/officeart/2005/8/layout/process2"/>
    <dgm:cxn modelId="{0B45FE49-C9C6-4596-94E4-5519CFA26770}" type="presParOf" srcId="{9DCFAF60-A174-4DB5-A151-72B0AA3CE744}" destId="{2C06761E-6916-4CEC-A579-C60ABED6F4B2}" srcOrd="2" destOrd="0" presId="urn:microsoft.com/office/officeart/2005/8/layout/process2"/>
    <dgm:cxn modelId="{C2D81B38-03C5-4F15-877C-C8DAAA83D2BF}" type="presParOf" srcId="{9DCFAF60-A174-4DB5-A151-72B0AA3CE744}" destId="{1763C7D9-A50B-4A62-94FF-FA553ACD4AE8}" srcOrd="3" destOrd="0" presId="urn:microsoft.com/office/officeart/2005/8/layout/process2"/>
    <dgm:cxn modelId="{1651C933-B08E-4942-A759-E62D1DBB9212}" type="presParOf" srcId="{1763C7D9-A50B-4A62-94FF-FA553ACD4AE8}" destId="{AE698640-8B22-47F9-B714-A86AB30AC5EF}" srcOrd="0" destOrd="0" presId="urn:microsoft.com/office/officeart/2005/8/layout/process2"/>
    <dgm:cxn modelId="{D94E4E36-30E4-4993-9EB7-42C9D26E5301}" type="presParOf" srcId="{9DCFAF60-A174-4DB5-A151-72B0AA3CE744}" destId="{70DE1094-EE3C-431C-A03A-EA14B0AB8E3A}" srcOrd="4" destOrd="0" presId="urn:microsoft.com/office/officeart/2005/8/layout/process2"/>
    <dgm:cxn modelId="{CF54B524-438B-4768-9443-31F8E435361D}" type="presParOf" srcId="{9DCFAF60-A174-4DB5-A151-72B0AA3CE744}" destId="{2F3C9138-0421-44B3-AAFB-533A043066D4}" srcOrd="5" destOrd="0" presId="urn:microsoft.com/office/officeart/2005/8/layout/process2"/>
    <dgm:cxn modelId="{5914CC75-CBBE-4875-9F28-DC2AC8F312AE}" type="presParOf" srcId="{2F3C9138-0421-44B3-AAFB-533A043066D4}" destId="{EC0BB37B-CF9D-4E6C-B120-5538718B0B82}" srcOrd="0" destOrd="0" presId="urn:microsoft.com/office/officeart/2005/8/layout/process2"/>
    <dgm:cxn modelId="{C5B067EE-EBDA-40F0-83B5-1FB2FA119960}" type="presParOf" srcId="{9DCFAF60-A174-4DB5-A151-72B0AA3CE744}" destId="{27425962-B738-496F-AA25-03C28B3893F8}" srcOrd="6" destOrd="0" presId="urn:microsoft.com/office/officeart/2005/8/layout/process2"/>
    <dgm:cxn modelId="{0705AA41-2CA1-4DB7-AA98-A27B97A86EFB}" type="presParOf" srcId="{9DCFAF60-A174-4DB5-A151-72B0AA3CE744}" destId="{BAACB465-D402-4279-A264-3B3811F68F59}" srcOrd="7" destOrd="0" presId="urn:microsoft.com/office/officeart/2005/8/layout/process2"/>
    <dgm:cxn modelId="{47838AAA-D25E-4E18-B9D7-D5745A421B06}" type="presParOf" srcId="{BAACB465-D402-4279-A264-3B3811F68F59}" destId="{65E3D68A-F61B-4E67-A879-3D2B435F3987}" srcOrd="0" destOrd="0" presId="urn:microsoft.com/office/officeart/2005/8/layout/process2"/>
    <dgm:cxn modelId="{DE2978D2-D516-40F7-95B4-DA5C44B5B87F}" type="presParOf" srcId="{9DCFAF60-A174-4DB5-A151-72B0AA3CE744}" destId="{FB51B583-50A1-4A28-8313-95009D96D89E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A3C037-0982-4921-BF8F-8DA5E9B461D6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84EC1397-E111-4AC8-A103-C2448019B302}">
      <dgm:prSet phldrT="[文本]" custT="1"/>
      <dgm:spPr>
        <a:solidFill>
          <a:schemeClr val="accent1">
            <a:lumMod val="60000"/>
            <a:lumOff val="40000"/>
          </a:schemeClr>
        </a:solidFill>
      </dgm:spPr>
      <dgm:t>
        <a:bodyPr anchor="ctr" anchorCtr="0"/>
        <a:lstStyle/>
        <a:p>
          <a:endParaRPr lang="zh-CN" altLang="en-US" sz="2400" dirty="0"/>
        </a:p>
      </dgm:t>
    </dgm:pt>
    <dgm:pt modelId="{F4F8B389-4802-41B6-A89A-739747E8E163}" type="parTrans" cxnId="{3557C8DE-3AAD-40C8-BD11-25E0A2FB2ED7}">
      <dgm:prSet/>
      <dgm:spPr/>
      <dgm:t>
        <a:bodyPr/>
        <a:lstStyle/>
        <a:p>
          <a:endParaRPr lang="zh-CN" altLang="en-US"/>
        </a:p>
      </dgm:t>
    </dgm:pt>
    <dgm:pt modelId="{BC83F0B2-6FCF-441C-A10C-87307B83C98A}" type="sibTrans" cxnId="{3557C8DE-3AAD-40C8-BD11-25E0A2FB2ED7}">
      <dgm:prSet/>
      <dgm:spPr/>
      <dgm:t>
        <a:bodyPr/>
        <a:lstStyle/>
        <a:p>
          <a:endParaRPr lang="zh-CN" altLang="en-US"/>
        </a:p>
      </dgm:t>
    </dgm:pt>
    <dgm:pt modelId="{CDCE8DE7-B0D5-4880-9CE1-3CFB76C66441}">
      <dgm:prSet phldrT="[文本]" custT="1"/>
      <dgm:spPr>
        <a:solidFill>
          <a:srgbClr val="990033">
            <a:alpha val="64000"/>
          </a:srgbClr>
        </a:solidFill>
      </dgm:spPr>
      <dgm:t>
        <a:bodyPr/>
        <a:lstStyle/>
        <a:p>
          <a:endParaRPr lang="zh-CN" altLang="en-US" sz="2400" dirty="0"/>
        </a:p>
      </dgm:t>
    </dgm:pt>
    <dgm:pt modelId="{94DA6D03-1176-4B4E-BCF3-4E14A748D354}" type="parTrans" cxnId="{1BA15C07-8D79-4FEC-900B-3D2EAA626B60}">
      <dgm:prSet/>
      <dgm:spPr/>
      <dgm:t>
        <a:bodyPr/>
        <a:lstStyle/>
        <a:p>
          <a:endParaRPr lang="zh-CN" altLang="en-US"/>
        </a:p>
      </dgm:t>
    </dgm:pt>
    <dgm:pt modelId="{B74D8AE5-5067-4CF7-827B-B9A63F2726F1}" type="sibTrans" cxnId="{1BA15C07-8D79-4FEC-900B-3D2EAA626B60}">
      <dgm:prSet/>
      <dgm:spPr/>
      <dgm:t>
        <a:bodyPr/>
        <a:lstStyle/>
        <a:p>
          <a:endParaRPr lang="zh-CN" altLang="en-US"/>
        </a:p>
      </dgm:t>
    </dgm:pt>
    <dgm:pt modelId="{899E96F1-1B9F-409C-9F0C-DEC84C9D39F7}">
      <dgm:prSet phldrT="[文本]" custT="1"/>
      <dgm:spPr>
        <a:solidFill>
          <a:schemeClr val="accent6"/>
        </a:solidFill>
      </dgm:spPr>
      <dgm:t>
        <a:bodyPr/>
        <a:lstStyle/>
        <a:p>
          <a:r>
            <a:rPr lang="zh-CN" altLang="en-US" sz="2400" dirty="0" smtClean="0"/>
            <a:t>存储为二进制文件</a:t>
          </a:r>
          <a:endParaRPr lang="zh-CN" altLang="en-US" sz="2400" dirty="0"/>
        </a:p>
      </dgm:t>
    </dgm:pt>
    <dgm:pt modelId="{A9FC7A12-52E3-4D26-BA46-50237782E00A}" type="parTrans" cxnId="{CD8D9ED3-57D1-4DE5-A170-7558FF620D67}">
      <dgm:prSet/>
      <dgm:spPr/>
      <dgm:t>
        <a:bodyPr/>
        <a:lstStyle/>
        <a:p>
          <a:endParaRPr lang="zh-CN" altLang="en-US"/>
        </a:p>
      </dgm:t>
    </dgm:pt>
    <dgm:pt modelId="{1C0FBE74-8D7B-406D-8144-64253AFFB5C3}" type="sibTrans" cxnId="{CD8D9ED3-57D1-4DE5-A170-7558FF620D67}">
      <dgm:prSet/>
      <dgm:spPr/>
      <dgm:t>
        <a:bodyPr/>
        <a:lstStyle/>
        <a:p>
          <a:endParaRPr lang="zh-CN" altLang="en-US"/>
        </a:p>
      </dgm:t>
    </dgm:pt>
    <dgm:pt modelId="{40E70690-8FDC-454B-9192-1525F843372D}" type="pres">
      <dgm:prSet presAssocID="{8FA3C037-0982-4921-BF8F-8DA5E9B461D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6F946D89-C1B8-4495-9666-0D8AD4457B94}" type="pres">
      <dgm:prSet presAssocID="{8FA3C037-0982-4921-BF8F-8DA5E9B461D6}" presName="dummyMaxCanvas" presStyleCnt="0">
        <dgm:presLayoutVars/>
      </dgm:prSet>
      <dgm:spPr/>
    </dgm:pt>
    <dgm:pt modelId="{F544AB7A-C765-4AE5-8498-C360715A6E2A}" type="pres">
      <dgm:prSet presAssocID="{8FA3C037-0982-4921-BF8F-8DA5E9B461D6}" presName="ThreeNodes_1" presStyleLbl="node1" presStyleIdx="0" presStyleCnt="3" custScaleY="6728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18429E1-8A9E-4024-A44A-DFFA4632FC9F}" type="pres">
      <dgm:prSet presAssocID="{8FA3C037-0982-4921-BF8F-8DA5E9B461D6}" presName="ThreeNodes_2" presStyleLbl="node1" presStyleIdx="1" presStyleCnt="3" custScaleY="7286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D796854-5C54-4643-9F42-BC8802E464D8}" type="pres">
      <dgm:prSet presAssocID="{8FA3C037-0982-4921-BF8F-8DA5E9B461D6}" presName="ThreeNodes_3" presStyleLbl="node1" presStyleIdx="2" presStyleCnt="3" custScaleY="6922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DA51102-B9C5-49DE-906C-ED6F205EEB53}" type="pres">
      <dgm:prSet presAssocID="{8FA3C037-0982-4921-BF8F-8DA5E9B461D6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69BA772-FD0C-42EC-B842-39D0962DE6B5}" type="pres">
      <dgm:prSet presAssocID="{8FA3C037-0982-4921-BF8F-8DA5E9B461D6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9FD299C-BC67-4939-8CF9-51C8FF3D5E44}" type="pres">
      <dgm:prSet presAssocID="{8FA3C037-0982-4921-BF8F-8DA5E9B461D6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3FD337F-D596-423C-8DE9-C51631DD023C}" type="pres">
      <dgm:prSet presAssocID="{8FA3C037-0982-4921-BF8F-8DA5E9B461D6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83CFB39-540F-49C1-890B-930DF64DBC6A}" type="pres">
      <dgm:prSet presAssocID="{8FA3C037-0982-4921-BF8F-8DA5E9B461D6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1F11D0D1-DB1E-4260-A805-50229BD8E5C0}" type="presOf" srcId="{B74D8AE5-5067-4CF7-827B-B9A63F2726F1}" destId="{569BA772-FD0C-42EC-B842-39D0962DE6B5}" srcOrd="0" destOrd="0" presId="urn:microsoft.com/office/officeart/2005/8/layout/vProcess5"/>
    <dgm:cxn modelId="{4ABEFD50-D5CA-4AEC-8A81-E6FD94690526}" type="presOf" srcId="{899E96F1-1B9F-409C-9F0C-DEC84C9D39F7}" destId="{2D796854-5C54-4643-9F42-BC8802E464D8}" srcOrd="0" destOrd="0" presId="urn:microsoft.com/office/officeart/2005/8/layout/vProcess5"/>
    <dgm:cxn modelId="{C4B3F869-D443-41AD-9672-306253C8E498}" type="presOf" srcId="{CDCE8DE7-B0D5-4880-9CE1-3CFB76C66441}" destId="{318429E1-8A9E-4024-A44A-DFFA4632FC9F}" srcOrd="0" destOrd="0" presId="urn:microsoft.com/office/officeart/2005/8/layout/vProcess5"/>
    <dgm:cxn modelId="{3557C8DE-3AAD-40C8-BD11-25E0A2FB2ED7}" srcId="{8FA3C037-0982-4921-BF8F-8DA5E9B461D6}" destId="{84EC1397-E111-4AC8-A103-C2448019B302}" srcOrd="0" destOrd="0" parTransId="{F4F8B389-4802-41B6-A89A-739747E8E163}" sibTransId="{BC83F0B2-6FCF-441C-A10C-87307B83C98A}"/>
    <dgm:cxn modelId="{AD1DF95E-0073-4D43-906C-007AB66C91AA}" type="presOf" srcId="{84EC1397-E111-4AC8-A103-C2448019B302}" destId="{B9FD299C-BC67-4939-8CF9-51C8FF3D5E44}" srcOrd="1" destOrd="0" presId="urn:microsoft.com/office/officeart/2005/8/layout/vProcess5"/>
    <dgm:cxn modelId="{A60B5C66-8E25-42DF-AC22-2EF4FC0F850B}" type="presOf" srcId="{84EC1397-E111-4AC8-A103-C2448019B302}" destId="{F544AB7A-C765-4AE5-8498-C360715A6E2A}" srcOrd="0" destOrd="0" presId="urn:microsoft.com/office/officeart/2005/8/layout/vProcess5"/>
    <dgm:cxn modelId="{3FD92340-876C-49B6-8537-8A72DECA0EA2}" type="presOf" srcId="{899E96F1-1B9F-409C-9F0C-DEC84C9D39F7}" destId="{983CFB39-540F-49C1-890B-930DF64DBC6A}" srcOrd="1" destOrd="0" presId="urn:microsoft.com/office/officeart/2005/8/layout/vProcess5"/>
    <dgm:cxn modelId="{21386300-4C83-40F1-AEEB-765F8FA0D2FB}" type="presOf" srcId="{8FA3C037-0982-4921-BF8F-8DA5E9B461D6}" destId="{40E70690-8FDC-454B-9192-1525F843372D}" srcOrd="0" destOrd="0" presId="urn:microsoft.com/office/officeart/2005/8/layout/vProcess5"/>
    <dgm:cxn modelId="{CD8D9ED3-57D1-4DE5-A170-7558FF620D67}" srcId="{8FA3C037-0982-4921-BF8F-8DA5E9B461D6}" destId="{899E96F1-1B9F-409C-9F0C-DEC84C9D39F7}" srcOrd="2" destOrd="0" parTransId="{A9FC7A12-52E3-4D26-BA46-50237782E00A}" sibTransId="{1C0FBE74-8D7B-406D-8144-64253AFFB5C3}"/>
    <dgm:cxn modelId="{1BA15C07-8D79-4FEC-900B-3D2EAA626B60}" srcId="{8FA3C037-0982-4921-BF8F-8DA5E9B461D6}" destId="{CDCE8DE7-B0D5-4880-9CE1-3CFB76C66441}" srcOrd="1" destOrd="0" parTransId="{94DA6D03-1176-4B4E-BCF3-4E14A748D354}" sibTransId="{B74D8AE5-5067-4CF7-827B-B9A63F2726F1}"/>
    <dgm:cxn modelId="{4A39AD65-368A-4D8B-9BD7-F54950B8CA09}" type="presOf" srcId="{CDCE8DE7-B0D5-4880-9CE1-3CFB76C66441}" destId="{53FD337F-D596-423C-8DE9-C51631DD023C}" srcOrd="1" destOrd="0" presId="urn:microsoft.com/office/officeart/2005/8/layout/vProcess5"/>
    <dgm:cxn modelId="{97F8FD1D-9388-4B29-A2A5-129ADBE7DB24}" type="presOf" srcId="{BC83F0B2-6FCF-441C-A10C-87307B83C98A}" destId="{4DA51102-B9C5-49DE-906C-ED6F205EEB53}" srcOrd="0" destOrd="0" presId="urn:microsoft.com/office/officeart/2005/8/layout/vProcess5"/>
    <dgm:cxn modelId="{5A96D93C-0B1F-48F7-82BF-8EF3C0BD6F7D}" type="presParOf" srcId="{40E70690-8FDC-454B-9192-1525F843372D}" destId="{6F946D89-C1B8-4495-9666-0D8AD4457B94}" srcOrd="0" destOrd="0" presId="urn:microsoft.com/office/officeart/2005/8/layout/vProcess5"/>
    <dgm:cxn modelId="{62B221B8-01FD-4C73-A2E3-52C094CF4EFC}" type="presParOf" srcId="{40E70690-8FDC-454B-9192-1525F843372D}" destId="{F544AB7A-C765-4AE5-8498-C360715A6E2A}" srcOrd="1" destOrd="0" presId="urn:microsoft.com/office/officeart/2005/8/layout/vProcess5"/>
    <dgm:cxn modelId="{21EAEA1A-CFF6-4871-A688-FFBE651AD517}" type="presParOf" srcId="{40E70690-8FDC-454B-9192-1525F843372D}" destId="{318429E1-8A9E-4024-A44A-DFFA4632FC9F}" srcOrd="2" destOrd="0" presId="urn:microsoft.com/office/officeart/2005/8/layout/vProcess5"/>
    <dgm:cxn modelId="{4E47A6CE-E503-4A00-83C3-F3BD4664642F}" type="presParOf" srcId="{40E70690-8FDC-454B-9192-1525F843372D}" destId="{2D796854-5C54-4643-9F42-BC8802E464D8}" srcOrd="3" destOrd="0" presId="urn:microsoft.com/office/officeart/2005/8/layout/vProcess5"/>
    <dgm:cxn modelId="{61DA3490-7403-4137-9D41-8C758A88D92C}" type="presParOf" srcId="{40E70690-8FDC-454B-9192-1525F843372D}" destId="{4DA51102-B9C5-49DE-906C-ED6F205EEB53}" srcOrd="4" destOrd="0" presId="urn:microsoft.com/office/officeart/2005/8/layout/vProcess5"/>
    <dgm:cxn modelId="{EF776C9E-75F1-4C1D-AF56-0F02C8426841}" type="presParOf" srcId="{40E70690-8FDC-454B-9192-1525F843372D}" destId="{569BA772-FD0C-42EC-B842-39D0962DE6B5}" srcOrd="5" destOrd="0" presId="urn:microsoft.com/office/officeart/2005/8/layout/vProcess5"/>
    <dgm:cxn modelId="{A2D87FC4-6F75-4DF5-A749-372AA43D118C}" type="presParOf" srcId="{40E70690-8FDC-454B-9192-1525F843372D}" destId="{B9FD299C-BC67-4939-8CF9-51C8FF3D5E44}" srcOrd="6" destOrd="0" presId="urn:microsoft.com/office/officeart/2005/8/layout/vProcess5"/>
    <dgm:cxn modelId="{A2E17378-8CC4-4D14-88C1-9BC538A24CFD}" type="presParOf" srcId="{40E70690-8FDC-454B-9192-1525F843372D}" destId="{53FD337F-D596-423C-8DE9-C51631DD023C}" srcOrd="7" destOrd="0" presId="urn:microsoft.com/office/officeart/2005/8/layout/vProcess5"/>
    <dgm:cxn modelId="{08D9AFB5-ADA0-4688-9620-E2D72D4BE806}" type="presParOf" srcId="{40E70690-8FDC-454B-9192-1525F843372D}" destId="{983CFB39-540F-49C1-890B-930DF64DBC6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09D4FA-0320-40CB-BE5C-2C2E02667596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B7502D5E-65F3-4FAE-89C7-DBBBFC9D0CCF}">
      <dgm:prSet phldrT="[文本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zh-CN" sz="2000" dirty="0" smtClean="0">
              <a:solidFill>
                <a:schemeClr val="tx1"/>
              </a:solidFill>
            </a:rPr>
            <a:t>银道坐标系</a:t>
          </a:r>
          <a:r>
            <a:rPr lang="en-US" sz="2000" dirty="0" smtClean="0">
              <a:solidFill>
                <a:schemeClr val="tx1"/>
              </a:solidFill>
            </a:rPr>
            <a:t>l=161.9~172.2, b=-24.7~-14.8</a:t>
          </a:r>
          <a:r>
            <a:rPr lang="zh-CN" sz="2000" dirty="0" smtClean="0">
              <a:solidFill>
                <a:schemeClr val="tx1"/>
              </a:solidFill>
            </a:rPr>
            <a:t>范围内，</a:t>
          </a:r>
          <a:r>
            <a:rPr lang="en-US" sz="2000" dirty="0" smtClean="0">
              <a:solidFill>
                <a:schemeClr val="tx1"/>
              </a:solidFill>
            </a:rPr>
            <a:t>LSR</a:t>
          </a:r>
          <a:r>
            <a:rPr lang="zh-CN" sz="2000" dirty="0" smtClean="0">
              <a:solidFill>
                <a:schemeClr val="tx1"/>
              </a:solidFill>
            </a:rPr>
            <a:t>速度为</a:t>
          </a:r>
          <a:r>
            <a:rPr lang="en-US" sz="2000" dirty="0" smtClean="0">
              <a:solidFill>
                <a:schemeClr val="tx1"/>
              </a:solidFill>
            </a:rPr>
            <a:t>-22.9km/s</a:t>
          </a:r>
          <a:r>
            <a:rPr lang="zh-CN" sz="2000" dirty="0" smtClean="0">
              <a:solidFill>
                <a:schemeClr val="tx1"/>
              </a:solidFill>
            </a:rPr>
            <a:t>区域的图像</a:t>
          </a:r>
          <a:endParaRPr lang="zh-CN" altLang="en-US" sz="2000" dirty="0">
            <a:solidFill>
              <a:schemeClr val="tx1"/>
            </a:solidFill>
          </a:endParaRPr>
        </a:p>
      </dgm:t>
    </dgm:pt>
    <dgm:pt modelId="{257DF175-3B72-4ABC-9B58-AF093302E09B}" type="parTrans" cxnId="{072D84C9-8654-402B-B313-51836498FAFC}">
      <dgm:prSet/>
      <dgm:spPr/>
      <dgm:t>
        <a:bodyPr/>
        <a:lstStyle/>
        <a:p>
          <a:endParaRPr lang="zh-CN" altLang="en-US"/>
        </a:p>
      </dgm:t>
    </dgm:pt>
    <dgm:pt modelId="{5A61DD71-ECE6-47C8-A322-76407883BD26}" type="sibTrans" cxnId="{072D84C9-8654-402B-B313-51836498FAFC}">
      <dgm:prSet/>
      <dgm:spPr/>
      <dgm:t>
        <a:bodyPr/>
        <a:lstStyle/>
        <a:p>
          <a:endParaRPr lang="zh-CN" altLang="en-US"/>
        </a:p>
      </dgm:t>
    </dgm:pt>
    <dgm:pt modelId="{DF56A14C-4E6B-4B81-8F5E-A1465DC599B6}">
      <dgm:prSet phldrT="[文本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zh-CN" sz="2000" dirty="0" smtClean="0">
              <a:solidFill>
                <a:schemeClr val="tx1"/>
              </a:solidFill>
            </a:rPr>
            <a:t>银道坐标系</a:t>
          </a:r>
          <a:r>
            <a:rPr lang="en-US" sz="2000" dirty="0" smtClean="0">
              <a:solidFill>
                <a:schemeClr val="tx1"/>
              </a:solidFill>
            </a:rPr>
            <a:t>l=79~94.4, b=-50.9~-39.8</a:t>
          </a:r>
          <a:r>
            <a:rPr lang="zh-CN" sz="2000" dirty="0" smtClean="0">
              <a:solidFill>
                <a:schemeClr val="tx1"/>
              </a:solidFill>
            </a:rPr>
            <a:t>范围内，</a:t>
          </a:r>
          <a:r>
            <a:rPr lang="en-US" sz="2000" dirty="0" smtClean="0">
              <a:solidFill>
                <a:schemeClr val="tx1"/>
              </a:solidFill>
            </a:rPr>
            <a:t>LSR</a:t>
          </a:r>
          <a:r>
            <a:rPr lang="zh-CN" sz="2000" dirty="0" smtClean="0">
              <a:solidFill>
                <a:schemeClr val="tx1"/>
              </a:solidFill>
            </a:rPr>
            <a:t>速度为</a:t>
          </a:r>
          <a:r>
            <a:rPr lang="en-US" sz="2000" dirty="0" smtClean="0">
              <a:solidFill>
                <a:schemeClr val="tx1"/>
              </a:solidFill>
            </a:rPr>
            <a:t>-46.8km/s</a:t>
          </a:r>
          <a:r>
            <a:rPr lang="zh-CN" sz="2000" dirty="0" smtClean="0">
              <a:solidFill>
                <a:schemeClr val="tx1"/>
              </a:solidFill>
            </a:rPr>
            <a:t>区域的图像</a:t>
          </a:r>
          <a:endParaRPr lang="zh-CN" altLang="en-US" sz="2000" dirty="0">
            <a:solidFill>
              <a:schemeClr val="tx1"/>
            </a:solidFill>
          </a:endParaRPr>
        </a:p>
      </dgm:t>
    </dgm:pt>
    <dgm:pt modelId="{3B3F1635-7851-4981-AE1E-7A00F69669D9}" type="parTrans" cxnId="{21626477-D8EC-4C58-877F-A747903B87F0}">
      <dgm:prSet/>
      <dgm:spPr/>
      <dgm:t>
        <a:bodyPr/>
        <a:lstStyle/>
        <a:p>
          <a:endParaRPr lang="zh-CN" altLang="en-US"/>
        </a:p>
      </dgm:t>
    </dgm:pt>
    <dgm:pt modelId="{B9953146-30DE-4B89-8B1B-433B0C9F0B47}" type="sibTrans" cxnId="{21626477-D8EC-4C58-877F-A747903B87F0}">
      <dgm:prSet/>
      <dgm:spPr/>
      <dgm:t>
        <a:bodyPr/>
        <a:lstStyle/>
        <a:p>
          <a:endParaRPr lang="zh-CN" altLang="en-US"/>
        </a:p>
      </dgm:t>
    </dgm:pt>
    <dgm:pt modelId="{5B2BB4ED-5736-4DDF-8358-FE636263C44B}">
      <dgm:prSet phldrT="[文本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zh-CN" sz="2000" dirty="0" smtClean="0">
              <a:solidFill>
                <a:schemeClr val="tx1"/>
              </a:solidFill>
            </a:rPr>
            <a:t>赤道坐标系</a:t>
          </a:r>
          <a:r>
            <a:rPr lang="en-US" sz="2000" dirty="0" smtClean="0">
              <a:solidFill>
                <a:schemeClr val="tx1"/>
              </a:solidFill>
            </a:rPr>
            <a:t>alpha=7.45~8, delta=6.07~14.57</a:t>
          </a:r>
          <a:r>
            <a:rPr lang="zh-CN" sz="2000" dirty="0" smtClean="0">
              <a:solidFill>
                <a:schemeClr val="tx1"/>
              </a:solidFill>
            </a:rPr>
            <a:t>范围内，</a:t>
          </a:r>
          <a:r>
            <a:rPr lang="en-US" sz="2000" dirty="0" smtClean="0">
              <a:solidFill>
                <a:schemeClr val="tx1"/>
              </a:solidFill>
            </a:rPr>
            <a:t>LSR</a:t>
          </a:r>
          <a:r>
            <a:rPr lang="zh-CN" sz="2000" dirty="0" smtClean="0">
              <a:solidFill>
                <a:schemeClr val="tx1"/>
              </a:solidFill>
            </a:rPr>
            <a:t>速度为</a:t>
          </a:r>
          <a:r>
            <a:rPr lang="en-US" sz="2000" dirty="0" smtClean="0">
              <a:solidFill>
                <a:schemeClr val="tx1"/>
              </a:solidFill>
            </a:rPr>
            <a:t>-188.355km/s</a:t>
          </a:r>
          <a:r>
            <a:rPr lang="zh-CN" sz="2000" dirty="0" smtClean="0">
              <a:solidFill>
                <a:schemeClr val="tx1"/>
              </a:solidFill>
            </a:rPr>
            <a:t>区域的图像</a:t>
          </a:r>
          <a:endParaRPr lang="zh-CN" altLang="en-US" sz="2000" dirty="0">
            <a:solidFill>
              <a:schemeClr val="tx1"/>
            </a:solidFill>
          </a:endParaRPr>
        </a:p>
      </dgm:t>
    </dgm:pt>
    <dgm:pt modelId="{18797151-4BE1-4562-A5D5-675D7403E6FD}" type="parTrans" cxnId="{37CB0B25-9040-4DDB-9902-E74E63C025C7}">
      <dgm:prSet/>
      <dgm:spPr/>
      <dgm:t>
        <a:bodyPr/>
        <a:lstStyle/>
        <a:p>
          <a:endParaRPr lang="zh-CN" altLang="en-US"/>
        </a:p>
      </dgm:t>
    </dgm:pt>
    <dgm:pt modelId="{57B9E35E-C3EB-484C-928C-744647D530EA}" type="sibTrans" cxnId="{37CB0B25-9040-4DDB-9902-E74E63C025C7}">
      <dgm:prSet/>
      <dgm:spPr/>
      <dgm:t>
        <a:bodyPr/>
        <a:lstStyle/>
        <a:p>
          <a:endParaRPr lang="zh-CN" altLang="en-US"/>
        </a:p>
      </dgm:t>
    </dgm:pt>
    <dgm:pt modelId="{CB7DA61D-0CB3-4EE9-83D6-03A5597B05C0}" type="pres">
      <dgm:prSet presAssocID="{7E09D4FA-0320-40CB-BE5C-2C2E0266759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4EA687DD-D7A1-47DB-AE4B-17EA506ABBD6}" type="pres">
      <dgm:prSet presAssocID="{B7502D5E-65F3-4FAE-89C7-DBBBFC9D0CCF}" presName="comp" presStyleCnt="0"/>
      <dgm:spPr/>
    </dgm:pt>
    <dgm:pt modelId="{5213F7A1-433D-40F3-BA56-4E559B22EC96}" type="pres">
      <dgm:prSet presAssocID="{B7502D5E-65F3-4FAE-89C7-DBBBFC9D0CCF}" presName="box" presStyleLbl="node1" presStyleIdx="0" presStyleCnt="3" custScaleY="105562"/>
      <dgm:spPr/>
      <dgm:t>
        <a:bodyPr/>
        <a:lstStyle/>
        <a:p>
          <a:endParaRPr lang="zh-CN" altLang="en-US"/>
        </a:p>
      </dgm:t>
    </dgm:pt>
    <dgm:pt modelId="{DD1A3C30-A087-4721-8F9B-6C11D48AC280}" type="pres">
      <dgm:prSet presAssocID="{B7502D5E-65F3-4FAE-89C7-DBBBFC9D0CCF}" presName="img" presStyleLbl="fgImgPlace1" presStyleIdx="0" presStyleCnt="3" custScaleY="99866"/>
      <dgm:spPr>
        <a:solidFill>
          <a:schemeClr val="tx2">
            <a:lumMod val="20000"/>
            <a:lumOff val="80000"/>
          </a:schemeClr>
        </a:solidFill>
      </dgm:spPr>
    </dgm:pt>
    <dgm:pt modelId="{53458996-B92C-4B43-B917-98368546E66A}" type="pres">
      <dgm:prSet presAssocID="{B7502D5E-65F3-4FAE-89C7-DBBBFC9D0CC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935E280-761E-43CF-B3C2-22BFF425B2DA}" type="pres">
      <dgm:prSet presAssocID="{5A61DD71-ECE6-47C8-A322-76407883BD26}" presName="spacer" presStyleCnt="0"/>
      <dgm:spPr/>
    </dgm:pt>
    <dgm:pt modelId="{86F6E26C-C14F-40DE-8EAB-692480F4EA72}" type="pres">
      <dgm:prSet presAssocID="{DF56A14C-4E6B-4B81-8F5E-A1465DC599B6}" presName="comp" presStyleCnt="0"/>
      <dgm:spPr/>
    </dgm:pt>
    <dgm:pt modelId="{061F3639-7622-4483-9300-2E4468EC4BD1}" type="pres">
      <dgm:prSet presAssocID="{DF56A14C-4E6B-4B81-8F5E-A1465DC599B6}" presName="box" presStyleLbl="node1" presStyleIdx="1" presStyleCnt="3"/>
      <dgm:spPr/>
      <dgm:t>
        <a:bodyPr/>
        <a:lstStyle/>
        <a:p>
          <a:endParaRPr lang="zh-CN" altLang="en-US"/>
        </a:p>
      </dgm:t>
    </dgm:pt>
    <dgm:pt modelId="{1370BB39-3CB9-4850-897A-48FC6AE4E809}" type="pres">
      <dgm:prSet presAssocID="{DF56A14C-4E6B-4B81-8F5E-A1465DC599B6}" presName="img" presStyleLbl="fgImgPlace1" presStyleIdx="1" presStyleCnt="3"/>
      <dgm:spPr>
        <a:solidFill>
          <a:schemeClr val="accent5">
            <a:lumMod val="40000"/>
            <a:lumOff val="60000"/>
          </a:schemeClr>
        </a:solidFill>
      </dgm:spPr>
    </dgm:pt>
    <dgm:pt modelId="{88DDA0E9-4871-494F-A63F-0662EFB1C8A9}" type="pres">
      <dgm:prSet presAssocID="{DF56A14C-4E6B-4B81-8F5E-A1465DC599B6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0F43705-E495-42D0-8B65-47C9681D2BB3}" type="pres">
      <dgm:prSet presAssocID="{B9953146-30DE-4B89-8B1B-433B0C9F0B47}" presName="spacer" presStyleCnt="0"/>
      <dgm:spPr/>
    </dgm:pt>
    <dgm:pt modelId="{02364791-C18C-41B6-B1BF-98467B88C6E7}" type="pres">
      <dgm:prSet presAssocID="{5B2BB4ED-5736-4DDF-8358-FE636263C44B}" presName="comp" presStyleCnt="0"/>
      <dgm:spPr/>
    </dgm:pt>
    <dgm:pt modelId="{ECDB25FB-ABC0-4A4F-B96E-E6C41357E9D4}" type="pres">
      <dgm:prSet presAssocID="{5B2BB4ED-5736-4DDF-8358-FE636263C44B}" presName="box" presStyleLbl="node1" presStyleIdx="2" presStyleCnt="3"/>
      <dgm:spPr/>
      <dgm:t>
        <a:bodyPr/>
        <a:lstStyle/>
        <a:p>
          <a:endParaRPr lang="zh-CN" altLang="en-US"/>
        </a:p>
      </dgm:t>
    </dgm:pt>
    <dgm:pt modelId="{C87BBE41-5197-4E62-B96C-1D4E186A3253}" type="pres">
      <dgm:prSet presAssocID="{5B2BB4ED-5736-4DDF-8358-FE636263C44B}" presName="img" presStyleLbl="fgImgPlace1" presStyleIdx="2" presStyleCnt="3"/>
      <dgm:spPr>
        <a:solidFill>
          <a:schemeClr val="accent6">
            <a:lumMod val="40000"/>
            <a:lumOff val="60000"/>
          </a:schemeClr>
        </a:solidFill>
      </dgm:spPr>
    </dgm:pt>
    <dgm:pt modelId="{96B9A2DE-D847-45C1-855D-054514764E36}" type="pres">
      <dgm:prSet presAssocID="{5B2BB4ED-5736-4DDF-8358-FE636263C44B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D8A76D0-7269-49E5-A16E-72E7B9C6C694}" type="presOf" srcId="{5B2BB4ED-5736-4DDF-8358-FE636263C44B}" destId="{96B9A2DE-D847-45C1-855D-054514764E36}" srcOrd="1" destOrd="0" presId="urn:microsoft.com/office/officeart/2005/8/layout/vList4"/>
    <dgm:cxn modelId="{37CB0B25-9040-4DDB-9902-E74E63C025C7}" srcId="{7E09D4FA-0320-40CB-BE5C-2C2E02667596}" destId="{5B2BB4ED-5736-4DDF-8358-FE636263C44B}" srcOrd="2" destOrd="0" parTransId="{18797151-4BE1-4562-A5D5-675D7403E6FD}" sibTransId="{57B9E35E-C3EB-484C-928C-744647D530EA}"/>
    <dgm:cxn modelId="{CF43AC8F-E331-483C-91A1-9AAFF5E91DB7}" type="presOf" srcId="{5B2BB4ED-5736-4DDF-8358-FE636263C44B}" destId="{ECDB25FB-ABC0-4A4F-B96E-E6C41357E9D4}" srcOrd="0" destOrd="0" presId="urn:microsoft.com/office/officeart/2005/8/layout/vList4"/>
    <dgm:cxn modelId="{21626477-D8EC-4C58-877F-A747903B87F0}" srcId="{7E09D4FA-0320-40CB-BE5C-2C2E02667596}" destId="{DF56A14C-4E6B-4B81-8F5E-A1465DC599B6}" srcOrd="1" destOrd="0" parTransId="{3B3F1635-7851-4981-AE1E-7A00F69669D9}" sibTransId="{B9953146-30DE-4B89-8B1B-433B0C9F0B47}"/>
    <dgm:cxn modelId="{BF862FE9-4E9A-4973-AC6C-1AD44A1861AB}" type="presOf" srcId="{DF56A14C-4E6B-4B81-8F5E-A1465DC599B6}" destId="{88DDA0E9-4871-494F-A63F-0662EFB1C8A9}" srcOrd="1" destOrd="0" presId="urn:microsoft.com/office/officeart/2005/8/layout/vList4"/>
    <dgm:cxn modelId="{C6206E32-845B-4E05-B591-BD3690F46A8F}" type="presOf" srcId="{7E09D4FA-0320-40CB-BE5C-2C2E02667596}" destId="{CB7DA61D-0CB3-4EE9-83D6-03A5597B05C0}" srcOrd="0" destOrd="0" presId="urn:microsoft.com/office/officeart/2005/8/layout/vList4"/>
    <dgm:cxn modelId="{A0D9733A-8865-478D-8F2D-575FB8620F00}" type="presOf" srcId="{DF56A14C-4E6B-4B81-8F5E-A1465DC599B6}" destId="{061F3639-7622-4483-9300-2E4468EC4BD1}" srcOrd="0" destOrd="0" presId="urn:microsoft.com/office/officeart/2005/8/layout/vList4"/>
    <dgm:cxn modelId="{072D84C9-8654-402B-B313-51836498FAFC}" srcId="{7E09D4FA-0320-40CB-BE5C-2C2E02667596}" destId="{B7502D5E-65F3-4FAE-89C7-DBBBFC9D0CCF}" srcOrd="0" destOrd="0" parTransId="{257DF175-3B72-4ABC-9B58-AF093302E09B}" sibTransId="{5A61DD71-ECE6-47C8-A322-76407883BD26}"/>
    <dgm:cxn modelId="{C4CF7B6C-848D-4289-9671-6C48CD6FCC4A}" type="presOf" srcId="{B7502D5E-65F3-4FAE-89C7-DBBBFC9D0CCF}" destId="{5213F7A1-433D-40F3-BA56-4E559B22EC96}" srcOrd="0" destOrd="0" presId="urn:microsoft.com/office/officeart/2005/8/layout/vList4"/>
    <dgm:cxn modelId="{5797336A-0D1F-48E9-AD4E-598488804EC6}" type="presOf" srcId="{B7502D5E-65F3-4FAE-89C7-DBBBFC9D0CCF}" destId="{53458996-B92C-4B43-B917-98368546E66A}" srcOrd="1" destOrd="0" presId="urn:microsoft.com/office/officeart/2005/8/layout/vList4"/>
    <dgm:cxn modelId="{3A844C91-0358-4233-94C6-F9A9738435C3}" type="presParOf" srcId="{CB7DA61D-0CB3-4EE9-83D6-03A5597B05C0}" destId="{4EA687DD-D7A1-47DB-AE4B-17EA506ABBD6}" srcOrd="0" destOrd="0" presId="urn:microsoft.com/office/officeart/2005/8/layout/vList4"/>
    <dgm:cxn modelId="{308F98F0-4ACD-45F9-BE99-B27DF309A1F2}" type="presParOf" srcId="{4EA687DD-D7A1-47DB-AE4B-17EA506ABBD6}" destId="{5213F7A1-433D-40F3-BA56-4E559B22EC96}" srcOrd="0" destOrd="0" presId="urn:microsoft.com/office/officeart/2005/8/layout/vList4"/>
    <dgm:cxn modelId="{D60398B9-B6EC-4A72-A23F-7C7848EC7BB3}" type="presParOf" srcId="{4EA687DD-D7A1-47DB-AE4B-17EA506ABBD6}" destId="{DD1A3C30-A087-4721-8F9B-6C11D48AC280}" srcOrd="1" destOrd="0" presId="urn:microsoft.com/office/officeart/2005/8/layout/vList4"/>
    <dgm:cxn modelId="{50E851A1-3F1A-4C0A-AF58-58102C343A23}" type="presParOf" srcId="{4EA687DD-D7A1-47DB-AE4B-17EA506ABBD6}" destId="{53458996-B92C-4B43-B917-98368546E66A}" srcOrd="2" destOrd="0" presId="urn:microsoft.com/office/officeart/2005/8/layout/vList4"/>
    <dgm:cxn modelId="{8A7BBD2D-062C-4400-8B4D-C2B4B03611D4}" type="presParOf" srcId="{CB7DA61D-0CB3-4EE9-83D6-03A5597B05C0}" destId="{F935E280-761E-43CF-B3C2-22BFF425B2DA}" srcOrd="1" destOrd="0" presId="urn:microsoft.com/office/officeart/2005/8/layout/vList4"/>
    <dgm:cxn modelId="{63E539E1-F153-4211-9866-BB79FC6A886A}" type="presParOf" srcId="{CB7DA61D-0CB3-4EE9-83D6-03A5597B05C0}" destId="{86F6E26C-C14F-40DE-8EAB-692480F4EA72}" srcOrd="2" destOrd="0" presId="urn:microsoft.com/office/officeart/2005/8/layout/vList4"/>
    <dgm:cxn modelId="{C029ADD5-2C78-46E7-828C-F790031C1353}" type="presParOf" srcId="{86F6E26C-C14F-40DE-8EAB-692480F4EA72}" destId="{061F3639-7622-4483-9300-2E4468EC4BD1}" srcOrd="0" destOrd="0" presId="urn:microsoft.com/office/officeart/2005/8/layout/vList4"/>
    <dgm:cxn modelId="{A1BE0AC7-5F86-4F80-AFBF-1B3BE1B0F3FB}" type="presParOf" srcId="{86F6E26C-C14F-40DE-8EAB-692480F4EA72}" destId="{1370BB39-3CB9-4850-897A-48FC6AE4E809}" srcOrd="1" destOrd="0" presId="urn:microsoft.com/office/officeart/2005/8/layout/vList4"/>
    <dgm:cxn modelId="{D6A522BE-24DF-4E64-A4D5-3023BC2BA724}" type="presParOf" srcId="{86F6E26C-C14F-40DE-8EAB-692480F4EA72}" destId="{88DDA0E9-4871-494F-A63F-0662EFB1C8A9}" srcOrd="2" destOrd="0" presId="urn:microsoft.com/office/officeart/2005/8/layout/vList4"/>
    <dgm:cxn modelId="{30BEDAB5-F246-4231-8C9F-8AB9B8082256}" type="presParOf" srcId="{CB7DA61D-0CB3-4EE9-83D6-03A5597B05C0}" destId="{F0F43705-E495-42D0-8B65-47C9681D2BB3}" srcOrd="3" destOrd="0" presId="urn:microsoft.com/office/officeart/2005/8/layout/vList4"/>
    <dgm:cxn modelId="{94E254C9-0C92-4F14-B6B4-406FBEE94D1F}" type="presParOf" srcId="{CB7DA61D-0CB3-4EE9-83D6-03A5597B05C0}" destId="{02364791-C18C-41B6-B1BF-98467B88C6E7}" srcOrd="4" destOrd="0" presId="urn:microsoft.com/office/officeart/2005/8/layout/vList4"/>
    <dgm:cxn modelId="{D62D3927-24C3-4297-B83F-4FC6D820A7CD}" type="presParOf" srcId="{02364791-C18C-41B6-B1BF-98467B88C6E7}" destId="{ECDB25FB-ABC0-4A4F-B96E-E6C41357E9D4}" srcOrd="0" destOrd="0" presId="urn:microsoft.com/office/officeart/2005/8/layout/vList4"/>
    <dgm:cxn modelId="{DFDCF103-BFF7-434E-BC2B-6B4431A20315}" type="presParOf" srcId="{02364791-C18C-41B6-B1BF-98467B88C6E7}" destId="{C87BBE41-5197-4E62-B96C-1D4E186A3253}" srcOrd="1" destOrd="0" presId="urn:microsoft.com/office/officeart/2005/8/layout/vList4"/>
    <dgm:cxn modelId="{0126D6E2-90D2-4942-8865-BF0F388846B6}" type="presParOf" srcId="{02364791-C18C-41B6-B1BF-98467B88C6E7}" destId="{96B9A2DE-D847-45C1-855D-054514764E3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B30805-B4F4-4063-AA41-601C170098E0}">
      <dsp:nvSpPr>
        <dsp:cNvPr id="0" name=""/>
        <dsp:cNvSpPr/>
      </dsp:nvSpPr>
      <dsp:spPr>
        <a:xfrm>
          <a:off x="0" y="1157"/>
          <a:ext cx="4475950" cy="5684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/>
            <a:t>首先，根据相关性原则进行原子的一次筛选</a:t>
          </a:r>
          <a:endParaRPr lang="zh-CN" altLang="en-US" sz="1600" kern="1200" dirty="0"/>
        </a:p>
      </dsp:txBody>
      <dsp:txXfrm>
        <a:off x="16648" y="17805"/>
        <a:ext cx="4442654" cy="535122"/>
      </dsp:txXfrm>
    </dsp:sp>
    <dsp:sp modelId="{3899DC8C-BE10-42EA-B512-B40CEC28D7D8}">
      <dsp:nvSpPr>
        <dsp:cNvPr id="0" name=""/>
        <dsp:cNvSpPr/>
      </dsp:nvSpPr>
      <dsp:spPr>
        <a:xfrm rot="5400000">
          <a:off x="2053132" y="594221"/>
          <a:ext cx="369685" cy="4436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000" kern="1200"/>
        </a:p>
      </dsp:txBody>
      <dsp:txXfrm rot="-5400000">
        <a:off x="2104888" y="631190"/>
        <a:ext cx="266174" cy="258780"/>
      </dsp:txXfrm>
    </dsp:sp>
    <dsp:sp modelId="{2C06761E-6916-4CEC-A579-C60ABED6F4B2}">
      <dsp:nvSpPr>
        <dsp:cNvPr id="0" name=""/>
        <dsp:cNvSpPr/>
      </dsp:nvSpPr>
      <dsp:spPr>
        <a:xfrm>
          <a:off x="9790" y="1062489"/>
          <a:ext cx="4456369" cy="591052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/>
            <a:t>然后，根据正则化准则进行原子的二次筛选</a:t>
          </a:r>
          <a:endParaRPr lang="zh-CN" altLang="en-US" sz="1600" kern="1200" dirty="0"/>
        </a:p>
      </dsp:txBody>
      <dsp:txXfrm>
        <a:off x="27101" y="1079800"/>
        <a:ext cx="4421747" cy="556430"/>
      </dsp:txXfrm>
    </dsp:sp>
    <dsp:sp modelId="{1763C7D9-A50B-4A62-94FF-FA553ACD4AE8}">
      <dsp:nvSpPr>
        <dsp:cNvPr id="0" name=""/>
        <dsp:cNvSpPr/>
      </dsp:nvSpPr>
      <dsp:spPr>
        <a:xfrm rot="5400000">
          <a:off x="2053132" y="1678187"/>
          <a:ext cx="369685" cy="4436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000" kern="1200"/>
        </a:p>
      </dsp:txBody>
      <dsp:txXfrm rot="-5400000">
        <a:off x="2104888" y="1715156"/>
        <a:ext cx="266174" cy="258780"/>
      </dsp:txXfrm>
    </dsp:sp>
    <dsp:sp modelId="{70DE1094-EE3C-431C-A03A-EA14B0AB8E3A}">
      <dsp:nvSpPr>
        <dsp:cNvPr id="0" name=""/>
        <dsp:cNvSpPr/>
      </dsp:nvSpPr>
      <dsp:spPr>
        <a:xfrm>
          <a:off x="0" y="2146455"/>
          <a:ext cx="4475950" cy="723439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/>
            <a:t>更新支撑集，计算稀疏系数。</a:t>
          </a:r>
          <a:endParaRPr lang="en-US" altLang="zh-CN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600" kern="1200" dirty="0" smtClean="0"/>
            <a:t>若</a:t>
          </a:r>
          <a:r>
            <a:rPr lang="en-US" sz="1600" kern="1200" dirty="0" smtClean="0"/>
            <a:t>                                    </a:t>
          </a:r>
          <a:r>
            <a:rPr lang="zh-CN" sz="1600" kern="1200" dirty="0" smtClean="0"/>
            <a:t>，则</a:t>
          </a:r>
          <a:r>
            <a:rPr lang="en-US" altLang="zh-CN" sz="1600" kern="1200" dirty="0" smtClean="0"/>
            <a:t>                    </a:t>
          </a:r>
          <a:r>
            <a:rPr lang="zh-CN" sz="1600" kern="1200" dirty="0" smtClean="0"/>
            <a:t>；</a:t>
          </a:r>
          <a:endParaRPr lang="zh-CN" altLang="en-US" sz="1600" kern="1200" dirty="0"/>
        </a:p>
      </dsp:txBody>
      <dsp:txXfrm>
        <a:off x="21189" y="2167644"/>
        <a:ext cx="4433572" cy="681061"/>
      </dsp:txXfrm>
    </dsp:sp>
    <dsp:sp modelId="{2F3C9138-0421-44B3-AAFB-533A043066D4}">
      <dsp:nvSpPr>
        <dsp:cNvPr id="0" name=""/>
        <dsp:cNvSpPr/>
      </dsp:nvSpPr>
      <dsp:spPr>
        <a:xfrm rot="5400000">
          <a:off x="2053132" y="2894540"/>
          <a:ext cx="369685" cy="4436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800" kern="1200"/>
        </a:p>
      </dsp:txBody>
      <dsp:txXfrm rot="-5400000">
        <a:off x="2104888" y="2931509"/>
        <a:ext cx="266174" cy="258780"/>
      </dsp:txXfrm>
    </dsp:sp>
    <dsp:sp modelId="{27425962-B738-496F-AA25-03C28B3893F8}">
      <dsp:nvSpPr>
        <dsp:cNvPr id="0" name=""/>
        <dsp:cNvSpPr/>
      </dsp:nvSpPr>
      <dsp:spPr>
        <a:xfrm>
          <a:off x="0" y="3362808"/>
          <a:ext cx="4475950" cy="620183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/>
            <a:t>更新支撑集，计算稀疏系数；并更新余量</a:t>
          </a:r>
          <a:endParaRPr lang="zh-CN" altLang="en-US" sz="1600" kern="1200" dirty="0"/>
        </a:p>
      </dsp:txBody>
      <dsp:txXfrm>
        <a:off x="18165" y="3380973"/>
        <a:ext cx="4439620" cy="583853"/>
      </dsp:txXfrm>
    </dsp:sp>
    <dsp:sp modelId="{BAACB465-D402-4279-A264-3B3811F68F59}">
      <dsp:nvSpPr>
        <dsp:cNvPr id="0" name=""/>
        <dsp:cNvSpPr/>
      </dsp:nvSpPr>
      <dsp:spPr>
        <a:xfrm rot="5400000">
          <a:off x="2053132" y="4007638"/>
          <a:ext cx="369685" cy="4436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800" kern="1200"/>
        </a:p>
      </dsp:txBody>
      <dsp:txXfrm rot="-5400000">
        <a:off x="2104888" y="4044607"/>
        <a:ext cx="266174" cy="258780"/>
      </dsp:txXfrm>
    </dsp:sp>
    <dsp:sp modelId="{FB51B583-50A1-4A28-8313-95009D96D89E}">
      <dsp:nvSpPr>
        <dsp:cNvPr id="0" name=""/>
        <dsp:cNvSpPr/>
      </dsp:nvSpPr>
      <dsp:spPr>
        <a:xfrm>
          <a:off x="0" y="4475905"/>
          <a:ext cx="4475950" cy="595735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/>
            <a:t>判断是否满足迭代终止条件</a:t>
          </a:r>
          <a:endParaRPr lang="zh-CN" altLang="en-US" sz="1600" kern="1200" dirty="0"/>
        </a:p>
      </dsp:txBody>
      <dsp:txXfrm>
        <a:off x="17448" y="4493353"/>
        <a:ext cx="4441054" cy="5608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44AB7A-C765-4AE5-8498-C360715A6E2A}">
      <dsp:nvSpPr>
        <dsp:cNvPr id="0" name=""/>
        <dsp:cNvSpPr/>
      </dsp:nvSpPr>
      <dsp:spPr>
        <a:xfrm>
          <a:off x="0" y="231138"/>
          <a:ext cx="5620042" cy="950939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400" kern="1200" dirty="0"/>
        </a:p>
      </dsp:txBody>
      <dsp:txXfrm>
        <a:off x="27852" y="258990"/>
        <a:ext cx="4122150" cy="895235"/>
      </dsp:txXfrm>
    </dsp:sp>
    <dsp:sp modelId="{318429E1-8A9E-4024-A44A-DFFA4632FC9F}">
      <dsp:nvSpPr>
        <dsp:cNvPr id="0" name=""/>
        <dsp:cNvSpPr/>
      </dsp:nvSpPr>
      <dsp:spPr>
        <a:xfrm>
          <a:off x="495886" y="1840519"/>
          <a:ext cx="5620042" cy="1029683"/>
        </a:xfrm>
        <a:prstGeom prst="roundRect">
          <a:avLst>
            <a:gd name="adj" fmla="val 10000"/>
          </a:avLst>
        </a:prstGeom>
        <a:solidFill>
          <a:srgbClr val="990033">
            <a:alpha val="64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400" kern="1200" dirty="0"/>
        </a:p>
      </dsp:txBody>
      <dsp:txXfrm>
        <a:off x="526044" y="1870677"/>
        <a:ext cx="4145249" cy="969367"/>
      </dsp:txXfrm>
    </dsp:sp>
    <dsp:sp modelId="{2D796854-5C54-4643-9F42-BC8802E464D8}">
      <dsp:nvSpPr>
        <dsp:cNvPr id="0" name=""/>
        <dsp:cNvSpPr/>
      </dsp:nvSpPr>
      <dsp:spPr>
        <a:xfrm>
          <a:off x="991772" y="3514971"/>
          <a:ext cx="5620042" cy="978285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/>
            <a:t>存储为二进制文件</a:t>
          </a:r>
          <a:endParaRPr lang="zh-CN" altLang="en-US" sz="2400" kern="1200" dirty="0"/>
        </a:p>
      </dsp:txBody>
      <dsp:txXfrm>
        <a:off x="1020425" y="3543624"/>
        <a:ext cx="4148259" cy="920979"/>
      </dsp:txXfrm>
    </dsp:sp>
    <dsp:sp modelId="{4DA51102-B9C5-49DE-906C-ED6F205EEB53}">
      <dsp:nvSpPr>
        <dsp:cNvPr id="0" name=""/>
        <dsp:cNvSpPr/>
      </dsp:nvSpPr>
      <dsp:spPr>
        <a:xfrm>
          <a:off x="4701451" y="1071689"/>
          <a:ext cx="918590" cy="91859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3600" kern="1200"/>
        </a:p>
      </dsp:txBody>
      <dsp:txXfrm>
        <a:off x="4908134" y="1071689"/>
        <a:ext cx="505224" cy="691239"/>
      </dsp:txXfrm>
    </dsp:sp>
    <dsp:sp modelId="{569BA772-FD0C-42EC-B842-39D0962DE6B5}">
      <dsp:nvSpPr>
        <dsp:cNvPr id="0" name=""/>
        <dsp:cNvSpPr/>
      </dsp:nvSpPr>
      <dsp:spPr>
        <a:xfrm>
          <a:off x="5197337" y="2711021"/>
          <a:ext cx="918590" cy="91859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3600" kern="1200"/>
        </a:p>
      </dsp:txBody>
      <dsp:txXfrm>
        <a:off x="5404020" y="2711021"/>
        <a:ext cx="505224" cy="6912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3F7A1-433D-40F3-BA56-4E559B22EC96}">
      <dsp:nvSpPr>
        <dsp:cNvPr id="0" name=""/>
        <dsp:cNvSpPr/>
      </dsp:nvSpPr>
      <dsp:spPr>
        <a:xfrm>
          <a:off x="0" y="0"/>
          <a:ext cx="6494586" cy="1317595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2000" kern="1200" dirty="0" smtClean="0">
              <a:solidFill>
                <a:schemeClr val="tx1"/>
              </a:solidFill>
            </a:rPr>
            <a:t>银道坐标系</a:t>
          </a:r>
          <a:r>
            <a:rPr lang="en-US" sz="2000" kern="1200" dirty="0" smtClean="0">
              <a:solidFill>
                <a:schemeClr val="tx1"/>
              </a:solidFill>
            </a:rPr>
            <a:t>l=161.9~172.2, b=-24.7~-14.8</a:t>
          </a:r>
          <a:r>
            <a:rPr lang="zh-CN" sz="2000" kern="1200" dirty="0" smtClean="0">
              <a:solidFill>
                <a:schemeClr val="tx1"/>
              </a:solidFill>
            </a:rPr>
            <a:t>范围内，</a:t>
          </a:r>
          <a:r>
            <a:rPr lang="en-US" sz="2000" kern="1200" dirty="0" smtClean="0">
              <a:solidFill>
                <a:schemeClr val="tx1"/>
              </a:solidFill>
            </a:rPr>
            <a:t>LSR</a:t>
          </a:r>
          <a:r>
            <a:rPr lang="zh-CN" sz="2000" kern="1200" dirty="0" smtClean="0">
              <a:solidFill>
                <a:schemeClr val="tx1"/>
              </a:solidFill>
            </a:rPr>
            <a:t>速度为</a:t>
          </a:r>
          <a:r>
            <a:rPr lang="en-US" sz="2000" kern="1200" dirty="0" smtClean="0">
              <a:solidFill>
                <a:schemeClr val="tx1"/>
              </a:solidFill>
            </a:rPr>
            <a:t>-22.9km/s</a:t>
          </a:r>
          <a:r>
            <a:rPr lang="zh-CN" sz="2000" kern="1200" dirty="0" smtClean="0">
              <a:solidFill>
                <a:schemeClr val="tx1"/>
              </a:solidFill>
            </a:rPr>
            <a:t>区域的图像</a:t>
          </a:r>
          <a:endParaRPr lang="zh-CN" altLang="en-US" sz="2000" kern="1200" dirty="0">
            <a:solidFill>
              <a:schemeClr val="tx1"/>
            </a:solidFill>
          </a:endParaRPr>
        </a:p>
      </dsp:txBody>
      <dsp:txXfrm>
        <a:off x="1423734" y="0"/>
        <a:ext cx="5070851" cy="1317595"/>
      </dsp:txXfrm>
    </dsp:sp>
    <dsp:sp modelId="{DD1A3C30-A087-4721-8F9B-6C11D48AC280}">
      <dsp:nvSpPr>
        <dsp:cNvPr id="0" name=""/>
        <dsp:cNvSpPr/>
      </dsp:nvSpPr>
      <dsp:spPr>
        <a:xfrm>
          <a:off x="124817" y="160197"/>
          <a:ext cx="1298917" cy="997199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1F3639-7622-4483-9300-2E4468EC4BD1}">
      <dsp:nvSpPr>
        <dsp:cNvPr id="0" name=""/>
        <dsp:cNvSpPr/>
      </dsp:nvSpPr>
      <dsp:spPr>
        <a:xfrm>
          <a:off x="0" y="1442412"/>
          <a:ext cx="6494586" cy="1248171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2000" kern="1200" dirty="0" smtClean="0">
              <a:solidFill>
                <a:schemeClr val="tx1"/>
              </a:solidFill>
            </a:rPr>
            <a:t>银道坐标系</a:t>
          </a:r>
          <a:r>
            <a:rPr lang="en-US" sz="2000" kern="1200" dirty="0" smtClean="0">
              <a:solidFill>
                <a:schemeClr val="tx1"/>
              </a:solidFill>
            </a:rPr>
            <a:t>l=79~94.4, b=-50.9~-39.8</a:t>
          </a:r>
          <a:r>
            <a:rPr lang="zh-CN" sz="2000" kern="1200" dirty="0" smtClean="0">
              <a:solidFill>
                <a:schemeClr val="tx1"/>
              </a:solidFill>
            </a:rPr>
            <a:t>范围内，</a:t>
          </a:r>
          <a:r>
            <a:rPr lang="en-US" sz="2000" kern="1200" dirty="0" smtClean="0">
              <a:solidFill>
                <a:schemeClr val="tx1"/>
              </a:solidFill>
            </a:rPr>
            <a:t>LSR</a:t>
          </a:r>
          <a:r>
            <a:rPr lang="zh-CN" sz="2000" kern="1200" dirty="0" smtClean="0">
              <a:solidFill>
                <a:schemeClr val="tx1"/>
              </a:solidFill>
            </a:rPr>
            <a:t>速度为</a:t>
          </a:r>
          <a:r>
            <a:rPr lang="en-US" sz="2000" kern="1200" dirty="0" smtClean="0">
              <a:solidFill>
                <a:schemeClr val="tx1"/>
              </a:solidFill>
            </a:rPr>
            <a:t>-46.8km/s</a:t>
          </a:r>
          <a:r>
            <a:rPr lang="zh-CN" sz="2000" kern="1200" dirty="0" smtClean="0">
              <a:solidFill>
                <a:schemeClr val="tx1"/>
              </a:solidFill>
            </a:rPr>
            <a:t>区域的图像</a:t>
          </a:r>
          <a:endParaRPr lang="zh-CN" altLang="en-US" sz="2000" kern="1200" dirty="0">
            <a:solidFill>
              <a:schemeClr val="tx1"/>
            </a:solidFill>
          </a:endParaRPr>
        </a:p>
      </dsp:txBody>
      <dsp:txXfrm>
        <a:off x="1423734" y="1442412"/>
        <a:ext cx="5070851" cy="1248171"/>
      </dsp:txXfrm>
    </dsp:sp>
    <dsp:sp modelId="{1370BB39-3CB9-4850-897A-48FC6AE4E809}">
      <dsp:nvSpPr>
        <dsp:cNvPr id="0" name=""/>
        <dsp:cNvSpPr/>
      </dsp:nvSpPr>
      <dsp:spPr>
        <a:xfrm>
          <a:off x="124817" y="1567229"/>
          <a:ext cx="1298917" cy="998537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DB25FB-ABC0-4A4F-B96E-E6C41357E9D4}">
      <dsp:nvSpPr>
        <dsp:cNvPr id="0" name=""/>
        <dsp:cNvSpPr/>
      </dsp:nvSpPr>
      <dsp:spPr>
        <a:xfrm>
          <a:off x="0" y="2815401"/>
          <a:ext cx="6494586" cy="1248171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2000" kern="1200" dirty="0" smtClean="0">
              <a:solidFill>
                <a:schemeClr val="tx1"/>
              </a:solidFill>
            </a:rPr>
            <a:t>赤道坐标系</a:t>
          </a:r>
          <a:r>
            <a:rPr lang="en-US" sz="2000" kern="1200" dirty="0" smtClean="0">
              <a:solidFill>
                <a:schemeClr val="tx1"/>
              </a:solidFill>
            </a:rPr>
            <a:t>alpha=7.45~8, delta=6.07~14.57</a:t>
          </a:r>
          <a:r>
            <a:rPr lang="zh-CN" sz="2000" kern="1200" dirty="0" smtClean="0">
              <a:solidFill>
                <a:schemeClr val="tx1"/>
              </a:solidFill>
            </a:rPr>
            <a:t>范围内，</a:t>
          </a:r>
          <a:r>
            <a:rPr lang="en-US" sz="2000" kern="1200" dirty="0" smtClean="0">
              <a:solidFill>
                <a:schemeClr val="tx1"/>
              </a:solidFill>
            </a:rPr>
            <a:t>LSR</a:t>
          </a:r>
          <a:r>
            <a:rPr lang="zh-CN" sz="2000" kern="1200" dirty="0" smtClean="0">
              <a:solidFill>
                <a:schemeClr val="tx1"/>
              </a:solidFill>
            </a:rPr>
            <a:t>速度为</a:t>
          </a:r>
          <a:r>
            <a:rPr lang="en-US" sz="2000" kern="1200" dirty="0" smtClean="0">
              <a:solidFill>
                <a:schemeClr val="tx1"/>
              </a:solidFill>
            </a:rPr>
            <a:t>-188.355km/s</a:t>
          </a:r>
          <a:r>
            <a:rPr lang="zh-CN" sz="2000" kern="1200" dirty="0" smtClean="0">
              <a:solidFill>
                <a:schemeClr val="tx1"/>
              </a:solidFill>
            </a:rPr>
            <a:t>区域的图像</a:t>
          </a:r>
          <a:endParaRPr lang="zh-CN" altLang="en-US" sz="2000" kern="1200" dirty="0">
            <a:solidFill>
              <a:schemeClr val="tx1"/>
            </a:solidFill>
          </a:endParaRPr>
        </a:p>
      </dsp:txBody>
      <dsp:txXfrm>
        <a:off x="1423734" y="2815401"/>
        <a:ext cx="5070851" cy="1248171"/>
      </dsp:txXfrm>
    </dsp:sp>
    <dsp:sp modelId="{C87BBE41-5197-4E62-B96C-1D4E186A3253}">
      <dsp:nvSpPr>
        <dsp:cNvPr id="0" name=""/>
        <dsp:cNvSpPr/>
      </dsp:nvSpPr>
      <dsp:spPr>
        <a:xfrm>
          <a:off x="124817" y="2940218"/>
          <a:ext cx="1298917" cy="998537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4" Type="http://schemas.openxmlformats.org/officeDocument/2006/relationships/image" Target="../media/image6.wmf"/><Relationship Id="rId5" Type="http://schemas.openxmlformats.org/officeDocument/2006/relationships/image" Target="../media/image7.wmf"/><Relationship Id="rId6" Type="http://schemas.openxmlformats.org/officeDocument/2006/relationships/image" Target="../media/image8.wmf"/><Relationship Id="rId1" Type="http://schemas.openxmlformats.org/officeDocument/2006/relationships/image" Target="../media/image3.wmf"/><Relationship Id="rId2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Relationship Id="rId2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781B3-E87F-4D0A-BD18-C7A519FDD80A}" type="datetimeFigureOut">
              <a:rPr lang="zh-CN" altLang="en-US" smtClean="0"/>
              <a:t>16/9/29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0952F-900A-4968-9615-552EBAE3B5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304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3" y="404665"/>
            <a:ext cx="6048674" cy="604867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8403"/>
            <a:ext cx="9144000" cy="6858000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smtClean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53288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6EB3B-EFE4-48A1-A714-BEA28992D2BA}" type="datetimeFigureOut">
              <a:rPr lang="zh-CN" altLang="en-US" smtClean="0"/>
              <a:t>16/9/29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590-5C98-4BA2-9BBB-A602B2774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331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6EB3B-EFE4-48A1-A714-BEA28992D2BA}" type="datetimeFigureOut">
              <a:rPr lang="zh-CN" altLang="en-US" smtClean="0"/>
              <a:t>16/9/29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590-5C98-4BA2-9BBB-A602B2774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147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6EB3B-EFE4-48A1-A714-BEA28992D2BA}" type="datetimeFigureOut">
              <a:rPr lang="zh-CN" altLang="en-US" smtClean="0"/>
              <a:t>16/9/29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590-5C98-4BA2-9BBB-A602B2774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485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6EB3B-EFE4-48A1-A714-BEA28992D2BA}" type="datetimeFigureOut">
              <a:rPr lang="zh-CN" altLang="en-US" smtClean="0"/>
              <a:t>16/9/29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590-5C98-4BA2-9BBB-A602B2774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615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6EB3B-EFE4-48A1-A714-BEA28992D2BA}" type="datetimeFigureOut">
              <a:rPr lang="zh-CN" altLang="en-US" smtClean="0"/>
              <a:t>16/9/29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590-5C98-4BA2-9BBB-A602B2774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938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6EB3B-EFE4-48A1-A714-BEA28992D2BA}" type="datetimeFigureOut">
              <a:rPr lang="zh-CN" altLang="en-US" smtClean="0"/>
              <a:t>16/9/29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590-5C98-4BA2-9BBB-A602B2774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123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6EB3B-EFE4-48A1-A714-BEA28992D2BA}" type="datetimeFigureOut">
              <a:rPr lang="zh-CN" altLang="en-US" smtClean="0"/>
              <a:t>16/9/29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590-5C98-4BA2-9BBB-A602B2774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044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6EB3B-EFE4-48A1-A714-BEA28992D2BA}" type="datetimeFigureOut">
              <a:rPr lang="zh-CN" altLang="en-US" smtClean="0"/>
              <a:t>16/9/29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590-5C98-4BA2-9BBB-A602B2774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066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6EB3B-EFE4-48A1-A714-BEA28992D2BA}" type="datetimeFigureOut">
              <a:rPr lang="zh-CN" altLang="en-US" smtClean="0"/>
              <a:t>16/9/29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590-5C98-4BA2-9BBB-A602B2774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155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6EB3B-EFE4-48A1-A714-BEA28992D2BA}" type="datetimeFigureOut">
              <a:rPr lang="zh-CN" altLang="en-US" smtClean="0"/>
              <a:t>16/9/29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590-5C98-4BA2-9BBB-A602B2774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771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6EB3B-EFE4-48A1-A714-BEA28992D2BA}" type="datetimeFigureOut">
              <a:rPr lang="zh-CN" altLang="en-US" smtClean="0"/>
              <a:t>16/9/29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9C590-5C98-4BA2-9BBB-A602B2774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645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jpeg"/><Relationship Id="rId1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8.jpeg"/><Relationship Id="rId9" Type="http://schemas.openxmlformats.org/officeDocument/2006/relationships/image" Target="../media/image19.jpeg"/><Relationship Id="rId10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tiff"/><Relationship Id="rId5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4" Type="http://schemas.openxmlformats.org/officeDocument/2006/relationships/image" Target="../media/image43.tiff"/><Relationship Id="rId5" Type="http://schemas.openxmlformats.org/officeDocument/2006/relationships/image" Target="../media/image44.tiff"/><Relationship Id="rId6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4" Type="http://schemas.openxmlformats.org/officeDocument/2006/relationships/image" Target="../media/image47.tiff"/><Relationship Id="rId5" Type="http://schemas.openxmlformats.org/officeDocument/2006/relationships/image" Target="../media/image48.tiff"/><Relationship Id="rId6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w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7.wmf"/><Relationship Id="rId14" Type="http://schemas.openxmlformats.org/officeDocument/2006/relationships/oleObject" Target="../embeddings/oleObject6.bin"/><Relationship Id="rId15" Type="http://schemas.openxmlformats.org/officeDocument/2006/relationships/image" Target="../media/image8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4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5.wmf"/><Relationship Id="rId10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oleObject" Target="../embeddings/oleObject7.bin"/><Relationship Id="rId5" Type="http://schemas.openxmlformats.org/officeDocument/2006/relationships/image" Target="../media/image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9.bin"/><Relationship Id="rId12" Type="http://schemas.openxmlformats.org/officeDocument/2006/relationships/image" Target="../media/image11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oleObject" Target="../embeddings/oleObject8.bin"/><Relationship Id="rId10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esktop\20081115_31fc5f941991a0fdb2d5iApuHGnuOjD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10" y="1113882"/>
            <a:ext cx="4876648" cy="493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0" y="1224827"/>
            <a:ext cx="9144000" cy="1944216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6" name="TextBox 47"/>
          <p:cNvSpPr txBox="1"/>
          <p:nvPr/>
        </p:nvSpPr>
        <p:spPr>
          <a:xfrm>
            <a:off x="0" y="180757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基于稀疏表达的天文图像压缩</a:t>
            </a:r>
            <a:endParaRPr lang="zh-CN" altLang="en-US" sz="4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1057994" y="5457825"/>
            <a:ext cx="7153183" cy="97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000" dirty="0" smtClean="0"/>
              <a:t>                北京师范大学信息科学与技术学院</a:t>
            </a:r>
          </a:p>
          <a:p>
            <a:pPr algn="l"/>
            <a:r>
              <a:rPr lang="zh-CN" altLang="en-US" sz="2000" dirty="0" smtClean="0"/>
              <a:t>                北京师范大学空间信息融合与分析实验室 </a:t>
            </a:r>
          </a:p>
          <a:p>
            <a:pPr algn="l"/>
            <a:r>
              <a:rPr lang="zh-CN" altLang="en-US" sz="2000" dirty="0" smtClean="0"/>
              <a:t>                中国科学院国家天文台</a:t>
            </a:r>
            <a:endParaRPr lang="zh-CN" altLang="en-US" sz="2000" dirty="0"/>
          </a:p>
        </p:txBody>
      </p:sp>
      <p:sp>
        <p:nvSpPr>
          <p:cNvPr id="8" name="副标题 2"/>
          <p:cNvSpPr txBox="1">
            <a:spLocks/>
          </p:cNvSpPr>
          <p:nvPr/>
        </p:nvSpPr>
        <p:spPr>
          <a:xfrm>
            <a:off x="1832704" y="4177188"/>
            <a:ext cx="5478592" cy="4759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2400" dirty="0" smtClean="0"/>
              <a:t>余先川  田文武                    </a:t>
            </a:r>
            <a:endParaRPr lang="zh-CN" altLang="en-US" sz="2400" dirty="0"/>
          </a:p>
        </p:txBody>
      </p:sp>
      <p:cxnSp>
        <p:nvCxnSpPr>
          <p:cNvPr id="9" name="直接连接符 8"/>
          <p:cNvCxnSpPr/>
          <p:nvPr/>
        </p:nvCxnSpPr>
        <p:spPr>
          <a:xfrm>
            <a:off x="724246" y="5318348"/>
            <a:ext cx="7820677" cy="0"/>
          </a:xfrm>
          <a:prstGeom prst="line">
            <a:avLst/>
          </a:prstGeom>
          <a:noFill/>
          <a:ln w="4445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10" name="直接连接符 9"/>
          <p:cNvCxnSpPr/>
          <p:nvPr/>
        </p:nvCxnSpPr>
        <p:spPr>
          <a:xfrm>
            <a:off x="0" y="3169043"/>
            <a:ext cx="9144000" cy="0"/>
          </a:xfrm>
          <a:prstGeom prst="line">
            <a:avLst/>
          </a:prstGeom>
          <a:noFill/>
          <a:ln w="76200" cap="rnd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11" name="直接连接符 10"/>
          <p:cNvCxnSpPr/>
          <p:nvPr/>
        </p:nvCxnSpPr>
        <p:spPr>
          <a:xfrm>
            <a:off x="0" y="1113882"/>
            <a:ext cx="9144000" cy="0"/>
          </a:xfrm>
          <a:prstGeom prst="line">
            <a:avLst/>
          </a:prstGeom>
          <a:noFill/>
          <a:ln w="76200" cap="rnd" cmpd="sng" algn="ctr">
            <a:solidFill>
              <a:srgbClr val="0070C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06230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62025"/>
            <a:ext cx="4876800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8604448" y="645333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sz="2000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10</a:t>
            </a:r>
            <a:endParaRPr lang="zh-CN" altLang="en-US" sz="2000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pic>
        <p:nvPicPr>
          <p:cNvPr id="9" name="图片 8" descr="D:\用户目录\Documents\Tencent Files\2835654053\Image\C2C\T$SA_J`UC$GF4C1H2PHFVU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35" y="1858793"/>
            <a:ext cx="1376198" cy="13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 descr="D:\用户目录\Documents\Tencent Files\2835654053\Image\C2C\U5Y}`H8$%LLLL`WYJTIOU1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579" y="1852355"/>
            <a:ext cx="1368000" cy="13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03" name="图片 15" descr="L}HV0S)}QFYMRFD`Z7TNA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885" y="1839998"/>
            <a:ext cx="136800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图片 16" descr="JSC3$YVO08{1{8U$9O(X@U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644" y="1839998"/>
            <a:ext cx="1379401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1" name="图片 17" descr="(NK~UVZL~(1RHJ{KYYD6YU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17" y="1839998"/>
            <a:ext cx="136800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1409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52961" y="1519875"/>
            <a:ext cx="7470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400" dirty="0"/>
              <a:t>原始图像</a:t>
            </a:r>
            <a:r>
              <a:rPr lang="en-US" altLang="zh-CN" sz="1400" dirty="0"/>
              <a:t>       </a:t>
            </a:r>
            <a:r>
              <a:rPr lang="en-US" altLang="zh-CN" sz="1400" dirty="0" smtClean="0"/>
              <a:t>            </a:t>
            </a:r>
            <a:r>
              <a:rPr lang="en-US" altLang="zh-CN" sz="1400" dirty="0"/>
              <a:t>OMP</a:t>
            </a:r>
            <a:r>
              <a:rPr lang="zh-CN" altLang="zh-CN" sz="1400" dirty="0"/>
              <a:t>算法</a:t>
            </a:r>
            <a:r>
              <a:rPr lang="en-US" altLang="zh-CN" sz="1400" dirty="0"/>
              <a:t>      </a:t>
            </a:r>
            <a:r>
              <a:rPr lang="en-US" altLang="zh-CN" sz="1400" dirty="0" smtClean="0"/>
              <a:t>           </a:t>
            </a:r>
            <a:r>
              <a:rPr lang="en-US" altLang="zh-CN" sz="1400" dirty="0"/>
              <a:t>ROMP</a:t>
            </a:r>
            <a:r>
              <a:rPr lang="zh-CN" altLang="zh-CN" sz="1400" dirty="0"/>
              <a:t>算法</a:t>
            </a:r>
            <a:r>
              <a:rPr lang="en-US" altLang="zh-CN" sz="1400" dirty="0"/>
              <a:t>      </a:t>
            </a:r>
            <a:r>
              <a:rPr lang="en-US" altLang="zh-CN" sz="1400" dirty="0" smtClean="0"/>
              <a:t>             </a:t>
            </a:r>
            <a:r>
              <a:rPr lang="en-US" altLang="zh-CN" sz="1400" dirty="0"/>
              <a:t>SP</a:t>
            </a:r>
            <a:r>
              <a:rPr lang="zh-CN" altLang="zh-CN" sz="1400" dirty="0"/>
              <a:t>算法  </a:t>
            </a:r>
            <a:r>
              <a:rPr lang="en-US" altLang="zh-CN" sz="1400" dirty="0"/>
              <a:t>     </a:t>
            </a:r>
            <a:r>
              <a:rPr lang="en-US" altLang="zh-CN" sz="1400" dirty="0" smtClean="0"/>
              <a:t>                </a:t>
            </a:r>
            <a:r>
              <a:rPr lang="en-US" altLang="zh-CN" sz="1400" dirty="0" err="1"/>
              <a:t>BtROMP</a:t>
            </a:r>
            <a:r>
              <a:rPr lang="zh-CN" altLang="zh-CN" sz="1400" dirty="0" smtClean="0"/>
              <a:t>算法</a:t>
            </a:r>
            <a:endParaRPr lang="zh-CN" altLang="zh-CN" sz="1400" dirty="0"/>
          </a:p>
        </p:txBody>
      </p:sp>
      <p:pic>
        <p:nvPicPr>
          <p:cNvPr id="25615" name="图片 18" descr="NLTEBVE@5R]KDEU1DMG3QW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33" y="3686421"/>
            <a:ext cx="136800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4" name="图片 19" descr="BV4B[KT0O~VMTH2AVN@T6L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579" y="3686421"/>
            <a:ext cx="136800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3" name="图片 20" descr="02XYUTIR)02E%VR]N`D3S1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885" y="3686421"/>
            <a:ext cx="1379401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图片 21" descr="T$FIM8$X[WWKI5$W]~2ZX_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045" y="3686421"/>
            <a:ext cx="136800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1" name="图片 23" descr="SJXSN9)3~]SP]BAZF4)5[TK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316" y="3686421"/>
            <a:ext cx="1356601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62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303460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39460" y="3212744"/>
            <a:ext cx="7260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Lena    </a:t>
            </a:r>
            <a:r>
              <a:rPr lang="en-US" altLang="zh-CN" sz="1400" dirty="0" smtClean="0"/>
              <a:t>                    </a:t>
            </a:r>
            <a:r>
              <a:rPr lang="en-US" altLang="zh-CN" sz="1400" dirty="0"/>
              <a:t>PSNR=27.12 dB   </a:t>
            </a:r>
            <a:r>
              <a:rPr lang="en-US" altLang="zh-CN" sz="1400" dirty="0" smtClean="0"/>
              <a:t>        </a:t>
            </a:r>
            <a:r>
              <a:rPr lang="en-US" altLang="zh-CN" sz="1400" dirty="0"/>
              <a:t>PSNR=27.65 dB    </a:t>
            </a:r>
            <a:r>
              <a:rPr lang="en-US" altLang="zh-CN" sz="1400" dirty="0" smtClean="0"/>
              <a:t>    </a:t>
            </a:r>
            <a:r>
              <a:rPr lang="en-US" altLang="zh-CN" sz="1400" dirty="0"/>
              <a:t>PSNR=26.41dB    </a:t>
            </a:r>
            <a:r>
              <a:rPr lang="en-US" altLang="zh-CN" sz="1400" dirty="0" smtClean="0"/>
              <a:t>     </a:t>
            </a:r>
            <a:r>
              <a:rPr lang="en-US" altLang="zh-CN" sz="1400" dirty="0"/>
              <a:t>PSNR=28.62 </a:t>
            </a:r>
            <a:r>
              <a:rPr lang="en-US" altLang="zh-CN" sz="1400" dirty="0" smtClean="0"/>
              <a:t>dB </a:t>
            </a:r>
            <a:endParaRPr lang="zh-CN" alt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1333513" y="5101658"/>
            <a:ext cx="7260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Cameraman    </a:t>
            </a:r>
            <a:r>
              <a:rPr lang="en-US" altLang="zh-CN" sz="1400" dirty="0" smtClean="0"/>
              <a:t>       </a:t>
            </a:r>
            <a:r>
              <a:rPr lang="en-US" altLang="zh-CN" sz="1400" dirty="0"/>
              <a:t>PSNR=28.12dB   </a:t>
            </a:r>
            <a:r>
              <a:rPr lang="en-US" altLang="zh-CN" sz="1400" dirty="0" smtClean="0"/>
              <a:t>       </a:t>
            </a:r>
            <a:r>
              <a:rPr lang="en-US" altLang="zh-CN" sz="1400" dirty="0"/>
              <a:t>PSNR=28.94dB  </a:t>
            </a:r>
            <a:r>
              <a:rPr lang="en-US" altLang="zh-CN" sz="1400" dirty="0" smtClean="0"/>
              <a:t>        </a:t>
            </a:r>
            <a:r>
              <a:rPr lang="en-US" altLang="zh-CN" sz="1400" dirty="0"/>
              <a:t>PSNR=25.37dB  </a:t>
            </a:r>
            <a:r>
              <a:rPr lang="en-US" altLang="zh-CN" sz="1400" dirty="0" smtClean="0"/>
              <a:t>        </a:t>
            </a:r>
            <a:r>
              <a:rPr lang="en-US" altLang="zh-CN" sz="1400" dirty="0"/>
              <a:t>PSNR=29.31dB</a:t>
            </a:r>
            <a:endParaRPr lang="zh-CN" altLang="zh-CN" sz="1400" dirty="0"/>
          </a:p>
        </p:txBody>
      </p:sp>
      <p:sp>
        <p:nvSpPr>
          <p:cNvPr id="34" name="TextBox 5"/>
          <p:cNvSpPr txBox="1">
            <a:spLocks noChangeArrowheads="1"/>
          </p:cNvSpPr>
          <p:nvPr/>
        </p:nvSpPr>
        <p:spPr bwMode="auto">
          <a:xfrm>
            <a:off x="887193" y="2800521"/>
            <a:ext cx="7546159" cy="14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FA6A0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1273" y="2836893"/>
            <a:ext cx="753560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 </a:t>
            </a:r>
            <a:r>
              <a:rPr lang="en-US" altLang="zh-CN" dirty="0" smtClean="0"/>
              <a:t>        </a:t>
            </a:r>
            <a:r>
              <a:rPr lang="zh-CN" altLang="zh-CN" dirty="0" smtClean="0"/>
              <a:t>从</a:t>
            </a:r>
            <a:r>
              <a:rPr lang="zh-CN" altLang="zh-CN" dirty="0"/>
              <a:t>图中可以看出，</a:t>
            </a:r>
            <a:r>
              <a:rPr lang="zh-CN" altLang="zh-CN" dirty="0" smtClean="0"/>
              <a:t>当</a:t>
            </a:r>
            <a:r>
              <a:rPr lang="zh-CN" altLang="en-US" b="1" dirty="0">
                <a:solidFill>
                  <a:srgbClr val="C00000"/>
                </a:solidFill>
              </a:rPr>
              <a:t>稀疏度</a:t>
            </a:r>
            <a:r>
              <a:rPr lang="zh-CN" altLang="zh-CN" b="1" dirty="0" smtClean="0">
                <a:solidFill>
                  <a:srgbClr val="C00000"/>
                </a:solidFill>
              </a:rPr>
              <a:t>相同</a:t>
            </a:r>
            <a:r>
              <a:rPr lang="zh-CN" altLang="zh-CN" dirty="0"/>
              <a:t>时，</a:t>
            </a:r>
            <a:r>
              <a:rPr lang="en-US" altLang="zh-CN" dirty="0" err="1"/>
              <a:t>BtROMP</a:t>
            </a:r>
            <a:r>
              <a:rPr lang="zh-CN" altLang="zh-CN" dirty="0"/>
              <a:t>算法得到的重构图像</a:t>
            </a:r>
            <a:r>
              <a:rPr lang="zh-CN" altLang="zh-CN" b="1" dirty="0">
                <a:solidFill>
                  <a:srgbClr val="FF0000"/>
                </a:solidFill>
              </a:rPr>
              <a:t>峰值</a:t>
            </a:r>
            <a:r>
              <a:rPr lang="zh-CN" altLang="zh-CN" b="1" dirty="0" smtClean="0">
                <a:solidFill>
                  <a:srgbClr val="FF0000"/>
                </a:solidFill>
              </a:rPr>
              <a:t>信噪比均</a:t>
            </a:r>
            <a:r>
              <a:rPr lang="zh-CN" altLang="zh-CN" b="1" dirty="0">
                <a:solidFill>
                  <a:srgbClr val="FF0000"/>
                </a:solidFill>
              </a:rPr>
              <a:t>高于其它同类算法</a:t>
            </a:r>
            <a:r>
              <a:rPr lang="zh-CN" altLang="zh-CN" dirty="0"/>
              <a:t>。从视觉上看，通过</a:t>
            </a:r>
            <a:r>
              <a:rPr lang="en-US" altLang="zh-CN" dirty="0" err="1"/>
              <a:t>BtROMP</a:t>
            </a:r>
            <a:r>
              <a:rPr lang="zh-CN" altLang="zh-CN" dirty="0"/>
              <a:t>算法重构图像也</a:t>
            </a:r>
            <a:r>
              <a:rPr lang="zh-CN" altLang="zh-CN" b="1" dirty="0">
                <a:solidFill>
                  <a:srgbClr val="FFFF00"/>
                </a:solidFill>
              </a:rPr>
              <a:t>更加清晰</a:t>
            </a:r>
            <a:r>
              <a:rPr lang="zh-CN" altLang="zh-CN" dirty="0"/>
              <a:t>。</a:t>
            </a:r>
            <a:endParaRPr lang="zh-CN" altLang="en-US" dirty="0"/>
          </a:p>
        </p:txBody>
      </p:sp>
      <p:cxnSp>
        <p:nvCxnSpPr>
          <p:cNvPr id="27" name="直接连接符 26"/>
          <p:cNvCxnSpPr/>
          <p:nvPr/>
        </p:nvCxnSpPr>
        <p:spPr>
          <a:xfrm>
            <a:off x="0" y="744659"/>
            <a:ext cx="9148134" cy="1587"/>
          </a:xfrm>
          <a:prstGeom prst="line">
            <a:avLst/>
          </a:prstGeom>
          <a:ln w="15875">
            <a:solidFill>
              <a:srgbClr val="00417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52400" y="175847"/>
            <a:ext cx="340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66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实验结果与分析</a:t>
            </a:r>
          </a:p>
        </p:txBody>
      </p:sp>
    </p:spTree>
    <p:extLst>
      <p:ext uri="{BB962C8B-B14F-4D97-AF65-F5344CB8AC3E}">
        <p14:creationId xmlns:p14="http://schemas.microsoft.com/office/powerpoint/2010/main" val="101822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4" grpId="0" animBg="1"/>
      <p:bldP spid="23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62025"/>
            <a:ext cx="4876800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 descr="PSNR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122" y="2334372"/>
            <a:ext cx="2964393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 descr="MS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314" y="2208379"/>
            <a:ext cx="2849289" cy="29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8604448" y="645333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sz="2000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11</a:t>
            </a:r>
            <a:endParaRPr lang="zh-CN" altLang="en-US" sz="2000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44594" y="5189835"/>
            <a:ext cx="6190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/>
              <a:t>a. PSNR</a:t>
            </a:r>
            <a:r>
              <a:rPr lang="zh-CN" altLang="en-US" sz="1400" dirty="0" smtClean="0"/>
              <a:t>曲线                                                            </a:t>
            </a:r>
            <a:r>
              <a:rPr lang="en-US" altLang="zh-CN" sz="1400" dirty="0" smtClean="0"/>
              <a:t>b. MSE</a:t>
            </a:r>
            <a:r>
              <a:rPr lang="zh-CN" altLang="en-US" sz="1400" dirty="0" smtClean="0"/>
              <a:t>曲线</a:t>
            </a:r>
            <a:endParaRPr lang="zh-CN" altLang="en-US" sz="1400" dirty="0"/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013078" y="4259545"/>
            <a:ext cx="7546159" cy="14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FA6A0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9574" y="914402"/>
            <a:ext cx="8087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/>
              <a:t>         </a:t>
            </a:r>
            <a:r>
              <a:rPr lang="zh-CN" altLang="zh-CN" dirty="0" smtClean="0"/>
              <a:t>为进一步</a:t>
            </a:r>
            <a:r>
              <a:rPr lang="zh-CN" altLang="en-US" dirty="0"/>
              <a:t>验证</a:t>
            </a:r>
            <a:r>
              <a:rPr lang="en-US" altLang="zh-CN" dirty="0" err="1" smtClean="0"/>
              <a:t>BtROMP</a:t>
            </a:r>
            <a:r>
              <a:rPr lang="zh-CN" altLang="zh-CN" dirty="0" smtClean="0"/>
              <a:t>算法</a:t>
            </a:r>
            <a:r>
              <a:rPr lang="zh-CN" altLang="en-US" dirty="0" smtClean="0"/>
              <a:t>的图像</a:t>
            </a:r>
            <a:r>
              <a:rPr lang="zh-CN" altLang="zh-CN" dirty="0" smtClean="0"/>
              <a:t>重构</a:t>
            </a:r>
            <a:r>
              <a:rPr lang="zh-CN" altLang="zh-CN" dirty="0"/>
              <a:t>效果</a:t>
            </a:r>
            <a:r>
              <a:rPr lang="zh-CN" altLang="zh-CN" dirty="0" smtClean="0"/>
              <a:t>，</a:t>
            </a:r>
            <a:r>
              <a:rPr lang="zh-CN" altLang="en-US" dirty="0"/>
              <a:t>下图</a:t>
            </a:r>
            <a:r>
              <a:rPr lang="zh-CN" altLang="zh-CN" dirty="0" smtClean="0"/>
              <a:t>给</a:t>
            </a:r>
            <a:r>
              <a:rPr lang="zh-CN" altLang="zh-CN" dirty="0"/>
              <a:t>出了在</a:t>
            </a:r>
            <a:r>
              <a:rPr lang="zh-CN" altLang="zh-CN" dirty="0" smtClean="0"/>
              <a:t>不同</a:t>
            </a:r>
            <a:r>
              <a:rPr lang="zh-CN" altLang="en-US" dirty="0"/>
              <a:t>稀疏度</a:t>
            </a:r>
            <a:r>
              <a:rPr lang="zh-CN" altLang="zh-CN" dirty="0" smtClean="0"/>
              <a:t>条件</a:t>
            </a:r>
            <a:r>
              <a:rPr lang="zh-CN" altLang="zh-CN" dirty="0"/>
              <a:t>下，</a:t>
            </a:r>
            <a:r>
              <a:rPr lang="en-US" altLang="zh-CN" dirty="0"/>
              <a:t>OMP</a:t>
            </a:r>
            <a:r>
              <a:rPr lang="zh-CN" altLang="zh-CN" dirty="0"/>
              <a:t>、</a:t>
            </a:r>
            <a:r>
              <a:rPr lang="en-US" altLang="zh-CN" dirty="0"/>
              <a:t>ROMP</a:t>
            </a:r>
            <a:r>
              <a:rPr lang="zh-CN" altLang="zh-CN" dirty="0"/>
              <a:t>、</a:t>
            </a:r>
            <a:r>
              <a:rPr lang="en-US" altLang="zh-CN" dirty="0"/>
              <a:t>SP</a:t>
            </a:r>
            <a:r>
              <a:rPr lang="zh-CN" altLang="zh-CN" dirty="0"/>
              <a:t>和</a:t>
            </a:r>
            <a:r>
              <a:rPr lang="en-US" altLang="zh-CN" dirty="0" err="1"/>
              <a:t>BtROMP</a:t>
            </a:r>
            <a:r>
              <a:rPr lang="zh-CN" altLang="zh-CN" dirty="0"/>
              <a:t>算法对</a:t>
            </a:r>
            <a:r>
              <a:rPr lang="en-US" altLang="zh-CN" dirty="0"/>
              <a:t>Lena</a:t>
            </a:r>
            <a:r>
              <a:rPr lang="zh-CN" altLang="zh-CN" dirty="0"/>
              <a:t>图像</a:t>
            </a:r>
            <a:r>
              <a:rPr lang="zh-CN" altLang="zh-CN" dirty="0" smtClean="0"/>
              <a:t>重</a:t>
            </a:r>
            <a:r>
              <a:rPr lang="zh-CN" altLang="en-US" dirty="0" smtClean="0"/>
              <a:t>构</a:t>
            </a:r>
            <a:r>
              <a:rPr lang="zh-CN" altLang="zh-CN" dirty="0" smtClean="0"/>
              <a:t>的</a:t>
            </a:r>
            <a:r>
              <a:rPr lang="en-US" altLang="zh-CN" dirty="0" smtClean="0"/>
              <a:t>PSNR</a:t>
            </a:r>
            <a:r>
              <a:rPr lang="zh-CN" altLang="en-US" dirty="0" smtClean="0"/>
              <a:t>、</a:t>
            </a:r>
            <a:r>
              <a:rPr lang="en-US" altLang="zh-CN" dirty="0" smtClean="0"/>
              <a:t>MSE</a:t>
            </a:r>
            <a:r>
              <a:rPr lang="zh-CN" altLang="en-US" dirty="0"/>
              <a:t>的</a:t>
            </a:r>
            <a:r>
              <a:rPr lang="zh-CN" altLang="en-US" dirty="0" smtClean="0"/>
              <a:t>对比。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60290" y="4296241"/>
            <a:ext cx="749894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/>
              <a:t>          由图</a:t>
            </a:r>
            <a:r>
              <a:rPr lang="en-US" altLang="zh-CN" dirty="0" smtClean="0"/>
              <a:t>a</a:t>
            </a:r>
            <a:r>
              <a:rPr lang="zh-CN" altLang="en-US" dirty="0" smtClean="0"/>
              <a:t>可以看出，</a:t>
            </a:r>
            <a:r>
              <a:rPr lang="en-US" altLang="zh-CN" dirty="0" err="1" smtClean="0"/>
              <a:t>BtROMP</a:t>
            </a:r>
            <a:r>
              <a:rPr lang="zh-CN" altLang="zh-CN" dirty="0"/>
              <a:t>算法的峰值信噪比相对于</a:t>
            </a:r>
            <a:r>
              <a:rPr lang="en-US" altLang="zh-CN" dirty="0"/>
              <a:t>ROMP</a:t>
            </a:r>
            <a:r>
              <a:rPr lang="zh-CN" altLang="zh-CN" dirty="0"/>
              <a:t>算法</a:t>
            </a:r>
            <a:r>
              <a:rPr lang="zh-CN" altLang="zh-CN" b="1" dirty="0">
                <a:solidFill>
                  <a:srgbClr val="FF0000"/>
                </a:solidFill>
              </a:rPr>
              <a:t>高出</a:t>
            </a:r>
            <a:r>
              <a:rPr lang="en-US" altLang="zh-CN" b="1" dirty="0">
                <a:solidFill>
                  <a:srgbClr val="FF0000"/>
                </a:solidFill>
              </a:rPr>
              <a:t>1.5dB</a:t>
            </a:r>
            <a:r>
              <a:rPr lang="zh-CN" altLang="zh-CN" b="1" dirty="0">
                <a:solidFill>
                  <a:srgbClr val="FF0000"/>
                </a:solidFill>
              </a:rPr>
              <a:t>以上</a:t>
            </a:r>
            <a:r>
              <a:rPr lang="zh-CN" altLang="zh-CN" dirty="0"/>
              <a:t>。由</a:t>
            </a:r>
            <a:r>
              <a:rPr lang="zh-CN" altLang="zh-CN" dirty="0" smtClean="0"/>
              <a:t>图</a:t>
            </a:r>
            <a:r>
              <a:rPr lang="en-US" altLang="zh-CN" dirty="0" smtClean="0"/>
              <a:t>b</a:t>
            </a:r>
            <a:r>
              <a:rPr lang="zh-CN" altLang="zh-CN" dirty="0" smtClean="0"/>
              <a:t>可以</a:t>
            </a:r>
            <a:r>
              <a:rPr lang="zh-CN" altLang="zh-CN" dirty="0"/>
              <a:t>看出，</a:t>
            </a:r>
            <a:r>
              <a:rPr lang="en-US" altLang="zh-CN" dirty="0" err="1"/>
              <a:t>BtROMP</a:t>
            </a:r>
            <a:r>
              <a:rPr lang="zh-CN" altLang="zh-CN" dirty="0"/>
              <a:t>算法的最小</a:t>
            </a:r>
            <a:r>
              <a:rPr lang="zh-CN" altLang="zh-CN" dirty="0" smtClean="0"/>
              <a:t>均方误差</a:t>
            </a:r>
            <a:r>
              <a:rPr lang="zh-CN" altLang="en-US" dirty="0" smtClean="0"/>
              <a:t>相对于其他算法也</a:t>
            </a:r>
            <a:r>
              <a:rPr lang="zh-CN" altLang="zh-CN" b="1" dirty="0" smtClean="0">
                <a:solidFill>
                  <a:srgbClr val="FF0000"/>
                </a:solidFill>
              </a:rPr>
              <a:t>明显较低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  <p:cxnSp>
        <p:nvCxnSpPr>
          <p:cNvPr id="13" name="直接连接符 12"/>
          <p:cNvCxnSpPr/>
          <p:nvPr/>
        </p:nvCxnSpPr>
        <p:spPr>
          <a:xfrm>
            <a:off x="0" y="744659"/>
            <a:ext cx="9148134" cy="1587"/>
          </a:xfrm>
          <a:prstGeom prst="line">
            <a:avLst/>
          </a:prstGeom>
          <a:ln w="15875">
            <a:solidFill>
              <a:srgbClr val="00417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400" y="175847"/>
            <a:ext cx="340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66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实验结果与分析</a:t>
            </a:r>
          </a:p>
        </p:txBody>
      </p:sp>
    </p:spTree>
    <p:extLst>
      <p:ext uri="{BB962C8B-B14F-4D97-AF65-F5344CB8AC3E}">
        <p14:creationId xmlns:p14="http://schemas.microsoft.com/office/powerpoint/2010/main" val="320215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20081115_31fc5f941991a0fdb2d5iApuHGnuOjD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10" y="882525"/>
            <a:ext cx="4876648" cy="493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0" y="323229"/>
            <a:ext cx="1547663" cy="741068"/>
            <a:chOff x="0" y="994645"/>
            <a:chExt cx="1547663" cy="741068"/>
          </a:xfrm>
        </p:grpSpPr>
        <p:sp>
          <p:nvSpPr>
            <p:cNvPr id="6" name="矩形 5"/>
            <p:cNvSpPr/>
            <p:nvPr/>
          </p:nvSpPr>
          <p:spPr>
            <a:xfrm>
              <a:off x="0" y="994645"/>
              <a:ext cx="1547663" cy="741068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400" kern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7" name="TextBox 47"/>
            <p:cNvSpPr txBox="1"/>
            <p:nvPr/>
          </p:nvSpPr>
          <p:spPr>
            <a:xfrm>
              <a:off x="125759" y="994645"/>
              <a:ext cx="12961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zh-CN" alt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文本框 8"/>
          <p:cNvSpPr txBox="1"/>
          <p:nvPr/>
        </p:nvSpPr>
        <p:spPr>
          <a:xfrm>
            <a:off x="2765845" y="1247212"/>
            <a:ext cx="3189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1">
                    <a:alpha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研究意义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与现状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63299" y="2107410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993898" y="2054635"/>
            <a:ext cx="491394" cy="45289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二</a:t>
            </a:r>
          </a:p>
        </p:txBody>
      </p:sp>
      <p:sp>
        <p:nvSpPr>
          <p:cNvPr id="14" name="文本框 12"/>
          <p:cNvSpPr txBox="1"/>
          <p:nvPr/>
        </p:nvSpPr>
        <p:spPr>
          <a:xfrm>
            <a:off x="2765845" y="2010691"/>
            <a:ext cx="3400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prstClr val="black">
                    <a:alpha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稀疏表达算法概述</a:t>
            </a:r>
          </a:p>
        </p:txBody>
      </p:sp>
      <p:sp>
        <p:nvSpPr>
          <p:cNvPr id="18" name="文本框 16"/>
          <p:cNvSpPr txBox="1"/>
          <p:nvPr/>
        </p:nvSpPr>
        <p:spPr>
          <a:xfrm>
            <a:off x="2765845" y="2879676"/>
            <a:ext cx="4912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prstClr val="black">
                    <a:alpha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ROMP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算法的改进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en-US" altLang="zh-CN" sz="2400" dirty="0" err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BtROMP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算法</a:t>
            </a:r>
            <a:endParaRPr lang="zh-CN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2" name="文本框 20"/>
          <p:cNvSpPr txBox="1"/>
          <p:nvPr/>
        </p:nvSpPr>
        <p:spPr>
          <a:xfrm>
            <a:off x="2765846" y="3726569"/>
            <a:ext cx="5440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prstClr val="black">
                    <a:alpha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2400" dirty="0">
                <a:solidFill>
                  <a:srgbClr val="FF0000">
                    <a:alpha val="75000"/>
                  </a:srgb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基于稀疏表达的遥感影像融合方法</a:t>
            </a:r>
          </a:p>
        </p:txBody>
      </p:sp>
      <p:sp>
        <p:nvSpPr>
          <p:cNvPr id="24" name="矩形 23"/>
          <p:cNvSpPr/>
          <p:nvPr/>
        </p:nvSpPr>
        <p:spPr>
          <a:xfrm>
            <a:off x="8604448" y="645333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12</a:t>
            </a:r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27" name="文本框 25"/>
          <p:cNvSpPr txBox="1"/>
          <p:nvPr/>
        </p:nvSpPr>
        <p:spPr>
          <a:xfrm>
            <a:off x="2765846" y="4618999"/>
            <a:ext cx="5440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prstClr val="black">
                    <a:alpha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基于稀疏表达的天文数据压缩方法</a:t>
            </a:r>
          </a:p>
        </p:txBody>
      </p:sp>
      <p:sp>
        <p:nvSpPr>
          <p:cNvPr id="31" name="文本框 25"/>
          <p:cNvSpPr txBox="1"/>
          <p:nvPr/>
        </p:nvSpPr>
        <p:spPr>
          <a:xfrm>
            <a:off x="2797060" y="5530160"/>
            <a:ext cx="3955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prstClr val="black">
                    <a:alpha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结论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063299" y="1267753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993898" y="1214978"/>
            <a:ext cx="491394" cy="45289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一</a:t>
            </a:r>
          </a:p>
        </p:txBody>
      </p:sp>
      <p:sp>
        <p:nvSpPr>
          <p:cNvPr id="33" name="矩形 32"/>
          <p:cNvSpPr/>
          <p:nvPr/>
        </p:nvSpPr>
        <p:spPr>
          <a:xfrm>
            <a:off x="2087232" y="2916566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982175" y="2869674"/>
            <a:ext cx="491394" cy="45289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三</a:t>
            </a:r>
          </a:p>
        </p:txBody>
      </p:sp>
      <p:sp>
        <p:nvSpPr>
          <p:cNvPr id="35" name="矩形 34"/>
          <p:cNvSpPr/>
          <p:nvPr/>
        </p:nvSpPr>
        <p:spPr>
          <a:xfrm>
            <a:off x="2077630" y="3788119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982175" y="3735344"/>
            <a:ext cx="491394" cy="452890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四</a:t>
            </a:r>
          </a:p>
        </p:txBody>
      </p:sp>
      <p:sp>
        <p:nvSpPr>
          <p:cNvPr id="39" name="矩形 38"/>
          <p:cNvSpPr/>
          <p:nvPr/>
        </p:nvSpPr>
        <p:spPr>
          <a:xfrm>
            <a:off x="2051576" y="5582935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982175" y="5530160"/>
            <a:ext cx="491394" cy="45289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六</a:t>
            </a:r>
          </a:p>
        </p:txBody>
      </p:sp>
      <p:sp>
        <p:nvSpPr>
          <p:cNvPr id="41" name="矩形 40"/>
          <p:cNvSpPr/>
          <p:nvPr/>
        </p:nvSpPr>
        <p:spPr>
          <a:xfrm>
            <a:off x="2063299" y="4680549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993898" y="4627774"/>
            <a:ext cx="491394" cy="45289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五</a:t>
            </a:r>
          </a:p>
        </p:txBody>
      </p:sp>
    </p:spTree>
    <p:extLst>
      <p:ext uri="{BB962C8B-B14F-4D97-AF65-F5344CB8AC3E}">
        <p14:creationId xmlns:p14="http://schemas.microsoft.com/office/powerpoint/2010/main" val="344530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 animBg="1"/>
      <p:bldP spid="14" grpId="0"/>
      <p:bldP spid="18" grpId="0"/>
      <p:bldP spid="22" grpId="0"/>
      <p:bldP spid="24" grpId="0" animBg="1"/>
      <p:bldP spid="27" grpId="0"/>
      <p:bldP spid="31" grpId="0"/>
      <p:bldP spid="28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417" y="962025"/>
            <a:ext cx="4876800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8604448" y="645333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sz="2000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13</a:t>
            </a:r>
            <a:endParaRPr lang="zh-CN" altLang="en-US" sz="2000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pic>
        <p:nvPicPr>
          <p:cNvPr id="9" name="图片 29" descr="IMou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748" y="2658503"/>
            <a:ext cx="198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30" descr="Pan_wen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347" y="2676759"/>
            <a:ext cx="198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28" descr="2_p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445" y="2665036"/>
            <a:ext cx="198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977" y="3576266"/>
            <a:ext cx="429517" cy="36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647" y="3576265"/>
            <a:ext cx="381493" cy="381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418492" y="4672877"/>
            <a:ext cx="6682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(a)Pan</a:t>
            </a:r>
            <a:r>
              <a:rPr lang="zh-CN" altLang="zh-CN" sz="1400" dirty="0"/>
              <a:t>图像</a:t>
            </a:r>
            <a:r>
              <a:rPr lang="en-US" altLang="zh-CN" sz="1400" dirty="0"/>
              <a:t>      </a:t>
            </a:r>
            <a:r>
              <a:rPr lang="en-US" altLang="zh-CN" sz="1400" dirty="0" smtClean="0"/>
              <a:t>                                      </a:t>
            </a:r>
            <a:r>
              <a:rPr lang="en-US" altLang="zh-CN" sz="1400" dirty="0"/>
              <a:t>(b)</a:t>
            </a:r>
            <a:r>
              <a:rPr lang="zh-CN" altLang="zh-CN" sz="1400" dirty="0"/>
              <a:t>低频分量</a:t>
            </a:r>
            <a:r>
              <a:rPr lang="en-US" altLang="zh-CN" sz="1400" dirty="0"/>
              <a:t>     </a:t>
            </a:r>
            <a:r>
              <a:rPr lang="en-US" altLang="zh-CN" sz="1400" dirty="0" smtClean="0"/>
              <a:t>                                    </a:t>
            </a:r>
            <a:r>
              <a:rPr lang="en-US" altLang="zh-CN" sz="1400" dirty="0"/>
              <a:t>(c)</a:t>
            </a:r>
            <a:r>
              <a:rPr lang="zh-CN" altLang="zh-CN" sz="1400" dirty="0"/>
              <a:t>高频分量</a:t>
            </a:r>
            <a:endParaRPr lang="zh-CN" altLang="en-US" sz="1400" dirty="0"/>
          </a:p>
        </p:txBody>
      </p:sp>
      <p:sp>
        <p:nvSpPr>
          <p:cNvPr id="21" name="矩形 20"/>
          <p:cNvSpPr/>
          <p:nvPr/>
        </p:nvSpPr>
        <p:spPr>
          <a:xfrm>
            <a:off x="3040517" y="5335601"/>
            <a:ext cx="3211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全色</a:t>
            </a:r>
            <a:r>
              <a:rPr lang="en-US" altLang="zh-CN" dirty="0" smtClean="0"/>
              <a:t>(Pan)</a:t>
            </a:r>
            <a:r>
              <a:rPr lang="zh-CN" altLang="zh-CN" dirty="0" smtClean="0"/>
              <a:t>图像</a:t>
            </a:r>
            <a:r>
              <a:rPr lang="zh-CN" altLang="en-US" dirty="0" smtClean="0"/>
              <a:t>稀疏分解和重构</a:t>
            </a:r>
            <a:endParaRPr lang="zh-CN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84037" y="914402"/>
            <a:ext cx="6599801" cy="129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dirty="0" smtClean="0"/>
              <a:t>         对于</a:t>
            </a:r>
            <a:r>
              <a:rPr lang="zh-CN" altLang="en-US" dirty="0"/>
              <a:t>一幅图像，稀疏表达方法通过一次分解就可以表示出图像的主要成分，也就是低频分量。而再次分解得到的稀疏系数集表示图像的高频信息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  <p:cxnSp>
        <p:nvCxnSpPr>
          <p:cNvPr id="17" name="直接连接符 16"/>
          <p:cNvCxnSpPr/>
          <p:nvPr/>
        </p:nvCxnSpPr>
        <p:spPr>
          <a:xfrm>
            <a:off x="0" y="744659"/>
            <a:ext cx="9148134" cy="1587"/>
          </a:xfrm>
          <a:prstGeom prst="line">
            <a:avLst/>
          </a:prstGeom>
          <a:ln w="15875">
            <a:solidFill>
              <a:srgbClr val="00417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2400" y="175847"/>
            <a:ext cx="5811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66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基于稀疏表达的遥感影像融合方法</a:t>
            </a:r>
          </a:p>
        </p:txBody>
      </p:sp>
    </p:spTree>
    <p:extLst>
      <p:ext uri="{BB962C8B-B14F-4D97-AF65-F5344CB8AC3E}">
        <p14:creationId xmlns:p14="http://schemas.microsoft.com/office/powerpoint/2010/main" val="318386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/>
      <p:bldP spid="21" grpId="0"/>
      <p:bldP spid="2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62025"/>
            <a:ext cx="4876800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8604448" y="645333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sz="2000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14</a:t>
            </a:r>
            <a:endParaRPr lang="zh-CN" altLang="en-US" sz="2000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50" y="1691481"/>
            <a:ext cx="786765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59169" y="5521569"/>
            <a:ext cx="5967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dirty="0" smtClean="0"/>
              <a:t>本文</a:t>
            </a:r>
            <a:r>
              <a:rPr lang="zh-CN" altLang="zh-CN" dirty="0"/>
              <a:t>融合算法</a:t>
            </a:r>
            <a:r>
              <a:rPr lang="zh-CN" altLang="zh-CN" dirty="0" smtClean="0"/>
              <a:t>流程图</a:t>
            </a:r>
            <a:endParaRPr lang="zh-CN" altLang="zh-CN" dirty="0"/>
          </a:p>
        </p:txBody>
      </p:sp>
      <p:cxnSp>
        <p:nvCxnSpPr>
          <p:cNvPr id="8" name="直接连接符 7"/>
          <p:cNvCxnSpPr/>
          <p:nvPr/>
        </p:nvCxnSpPr>
        <p:spPr>
          <a:xfrm>
            <a:off x="0" y="744659"/>
            <a:ext cx="9148134" cy="1587"/>
          </a:xfrm>
          <a:prstGeom prst="line">
            <a:avLst/>
          </a:prstGeom>
          <a:ln w="15875">
            <a:solidFill>
              <a:srgbClr val="00417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2400" y="175847"/>
            <a:ext cx="340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66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融合</a:t>
            </a:r>
            <a:r>
              <a:rPr lang="zh-CN" altLang="en-US" dirty="0"/>
              <a:t>算法流程</a:t>
            </a:r>
          </a:p>
        </p:txBody>
      </p:sp>
    </p:spTree>
    <p:extLst>
      <p:ext uri="{BB962C8B-B14F-4D97-AF65-F5344CB8AC3E}">
        <p14:creationId xmlns:p14="http://schemas.microsoft.com/office/powerpoint/2010/main" val="181236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62025"/>
            <a:ext cx="4876800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8604448" y="645333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sz="2000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15</a:t>
            </a:r>
            <a:endParaRPr lang="zh-CN" altLang="en-US" sz="2000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0" y="744659"/>
            <a:ext cx="9148134" cy="1587"/>
          </a:xfrm>
          <a:prstGeom prst="line">
            <a:avLst/>
          </a:prstGeom>
          <a:ln w="15875">
            <a:solidFill>
              <a:srgbClr val="00417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2400" y="175847"/>
            <a:ext cx="340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66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实验结果与分析</a:t>
            </a:r>
          </a:p>
        </p:txBody>
      </p:sp>
      <p:pic>
        <p:nvPicPr>
          <p:cNvPr id="27650" name="Picture 2" descr="D:\用户目录\Documents\Tencent Files\851270440\FileRecv\bnu - 副本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94" y="1076738"/>
            <a:ext cx="7629145" cy="48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D:\用户目录\Documents\Tencent Files\851270440\FileRecv\bnu_fangkuang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91" y="1157562"/>
            <a:ext cx="865841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99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62025"/>
            <a:ext cx="4876800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8604448" y="645333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sz="2000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16</a:t>
            </a:r>
            <a:endParaRPr lang="zh-CN" altLang="en-US" sz="2000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0" y="744659"/>
            <a:ext cx="9148134" cy="1587"/>
          </a:xfrm>
          <a:prstGeom prst="line">
            <a:avLst/>
          </a:prstGeom>
          <a:ln w="15875">
            <a:solidFill>
              <a:srgbClr val="00417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2400" y="175847"/>
            <a:ext cx="340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66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实验结果与分析</a:t>
            </a:r>
          </a:p>
        </p:txBody>
      </p:sp>
      <p:pic>
        <p:nvPicPr>
          <p:cNvPr id="28674" name="Picture 2" descr="D:\用户目录\Documents\Tencent Files\851270440\FileRecv\广东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43" y="1253177"/>
            <a:ext cx="7629145" cy="48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D:\用户目录\Documents\Tencent Files\851270440\FileRecv\guangdong_fangkuang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07" y="1262564"/>
            <a:ext cx="865841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78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62025"/>
            <a:ext cx="4876800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8604448" y="645333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sz="2000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17</a:t>
            </a:r>
            <a:endParaRPr lang="zh-CN" altLang="en-US" sz="2000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0" y="744659"/>
            <a:ext cx="9148134" cy="1587"/>
          </a:xfrm>
          <a:prstGeom prst="line">
            <a:avLst/>
          </a:prstGeom>
          <a:ln w="15875">
            <a:solidFill>
              <a:srgbClr val="00417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2400" y="175847"/>
            <a:ext cx="340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66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实验结果与分析</a:t>
            </a:r>
          </a:p>
        </p:txBody>
      </p:sp>
      <p:pic>
        <p:nvPicPr>
          <p:cNvPr id="26627" name="Picture 3" descr="D:\用户目录\Documents\Tencent Files\851270440\FileRecv\SAR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27" y="1212662"/>
            <a:ext cx="7629145" cy="48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D:\用户目录\Documents\Tencent Files\851270440\FileRecv\guangdong_fangkuang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04" y="1284662"/>
            <a:ext cx="865841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78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604448" y="645333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sz="2000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18</a:t>
            </a:r>
            <a:endParaRPr lang="zh-CN" altLang="en-US" sz="2000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62025"/>
            <a:ext cx="4876800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组合 5"/>
          <p:cNvGrpSpPr>
            <a:grpSpLocks/>
          </p:cNvGrpSpPr>
          <p:nvPr/>
        </p:nvGrpSpPr>
        <p:grpSpPr bwMode="auto">
          <a:xfrm>
            <a:off x="1214438" y="1924808"/>
            <a:ext cx="520700" cy="520700"/>
            <a:chOff x="1155644" y="1656612"/>
            <a:chExt cx="596956" cy="596956"/>
          </a:xfrm>
        </p:grpSpPr>
        <p:sp>
          <p:nvSpPr>
            <p:cNvPr id="10" name="椭圆 9"/>
            <p:cNvSpPr/>
            <p:nvPr/>
          </p:nvSpPr>
          <p:spPr>
            <a:xfrm>
              <a:off x="1232083" y="1733051"/>
              <a:ext cx="444077" cy="44407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altLang="zh-CN" sz="3600" b="1" dirty="0">
                  <a:latin typeface="微软雅黑" pitchFamily="34" charset="-122"/>
                  <a:ea typeface="微软雅黑" pitchFamily="34" charset="-122"/>
                </a:rPr>
                <a:t>1</a:t>
              </a:r>
              <a:endParaRPr lang="zh-CN" altLang="en-US" sz="36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155644" y="1656612"/>
              <a:ext cx="596956" cy="596956"/>
            </a:xfrm>
            <a:prstGeom prst="ellipse">
              <a:avLst/>
            </a:prstGeom>
            <a:noFill/>
            <a:ln>
              <a:gradFill>
                <a:gsLst>
                  <a:gs pos="23000">
                    <a:srgbClr val="0070C0"/>
                  </a:gs>
                  <a:gs pos="5000">
                    <a:srgbClr val="00B0F0"/>
                  </a:gs>
                  <a:gs pos="75000">
                    <a:srgbClr val="00B0F0"/>
                  </a:gs>
                  <a:gs pos="93000">
                    <a:srgbClr val="0070C0"/>
                  </a:gs>
                </a:gsLst>
                <a:lin ang="5400000" scaled="0"/>
              </a:gradFill>
              <a:prstDash val="sysDot"/>
            </a:ln>
            <a:effectLst>
              <a:glow rad="381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000"/>
            </a:p>
          </p:txBody>
        </p:sp>
      </p:grp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833563" y="2899278"/>
            <a:ext cx="620166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zh-CN" altLang="en-US" sz="2000" dirty="0" smtClean="0"/>
              <a:t>我们提出的</a:t>
            </a:r>
            <a:r>
              <a:rPr lang="zh-CN" altLang="zh-CN" sz="2000" dirty="0" smtClean="0"/>
              <a:t>方法</a:t>
            </a:r>
            <a:r>
              <a:rPr lang="en-US" altLang="zh-CN" sz="2000" dirty="0"/>
              <a:t>STD</a:t>
            </a:r>
            <a:r>
              <a:rPr lang="zh-CN" altLang="zh-CN" sz="2000" dirty="0"/>
              <a:t>最大，</a:t>
            </a:r>
            <a:r>
              <a:rPr lang="en-US" altLang="zh-CN" sz="2000" dirty="0"/>
              <a:t>SF</a:t>
            </a:r>
            <a:r>
              <a:rPr lang="zh-CN" altLang="zh-CN" sz="2000" dirty="0"/>
              <a:t>略低于</a:t>
            </a:r>
            <a:r>
              <a:rPr lang="en-US" altLang="zh-CN" sz="2000" dirty="0"/>
              <a:t>DWT</a:t>
            </a:r>
            <a:r>
              <a:rPr lang="zh-CN" altLang="zh-CN" sz="2000" dirty="0"/>
              <a:t>和</a:t>
            </a:r>
            <a:r>
              <a:rPr lang="en-US" altLang="zh-CN" sz="2000" dirty="0"/>
              <a:t>FDCT</a:t>
            </a:r>
            <a:r>
              <a:rPr lang="zh-CN" altLang="zh-CN" sz="2000" dirty="0"/>
              <a:t>算法，</a:t>
            </a:r>
            <a:r>
              <a:rPr lang="zh-CN" altLang="en-US" sz="2000" dirty="0"/>
              <a:t>在空间细节信息的丰富度方面</a:t>
            </a:r>
            <a:r>
              <a:rPr lang="zh-CN" altLang="en-US" sz="2000" dirty="0" smtClean="0"/>
              <a:t>，与</a:t>
            </a:r>
            <a:r>
              <a:rPr lang="en-US" altLang="zh-CN" sz="2000" dirty="0"/>
              <a:t>DWT</a:t>
            </a:r>
            <a:r>
              <a:rPr lang="zh-CN" altLang="en-US" sz="2000" dirty="0"/>
              <a:t>和</a:t>
            </a:r>
            <a:r>
              <a:rPr lang="en-US" altLang="zh-CN" sz="2000" dirty="0"/>
              <a:t>FDCT</a:t>
            </a:r>
            <a:r>
              <a:rPr lang="zh-CN" altLang="en-US" sz="2000" dirty="0"/>
              <a:t>近似。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1811338" y="2602671"/>
            <a:ext cx="5802312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4"/>
          <p:cNvGrpSpPr>
            <a:grpSpLocks/>
          </p:cNvGrpSpPr>
          <p:nvPr/>
        </p:nvGrpSpPr>
        <p:grpSpPr bwMode="auto">
          <a:xfrm>
            <a:off x="1214438" y="2987620"/>
            <a:ext cx="520700" cy="519112"/>
            <a:chOff x="1155644" y="1656612"/>
            <a:chExt cx="596956" cy="596956"/>
          </a:xfrm>
        </p:grpSpPr>
        <p:sp>
          <p:nvSpPr>
            <p:cNvPr id="15" name="椭圆 14"/>
            <p:cNvSpPr/>
            <p:nvPr/>
          </p:nvSpPr>
          <p:spPr>
            <a:xfrm>
              <a:off x="1232083" y="1733285"/>
              <a:ext cx="444077" cy="44360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altLang="zh-CN" sz="3600" b="1" dirty="0">
                  <a:latin typeface="微软雅黑" pitchFamily="34" charset="-122"/>
                  <a:ea typeface="微软雅黑" pitchFamily="34" charset="-122"/>
                </a:rPr>
                <a:t>2</a:t>
              </a:r>
              <a:endParaRPr lang="zh-CN" altLang="en-US" sz="36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155644" y="1656612"/>
              <a:ext cx="596956" cy="596956"/>
            </a:xfrm>
            <a:prstGeom prst="ellipse">
              <a:avLst/>
            </a:prstGeom>
            <a:noFill/>
            <a:ln>
              <a:gradFill>
                <a:gsLst>
                  <a:gs pos="23000">
                    <a:srgbClr val="0070C0"/>
                  </a:gs>
                  <a:gs pos="5000">
                    <a:srgbClr val="00B0F0"/>
                  </a:gs>
                  <a:gs pos="75000">
                    <a:srgbClr val="00B0F0"/>
                  </a:gs>
                  <a:gs pos="93000">
                    <a:srgbClr val="0070C0"/>
                  </a:gs>
                </a:gsLst>
                <a:lin ang="5400000" scaled="0"/>
              </a:gradFill>
              <a:prstDash val="sysDot"/>
            </a:ln>
            <a:effectLst>
              <a:glow rad="381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000"/>
            </a:p>
          </p:txBody>
        </p:sp>
      </p:grp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1858277" y="4208799"/>
            <a:ext cx="612699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/>
            <a:r>
              <a:rPr lang="zh-CN" altLang="en-US" sz="2000" dirty="0" smtClean="0"/>
              <a:t>我们提出的</a:t>
            </a:r>
            <a:r>
              <a:rPr lang="zh-CN" altLang="zh-CN" sz="2000" dirty="0" smtClean="0"/>
              <a:t>方法</a:t>
            </a:r>
            <a:r>
              <a:rPr lang="zh-CN" altLang="zh-CN" sz="2000" dirty="0"/>
              <a:t>融合图像</a:t>
            </a:r>
            <a:r>
              <a:rPr lang="en-US" altLang="zh-CN" sz="2000" dirty="0"/>
              <a:t>PSNR</a:t>
            </a:r>
            <a:r>
              <a:rPr lang="zh-CN" altLang="en-US" sz="2000" dirty="0" smtClean="0"/>
              <a:t>最</a:t>
            </a:r>
            <a:r>
              <a:rPr lang="zh-CN" altLang="zh-CN" sz="2000" dirty="0" smtClean="0"/>
              <a:t>高</a:t>
            </a:r>
            <a:r>
              <a:rPr lang="zh-CN" altLang="en-US" sz="2000" dirty="0" smtClean="0"/>
              <a:t>，去</a:t>
            </a:r>
            <a:r>
              <a:rPr lang="zh-CN" altLang="zh-CN" sz="2000" dirty="0"/>
              <a:t>噪效果较好</a:t>
            </a:r>
            <a:r>
              <a:rPr lang="zh-CN" altLang="zh-CN" sz="2000" dirty="0" smtClean="0"/>
              <a:t>。</a:t>
            </a:r>
            <a:endParaRPr lang="zh-CN" altLang="en-US" sz="2000" dirty="0"/>
          </a:p>
          <a:p>
            <a:pPr lvl="0"/>
            <a:r>
              <a:rPr lang="zh-CN" altLang="en-US" sz="2000" dirty="0" smtClean="0"/>
              <a:t>适合射电数据。</a:t>
            </a:r>
            <a:endParaRPr lang="zh-CN" altLang="en-US" sz="2000" dirty="0"/>
          </a:p>
        </p:txBody>
      </p:sp>
      <p:cxnSp>
        <p:nvCxnSpPr>
          <p:cNvPr id="18" name="直接连接符 17"/>
          <p:cNvCxnSpPr/>
          <p:nvPr/>
        </p:nvCxnSpPr>
        <p:spPr>
          <a:xfrm>
            <a:off x="1816100" y="3605157"/>
            <a:ext cx="5802313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9"/>
          <p:cNvGrpSpPr>
            <a:grpSpLocks/>
          </p:cNvGrpSpPr>
          <p:nvPr/>
        </p:nvGrpSpPr>
        <p:grpSpPr bwMode="auto">
          <a:xfrm>
            <a:off x="1214438" y="4037516"/>
            <a:ext cx="520700" cy="519112"/>
            <a:chOff x="1155644" y="1656612"/>
            <a:chExt cx="596956" cy="596956"/>
          </a:xfrm>
        </p:grpSpPr>
        <p:sp>
          <p:nvSpPr>
            <p:cNvPr id="20" name="椭圆 19"/>
            <p:cNvSpPr/>
            <p:nvPr/>
          </p:nvSpPr>
          <p:spPr>
            <a:xfrm>
              <a:off x="1232083" y="1733285"/>
              <a:ext cx="444077" cy="44360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altLang="zh-CN" sz="3600" b="1" dirty="0">
                  <a:latin typeface="微软雅黑" pitchFamily="34" charset="-122"/>
                  <a:ea typeface="微软雅黑" pitchFamily="34" charset="-122"/>
                </a:rPr>
                <a:t>3</a:t>
              </a:r>
              <a:endParaRPr lang="zh-CN" altLang="en-US" sz="36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1155644" y="1656612"/>
              <a:ext cx="596956" cy="596956"/>
            </a:xfrm>
            <a:prstGeom prst="ellipse">
              <a:avLst/>
            </a:prstGeom>
            <a:noFill/>
            <a:ln>
              <a:gradFill>
                <a:gsLst>
                  <a:gs pos="23000">
                    <a:srgbClr val="0070C0"/>
                  </a:gs>
                  <a:gs pos="5000">
                    <a:srgbClr val="00B0F0"/>
                  </a:gs>
                  <a:gs pos="75000">
                    <a:srgbClr val="00B0F0"/>
                  </a:gs>
                  <a:gs pos="93000">
                    <a:srgbClr val="0070C0"/>
                  </a:gs>
                </a:gsLst>
                <a:lin ang="5400000" scaled="0"/>
              </a:gradFill>
              <a:prstDash val="sysDot"/>
            </a:ln>
            <a:effectLst>
              <a:glow rad="381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000"/>
            </a:p>
          </p:txBody>
        </p:sp>
      </p:grpSp>
      <p:sp>
        <p:nvSpPr>
          <p:cNvPr id="22" name="TextBox 22"/>
          <p:cNvSpPr txBox="1">
            <a:spLocks noChangeArrowheads="1"/>
          </p:cNvSpPr>
          <p:nvPr/>
        </p:nvSpPr>
        <p:spPr bwMode="auto">
          <a:xfrm>
            <a:off x="1838326" y="1861308"/>
            <a:ext cx="61969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zh-CN" altLang="en-US" sz="2000" dirty="0" smtClean="0"/>
              <a:t>我们提出的</a:t>
            </a:r>
            <a:r>
              <a:rPr lang="zh-CN" altLang="zh-CN" sz="2000" dirty="0" smtClean="0"/>
              <a:t>方法</a:t>
            </a:r>
            <a:r>
              <a:rPr lang="en-US" altLang="zh-CN" sz="2000" dirty="0"/>
              <a:t>CC</a:t>
            </a:r>
            <a:r>
              <a:rPr lang="zh-CN" altLang="zh-CN" sz="2000" dirty="0"/>
              <a:t>值较大、</a:t>
            </a:r>
            <a:r>
              <a:rPr lang="en-US" altLang="zh-CN" sz="2000" dirty="0"/>
              <a:t>ERGAS</a:t>
            </a:r>
            <a:r>
              <a:rPr lang="zh-CN" altLang="zh-CN" sz="2000" dirty="0"/>
              <a:t>值较小</a:t>
            </a:r>
            <a:r>
              <a:rPr lang="zh-CN" altLang="zh-CN" sz="2000" dirty="0" smtClean="0"/>
              <a:t>，对</a:t>
            </a:r>
            <a:r>
              <a:rPr lang="en-US" altLang="zh-CN" sz="2000" dirty="0"/>
              <a:t>MS</a:t>
            </a:r>
            <a:r>
              <a:rPr lang="zh-CN" altLang="zh-CN" sz="2000" dirty="0"/>
              <a:t>图像光谱信息的保持最优。</a:t>
            </a:r>
            <a:endParaRPr lang="zh-CN" altLang="en-US" sz="2000" dirty="0"/>
          </a:p>
        </p:txBody>
      </p:sp>
      <p:cxnSp>
        <p:nvCxnSpPr>
          <p:cNvPr id="23" name="直接连接符 22"/>
          <p:cNvCxnSpPr/>
          <p:nvPr/>
        </p:nvCxnSpPr>
        <p:spPr>
          <a:xfrm>
            <a:off x="1811338" y="4916685"/>
            <a:ext cx="5802313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0" y="744659"/>
            <a:ext cx="9148134" cy="1587"/>
          </a:xfrm>
          <a:prstGeom prst="line">
            <a:avLst/>
          </a:prstGeom>
          <a:ln w="15875">
            <a:solidFill>
              <a:srgbClr val="00417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52400" y="175847"/>
            <a:ext cx="340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66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结论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599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20081115_31fc5f941991a0fdb2d5iApuHGnuOjD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10" y="882525"/>
            <a:ext cx="4876648" cy="493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0" y="323229"/>
            <a:ext cx="1547663" cy="741068"/>
            <a:chOff x="0" y="994645"/>
            <a:chExt cx="1547663" cy="741068"/>
          </a:xfrm>
        </p:grpSpPr>
        <p:sp>
          <p:nvSpPr>
            <p:cNvPr id="6" name="矩形 5"/>
            <p:cNvSpPr/>
            <p:nvPr/>
          </p:nvSpPr>
          <p:spPr>
            <a:xfrm>
              <a:off x="0" y="994645"/>
              <a:ext cx="1547663" cy="741068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400" kern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7" name="TextBox 47"/>
            <p:cNvSpPr txBox="1"/>
            <p:nvPr/>
          </p:nvSpPr>
          <p:spPr>
            <a:xfrm>
              <a:off x="125759" y="994645"/>
              <a:ext cx="12961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zh-CN" alt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文本框 8"/>
          <p:cNvSpPr txBox="1"/>
          <p:nvPr/>
        </p:nvSpPr>
        <p:spPr>
          <a:xfrm>
            <a:off x="2765845" y="1247212"/>
            <a:ext cx="3189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1">
                    <a:alpha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研究意义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与现状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63299" y="2107410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993898" y="2054635"/>
            <a:ext cx="491394" cy="45289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二</a:t>
            </a:r>
          </a:p>
        </p:txBody>
      </p:sp>
      <p:sp>
        <p:nvSpPr>
          <p:cNvPr id="14" name="文本框 12"/>
          <p:cNvSpPr txBox="1"/>
          <p:nvPr/>
        </p:nvSpPr>
        <p:spPr>
          <a:xfrm>
            <a:off x="2765845" y="2010691"/>
            <a:ext cx="3400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prstClr val="black">
                    <a:alpha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稀疏表达算法概述</a:t>
            </a:r>
          </a:p>
        </p:txBody>
      </p:sp>
      <p:sp>
        <p:nvSpPr>
          <p:cNvPr id="18" name="文本框 16"/>
          <p:cNvSpPr txBox="1"/>
          <p:nvPr/>
        </p:nvSpPr>
        <p:spPr>
          <a:xfrm>
            <a:off x="2765845" y="2879676"/>
            <a:ext cx="4912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prstClr val="black">
                    <a:alpha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ROMP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算法的改进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en-US" altLang="zh-CN" sz="2400" dirty="0" err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BtROMP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算法</a:t>
            </a:r>
            <a:endParaRPr lang="zh-CN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2" name="文本框 20"/>
          <p:cNvSpPr txBox="1"/>
          <p:nvPr/>
        </p:nvSpPr>
        <p:spPr>
          <a:xfrm>
            <a:off x="2765846" y="3726569"/>
            <a:ext cx="5440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prstClr val="black">
                    <a:alpha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基于稀疏表达的遥感影像融合方法</a:t>
            </a:r>
          </a:p>
        </p:txBody>
      </p:sp>
      <p:sp>
        <p:nvSpPr>
          <p:cNvPr id="24" name="矩形 23"/>
          <p:cNvSpPr/>
          <p:nvPr/>
        </p:nvSpPr>
        <p:spPr>
          <a:xfrm>
            <a:off x="8604448" y="645333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19</a:t>
            </a:r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27" name="文本框 25"/>
          <p:cNvSpPr txBox="1"/>
          <p:nvPr/>
        </p:nvSpPr>
        <p:spPr>
          <a:xfrm>
            <a:off x="2765846" y="4618999"/>
            <a:ext cx="5440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prstClr val="black">
                    <a:alpha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2400" dirty="0">
                <a:solidFill>
                  <a:srgbClr val="FF0000">
                    <a:alpha val="75000"/>
                  </a:srgb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基于稀疏表达的天文数据压缩方法</a:t>
            </a:r>
          </a:p>
        </p:txBody>
      </p:sp>
      <p:sp>
        <p:nvSpPr>
          <p:cNvPr id="31" name="文本框 25"/>
          <p:cNvSpPr txBox="1"/>
          <p:nvPr/>
        </p:nvSpPr>
        <p:spPr>
          <a:xfrm>
            <a:off x="2797060" y="5530160"/>
            <a:ext cx="3955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prstClr val="black">
                    <a:alpha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结论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063299" y="1267753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993898" y="1214978"/>
            <a:ext cx="491394" cy="45289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一</a:t>
            </a:r>
          </a:p>
        </p:txBody>
      </p:sp>
      <p:sp>
        <p:nvSpPr>
          <p:cNvPr id="33" name="矩形 32"/>
          <p:cNvSpPr/>
          <p:nvPr/>
        </p:nvSpPr>
        <p:spPr>
          <a:xfrm>
            <a:off x="2087232" y="2916566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982175" y="2869674"/>
            <a:ext cx="491394" cy="45289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三</a:t>
            </a:r>
          </a:p>
        </p:txBody>
      </p:sp>
      <p:sp>
        <p:nvSpPr>
          <p:cNvPr id="35" name="矩形 34"/>
          <p:cNvSpPr/>
          <p:nvPr/>
        </p:nvSpPr>
        <p:spPr>
          <a:xfrm>
            <a:off x="2077630" y="3788119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982175" y="3735344"/>
            <a:ext cx="491394" cy="45289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四</a:t>
            </a:r>
          </a:p>
        </p:txBody>
      </p:sp>
      <p:sp>
        <p:nvSpPr>
          <p:cNvPr id="39" name="矩形 38"/>
          <p:cNvSpPr/>
          <p:nvPr/>
        </p:nvSpPr>
        <p:spPr>
          <a:xfrm>
            <a:off x="2051576" y="5582935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982175" y="5530160"/>
            <a:ext cx="491394" cy="45289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六</a:t>
            </a:r>
          </a:p>
        </p:txBody>
      </p:sp>
      <p:sp>
        <p:nvSpPr>
          <p:cNvPr id="41" name="矩形 40"/>
          <p:cNvSpPr/>
          <p:nvPr/>
        </p:nvSpPr>
        <p:spPr>
          <a:xfrm>
            <a:off x="2063299" y="4680549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993898" y="4627774"/>
            <a:ext cx="491394" cy="452890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五</a:t>
            </a:r>
          </a:p>
        </p:txBody>
      </p:sp>
    </p:spTree>
    <p:extLst>
      <p:ext uri="{BB962C8B-B14F-4D97-AF65-F5344CB8AC3E}">
        <p14:creationId xmlns:p14="http://schemas.microsoft.com/office/powerpoint/2010/main" val="269826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 animBg="1"/>
      <p:bldP spid="14" grpId="0"/>
      <p:bldP spid="18" grpId="0"/>
      <p:bldP spid="22" grpId="0"/>
      <p:bldP spid="24" grpId="0" animBg="1"/>
      <p:bldP spid="27" grpId="0"/>
      <p:bldP spid="31" grpId="0"/>
      <p:bldP spid="28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20081115_31fc5f941991a0fdb2d5iApuHGnuOjD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10" y="882525"/>
            <a:ext cx="4876648" cy="493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0" y="323229"/>
            <a:ext cx="1547663" cy="741068"/>
            <a:chOff x="0" y="994645"/>
            <a:chExt cx="1547663" cy="741068"/>
          </a:xfrm>
        </p:grpSpPr>
        <p:sp>
          <p:nvSpPr>
            <p:cNvPr id="6" name="矩形 5"/>
            <p:cNvSpPr/>
            <p:nvPr/>
          </p:nvSpPr>
          <p:spPr>
            <a:xfrm>
              <a:off x="0" y="994645"/>
              <a:ext cx="1547663" cy="741068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400" kern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7" name="TextBox 47"/>
            <p:cNvSpPr txBox="1"/>
            <p:nvPr/>
          </p:nvSpPr>
          <p:spPr>
            <a:xfrm>
              <a:off x="125759" y="994645"/>
              <a:ext cx="12961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zh-CN" alt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文本框 8"/>
          <p:cNvSpPr txBox="1"/>
          <p:nvPr/>
        </p:nvSpPr>
        <p:spPr>
          <a:xfrm>
            <a:off x="2765845" y="1247212"/>
            <a:ext cx="3189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1">
                    <a:alpha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dirty="0" smtClean="0">
                <a:solidFill>
                  <a:srgbClr val="FF0000">
                    <a:alpha val="75000"/>
                  </a:srgb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研究意义与现状</a:t>
            </a:r>
            <a:endParaRPr lang="zh-CN" altLang="en-US" sz="2400" dirty="0">
              <a:solidFill>
                <a:srgbClr val="FF0000">
                  <a:alpha val="75000"/>
                </a:srgb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63299" y="2107410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993898" y="2054635"/>
            <a:ext cx="491394" cy="45289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二</a:t>
            </a:r>
          </a:p>
        </p:txBody>
      </p:sp>
      <p:sp>
        <p:nvSpPr>
          <p:cNvPr id="14" name="文本框 12"/>
          <p:cNvSpPr txBox="1"/>
          <p:nvPr/>
        </p:nvSpPr>
        <p:spPr>
          <a:xfrm>
            <a:off x="2765845" y="2010691"/>
            <a:ext cx="3400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prstClr val="black">
                    <a:alpha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稀疏表达算法概述</a:t>
            </a:r>
          </a:p>
        </p:txBody>
      </p:sp>
      <p:sp>
        <p:nvSpPr>
          <p:cNvPr id="18" name="文本框 16"/>
          <p:cNvSpPr txBox="1"/>
          <p:nvPr/>
        </p:nvSpPr>
        <p:spPr>
          <a:xfrm>
            <a:off x="2765846" y="2879676"/>
            <a:ext cx="5123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prstClr val="black">
                    <a:alpha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ROMP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算法的改进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en-US" altLang="zh-CN" sz="2400" dirty="0" err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BtROMP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算法</a:t>
            </a:r>
            <a:endParaRPr lang="zh-CN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2" name="文本框 20"/>
          <p:cNvSpPr txBox="1"/>
          <p:nvPr/>
        </p:nvSpPr>
        <p:spPr>
          <a:xfrm>
            <a:off x="2765846" y="3726569"/>
            <a:ext cx="5440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prstClr val="black">
                    <a:alpha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基于稀疏表达的遥感影像融合方法</a:t>
            </a:r>
          </a:p>
        </p:txBody>
      </p:sp>
      <p:sp>
        <p:nvSpPr>
          <p:cNvPr id="24" name="矩形 23"/>
          <p:cNvSpPr/>
          <p:nvPr/>
        </p:nvSpPr>
        <p:spPr>
          <a:xfrm>
            <a:off x="8604448" y="645333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2</a:t>
            </a:r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27" name="文本框 25"/>
          <p:cNvSpPr txBox="1"/>
          <p:nvPr/>
        </p:nvSpPr>
        <p:spPr>
          <a:xfrm>
            <a:off x="2765846" y="4618999"/>
            <a:ext cx="5440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prstClr val="black">
                    <a:alpha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基于稀疏表达的天文数据压缩方法</a:t>
            </a:r>
          </a:p>
        </p:txBody>
      </p:sp>
      <p:sp>
        <p:nvSpPr>
          <p:cNvPr id="31" name="文本框 25"/>
          <p:cNvSpPr txBox="1"/>
          <p:nvPr/>
        </p:nvSpPr>
        <p:spPr>
          <a:xfrm>
            <a:off x="2797060" y="5530160"/>
            <a:ext cx="3955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prstClr val="black">
                    <a:alpha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结论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063299" y="1267753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993898" y="1214978"/>
            <a:ext cx="491394" cy="452890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一</a:t>
            </a:r>
          </a:p>
        </p:txBody>
      </p:sp>
      <p:sp>
        <p:nvSpPr>
          <p:cNvPr id="33" name="矩形 32"/>
          <p:cNvSpPr/>
          <p:nvPr/>
        </p:nvSpPr>
        <p:spPr>
          <a:xfrm>
            <a:off x="2087232" y="2916566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982175" y="2869674"/>
            <a:ext cx="491394" cy="45289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三</a:t>
            </a:r>
          </a:p>
        </p:txBody>
      </p:sp>
      <p:sp>
        <p:nvSpPr>
          <p:cNvPr id="35" name="矩形 34"/>
          <p:cNvSpPr/>
          <p:nvPr/>
        </p:nvSpPr>
        <p:spPr>
          <a:xfrm>
            <a:off x="2077630" y="3788119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982175" y="3735344"/>
            <a:ext cx="491394" cy="45289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四</a:t>
            </a:r>
          </a:p>
        </p:txBody>
      </p:sp>
      <p:sp>
        <p:nvSpPr>
          <p:cNvPr id="39" name="矩形 38"/>
          <p:cNvSpPr/>
          <p:nvPr/>
        </p:nvSpPr>
        <p:spPr>
          <a:xfrm>
            <a:off x="2051576" y="5582935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982175" y="5530160"/>
            <a:ext cx="491394" cy="45289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六</a:t>
            </a:r>
          </a:p>
        </p:txBody>
      </p:sp>
      <p:sp>
        <p:nvSpPr>
          <p:cNvPr id="41" name="矩形 40"/>
          <p:cNvSpPr/>
          <p:nvPr/>
        </p:nvSpPr>
        <p:spPr>
          <a:xfrm>
            <a:off x="2063299" y="4680549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993898" y="4627774"/>
            <a:ext cx="491394" cy="45289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五</a:t>
            </a:r>
          </a:p>
        </p:txBody>
      </p:sp>
    </p:spTree>
    <p:extLst>
      <p:ext uri="{BB962C8B-B14F-4D97-AF65-F5344CB8AC3E}">
        <p14:creationId xmlns:p14="http://schemas.microsoft.com/office/powerpoint/2010/main" val="165213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 animBg="1"/>
      <p:bldP spid="14" grpId="0"/>
      <p:bldP spid="18" grpId="0"/>
      <p:bldP spid="22" grpId="0"/>
      <p:bldP spid="24" grpId="0" animBg="1"/>
      <p:bldP spid="27" grpId="0"/>
      <p:bldP spid="31" grpId="0"/>
      <p:bldP spid="28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604448" y="645333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sz="2000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20</a:t>
            </a:r>
            <a:endParaRPr lang="zh-CN" altLang="en-US" sz="2000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62025"/>
            <a:ext cx="4876800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图示 8"/>
          <p:cNvGraphicFramePr/>
          <p:nvPr>
            <p:extLst>
              <p:ext uri="{D42A27DB-BD31-4B8C-83A1-F6EECF244321}">
                <p14:modId xmlns:p14="http://schemas.microsoft.com/office/powerpoint/2010/main" val="1231093157"/>
              </p:ext>
            </p:extLst>
          </p:nvPr>
        </p:nvGraphicFramePr>
        <p:xfrm>
          <a:off x="1523999" y="1396999"/>
          <a:ext cx="6611815" cy="4710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028094" y="3514019"/>
            <a:ext cx="5638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400" dirty="0" smtClean="0">
                <a:solidFill>
                  <a:schemeClr val="bg1"/>
                </a:solidFill>
              </a:rPr>
              <a:t>使用改进</a:t>
            </a:r>
            <a:r>
              <a:rPr lang="zh-CN" altLang="en-US" sz="2400" dirty="0">
                <a:solidFill>
                  <a:schemeClr val="bg1"/>
                </a:solidFill>
              </a:rPr>
              <a:t>的</a:t>
            </a:r>
            <a:r>
              <a:rPr lang="en-US" altLang="zh-CN" sz="2400" dirty="0">
                <a:solidFill>
                  <a:schemeClr val="bg1"/>
                </a:solidFill>
              </a:rPr>
              <a:t>RLC</a:t>
            </a:r>
            <a:r>
              <a:rPr lang="zh-CN" altLang="en-US" sz="2400" dirty="0">
                <a:solidFill>
                  <a:schemeClr val="bg1"/>
                </a:solidFill>
              </a:rPr>
              <a:t>算法对稀疏系数矩阵编码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70892" y="1688125"/>
            <a:ext cx="5298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dirty="0">
                <a:solidFill>
                  <a:schemeClr val="bg1"/>
                </a:solidFill>
              </a:rPr>
              <a:t>OMP</a:t>
            </a:r>
            <a:r>
              <a:rPr lang="zh-CN" altLang="en-US" sz="2400" dirty="0">
                <a:solidFill>
                  <a:schemeClr val="bg1"/>
                </a:solidFill>
              </a:rPr>
              <a:t>算法对天文图像进行稀疏分解，得到稀疏</a:t>
            </a:r>
            <a:r>
              <a:rPr lang="zh-CN" altLang="en-US" sz="2400" dirty="0" smtClean="0">
                <a:solidFill>
                  <a:schemeClr val="bg1"/>
                </a:solidFill>
              </a:rPr>
              <a:t>系数矩阵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0" y="744659"/>
            <a:ext cx="9148134" cy="1587"/>
          </a:xfrm>
          <a:prstGeom prst="line">
            <a:avLst/>
          </a:prstGeom>
          <a:ln w="15875">
            <a:solidFill>
              <a:srgbClr val="00417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2400" y="175847"/>
            <a:ext cx="4421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66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单幅天文图像压缩方案</a:t>
            </a:r>
          </a:p>
        </p:txBody>
      </p:sp>
    </p:spTree>
    <p:extLst>
      <p:ext uri="{BB962C8B-B14F-4D97-AF65-F5344CB8AC3E}">
        <p14:creationId xmlns:p14="http://schemas.microsoft.com/office/powerpoint/2010/main" val="52247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604448" y="645333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sz="2000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21</a:t>
            </a:r>
            <a:endParaRPr lang="zh-CN" altLang="en-US" sz="2000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62025"/>
            <a:ext cx="4876800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0502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519" y="756174"/>
            <a:ext cx="3029927" cy="533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011632" y="6221976"/>
            <a:ext cx="3007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 </a:t>
            </a:r>
            <a:r>
              <a:rPr lang="zh-CN" altLang="zh-CN" dirty="0"/>
              <a:t>改进的游程长度编码流程图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0" y="744659"/>
            <a:ext cx="9148134" cy="1587"/>
          </a:xfrm>
          <a:prstGeom prst="line">
            <a:avLst/>
          </a:prstGeom>
          <a:ln w="15875">
            <a:solidFill>
              <a:srgbClr val="00417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2400" y="175847"/>
            <a:ext cx="340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66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改进的</a:t>
            </a:r>
            <a:r>
              <a:rPr lang="en-US" altLang="zh-CN" sz="2800" b="1" dirty="0" smtClean="0">
                <a:solidFill>
                  <a:srgbClr val="0066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RLC</a:t>
            </a:r>
            <a:r>
              <a:rPr lang="zh-CN" altLang="en-US" sz="2800" b="1" dirty="0" smtClean="0">
                <a:solidFill>
                  <a:srgbClr val="0066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编码算法</a:t>
            </a:r>
            <a:endParaRPr lang="zh-CN" altLang="en-US" sz="2800" b="1" dirty="0">
              <a:solidFill>
                <a:srgbClr val="0066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448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604448" y="645333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sz="2000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22</a:t>
            </a:r>
            <a:endParaRPr lang="zh-CN" altLang="en-US" sz="2000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62025"/>
            <a:ext cx="4876800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426679" y="6131169"/>
            <a:ext cx="5134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 </a:t>
            </a:r>
            <a:r>
              <a:rPr lang="zh-CN" altLang="zh-CN" dirty="0"/>
              <a:t>基于</a:t>
            </a:r>
            <a:r>
              <a:rPr lang="en-US" altLang="zh-CN" dirty="0"/>
              <a:t>KSVD</a:t>
            </a:r>
            <a:r>
              <a:rPr lang="zh-CN" altLang="zh-CN" dirty="0"/>
              <a:t>和残差比的稀疏表达算法</a:t>
            </a:r>
            <a:r>
              <a:rPr lang="zh-CN" altLang="zh-CN" dirty="0" smtClean="0"/>
              <a:t>流程图</a:t>
            </a:r>
            <a:endParaRPr lang="zh-CN" altLang="zh-CN" dirty="0"/>
          </a:p>
        </p:txBody>
      </p:sp>
      <p:pic>
        <p:nvPicPr>
          <p:cNvPr id="18454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95" y="1121997"/>
            <a:ext cx="4732825" cy="426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直接连接符 9"/>
          <p:cNvCxnSpPr/>
          <p:nvPr/>
        </p:nvCxnSpPr>
        <p:spPr>
          <a:xfrm>
            <a:off x="0" y="744659"/>
            <a:ext cx="9148134" cy="1587"/>
          </a:xfrm>
          <a:prstGeom prst="line">
            <a:avLst/>
          </a:prstGeom>
          <a:ln w="15875">
            <a:solidFill>
              <a:srgbClr val="00417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2400" y="175847"/>
            <a:ext cx="340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66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压缩和解压流程</a:t>
            </a:r>
          </a:p>
        </p:txBody>
      </p:sp>
    </p:spTree>
    <p:extLst>
      <p:ext uri="{BB962C8B-B14F-4D97-AF65-F5344CB8AC3E}">
        <p14:creationId xmlns:p14="http://schemas.microsoft.com/office/powerpoint/2010/main" val="126271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604448" y="645333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sz="2000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23</a:t>
            </a:r>
            <a:endParaRPr lang="zh-CN" altLang="en-US" sz="2000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62025"/>
            <a:ext cx="4876800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图示 7"/>
          <p:cNvGraphicFramePr/>
          <p:nvPr>
            <p:extLst>
              <p:ext uri="{D42A27DB-BD31-4B8C-83A1-F6EECF244321}">
                <p14:modId xmlns:p14="http://schemas.microsoft.com/office/powerpoint/2010/main" val="2599768568"/>
              </p:ext>
            </p:extLst>
          </p:nvPr>
        </p:nvGraphicFramePr>
        <p:xfrm>
          <a:off x="1477107" y="1397000"/>
          <a:ext cx="649458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48296" y="1817078"/>
            <a:ext cx="1188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第一组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4851" y="3188670"/>
            <a:ext cx="1188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第二组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6659" y="4583715"/>
            <a:ext cx="1188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第三组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0" y="744659"/>
            <a:ext cx="9148134" cy="1587"/>
          </a:xfrm>
          <a:prstGeom prst="line">
            <a:avLst/>
          </a:prstGeom>
          <a:ln w="15875">
            <a:solidFill>
              <a:srgbClr val="00417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2400" y="175847"/>
            <a:ext cx="340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66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实验</a:t>
            </a:r>
            <a:r>
              <a:rPr lang="zh-CN" altLang="en-US" dirty="0" smtClean="0"/>
              <a:t>数据</a:t>
            </a:r>
            <a:r>
              <a:rPr lang="zh-CN" altLang="en-US" dirty="0"/>
              <a:t>来源</a:t>
            </a:r>
          </a:p>
        </p:txBody>
      </p:sp>
    </p:spTree>
    <p:extLst>
      <p:ext uri="{BB962C8B-B14F-4D97-AF65-F5344CB8AC3E}">
        <p14:creationId xmlns:p14="http://schemas.microsoft.com/office/powerpoint/2010/main" val="31201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604448" y="645333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sz="2000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24</a:t>
            </a:r>
            <a:endParaRPr lang="zh-CN" altLang="en-US" sz="2000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62025"/>
            <a:ext cx="4876800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046268" y="797903"/>
            <a:ext cx="5292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(a)</a:t>
            </a:r>
            <a:r>
              <a:rPr lang="zh-CN" altLang="zh-CN" sz="1400" dirty="0"/>
              <a:t>原始图像</a:t>
            </a:r>
            <a:r>
              <a:rPr lang="en-US" altLang="zh-CN" sz="1400" dirty="0"/>
              <a:t>      </a:t>
            </a:r>
            <a:r>
              <a:rPr lang="en-US" altLang="zh-CN" sz="1400" dirty="0" smtClean="0"/>
              <a:t>          </a:t>
            </a:r>
            <a:r>
              <a:rPr lang="en-US" altLang="zh-CN" sz="1400" dirty="0"/>
              <a:t>(b)</a:t>
            </a:r>
            <a:r>
              <a:rPr lang="en-US" altLang="zh-CN" sz="1400" dirty="0" err="1"/>
              <a:t>DCT+Huffman</a:t>
            </a:r>
            <a:r>
              <a:rPr lang="zh-CN" altLang="zh-CN" sz="1400" dirty="0"/>
              <a:t>方法</a:t>
            </a:r>
            <a:r>
              <a:rPr lang="en-US" altLang="zh-CN" sz="1400" dirty="0"/>
              <a:t>  </a:t>
            </a:r>
            <a:r>
              <a:rPr lang="en-US" altLang="zh-CN" sz="1400" dirty="0" smtClean="0"/>
              <a:t>       </a:t>
            </a:r>
            <a:r>
              <a:rPr lang="en-US" altLang="zh-CN" sz="1400" dirty="0"/>
              <a:t>(c)</a:t>
            </a:r>
            <a:r>
              <a:rPr lang="zh-CN" altLang="zh-CN" sz="1400" dirty="0"/>
              <a:t>本文方法</a:t>
            </a:r>
            <a:endParaRPr lang="zh-CN" altLang="en-US" sz="1400" b="1" dirty="0"/>
          </a:p>
        </p:txBody>
      </p:sp>
      <p:cxnSp>
        <p:nvCxnSpPr>
          <p:cNvPr id="30" name="直接连接符 29"/>
          <p:cNvCxnSpPr/>
          <p:nvPr/>
        </p:nvCxnSpPr>
        <p:spPr>
          <a:xfrm>
            <a:off x="0" y="744659"/>
            <a:ext cx="9148134" cy="1587"/>
          </a:xfrm>
          <a:prstGeom prst="line">
            <a:avLst/>
          </a:prstGeom>
          <a:ln w="15875">
            <a:solidFill>
              <a:srgbClr val="00417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52400" y="175847"/>
            <a:ext cx="340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66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实验结果与分析</a:t>
            </a:r>
          </a:p>
        </p:txBody>
      </p:sp>
      <p:pic>
        <p:nvPicPr>
          <p:cNvPr id="27653" name="Picture 5" descr="D:\用户目录\Documents\Tencent Files\851270440\FileRecv\11-1.tif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832" y="1129126"/>
            <a:ext cx="539746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D:\用户目录\Documents\Tencent Files\851270440\FileRecv\2-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783" y="3055056"/>
            <a:ext cx="540423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D:\用户目录\Documents\Tencent Files\851270440\FileRecv\c-1(1)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110" y="4906954"/>
            <a:ext cx="539918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86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604448" y="645333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sz="2000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25</a:t>
            </a:r>
            <a:endParaRPr lang="zh-CN" altLang="en-US" sz="2000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49593"/>
            <a:ext cx="4876800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019527"/>
              </p:ext>
            </p:extLst>
          </p:nvPr>
        </p:nvGraphicFramePr>
        <p:xfrm>
          <a:off x="1828801" y="1098304"/>
          <a:ext cx="6027199" cy="15032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0296"/>
                <a:gridCol w="1122732"/>
                <a:gridCol w="1128727"/>
                <a:gridCol w="1140713"/>
                <a:gridCol w="1124731"/>
              </a:tblGrid>
              <a:tr h="3759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effectLst/>
                        </a:rPr>
                        <a:t>图像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大小</a:t>
                      </a:r>
                      <a:r>
                        <a:rPr lang="en-US" sz="1050" kern="100">
                          <a:effectLst/>
                        </a:rPr>
                        <a:t>(KB)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压缩比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PSNR(dB)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MSE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59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(a) </a:t>
                      </a:r>
                      <a:r>
                        <a:rPr lang="zh-CN" sz="1050" kern="100" dirty="0">
                          <a:effectLst/>
                        </a:rPr>
                        <a:t>原图像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258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0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Inf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0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13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(b) </a:t>
                      </a:r>
                      <a:r>
                        <a:rPr lang="en-US" sz="1050" kern="100" dirty="0" err="1">
                          <a:effectLst/>
                        </a:rPr>
                        <a:t>DCT+Huffman</a:t>
                      </a:r>
                      <a:r>
                        <a:rPr lang="zh-CN" sz="1050" kern="100" dirty="0">
                          <a:effectLst/>
                        </a:rPr>
                        <a:t>方法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37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6.97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42.2170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4.9134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9922">
                <a:tc>
                  <a:txBody>
                    <a:bodyPr/>
                    <a:lstStyle/>
                    <a:p>
                      <a:pPr marL="228600" indent="266700" algn="just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(c) </a:t>
                      </a:r>
                      <a:r>
                        <a:rPr lang="zh-CN" sz="1050" kern="100" dirty="0">
                          <a:effectLst/>
                        </a:rPr>
                        <a:t>本文方法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>
                          <a:effectLst/>
                        </a:rPr>
                        <a:t>25</a:t>
                      </a:r>
                      <a:endParaRPr lang="zh-CN" sz="105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effectLst/>
                        </a:rPr>
                        <a:t>10.32</a:t>
                      </a:r>
                      <a:endParaRPr lang="zh-CN" sz="1050" b="1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>
                          <a:effectLst/>
                        </a:rPr>
                        <a:t>44.2385</a:t>
                      </a:r>
                      <a:endParaRPr lang="zh-CN" sz="105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effectLst/>
                        </a:rPr>
                        <a:t>2.4504</a:t>
                      </a:r>
                      <a:endParaRPr lang="zh-CN" sz="1050" b="1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810354"/>
              </p:ext>
            </p:extLst>
          </p:nvPr>
        </p:nvGraphicFramePr>
        <p:xfrm>
          <a:off x="1840524" y="3001102"/>
          <a:ext cx="6032724" cy="15005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1680"/>
                <a:gridCol w="1123762"/>
                <a:gridCol w="1129761"/>
                <a:gridCol w="1141759"/>
                <a:gridCol w="1125762"/>
              </a:tblGrid>
              <a:tr h="3753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effectLst/>
                        </a:rPr>
                        <a:t>图像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大小</a:t>
                      </a:r>
                      <a:r>
                        <a:rPr lang="en-US" sz="1050" kern="100">
                          <a:effectLst/>
                        </a:rPr>
                        <a:t>(KB)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压缩比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PSNR(dB)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MSE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53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(a) </a:t>
                      </a:r>
                      <a:r>
                        <a:rPr lang="zh-CN" sz="1050" kern="100">
                          <a:effectLst/>
                        </a:rPr>
                        <a:t>原图像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258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0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Inf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0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06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(b) </a:t>
                      </a:r>
                      <a:r>
                        <a:rPr lang="en-US" sz="1050" kern="100" dirty="0" err="1">
                          <a:effectLst/>
                        </a:rPr>
                        <a:t>DCT+Huffman</a:t>
                      </a:r>
                      <a:r>
                        <a:rPr lang="zh-CN" sz="1050" kern="100" dirty="0">
                          <a:effectLst/>
                        </a:rPr>
                        <a:t>方法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37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6.97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41.3650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5.9784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9223">
                <a:tc>
                  <a:txBody>
                    <a:bodyPr/>
                    <a:lstStyle/>
                    <a:p>
                      <a:pPr marL="228600" indent="266700" algn="just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(c) </a:t>
                      </a:r>
                      <a:r>
                        <a:rPr lang="zh-CN" sz="1050" kern="100" dirty="0">
                          <a:effectLst/>
                        </a:rPr>
                        <a:t>本文方法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>
                          <a:effectLst/>
                        </a:rPr>
                        <a:t>25</a:t>
                      </a:r>
                      <a:endParaRPr lang="zh-CN" sz="105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>
                          <a:effectLst/>
                        </a:rPr>
                        <a:t>10.32</a:t>
                      </a:r>
                      <a:endParaRPr lang="zh-CN" sz="105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>
                          <a:effectLst/>
                        </a:rPr>
                        <a:t>42.9865</a:t>
                      </a:r>
                      <a:endParaRPr lang="zh-CN" sz="1050" b="1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effectLst/>
                        </a:rPr>
                        <a:t>3.2691</a:t>
                      </a:r>
                      <a:endParaRPr lang="zh-CN" sz="1050" b="1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291472"/>
              </p:ext>
            </p:extLst>
          </p:nvPr>
        </p:nvGraphicFramePr>
        <p:xfrm>
          <a:off x="1828801" y="4876798"/>
          <a:ext cx="6060830" cy="15458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8723"/>
                <a:gridCol w="1128998"/>
                <a:gridCol w="1135024"/>
                <a:gridCol w="1147078"/>
                <a:gridCol w="1131007"/>
              </a:tblGrid>
              <a:tr h="3866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effectLst/>
                        </a:rPr>
                        <a:t>图像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大小</a:t>
                      </a:r>
                      <a:r>
                        <a:rPr lang="en-US" sz="1050" kern="100">
                          <a:effectLst/>
                        </a:rPr>
                        <a:t>(KB)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effectLst/>
                        </a:rPr>
                        <a:t>压缩比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PSNR(dB)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MSE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66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(a) </a:t>
                      </a:r>
                      <a:r>
                        <a:rPr lang="zh-CN" sz="1050" kern="100" dirty="0">
                          <a:effectLst/>
                        </a:rPr>
                        <a:t>原图像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258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0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Inf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0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15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(b) DCT+Huffman</a:t>
                      </a:r>
                      <a:r>
                        <a:rPr lang="zh-CN" sz="1050" kern="100">
                          <a:effectLst/>
                        </a:rPr>
                        <a:t>方法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85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3.03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33.8806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30.4980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0974">
                <a:tc>
                  <a:txBody>
                    <a:bodyPr/>
                    <a:lstStyle/>
                    <a:p>
                      <a:pPr marL="228600" indent="266700"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(c) </a:t>
                      </a:r>
                      <a:r>
                        <a:rPr lang="zh-CN" sz="1050" kern="100">
                          <a:effectLst/>
                        </a:rPr>
                        <a:t>本文方法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effectLst/>
                        </a:rPr>
                        <a:t>68</a:t>
                      </a:r>
                      <a:endParaRPr lang="zh-CN" sz="1050" b="1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effectLst/>
                        </a:rPr>
                        <a:t>3.79</a:t>
                      </a:r>
                      <a:endParaRPr lang="zh-CN" sz="1050" b="1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effectLst/>
                        </a:rPr>
                        <a:t>35.6442</a:t>
                      </a:r>
                      <a:endParaRPr lang="zh-CN" sz="1050" b="1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effectLst/>
                        </a:rPr>
                        <a:t>17.7279</a:t>
                      </a:r>
                      <a:endParaRPr lang="zh-CN" sz="1050" b="1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356339" y="798584"/>
            <a:ext cx="4958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1400" dirty="0" smtClean="0"/>
              <a:t>对</a:t>
            </a:r>
            <a:r>
              <a:rPr lang="zh-CN" altLang="zh-CN" sz="1400" dirty="0"/>
              <a:t>第一组数据压缩效果定量评价分析</a:t>
            </a:r>
            <a:endParaRPr lang="zh-CN" alt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356340" y="2721157"/>
            <a:ext cx="4958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1400" dirty="0" smtClean="0"/>
              <a:t>对第</a:t>
            </a:r>
            <a:r>
              <a:rPr lang="zh-CN" altLang="en-US" sz="1400" dirty="0" smtClean="0"/>
              <a:t>二</a:t>
            </a:r>
            <a:r>
              <a:rPr lang="zh-CN" altLang="zh-CN" sz="1400" dirty="0" smtClean="0"/>
              <a:t>组</a:t>
            </a:r>
            <a:r>
              <a:rPr lang="zh-CN" altLang="zh-CN" sz="1400" dirty="0"/>
              <a:t>数据压缩效果定量评价分析</a:t>
            </a:r>
            <a:endParaRPr lang="zh-CN" alt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297726" y="4608572"/>
            <a:ext cx="5099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1400" dirty="0" smtClean="0"/>
              <a:t>对第</a:t>
            </a:r>
            <a:r>
              <a:rPr lang="zh-CN" altLang="en-US" sz="1400" dirty="0"/>
              <a:t>三</a:t>
            </a:r>
            <a:r>
              <a:rPr lang="zh-CN" altLang="zh-CN" sz="1400" dirty="0" smtClean="0"/>
              <a:t>组</a:t>
            </a:r>
            <a:r>
              <a:rPr lang="zh-CN" altLang="zh-CN" sz="1400" dirty="0"/>
              <a:t>数据压缩效果定量评价分析</a:t>
            </a:r>
            <a:endParaRPr lang="zh-CN" altLang="en-US" sz="1400" dirty="0"/>
          </a:p>
        </p:txBody>
      </p:sp>
      <p:cxnSp>
        <p:nvCxnSpPr>
          <p:cNvPr id="15" name="直接连接符 14"/>
          <p:cNvCxnSpPr/>
          <p:nvPr/>
        </p:nvCxnSpPr>
        <p:spPr>
          <a:xfrm>
            <a:off x="0" y="744659"/>
            <a:ext cx="9148134" cy="1587"/>
          </a:xfrm>
          <a:prstGeom prst="line">
            <a:avLst/>
          </a:prstGeom>
          <a:ln w="15875">
            <a:solidFill>
              <a:srgbClr val="00417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2400" y="175847"/>
            <a:ext cx="340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66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实验结果与分析</a:t>
            </a:r>
          </a:p>
        </p:txBody>
      </p:sp>
    </p:spTree>
    <p:extLst>
      <p:ext uri="{BB962C8B-B14F-4D97-AF65-F5344CB8AC3E}">
        <p14:creationId xmlns:p14="http://schemas.microsoft.com/office/powerpoint/2010/main" val="261218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604448" y="645333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sz="2000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26</a:t>
            </a:r>
            <a:endParaRPr lang="zh-CN" altLang="en-US" sz="2000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62025"/>
            <a:ext cx="4876800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634" y="962025"/>
            <a:ext cx="6358043" cy="47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98433" y="6013940"/>
            <a:ext cx="5392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 </a:t>
            </a:r>
            <a:r>
              <a:rPr lang="en-US" altLang="zh-CN" dirty="0"/>
              <a:t>fits</a:t>
            </a:r>
            <a:r>
              <a:rPr lang="zh-CN" altLang="zh-CN" dirty="0"/>
              <a:t>天文数据压缩</a:t>
            </a:r>
            <a:r>
              <a:rPr lang="zh-CN" altLang="zh-CN" dirty="0" smtClean="0"/>
              <a:t>流程图</a:t>
            </a:r>
            <a:endParaRPr lang="zh-CN" altLang="zh-CN" dirty="0"/>
          </a:p>
        </p:txBody>
      </p:sp>
      <p:cxnSp>
        <p:nvCxnSpPr>
          <p:cNvPr id="11" name="直接连接符 10"/>
          <p:cNvCxnSpPr/>
          <p:nvPr/>
        </p:nvCxnSpPr>
        <p:spPr>
          <a:xfrm>
            <a:off x="0" y="744659"/>
            <a:ext cx="9148134" cy="1587"/>
          </a:xfrm>
          <a:prstGeom prst="line">
            <a:avLst/>
          </a:prstGeom>
          <a:ln w="15875">
            <a:solidFill>
              <a:srgbClr val="00417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2400" y="175847"/>
            <a:ext cx="4220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66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Fits</a:t>
            </a:r>
            <a:r>
              <a:rPr lang="zh-CN" altLang="en-US" dirty="0"/>
              <a:t>天文数据压缩方案</a:t>
            </a:r>
          </a:p>
        </p:txBody>
      </p:sp>
    </p:spTree>
    <p:extLst>
      <p:ext uri="{BB962C8B-B14F-4D97-AF65-F5344CB8AC3E}">
        <p14:creationId xmlns:p14="http://schemas.microsoft.com/office/powerpoint/2010/main" val="186154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604448" y="645333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sz="2000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27</a:t>
            </a:r>
            <a:endParaRPr lang="zh-CN" altLang="en-US" sz="2000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62025"/>
            <a:ext cx="4876800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027300"/>
              </p:ext>
            </p:extLst>
          </p:nvPr>
        </p:nvGraphicFramePr>
        <p:xfrm>
          <a:off x="429426" y="1890545"/>
          <a:ext cx="8285148" cy="22477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380858"/>
                <a:gridCol w="1380858"/>
                <a:gridCol w="1380858"/>
                <a:gridCol w="1380858"/>
                <a:gridCol w="1380858"/>
                <a:gridCol w="1380858"/>
              </a:tblGrid>
              <a:tr h="556132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            属性</a:t>
                      </a:r>
                      <a:endParaRPr lang="en-US" altLang="zh-CN" dirty="0" smtClean="0"/>
                    </a:p>
                    <a:p>
                      <a:pPr algn="ctr"/>
                      <a:endParaRPr lang="en-US" altLang="zh-CN" dirty="0" smtClean="0"/>
                    </a:p>
                    <a:p>
                      <a:pPr algn="ctr"/>
                      <a:r>
                        <a:rPr lang="zh-CN" altLang="en-US" dirty="0" smtClean="0"/>
                        <a:t>类别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赤道坐标系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文件大小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kern="1200" dirty="0" smtClean="0"/>
                        <a:t>存储大小</a:t>
                      </a:r>
                      <a:endParaRPr lang="zh-CN" alt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压缩比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856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Alpha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Delta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CN" alt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</a:tr>
              <a:tr h="563856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第一组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7.45~8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6.07~14.57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1GB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180MB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5.56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856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第二组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22.9~23.47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30.13~37.88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1GB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161MB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6.21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8" name="直接连接符 7"/>
          <p:cNvCxnSpPr/>
          <p:nvPr/>
        </p:nvCxnSpPr>
        <p:spPr>
          <a:xfrm>
            <a:off x="0" y="744659"/>
            <a:ext cx="9148134" cy="1587"/>
          </a:xfrm>
          <a:prstGeom prst="line">
            <a:avLst/>
          </a:prstGeom>
          <a:ln w="15875">
            <a:solidFill>
              <a:srgbClr val="00417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2400" y="175847"/>
            <a:ext cx="340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66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实验数据来源</a:t>
            </a:r>
          </a:p>
        </p:txBody>
      </p:sp>
    </p:spTree>
    <p:extLst>
      <p:ext uri="{BB962C8B-B14F-4D97-AF65-F5344CB8AC3E}">
        <p14:creationId xmlns:p14="http://schemas.microsoft.com/office/powerpoint/2010/main" val="4909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604448" y="645333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sz="2000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28</a:t>
            </a:r>
            <a:endParaRPr lang="zh-CN" altLang="en-US" sz="2000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62025"/>
            <a:ext cx="4876800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 descr="C:\Users\Administrator\Desktop\未标题-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83" y="1144682"/>
            <a:ext cx="4370788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C:\Users\Administrator\Desktop\未标题-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954" y="1132959"/>
            <a:ext cx="4302822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D:\用户目录\Documents\Tencent Files\851270440\FileRecv\未标题-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66" y="3898166"/>
            <a:ext cx="4370788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D:\用户目录\Documents\Tencent Files\851270440\FileRecv\未标题-4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971" y="3865425"/>
            <a:ext cx="4370788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直接连接符 11"/>
          <p:cNvCxnSpPr/>
          <p:nvPr/>
        </p:nvCxnSpPr>
        <p:spPr>
          <a:xfrm>
            <a:off x="0" y="744659"/>
            <a:ext cx="9148134" cy="1587"/>
          </a:xfrm>
          <a:prstGeom prst="line">
            <a:avLst/>
          </a:prstGeom>
          <a:ln w="15875">
            <a:solidFill>
              <a:srgbClr val="00417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2400" y="175847"/>
            <a:ext cx="340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66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实验结果与分析</a:t>
            </a:r>
          </a:p>
        </p:txBody>
      </p:sp>
    </p:spTree>
    <p:extLst>
      <p:ext uri="{BB962C8B-B14F-4D97-AF65-F5344CB8AC3E}">
        <p14:creationId xmlns:p14="http://schemas.microsoft.com/office/powerpoint/2010/main" val="68976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604448" y="645333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sz="2000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29</a:t>
            </a:r>
            <a:endParaRPr lang="zh-CN" altLang="en-US" sz="2000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62025"/>
            <a:ext cx="4876800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28599" y="1762566"/>
            <a:ext cx="4973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dirty="0" smtClean="0"/>
              <a:t>所</a:t>
            </a:r>
            <a:r>
              <a:rPr lang="zh-CN" altLang="zh-CN" dirty="0"/>
              <a:t>选天文数据恢复图像定量</a:t>
            </a:r>
            <a:r>
              <a:rPr lang="zh-CN" altLang="zh-CN" dirty="0" smtClean="0"/>
              <a:t>评价</a:t>
            </a:r>
            <a:endParaRPr lang="zh-CN" altLang="zh-CN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393769"/>
              </p:ext>
            </p:extLst>
          </p:nvPr>
        </p:nvGraphicFramePr>
        <p:xfrm>
          <a:off x="1430216" y="2297726"/>
          <a:ext cx="6571988" cy="2919043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287933"/>
                <a:gridCol w="2158139"/>
                <a:gridCol w="2125916"/>
              </a:tblGrid>
              <a:tr h="588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0070C0"/>
                          </a:solidFill>
                          <a:effectLst/>
                        </a:rPr>
                        <a:t>图像</a:t>
                      </a:r>
                      <a:endParaRPr lang="zh-CN" sz="1600" kern="100" dirty="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70C0"/>
                          </a:solidFill>
                          <a:effectLst/>
                        </a:rPr>
                        <a:t>PSNR(dB)</a:t>
                      </a:r>
                      <a:endParaRPr lang="zh-CN" sz="1600" kern="10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70C0"/>
                          </a:solidFill>
                          <a:effectLst/>
                        </a:rPr>
                        <a:t>MSE</a:t>
                      </a:r>
                      <a:endParaRPr lang="zh-CN" sz="1600" kern="10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886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70C0"/>
                          </a:solidFill>
                          <a:effectLst/>
                        </a:rPr>
                        <a:t>LSR</a:t>
                      </a:r>
                      <a:r>
                        <a:rPr lang="zh-CN" sz="1600" kern="0" dirty="0">
                          <a:solidFill>
                            <a:srgbClr val="0070C0"/>
                          </a:solidFill>
                          <a:effectLst/>
                        </a:rPr>
                        <a:t>速度为</a:t>
                      </a:r>
                      <a:r>
                        <a:rPr lang="en-US" sz="1600" kern="0" dirty="0">
                          <a:solidFill>
                            <a:srgbClr val="0070C0"/>
                          </a:solidFill>
                          <a:effectLst/>
                        </a:rPr>
                        <a:t>-151.733km/s</a:t>
                      </a:r>
                      <a:endParaRPr lang="zh-CN" sz="1600" kern="100" dirty="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70C0"/>
                          </a:solidFill>
                          <a:effectLst/>
                        </a:rPr>
                        <a:t>30.5643</a:t>
                      </a:r>
                      <a:endParaRPr lang="zh-CN" sz="1600" kern="100" dirty="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70C0"/>
                          </a:solidFill>
                          <a:effectLst/>
                        </a:rPr>
                        <a:t>0.0026</a:t>
                      </a:r>
                      <a:endParaRPr lang="zh-CN" sz="1600" kern="10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6567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70C0"/>
                          </a:solidFill>
                          <a:effectLst/>
                        </a:rPr>
                        <a:t>LSR</a:t>
                      </a:r>
                      <a:r>
                        <a:rPr lang="zh-CN" sz="1600" kern="0" dirty="0">
                          <a:solidFill>
                            <a:srgbClr val="0070C0"/>
                          </a:solidFill>
                          <a:effectLst/>
                        </a:rPr>
                        <a:t>速度为</a:t>
                      </a:r>
                      <a:r>
                        <a:rPr lang="en-US" sz="1600" kern="0" dirty="0">
                          <a:solidFill>
                            <a:srgbClr val="0070C0"/>
                          </a:solidFill>
                          <a:effectLst/>
                        </a:rPr>
                        <a:t>-4.509km/s</a:t>
                      </a:r>
                      <a:endParaRPr lang="zh-CN" sz="1600" kern="100" dirty="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70C0"/>
                          </a:solidFill>
                          <a:effectLst/>
                        </a:rPr>
                        <a:t>49.7407</a:t>
                      </a:r>
                      <a:endParaRPr lang="zh-CN" sz="1600" kern="100" dirty="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70C0"/>
                          </a:solidFill>
                          <a:effectLst/>
                        </a:rPr>
                        <a:t>0.0109</a:t>
                      </a:r>
                      <a:endParaRPr lang="zh-CN" sz="1600" kern="10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6567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70C0"/>
                          </a:solidFill>
                          <a:effectLst/>
                        </a:rPr>
                        <a:t>LSR</a:t>
                      </a:r>
                      <a:r>
                        <a:rPr lang="zh-CN" sz="1600" kern="0" dirty="0">
                          <a:solidFill>
                            <a:srgbClr val="0070C0"/>
                          </a:solidFill>
                          <a:effectLst/>
                        </a:rPr>
                        <a:t>速度为</a:t>
                      </a:r>
                      <a:r>
                        <a:rPr lang="en-US" sz="1600" kern="0" dirty="0">
                          <a:solidFill>
                            <a:srgbClr val="0070C0"/>
                          </a:solidFill>
                          <a:effectLst/>
                        </a:rPr>
                        <a:t>13.894km/s</a:t>
                      </a:r>
                      <a:endParaRPr lang="zh-CN" sz="1600" kern="100" dirty="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70C0"/>
                          </a:solidFill>
                          <a:effectLst/>
                        </a:rPr>
                        <a:t>48.9773</a:t>
                      </a:r>
                      <a:endParaRPr lang="zh-CN" sz="1600" kern="10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70C0"/>
                          </a:solidFill>
                          <a:effectLst/>
                        </a:rPr>
                        <a:t>0.0089</a:t>
                      </a:r>
                      <a:endParaRPr lang="zh-CN" sz="1600" kern="10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1042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70C0"/>
                          </a:solidFill>
                          <a:effectLst/>
                        </a:rPr>
                        <a:t>LSR</a:t>
                      </a:r>
                      <a:r>
                        <a:rPr lang="zh-CN" sz="1600" kern="0">
                          <a:solidFill>
                            <a:srgbClr val="0070C0"/>
                          </a:solidFill>
                          <a:effectLst/>
                        </a:rPr>
                        <a:t>速度为</a:t>
                      </a:r>
                      <a:r>
                        <a:rPr lang="en-US" sz="1600" kern="0">
                          <a:solidFill>
                            <a:srgbClr val="0070C0"/>
                          </a:solidFill>
                          <a:effectLst/>
                        </a:rPr>
                        <a:t>87.507km/s</a:t>
                      </a:r>
                      <a:endParaRPr lang="zh-CN" sz="1600" kern="10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70C0"/>
                          </a:solidFill>
                          <a:effectLst/>
                        </a:rPr>
                        <a:t>28.8644</a:t>
                      </a:r>
                      <a:endParaRPr lang="zh-CN" sz="1600" kern="10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70C0"/>
                          </a:solidFill>
                          <a:effectLst/>
                        </a:rPr>
                        <a:t>0.0027</a:t>
                      </a:r>
                      <a:endParaRPr lang="zh-CN" sz="1600" kern="100" dirty="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cxnSp>
        <p:nvCxnSpPr>
          <p:cNvPr id="9" name="直接连接符 8"/>
          <p:cNvCxnSpPr/>
          <p:nvPr/>
        </p:nvCxnSpPr>
        <p:spPr>
          <a:xfrm>
            <a:off x="0" y="744659"/>
            <a:ext cx="9148134" cy="1587"/>
          </a:xfrm>
          <a:prstGeom prst="line">
            <a:avLst/>
          </a:prstGeom>
          <a:ln w="15875">
            <a:solidFill>
              <a:srgbClr val="00417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175847"/>
            <a:ext cx="340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66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实验结果与分析</a:t>
            </a:r>
          </a:p>
        </p:txBody>
      </p:sp>
    </p:spTree>
    <p:extLst>
      <p:ext uri="{BB962C8B-B14F-4D97-AF65-F5344CB8AC3E}">
        <p14:creationId xmlns:p14="http://schemas.microsoft.com/office/powerpoint/2010/main" val="64501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20081115_31fc5f941991a0fdb2d5iApuHGnuOjD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10" y="882525"/>
            <a:ext cx="4876648" cy="493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8604448" y="645333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sz="2000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3</a:t>
            </a:r>
            <a:endParaRPr lang="zh-CN" altLang="en-US" sz="2000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152400" y="768105"/>
            <a:ext cx="8995734" cy="1587"/>
          </a:xfrm>
          <a:prstGeom prst="line">
            <a:avLst/>
          </a:prstGeom>
          <a:ln w="15875">
            <a:solidFill>
              <a:srgbClr val="00417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14"/>
          <p:cNvSpPr txBox="1"/>
          <p:nvPr/>
        </p:nvSpPr>
        <p:spPr>
          <a:xfrm>
            <a:off x="3512636" y="1230927"/>
            <a:ext cx="2124340" cy="40011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kumimoji="1" lang="zh-CN" altLang="en-US" sz="2000" dirty="0" smtClean="0">
                <a:latin typeface="黑体" pitchFamily="49" charset="-122"/>
                <a:ea typeface="黑体" pitchFamily="49" charset="-122"/>
              </a:rPr>
              <a:t>背景</a:t>
            </a:r>
            <a:r>
              <a:rPr kumimoji="1" lang="zh-CN" altLang="en-US" sz="2000" dirty="0" smtClean="0">
                <a:latin typeface="黑体" pitchFamily="49" charset="-122"/>
                <a:ea typeface="黑体" pitchFamily="49" charset="-122"/>
              </a:rPr>
              <a:t>与研究意义</a:t>
            </a:r>
            <a:endParaRPr kumimoji="1" lang="zh-CN" altLang="en-US" sz="20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文本框 5"/>
          <p:cNvSpPr txBox="1"/>
          <p:nvPr/>
        </p:nvSpPr>
        <p:spPr>
          <a:xfrm>
            <a:off x="864066" y="2920911"/>
            <a:ext cx="2216167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spcAft>
                <a:spcPts val="1200"/>
              </a:spcAft>
              <a:defRPr kumimoji="1"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 dirty="0"/>
              <a:t>稀疏表达</a:t>
            </a:r>
            <a:r>
              <a:rPr lang="zh-CN" altLang="zh-CN" dirty="0"/>
              <a:t>相关算法仍存在算法执行效率低、逼近精度条件苛刻的问题。</a:t>
            </a:r>
            <a:endParaRPr lang="zh-CN" altLang="en-US" dirty="0"/>
          </a:p>
        </p:txBody>
      </p:sp>
      <p:sp>
        <p:nvSpPr>
          <p:cNvPr id="12" name="文本框 6"/>
          <p:cNvSpPr txBox="1"/>
          <p:nvPr/>
        </p:nvSpPr>
        <p:spPr>
          <a:xfrm>
            <a:off x="3558005" y="2897704"/>
            <a:ext cx="2027989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kumimoji="1" lang="zh-CN" altLang="en-US" dirty="0">
                <a:latin typeface="黑体" pitchFamily="49" charset="-122"/>
                <a:ea typeface="黑体" pitchFamily="49" charset="-122"/>
              </a:rPr>
              <a:t>目前存在的遥感影像融合</a:t>
            </a:r>
            <a:r>
              <a:rPr kumimoji="1" lang="zh-CN" altLang="en-US" dirty="0" smtClean="0">
                <a:latin typeface="黑体" pitchFamily="49" charset="-122"/>
                <a:ea typeface="黑体" pitchFamily="49" charset="-122"/>
              </a:rPr>
              <a:t>方法多数都存在</a:t>
            </a:r>
            <a:r>
              <a:rPr kumimoji="1" lang="zh-CN" altLang="en-US" dirty="0">
                <a:latin typeface="黑体" pitchFamily="49" charset="-122"/>
                <a:ea typeface="黑体" pitchFamily="49" charset="-122"/>
              </a:rPr>
              <a:t>不同程度的</a:t>
            </a:r>
            <a:r>
              <a:rPr kumimoji="1" lang="zh-CN" altLang="en-US" dirty="0" smtClean="0">
                <a:latin typeface="黑体" pitchFamily="49" charset="-122"/>
                <a:ea typeface="黑体" pitchFamily="49" charset="-122"/>
              </a:rPr>
              <a:t>弊端</a:t>
            </a:r>
            <a:r>
              <a:rPr kumimoji="1" lang="zh-CN" altLang="en-US" dirty="0">
                <a:latin typeface="黑体" pitchFamily="49" charset="-122"/>
                <a:ea typeface="黑体" pitchFamily="49" charset="-122"/>
              </a:rPr>
              <a:t>。</a:t>
            </a:r>
          </a:p>
        </p:txBody>
      </p:sp>
      <p:sp>
        <p:nvSpPr>
          <p:cNvPr id="13" name="文本框 7"/>
          <p:cNvSpPr txBox="1"/>
          <p:nvPr/>
        </p:nvSpPr>
        <p:spPr>
          <a:xfrm>
            <a:off x="6226631" y="2879896"/>
            <a:ext cx="2085032" cy="120032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kumimoji="1" lang="zh-CN" altLang="en-US" dirty="0" smtClean="0">
                <a:latin typeface="黑体" pitchFamily="49" charset="-122"/>
                <a:ea typeface="黑体" pitchFamily="49" charset="-122"/>
              </a:rPr>
              <a:t>天文数据的爆炸式增长给天文数据的存储和传输带来了</a:t>
            </a:r>
            <a:r>
              <a:rPr kumimoji="1" lang="zh-CN" altLang="en-US" dirty="0">
                <a:latin typeface="黑体" pitchFamily="49" charset="-122"/>
                <a:ea typeface="黑体" pitchFamily="49" charset="-122"/>
              </a:rPr>
              <a:t>极</a:t>
            </a:r>
            <a:r>
              <a:rPr kumimoji="1" lang="zh-CN" altLang="en-US" dirty="0" smtClean="0">
                <a:latin typeface="黑体" pitchFamily="49" charset="-122"/>
                <a:ea typeface="黑体" pitchFamily="49" charset="-122"/>
              </a:rPr>
              <a:t>大的挑战。</a:t>
            </a:r>
            <a:endParaRPr kumimoji="1" lang="zh-CN" altLang="en-US" dirty="0"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4" name="直线箭头连接符 2"/>
          <p:cNvCxnSpPr>
            <a:stCxn id="10" idx="2"/>
          </p:cNvCxnSpPr>
          <p:nvPr/>
        </p:nvCxnSpPr>
        <p:spPr>
          <a:xfrm>
            <a:off x="4574806" y="1631037"/>
            <a:ext cx="22829" cy="1135606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直线箭头连接符 11"/>
          <p:cNvCxnSpPr>
            <a:stCxn id="10" idx="2"/>
          </p:cNvCxnSpPr>
          <p:nvPr/>
        </p:nvCxnSpPr>
        <p:spPr>
          <a:xfrm flipH="1">
            <a:off x="2286000" y="1631037"/>
            <a:ext cx="2288806" cy="1012994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直线箭头连接符 12"/>
          <p:cNvCxnSpPr>
            <a:stCxn id="10" idx="2"/>
          </p:cNvCxnSpPr>
          <p:nvPr/>
        </p:nvCxnSpPr>
        <p:spPr>
          <a:xfrm>
            <a:off x="4574806" y="1631037"/>
            <a:ext cx="2376979" cy="1012994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下箭头 16"/>
          <p:cNvSpPr/>
          <p:nvPr/>
        </p:nvSpPr>
        <p:spPr>
          <a:xfrm>
            <a:off x="4139952" y="4378146"/>
            <a:ext cx="864096" cy="576064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2286001" y="5251935"/>
            <a:ext cx="4609282" cy="89095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kumimoji="1" lang="zh-CN" altLang="en-US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将</a:t>
            </a:r>
            <a:r>
              <a:rPr kumimoji="1" lang="zh-CN" altLang="en-US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稀疏表达理论与实际问题相结合，具有重要的研究意义。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75847"/>
            <a:ext cx="340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66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背景与意义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126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8" grpId="0" animBg="1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604448" y="645333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sz="2000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30</a:t>
            </a:r>
            <a:endParaRPr lang="zh-CN" altLang="en-US" sz="2000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62025"/>
            <a:ext cx="4876800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4" name="Picture 2" descr="D:\用户目录\Documents\Tencent Files\851270440\FileRecv\未标题-5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69" y="1168129"/>
            <a:ext cx="4370788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D:\用户目录\Documents\Tencent Files\851270440\FileRecv\未标题-6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081" y="1156406"/>
            <a:ext cx="4370788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D:\用户目录\Documents\Tencent Files\851270440\FileRecv\未标题-7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69" y="3688129"/>
            <a:ext cx="4370788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D:\用户目录\Documents\Tencent Files\851270440\FileRecv\未标题-8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88129"/>
            <a:ext cx="4370788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接连接符 9"/>
          <p:cNvCxnSpPr/>
          <p:nvPr/>
        </p:nvCxnSpPr>
        <p:spPr>
          <a:xfrm>
            <a:off x="0" y="744659"/>
            <a:ext cx="9148134" cy="1587"/>
          </a:xfrm>
          <a:prstGeom prst="line">
            <a:avLst/>
          </a:prstGeom>
          <a:ln w="15875">
            <a:solidFill>
              <a:srgbClr val="00417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2400" y="175847"/>
            <a:ext cx="340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66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实验结果与分析</a:t>
            </a:r>
          </a:p>
        </p:txBody>
      </p:sp>
    </p:spTree>
    <p:extLst>
      <p:ext uri="{BB962C8B-B14F-4D97-AF65-F5344CB8AC3E}">
        <p14:creationId xmlns:p14="http://schemas.microsoft.com/office/powerpoint/2010/main" val="9293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604448" y="645333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sz="2000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31</a:t>
            </a:r>
            <a:endParaRPr lang="zh-CN" altLang="en-US" sz="2000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62025"/>
            <a:ext cx="4876800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598441"/>
              </p:ext>
            </p:extLst>
          </p:nvPr>
        </p:nvGraphicFramePr>
        <p:xfrm>
          <a:off x="1090243" y="2499511"/>
          <a:ext cx="7244861" cy="2822767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549753"/>
                <a:gridCol w="2328075"/>
                <a:gridCol w="2367033"/>
              </a:tblGrid>
              <a:tr h="5692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70C0"/>
                          </a:solidFill>
                          <a:effectLst/>
                        </a:rPr>
                        <a:t>图像</a:t>
                      </a:r>
                      <a:endParaRPr lang="zh-CN" sz="1800" kern="100" dirty="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70C0"/>
                          </a:solidFill>
                          <a:effectLst/>
                        </a:rPr>
                        <a:t>PSNR(dB)</a:t>
                      </a:r>
                      <a:endParaRPr lang="zh-CN" sz="1800" kern="10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70C0"/>
                          </a:solidFill>
                          <a:effectLst/>
                        </a:rPr>
                        <a:t>MSE</a:t>
                      </a:r>
                      <a:endParaRPr lang="zh-CN" sz="1800" kern="10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6921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rgbClr val="0070C0"/>
                          </a:solidFill>
                          <a:effectLst/>
                        </a:rPr>
                        <a:t>LSR</a:t>
                      </a:r>
                      <a:r>
                        <a:rPr lang="zh-CN" sz="1800" kern="0" dirty="0">
                          <a:solidFill>
                            <a:srgbClr val="0070C0"/>
                          </a:solidFill>
                          <a:effectLst/>
                        </a:rPr>
                        <a:t>速度为</a:t>
                      </a:r>
                      <a:r>
                        <a:rPr lang="en-US" sz="1800" kern="0" dirty="0">
                          <a:solidFill>
                            <a:srgbClr val="0070C0"/>
                          </a:solidFill>
                          <a:effectLst/>
                        </a:rPr>
                        <a:t>-151.733km/s</a:t>
                      </a:r>
                      <a:endParaRPr lang="zh-CN" sz="1800" kern="100" dirty="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70C0"/>
                          </a:solidFill>
                          <a:effectLst/>
                        </a:rPr>
                        <a:t>31.8539</a:t>
                      </a:r>
                      <a:endParaRPr lang="zh-CN" sz="1800" kern="10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70C0"/>
                          </a:solidFill>
                          <a:effectLst/>
                        </a:rPr>
                        <a:t>0.0115</a:t>
                      </a:r>
                      <a:endParaRPr lang="zh-CN" sz="1800" kern="10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702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70C0"/>
                          </a:solidFill>
                          <a:effectLst/>
                        </a:rPr>
                        <a:t>LSR</a:t>
                      </a:r>
                      <a:r>
                        <a:rPr lang="zh-CN" sz="1800" kern="0" dirty="0">
                          <a:solidFill>
                            <a:srgbClr val="0070C0"/>
                          </a:solidFill>
                          <a:effectLst/>
                        </a:rPr>
                        <a:t>速度为</a:t>
                      </a:r>
                      <a:r>
                        <a:rPr lang="en-US" sz="1800" kern="0" dirty="0">
                          <a:solidFill>
                            <a:srgbClr val="0070C0"/>
                          </a:solidFill>
                          <a:effectLst/>
                        </a:rPr>
                        <a:t>-4.508km/s</a:t>
                      </a:r>
                      <a:endParaRPr lang="zh-CN" sz="1800" kern="100" dirty="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70C0"/>
                          </a:solidFill>
                          <a:effectLst/>
                        </a:rPr>
                        <a:t>49.2647</a:t>
                      </a:r>
                      <a:endParaRPr lang="zh-CN" sz="1800" kern="100" dirty="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70C0"/>
                          </a:solidFill>
                          <a:effectLst/>
                        </a:rPr>
                        <a:t>0.0337</a:t>
                      </a:r>
                      <a:endParaRPr lang="zh-CN" sz="1800" kern="10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702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70C0"/>
                          </a:solidFill>
                          <a:effectLst/>
                        </a:rPr>
                        <a:t>LSR</a:t>
                      </a:r>
                      <a:r>
                        <a:rPr lang="zh-CN" sz="1800" kern="0" dirty="0">
                          <a:solidFill>
                            <a:srgbClr val="0070C0"/>
                          </a:solidFill>
                          <a:effectLst/>
                        </a:rPr>
                        <a:t>速度为</a:t>
                      </a:r>
                      <a:r>
                        <a:rPr lang="en-US" sz="1800" kern="0" dirty="0">
                          <a:solidFill>
                            <a:srgbClr val="0070C0"/>
                          </a:solidFill>
                          <a:effectLst/>
                        </a:rPr>
                        <a:t>13.894km/s</a:t>
                      </a:r>
                      <a:endParaRPr lang="zh-CN" sz="1800" kern="100" dirty="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70C0"/>
                          </a:solidFill>
                          <a:effectLst/>
                        </a:rPr>
                        <a:t>43.8118</a:t>
                      </a:r>
                      <a:endParaRPr lang="zh-CN" sz="1800" kern="10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70C0"/>
                          </a:solidFill>
                          <a:effectLst/>
                        </a:rPr>
                        <a:t>0.0142</a:t>
                      </a:r>
                      <a:endParaRPr lang="zh-CN" sz="1800" kern="10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902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70C0"/>
                          </a:solidFill>
                          <a:effectLst/>
                        </a:rPr>
                        <a:t>LSR</a:t>
                      </a:r>
                      <a:r>
                        <a:rPr lang="zh-CN" sz="1800" kern="0" dirty="0">
                          <a:solidFill>
                            <a:srgbClr val="0070C0"/>
                          </a:solidFill>
                          <a:effectLst/>
                        </a:rPr>
                        <a:t>速度为</a:t>
                      </a:r>
                      <a:r>
                        <a:rPr lang="en-US" sz="1800" kern="0" dirty="0">
                          <a:solidFill>
                            <a:srgbClr val="0070C0"/>
                          </a:solidFill>
                          <a:effectLst/>
                        </a:rPr>
                        <a:t>87.506km/s</a:t>
                      </a:r>
                      <a:endParaRPr lang="zh-CN" sz="1800" kern="100" dirty="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70C0"/>
                          </a:solidFill>
                          <a:effectLst/>
                        </a:rPr>
                        <a:t>31.7860</a:t>
                      </a:r>
                      <a:endParaRPr lang="zh-CN" sz="1800" kern="100" dirty="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70C0"/>
                          </a:solidFill>
                          <a:effectLst/>
                        </a:rPr>
                        <a:t>0.0115</a:t>
                      </a:r>
                      <a:endParaRPr lang="zh-CN" sz="1800" kern="100" dirty="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971550" y="1974236"/>
            <a:ext cx="34163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0" i="0" u="none" strike="noStrike" cap="none" normalizeH="0" baseline="0" dirty="0" smtClean="0" bmk="_Toc418866665">
                <a:ln>
                  <a:noFill/>
                </a:ln>
                <a:solidFill>
                  <a:schemeClr val="tx1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所选天文数据恢复图像定量评价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0" y="744659"/>
            <a:ext cx="9148134" cy="1587"/>
          </a:xfrm>
          <a:prstGeom prst="line">
            <a:avLst/>
          </a:prstGeom>
          <a:ln w="15875">
            <a:solidFill>
              <a:srgbClr val="00417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175847"/>
            <a:ext cx="340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66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实验结果与分析</a:t>
            </a:r>
          </a:p>
        </p:txBody>
      </p:sp>
    </p:spTree>
    <p:extLst>
      <p:ext uri="{BB962C8B-B14F-4D97-AF65-F5344CB8AC3E}">
        <p14:creationId xmlns:p14="http://schemas.microsoft.com/office/powerpoint/2010/main" val="427798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20081115_31fc5f941991a0fdb2d5iApuHGnuOjD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10" y="882525"/>
            <a:ext cx="4876648" cy="493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0" y="323229"/>
            <a:ext cx="1547663" cy="741068"/>
            <a:chOff x="0" y="994645"/>
            <a:chExt cx="1547663" cy="741068"/>
          </a:xfrm>
        </p:grpSpPr>
        <p:sp>
          <p:nvSpPr>
            <p:cNvPr id="6" name="矩形 5"/>
            <p:cNvSpPr/>
            <p:nvPr/>
          </p:nvSpPr>
          <p:spPr>
            <a:xfrm>
              <a:off x="0" y="994645"/>
              <a:ext cx="1547663" cy="741068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400" kern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7" name="TextBox 47"/>
            <p:cNvSpPr txBox="1"/>
            <p:nvPr/>
          </p:nvSpPr>
          <p:spPr>
            <a:xfrm>
              <a:off x="125759" y="994645"/>
              <a:ext cx="12961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zh-CN" alt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文本框 8"/>
          <p:cNvSpPr txBox="1"/>
          <p:nvPr/>
        </p:nvSpPr>
        <p:spPr>
          <a:xfrm>
            <a:off x="2765845" y="1247212"/>
            <a:ext cx="3189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1">
                    <a:alpha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研究意义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与现状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63299" y="2107410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993898" y="2054635"/>
            <a:ext cx="491394" cy="45289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二</a:t>
            </a:r>
          </a:p>
        </p:txBody>
      </p:sp>
      <p:sp>
        <p:nvSpPr>
          <p:cNvPr id="14" name="文本框 12"/>
          <p:cNvSpPr txBox="1"/>
          <p:nvPr/>
        </p:nvSpPr>
        <p:spPr>
          <a:xfrm>
            <a:off x="2765845" y="2010691"/>
            <a:ext cx="3400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prstClr val="black">
                    <a:alpha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稀疏表达算法概述</a:t>
            </a:r>
          </a:p>
        </p:txBody>
      </p:sp>
      <p:sp>
        <p:nvSpPr>
          <p:cNvPr id="18" name="文本框 16"/>
          <p:cNvSpPr txBox="1"/>
          <p:nvPr/>
        </p:nvSpPr>
        <p:spPr>
          <a:xfrm>
            <a:off x="2765845" y="2879676"/>
            <a:ext cx="4912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prstClr val="black">
                    <a:alpha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ROMP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算法的改进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en-US" altLang="zh-CN" sz="2400" dirty="0" err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BtROMP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算法</a:t>
            </a:r>
            <a:endParaRPr lang="zh-CN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2" name="文本框 20"/>
          <p:cNvSpPr txBox="1"/>
          <p:nvPr/>
        </p:nvSpPr>
        <p:spPr>
          <a:xfrm>
            <a:off x="2765846" y="3726569"/>
            <a:ext cx="5440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prstClr val="black">
                    <a:alpha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基于稀疏表达的遥感影像融合方法</a:t>
            </a:r>
          </a:p>
        </p:txBody>
      </p:sp>
      <p:sp>
        <p:nvSpPr>
          <p:cNvPr id="24" name="矩形 23"/>
          <p:cNvSpPr/>
          <p:nvPr/>
        </p:nvSpPr>
        <p:spPr>
          <a:xfrm>
            <a:off x="8604448" y="645333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32</a:t>
            </a:r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27" name="文本框 25"/>
          <p:cNvSpPr txBox="1"/>
          <p:nvPr/>
        </p:nvSpPr>
        <p:spPr>
          <a:xfrm>
            <a:off x="2765846" y="4618999"/>
            <a:ext cx="5440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prstClr val="black">
                    <a:alpha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基于稀疏表达的天文数据压缩方法</a:t>
            </a:r>
          </a:p>
        </p:txBody>
      </p:sp>
      <p:sp>
        <p:nvSpPr>
          <p:cNvPr id="31" name="文本框 25"/>
          <p:cNvSpPr txBox="1"/>
          <p:nvPr/>
        </p:nvSpPr>
        <p:spPr>
          <a:xfrm>
            <a:off x="2797060" y="5530160"/>
            <a:ext cx="3955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prstClr val="black">
                    <a:alpha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2400" dirty="0" smtClean="0">
                <a:solidFill>
                  <a:srgbClr val="FF0000">
                    <a:alpha val="75000"/>
                  </a:srgb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结论</a:t>
            </a:r>
            <a:endParaRPr lang="zh-CN" altLang="en-US" sz="2400" dirty="0">
              <a:solidFill>
                <a:srgbClr val="FF0000">
                  <a:alpha val="75000"/>
                </a:srgb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063299" y="1267753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993898" y="1214978"/>
            <a:ext cx="491394" cy="45289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一</a:t>
            </a:r>
          </a:p>
        </p:txBody>
      </p:sp>
      <p:sp>
        <p:nvSpPr>
          <p:cNvPr id="33" name="矩形 32"/>
          <p:cNvSpPr/>
          <p:nvPr/>
        </p:nvSpPr>
        <p:spPr>
          <a:xfrm>
            <a:off x="2087232" y="2916566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982175" y="2869674"/>
            <a:ext cx="491394" cy="45289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三</a:t>
            </a:r>
          </a:p>
        </p:txBody>
      </p:sp>
      <p:sp>
        <p:nvSpPr>
          <p:cNvPr id="35" name="矩形 34"/>
          <p:cNvSpPr/>
          <p:nvPr/>
        </p:nvSpPr>
        <p:spPr>
          <a:xfrm>
            <a:off x="2077630" y="3788119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982175" y="3735344"/>
            <a:ext cx="491394" cy="45289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四</a:t>
            </a:r>
          </a:p>
        </p:txBody>
      </p:sp>
      <p:sp>
        <p:nvSpPr>
          <p:cNvPr id="39" name="矩形 38"/>
          <p:cNvSpPr/>
          <p:nvPr/>
        </p:nvSpPr>
        <p:spPr>
          <a:xfrm>
            <a:off x="2051576" y="5582935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982175" y="5530160"/>
            <a:ext cx="491394" cy="452890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六</a:t>
            </a:r>
          </a:p>
        </p:txBody>
      </p:sp>
      <p:sp>
        <p:nvSpPr>
          <p:cNvPr id="41" name="矩形 40"/>
          <p:cNvSpPr/>
          <p:nvPr/>
        </p:nvSpPr>
        <p:spPr>
          <a:xfrm>
            <a:off x="2063299" y="4680549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993898" y="4627774"/>
            <a:ext cx="491394" cy="45289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五</a:t>
            </a:r>
          </a:p>
        </p:txBody>
      </p:sp>
    </p:spTree>
    <p:extLst>
      <p:ext uri="{BB962C8B-B14F-4D97-AF65-F5344CB8AC3E}">
        <p14:creationId xmlns:p14="http://schemas.microsoft.com/office/powerpoint/2010/main" val="269826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 animBg="1"/>
      <p:bldP spid="14" grpId="0"/>
      <p:bldP spid="18" grpId="0"/>
      <p:bldP spid="22" grpId="0"/>
      <p:bldP spid="24" grpId="0" animBg="1"/>
      <p:bldP spid="27" grpId="0"/>
      <p:bldP spid="31" grpId="0"/>
      <p:bldP spid="28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604448" y="645333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sz="2000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33</a:t>
            </a:r>
            <a:endParaRPr lang="zh-CN" altLang="en-US" sz="2000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62025"/>
            <a:ext cx="4876800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4770" y="1785719"/>
            <a:ext cx="791505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zh-CN" sz="2000" b="1" dirty="0" smtClean="0">
                <a:solidFill>
                  <a:srgbClr val="00B0F0"/>
                </a:solidFill>
              </a:rPr>
              <a:t>运用</a:t>
            </a:r>
            <a:r>
              <a:rPr lang="zh-CN" altLang="zh-CN" sz="2000" b="1" dirty="0">
                <a:solidFill>
                  <a:srgbClr val="00B0F0"/>
                </a:solidFill>
              </a:rPr>
              <a:t>稀疏表达方法提取</a:t>
            </a:r>
            <a:r>
              <a:rPr lang="en-US" altLang="zh-CN" sz="2000" b="1" dirty="0">
                <a:solidFill>
                  <a:srgbClr val="00B0F0"/>
                </a:solidFill>
              </a:rPr>
              <a:t>Pan</a:t>
            </a:r>
            <a:r>
              <a:rPr lang="zh-CN" altLang="zh-CN" sz="2000" b="1" dirty="0">
                <a:solidFill>
                  <a:srgbClr val="00B0F0"/>
                </a:solidFill>
              </a:rPr>
              <a:t>图像的高频信息</a:t>
            </a:r>
            <a:r>
              <a:rPr lang="zh-CN" altLang="zh-CN" sz="2000" dirty="0"/>
              <a:t>，并将</a:t>
            </a:r>
            <a:r>
              <a:rPr lang="en-US" altLang="zh-CN" sz="2000" dirty="0"/>
              <a:t>MS</a:t>
            </a:r>
            <a:r>
              <a:rPr lang="zh-CN" altLang="zh-CN" sz="2000" dirty="0"/>
              <a:t>图像和</a:t>
            </a:r>
            <a:r>
              <a:rPr lang="en-US" altLang="zh-CN" sz="2000" dirty="0"/>
              <a:t>Pan</a:t>
            </a:r>
            <a:r>
              <a:rPr lang="zh-CN" altLang="zh-CN" sz="2000" dirty="0"/>
              <a:t>图像通过</a:t>
            </a:r>
            <a:r>
              <a:rPr lang="zh-CN" altLang="zh-CN" sz="2000" b="1" dirty="0">
                <a:solidFill>
                  <a:srgbClr val="FF0000"/>
                </a:solidFill>
              </a:rPr>
              <a:t>稀疏系数</a:t>
            </a:r>
            <a:r>
              <a:rPr lang="zh-CN" altLang="zh-CN" sz="2000" dirty="0"/>
              <a:t>进行</a:t>
            </a:r>
            <a:r>
              <a:rPr lang="zh-CN" altLang="zh-CN" sz="2000" dirty="0" smtClean="0"/>
              <a:t>融合。</a:t>
            </a:r>
            <a:endParaRPr lang="zh-CN" altLang="zh-CN" sz="2000" dirty="0"/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zh-CN" sz="2000" dirty="0" smtClean="0"/>
              <a:t>利用</a:t>
            </a:r>
            <a:r>
              <a:rPr lang="en-US" altLang="zh-CN" sz="2000" dirty="0" smtClean="0"/>
              <a:t>K-Means</a:t>
            </a:r>
            <a:r>
              <a:rPr lang="zh-CN" altLang="zh-CN" sz="2000" b="1" dirty="0" smtClean="0">
                <a:solidFill>
                  <a:schemeClr val="accent6">
                    <a:lumMod val="75000"/>
                  </a:schemeClr>
                </a:solidFill>
              </a:rPr>
              <a:t>聚类</a:t>
            </a:r>
            <a:r>
              <a:rPr lang="zh-CN" altLang="zh-CN" sz="2000" b="1" dirty="0">
                <a:solidFill>
                  <a:schemeClr val="accent6">
                    <a:lumMod val="75000"/>
                  </a:schemeClr>
                </a:solidFill>
              </a:rPr>
              <a:t>中心作为“关键帧”训练</a:t>
            </a: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</a:rPr>
              <a:t>KSVD</a:t>
            </a:r>
            <a:r>
              <a:rPr lang="zh-CN" altLang="zh-CN" sz="2000" b="1" dirty="0">
                <a:solidFill>
                  <a:schemeClr val="accent6">
                    <a:lumMod val="75000"/>
                  </a:schemeClr>
                </a:solidFill>
              </a:rPr>
              <a:t>字典</a:t>
            </a:r>
            <a:r>
              <a:rPr lang="zh-CN" altLang="zh-CN" sz="2000" dirty="0"/>
              <a:t>，该字典对</a:t>
            </a:r>
            <a:r>
              <a:rPr lang="en-US" altLang="zh-CN" sz="2000" dirty="0"/>
              <a:t>fits</a:t>
            </a:r>
            <a:r>
              <a:rPr lang="zh-CN" altLang="zh-CN" sz="2000" dirty="0"/>
              <a:t>数据中的所有帧图像都有较好的稀疏表达能力。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zh-CN" sz="2000" dirty="0" smtClean="0"/>
              <a:t>改进</a:t>
            </a:r>
            <a:r>
              <a:rPr lang="zh-CN" altLang="zh-CN" sz="2000" dirty="0"/>
              <a:t>了</a:t>
            </a:r>
            <a:r>
              <a:rPr lang="en-US" altLang="zh-CN" sz="2000" dirty="0"/>
              <a:t>RLC</a:t>
            </a:r>
            <a:r>
              <a:rPr lang="zh-CN" altLang="zh-CN" sz="2000" dirty="0"/>
              <a:t>算法，从而使</a:t>
            </a:r>
            <a:r>
              <a:rPr lang="en-US" altLang="zh-CN" sz="2000" b="1" dirty="0">
                <a:solidFill>
                  <a:srgbClr val="FF0000"/>
                </a:solidFill>
              </a:rPr>
              <a:t>RLC</a:t>
            </a:r>
            <a:r>
              <a:rPr lang="zh-CN" altLang="zh-CN" sz="2000" b="1" dirty="0">
                <a:solidFill>
                  <a:srgbClr val="FF0000"/>
                </a:solidFill>
              </a:rPr>
              <a:t>算法对稀疏系数具有很好的编码</a:t>
            </a:r>
            <a:r>
              <a:rPr lang="zh-CN" altLang="zh-CN" sz="2000" b="1" dirty="0" smtClean="0">
                <a:solidFill>
                  <a:srgbClr val="FF0000"/>
                </a:solidFill>
              </a:rPr>
              <a:t>效果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。</a:t>
            </a:r>
            <a:endParaRPr lang="zh-CN" altLang="zh-CN" sz="2000" dirty="0"/>
          </a:p>
        </p:txBody>
      </p:sp>
      <p:cxnSp>
        <p:nvCxnSpPr>
          <p:cNvPr id="8" name="直接连接符 7"/>
          <p:cNvCxnSpPr/>
          <p:nvPr/>
        </p:nvCxnSpPr>
        <p:spPr>
          <a:xfrm>
            <a:off x="0" y="744659"/>
            <a:ext cx="9148134" cy="1587"/>
          </a:xfrm>
          <a:prstGeom prst="line">
            <a:avLst/>
          </a:prstGeom>
          <a:ln w="15875">
            <a:solidFill>
              <a:srgbClr val="00417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175847"/>
            <a:ext cx="340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66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结论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798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604448" y="645333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sz="2000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34</a:t>
            </a:r>
            <a:endParaRPr lang="zh-CN" altLang="en-US" sz="2000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62025"/>
            <a:ext cx="4876800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内容占位符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057775"/>
          </a:xfrm>
        </p:spPr>
        <p:txBody>
          <a:bodyPr/>
          <a:lstStyle/>
          <a:p>
            <a:pPr marL="342900" indent="-342900" algn="ctr">
              <a:lnSpc>
                <a:spcPct val="150000"/>
              </a:lnSpc>
              <a:buFont typeface="Wingdings" pitchFamily="2" charset="2"/>
              <a:buChar char="l"/>
            </a:pPr>
            <a:endParaRPr lang="zh-CN" altLang="en-US" b="1" dirty="0" smtClean="0">
              <a:solidFill>
                <a:srgbClr val="00B0F0"/>
              </a:solidFill>
            </a:endParaRPr>
          </a:p>
          <a:p>
            <a:pPr marL="342900" indent="-342900" algn="ctr">
              <a:lnSpc>
                <a:spcPct val="150000"/>
              </a:lnSpc>
              <a:buFont typeface="Wingdings" pitchFamily="2" charset="2"/>
              <a:buChar char="l"/>
            </a:pPr>
            <a:endParaRPr lang="zh-CN" altLang="en-US" b="1" dirty="0">
              <a:solidFill>
                <a:srgbClr val="00B0F0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3200" b="1" smtClean="0">
                <a:solidFill>
                  <a:srgbClr val="00B0F0"/>
                </a:solidFill>
              </a:rPr>
              <a:t>谢谢</a:t>
            </a:r>
            <a:r>
              <a:rPr lang="zh-CN" altLang="en-US" sz="3200" b="1" dirty="0" smtClean="0">
                <a:solidFill>
                  <a:srgbClr val="00B0F0"/>
                </a:solidFill>
              </a:rPr>
              <a:t>各位的聆听！</a:t>
            </a:r>
            <a:endParaRPr lang="zh-CN" altLang="en-US" sz="3200" b="1" dirty="0">
              <a:solidFill>
                <a:srgbClr val="00B0F0"/>
              </a:solidFill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0" y="744659"/>
            <a:ext cx="9148134" cy="1587"/>
          </a:xfrm>
          <a:prstGeom prst="line">
            <a:avLst/>
          </a:prstGeom>
          <a:ln w="15875">
            <a:solidFill>
              <a:srgbClr val="00417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5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20081115_31fc5f941991a0fdb2d5iApuHGnuOjD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10" y="882525"/>
            <a:ext cx="4876648" cy="493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接连接符 5"/>
          <p:cNvCxnSpPr/>
          <p:nvPr/>
        </p:nvCxnSpPr>
        <p:spPr>
          <a:xfrm>
            <a:off x="0" y="744659"/>
            <a:ext cx="9148134" cy="1587"/>
          </a:xfrm>
          <a:prstGeom prst="line">
            <a:avLst/>
          </a:prstGeom>
          <a:ln w="15875">
            <a:solidFill>
              <a:srgbClr val="00417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8604448" y="645333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sz="2000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4</a:t>
            </a:r>
            <a:endParaRPr lang="zh-CN" altLang="en-US" sz="2000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1590" y="2780928"/>
            <a:ext cx="8979988" cy="129614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650044" y="2780928"/>
            <a:ext cx="0" cy="43204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650044" y="3645024"/>
            <a:ext cx="0" cy="43204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6306950" y="2780928"/>
            <a:ext cx="0" cy="43204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6306950" y="3645024"/>
            <a:ext cx="0" cy="43204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4"/>
          <p:cNvSpPr txBox="1"/>
          <p:nvPr/>
        </p:nvSpPr>
        <p:spPr>
          <a:xfrm>
            <a:off x="114581" y="3167390"/>
            <a:ext cx="1080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1800</a:t>
            </a:r>
            <a:endParaRPr lang="zh-CN" altLang="en-US" sz="2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32"/>
          <p:cNvSpPr txBox="1"/>
          <p:nvPr/>
        </p:nvSpPr>
        <p:spPr>
          <a:xfrm>
            <a:off x="5803961" y="3167390"/>
            <a:ext cx="1080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2000</a:t>
            </a:r>
            <a:endParaRPr lang="zh-CN" altLang="en-US" sz="2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57"/>
          <p:cNvSpPr txBox="1"/>
          <p:nvPr/>
        </p:nvSpPr>
        <p:spPr>
          <a:xfrm>
            <a:off x="682695" y="1059618"/>
            <a:ext cx="1792254" cy="1376229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noAutofit/>
          </a:bodyPr>
          <a:lstStyle/>
          <a:p>
            <a:pPr indent="216000">
              <a:lnSpc>
                <a:spcPct val="150000"/>
              </a:lnSpc>
            </a:pPr>
            <a:r>
              <a:rPr lang="en-US" altLang="zh-CN" sz="1400" b="1" dirty="0" smtClean="0">
                <a:solidFill>
                  <a:prstClr val="black">
                    <a:alpha val="7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1807</a:t>
            </a:r>
            <a:r>
              <a:rPr lang="zh-CN" altLang="en-US" sz="1400" b="1" dirty="0" smtClean="0">
                <a:solidFill>
                  <a:prstClr val="black">
                    <a:alpha val="7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年，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傅立叶在法国科学学会上</a:t>
            </a:r>
            <a:r>
              <a:rPr lang="zh-CN" altLang="en-US" sz="1400" b="1" dirty="0" smtClean="0">
                <a:solidFill>
                  <a:srgbClr val="C00000">
                    <a:alpha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首次提出信号稀疏逼近</a:t>
            </a:r>
            <a:r>
              <a:rPr lang="zh-CN" altLang="en-US" sz="1400" b="1" dirty="0" smtClean="0">
                <a:solidFill>
                  <a:schemeClr val="tx1">
                    <a:alpha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的思想</a:t>
            </a:r>
            <a:r>
              <a:rPr lang="zh-CN" altLang="en-US" sz="1400" b="1" dirty="0" smtClean="0">
                <a:solidFill>
                  <a:prstClr val="black">
                    <a:alpha val="7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b="1" dirty="0">
              <a:solidFill>
                <a:prstClr val="black">
                  <a:alpha val="7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文本框 65"/>
          <p:cNvSpPr txBox="1"/>
          <p:nvPr/>
        </p:nvSpPr>
        <p:spPr>
          <a:xfrm>
            <a:off x="1588411" y="4415018"/>
            <a:ext cx="2545412" cy="1384995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indent="216000">
              <a:lnSpc>
                <a:spcPct val="150000"/>
              </a:lnSpc>
              <a:defRPr sz="1400" b="1">
                <a:solidFill>
                  <a:schemeClr val="tx1">
                    <a:alpha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zh-CN" dirty="0" smtClean="0"/>
              <a:t>随后</a:t>
            </a:r>
            <a:r>
              <a:rPr lang="zh-CN" altLang="en-US" dirty="0" smtClean="0"/>
              <a:t>，</a:t>
            </a:r>
            <a:r>
              <a:rPr lang="zh-CN" altLang="zh-CN" dirty="0" smtClean="0"/>
              <a:t>建立</a:t>
            </a:r>
            <a:r>
              <a:rPr lang="zh-CN" altLang="zh-CN" dirty="0"/>
              <a:t>了</a:t>
            </a:r>
            <a:r>
              <a:rPr lang="zh-CN" altLang="zh-CN" dirty="0">
                <a:solidFill>
                  <a:srgbClr val="FF0000">
                    <a:alpha val="75000"/>
                  </a:srgbClr>
                </a:solidFill>
              </a:rPr>
              <a:t>傅立叶变换体系</a:t>
            </a:r>
            <a:r>
              <a:rPr lang="zh-CN" altLang="zh-CN" dirty="0"/>
              <a:t>，</a:t>
            </a:r>
            <a:r>
              <a:rPr lang="zh-CN" altLang="zh-CN" dirty="0" smtClean="0"/>
              <a:t>产生</a:t>
            </a:r>
            <a:r>
              <a:rPr lang="zh-CN" altLang="en-US" dirty="0" smtClean="0"/>
              <a:t>了</a:t>
            </a:r>
            <a:r>
              <a:rPr lang="en-US" altLang="zh-CN" dirty="0" smtClean="0">
                <a:solidFill>
                  <a:schemeClr val="tx1"/>
                </a:solidFill>
              </a:rPr>
              <a:t>STFT</a:t>
            </a:r>
            <a:r>
              <a:rPr lang="zh-CN" altLang="en-US" dirty="0" smtClean="0">
                <a:solidFill>
                  <a:schemeClr val="tx1"/>
                </a:solidFill>
              </a:rPr>
              <a:t>、</a:t>
            </a:r>
            <a:r>
              <a:rPr lang="en-US" altLang="zh-CN" dirty="0" smtClean="0">
                <a:solidFill>
                  <a:schemeClr val="tx1"/>
                </a:solidFill>
              </a:rPr>
              <a:t>DCT</a:t>
            </a:r>
            <a:r>
              <a:rPr lang="zh-CN" altLang="en-US" dirty="0" smtClean="0">
                <a:solidFill>
                  <a:schemeClr val="tx1"/>
                </a:solidFill>
              </a:rPr>
              <a:t>、</a:t>
            </a:r>
            <a:r>
              <a:rPr lang="en-US" altLang="zh-CN" dirty="0" smtClean="0">
                <a:solidFill>
                  <a:schemeClr val="tx1"/>
                </a:solidFill>
              </a:rPr>
              <a:t>WT</a:t>
            </a:r>
            <a:r>
              <a:rPr lang="zh-CN" altLang="en-US" dirty="0" smtClean="0">
                <a:solidFill>
                  <a:schemeClr val="tx1"/>
                </a:solidFill>
              </a:rPr>
              <a:t>等，</a:t>
            </a:r>
            <a:r>
              <a:rPr lang="zh-CN" altLang="zh-CN" dirty="0">
                <a:solidFill>
                  <a:schemeClr val="tx1"/>
                </a:solidFill>
              </a:rPr>
              <a:t>这些变换方法实际上是一种对</a:t>
            </a:r>
            <a:r>
              <a:rPr lang="zh-CN" altLang="zh-CN" dirty="0">
                <a:solidFill>
                  <a:srgbClr val="FF0000">
                    <a:alpha val="75000"/>
                  </a:srgbClr>
                </a:solidFill>
              </a:rPr>
              <a:t>信号稀疏化分析</a:t>
            </a:r>
            <a:r>
              <a:rPr lang="zh-CN" altLang="zh-CN" dirty="0" smtClean="0">
                <a:solidFill>
                  <a:srgbClr val="FF0000">
                    <a:alpha val="75000"/>
                  </a:srgbClr>
                </a:solidFill>
              </a:rPr>
              <a:t>过程</a:t>
            </a:r>
            <a:r>
              <a:rPr lang="zh-CN" altLang="en-US" dirty="0" smtClean="0"/>
              <a:t>。</a:t>
            </a:r>
            <a:endParaRPr lang="zh-CN" altLang="en-US" dirty="0">
              <a:solidFill>
                <a:srgbClr val="404040"/>
              </a:solidFill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1877124" y="3951016"/>
            <a:ext cx="124518" cy="455512"/>
            <a:chOff x="2148978" y="3951016"/>
            <a:chExt cx="124518" cy="455512"/>
          </a:xfrm>
        </p:grpSpPr>
        <p:sp>
          <p:nvSpPr>
            <p:cNvPr id="55" name="椭圆 54"/>
            <p:cNvSpPr/>
            <p:nvPr/>
          </p:nvSpPr>
          <p:spPr>
            <a:xfrm>
              <a:off x="2148978" y="3951016"/>
              <a:ext cx="124518" cy="1245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56" name="直接连接符 55"/>
            <p:cNvCxnSpPr/>
            <p:nvPr/>
          </p:nvCxnSpPr>
          <p:spPr>
            <a:xfrm>
              <a:off x="2211237" y="4068582"/>
              <a:ext cx="0" cy="337946"/>
            </a:xfrm>
            <a:prstGeom prst="line">
              <a:avLst/>
            </a:prstGeom>
            <a:ln w="317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文本框 78"/>
          <p:cNvSpPr txBox="1"/>
          <p:nvPr/>
        </p:nvSpPr>
        <p:spPr>
          <a:xfrm>
            <a:off x="3154632" y="1059618"/>
            <a:ext cx="2870122" cy="1384995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indent="216000">
              <a:lnSpc>
                <a:spcPct val="150000"/>
              </a:lnSpc>
              <a:defRPr sz="1400" b="1">
                <a:solidFill>
                  <a:prstClr val="black">
                    <a:alpha val="7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 smtClean="0"/>
              <a:t>1992</a:t>
            </a:r>
            <a:r>
              <a:rPr lang="zh-CN" altLang="zh-CN" dirty="0"/>
              <a:t>年—</a:t>
            </a:r>
            <a:r>
              <a:rPr lang="en-US" altLang="zh-CN" dirty="0"/>
              <a:t>1996</a:t>
            </a:r>
            <a:r>
              <a:rPr lang="zh-CN" altLang="zh-CN" dirty="0"/>
              <a:t>年，</a:t>
            </a:r>
            <a:r>
              <a:rPr lang="zh-CN" altLang="zh-CN" dirty="0">
                <a:solidFill>
                  <a:srgbClr val="00B050">
                    <a:alpha val="75000"/>
                  </a:srgbClr>
                </a:solidFill>
              </a:rPr>
              <a:t>《</a:t>
            </a:r>
            <a:r>
              <a:rPr lang="en-US" altLang="zh-CN" dirty="0">
                <a:solidFill>
                  <a:srgbClr val="00B050">
                    <a:alpha val="75000"/>
                  </a:srgbClr>
                </a:solidFill>
              </a:rPr>
              <a:t>Science</a:t>
            </a:r>
            <a:r>
              <a:rPr lang="zh-CN" altLang="zh-CN" dirty="0">
                <a:solidFill>
                  <a:srgbClr val="00B050">
                    <a:alpha val="75000"/>
                  </a:srgbClr>
                </a:solidFill>
              </a:rPr>
              <a:t>》</a:t>
            </a:r>
            <a:r>
              <a:rPr lang="zh-CN" altLang="zh-CN" dirty="0">
                <a:solidFill>
                  <a:schemeClr val="tx1">
                    <a:alpha val="75000"/>
                  </a:schemeClr>
                </a:solidFill>
              </a:rPr>
              <a:t>和</a:t>
            </a:r>
            <a:r>
              <a:rPr lang="zh-CN" altLang="zh-CN" dirty="0">
                <a:solidFill>
                  <a:srgbClr val="00B050">
                    <a:alpha val="75000"/>
                  </a:srgbClr>
                </a:solidFill>
              </a:rPr>
              <a:t>《</a:t>
            </a:r>
            <a:r>
              <a:rPr lang="en-US" altLang="zh-CN" dirty="0">
                <a:solidFill>
                  <a:srgbClr val="00B050">
                    <a:alpha val="75000"/>
                  </a:srgbClr>
                </a:solidFill>
              </a:rPr>
              <a:t>Nature</a:t>
            </a:r>
            <a:r>
              <a:rPr lang="zh-CN" altLang="zh-CN" dirty="0" smtClean="0">
                <a:solidFill>
                  <a:srgbClr val="00B050">
                    <a:alpha val="75000"/>
                  </a:srgbClr>
                </a:solidFill>
              </a:rPr>
              <a:t>》</a:t>
            </a:r>
            <a:r>
              <a:rPr lang="zh-CN" altLang="en-US" dirty="0" smtClean="0"/>
              <a:t>发表了三篇代表性的文章，正式提出</a:t>
            </a:r>
            <a:r>
              <a:rPr lang="zh-CN" altLang="en-US" dirty="0" smtClean="0">
                <a:solidFill>
                  <a:srgbClr val="C00000">
                    <a:alpha val="75000"/>
                  </a:srgbClr>
                </a:solidFill>
              </a:rPr>
              <a:t>“稀疏”</a:t>
            </a:r>
            <a:r>
              <a:rPr lang="zh-CN" altLang="en-US" dirty="0" smtClean="0"/>
              <a:t>的概念，具有里程碑式的意义。</a:t>
            </a:r>
            <a:endParaRPr lang="en-US" altLang="zh-CN" dirty="0"/>
          </a:p>
        </p:txBody>
      </p:sp>
      <p:grpSp>
        <p:nvGrpSpPr>
          <p:cNvPr id="58" name="组合 57"/>
          <p:cNvGrpSpPr/>
          <p:nvPr/>
        </p:nvGrpSpPr>
        <p:grpSpPr>
          <a:xfrm>
            <a:off x="3774088" y="3954071"/>
            <a:ext cx="124518" cy="452457"/>
            <a:chOff x="3613447" y="3954071"/>
            <a:chExt cx="124518" cy="452457"/>
          </a:xfrm>
        </p:grpSpPr>
        <p:cxnSp>
          <p:nvCxnSpPr>
            <p:cNvPr id="59" name="直接连接符 58"/>
            <p:cNvCxnSpPr/>
            <p:nvPr/>
          </p:nvCxnSpPr>
          <p:spPr>
            <a:xfrm>
              <a:off x="3675706" y="4068582"/>
              <a:ext cx="0" cy="337946"/>
            </a:xfrm>
            <a:prstGeom prst="line">
              <a:avLst/>
            </a:prstGeom>
            <a:ln w="317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椭圆 59"/>
            <p:cNvSpPr/>
            <p:nvPr/>
          </p:nvSpPr>
          <p:spPr>
            <a:xfrm>
              <a:off x="3613447" y="3954071"/>
              <a:ext cx="124518" cy="1245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1055252" y="2442982"/>
            <a:ext cx="124518" cy="462947"/>
            <a:chOff x="1132253" y="2442982"/>
            <a:chExt cx="124518" cy="462947"/>
          </a:xfrm>
        </p:grpSpPr>
        <p:cxnSp>
          <p:nvCxnSpPr>
            <p:cNvPr id="62" name="直接连接符 61"/>
            <p:cNvCxnSpPr/>
            <p:nvPr/>
          </p:nvCxnSpPr>
          <p:spPr>
            <a:xfrm>
              <a:off x="1194512" y="2442982"/>
              <a:ext cx="0" cy="337946"/>
            </a:xfrm>
            <a:prstGeom prst="line">
              <a:avLst/>
            </a:prstGeom>
            <a:ln w="317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椭圆 62"/>
            <p:cNvSpPr/>
            <p:nvPr/>
          </p:nvSpPr>
          <p:spPr>
            <a:xfrm>
              <a:off x="1132253" y="2781411"/>
              <a:ext cx="124518" cy="1245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4445108" y="2442982"/>
            <a:ext cx="124518" cy="457479"/>
            <a:chOff x="4305054" y="2442982"/>
            <a:chExt cx="124518" cy="457479"/>
          </a:xfrm>
        </p:grpSpPr>
        <p:cxnSp>
          <p:nvCxnSpPr>
            <p:cNvPr id="68" name="直接连接符 67"/>
            <p:cNvCxnSpPr/>
            <p:nvPr/>
          </p:nvCxnSpPr>
          <p:spPr>
            <a:xfrm>
              <a:off x="4367313" y="2442982"/>
              <a:ext cx="0" cy="337946"/>
            </a:xfrm>
            <a:prstGeom prst="line">
              <a:avLst/>
            </a:prstGeom>
            <a:ln w="317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椭圆 68"/>
            <p:cNvSpPr/>
            <p:nvPr/>
          </p:nvSpPr>
          <p:spPr>
            <a:xfrm>
              <a:off x="4305054" y="2775943"/>
              <a:ext cx="124518" cy="1245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5368075" y="2442982"/>
            <a:ext cx="124518" cy="457479"/>
            <a:chOff x="5008430" y="2442982"/>
            <a:chExt cx="124518" cy="457479"/>
          </a:xfrm>
        </p:grpSpPr>
        <p:cxnSp>
          <p:nvCxnSpPr>
            <p:cNvPr id="71" name="直接连接符 70"/>
            <p:cNvCxnSpPr/>
            <p:nvPr/>
          </p:nvCxnSpPr>
          <p:spPr>
            <a:xfrm>
              <a:off x="5070689" y="2442982"/>
              <a:ext cx="0" cy="337946"/>
            </a:xfrm>
            <a:prstGeom prst="line">
              <a:avLst/>
            </a:prstGeom>
            <a:ln w="317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椭圆 71"/>
            <p:cNvSpPr/>
            <p:nvPr/>
          </p:nvSpPr>
          <p:spPr>
            <a:xfrm>
              <a:off x="5008430" y="2775943"/>
              <a:ext cx="124518" cy="1245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73" name="文本框 109"/>
          <p:cNvSpPr txBox="1"/>
          <p:nvPr/>
        </p:nvSpPr>
        <p:spPr>
          <a:xfrm>
            <a:off x="5222441" y="4415018"/>
            <a:ext cx="2428532" cy="1384995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indent="216000">
              <a:lnSpc>
                <a:spcPct val="150000"/>
              </a:lnSpc>
              <a:defRPr sz="1400" b="1">
                <a:solidFill>
                  <a:schemeClr val="tx1">
                    <a:alpha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zh-CN" dirty="0"/>
              <a:t>随着稀疏表达理论</a:t>
            </a:r>
            <a:r>
              <a:rPr lang="zh-CN" altLang="zh-CN" dirty="0" smtClean="0"/>
              <a:t>的</a:t>
            </a:r>
            <a:r>
              <a:rPr lang="zh-CN" altLang="en-US" dirty="0" smtClean="0"/>
              <a:t>不断</a:t>
            </a:r>
            <a:r>
              <a:rPr lang="zh-CN" altLang="zh-CN" dirty="0" smtClean="0"/>
              <a:t>发展</a:t>
            </a:r>
            <a:r>
              <a:rPr lang="zh-CN" altLang="zh-CN" dirty="0" smtClean="0">
                <a:solidFill>
                  <a:schemeClr val="tx1"/>
                </a:solidFill>
              </a:rPr>
              <a:t>，产生</a:t>
            </a:r>
            <a:r>
              <a:rPr lang="zh-CN" altLang="zh-CN" dirty="0">
                <a:solidFill>
                  <a:schemeClr val="tx1"/>
                </a:solidFill>
              </a:rPr>
              <a:t>了各种稀疏化算法，</a:t>
            </a:r>
            <a:r>
              <a:rPr lang="zh-CN" altLang="zh-CN" dirty="0"/>
              <a:t>具有代表性的有</a:t>
            </a:r>
            <a:r>
              <a:rPr lang="zh-CN" altLang="zh-CN" dirty="0">
                <a:solidFill>
                  <a:srgbClr val="FF0000">
                    <a:alpha val="75000"/>
                  </a:srgbClr>
                </a:solidFill>
              </a:rPr>
              <a:t>基</a:t>
            </a:r>
            <a:r>
              <a:rPr lang="zh-CN" altLang="zh-CN" dirty="0" smtClean="0">
                <a:solidFill>
                  <a:srgbClr val="FF0000">
                    <a:alpha val="75000"/>
                  </a:srgbClr>
                </a:solidFill>
              </a:rPr>
              <a:t>追踪</a:t>
            </a:r>
            <a:r>
              <a:rPr lang="zh-CN" altLang="zh-CN" dirty="0" smtClean="0"/>
              <a:t>、</a:t>
            </a:r>
            <a:r>
              <a:rPr lang="zh-CN" altLang="zh-CN" dirty="0">
                <a:solidFill>
                  <a:srgbClr val="FF0000">
                    <a:alpha val="75000"/>
                  </a:srgbClr>
                </a:solidFill>
              </a:rPr>
              <a:t>匹配</a:t>
            </a:r>
            <a:r>
              <a:rPr lang="zh-CN" altLang="zh-CN" dirty="0" smtClean="0">
                <a:solidFill>
                  <a:srgbClr val="FF0000">
                    <a:alpha val="75000"/>
                  </a:srgbClr>
                </a:solidFill>
              </a:rPr>
              <a:t>追踪</a:t>
            </a:r>
            <a:r>
              <a:rPr lang="zh-CN" altLang="zh-CN" dirty="0" smtClean="0"/>
              <a:t>、</a:t>
            </a:r>
            <a:r>
              <a:rPr lang="en-US" altLang="zh-CN" dirty="0">
                <a:solidFill>
                  <a:srgbClr val="FF0000">
                    <a:alpha val="75000"/>
                  </a:srgbClr>
                </a:solidFill>
              </a:rPr>
              <a:t>FOCUSS</a:t>
            </a:r>
            <a:r>
              <a:rPr lang="zh-CN" altLang="zh-CN" dirty="0" smtClean="0"/>
              <a:t>等</a:t>
            </a:r>
            <a:r>
              <a:rPr lang="zh-CN" altLang="en-US" dirty="0" smtClean="0">
                <a:solidFill>
                  <a:srgbClr val="404040"/>
                </a:solidFill>
              </a:rPr>
              <a:t>。</a:t>
            </a:r>
            <a:endParaRPr lang="zh-CN" altLang="en-US" dirty="0">
              <a:solidFill>
                <a:srgbClr val="404040"/>
              </a:solidFill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5692866" y="3965030"/>
            <a:ext cx="124518" cy="455512"/>
            <a:chOff x="5029204" y="3951016"/>
            <a:chExt cx="124518" cy="455512"/>
          </a:xfrm>
        </p:grpSpPr>
        <p:sp>
          <p:nvSpPr>
            <p:cNvPr id="75" name="椭圆 74"/>
            <p:cNvSpPr/>
            <p:nvPr/>
          </p:nvSpPr>
          <p:spPr>
            <a:xfrm>
              <a:off x="5029204" y="3951016"/>
              <a:ext cx="124518" cy="1245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76" name="直接连接符 75"/>
            <p:cNvCxnSpPr/>
            <p:nvPr/>
          </p:nvCxnSpPr>
          <p:spPr>
            <a:xfrm>
              <a:off x="5091463" y="4068582"/>
              <a:ext cx="0" cy="337946"/>
            </a:xfrm>
            <a:prstGeom prst="line">
              <a:avLst/>
            </a:prstGeom>
            <a:ln w="317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组合 76"/>
          <p:cNvGrpSpPr/>
          <p:nvPr/>
        </p:nvGrpSpPr>
        <p:grpSpPr>
          <a:xfrm>
            <a:off x="6946779" y="3954071"/>
            <a:ext cx="124518" cy="452457"/>
            <a:chOff x="6493673" y="3954071"/>
            <a:chExt cx="124518" cy="452457"/>
          </a:xfrm>
        </p:grpSpPr>
        <p:cxnSp>
          <p:nvCxnSpPr>
            <p:cNvPr id="78" name="直接连接符 77"/>
            <p:cNvCxnSpPr/>
            <p:nvPr/>
          </p:nvCxnSpPr>
          <p:spPr>
            <a:xfrm>
              <a:off x="6555932" y="4068582"/>
              <a:ext cx="0" cy="337946"/>
            </a:xfrm>
            <a:prstGeom prst="line">
              <a:avLst/>
            </a:prstGeom>
            <a:ln w="317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椭圆 78"/>
            <p:cNvSpPr/>
            <p:nvPr/>
          </p:nvSpPr>
          <p:spPr>
            <a:xfrm>
              <a:off x="6493673" y="3954071"/>
              <a:ext cx="124518" cy="1245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0" name="文本框 114"/>
          <p:cNvSpPr txBox="1"/>
          <p:nvPr/>
        </p:nvSpPr>
        <p:spPr>
          <a:xfrm>
            <a:off x="6488476" y="1047261"/>
            <a:ext cx="2503960" cy="1384995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indent="216000">
              <a:lnSpc>
                <a:spcPct val="150000"/>
              </a:lnSpc>
              <a:defRPr sz="1400" b="1">
                <a:solidFill>
                  <a:prstClr val="black">
                    <a:alpha val="7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 smtClean="0"/>
              <a:t>2010</a:t>
            </a:r>
            <a:r>
              <a:rPr lang="zh-CN" altLang="en-US" dirty="0" smtClean="0"/>
              <a:t>年，</a:t>
            </a:r>
            <a:r>
              <a:rPr lang="en-US" altLang="zh-CN" dirty="0" smtClean="0"/>
              <a:t>Hu</a:t>
            </a:r>
            <a:r>
              <a:rPr lang="zh-CN" altLang="zh-CN" dirty="0" smtClean="0"/>
              <a:t>等提出</a:t>
            </a:r>
            <a:r>
              <a:rPr lang="zh-CN" altLang="zh-CN" dirty="0">
                <a:solidFill>
                  <a:schemeClr val="tx1"/>
                </a:solidFill>
              </a:rPr>
              <a:t>基于稀疏表达和</a:t>
            </a:r>
            <a:r>
              <a:rPr lang="en-US" altLang="zh-CN" dirty="0">
                <a:solidFill>
                  <a:schemeClr val="tx1"/>
                </a:solidFill>
              </a:rPr>
              <a:t>IHS</a:t>
            </a:r>
            <a:r>
              <a:rPr lang="zh-CN" altLang="zh-CN" dirty="0">
                <a:solidFill>
                  <a:schemeClr val="tx1"/>
                </a:solidFill>
              </a:rPr>
              <a:t>变换的遥感图像融合算法，</a:t>
            </a:r>
            <a:r>
              <a:rPr lang="zh-CN" altLang="zh-CN" dirty="0"/>
              <a:t>该</a:t>
            </a:r>
            <a:r>
              <a:rPr lang="zh-CN" altLang="zh-CN" dirty="0" smtClean="0"/>
              <a:t>算法</a:t>
            </a:r>
            <a:r>
              <a:rPr lang="zh-CN" altLang="en-US" dirty="0" smtClean="0"/>
              <a:t>在</a:t>
            </a:r>
            <a:r>
              <a:rPr lang="zh-CN" altLang="en-US" dirty="0" smtClean="0">
                <a:solidFill>
                  <a:schemeClr val="tx2">
                    <a:lumMod val="60000"/>
                    <a:lumOff val="40000"/>
                    <a:alpha val="75000"/>
                  </a:schemeClr>
                </a:solidFill>
              </a:rPr>
              <a:t>空间分辨率方面还</a:t>
            </a:r>
            <a:r>
              <a:rPr lang="zh-CN" altLang="zh-CN" dirty="0" smtClean="0">
                <a:solidFill>
                  <a:schemeClr val="tx2">
                    <a:lumMod val="60000"/>
                    <a:lumOff val="40000"/>
                    <a:alpha val="75000"/>
                  </a:schemeClr>
                </a:solidFill>
              </a:rPr>
              <a:t>存在</a:t>
            </a:r>
            <a:r>
              <a:rPr lang="zh-CN" altLang="zh-CN" dirty="0">
                <a:solidFill>
                  <a:schemeClr val="tx2">
                    <a:lumMod val="60000"/>
                    <a:lumOff val="40000"/>
                    <a:alpha val="75000"/>
                  </a:schemeClr>
                </a:solidFill>
              </a:rPr>
              <a:t>一定的不足</a:t>
            </a:r>
            <a:r>
              <a:rPr lang="zh-CN" altLang="zh-CN" dirty="0"/>
              <a:t>。</a:t>
            </a:r>
            <a:endParaRPr lang="zh-CN" altLang="en-US" dirty="0"/>
          </a:p>
        </p:txBody>
      </p:sp>
      <p:grpSp>
        <p:nvGrpSpPr>
          <p:cNvPr id="81" name="组合 80"/>
          <p:cNvGrpSpPr/>
          <p:nvPr/>
        </p:nvGrpSpPr>
        <p:grpSpPr>
          <a:xfrm>
            <a:off x="6884082" y="2442982"/>
            <a:ext cx="124518" cy="457479"/>
            <a:chOff x="7195652" y="2442982"/>
            <a:chExt cx="124518" cy="457479"/>
          </a:xfrm>
        </p:grpSpPr>
        <p:cxnSp>
          <p:nvCxnSpPr>
            <p:cNvPr id="82" name="直接连接符 81"/>
            <p:cNvCxnSpPr/>
            <p:nvPr/>
          </p:nvCxnSpPr>
          <p:spPr>
            <a:xfrm>
              <a:off x="7257911" y="2442982"/>
              <a:ext cx="0" cy="337946"/>
            </a:xfrm>
            <a:prstGeom prst="line">
              <a:avLst/>
            </a:prstGeom>
            <a:ln w="317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椭圆 82"/>
            <p:cNvSpPr/>
            <p:nvPr/>
          </p:nvSpPr>
          <p:spPr>
            <a:xfrm>
              <a:off x="7195652" y="2775943"/>
              <a:ext cx="124518" cy="1245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7571228" y="2442982"/>
            <a:ext cx="124518" cy="457479"/>
            <a:chOff x="8720429" y="2442982"/>
            <a:chExt cx="124518" cy="457479"/>
          </a:xfrm>
        </p:grpSpPr>
        <p:cxnSp>
          <p:nvCxnSpPr>
            <p:cNvPr id="85" name="直接连接符 84"/>
            <p:cNvCxnSpPr/>
            <p:nvPr/>
          </p:nvCxnSpPr>
          <p:spPr>
            <a:xfrm>
              <a:off x="8782688" y="2442982"/>
              <a:ext cx="0" cy="337946"/>
            </a:xfrm>
            <a:prstGeom prst="line">
              <a:avLst/>
            </a:prstGeom>
            <a:ln w="317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椭圆 85"/>
            <p:cNvSpPr/>
            <p:nvPr/>
          </p:nvSpPr>
          <p:spPr>
            <a:xfrm>
              <a:off x="8720429" y="2775943"/>
              <a:ext cx="124518" cy="1245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87" name="直接连接符 86"/>
          <p:cNvCxnSpPr/>
          <p:nvPr/>
        </p:nvCxnSpPr>
        <p:spPr>
          <a:xfrm>
            <a:off x="3183477" y="2760330"/>
            <a:ext cx="0" cy="43204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/>
          <p:cNvCxnSpPr/>
          <p:nvPr/>
        </p:nvCxnSpPr>
        <p:spPr>
          <a:xfrm>
            <a:off x="3183477" y="3624426"/>
            <a:ext cx="0" cy="43204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本框 32"/>
          <p:cNvSpPr txBox="1"/>
          <p:nvPr/>
        </p:nvSpPr>
        <p:spPr>
          <a:xfrm>
            <a:off x="2690309" y="3146792"/>
            <a:ext cx="1080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1900</a:t>
            </a:r>
            <a:endParaRPr lang="zh-CN" altLang="en-US" sz="2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文本框 33"/>
          <p:cNvSpPr txBox="1"/>
          <p:nvPr/>
        </p:nvSpPr>
        <p:spPr>
          <a:xfrm>
            <a:off x="1037812" y="3241302"/>
            <a:ext cx="507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1" name="直接连接符 90"/>
          <p:cNvCxnSpPr/>
          <p:nvPr/>
        </p:nvCxnSpPr>
        <p:spPr>
          <a:xfrm>
            <a:off x="1279486" y="2793285"/>
            <a:ext cx="0" cy="43204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>
            <a:off x="1279486" y="3657381"/>
            <a:ext cx="0" cy="43204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文本框 33"/>
          <p:cNvSpPr txBox="1"/>
          <p:nvPr/>
        </p:nvSpPr>
        <p:spPr>
          <a:xfrm>
            <a:off x="1457317" y="3245418"/>
            <a:ext cx="507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4" name="直接连接符 93"/>
          <p:cNvCxnSpPr/>
          <p:nvPr/>
        </p:nvCxnSpPr>
        <p:spPr>
          <a:xfrm>
            <a:off x="1698991" y="2797401"/>
            <a:ext cx="0" cy="43204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/>
          <p:nvPr/>
        </p:nvCxnSpPr>
        <p:spPr>
          <a:xfrm>
            <a:off x="1698991" y="3661497"/>
            <a:ext cx="0" cy="43204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文本框 33"/>
          <p:cNvSpPr txBox="1"/>
          <p:nvPr/>
        </p:nvSpPr>
        <p:spPr>
          <a:xfrm>
            <a:off x="1896786" y="3245418"/>
            <a:ext cx="507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en-US" altLang="zh-CN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7" name="直接连接符 96"/>
          <p:cNvCxnSpPr/>
          <p:nvPr/>
        </p:nvCxnSpPr>
        <p:spPr>
          <a:xfrm>
            <a:off x="2138460" y="2797401"/>
            <a:ext cx="0" cy="43204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97"/>
          <p:cNvCxnSpPr/>
          <p:nvPr/>
        </p:nvCxnSpPr>
        <p:spPr>
          <a:xfrm>
            <a:off x="2138460" y="3661497"/>
            <a:ext cx="0" cy="43204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文本框 33"/>
          <p:cNvSpPr txBox="1"/>
          <p:nvPr/>
        </p:nvSpPr>
        <p:spPr>
          <a:xfrm>
            <a:off x="2336889" y="3245418"/>
            <a:ext cx="507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en-US" altLang="zh-CN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0" name="直接连接符 99"/>
          <p:cNvCxnSpPr/>
          <p:nvPr/>
        </p:nvCxnSpPr>
        <p:spPr>
          <a:xfrm>
            <a:off x="2566840" y="2797401"/>
            <a:ext cx="0" cy="43204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连接符 100"/>
          <p:cNvCxnSpPr/>
          <p:nvPr/>
        </p:nvCxnSpPr>
        <p:spPr>
          <a:xfrm>
            <a:off x="2578563" y="3661497"/>
            <a:ext cx="0" cy="43204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文本框 33"/>
          <p:cNvSpPr txBox="1"/>
          <p:nvPr/>
        </p:nvSpPr>
        <p:spPr>
          <a:xfrm>
            <a:off x="3596992" y="3245418"/>
            <a:ext cx="507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3" name="直接连接符 102"/>
          <p:cNvCxnSpPr/>
          <p:nvPr/>
        </p:nvCxnSpPr>
        <p:spPr>
          <a:xfrm>
            <a:off x="3838666" y="2797401"/>
            <a:ext cx="0" cy="43204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接连接符 103"/>
          <p:cNvCxnSpPr/>
          <p:nvPr/>
        </p:nvCxnSpPr>
        <p:spPr>
          <a:xfrm>
            <a:off x="3838666" y="3661497"/>
            <a:ext cx="0" cy="43204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文本框 33"/>
          <p:cNvSpPr txBox="1"/>
          <p:nvPr/>
        </p:nvSpPr>
        <p:spPr>
          <a:xfrm>
            <a:off x="4064023" y="3237177"/>
            <a:ext cx="507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6" name="直接连接符 105"/>
          <p:cNvCxnSpPr/>
          <p:nvPr/>
        </p:nvCxnSpPr>
        <p:spPr>
          <a:xfrm>
            <a:off x="4305697" y="2789160"/>
            <a:ext cx="0" cy="43204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/>
          <p:cNvCxnSpPr/>
          <p:nvPr/>
        </p:nvCxnSpPr>
        <p:spPr>
          <a:xfrm>
            <a:off x="4305697" y="3653256"/>
            <a:ext cx="0" cy="43204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文本框 33"/>
          <p:cNvSpPr txBox="1"/>
          <p:nvPr/>
        </p:nvSpPr>
        <p:spPr>
          <a:xfrm>
            <a:off x="4537393" y="3237177"/>
            <a:ext cx="507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en-US" altLang="zh-CN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9" name="直接连接符 108"/>
          <p:cNvCxnSpPr/>
          <p:nvPr/>
        </p:nvCxnSpPr>
        <p:spPr>
          <a:xfrm>
            <a:off x="4779067" y="2789160"/>
            <a:ext cx="0" cy="43204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/>
          <p:cNvCxnSpPr/>
          <p:nvPr/>
        </p:nvCxnSpPr>
        <p:spPr>
          <a:xfrm>
            <a:off x="4779067" y="3653256"/>
            <a:ext cx="0" cy="43204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文本框 33"/>
          <p:cNvSpPr txBox="1"/>
          <p:nvPr/>
        </p:nvSpPr>
        <p:spPr>
          <a:xfrm>
            <a:off x="5022486" y="3237177"/>
            <a:ext cx="507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en-US" altLang="zh-CN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2" name="直接连接符 111"/>
          <p:cNvCxnSpPr/>
          <p:nvPr/>
        </p:nvCxnSpPr>
        <p:spPr>
          <a:xfrm>
            <a:off x="5240714" y="2789160"/>
            <a:ext cx="0" cy="43204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接连接符 112"/>
          <p:cNvCxnSpPr/>
          <p:nvPr/>
        </p:nvCxnSpPr>
        <p:spPr>
          <a:xfrm>
            <a:off x="5240714" y="3653256"/>
            <a:ext cx="0" cy="43204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文本框 33"/>
          <p:cNvSpPr txBox="1"/>
          <p:nvPr/>
        </p:nvSpPr>
        <p:spPr>
          <a:xfrm>
            <a:off x="7064871" y="3220704"/>
            <a:ext cx="507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5" name="直接连接符 114"/>
          <p:cNvCxnSpPr/>
          <p:nvPr/>
        </p:nvCxnSpPr>
        <p:spPr>
          <a:xfrm>
            <a:off x="7306545" y="2772687"/>
            <a:ext cx="0" cy="43204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接连接符 115"/>
          <p:cNvCxnSpPr/>
          <p:nvPr/>
        </p:nvCxnSpPr>
        <p:spPr>
          <a:xfrm>
            <a:off x="7306545" y="3636783"/>
            <a:ext cx="0" cy="43204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组合 125"/>
          <p:cNvGrpSpPr/>
          <p:nvPr/>
        </p:nvGrpSpPr>
        <p:grpSpPr>
          <a:xfrm>
            <a:off x="1744076" y="2443069"/>
            <a:ext cx="124518" cy="462947"/>
            <a:chOff x="1132253" y="2442982"/>
            <a:chExt cx="124518" cy="462947"/>
          </a:xfrm>
        </p:grpSpPr>
        <p:cxnSp>
          <p:nvCxnSpPr>
            <p:cNvPr id="127" name="直接连接符 126"/>
            <p:cNvCxnSpPr/>
            <p:nvPr/>
          </p:nvCxnSpPr>
          <p:spPr>
            <a:xfrm>
              <a:off x="1194512" y="2442982"/>
              <a:ext cx="0" cy="337946"/>
            </a:xfrm>
            <a:prstGeom prst="line">
              <a:avLst/>
            </a:prstGeom>
            <a:ln w="317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椭圆 127"/>
            <p:cNvSpPr/>
            <p:nvPr/>
          </p:nvSpPr>
          <p:spPr>
            <a:xfrm>
              <a:off x="1132253" y="2781411"/>
              <a:ext cx="124518" cy="1245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7" name="TextBox 116"/>
          <p:cNvSpPr txBox="1"/>
          <p:nvPr/>
        </p:nvSpPr>
        <p:spPr>
          <a:xfrm>
            <a:off x="152400" y="175847"/>
            <a:ext cx="340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66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国内外研究现状</a:t>
            </a:r>
          </a:p>
        </p:txBody>
      </p:sp>
    </p:spTree>
    <p:extLst>
      <p:ext uri="{BB962C8B-B14F-4D97-AF65-F5344CB8AC3E}">
        <p14:creationId xmlns:p14="http://schemas.microsoft.com/office/powerpoint/2010/main" val="353177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8" grpId="0"/>
      <p:bldP spid="29" grpId="0"/>
      <p:bldP spid="52" grpId="0" animBg="1"/>
      <p:bldP spid="53" grpId="0" animBg="1"/>
      <p:bldP spid="57" grpId="0" animBg="1"/>
      <p:bldP spid="73" grpId="0" animBg="1"/>
      <p:bldP spid="80" grpId="0" animBg="1"/>
      <p:bldP spid="89" grpId="0"/>
      <p:bldP spid="90" grpId="0"/>
      <p:bldP spid="93" grpId="0"/>
      <p:bldP spid="96" grpId="0"/>
      <p:bldP spid="99" grpId="0"/>
      <p:bldP spid="102" grpId="0"/>
      <p:bldP spid="105" grpId="0"/>
      <p:bldP spid="108" grpId="0"/>
      <p:bldP spid="111" grpId="0"/>
      <p:bldP spid="114" grpId="0"/>
      <p:bldP spid="1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20081115_31fc5f941991a0fdb2d5iApuHGnuOjD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10" y="882525"/>
            <a:ext cx="4876648" cy="493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0" y="323229"/>
            <a:ext cx="1547663" cy="741068"/>
            <a:chOff x="0" y="994645"/>
            <a:chExt cx="1547663" cy="741068"/>
          </a:xfrm>
        </p:grpSpPr>
        <p:sp>
          <p:nvSpPr>
            <p:cNvPr id="6" name="矩形 5"/>
            <p:cNvSpPr/>
            <p:nvPr/>
          </p:nvSpPr>
          <p:spPr>
            <a:xfrm>
              <a:off x="0" y="994645"/>
              <a:ext cx="1547663" cy="741068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400" kern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7" name="TextBox 47"/>
            <p:cNvSpPr txBox="1"/>
            <p:nvPr/>
          </p:nvSpPr>
          <p:spPr>
            <a:xfrm>
              <a:off x="125759" y="994645"/>
              <a:ext cx="12961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zh-CN" alt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文本框 8"/>
          <p:cNvSpPr txBox="1"/>
          <p:nvPr/>
        </p:nvSpPr>
        <p:spPr>
          <a:xfrm>
            <a:off x="2765845" y="1247212"/>
            <a:ext cx="3189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1">
                    <a:alpha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研究意义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与现状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63299" y="2107410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993898" y="2054635"/>
            <a:ext cx="491394" cy="452890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二</a:t>
            </a:r>
          </a:p>
        </p:txBody>
      </p:sp>
      <p:sp>
        <p:nvSpPr>
          <p:cNvPr id="14" name="文本框 12"/>
          <p:cNvSpPr txBox="1"/>
          <p:nvPr/>
        </p:nvSpPr>
        <p:spPr>
          <a:xfrm>
            <a:off x="2765845" y="2010691"/>
            <a:ext cx="3400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prstClr val="black">
                    <a:alpha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2400" dirty="0">
                <a:solidFill>
                  <a:srgbClr val="FF0000">
                    <a:alpha val="75000"/>
                  </a:srgb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稀疏表达算法概述</a:t>
            </a:r>
          </a:p>
        </p:txBody>
      </p:sp>
      <p:sp>
        <p:nvSpPr>
          <p:cNvPr id="18" name="文本框 16"/>
          <p:cNvSpPr txBox="1"/>
          <p:nvPr/>
        </p:nvSpPr>
        <p:spPr>
          <a:xfrm>
            <a:off x="2765845" y="2879676"/>
            <a:ext cx="5100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prstClr val="black">
                    <a:alpha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ROMP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算法的改进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en-US" altLang="zh-CN" sz="2400" dirty="0" err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BtROMP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算法</a:t>
            </a:r>
            <a:endParaRPr lang="zh-CN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2" name="文本框 20"/>
          <p:cNvSpPr txBox="1"/>
          <p:nvPr/>
        </p:nvSpPr>
        <p:spPr>
          <a:xfrm>
            <a:off x="2765846" y="3726569"/>
            <a:ext cx="5440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prstClr val="black">
                    <a:alpha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基于稀疏表达的遥感影像融合方法</a:t>
            </a:r>
          </a:p>
        </p:txBody>
      </p:sp>
      <p:sp>
        <p:nvSpPr>
          <p:cNvPr id="24" name="矩形 23"/>
          <p:cNvSpPr/>
          <p:nvPr/>
        </p:nvSpPr>
        <p:spPr>
          <a:xfrm>
            <a:off x="8604448" y="645333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5</a:t>
            </a:r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27" name="文本框 25"/>
          <p:cNvSpPr txBox="1"/>
          <p:nvPr/>
        </p:nvSpPr>
        <p:spPr>
          <a:xfrm>
            <a:off x="2765846" y="4618999"/>
            <a:ext cx="5440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prstClr val="black">
                    <a:alpha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基于稀疏表达的天文数据压缩方法</a:t>
            </a:r>
          </a:p>
        </p:txBody>
      </p:sp>
      <p:sp>
        <p:nvSpPr>
          <p:cNvPr id="31" name="文本框 25"/>
          <p:cNvSpPr txBox="1"/>
          <p:nvPr/>
        </p:nvSpPr>
        <p:spPr>
          <a:xfrm>
            <a:off x="2797060" y="5530160"/>
            <a:ext cx="3955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prstClr val="black">
                    <a:alpha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结论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063299" y="1267753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993898" y="1214978"/>
            <a:ext cx="491394" cy="45289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一</a:t>
            </a:r>
          </a:p>
        </p:txBody>
      </p:sp>
      <p:sp>
        <p:nvSpPr>
          <p:cNvPr id="33" name="矩形 32"/>
          <p:cNvSpPr/>
          <p:nvPr/>
        </p:nvSpPr>
        <p:spPr>
          <a:xfrm>
            <a:off x="2087232" y="2916566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982175" y="2869674"/>
            <a:ext cx="491394" cy="45289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三</a:t>
            </a:r>
          </a:p>
        </p:txBody>
      </p:sp>
      <p:sp>
        <p:nvSpPr>
          <p:cNvPr id="35" name="矩形 34"/>
          <p:cNvSpPr/>
          <p:nvPr/>
        </p:nvSpPr>
        <p:spPr>
          <a:xfrm>
            <a:off x="2077630" y="3788119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982175" y="3735344"/>
            <a:ext cx="491394" cy="45289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四</a:t>
            </a:r>
          </a:p>
        </p:txBody>
      </p:sp>
      <p:sp>
        <p:nvSpPr>
          <p:cNvPr id="39" name="矩形 38"/>
          <p:cNvSpPr/>
          <p:nvPr/>
        </p:nvSpPr>
        <p:spPr>
          <a:xfrm>
            <a:off x="2051576" y="5582935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982175" y="5530160"/>
            <a:ext cx="491394" cy="45289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六</a:t>
            </a:r>
          </a:p>
        </p:txBody>
      </p:sp>
      <p:sp>
        <p:nvSpPr>
          <p:cNvPr id="41" name="矩形 40"/>
          <p:cNvSpPr/>
          <p:nvPr/>
        </p:nvSpPr>
        <p:spPr>
          <a:xfrm>
            <a:off x="2063299" y="4680549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993898" y="4627774"/>
            <a:ext cx="491394" cy="45289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五</a:t>
            </a:r>
          </a:p>
        </p:txBody>
      </p:sp>
    </p:spTree>
    <p:extLst>
      <p:ext uri="{BB962C8B-B14F-4D97-AF65-F5344CB8AC3E}">
        <p14:creationId xmlns:p14="http://schemas.microsoft.com/office/powerpoint/2010/main" val="330313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 animBg="1"/>
      <p:bldP spid="14" grpId="0"/>
      <p:bldP spid="18" grpId="0"/>
      <p:bldP spid="22" grpId="0"/>
      <p:bldP spid="24" grpId="0" animBg="1"/>
      <p:bldP spid="27" grpId="0"/>
      <p:bldP spid="31" grpId="0"/>
      <p:bldP spid="28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20081115_31fc5f941991a0fdb2d5iApuHGnuOjD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970" y="882525"/>
            <a:ext cx="4876648" cy="493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8604448" y="644382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sz="2000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6</a:t>
            </a:r>
            <a:endParaRPr lang="zh-CN" altLang="en-US" sz="2000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grpSp>
        <p:nvGrpSpPr>
          <p:cNvPr id="95" name="Group 9"/>
          <p:cNvGrpSpPr>
            <a:grpSpLocks/>
          </p:cNvGrpSpPr>
          <p:nvPr/>
        </p:nvGrpSpPr>
        <p:grpSpPr bwMode="auto">
          <a:xfrm>
            <a:off x="2019783" y="2301425"/>
            <a:ext cx="3036888" cy="2581275"/>
            <a:chOff x="80" y="1336"/>
            <a:chExt cx="1913" cy="1626"/>
          </a:xfrm>
        </p:grpSpPr>
        <p:grpSp>
          <p:nvGrpSpPr>
            <p:cNvPr id="97" name="Group 10"/>
            <p:cNvGrpSpPr>
              <a:grpSpLocks/>
            </p:cNvGrpSpPr>
            <p:nvPr/>
          </p:nvGrpSpPr>
          <p:grpSpPr bwMode="auto">
            <a:xfrm>
              <a:off x="435" y="1336"/>
              <a:ext cx="1501" cy="231"/>
              <a:chOff x="1105" y="2479"/>
              <a:chExt cx="1501" cy="231"/>
            </a:xfrm>
          </p:grpSpPr>
          <p:sp>
            <p:nvSpPr>
              <p:cNvPr id="146" name="Text Box 11"/>
              <p:cNvSpPr txBox="1">
                <a:spLocks noChangeArrowheads="1"/>
              </p:cNvSpPr>
              <p:nvPr/>
            </p:nvSpPr>
            <p:spPr bwMode="auto">
              <a:xfrm>
                <a:off x="1740" y="2479"/>
                <a:ext cx="30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US" altLang="zh-CN" sz="1800" dirty="0" smtClean="0">
                    <a:latin typeface="Tahoma" pitchFamily="34" charset="0"/>
                    <a:ea typeface="宋体" pitchFamily="2" charset="-122"/>
                  </a:rPr>
                  <a:t>M</a:t>
                </a:r>
                <a:endParaRPr lang="en-US" altLang="zh-CN" sz="1800" dirty="0">
                  <a:latin typeface="Tahoma" pitchFamily="34" charset="0"/>
                  <a:ea typeface="宋体" pitchFamily="2" charset="-122"/>
                </a:endParaRPr>
              </a:p>
            </p:txBody>
          </p:sp>
          <p:sp>
            <p:nvSpPr>
              <p:cNvPr id="147" name="Line 12"/>
              <p:cNvSpPr>
                <a:spLocks noChangeShapeType="1"/>
              </p:cNvSpPr>
              <p:nvPr/>
            </p:nvSpPr>
            <p:spPr bwMode="auto">
              <a:xfrm>
                <a:off x="1105" y="2681"/>
                <a:ext cx="150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98" name="Line 13"/>
            <p:cNvSpPr>
              <a:spLocks noChangeShapeType="1"/>
            </p:cNvSpPr>
            <p:nvPr/>
          </p:nvSpPr>
          <p:spPr bwMode="auto">
            <a:xfrm>
              <a:off x="263" y="1620"/>
              <a:ext cx="0" cy="8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9" name="Text Box 14"/>
            <p:cNvSpPr txBox="1">
              <a:spLocks noChangeArrowheads="1"/>
            </p:cNvSpPr>
            <p:nvPr/>
          </p:nvSpPr>
          <p:spPr bwMode="auto">
            <a:xfrm>
              <a:off x="80" y="1927"/>
              <a:ext cx="44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zh-CN" sz="1800">
                  <a:latin typeface="Tahoma" pitchFamily="34" charset="0"/>
                  <a:ea typeface="宋体" pitchFamily="2" charset="-122"/>
                </a:rPr>
                <a:t>N</a:t>
              </a:r>
            </a:p>
          </p:txBody>
        </p:sp>
        <p:sp>
          <p:nvSpPr>
            <p:cNvPr id="100" name="AutoShape 15"/>
            <p:cNvSpPr>
              <a:spLocks noChangeArrowheads="1"/>
            </p:cNvSpPr>
            <p:nvPr/>
          </p:nvSpPr>
          <p:spPr bwMode="auto">
            <a:xfrm>
              <a:off x="393" y="1617"/>
              <a:ext cx="1600" cy="856"/>
            </a:xfrm>
            <a:prstGeom prst="bracketPair">
              <a:avLst>
                <a:gd name="adj" fmla="val 4463"/>
              </a:avLst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zh-CN" altLang="en-US">
                <a:ea typeface="宋体" pitchFamily="2" charset="-122"/>
              </a:endParaRPr>
            </a:p>
          </p:txBody>
        </p:sp>
        <p:graphicFrame>
          <p:nvGraphicFramePr>
            <p:cNvPr id="101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41475556"/>
                </p:ext>
              </p:extLst>
            </p:nvPr>
          </p:nvGraphicFramePr>
          <p:xfrm>
            <a:off x="918" y="2566"/>
            <a:ext cx="435" cy="3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851" name="Equation" r:id="rId4" imgW="164880" imgH="152280" progId="Equation.DSMT4">
                    <p:embed/>
                  </p:oleObj>
                </mc:Choice>
                <mc:Fallback>
                  <p:oleObj name="Equation" r:id="rId4" imgW="164880" imgH="1522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8" y="2566"/>
                          <a:ext cx="435" cy="3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2" name="Group 17"/>
            <p:cNvGrpSpPr>
              <a:grpSpLocks/>
            </p:cNvGrpSpPr>
            <p:nvPr/>
          </p:nvGrpSpPr>
          <p:grpSpPr bwMode="auto">
            <a:xfrm>
              <a:off x="435" y="1622"/>
              <a:ext cx="1501" cy="849"/>
              <a:chOff x="895" y="1132"/>
              <a:chExt cx="1501" cy="849"/>
            </a:xfrm>
          </p:grpSpPr>
          <p:sp>
            <p:nvSpPr>
              <p:cNvPr id="104" name="Rectangle 18"/>
              <p:cNvSpPr>
                <a:spLocks noChangeArrowheads="1"/>
              </p:cNvSpPr>
              <p:nvPr/>
            </p:nvSpPr>
            <p:spPr bwMode="auto">
              <a:xfrm>
                <a:off x="895" y="1132"/>
                <a:ext cx="56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05" name="Rectangle 19"/>
              <p:cNvSpPr>
                <a:spLocks noChangeArrowheads="1"/>
              </p:cNvSpPr>
              <p:nvPr/>
            </p:nvSpPr>
            <p:spPr bwMode="auto">
              <a:xfrm>
                <a:off x="951" y="1132"/>
                <a:ext cx="55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06" name="Rectangle 20"/>
              <p:cNvSpPr>
                <a:spLocks noChangeArrowheads="1"/>
              </p:cNvSpPr>
              <p:nvPr/>
            </p:nvSpPr>
            <p:spPr bwMode="auto">
              <a:xfrm>
                <a:off x="1006" y="1132"/>
                <a:ext cx="55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07" name="Rectangle 21"/>
              <p:cNvSpPr>
                <a:spLocks noChangeArrowheads="1"/>
              </p:cNvSpPr>
              <p:nvPr/>
            </p:nvSpPr>
            <p:spPr bwMode="auto">
              <a:xfrm>
                <a:off x="1061" y="1132"/>
                <a:ext cx="56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08" name="Rectangle 22"/>
              <p:cNvSpPr>
                <a:spLocks noChangeArrowheads="1"/>
              </p:cNvSpPr>
              <p:nvPr/>
            </p:nvSpPr>
            <p:spPr bwMode="auto">
              <a:xfrm>
                <a:off x="1117" y="1132"/>
                <a:ext cx="56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09" name="Rectangle 23"/>
              <p:cNvSpPr>
                <a:spLocks noChangeArrowheads="1"/>
              </p:cNvSpPr>
              <p:nvPr/>
            </p:nvSpPr>
            <p:spPr bwMode="auto">
              <a:xfrm>
                <a:off x="1173" y="1132"/>
                <a:ext cx="55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10" name="Rectangle 24"/>
              <p:cNvSpPr>
                <a:spLocks noChangeArrowheads="1"/>
              </p:cNvSpPr>
              <p:nvPr/>
            </p:nvSpPr>
            <p:spPr bwMode="auto">
              <a:xfrm>
                <a:off x="1228" y="1132"/>
                <a:ext cx="56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11" name="Rectangle 25"/>
              <p:cNvSpPr>
                <a:spLocks noChangeArrowheads="1"/>
              </p:cNvSpPr>
              <p:nvPr/>
            </p:nvSpPr>
            <p:spPr bwMode="auto">
              <a:xfrm>
                <a:off x="1284" y="1132"/>
                <a:ext cx="56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12" name="Rectangle 26"/>
              <p:cNvSpPr>
                <a:spLocks noChangeArrowheads="1"/>
              </p:cNvSpPr>
              <p:nvPr/>
            </p:nvSpPr>
            <p:spPr bwMode="auto">
              <a:xfrm>
                <a:off x="1340" y="1132"/>
                <a:ext cx="55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13" name="Rectangle 27"/>
              <p:cNvSpPr>
                <a:spLocks noChangeArrowheads="1"/>
              </p:cNvSpPr>
              <p:nvPr/>
            </p:nvSpPr>
            <p:spPr bwMode="auto">
              <a:xfrm>
                <a:off x="1395" y="1132"/>
                <a:ext cx="56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14" name="Rectangle 28"/>
              <p:cNvSpPr>
                <a:spLocks noChangeArrowheads="1"/>
              </p:cNvSpPr>
              <p:nvPr/>
            </p:nvSpPr>
            <p:spPr bwMode="auto">
              <a:xfrm>
                <a:off x="1451" y="1132"/>
                <a:ext cx="56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15" name="Rectangle 29"/>
              <p:cNvSpPr>
                <a:spLocks noChangeArrowheads="1"/>
              </p:cNvSpPr>
              <p:nvPr/>
            </p:nvSpPr>
            <p:spPr bwMode="auto">
              <a:xfrm>
                <a:off x="1507" y="1132"/>
                <a:ext cx="55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16" name="Rectangle 30"/>
              <p:cNvSpPr>
                <a:spLocks noChangeArrowheads="1"/>
              </p:cNvSpPr>
              <p:nvPr/>
            </p:nvSpPr>
            <p:spPr bwMode="auto">
              <a:xfrm>
                <a:off x="1562" y="1132"/>
                <a:ext cx="56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17" name="Rectangle 31"/>
              <p:cNvSpPr>
                <a:spLocks noChangeArrowheads="1"/>
              </p:cNvSpPr>
              <p:nvPr/>
            </p:nvSpPr>
            <p:spPr bwMode="auto">
              <a:xfrm>
                <a:off x="1618" y="1132"/>
                <a:ext cx="56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18" name="Rectangle 32"/>
              <p:cNvSpPr>
                <a:spLocks noChangeArrowheads="1"/>
              </p:cNvSpPr>
              <p:nvPr/>
            </p:nvSpPr>
            <p:spPr bwMode="auto">
              <a:xfrm>
                <a:off x="1674" y="1132"/>
                <a:ext cx="55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19" name="Rectangle 33"/>
              <p:cNvSpPr>
                <a:spLocks noChangeArrowheads="1"/>
              </p:cNvSpPr>
              <p:nvPr/>
            </p:nvSpPr>
            <p:spPr bwMode="auto">
              <a:xfrm>
                <a:off x="1729" y="1132"/>
                <a:ext cx="56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20" name="Rectangle 34"/>
              <p:cNvSpPr>
                <a:spLocks noChangeArrowheads="1"/>
              </p:cNvSpPr>
              <p:nvPr/>
            </p:nvSpPr>
            <p:spPr bwMode="auto">
              <a:xfrm>
                <a:off x="1785" y="1132"/>
                <a:ext cx="55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21" name="Rectangle 35"/>
              <p:cNvSpPr>
                <a:spLocks noChangeArrowheads="1"/>
              </p:cNvSpPr>
              <p:nvPr/>
            </p:nvSpPr>
            <p:spPr bwMode="auto">
              <a:xfrm>
                <a:off x="1840" y="1132"/>
                <a:ext cx="56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22" name="Rectangle 36"/>
              <p:cNvSpPr>
                <a:spLocks noChangeArrowheads="1"/>
              </p:cNvSpPr>
              <p:nvPr/>
            </p:nvSpPr>
            <p:spPr bwMode="auto">
              <a:xfrm>
                <a:off x="1896" y="1132"/>
                <a:ext cx="55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23" name="Rectangle 37"/>
              <p:cNvSpPr>
                <a:spLocks noChangeArrowheads="1"/>
              </p:cNvSpPr>
              <p:nvPr/>
            </p:nvSpPr>
            <p:spPr bwMode="auto">
              <a:xfrm>
                <a:off x="1951" y="1132"/>
                <a:ext cx="56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24" name="Rectangle 38"/>
              <p:cNvSpPr>
                <a:spLocks noChangeArrowheads="1"/>
              </p:cNvSpPr>
              <p:nvPr/>
            </p:nvSpPr>
            <p:spPr bwMode="auto">
              <a:xfrm>
                <a:off x="2007" y="1132"/>
                <a:ext cx="55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25" name="Rectangle 39"/>
              <p:cNvSpPr>
                <a:spLocks noChangeArrowheads="1"/>
              </p:cNvSpPr>
              <p:nvPr/>
            </p:nvSpPr>
            <p:spPr bwMode="auto">
              <a:xfrm>
                <a:off x="2062" y="1132"/>
                <a:ext cx="56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26" name="Rectangle 40"/>
              <p:cNvSpPr>
                <a:spLocks noChangeArrowheads="1"/>
              </p:cNvSpPr>
              <p:nvPr/>
            </p:nvSpPr>
            <p:spPr bwMode="auto">
              <a:xfrm>
                <a:off x="2118" y="1132"/>
                <a:ext cx="56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27" name="Rectangle 41"/>
              <p:cNvSpPr>
                <a:spLocks noChangeArrowheads="1"/>
              </p:cNvSpPr>
              <p:nvPr/>
            </p:nvSpPr>
            <p:spPr bwMode="auto">
              <a:xfrm>
                <a:off x="2174" y="1132"/>
                <a:ext cx="55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28" name="Rectangle 42"/>
              <p:cNvSpPr>
                <a:spLocks noChangeArrowheads="1"/>
              </p:cNvSpPr>
              <p:nvPr/>
            </p:nvSpPr>
            <p:spPr bwMode="auto">
              <a:xfrm>
                <a:off x="2229" y="1132"/>
                <a:ext cx="56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29" name="Rectangle 43"/>
              <p:cNvSpPr>
                <a:spLocks noChangeArrowheads="1"/>
              </p:cNvSpPr>
              <p:nvPr/>
            </p:nvSpPr>
            <p:spPr bwMode="auto">
              <a:xfrm>
                <a:off x="2285" y="1132"/>
                <a:ext cx="56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30" name="Rectangle 44"/>
              <p:cNvSpPr>
                <a:spLocks noChangeArrowheads="1"/>
              </p:cNvSpPr>
              <p:nvPr/>
            </p:nvSpPr>
            <p:spPr bwMode="auto">
              <a:xfrm>
                <a:off x="2341" y="1132"/>
                <a:ext cx="55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31" name="Line 45"/>
              <p:cNvSpPr>
                <a:spLocks noChangeShapeType="1"/>
              </p:cNvSpPr>
              <p:nvPr/>
            </p:nvSpPr>
            <p:spPr bwMode="auto">
              <a:xfrm>
                <a:off x="898" y="1188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2" name="Line 46"/>
              <p:cNvSpPr>
                <a:spLocks noChangeShapeType="1"/>
              </p:cNvSpPr>
              <p:nvPr/>
            </p:nvSpPr>
            <p:spPr bwMode="auto">
              <a:xfrm>
                <a:off x="900" y="1240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3" name="Line 47"/>
              <p:cNvSpPr>
                <a:spLocks noChangeShapeType="1"/>
              </p:cNvSpPr>
              <p:nvPr/>
            </p:nvSpPr>
            <p:spPr bwMode="auto">
              <a:xfrm>
                <a:off x="900" y="1293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4" name="Line 48"/>
              <p:cNvSpPr>
                <a:spLocks noChangeShapeType="1"/>
              </p:cNvSpPr>
              <p:nvPr/>
            </p:nvSpPr>
            <p:spPr bwMode="auto">
              <a:xfrm>
                <a:off x="898" y="1346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5" name="Line 49"/>
              <p:cNvSpPr>
                <a:spLocks noChangeShapeType="1"/>
              </p:cNvSpPr>
              <p:nvPr/>
            </p:nvSpPr>
            <p:spPr bwMode="auto">
              <a:xfrm>
                <a:off x="900" y="1399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6" name="Line 50"/>
              <p:cNvSpPr>
                <a:spLocks noChangeShapeType="1"/>
              </p:cNvSpPr>
              <p:nvPr/>
            </p:nvSpPr>
            <p:spPr bwMode="auto">
              <a:xfrm>
                <a:off x="900" y="1452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7" name="Line 51"/>
              <p:cNvSpPr>
                <a:spLocks noChangeShapeType="1"/>
              </p:cNvSpPr>
              <p:nvPr/>
            </p:nvSpPr>
            <p:spPr bwMode="auto">
              <a:xfrm>
                <a:off x="898" y="1505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8" name="Line 52"/>
              <p:cNvSpPr>
                <a:spLocks noChangeShapeType="1"/>
              </p:cNvSpPr>
              <p:nvPr/>
            </p:nvSpPr>
            <p:spPr bwMode="auto">
              <a:xfrm>
                <a:off x="900" y="1558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9" name="Line 53"/>
              <p:cNvSpPr>
                <a:spLocks noChangeShapeType="1"/>
              </p:cNvSpPr>
              <p:nvPr/>
            </p:nvSpPr>
            <p:spPr bwMode="auto">
              <a:xfrm>
                <a:off x="900" y="1610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0" name="Line 54"/>
              <p:cNvSpPr>
                <a:spLocks noChangeShapeType="1"/>
              </p:cNvSpPr>
              <p:nvPr/>
            </p:nvSpPr>
            <p:spPr bwMode="auto">
              <a:xfrm>
                <a:off x="898" y="1663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1" name="Line 55"/>
              <p:cNvSpPr>
                <a:spLocks noChangeShapeType="1"/>
              </p:cNvSpPr>
              <p:nvPr/>
            </p:nvSpPr>
            <p:spPr bwMode="auto">
              <a:xfrm>
                <a:off x="900" y="1716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2" name="Line 56"/>
              <p:cNvSpPr>
                <a:spLocks noChangeShapeType="1"/>
              </p:cNvSpPr>
              <p:nvPr/>
            </p:nvSpPr>
            <p:spPr bwMode="auto">
              <a:xfrm>
                <a:off x="900" y="1769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" name="Line 57"/>
              <p:cNvSpPr>
                <a:spLocks noChangeShapeType="1"/>
              </p:cNvSpPr>
              <p:nvPr/>
            </p:nvSpPr>
            <p:spPr bwMode="auto">
              <a:xfrm>
                <a:off x="898" y="1822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4" name="Line 58"/>
              <p:cNvSpPr>
                <a:spLocks noChangeShapeType="1"/>
              </p:cNvSpPr>
              <p:nvPr/>
            </p:nvSpPr>
            <p:spPr bwMode="auto">
              <a:xfrm>
                <a:off x="900" y="1875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5" name="Line 59"/>
              <p:cNvSpPr>
                <a:spLocks noChangeShapeType="1"/>
              </p:cNvSpPr>
              <p:nvPr/>
            </p:nvSpPr>
            <p:spPr bwMode="auto">
              <a:xfrm>
                <a:off x="900" y="1928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03" name="Text Box 60"/>
            <p:cNvSpPr txBox="1">
              <a:spLocks noChangeArrowheads="1"/>
            </p:cNvSpPr>
            <p:nvPr/>
          </p:nvSpPr>
          <p:spPr bwMode="auto">
            <a:xfrm>
              <a:off x="404" y="2493"/>
              <a:ext cx="15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1800" dirty="0">
                  <a:solidFill>
                    <a:schemeClr val="bg1"/>
                  </a:solidFill>
                  <a:latin typeface="Tahoma" pitchFamily="34" charset="0"/>
                  <a:ea typeface="宋体" pitchFamily="2" charset="-122"/>
                  <a:cs typeface="Tahoma" pitchFamily="34" charset="0"/>
                </a:rPr>
                <a:t>稀疏字典</a:t>
              </a:r>
              <a:endParaRPr lang="en-US" altLang="zh-CN" sz="1800" dirty="0">
                <a:solidFill>
                  <a:schemeClr val="bg1"/>
                </a:solidFill>
                <a:latin typeface="Tahoma" pitchFamily="34" charset="0"/>
                <a:ea typeface="宋体" pitchFamily="2" charset="-122"/>
                <a:cs typeface="Tahoma" pitchFamily="34" charset="0"/>
              </a:endParaRPr>
            </a:p>
          </p:txBody>
        </p:sp>
      </p:grpSp>
      <p:grpSp>
        <p:nvGrpSpPr>
          <p:cNvPr id="153" name="Group 67"/>
          <p:cNvGrpSpPr>
            <a:grpSpLocks/>
          </p:cNvGrpSpPr>
          <p:nvPr/>
        </p:nvGrpSpPr>
        <p:grpSpPr bwMode="auto">
          <a:xfrm>
            <a:off x="5043971" y="2601463"/>
            <a:ext cx="701675" cy="2947988"/>
            <a:chOff x="1965" y="1611"/>
            <a:chExt cx="442" cy="1857"/>
          </a:xfrm>
        </p:grpSpPr>
        <p:sp>
          <p:nvSpPr>
            <p:cNvPr id="154" name="AutoShape 68"/>
            <p:cNvSpPr>
              <a:spLocks noChangeArrowheads="1"/>
            </p:cNvSpPr>
            <p:nvPr/>
          </p:nvSpPr>
          <p:spPr bwMode="auto">
            <a:xfrm>
              <a:off x="2046" y="1615"/>
              <a:ext cx="172" cy="1428"/>
            </a:xfrm>
            <a:prstGeom prst="bracketPair">
              <a:avLst>
                <a:gd name="adj" fmla="val 16778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zh-CN" altLang="en-US">
                <a:ea typeface="宋体" pitchFamily="2" charset="-122"/>
              </a:endParaRPr>
            </a:p>
          </p:txBody>
        </p:sp>
        <p:grpSp>
          <p:nvGrpSpPr>
            <p:cNvPr id="155" name="Group 69"/>
            <p:cNvGrpSpPr>
              <a:grpSpLocks/>
            </p:cNvGrpSpPr>
            <p:nvPr/>
          </p:nvGrpSpPr>
          <p:grpSpPr bwMode="auto">
            <a:xfrm>
              <a:off x="2107" y="1611"/>
              <a:ext cx="56" cy="1435"/>
              <a:chOff x="2382" y="1541"/>
              <a:chExt cx="56" cy="1435"/>
            </a:xfrm>
          </p:grpSpPr>
          <p:sp>
            <p:nvSpPr>
              <p:cNvPr id="157" name="Rectangle 70"/>
              <p:cNvSpPr>
                <a:spLocks noChangeArrowheads="1"/>
              </p:cNvSpPr>
              <p:nvPr/>
            </p:nvSpPr>
            <p:spPr bwMode="auto">
              <a:xfrm>
                <a:off x="2382" y="1541"/>
                <a:ext cx="55" cy="8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grpSp>
            <p:nvGrpSpPr>
              <p:cNvPr id="158" name="Group 71"/>
              <p:cNvGrpSpPr>
                <a:grpSpLocks/>
              </p:cNvGrpSpPr>
              <p:nvPr/>
            </p:nvGrpSpPr>
            <p:grpSpPr bwMode="auto">
              <a:xfrm>
                <a:off x="2383" y="1597"/>
                <a:ext cx="52" cy="740"/>
                <a:chOff x="3572" y="2543"/>
                <a:chExt cx="1496" cy="740"/>
              </a:xfrm>
            </p:grpSpPr>
            <p:sp>
              <p:nvSpPr>
                <p:cNvPr id="174" name="Line 72"/>
                <p:cNvSpPr>
                  <a:spLocks noChangeShapeType="1"/>
                </p:cNvSpPr>
                <p:nvPr/>
              </p:nvSpPr>
              <p:spPr bwMode="auto">
                <a:xfrm>
                  <a:off x="3572" y="2543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75" name="Line 73"/>
                <p:cNvSpPr>
                  <a:spLocks noChangeShapeType="1"/>
                </p:cNvSpPr>
                <p:nvPr/>
              </p:nvSpPr>
              <p:spPr bwMode="auto">
                <a:xfrm>
                  <a:off x="3574" y="2595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76" name="Line 74"/>
                <p:cNvSpPr>
                  <a:spLocks noChangeShapeType="1"/>
                </p:cNvSpPr>
                <p:nvPr/>
              </p:nvSpPr>
              <p:spPr bwMode="auto">
                <a:xfrm>
                  <a:off x="3574" y="2648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77" name="Line 75"/>
                <p:cNvSpPr>
                  <a:spLocks noChangeShapeType="1"/>
                </p:cNvSpPr>
                <p:nvPr/>
              </p:nvSpPr>
              <p:spPr bwMode="auto">
                <a:xfrm>
                  <a:off x="3572" y="2701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78" name="Line 76"/>
                <p:cNvSpPr>
                  <a:spLocks noChangeShapeType="1"/>
                </p:cNvSpPr>
                <p:nvPr/>
              </p:nvSpPr>
              <p:spPr bwMode="auto">
                <a:xfrm>
                  <a:off x="3574" y="2754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79" name="Line 77"/>
                <p:cNvSpPr>
                  <a:spLocks noChangeShapeType="1"/>
                </p:cNvSpPr>
                <p:nvPr/>
              </p:nvSpPr>
              <p:spPr bwMode="auto">
                <a:xfrm>
                  <a:off x="3574" y="2807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80" name="Line 78"/>
                <p:cNvSpPr>
                  <a:spLocks noChangeShapeType="1"/>
                </p:cNvSpPr>
                <p:nvPr/>
              </p:nvSpPr>
              <p:spPr bwMode="auto">
                <a:xfrm>
                  <a:off x="3572" y="2860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81" name="Line 79"/>
                <p:cNvSpPr>
                  <a:spLocks noChangeShapeType="1"/>
                </p:cNvSpPr>
                <p:nvPr/>
              </p:nvSpPr>
              <p:spPr bwMode="auto">
                <a:xfrm>
                  <a:off x="3574" y="2913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82" name="Line 80"/>
                <p:cNvSpPr>
                  <a:spLocks noChangeShapeType="1"/>
                </p:cNvSpPr>
                <p:nvPr/>
              </p:nvSpPr>
              <p:spPr bwMode="auto">
                <a:xfrm>
                  <a:off x="3574" y="2965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83" name="Line 81"/>
                <p:cNvSpPr>
                  <a:spLocks noChangeShapeType="1"/>
                </p:cNvSpPr>
                <p:nvPr/>
              </p:nvSpPr>
              <p:spPr bwMode="auto">
                <a:xfrm>
                  <a:off x="3572" y="3018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84" name="Line 82"/>
                <p:cNvSpPr>
                  <a:spLocks noChangeShapeType="1"/>
                </p:cNvSpPr>
                <p:nvPr/>
              </p:nvSpPr>
              <p:spPr bwMode="auto">
                <a:xfrm>
                  <a:off x="3574" y="3071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85" name="Line 83"/>
                <p:cNvSpPr>
                  <a:spLocks noChangeShapeType="1"/>
                </p:cNvSpPr>
                <p:nvPr/>
              </p:nvSpPr>
              <p:spPr bwMode="auto">
                <a:xfrm>
                  <a:off x="3574" y="3124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86" name="Line 84"/>
                <p:cNvSpPr>
                  <a:spLocks noChangeShapeType="1"/>
                </p:cNvSpPr>
                <p:nvPr/>
              </p:nvSpPr>
              <p:spPr bwMode="auto">
                <a:xfrm>
                  <a:off x="3572" y="3177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87" name="Line 85"/>
                <p:cNvSpPr>
                  <a:spLocks noChangeShapeType="1"/>
                </p:cNvSpPr>
                <p:nvPr/>
              </p:nvSpPr>
              <p:spPr bwMode="auto">
                <a:xfrm>
                  <a:off x="3574" y="3230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88" name="Line 86"/>
                <p:cNvSpPr>
                  <a:spLocks noChangeShapeType="1"/>
                </p:cNvSpPr>
                <p:nvPr/>
              </p:nvSpPr>
              <p:spPr bwMode="auto">
                <a:xfrm>
                  <a:off x="3574" y="3283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159" name="Rectangle 87"/>
              <p:cNvSpPr>
                <a:spLocks noChangeArrowheads="1"/>
              </p:cNvSpPr>
              <p:nvPr/>
            </p:nvSpPr>
            <p:spPr bwMode="auto">
              <a:xfrm>
                <a:off x="2383" y="2392"/>
                <a:ext cx="55" cy="584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grpSp>
            <p:nvGrpSpPr>
              <p:cNvPr id="160" name="Group 88"/>
              <p:cNvGrpSpPr>
                <a:grpSpLocks/>
              </p:cNvGrpSpPr>
              <p:nvPr/>
            </p:nvGrpSpPr>
            <p:grpSpPr bwMode="auto">
              <a:xfrm>
                <a:off x="2386" y="2448"/>
                <a:ext cx="46" cy="475"/>
                <a:chOff x="2353" y="2448"/>
                <a:chExt cx="79" cy="475"/>
              </a:xfrm>
            </p:grpSpPr>
            <p:sp>
              <p:nvSpPr>
                <p:cNvPr id="164" name="Line 89"/>
                <p:cNvSpPr>
                  <a:spLocks noChangeShapeType="1"/>
                </p:cNvSpPr>
                <p:nvPr/>
              </p:nvSpPr>
              <p:spPr bwMode="auto">
                <a:xfrm>
                  <a:off x="2353" y="2448"/>
                  <a:ext cx="7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65" name="Line 90"/>
                <p:cNvSpPr>
                  <a:spLocks noChangeShapeType="1"/>
                </p:cNvSpPr>
                <p:nvPr/>
              </p:nvSpPr>
              <p:spPr bwMode="auto">
                <a:xfrm>
                  <a:off x="2353" y="2500"/>
                  <a:ext cx="7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66" name="Line 91"/>
                <p:cNvSpPr>
                  <a:spLocks noChangeShapeType="1"/>
                </p:cNvSpPr>
                <p:nvPr/>
              </p:nvSpPr>
              <p:spPr bwMode="auto">
                <a:xfrm>
                  <a:off x="2353" y="2553"/>
                  <a:ext cx="7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67" name="Line 92"/>
                <p:cNvSpPr>
                  <a:spLocks noChangeShapeType="1"/>
                </p:cNvSpPr>
                <p:nvPr/>
              </p:nvSpPr>
              <p:spPr bwMode="auto">
                <a:xfrm>
                  <a:off x="2353" y="2606"/>
                  <a:ext cx="7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68" name="Line 93"/>
                <p:cNvSpPr>
                  <a:spLocks noChangeShapeType="1"/>
                </p:cNvSpPr>
                <p:nvPr/>
              </p:nvSpPr>
              <p:spPr bwMode="auto">
                <a:xfrm>
                  <a:off x="2353" y="2659"/>
                  <a:ext cx="7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69" name="Line 94"/>
                <p:cNvSpPr>
                  <a:spLocks noChangeShapeType="1"/>
                </p:cNvSpPr>
                <p:nvPr/>
              </p:nvSpPr>
              <p:spPr bwMode="auto">
                <a:xfrm>
                  <a:off x="2353" y="2712"/>
                  <a:ext cx="7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70" name="Line 95"/>
                <p:cNvSpPr>
                  <a:spLocks noChangeShapeType="1"/>
                </p:cNvSpPr>
                <p:nvPr/>
              </p:nvSpPr>
              <p:spPr bwMode="auto">
                <a:xfrm>
                  <a:off x="2353" y="2765"/>
                  <a:ext cx="7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71" name="Line 96"/>
                <p:cNvSpPr>
                  <a:spLocks noChangeShapeType="1"/>
                </p:cNvSpPr>
                <p:nvPr/>
              </p:nvSpPr>
              <p:spPr bwMode="auto">
                <a:xfrm>
                  <a:off x="2353" y="2818"/>
                  <a:ext cx="7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72" name="Line 97"/>
                <p:cNvSpPr>
                  <a:spLocks noChangeShapeType="1"/>
                </p:cNvSpPr>
                <p:nvPr/>
              </p:nvSpPr>
              <p:spPr bwMode="auto">
                <a:xfrm>
                  <a:off x="2353" y="2870"/>
                  <a:ext cx="7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73" name="Line 98"/>
                <p:cNvSpPr>
                  <a:spLocks noChangeShapeType="1"/>
                </p:cNvSpPr>
                <p:nvPr/>
              </p:nvSpPr>
              <p:spPr bwMode="auto">
                <a:xfrm>
                  <a:off x="2353" y="2923"/>
                  <a:ext cx="7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161" name="Rectangle 99"/>
              <p:cNvSpPr>
                <a:spLocks noChangeArrowheads="1"/>
              </p:cNvSpPr>
              <p:nvPr/>
            </p:nvSpPr>
            <p:spPr bwMode="auto">
              <a:xfrm>
                <a:off x="2388" y="1602"/>
                <a:ext cx="44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62" name="Rectangle 100"/>
              <p:cNvSpPr>
                <a:spLocks noChangeArrowheads="1"/>
              </p:cNvSpPr>
              <p:nvPr/>
            </p:nvSpPr>
            <p:spPr bwMode="auto">
              <a:xfrm>
                <a:off x="2388" y="2183"/>
                <a:ext cx="44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63" name="Rectangle 101"/>
              <p:cNvSpPr>
                <a:spLocks noChangeArrowheads="1"/>
              </p:cNvSpPr>
              <p:nvPr/>
            </p:nvSpPr>
            <p:spPr bwMode="auto">
              <a:xfrm>
                <a:off x="2389" y="2505"/>
                <a:ext cx="44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</p:grpSp>
        <p:graphicFrame>
          <p:nvGraphicFramePr>
            <p:cNvPr id="156" name="Object 10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37093964"/>
                </p:ext>
              </p:extLst>
            </p:nvPr>
          </p:nvGraphicFramePr>
          <p:xfrm>
            <a:off x="1965" y="3086"/>
            <a:ext cx="442" cy="3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852" name="Equation" r:id="rId6" imgW="152280" imgH="139680" progId="Equation.DSMT4">
                    <p:embed/>
                  </p:oleObj>
                </mc:Choice>
                <mc:Fallback>
                  <p:oleObj name="Equation" r:id="rId6" imgW="152280" imgH="1396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5" y="3086"/>
                          <a:ext cx="442" cy="3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7" name="Group 104"/>
          <p:cNvGrpSpPr>
            <a:grpSpLocks/>
          </p:cNvGrpSpPr>
          <p:nvPr/>
        </p:nvGrpSpPr>
        <p:grpSpPr bwMode="auto">
          <a:xfrm>
            <a:off x="6901638" y="2660201"/>
            <a:ext cx="700088" cy="2135188"/>
            <a:chOff x="3653" y="1624"/>
            <a:chExt cx="441" cy="1345"/>
          </a:xfrm>
        </p:grpSpPr>
        <p:grpSp>
          <p:nvGrpSpPr>
            <p:cNvPr id="298" name="Group 105"/>
            <p:cNvGrpSpPr>
              <a:grpSpLocks/>
            </p:cNvGrpSpPr>
            <p:nvPr/>
          </p:nvGrpSpPr>
          <p:grpSpPr bwMode="auto">
            <a:xfrm>
              <a:off x="3653" y="1624"/>
              <a:ext cx="265" cy="1345"/>
              <a:chOff x="3653" y="1624"/>
              <a:chExt cx="265" cy="1345"/>
            </a:xfrm>
          </p:grpSpPr>
          <p:sp>
            <p:nvSpPr>
              <p:cNvPr id="302" name="AutoShape 106"/>
              <p:cNvSpPr>
                <a:spLocks noChangeArrowheads="1"/>
              </p:cNvSpPr>
              <p:nvPr/>
            </p:nvSpPr>
            <p:spPr bwMode="auto">
              <a:xfrm>
                <a:off x="3658" y="1628"/>
                <a:ext cx="172" cy="842"/>
              </a:xfrm>
              <a:prstGeom prst="bracketPair">
                <a:avLst>
                  <a:gd name="adj" fmla="val 16778"/>
                </a:avLst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303" name="Rectangle 107"/>
              <p:cNvSpPr>
                <a:spLocks noChangeArrowheads="1"/>
              </p:cNvSpPr>
              <p:nvPr/>
            </p:nvSpPr>
            <p:spPr bwMode="auto">
              <a:xfrm>
                <a:off x="3719" y="1624"/>
                <a:ext cx="55" cy="85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grpSp>
            <p:nvGrpSpPr>
              <p:cNvPr id="304" name="Group 108"/>
              <p:cNvGrpSpPr>
                <a:grpSpLocks/>
              </p:cNvGrpSpPr>
              <p:nvPr/>
            </p:nvGrpSpPr>
            <p:grpSpPr bwMode="auto">
              <a:xfrm>
                <a:off x="3693" y="1680"/>
                <a:ext cx="79" cy="740"/>
                <a:chOff x="3572" y="2543"/>
                <a:chExt cx="1496" cy="740"/>
              </a:xfrm>
            </p:grpSpPr>
            <p:sp>
              <p:nvSpPr>
                <p:cNvPr id="307" name="Line 109"/>
                <p:cNvSpPr>
                  <a:spLocks noChangeShapeType="1"/>
                </p:cNvSpPr>
                <p:nvPr/>
              </p:nvSpPr>
              <p:spPr bwMode="auto">
                <a:xfrm>
                  <a:off x="3572" y="2543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8" name="Line 110"/>
                <p:cNvSpPr>
                  <a:spLocks noChangeShapeType="1"/>
                </p:cNvSpPr>
                <p:nvPr/>
              </p:nvSpPr>
              <p:spPr bwMode="auto">
                <a:xfrm>
                  <a:off x="3574" y="2595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9" name="Line 111"/>
                <p:cNvSpPr>
                  <a:spLocks noChangeShapeType="1"/>
                </p:cNvSpPr>
                <p:nvPr/>
              </p:nvSpPr>
              <p:spPr bwMode="auto">
                <a:xfrm>
                  <a:off x="3574" y="2648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10" name="Line 112"/>
                <p:cNvSpPr>
                  <a:spLocks noChangeShapeType="1"/>
                </p:cNvSpPr>
                <p:nvPr/>
              </p:nvSpPr>
              <p:spPr bwMode="auto">
                <a:xfrm>
                  <a:off x="3572" y="2701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11" name="Line 113"/>
                <p:cNvSpPr>
                  <a:spLocks noChangeShapeType="1"/>
                </p:cNvSpPr>
                <p:nvPr/>
              </p:nvSpPr>
              <p:spPr bwMode="auto">
                <a:xfrm>
                  <a:off x="3574" y="2754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12" name="Line 114"/>
                <p:cNvSpPr>
                  <a:spLocks noChangeShapeType="1"/>
                </p:cNvSpPr>
                <p:nvPr/>
              </p:nvSpPr>
              <p:spPr bwMode="auto">
                <a:xfrm>
                  <a:off x="3574" y="2807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13" name="Line 115"/>
                <p:cNvSpPr>
                  <a:spLocks noChangeShapeType="1"/>
                </p:cNvSpPr>
                <p:nvPr/>
              </p:nvSpPr>
              <p:spPr bwMode="auto">
                <a:xfrm>
                  <a:off x="3572" y="2860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14" name="Line 116"/>
                <p:cNvSpPr>
                  <a:spLocks noChangeShapeType="1"/>
                </p:cNvSpPr>
                <p:nvPr/>
              </p:nvSpPr>
              <p:spPr bwMode="auto">
                <a:xfrm>
                  <a:off x="3574" y="2913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15" name="Line 117"/>
                <p:cNvSpPr>
                  <a:spLocks noChangeShapeType="1"/>
                </p:cNvSpPr>
                <p:nvPr/>
              </p:nvSpPr>
              <p:spPr bwMode="auto">
                <a:xfrm>
                  <a:off x="3574" y="2965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16" name="Line 118"/>
                <p:cNvSpPr>
                  <a:spLocks noChangeShapeType="1"/>
                </p:cNvSpPr>
                <p:nvPr/>
              </p:nvSpPr>
              <p:spPr bwMode="auto">
                <a:xfrm>
                  <a:off x="3572" y="3018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17" name="Line 119"/>
                <p:cNvSpPr>
                  <a:spLocks noChangeShapeType="1"/>
                </p:cNvSpPr>
                <p:nvPr/>
              </p:nvSpPr>
              <p:spPr bwMode="auto">
                <a:xfrm>
                  <a:off x="3574" y="3071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18" name="Line 120"/>
                <p:cNvSpPr>
                  <a:spLocks noChangeShapeType="1"/>
                </p:cNvSpPr>
                <p:nvPr/>
              </p:nvSpPr>
              <p:spPr bwMode="auto">
                <a:xfrm>
                  <a:off x="3574" y="3124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19" name="Line 121"/>
                <p:cNvSpPr>
                  <a:spLocks noChangeShapeType="1"/>
                </p:cNvSpPr>
                <p:nvPr/>
              </p:nvSpPr>
              <p:spPr bwMode="auto">
                <a:xfrm>
                  <a:off x="3572" y="3177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20" name="Line 122"/>
                <p:cNvSpPr>
                  <a:spLocks noChangeShapeType="1"/>
                </p:cNvSpPr>
                <p:nvPr/>
              </p:nvSpPr>
              <p:spPr bwMode="auto">
                <a:xfrm>
                  <a:off x="3574" y="3230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21" name="Line 123"/>
                <p:cNvSpPr>
                  <a:spLocks noChangeShapeType="1"/>
                </p:cNvSpPr>
                <p:nvPr/>
              </p:nvSpPr>
              <p:spPr bwMode="auto">
                <a:xfrm>
                  <a:off x="3574" y="3283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aphicFrame>
            <p:nvGraphicFramePr>
              <p:cNvPr id="306" name="Object 12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2886206"/>
                  </p:ext>
                </p:extLst>
              </p:nvPr>
            </p:nvGraphicFramePr>
            <p:xfrm>
              <a:off x="3653" y="2599"/>
              <a:ext cx="265" cy="37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853" name="Equation" r:id="rId8" imgW="126720" imgH="164880" progId="Equation.DSMT4">
                      <p:embed/>
                    </p:oleObj>
                  </mc:Choice>
                  <mc:Fallback>
                    <p:oleObj name="Equation" r:id="rId8" imgW="126720" imgH="16488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53" y="2599"/>
                            <a:ext cx="265" cy="37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99" name="Group 126"/>
            <p:cNvGrpSpPr>
              <a:grpSpLocks/>
            </p:cNvGrpSpPr>
            <p:nvPr/>
          </p:nvGrpSpPr>
          <p:grpSpPr bwMode="auto">
            <a:xfrm>
              <a:off x="3894" y="1625"/>
              <a:ext cx="200" cy="841"/>
              <a:chOff x="3894" y="1625"/>
              <a:chExt cx="200" cy="841"/>
            </a:xfrm>
          </p:grpSpPr>
          <p:sp>
            <p:nvSpPr>
              <p:cNvPr id="300" name="Line 127"/>
              <p:cNvSpPr>
                <a:spLocks noChangeShapeType="1"/>
              </p:cNvSpPr>
              <p:nvPr/>
            </p:nvSpPr>
            <p:spPr bwMode="auto">
              <a:xfrm>
                <a:off x="3898" y="1625"/>
                <a:ext cx="0" cy="8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1" name="Text Box 128"/>
              <p:cNvSpPr txBox="1">
                <a:spLocks noChangeArrowheads="1"/>
              </p:cNvSpPr>
              <p:nvPr/>
            </p:nvSpPr>
            <p:spPr bwMode="auto">
              <a:xfrm>
                <a:off x="3894" y="1732"/>
                <a:ext cx="20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US" altLang="zh-CN" sz="1800" dirty="0">
                    <a:latin typeface="Tahoma" pitchFamily="34" charset="0"/>
                    <a:ea typeface="宋体" pitchFamily="2" charset="-122"/>
                  </a:rPr>
                  <a:t>N</a:t>
                </a:r>
              </a:p>
            </p:txBody>
          </p:sp>
        </p:grpSp>
      </p:grpSp>
      <p:sp>
        <p:nvSpPr>
          <p:cNvPr id="322" name="Text Box 61"/>
          <p:cNvSpPr txBox="1">
            <a:spLocks noChangeArrowheads="1"/>
          </p:cNvSpPr>
          <p:nvPr/>
        </p:nvSpPr>
        <p:spPr bwMode="auto">
          <a:xfrm>
            <a:off x="1750070" y="5762287"/>
            <a:ext cx="2676525" cy="70802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8925" indent="-2889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l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Tahoma" pitchFamily="34" charset="0"/>
                <a:ea typeface="宋体" pitchFamily="2" charset="-122"/>
                <a:cs typeface="Tahoma" pitchFamily="34" charset="0"/>
              </a:rPr>
              <a:t>D</a:t>
            </a:r>
            <a:r>
              <a:rPr lang="zh-CN" altLang="en-US" sz="2000" dirty="0">
                <a:latin typeface="Tahoma" pitchFamily="34" charset="0"/>
                <a:ea typeface="宋体" pitchFamily="2" charset="-122"/>
                <a:cs typeface="Tahoma" pitchFamily="34" charset="0"/>
              </a:rPr>
              <a:t>的每一列表示一个原子</a:t>
            </a:r>
            <a:endParaRPr lang="en-US" altLang="zh-CN" sz="2000" dirty="0">
              <a:latin typeface="Tahoma" pitchFamily="34" charset="0"/>
              <a:ea typeface="宋体" pitchFamily="2" charset="-122"/>
              <a:cs typeface="Tahoma" pitchFamily="34" charset="0"/>
            </a:endParaRPr>
          </a:p>
        </p:txBody>
      </p:sp>
      <p:sp>
        <p:nvSpPr>
          <p:cNvPr id="323" name="Text Box 63"/>
          <p:cNvSpPr txBox="1">
            <a:spLocks noChangeArrowheads="1"/>
          </p:cNvSpPr>
          <p:nvPr/>
        </p:nvSpPr>
        <p:spPr bwMode="auto">
          <a:xfrm>
            <a:off x="4871316" y="5732391"/>
            <a:ext cx="3271796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8925" indent="-2889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l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Tahoma" pitchFamily="34" charset="0"/>
                <a:ea typeface="宋体" pitchFamily="2" charset="-122"/>
                <a:cs typeface="Tahoma" pitchFamily="34" charset="0"/>
                <a:sym typeface="Symbol" pitchFamily="18" charset="2"/>
              </a:rPr>
              <a:t></a:t>
            </a:r>
            <a:r>
              <a:rPr lang="zh-CN" altLang="en-US" sz="2000" dirty="0">
                <a:latin typeface="Tahoma" pitchFamily="34" charset="0"/>
                <a:ea typeface="宋体" pitchFamily="2" charset="-122"/>
                <a:cs typeface="Tahoma" pitchFamily="34" charset="0"/>
                <a:sym typeface="Symbol" pitchFamily="18" charset="2"/>
              </a:rPr>
              <a:t>向量中只有少量的随机非零系数</a:t>
            </a:r>
            <a:endParaRPr lang="en-US" altLang="zh-CN" sz="1800" dirty="0">
              <a:latin typeface="Tahoma" pitchFamily="34" charset="0"/>
              <a:ea typeface="宋体" pitchFamily="2" charset="-122"/>
              <a:cs typeface="Tahoma" pitchFamily="34" charset="0"/>
            </a:endParaRPr>
          </a:p>
        </p:txBody>
      </p:sp>
      <p:sp>
        <p:nvSpPr>
          <p:cNvPr id="324" name="TextBox 323"/>
          <p:cNvSpPr txBox="1"/>
          <p:nvPr/>
        </p:nvSpPr>
        <p:spPr>
          <a:xfrm>
            <a:off x="738554" y="862222"/>
            <a:ext cx="7515307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altLang="zh-CN" dirty="0"/>
              <a:t> </a:t>
            </a:r>
            <a:r>
              <a:rPr lang="en-US" altLang="zh-CN" dirty="0" smtClean="0"/>
              <a:t>        </a:t>
            </a:r>
            <a:r>
              <a:rPr lang="zh-CN" altLang="zh-CN" sz="2000" dirty="0" smtClean="0"/>
              <a:t>稀疏</a:t>
            </a:r>
            <a:r>
              <a:rPr lang="zh-CN" altLang="zh-CN" sz="2000" dirty="0"/>
              <a:t>表达就是要用尽可能少的非</a:t>
            </a:r>
            <a:r>
              <a:rPr lang="en-US" altLang="zh-CN" sz="2000" dirty="0"/>
              <a:t>0</a:t>
            </a:r>
            <a:r>
              <a:rPr lang="zh-CN" altLang="zh-CN" sz="2000" dirty="0"/>
              <a:t>系数表示信号的主要信息，从而简化信号处理问题的求解过程</a:t>
            </a:r>
            <a:r>
              <a:rPr lang="zh-CN" altLang="zh-CN" sz="2000" dirty="0" smtClean="0"/>
              <a:t>。稀疏</a:t>
            </a:r>
            <a:r>
              <a:rPr lang="zh-CN" altLang="zh-CN" sz="2000" dirty="0"/>
              <a:t>表达模型如</a:t>
            </a:r>
            <a:r>
              <a:rPr lang="zh-CN" altLang="zh-CN" sz="2000" dirty="0" smtClean="0"/>
              <a:t>式所</a:t>
            </a:r>
            <a:r>
              <a:rPr lang="zh-CN" altLang="zh-CN" sz="2000" dirty="0"/>
              <a:t>示： </a:t>
            </a:r>
            <a:endParaRPr lang="en-US" altLang="zh-CN" sz="2000" dirty="0" smtClean="0"/>
          </a:p>
        </p:txBody>
      </p:sp>
      <p:graphicFrame>
        <p:nvGraphicFramePr>
          <p:cNvPr id="325" name="Object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6063266"/>
              </p:ext>
            </p:extLst>
          </p:nvPr>
        </p:nvGraphicFramePr>
        <p:xfrm>
          <a:off x="5840718" y="3022022"/>
          <a:ext cx="717550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54" name="Equation" r:id="rId10" imgW="139680" imgH="114120" progId="Equation.DSMT4">
                  <p:embed/>
                </p:oleObj>
              </mc:Choice>
              <mc:Fallback>
                <p:oleObj name="Equation" r:id="rId10" imgW="139680" imgH="114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0718" y="3022022"/>
                        <a:ext cx="717550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326" name="对象 3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77747"/>
              </p:ext>
            </p:extLst>
          </p:nvPr>
        </p:nvGraphicFramePr>
        <p:xfrm>
          <a:off x="3500656" y="1717584"/>
          <a:ext cx="3548917" cy="53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55" name="Equation" r:id="rId12" imgW="2184400" imgH="330200" progId="Equation.DSMT4">
                  <p:embed/>
                </p:oleObj>
              </mc:Choice>
              <mc:Fallback>
                <p:oleObj name="Equation" r:id="rId12" imgW="2184400" imgH="3302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0656" y="1717584"/>
                        <a:ext cx="3548917" cy="5344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" name="Rectangle 20"/>
          <p:cNvSpPr>
            <a:spLocks noChangeArrowheads="1"/>
          </p:cNvSpPr>
          <p:nvPr/>
        </p:nvSpPr>
        <p:spPr bwMode="auto">
          <a:xfrm>
            <a:off x="0" y="327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	</a:t>
            </a:r>
            <a:r>
              <a:rPr kumimoji="0" lang="en-US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29" name="TextBox 5"/>
          <p:cNvSpPr txBox="1">
            <a:spLocks noChangeArrowheads="1"/>
          </p:cNvSpPr>
          <p:nvPr/>
        </p:nvSpPr>
        <p:spPr bwMode="auto">
          <a:xfrm>
            <a:off x="1016124" y="5098426"/>
            <a:ext cx="7546159" cy="1440000"/>
          </a:xfrm>
          <a:prstGeom prst="rect">
            <a:avLst/>
          </a:prstGeom>
          <a:solidFill>
            <a:srgbClr val="31C8EB"/>
          </a:solidFill>
          <a:ln w="9525">
            <a:solidFill>
              <a:srgbClr val="FA6A0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2" name="TextBox 331"/>
          <p:cNvSpPr txBox="1"/>
          <p:nvPr/>
        </p:nvSpPr>
        <p:spPr>
          <a:xfrm>
            <a:off x="989364" y="5132226"/>
            <a:ext cx="7546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         </a:t>
            </a:r>
            <a:r>
              <a:rPr lang="zh-CN" altLang="zh-CN" dirty="0" smtClean="0">
                <a:solidFill>
                  <a:schemeClr val="bg1"/>
                </a:solidFill>
              </a:rPr>
              <a:t>通常</a:t>
            </a:r>
            <a:r>
              <a:rPr lang="zh-CN" altLang="zh-CN" dirty="0">
                <a:solidFill>
                  <a:schemeClr val="bg1"/>
                </a:solidFill>
              </a:rPr>
              <a:t>我们使用的字典都是过完备的，即字典列数远大于行数，因此信号的稀疏表示不是唯一的</a:t>
            </a:r>
            <a:r>
              <a:rPr lang="zh-CN" altLang="zh-CN" dirty="0" smtClean="0">
                <a:solidFill>
                  <a:schemeClr val="bg1"/>
                </a:solidFill>
              </a:rPr>
              <a:t>，所以</a:t>
            </a:r>
            <a:r>
              <a:rPr lang="zh-CN" altLang="zh-CN" dirty="0">
                <a:solidFill>
                  <a:schemeClr val="bg1"/>
                </a:solidFill>
              </a:rPr>
              <a:t>，我们往往</a:t>
            </a:r>
            <a:r>
              <a:rPr lang="zh-CN" altLang="zh-CN" dirty="0" smtClean="0">
                <a:solidFill>
                  <a:schemeClr val="bg1"/>
                </a:solidFill>
              </a:rPr>
              <a:t>通过</a:t>
            </a:r>
            <a:r>
              <a:rPr lang="zh-CN" altLang="en-US" dirty="0">
                <a:solidFill>
                  <a:schemeClr val="bg1"/>
                </a:solidFill>
              </a:rPr>
              <a:t>下式</a:t>
            </a:r>
            <a:r>
              <a:rPr lang="zh-CN" altLang="zh-CN" dirty="0" smtClean="0">
                <a:solidFill>
                  <a:schemeClr val="bg1"/>
                </a:solidFill>
              </a:rPr>
              <a:t>来</a:t>
            </a:r>
            <a:r>
              <a:rPr lang="zh-CN" altLang="zh-CN" dirty="0">
                <a:solidFill>
                  <a:schemeClr val="bg1"/>
                </a:solidFill>
              </a:rPr>
              <a:t>近似求解</a:t>
            </a:r>
            <a:r>
              <a:rPr lang="zh-CN" altLang="zh-CN" dirty="0" smtClean="0">
                <a:solidFill>
                  <a:schemeClr val="bg1"/>
                </a:solidFill>
              </a:rPr>
              <a:t>：</a:t>
            </a:r>
            <a:endParaRPr lang="en-US" altLang="zh-CN" dirty="0" smtClean="0">
              <a:solidFill>
                <a:schemeClr val="bg1"/>
              </a:solidFill>
            </a:endParaRPr>
          </a:p>
          <a:p>
            <a:endParaRPr lang="zh-CN" altLang="zh-CN" dirty="0">
              <a:solidFill>
                <a:schemeClr val="bg1"/>
              </a:solidFill>
            </a:endParaRPr>
          </a:p>
        </p:txBody>
      </p:sp>
      <p:sp>
        <p:nvSpPr>
          <p:cNvPr id="336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337" name="对象 3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4043771"/>
              </p:ext>
            </p:extLst>
          </p:nvPr>
        </p:nvGraphicFramePr>
        <p:xfrm>
          <a:off x="3040813" y="5843176"/>
          <a:ext cx="3620700" cy="462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56" name="Equation" r:id="rId14" imgW="2552400" imgH="330120" progId="Equation.DSMT4">
                  <p:embed/>
                </p:oleObj>
              </mc:Choice>
              <mc:Fallback>
                <p:oleObj name="Equation" r:id="rId14" imgW="2552400" imgH="330120" progId="Equation.DSMT4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0813" y="5843176"/>
                        <a:ext cx="3620700" cy="4624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8" name="直接连接符 147"/>
          <p:cNvCxnSpPr/>
          <p:nvPr/>
        </p:nvCxnSpPr>
        <p:spPr>
          <a:xfrm>
            <a:off x="0" y="744659"/>
            <a:ext cx="9148134" cy="1587"/>
          </a:xfrm>
          <a:prstGeom prst="line">
            <a:avLst/>
          </a:prstGeom>
          <a:ln w="15875">
            <a:solidFill>
              <a:srgbClr val="00417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/>
          <p:cNvSpPr txBox="1"/>
          <p:nvPr/>
        </p:nvSpPr>
        <p:spPr>
          <a:xfrm>
            <a:off x="152400" y="175847"/>
            <a:ext cx="340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66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稀疏表达模型简介</a:t>
            </a:r>
          </a:p>
        </p:txBody>
      </p:sp>
    </p:spTree>
    <p:extLst>
      <p:ext uri="{BB962C8B-B14F-4D97-AF65-F5344CB8AC3E}">
        <p14:creationId xmlns:p14="http://schemas.microsoft.com/office/powerpoint/2010/main" val="408468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" grpId="0" animBg="1"/>
      <p:bldP spid="332" grpId="0"/>
      <p:bldP spid="1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20081115_31fc5f941991a0fdb2d5iApuHGnuOjD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10" y="882525"/>
            <a:ext cx="4876648" cy="493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25559" y="813751"/>
            <a:ext cx="6819438" cy="96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/>
              <a:t>         </a:t>
            </a:r>
            <a:r>
              <a:rPr lang="zh-CN" altLang="zh-CN" sz="2000" dirty="0" smtClean="0"/>
              <a:t>当前</a:t>
            </a:r>
            <a:r>
              <a:rPr lang="zh-CN" altLang="en-US" sz="2000" dirty="0" smtClean="0"/>
              <a:t>稀疏表达</a:t>
            </a:r>
            <a:r>
              <a:rPr lang="zh-CN" altLang="zh-CN" sz="2000" dirty="0" smtClean="0"/>
              <a:t>的</a:t>
            </a:r>
            <a:r>
              <a:rPr lang="zh-CN" altLang="zh-CN" sz="2000" dirty="0"/>
              <a:t>方法较多，主要分为组合优化、凸优化以及贪婪迭代等几</a:t>
            </a:r>
            <a:r>
              <a:rPr lang="zh-CN" altLang="zh-CN" sz="2000" dirty="0" smtClean="0"/>
              <a:t>类</a:t>
            </a:r>
            <a:r>
              <a:rPr lang="zh-CN" altLang="en-US" sz="2000" dirty="0" smtClean="0"/>
              <a:t>。</a:t>
            </a:r>
            <a:endParaRPr lang="zh-CN" altLang="zh-CN" sz="2000" dirty="0"/>
          </a:p>
        </p:txBody>
      </p:sp>
      <p:sp>
        <p:nvSpPr>
          <p:cNvPr id="18" name="矩形 17"/>
          <p:cNvSpPr/>
          <p:nvPr/>
        </p:nvSpPr>
        <p:spPr>
          <a:xfrm>
            <a:off x="8604448" y="645333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sz="2000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7</a:t>
            </a:r>
            <a:endParaRPr lang="zh-CN" altLang="en-US" sz="2000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7537379"/>
              </p:ext>
            </p:extLst>
          </p:nvPr>
        </p:nvGraphicFramePr>
        <p:xfrm>
          <a:off x="1474329" y="2084811"/>
          <a:ext cx="4203738" cy="3883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5" name="Visio" r:id="rId4" imgW="5146632" imgH="4768682" progId="Visio.Drawing.11">
                  <p:embed/>
                </p:oleObj>
              </mc:Choice>
              <mc:Fallback>
                <p:oleObj name="Visio" r:id="rId4" imgW="5146632" imgH="4768682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4329" y="2084811"/>
                        <a:ext cx="4203738" cy="3883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爆炸形 1 2"/>
          <p:cNvSpPr>
            <a:spLocks noChangeArrowheads="1"/>
          </p:cNvSpPr>
          <p:nvPr/>
        </p:nvSpPr>
        <p:spPr bwMode="auto">
          <a:xfrm>
            <a:off x="6020521" y="1919491"/>
            <a:ext cx="2135187" cy="1441450"/>
          </a:xfrm>
          <a:prstGeom prst="irregularSeal1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>
              <a:latin typeface="Arial" pitchFamily="34" charset="0"/>
            </a:endParaRPr>
          </a:p>
        </p:txBody>
      </p:sp>
      <p:sp>
        <p:nvSpPr>
          <p:cNvPr id="17" name="爆炸形 1 9"/>
          <p:cNvSpPr>
            <a:spLocks noChangeArrowheads="1"/>
          </p:cNvSpPr>
          <p:nvPr/>
        </p:nvSpPr>
        <p:spPr bwMode="auto">
          <a:xfrm>
            <a:off x="5877646" y="3432379"/>
            <a:ext cx="2133600" cy="1439862"/>
          </a:xfrm>
          <a:prstGeom prst="irregularSeal1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>
              <a:latin typeface="Arial" pitchFamily="34" charset="0"/>
            </a:endParaRPr>
          </a:p>
        </p:txBody>
      </p:sp>
      <p:sp>
        <p:nvSpPr>
          <p:cNvPr id="19" name="爆炸形 1 11"/>
          <p:cNvSpPr>
            <a:spLocks noChangeArrowheads="1"/>
          </p:cNvSpPr>
          <p:nvPr/>
        </p:nvSpPr>
        <p:spPr bwMode="auto">
          <a:xfrm>
            <a:off x="5949083" y="4800804"/>
            <a:ext cx="2135188" cy="1439862"/>
          </a:xfrm>
          <a:prstGeom prst="irregularSeal1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>
              <a:latin typeface="Arial" pitchFamily="34" charset="0"/>
            </a:endParaRP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6415274" y="2285214"/>
            <a:ext cx="1462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800" dirty="0">
                <a:latin typeface="Arial" pitchFamily="34" charset="0"/>
              </a:rPr>
              <a:t>运算速度快</a:t>
            </a:r>
            <a:endParaRPr lang="en-US" altLang="zh-CN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800" dirty="0">
                <a:latin typeface="Arial" pitchFamily="34" charset="0"/>
              </a:rPr>
              <a:t>重构误差大</a:t>
            </a:r>
          </a:p>
        </p:txBody>
      </p:sp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6262531" y="3792692"/>
            <a:ext cx="14620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800" dirty="0">
                <a:latin typeface="Arial" pitchFamily="34" charset="0"/>
              </a:rPr>
              <a:t>重构精度高</a:t>
            </a:r>
            <a:endParaRPr lang="en-US" altLang="zh-CN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800" dirty="0">
                <a:latin typeface="Arial" pitchFamily="34" charset="0"/>
              </a:rPr>
              <a:t>计算复杂</a:t>
            </a:r>
          </a:p>
        </p:txBody>
      </p:sp>
      <p:sp>
        <p:nvSpPr>
          <p:cNvPr id="22" name="TextBox 12"/>
          <p:cNvSpPr txBox="1">
            <a:spLocks noChangeArrowheads="1"/>
          </p:cNvSpPr>
          <p:nvPr/>
        </p:nvSpPr>
        <p:spPr bwMode="auto">
          <a:xfrm>
            <a:off x="6390217" y="5044073"/>
            <a:ext cx="14620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800" dirty="0">
                <a:latin typeface="Arial" pitchFamily="34" charset="0"/>
              </a:rPr>
              <a:t>重构效率高</a:t>
            </a:r>
            <a:endParaRPr lang="en-US" altLang="zh-CN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800" dirty="0">
                <a:latin typeface="Arial" pitchFamily="34" charset="0"/>
              </a:rPr>
              <a:t>但对采样结构要求严格</a:t>
            </a:r>
            <a:endParaRPr lang="en-US" altLang="zh-CN" sz="1800" dirty="0">
              <a:latin typeface="Arial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744659"/>
            <a:ext cx="9148134" cy="1587"/>
          </a:xfrm>
          <a:prstGeom prst="line">
            <a:avLst/>
          </a:prstGeom>
          <a:ln w="15875">
            <a:solidFill>
              <a:srgbClr val="00417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52400" y="175847"/>
            <a:ext cx="340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66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稀疏表达基本算法</a:t>
            </a:r>
          </a:p>
        </p:txBody>
      </p:sp>
    </p:spTree>
    <p:extLst>
      <p:ext uri="{BB962C8B-B14F-4D97-AF65-F5344CB8AC3E}">
        <p14:creationId xmlns:p14="http://schemas.microsoft.com/office/powerpoint/2010/main" val="138149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 animBg="1"/>
      <p:bldP spid="17" grpId="0" animBg="1"/>
      <p:bldP spid="19" grpId="0" animBg="1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20081115_31fc5f941991a0fdb2d5iApuHGnuOjD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10" y="882525"/>
            <a:ext cx="4876648" cy="493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0" y="323229"/>
            <a:ext cx="1547663" cy="741068"/>
            <a:chOff x="0" y="994645"/>
            <a:chExt cx="1547663" cy="741068"/>
          </a:xfrm>
        </p:grpSpPr>
        <p:sp>
          <p:nvSpPr>
            <p:cNvPr id="6" name="矩形 5"/>
            <p:cNvSpPr/>
            <p:nvPr/>
          </p:nvSpPr>
          <p:spPr>
            <a:xfrm>
              <a:off x="0" y="994645"/>
              <a:ext cx="1547663" cy="741068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400" kern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7" name="TextBox 47"/>
            <p:cNvSpPr txBox="1"/>
            <p:nvPr/>
          </p:nvSpPr>
          <p:spPr>
            <a:xfrm>
              <a:off x="125759" y="994645"/>
              <a:ext cx="12961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zh-CN" alt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文本框 8"/>
          <p:cNvSpPr txBox="1"/>
          <p:nvPr/>
        </p:nvSpPr>
        <p:spPr>
          <a:xfrm>
            <a:off x="2765845" y="1247212"/>
            <a:ext cx="3189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1">
                    <a:alpha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研究意义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与现状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63299" y="2107410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993898" y="2054635"/>
            <a:ext cx="491394" cy="45289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二</a:t>
            </a:r>
          </a:p>
        </p:txBody>
      </p:sp>
      <p:sp>
        <p:nvSpPr>
          <p:cNvPr id="14" name="文本框 12"/>
          <p:cNvSpPr txBox="1"/>
          <p:nvPr/>
        </p:nvSpPr>
        <p:spPr>
          <a:xfrm>
            <a:off x="2765845" y="2010691"/>
            <a:ext cx="3400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prstClr val="black">
                    <a:alpha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稀疏表达算法概述</a:t>
            </a:r>
          </a:p>
        </p:txBody>
      </p:sp>
      <p:sp>
        <p:nvSpPr>
          <p:cNvPr id="18" name="文本框 16"/>
          <p:cNvSpPr txBox="1"/>
          <p:nvPr/>
        </p:nvSpPr>
        <p:spPr>
          <a:xfrm>
            <a:off x="2765846" y="2879676"/>
            <a:ext cx="474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prstClr val="black">
                    <a:alpha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en-US" altLang="zh-CN" sz="2400" dirty="0" smtClean="0">
                <a:solidFill>
                  <a:srgbClr val="FF0000">
                    <a:alpha val="75000"/>
                  </a:srgb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ROMP</a:t>
            </a:r>
            <a:r>
              <a:rPr lang="zh-CN" altLang="en-US" sz="2400" dirty="0" smtClean="0">
                <a:solidFill>
                  <a:srgbClr val="FF0000">
                    <a:alpha val="75000"/>
                  </a:srgb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算法的改进</a:t>
            </a:r>
            <a:r>
              <a:rPr lang="en-US" altLang="zh-CN" sz="2400" dirty="0" smtClean="0">
                <a:solidFill>
                  <a:srgbClr val="FF0000">
                    <a:alpha val="75000"/>
                  </a:srgb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en-US" altLang="zh-CN" sz="2400" dirty="0" err="1" smtClean="0">
                <a:solidFill>
                  <a:srgbClr val="FF0000">
                    <a:alpha val="75000"/>
                  </a:srgb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BtROMP</a:t>
            </a:r>
            <a:r>
              <a:rPr lang="zh-CN" altLang="en-US" sz="2400" dirty="0" smtClean="0">
                <a:solidFill>
                  <a:srgbClr val="FF0000">
                    <a:alpha val="75000"/>
                  </a:srgb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算法</a:t>
            </a:r>
            <a:endParaRPr lang="zh-CN" altLang="zh-CN" sz="2400" dirty="0">
              <a:solidFill>
                <a:srgbClr val="FF0000">
                  <a:alpha val="75000"/>
                </a:srgb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2" name="文本框 20"/>
          <p:cNvSpPr txBox="1"/>
          <p:nvPr/>
        </p:nvSpPr>
        <p:spPr>
          <a:xfrm>
            <a:off x="2765846" y="3726569"/>
            <a:ext cx="5440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prstClr val="black">
                    <a:alpha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基于稀疏表达的遥感影像融合方法</a:t>
            </a:r>
          </a:p>
        </p:txBody>
      </p:sp>
      <p:sp>
        <p:nvSpPr>
          <p:cNvPr id="24" name="矩形 23"/>
          <p:cNvSpPr/>
          <p:nvPr/>
        </p:nvSpPr>
        <p:spPr>
          <a:xfrm>
            <a:off x="8604448" y="645333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8</a:t>
            </a:r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27" name="文本框 25"/>
          <p:cNvSpPr txBox="1"/>
          <p:nvPr/>
        </p:nvSpPr>
        <p:spPr>
          <a:xfrm>
            <a:off x="2765846" y="4618999"/>
            <a:ext cx="5440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prstClr val="black">
                    <a:alpha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基于稀疏表达的天文数据压缩方法</a:t>
            </a:r>
          </a:p>
        </p:txBody>
      </p:sp>
      <p:sp>
        <p:nvSpPr>
          <p:cNvPr id="31" name="文本框 25"/>
          <p:cNvSpPr txBox="1"/>
          <p:nvPr/>
        </p:nvSpPr>
        <p:spPr>
          <a:xfrm>
            <a:off x="2797060" y="5530160"/>
            <a:ext cx="3955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prstClr val="black">
                    <a:alpha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结论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063299" y="1267753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993898" y="1214978"/>
            <a:ext cx="491394" cy="45289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一</a:t>
            </a:r>
          </a:p>
        </p:txBody>
      </p:sp>
      <p:sp>
        <p:nvSpPr>
          <p:cNvPr id="33" name="矩形 32"/>
          <p:cNvSpPr/>
          <p:nvPr/>
        </p:nvSpPr>
        <p:spPr>
          <a:xfrm>
            <a:off x="2063786" y="2916566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982175" y="2869674"/>
            <a:ext cx="491394" cy="452890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三</a:t>
            </a:r>
          </a:p>
        </p:txBody>
      </p:sp>
      <p:sp>
        <p:nvSpPr>
          <p:cNvPr id="35" name="矩形 34"/>
          <p:cNvSpPr/>
          <p:nvPr/>
        </p:nvSpPr>
        <p:spPr>
          <a:xfrm>
            <a:off x="2065907" y="3788119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982175" y="3735344"/>
            <a:ext cx="491394" cy="45289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四</a:t>
            </a:r>
          </a:p>
        </p:txBody>
      </p:sp>
      <p:sp>
        <p:nvSpPr>
          <p:cNvPr id="39" name="矩形 38"/>
          <p:cNvSpPr/>
          <p:nvPr/>
        </p:nvSpPr>
        <p:spPr>
          <a:xfrm>
            <a:off x="2051576" y="5582935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982175" y="5530160"/>
            <a:ext cx="491394" cy="45289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六</a:t>
            </a:r>
          </a:p>
        </p:txBody>
      </p:sp>
      <p:sp>
        <p:nvSpPr>
          <p:cNvPr id="41" name="矩形 40"/>
          <p:cNvSpPr/>
          <p:nvPr/>
        </p:nvSpPr>
        <p:spPr>
          <a:xfrm>
            <a:off x="2063299" y="4680549"/>
            <a:ext cx="494940" cy="471667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993898" y="4627774"/>
            <a:ext cx="491394" cy="45289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b="1" kern="0" dirty="0">
                <a:solidFill>
                  <a:prstClr val="white"/>
                </a:solidFill>
                <a:latin typeface="微软雅黑"/>
                <a:ea typeface="微软雅黑"/>
              </a:rPr>
              <a:t>五</a:t>
            </a:r>
          </a:p>
        </p:txBody>
      </p:sp>
    </p:spTree>
    <p:extLst>
      <p:ext uri="{BB962C8B-B14F-4D97-AF65-F5344CB8AC3E}">
        <p14:creationId xmlns:p14="http://schemas.microsoft.com/office/powerpoint/2010/main" val="330313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 animBg="1"/>
      <p:bldP spid="14" grpId="0"/>
      <p:bldP spid="18" grpId="0"/>
      <p:bldP spid="22" grpId="0"/>
      <p:bldP spid="24" grpId="0" animBg="1"/>
      <p:bldP spid="27" grpId="0"/>
      <p:bldP spid="31" grpId="0"/>
      <p:bldP spid="28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20081115_31fc5f941991a0fdb2d5iApuHGnuOjD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10" y="882525"/>
            <a:ext cx="4876648" cy="493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8604448" y="6453335"/>
            <a:ext cx="575556" cy="40466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sz="2000" b="1" kern="0" dirty="0" smtClean="0">
                <a:solidFill>
                  <a:prstClr val="white"/>
                </a:solidFill>
                <a:latin typeface="微软雅黑"/>
                <a:ea typeface="微软雅黑"/>
              </a:rPr>
              <a:t>9</a:t>
            </a:r>
            <a:endParaRPr lang="zh-CN" altLang="en-US" sz="2000" b="1" kern="0" dirty="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graphicFrame>
        <p:nvGraphicFramePr>
          <p:cNvPr id="10" name="图示 9"/>
          <p:cNvGraphicFramePr/>
          <p:nvPr>
            <p:extLst>
              <p:ext uri="{D42A27DB-BD31-4B8C-83A1-F6EECF244321}">
                <p14:modId xmlns:p14="http://schemas.microsoft.com/office/powerpoint/2010/main" val="945367378"/>
              </p:ext>
            </p:extLst>
          </p:nvPr>
        </p:nvGraphicFramePr>
        <p:xfrm>
          <a:off x="2253096" y="1046647"/>
          <a:ext cx="4475950" cy="5072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对象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5519237"/>
              </p:ext>
            </p:extLst>
          </p:nvPr>
        </p:nvGraphicFramePr>
        <p:xfrm>
          <a:off x="3062643" y="3569447"/>
          <a:ext cx="1628775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4" name="Equation" r:id="rId9" imgW="1320480" imgH="215640" progId="Equation.DSMT4">
                  <p:embed/>
                </p:oleObj>
              </mc:Choice>
              <mc:Fallback>
                <p:oleObj name="Equation" r:id="rId9" imgW="13204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62643" y="3569447"/>
                        <a:ext cx="1628775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6" name="对象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2343028"/>
              </p:ext>
            </p:extLst>
          </p:nvPr>
        </p:nvGraphicFramePr>
        <p:xfrm>
          <a:off x="5033819" y="3585552"/>
          <a:ext cx="927100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5" name="Equation" r:id="rId11" imgW="927000" imgH="228600" progId="Equation.DSMT4">
                  <p:embed/>
                </p:oleObj>
              </mc:Choice>
              <mc:Fallback>
                <p:oleObj name="Equation" r:id="rId11" imgW="92700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3819" y="3585552"/>
                        <a:ext cx="927100" cy="233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矩形 16"/>
          <p:cNvSpPr/>
          <p:nvPr/>
        </p:nvSpPr>
        <p:spPr>
          <a:xfrm>
            <a:off x="1922584" y="3036276"/>
            <a:ext cx="5207158" cy="973016"/>
          </a:xfrm>
          <a:prstGeom prst="rect">
            <a:avLst/>
          </a:prstGeom>
          <a:noFill/>
          <a:ln w="317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连接符 17"/>
          <p:cNvCxnSpPr/>
          <p:nvPr/>
        </p:nvCxnSpPr>
        <p:spPr>
          <a:xfrm>
            <a:off x="0" y="744659"/>
            <a:ext cx="9148134" cy="1587"/>
          </a:xfrm>
          <a:prstGeom prst="line">
            <a:avLst/>
          </a:prstGeom>
          <a:ln w="15875">
            <a:solidFill>
              <a:srgbClr val="00417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52400" y="175847"/>
            <a:ext cx="340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66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 err="1"/>
              <a:t>BtROMP</a:t>
            </a:r>
            <a:r>
              <a:rPr lang="zh-CN" altLang="en-US" dirty="0"/>
              <a:t>算法流程</a:t>
            </a:r>
          </a:p>
        </p:txBody>
      </p:sp>
    </p:spTree>
    <p:extLst>
      <p:ext uri="{BB962C8B-B14F-4D97-AF65-F5344CB8AC3E}">
        <p14:creationId xmlns:p14="http://schemas.microsoft.com/office/powerpoint/2010/main" val="340586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9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6606</TotalTime>
  <Words>1571</Words>
  <Application>Microsoft Macintosh PowerPoint</Application>
  <PresentationFormat>全屏显示(4:3)</PresentationFormat>
  <Paragraphs>342</Paragraphs>
  <Slides>34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49" baseType="lpstr">
      <vt:lpstr>Calibri</vt:lpstr>
      <vt:lpstr>Calibri Light</vt:lpstr>
      <vt:lpstr>Symbol</vt:lpstr>
      <vt:lpstr>Tahoma</vt:lpstr>
      <vt:lpstr>Times New Roman</vt:lpstr>
      <vt:lpstr>Wingdings</vt:lpstr>
      <vt:lpstr>黑体</vt:lpstr>
      <vt:lpstr>华文楷体</vt:lpstr>
      <vt:lpstr>楷体</vt:lpstr>
      <vt:lpstr>宋体</vt:lpstr>
      <vt:lpstr>微软雅黑</vt:lpstr>
      <vt:lpstr>Arial</vt:lpstr>
      <vt:lpstr>Office 主题</vt:lpstr>
      <vt:lpstr>Equation</vt:lpstr>
      <vt:lpstr>Visio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1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DY</dc:creator>
  <cp:lastModifiedBy>Microsoft Office 用户</cp:lastModifiedBy>
  <cp:revision>190</cp:revision>
  <dcterms:created xsi:type="dcterms:W3CDTF">2014-09-22T10:44:27Z</dcterms:created>
  <dcterms:modified xsi:type="dcterms:W3CDTF">2016-09-29T05:36:59Z</dcterms:modified>
</cp:coreProperties>
</file>