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558" r:id="rId2"/>
    <p:sldId id="620" r:id="rId3"/>
    <p:sldId id="621" r:id="rId4"/>
    <p:sldId id="622" r:id="rId5"/>
    <p:sldId id="624" r:id="rId6"/>
    <p:sldId id="623" r:id="rId7"/>
    <p:sldId id="629" r:id="rId8"/>
    <p:sldId id="632" r:id="rId9"/>
    <p:sldId id="634" r:id="rId10"/>
    <p:sldId id="593" r:id="rId11"/>
    <p:sldId id="564" r:id="rId12"/>
    <p:sldId id="619" r:id="rId13"/>
    <p:sldId id="603" r:id="rId14"/>
    <p:sldId id="595" r:id="rId15"/>
    <p:sldId id="597" r:id="rId16"/>
    <p:sldId id="601" r:id="rId17"/>
    <p:sldId id="602" r:id="rId18"/>
    <p:sldId id="604" r:id="rId19"/>
    <p:sldId id="610" r:id="rId20"/>
    <p:sldId id="609" r:id="rId21"/>
    <p:sldId id="630" r:id="rId22"/>
    <p:sldId id="577" r:id="rId23"/>
    <p:sldId id="641" r:id="rId24"/>
    <p:sldId id="638" r:id="rId25"/>
    <p:sldId id="639" r:id="rId26"/>
    <p:sldId id="640" r:id="rId27"/>
    <p:sldId id="635" r:id="rId28"/>
    <p:sldId id="636" r:id="rId29"/>
    <p:sldId id="637" r:id="rId30"/>
    <p:sldId id="557" r:id="rId31"/>
  </p:sldIdLst>
  <p:sldSz cx="9144000" cy="6858000" type="screen4x3"/>
  <p:notesSz cx="6794500" cy="9931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3" autoAdjust="0"/>
    <p:restoredTop sz="73354" autoAdjust="0"/>
  </p:normalViewPr>
  <p:slideViewPr>
    <p:cSldViewPr>
      <p:cViewPr varScale="1">
        <p:scale>
          <a:sx n="79" d="100"/>
          <a:sy n="79" d="100"/>
        </p:scale>
        <p:origin x="189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1AEA20-50AB-4D85-9F09-8ABB3F6CC312}" type="doc">
      <dgm:prSet loTypeId="urn:microsoft.com/office/officeart/2005/8/layout/hierarchy4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2C5A1C4E-0413-414B-8BB4-51E13EC6DEEB}">
      <dgm:prSet/>
      <dgm:spPr/>
      <dgm:t>
        <a:bodyPr/>
        <a:lstStyle/>
        <a:p>
          <a:pPr rtl="0"/>
          <a:r>
            <a:rPr lang="zh-CN" dirty="0" smtClean="0"/>
            <a:t>数据特征</a:t>
          </a:r>
          <a:endParaRPr lang="zh-CN" dirty="0"/>
        </a:p>
      </dgm:t>
    </dgm:pt>
    <dgm:pt modelId="{C2E1CECD-4DDE-4B36-AEFF-071A0EC112E3}" type="parTrans" cxnId="{9E785E60-36FE-4DFB-9175-1CFBB9D6453A}">
      <dgm:prSet/>
      <dgm:spPr/>
      <dgm:t>
        <a:bodyPr/>
        <a:lstStyle/>
        <a:p>
          <a:endParaRPr lang="zh-CN" altLang="en-US"/>
        </a:p>
      </dgm:t>
    </dgm:pt>
    <dgm:pt modelId="{42A8FD52-4944-4965-9FD8-805DFB37A443}" type="sibTrans" cxnId="{9E785E60-36FE-4DFB-9175-1CFBB9D6453A}">
      <dgm:prSet/>
      <dgm:spPr/>
      <dgm:t>
        <a:bodyPr/>
        <a:lstStyle/>
        <a:p>
          <a:endParaRPr lang="zh-CN" altLang="en-US"/>
        </a:p>
      </dgm:t>
    </dgm:pt>
    <dgm:pt modelId="{FF719C24-8076-46E9-8BD5-102D4385C328}">
      <dgm:prSet custT="1"/>
      <dgm:spPr/>
      <dgm:t>
        <a:bodyPr/>
        <a:lstStyle/>
        <a:p>
          <a:pPr rtl="0"/>
          <a:r>
            <a:rPr lang="zh-CN" sz="2800" b="1" u="none" dirty="0" smtClean="0">
              <a:solidFill>
                <a:srgbClr val="C00000"/>
              </a:solidFill>
              <a:effectLst/>
            </a:rPr>
            <a:t>类型：</a:t>
          </a:r>
          <a:endParaRPr lang="en-US" altLang="zh-CN" sz="2800" b="1" u="none" dirty="0" smtClean="0">
            <a:solidFill>
              <a:srgbClr val="C00000"/>
            </a:solidFill>
            <a:effectLst/>
          </a:endParaRPr>
        </a:p>
        <a:p>
          <a:pPr rtl="0"/>
          <a:r>
            <a:rPr lang="zh-CN" sz="2300" dirty="0" smtClean="0"/>
            <a:t>数据库、</a:t>
          </a:r>
          <a:r>
            <a:rPr lang="en-US" sz="2300" dirty="0" smtClean="0"/>
            <a:t>FITS</a:t>
          </a:r>
          <a:r>
            <a:rPr lang="zh-CN" sz="2300" dirty="0" smtClean="0"/>
            <a:t>文件、</a:t>
          </a:r>
          <a:r>
            <a:rPr lang="en-US" sz="2300" dirty="0" err="1" smtClean="0"/>
            <a:t>VOTable</a:t>
          </a:r>
          <a:r>
            <a:rPr lang="zh-CN" sz="2300" dirty="0" smtClean="0"/>
            <a:t>文件、普通文本文件等</a:t>
          </a:r>
          <a:endParaRPr lang="zh-CN" sz="2300" dirty="0"/>
        </a:p>
      </dgm:t>
    </dgm:pt>
    <dgm:pt modelId="{360D5EB8-4FB2-48C1-9944-42EE9BD3BFD1}" type="parTrans" cxnId="{B3170FE1-4417-402E-B891-5B7E3ADE8AA7}">
      <dgm:prSet/>
      <dgm:spPr/>
      <dgm:t>
        <a:bodyPr/>
        <a:lstStyle/>
        <a:p>
          <a:endParaRPr lang="zh-CN" altLang="en-US"/>
        </a:p>
      </dgm:t>
    </dgm:pt>
    <dgm:pt modelId="{43E9F3A2-B7A1-4C5B-B384-03EA57A8C7E1}" type="sibTrans" cxnId="{B3170FE1-4417-402E-B891-5B7E3ADE8AA7}">
      <dgm:prSet/>
      <dgm:spPr/>
      <dgm:t>
        <a:bodyPr/>
        <a:lstStyle/>
        <a:p>
          <a:endParaRPr lang="zh-CN" altLang="en-US"/>
        </a:p>
      </dgm:t>
    </dgm:pt>
    <dgm:pt modelId="{E2472A7C-4F03-458D-9F59-69C508BD4BD7}">
      <dgm:prSet custT="1"/>
      <dgm:spPr/>
      <dgm:t>
        <a:bodyPr/>
        <a:lstStyle/>
        <a:p>
          <a:pPr rtl="0"/>
          <a:r>
            <a:rPr lang="zh-CN" sz="2800" b="1" dirty="0" smtClean="0">
              <a:solidFill>
                <a:srgbClr val="C00000"/>
              </a:solidFill>
            </a:rPr>
            <a:t>文件大小：</a:t>
          </a:r>
          <a:endParaRPr lang="en-US" altLang="zh-CN" sz="2800" b="1" dirty="0" smtClean="0">
            <a:solidFill>
              <a:srgbClr val="C00000"/>
            </a:solidFill>
          </a:endParaRPr>
        </a:p>
        <a:p>
          <a:pPr rtl="0"/>
          <a:r>
            <a:rPr lang="zh-CN" sz="2300" dirty="0" smtClean="0"/>
            <a:t>大小不一，如</a:t>
          </a:r>
          <a:r>
            <a:rPr lang="en-US" sz="2300" dirty="0" smtClean="0"/>
            <a:t>FITS</a:t>
          </a:r>
          <a:r>
            <a:rPr lang="zh-CN" sz="2300" dirty="0" smtClean="0"/>
            <a:t>一般可能在</a:t>
          </a:r>
          <a:r>
            <a:rPr lang="en-US" sz="2300" dirty="0" smtClean="0"/>
            <a:t>100KB~</a:t>
          </a:r>
          <a:r>
            <a:rPr lang="zh-CN" sz="2300" dirty="0" smtClean="0"/>
            <a:t>几十</a:t>
          </a:r>
          <a:r>
            <a:rPr lang="en-US" sz="2300" dirty="0" smtClean="0"/>
            <a:t>MB</a:t>
          </a:r>
          <a:r>
            <a:rPr lang="zh-CN" sz="2300" dirty="0" smtClean="0"/>
            <a:t>。</a:t>
          </a:r>
          <a:endParaRPr lang="zh-CN" sz="2300" dirty="0"/>
        </a:p>
      </dgm:t>
    </dgm:pt>
    <dgm:pt modelId="{2FFBA247-3E56-4C75-BE21-F206CD03D182}" type="parTrans" cxnId="{E264E3D9-976B-42CC-91C6-65A73856DBF6}">
      <dgm:prSet/>
      <dgm:spPr/>
      <dgm:t>
        <a:bodyPr/>
        <a:lstStyle/>
        <a:p>
          <a:endParaRPr lang="zh-CN" altLang="en-US"/>
        </a:p>
      </dgm:t>
    </dgm:pt>
    <dgm:pt modelId="{50F1D01D-D1AB-48DD-952C-390FA500AE71}" type="sibTrans" cxnId="{E264E3D9-976B-42CC-91C6-65A73856DBF6}">
      <dgm:prSet/>
      <dgm:spPr/>
      <dgm:t>
        <a:bodyPr/>
        <a:lstStyle/>
        <a:p>
          <a:endParaRPr lang="zh-CN" altLang="en-US"/>
        </a:p>
      </dgm:t>
    </dgm:pt>
    <dgm:pt modelId="{68C3D4FF-9727-4DA1-BD8B-80585F4DF8F3}">
      <dgm:prSet custT="1"/>
      <dgm:spPr/>
      <dgm:t>
        <a:bodyPr/>
        <a:lstStyle/>
        <a:p>
          <a:pPr rtl="0"/>
          <a:r>
            <a:rPr lang="zh-CN" sz="2800" b="1" dirty="0" smtClean="0">
              <a:solidFill>
                <a:srgbClr val="C00000"/>
              </a:solidFill>
            </a:rPr>
            <a:t>容量：</a:t>
          </a:r>
          <a:endParaRPr lang="en-US" altLang="zh-CN" sz="2800" b="1" dirty="0" smtClean="0">
            <a:solidFill>
              <a:srgbClr val="C00000"/>
            </a:solidFill>
          </a:endParaRPr>
        </a:p>
        <a:p>
          <a:pPr rtl="0"/>
          <a:r>
            <a:rPr lang="zh-CN" sz="2000" dirty="0" smtClean="0"/>
            <a:t>增长快，总量大。 每天数</a:t>
          </a:r>
          <a:r>
            <a:rPr lang="en-US" sz="2000" dirty="0" smtClean="0"/>
            <a:t>TB</a:t>
          </a:r>
          <a:r>
            <a:rPr lang="zh-CN" sz="2000" dirty="0" smtClean="0"/>
            <a:t>级的数据增长</a:t>
          </a:r>
          <a:r>
            <a:rPr lang="en-US" sz="2000" dirty="0" smtClean="0"/>
            <a:t>,</a:t>
          </a:r>
          <a:r>
            <a:rPr lang="zh-CN" sz="2000" dirty="0" smtClean="0"/>
            <a:t>需要构建</a:t>
          </a:r>
          <a:r>
            <a:rPr lang="en-US" sz="2000" dirty="0" smtClean="0"/>
            <a:t>PB</a:t>
          </a:r>
          <a:r>
            <a:rPr lang="zh-CN" sz="2000" dirty="0" smtClean="0"/>
            <a:t>级存储。</a:t>
          </a:r>
          <a:endParaRPr lang="zh-CN" sz="2000" dirty="0"/>
        </a:p>
      </dgm:t>
    </dgm:pt>
    <dgm:pt modelId="{ECA3AEA4-C87D-4565-90FA-8AF755702894}" type="parTrans" cxnId="{A15FCB04-51B5-491F-B15B-900DB2DFA5A4}">
      <dgm:prSet/>
      <dgm:spPr/>
      <dgm:t>
        <a:bodyPr/>
        <a:lstStyle/>
        <a:p>
          <a:endParaRPr lang="zh-CN" altLang="en-US"/>
        </a:p>
      </dgm:t>
    </dgm:pt>
    <dgm:pt modelId="{7E90735A-461F-4422-ACE8-A902B5700B12}" type="sibTrans" cxnId="{A15FCB04-51B5-491F-B15B-900DB2DFA5A4}">
      <dgm:prSet/>
      <dgm:spPr/>
      <dgm:t>
        <a:bodyPr/>
        <a:lstStyle/>
        <a:p>
          <a:endParaRPr lang="zh-CN" altLang="en-US"/>
        </a:p>
      </dgm:t>
    </dgm:pt>
    <dgm:pt modelId="{CF4F29BE-A802-4EFD-A422-EAC84376BB49}">
      <dgm:prSet custT="1"/>
      <dgm:spPr/>
      <dgm:t>
        <a:bodyPr/>
        <a:lstStyle/>
        <a:p>
          <a:pPr rtl="0"/>
          <a:r>
            <a:rPr lang="zh-CN" sz="2800" b="1" dirty="0" smtClean="0">
              <a:solidFill>
                <a:srgbClr val="C00000"/>
              </a:solidFill>
            </a:rPr>
            <a:t>其他：</a:t>
          </a:r>
          <a:endParaRPr lang="en-US" altLang="zh-CN" sz="2800" b="1" dirty="0" smtClean="0">
            <a:solidFill>
              <a:srgbClr val="C00000"/>
            </a:solidFill>
          </a:endParaRPr>
        </a:p>
        <a:p>
          <a:pPr rtl="0"/>
          <a:r>
            <a:rPr lang="en-US" altLang="zh-CN" sz="2300" dirty="0" smtClean="0"/>
            <a:t>WORM</a:t>
          </a:r>
          <a:r>
            <a:rPr lang="zh-CN" sz="2300" dirty="0" smtClean="0"/>
            <a:t>。</a:t>
          </a:r>
          <a:r>
            <a:rPr lang="zh-CN" altLang="en-US" sz="2300" dirty="0" smtClean="0"/>
            <a:t>顺序写、节能、写入时间固定、数据格式不一致</a:t>
          </a:r>
          <a:r>
            <a:rPr lang="zh-CN" sz="2300" dirty="0" smtClean="0"/>
            <a:t>。</a:t>
          </a:r>
          <a:endParaRPr lang="zh-CN" sz="2300" dirty="0"/>
        </a:p>
      </dgm:t>
    </dgm:pt>
    <dgm:pt modelId="{12B741A2-8C34-4AB9-A3C4-ADA89557951A}" type="parTrans" cxnId="{DBD01198-568E-4009-AEF3-79C888F4F372}">
      <dgm:prSet/>
      <dgm:spPr/>
      <dgm:t>
        <a:bodyPr/>
        <a:lstStyle/>
        <a:p>
          <a:endParaRPr lang="zh-CN" altLang="en-US"/>
        </a:p>
      </dgm:t>
    </dgm:pt>
    <dgm:pt modelId="{A0DF20E7-F945-474E-8DD4-53484E581C74}" type="sibTrans" cxnId="{DBD01198-568E-4009-AEF3-79C888F4F372}">
      <dgm:prSet/>
      <dgm:spPr/>
      <dgm:t>
        <a:bodyPr/>
        <a:lstStyle/>
        <a:p>
          <a:endParaRPr lang="zh-CN" altLang="en-US"/>
        </a:p>
      </dgm:t>
    </dgm:pt>
    <dgm:pt modelId="{0C6EAD24-DB15-4E7E-9766-E24D29A5454C}" type="pres">
      <dgm:prSet presAssocID="{021AEA20-50AB-4D85-9F09-8ABB3F6CC31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73677BB4-1383-4923-8B35-45637B266929}" type="pres">
      <dgm:prSet presAssocID="{2C5A1C4E-0413-414B-8BB4-51E13EC6DEEB}" presName="vertOne" presStyleCnt="0"/>
      <dgm:spPr/>
    </dgm:pt>
    <dgm:pt modelId="{EB3383C3-7C1B-4C9F-940F-237C90B63376}" type="pres">
      <dgm:prSet presAssocID="{2C5A1C4E-0413-414B-8BB4-51E13EC6DEEB}" presName="txOne" presStyleLbl="node0" presStyleIdx="0" presStyleCnt="1" custScaleY="3084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902DA32-7458-4038-98C7-F9F45F84C923}" type="pres">
      <dgm:prSet presAssocID="{2C5A1C4E-0413-414B-8BB4-51E13EC6DEEB}" presName="parTransOne" presStyleCnt="0"/>
      <dgm:spPr/>
    </dgm:pt>
    <dgm:pt modelId="{B26F240D-8079-41DE-95CA-F55FB43B67F5}" type="pres">
      <dgm:prSet presAssocID="{2C5A1C4E-0413-414B-8BB4-51E13EC6DEEB}" presName="horzOne" presStyleCnt="0"/>
      <dgm:spPr/>
    </dgm:pt>
    <dgm:pt modelId="{F0731725-84C6-41B9-B51E-A1750F6AF283}" type="pres">
      <dgm:prSet presAssocID="{FF719C24-8076-46E9-8BD5-102D4385C328}" presName="vertTwo" presStyleCnt="0"/>
      <dgm:spPr/>
    </dgm:pt>
    <dgm:pt modelId="{4432C3E9-A7EC-4436-A413-7AE75AC33E7F}" type="pres">
      <dgm:prSet presAssocID="{FF719C24-8076-46E9-8BD5-102D4385C328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A00557C-806A-4079-87FF-120EADF86012}" type="pres">
      <dgm:prSet presAssocID="{FF719C24-8076-46E9-8BD5-102D4385C328}" presName="horzTwo" presStyleCnt="0"/>
      <dgm:spPr/>
    </dgm:pt>
    <dgm:pt modelId="{AD3D2670-C3A8-4303-A590-1CB603CCEFD7}" type="pres">
      <dgm:prSet presAssocID="{43E9F3A2-B7A1-4C5B-B384-03EA57A8C7E1}" presName="sibSpaceTwo" presStyleCnt="0"/>
      <dgm:spPr/>
    </dgm:pt>
    <dgm:pt modelId="{ECDCFA15-C152-4995-8DD9-3A1A564A68F7}" type="pres">
      <dgm:prSet presAssocID="{E2472A7C-4F03-458D-9F59-69C508BD4BD7}" presName="vertTwo" presStyleCnt="0"/>
      <dgm:spPr/>
    </dgm:pt>
    <dgm:pt modelId="{AFF5E2CF-A438-4865-9AA8-550C2B76AA25}" type="pres">
      <dgm:prSet presAssocID="{E2472A7C-4F03-458D-9F59-69C508BD4BD7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7633884-7085-4D80-B8F0-EC5A8C64BD2F}" type="pres">
      <dgm:prSet presAssocID="{E2472A7C-4F03-458D-9F59-69C508BD4BD7}" presName="horzTwo" presStyleCnt="0"/>
      <dgm:spPr/>
    </dgm:pt>
    <dgm:pt modelId="{31B5A6AC-68CE-404B-A281-77081ADE4E8A}" type="pres">
      <dgm:prSet presAssocID="{50F1D01D-D1AB-48DD-952C-390FA500AE71}" presName="sibSpaceTwo" presStyleCnt="0"/>
      <dgm:spPr/>
    </dgm:pt>
    <dgm:pt modelId="{40D4869F-5B6D-4499-8228-7ACBBCF51344}" type="pres">
      <dgm:prSet presAssocID="{68C3D4FF-9727-4DA1-BD8B-80585F4DF8F3}" presName="vertTwo" presStyleCnt="0"/>
      <dgm:spPr/>
    </dgm:pt>
    <dgm:pt modelId="{9BC7D3DA-5B60-4E64-919C-2142AF6ED85F}" type="pres">
      <dgm:prSet presAssocID="{68C3D4FF-9727-4DA1-BD8B-80585F4DF8F3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DBF69A5-3D97-43A2-95F0-34578DEFDD35}" type="pres">
      <dgm:prSet presAssocID="{68C3D4FF-9727-4DA1-BD8B-80585F4DF8F3}" presName="horzTwo" presStyleCnt="0"/>
      <dgm:spPr/>
    </dgm:pt>
    <dgm:pt modelId="{5CCEEED6-E7A4-4A51-86D2-923C379E376D}" type="pres">
      <dgm:prSet presAssocID="{7E90735A-461F-4422-ACE8-A902B5700B12}" presName="sibSpaceTwo" presStyleCnt="0"/>
      <dgm:spPr/>
    </dgm:pt>
    <dgm:pt modelId="{90FE9D81-DB53-46DC-9BD3-8CFF0D147D0A}" type="pres">
      <dgm:prSet presAssocID="{CF4F29BE-A802-4EFD-A422-EAC84376BB49}" presName="vertTwo" presStyleCnt="0"/>
      <dgm:spPr/>
    </dgm:pt>
    <dgm:pt modelId="{7C54C4B0-95D0-4789-A2AB-1EC05F12C78D}" type="pres">
      <dgm:prSet presAssocID="{CF4F29BE-A802-4EFD-A422-EAC84376BB49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A8565EF-753D-4830-A438-F965783FADF8}" type="pres">
      <dgm:prSet presAssocID="{CF4F29BE-A802-4EFD-A422-EAC84376BB49}" presName="horzTwo" presStyleCnt="0"/>
      <dgm:spPr/>
    </dgm:pt>
  </dgm:ptLst>
  <dgm:cxnLst>
    <dgm:cxn modelId="{E7DF2580-D4D4-4042-ACE0-1191181B7950}" type="presOf" srcId="{CF4F29BE-A802-4EFD-A422-EAC84376BB49}" destId="{7C54C4B0-95D0-4789-A2AB-1EC05F12C78D}" srcOrd="0" destOrd="0" presId="urn:microsoft.com/office/officeart/2005/8/layout/hierarchy4"/>
    <dgm:cxn modelId="{EB66DB14-8F45-734F-B25B-2844648E6217}" type="presOf" srcId="{68C3D4FF-9727-4DA1-BD8B-80585F4DF8F3}" destId="{9BC7D3DA-5B60-4E64-919C-2142AF6ED85F}" srcOrd="0" destOrd="0" presId="urn:microsoft.com/office/officeart/2005/8/layout/hierarchy4"/>
    <dgm:cxn modelId="{AD49ACEF-4AE5-F34C-8E91-3EA1D7977109}" type="presOf" srcId="{E2472A7C-4F03-458D-9F59-69C508BD4BD7}" destId="{AFF5E2CF-A438-4865-9AA8-550C2B76AA25}" srcOrd="0" destOrd="0" presId="urn:microsoft.com/office/officeart/2005/8/layout/hierarchy4"/>
    <dgm:cxn modelId="{DBD01198-568E-4009-AEF3-79C888F4F372}" srcId="{2C5A1C4E-0413-414B-8BB4-51E13EC6DEEB}" destId="{CF4F29BE-A802-4EFD-A422-EAC84376BB49}" srcOrd="3" destOrd="0" parTransId="{12B741A2-8C34-4AB9-A3C4-ADA89557951A}" sibTransId="{A0DF20E7-F945-474E-8DD4-53484E581C74}"/>
    <dgm:cxn modelId="{B3170FE1-4417-402E-B891-5B7E3ADE8AA7}" srcId="{2C5A1C4E-0413-414B-8BB4-51E13EC6DEEB}" destId="{FF719C24-8076-46E9-8BD5-102D4385C328}" srcOrd="0" destOrd="0" parTransId="{360D5EB8-4FB2-48C1-9944-42EE9BD3BFD1}" sibTransId="{43E9F3A2-B7A1-4C5B-B384-03EA57A8C7E1}"/>
    <dgm:cxn modelId="{09E0DF1E-2531-BF42-A8A8-AE13A21466B6}" type="presOf" srcId="{021AEA20-50AB-4D85-9F09-8ABB3F6CC312}" destId="{0C6EAD24-DB15-4E7E-9766-E24D29A5454C}" srcOrd="0" destOrd="0" presId="urn:microsoft.com/office/officeart/2005/8/layout/hierarchy4"/>
    <dgm:cxn modelId="{A15FCB04-51B5-491F-B15B-900DB2DFA5A4}" srcId="{2C5A1C4E-0413-414B-8BB4-51E13EC6DEEB}" destId="{68C3D4FF-9727-4DA1-BD8B-80585F4DF8F3}" srcOrd="2" destOrd="0" parTransId="{ECA3AEA4-C87D-4565-90FA-8AF755702894}" sibTransId="{7E90735A-461F-4422-ACE8-A902B5700B12}"/>
    <dgm:cxn modelId="{9E785E60-36FE-4DFB-9175-1CFBB9D6453A}" srcId="{021AEA20-50AB-4D85-9F09-8ABB3F6CC312}" destId="{2C5A1C4E-0413-414B-8BB4-51E13EC6DEEB}" srcOrd="0" destOrd="0" parTransId="{C2E1CECD-4DDE-4B36-AEFF-071A0EC112E3}" sibTransId="{42A8FD52-4944-4965-9FD8-805DFB37A443}"/>
    <dgm:cxn modelId="{3FA94931-434E-0544-BA86-B67F8C6039E2}" type="presOf" srcId="{FF719C24-8076-46E9-8BD5-102D4385C328}" destId="{4432C3E9-A7EC-4436-A413-7AE75AC33E7F}" srcOrd="0" destOrd="0" presId="urn:microsoft.com/office/officeart/2005/8/layout/hierarchy4"/>
    <dgm:cxn modelId="{E264E3D9-976B-42CC-91C6-65A73856DBF6}" srcId="{2C5A1C4E-0413-414B-8BB4-51E13EC6DEEB}" destId="{E2472A7C-4F03-458D-9F59-69C508BD4BD7}" srcOrd="1" destOrd="0" parTransId="{2FFBA247-3E56-4C75-BE21-F206CD03D182}" sibTransId="{50F1D01D-D1AB-48DD-952C-390FA500AE71}"/>
    <dgm:cxn modelId="{BF01CA4E-F832-CB48-9AC6-2BD0D3ACF27E}" type="presOf" srcId="{2C5A1C4E-0413-414B-8BB4-51E13EC6DEEB}" destId="{EB3383C3-7C1B-4C9F-940F-237C90B63376}" srcOrd="0" destOrd="0" presId="urn:microsoft.com/office/officeart/2005/8/layout/hierarchy4"/>
    <dgm:cxn modelId="{42DD6E4E-2A79-8B4F-A285-AC64C09527CF}" type="presParOf" srcId="{0C6EAD24-DB15-4E7E-9766-E24D29A5454C}" destId="{73677BB4-1383-4923-8B35-45637B266929}" srcOrd="0" destOrd="0" presId="urn:microsoft.com/office/officeart/2005/8/layout/hierarchy4"/>
    <dgm:cxn modelId="{F81A2C35-79F3-A24E-AA0A-30E86D9017AD}" type="presParOf" srcId="{73677BB4-1383-4923-8B35-45637B266929}" destId="{EB3383C3-7C1B-4C9F-940F-237C90B63376}" srcOrd="0" destOrd="0" presId="urn:microsoft.com/office/officeart/2005/8/layout/hierarchy4"/>
    <dgm:cxn modelId="{A49187F7-12ED-E840-BFA6-5498DF61CBD7}" type="presParOf" srcId="{73677BB4-1383-4923-8B35-45637B266929}" destId="{4902DA32-7458-4038-98C7-F9F45F84C923}" srcOrd="1" destOrd="0" presId="urn:microsoft.com/office/officeart/2005/8/layout/hierarchy4"/>
    <dgm:cxn modelId="{16E91E38-AA9D-8E4A-855F-17FCDC4D9307}" type="presParOf" srcId="{73677BB4-1383-4923-8B35-45637B266929}" destId="{B26F240D-8079-41DE-95CA-F55FB43B67F5}" srcOrd="2" destOrd="0" presId="urn:microsoft.com/office/officeart/2005/8/layout/hierarchy4"/>
    <dgm:cxn modelId="{3CDA708F-4136-684F-8A9A-CC40DCF4D5B2}" type="presParOf" srcId="{B26F240D-8079-41DE-95CA-F55FB43B67F5}" destId="{F0731725-84C6-41B9-B51E-A1750F6AF283}" srcOrd="0" destOrd="0" presId="urn:microsoft.com/office/officeart/2005/8/layout/hierarchy4"/>
    <dgm:cxn modelId="{4EB5B33F-BE99-F648-A781-09E8E725A7B2}" type="presParOf" srcId="{F0731725-84C6-41B9-B51E-A1750F6AF283}" destId="{4432C3E9-A7EC-4436-A413-7AE75AC33E7F}" srcOrd="0" destOrd="0" presId="urn:microsoft.com/office/officeart/2005/8/layout/hierarchy4"/>
    <dgm:cxn modelId="{48A2E0F1-63B4-5145-9DE1-A676741D1EEB}" type="presParOf" srcId="{F0731725-84C6-41B9-B51E-A1750F6AF283}" destId="{7A00557C-806A-4079-87FF-120EADF86012}" srcOrd="1" destOrd="0" presId="urn:microsoft.com/office/officeart/2005/8/layout/hierarchy4"/>
    <dgm:cxn modelId="{3E44C533-F299-5447-974C-5FB49DC771A5}" type="presParOf" srcId="{B26F240D-8079-41DE-95CA-F55FB43B67F5}" destId="{AD3D2670-C3A8-4303-A590-1CB603CCEFD7}" srcOrd="1" destOrd="0" presId="urn:microsoft.com/office/officeart/2005/8/layout/hierarchy4"/>
    <dgm:cxn modelId="{81DBA50B-55DA-6046-8DD9-2FA21E568D80}" type="presParOf" srcId="{B26F240D-8079-41DE-95CA-F55FB43B67F5}" destId="{ECDCFA15-C152-4995-8DD9-3A1A564A68F7}" srcOrd="2" destOrd="0" presId="urn:microsoft.com/office/officeart/2005/8/layout/hierarchy4"/>
    <dgm:cxn modelId="{45F0DCF7-CE54-1449-AD1A-C3FAED7E70B3}" type="presParOf" srcId="{ECDCFA15-C152-4995-8DD9-3A1A564A68F7}" destId="{AFF5E2CF-A438-4865-9AA8-550C2B76AA25}" srcOrd="0" destOrd="0" presId="urn:microsoft.com/office/officeart/2005/8/layout/hierarchy4"/>
    <dgm:cxn modelId="{67D75950-9758-6341-B6EA-0533D3A03DCA}" type="presParOf" srcId="{ECDCFA15-C152-4995-8DD9-3A1A564A68F7}" destId="{27633884-7085-4D80-B8F0-EC5A8C64BD2F}" srcOrd="1" destOrd="0" presId="urn:microsoft.com/office/officeart/2005/8/layout/hierarchy4"/>
    <dgm:cxn modelId="{68E86952-C9E8-8A42-9850-B88038436D98}" type="presParOf" srcId="{B26F240D-8079-41DE-95CA-F55FB43B67F5}" destId="{31B5A6AC-68CE-404B-A281-77081ADE4E8A}" srcOrd="3" destOrd="0" presId="urn:microsoft.com/office/officeart/2005/8/layout/hierarchy4"/>
    <dgm:cxn modelId="{B80BBFFE-0CAD-2744-A07F-5E9BC620EF89}" type="presParOf" srcId="{B26F240D-8079-41DE-95CA-F55FB43B67F5}" destId="{40D4869F-5B6D-4499-8228-7ACBBCF51344}" srcOrd="4" destOrd="0" presId="urn:microsoft.com/office/officeart/2005/8/layout/hierarchy4"/>
    <dgm:cxn modelId="{D49FE701-8E82-704C-9698-26013C728B02}" type="presParOf" srcId="{40D4869F-5B6D-4499-8228-7ACBBCF51344}" destId="{9BC7D3DA-5B60-4E64-919C-2142AF6ED85F}" srcOrd="0" destOrd="0" presId="urn:microsoft.com/office/officeart/2005/8/layout/hierarchy4"/>
    <dgm:cxn modelId="{DE256462-C199-3942-B236-9750C0690270}" type="presParOf" srcId="{40D4869F-5B6D-4499-8228-7ACBBCF51344}" destId="{4DBF69A5-3D97-43A2-95F0-34578DEFDD35}" srcOrd="1" destOrd="0" presId="urn:microsoft.com/office/officeart/2005/8/layout/hierarchy4"/>
    <dgm:cxn modelId="{390648D6-09A0-1B44-B827-84A5BB23BCD4}" type="presParOf" srcId="{B26F240D-8079-41DE-95CA-F55FB43B67F5}" destId="{5CCEEED6-E7A4-4A51-86D2-923C379E376D}" srcOrd="5" destOrd="0" presId="urn:microsoft.com/office/officeart/2005/8/layout/hierarchy4"/>
    <dgm:cxn modelId="{3B65CF75-642A-DB49-8311-1F1EDAECA695}" type="presParOf" srcId="{B26F240D-8079-41DE-95CA-F55FB43B67F5}" destId="{90FE9D81-DB53-46DC-9BD3-8CFF0D147D0A}" srcOrd="6" destOrd="0" presId="urn:microsoft.com/office/officeart/2005/8/layout/hierarchy4"/>
    <dgm:cxn modelId="{D4ECE7FB-AB7C-6C45-BDB8-06319B6B5815}" type="presParOf" srcId="{90FE9D81-DB53-46DC-9BD3-8CFF0D147D0A}" destId="{7C54C4B0-95D0-4789-A2AB-1EC05F12C78D}" srcOrd="0" destOrd="0" presId="urn:microsoft.com/office/officeart/2005/8/layout/hierarchy4"/>
    <dgm:cxn modelId="{675B1B39-A4D9-6847-AB9C-E85194BAA50C}" type="presParOf" srcId="{90FE9D81-DB53-46DC-9BD3-8CFF0D147D0A}" destId="{2A8565EF-753D-4830-A438-F965783FADF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E3FA0A-73B5-418A-9385-95D61E47D3B1}" type="doc">
      <dgm:prSet loTypeId="urn:microsoft.com/office/officeart/2005/8/layout/hierarchy4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77C002F8-FFA1-4AC4-A26C-D0A88B46F435}">
      <dgm:prSet/>
      <dgm:spPr/>
      <dgm:t>
        <a:bodyPr/>
        <a:lstStyle/>
        <a:p>
          <a:pPr rtl="0"/>
          <a:r>
            <a:rPr lang="zh-CN" dirty="0" smtClean="0"/>
            <a:t>性能需求</a:t>
          </a:r>
          <a:endParaRPr lang="zh-CN" dirty="0"/>
        </a:p>
      </dgm:t>
    </dgm:pt>
    <dgm:pt modelId="{0BEE39A9-517E-4585-B3C4-98ED45B33BB8}" type="parTrans" cxnId="{C961DC8E-7907-4F01-BDB8-924812A1B50A}">
      <dgm:prSet/>
      <dgm:spPr/>
      <dgm:t>
        <a:bodyPr/>
        <a:lstStyle/>
        <a:p>
          <a:endParaRPr lang="zh-CN" altLang="en-US"/>
        </a:p>
      </dgm:t>
    </dgm:pt>
    <dgm:pt modelId="{12021094-C8E6-4C66-817B-E31B191FD526}" type="sibTrans" cxnId="{C961DC8E-7907-4F01-BDB8-924812A1B50A}">
      <dgm:prSet/>
      <dgm:spPr/>
      <dgm:t>
        <a:bodyPr/>
        <a:lstStyle/>
        <a:p>
          <a:endParaRPr lang="zh-CN" altLang="en-US"/>
        </a:p>
      </dgm:t>
    </dgm:pt>
    <dgm:pt modelId="{9F256DF2-DE0A-4D48-82E1-0BB368A428CE}">
      <dgm:prSet custT="1"/>
      <dgm:spPr/>
      <dgm:t>
        <a:bodyPr/>
        <a:lstStyle/>
        <a:p>
          <a:pPr rtl="0"/>
          <a:r>
            <a:rPr lang="zh-CN" sz="2800" b="1" dirty="0" smtClean="0">
              <a:solidFill>
                <a:srgbClr val="C00000"/>
              </a:solidFill>
            </a:rPr>
            <a:t>高并发度：</a:t>
          </a:r>
          <a:endParaRPr lang="en-US" altLang="zh-CN" sz="2800" b="1" dirty="0" smtClean="0">
            <a:solidFill>
              <a:srgbClr val="C00000"/>
            </a:solidFill>
          </a:endParaRPr>
        </a:p>
        <a:p>
          <a:pPr rtl="0"/>
          <a:r>
            <a:rPr lang="zh-CN" sz="2400" dirty="0" smtClean="0"/>
            <a:t>高性能及公众服务，访问量大，因此并发度要求极高。</a:t>
          </a:r>
          <a:endParaRPr lang="zh-CN" sz="2400" dirty="0"/>
        </a:p>
      </dgm:t>
    </dgm:pt>
    <dgm:pt modelId="{A6F5A2AC-C34A-4F87-B8E9-A552F2C9E62E}" type="parTrans" cxnId="{197E636F-BDF9-4BD6-9575-941EB002398F}">
      <dgm:prSet/>
      <dgm:spPr/>
      <dgm:t>
        <a:bodyPr/>
        <a:lstStyle/>
        <a:p>
          <a:endParaRPr lang="zh-CN" altLang="en-US"/>
        </a:p>
      </dgm:t>
    </dgm:pt>
    <dgm:pt modelId="{C7FD1F06-77F8-4B6C-BB31-E4E6CA60AA43}" type="sibTrans" cxnId="{197E636F-BDF9-4BD6-9575-941EB002398F}">
      <dgm:prSet/>
      <dgm:spPr/>
      <dgm:t>
        <a:bodyPr/>
        <a:lstStyle/>
        <a:p>
          <a:endParaRPr lang="zh-CN" altLang="en-US"/>
        </a:p>
      </dgm:t>
    </dgm:pt>
    <dgm:pt modelId="{85A394AF-0CBC-453D-9E05-C6A4E62559CA}">
      <dgm:prSet custT="1"/>
      <dgm:spPr/>
      <dgm:t>
        <a:bodyPr/>
        <a:lstStyle/>
        <a:p>
          <a:pPr rtl="0"/>
          <a:r>
            <a:rPr lang="zh-CN" sz="2800" b="1" dirty="0" smtClean="0">
              <a:solidFill>
                <a:srgbClr val="C00000"/>
              </a:solidFill>
            </a:rPr>
            <a:t>高聚合带宽：</a:t>
          </a:r>
          <a:endParaRPr lang="en-US" altLang="zh-CN" sz="2800" b="1" dirty="0" smtClean="0">
            <a:solidFill>
              <a:srgbClr val="C00000"/>
            </a:solidFill>
          </a:endParaRPr>
        </a:p>
        <a:p>
          <a:pPr rtl="0"/>
          <a:r>
            <a:rPr lang="zh-CN" sz="2400" dirty="0" smtClean="0"/>
            <a:t>访问量大，因此总的聚合带宽要求较高。</a:t>
          </a:r>
          <a:endParaRPr lang="zh-CN" sz="2400" dirty="0"/>
        </a:p>
      </dgm:t>
    </dgm:pt>
    <dgm:pt modelId="{E1039906-1710-41F2-86E2-DD90739C6427}" type="parTrans" cxnId="{03A99548-3C2B-4BFD-BE35-299A3D267B45}">
      <dgm:prSet/>
      <dgm:spPr/>
      <dgm:t>
        <a:bodyPr/>
        <a:lstStyle/>
        <a:p>
          <a:endParaRPr lang="zh-CN" altLang="en-US"/>
        </a:p>
      </dgm:t>
    </dgm:pt>
    <dgm:pt modelId="{5174EC11-8D1F-45CD-8FD2-6B58C57074E0}" type="sibTrans" cxnId="{03A99548-3C2B-4BFD-BE35-299A3D267B45}">
      <dgm:prSet/>
      <dgm:spPr/>
      <dgm:t>
        <a:bodyPr/>
        <a:lstStyle/>
        <a:p>
          <a:endParaRPr lang="zh-CN" altLang="en-US"/>
        </a:p>
      </dgm:t>
    </dgm:pt>
    <dgm:pt modelId="{F87BDEB4-42E6-406A-A1D5-7F94A88755E4}">
      <dgm:prSet custT="1"/>
      <dgm:spPr/>
      <dgm:t>
        <a:bodyPr/>
        <a:lstStyle/>
        <a:p>
          <a:pPr rtl="0"/>
          <a:r>
            <a:rPr lang="zh-CN" sz="2800" b="1" dirty="0" smtClean="0">
              <a:solidFill>
                <a:srgbClr val="C00000"/>
              </a:solidFill>
            </a:rPr>
            <a:t>高</a:t>
          </a:r>
          <a:r>
            <a:rPr lang="en-US" sz="2800" b="1" dirty="0" smtClean="0">
              <a:solidFill>
                <a:srgbClr val="C00000"/>
              </a:solidFill>
            </a:rPr>
            <a:t>IOPS</a:t>
          </a:r>
          <a:r>
            <a:rPr lang="zh-CN" sz="2800" b="1" dirty="0" smtClean="0">
              <a:solidFill>
                <a:srgbClr val="C00000"/>
              </a:solidFill>
            </a:rPr>
            <a:t>：</a:t>
          </a:r>
          <a:endParaRPr lang="en-US" altLang="zh-CN" sz="2800" b="1" dirty="0" smtClean="0">
            <a:solidFill>
              <a:srgbClr val="C00000"/>
            </a:solidFill>
          </a:endParaRPr>
        </a:p>
        <a:p>
          <a:pPr rtl="0"/>
          <a:r>
            <a:rPr lang="zh-CN" sz="2400" dirty="0" smtClean="0"/>
            <a:t>检索及画图等交互性的数据读取需要很快的响应。</a:t>
          </a:r>
          <a:endParaRPr lang="zh-CN" sz="2400" dirty="0"/>
        </a:p>
      </dgm:t>
    </dgm:pt>
    <dgm:pt modelId="{85A9A21B-060C-4610-9BFA-981C3F3F3207}" type="parTrans" cxnId="{84C7146B-6C59-4305-BC67-B648BA3762E8}">
      <dgm:prSet/>
      <dgm:spPr/>
      <dgm:t>
        <a:bodyPr/>
        <a:lstStyle/>
        <a:p>
          <a:endParaRPr lang="zh-CN" altLang="en-US"/>
        </a:p>
      </dgm:t>
    </dgm:pt>
    <dgm:pt modelId="{7753078B-D841-4D3F-A5FB-8D1A259BA6B7}" type="sibTrans" cxnId="{84C7146B-6C59-4305-BC67-B648BA3762E8}">
      <dgm:prSet/>
      <dgm:spPr/>
      <dgm:t>
        <a:bodyPr/>
        <a:lstStyle/>
        <a:p>
          <a:endParaRPr lang="zh-CN" altLang="en-US"/>
        </a:p>
      </dgm:t>
    </dgm:pt>
    <dgm:pt modelId="{40112D72-08E1-434F-AA4C-F846C7B933BD}" type="pres">
      <dgm:prSet presAssocID="{55E3FA0A-73B5-418A-9385-95D61E47D3B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DF099628-A5D2-4E9B-A07D-A8BF819CECC7}" type="pres">
      <dgm:prSet presAssocID="{77C002F8-FFA1-4AC4-A26C-D0A88B46F435}" presName="vertOne" presStyleCnt="0"/>
      <dgm:spPr/>
    </dgm:pt>
    <dgm:pt modelId="{936254F3-45B2-477C-B68A-B32302D5B3C7}" type="pres">
      <dgm:prSet presAssocID="{77C002F8-FFA1-4AC4-A26C-D0A88B46F435}" presName="txOne" presStyleLbl="node0" presStyleIdx="0" presStyleCnt="1" custScaleY="24548" custLinFactNeighborX="5887" custLinFactNeighborY="-49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CDC7C0F-6B3D-4719-8946-69BE9D6721D0}" type="pres">
      <dgm:prSet presAssocID="{77C002F8-FFA1-4AC4-A26C-D0A88B46F435}" presName="parTransOne" presStyleCnt="0"/>
      <dgm:spPr/>
    </dgm:pt>
    <dgm:pt modelId="{38A9492D-E9BF-4D97-8DDB-BD15A173DA9A}" type="pres">
      <dgm:prSet presAssocID="{77C002F8-FFA1-4AC4-A26C-D0A88B46F435}" presName="horzOne" presStyleCnt="0"/>
      <dgm:spPr/>
    </dgm:pt>
    <dgm:pt modelId="{91BCCB94-E176-4E34-8113-BC159CA14C54}" type="pres">
      <dgm:prSet presAssocID="{9F256DF2-DE0A-4D48-82E1-0BB368A428CE}" presName="vertTwo" presStyleCnt="0"/>
      <dgm:spPr/>
    </dgm:pt>
    <dgm:pt modelId="{43E29EEE-98B6-422E-90FA-EEF4E6E5C699}" type="pres">
      <dgm:prSet presAssocID="{9F256DF2-DE0A-4D48-82E1-0BB368A428CE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2FE2D79-EEBA-4891-9807-980972998A01}" type="pres">
      <dgm:prSet presAssocID="{9F256DF2-DE0A-4D48-82E1-0BB368A428CE}" presName="horzTwo" presStyleCnt="0"/>
      <dgm:spPr/>
    </dgm:pt>
    <dgm:pt modelId="{1A4C8E7A-F83E-4060-A5FA-D5234505366A}" type="pres">
      <dgm:prSet presAssocID="{C7FD1F06-77F8-4B6C-BB31-E4E6CA60AA43}" presName="sibSpaceTwo" presStyleCnt="0"/>
      <dgm:spPr/>
    </dgm:pt>
    <dgm:pt modelId="{17DB9AB0-4850-4A3B-9223-D0BDF962CED2}" type="pres">
      <dgm:prSet presAssocID="{85A394AF-0CBC-453D-9E05-C6A4E62559CA}" presName="vertTwo" presStyleCnt="0"/>
      <dgm:spPr/>
    </dgm:pt>
    <dgm:pt modelId="{FDE64A74-E0EA-4123-B583-A8AE41623658}" type="pres">
      <dgm:prSet presAssocID="{85A394AF-0CBC-453D-9E05-C6A4E62559CA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D2CC211-6372-4FB9-8774-0F671470C517}" type="pres">
      <dgm:prSet presAssocID="{85A394AF-0CBC-453D-9E05-C6A4E62559CA}" presName="horzTwo" presStyleCnt="0"/>
      <dgm:spPr/>
    </dgm:pt>
    <dgm:pt modelId="{F05C5F4B-1E29-4580-9028-6A2E9256E9F3}" type="pres">
      <dgm:prSet presAssocID="{5174EC11-8D1F-45CD-8FD2-6B58C57074E0}" presName="sibSpaceTwo" presStyleCnt="0"/>
      <dgm:spPr/>
    </dgm:pt>
    <dgm:pt modelId="{B9CA4C68-FDDD-4A92-BA3F-9C823AB40736}" type="pres">
      <dgm:prSet presAssocID="{F87BDEB4-42E6-406A-A1D5-7F94A88755E4}" presName="vertTwo" presStyleCnt="0"/>
      <dgm:spPr/>
    </dgm:pt>
    <dgm:pt modelId="{97B8B84D-2647-46EF-BC2A-A977EC810506}" type="pres">
      <dgm:prSet presAssocID="{F87BDEB4-42E6-406A-A1D5-7F94A88755E4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D491D7D-0650-4C92-BFEF-2121F38856A8}" type="pres">
      <dgm:prSet presAssocID="{F87BDEB4-42E6-406A-A1D5-7F94A88755E4}" presName="horzTwo" presStyleCnt="0"/>
      <dgm:spPr/>
    </dgm:pt>
  </dgm:ptLst>
  <dgm:cxnLst>
    <dgm:cxn modelId="{197E636F-BDF9-4BD6-9575-941EB002398F}" srcId="{77C002F8-FFA1-4AC4-A26C-D0A88B46F435}" destId="{9F256DF2-DE0A-4D48-82E1-0BB368A428CE}" srcOrd="0" destOrd="0" parTransId="{A6F5A2AC-C34A-4F87-B8E9-A552F2C9E62E}" sibTransId="{C7FD1F06-77F8-4B6C-BB31-E4E6CA60AA43}"/>
    <dgm:cxn modelId="{F9A78659-B571-4244-8D81-C198E2C086A3}" type="presOf" srcId="{85A394AF-0CBC-453D-9E05-C6A4E62559CA}" destId="{FDE64A74-E0EA-4123-B583-A8AE41623658}" srcOrd="0" destOrd="0" presId="urn:microsoft.com/office/officeart/2005/8/layout/hierarchy4"/>
    <dgm:cxn modelId="{44DCA57E-6D58-6948-8017-E1F7507EAD5F}" type="presOf" srcId="{55E3FA0A-73B5-418A-9385-95D61E47D3B1}" destId="{40112D72-08E1-434F-AA4C-F846C7B933BD}" srcOrd="0" destOrd="0" presId="urn:microsoft.com/office/officeart/2005/8/layout/hierarchy4"/>
    <dgm:cxn modelId="{B9737566-FC07-EA41-ACE2-964FD2DAF934}" type="presOf" srcId="{9F256DF2-DE0A-4D48-82E1-0BB368A428CE}" destId="{43E29EEE-98B6-422E-90FA-EEF4E6E5C699}" srcOrd="0" destOrd="0" presId="urn:microsoft.com/office/officeart/2005/8/layout/hierarchy4"/>
    <dgm:cxn modelId="{A355534A-51AD-4C40-ACEF-06C5B0DE1FAA}" type="presOf" srcId="{F87BDEB4-42E6-406A-A1D5-7F94A88755E4}" destId="{97B8B84D-2647-46EF-BC2A-A977EC810506}" srcOrd="0" destOrd="0" presId="urn:microsoft.com/office/officeart/2005/8/layout/hierarchy4"/>
    <dgm:cxn modelId="{84C7146B-6C59-4305-BC67-B648BA3762E8}" srcId="{77C002F8-FFA1-4AC4-A26C-D0A88B46F435}" destId="{F87BDEB4-42E6-406A-A1D5-7F94A88755E4}" srcOrd="2" destOrd="0" parTransId="{85A9A21B-060C-4610-9BFA-981C3F3F3207}" sibTransId="{7753078B-D841-4D3F-A5FB-8D1A259BA6B7}"/>
    <dgm:cxn modelId="{C961DC8E-7907-4F01-BDB8-924812A1B50A}" srcId="{55E3FA0A-73B5-418A-9385-95D61E47D3B1}" destId="{77C002F8-FFA1-4AC4-A26C-D0A88B46F435}" srcOrd="0" destOrd="0" parTransId="{0BEE39A9-517E-4585-B3C4-98ED45B33BB8}" sibTransId="{12021094-C8E6-4C66-817B-E31B191FD526}"/>
    <dgm:cxn modelId="{B2C0D8B0-A8CF-2346-919F-7BB5C87D08B8}" type="presOf" srcId="{77C002F8-FFA1-4AC4-A26C-D0A88B46F435}" destId="{936254F3-45B2-477C-B68A-B32302D5B3C7}" srcOrd="0" destOrd="0" presId="urn:microsoft.com/office/officeart/2005/8/layout/hierarchy4"/>
    <dgm:cxn modelId="{03A99548-3C2B-4BFD-BE35-299A3D267B45}" srcId="{77C002F8-FFA1-4AC4-A26C-D0A88B46F435}" destId="{85A394AF-0CBC-453D-9E05-C6A4E62559CA}" srcOrd="1" destOrd="0" parTransId="{E1039906-1710-41F2-86E2-DD90739C6427}" sibTransId="{5174EC11-8D1F-45CD-8FD2-6B58C57074E0}"/>
    <dgm:cxn modelId="{D71FEAFD-FC4F-3A46-ADD4-C8F4EFD27DA1}" type="presParOf" srcId="{40112D72-08E1-434F-AA4C-F846C7B933BD}" destId="{DF099628-A5D2-4E9B-A07D-A8BF819CECC7}" srcOrd="0" destOrd="0" presId="urn:microsoft.com/office/officeart/2005/8/layout/hierarchy4"/>
    <dgm:cxn modelId="{9002325E-9AB9-6747-89B5-1C6C9D9E7240}" type="presParOf" srcId="{DF099628-A5D2-4E9B-A07D-A8BF819CECC7}" destId="{936254F3-45B2-477C-B68A-B32302D5B3C7}" srcOrd="0" destOrd="0" presId="urn:microsoft.com/office/officeart/2005/8/layout/hierarchy4"/>
    <dgm:cxn modelId="{8C295A6B-519D-4840-8F61-9163F1C971BE}" type="presParOf" srcId="{DF099628-A5D2-4E9B-A07D-A8BF819CECC7}" destId="{9CDC7C0F-6B3D-4719-8946-69BE9D6721D0}" srcOrd="1" destOrd="0" presId="urn:microsoft.com/office/officeart/2005/8/layout/hierarchy4"/>
    <dgm:cxn modelId="{56691B21-6C03-6542-B215-FAF3A062BB12}" type="presParOf" srcId="{DF099628-A5D2-4E9B-A07D-A8BF819CECC7}" destId="{38A9492D-E9BF-4D97-8DDB-BD15A173DA9A}" srcOrd="2" destOrd="0" presId="urn:microsoft.com/office/officeart/2005/8/layout/hierarchy4"/>
    <dgm:cxn modelId="{6A9D058A-40EB-AA4B-BEB5-AF5D4749DF9A}" type="presParOf" srcId="{38A9492D-E9BF-4D97-8DDB-BD15A173DA9A}" destId="{91BCCB94-E176-4E34-8113-BC159CA14C54}" srcOrd="0" destOrd="0" presId="urn:microsoft.com/office/officeart/2005/8/layout/hierarchy4"/>
    <dgm:cxn modelId="{9EE7BD1D-CB87-C44C-91FD-B7EC27D2EE63}" type="presParOf" srcId="{91BCCB94-E176-4E34-8113-BC159CA14C54}" destId="{43E29EEE-98B6-422E-90FA-EEF4E6E5C699}" srcOrd="0" destOrd="0" presId="urn:microsoft.com/office/officeart/2005/8/layout/hierarchy4"/>
    <dgm:cxn modelId="{773948BF-EBE1-284B-AFDA-423B3389CAB8}" type="presParOf" srcId="{91BCCB94-E176-4E34-8113-BC159CA14C54}" destId="{12FE2D79-EEBA-4891-9807-980972998A01}" srcOrd="1" destOrd="0" presId="urn:microsoft.com/office/officeart/2005/8/layout/hierarchy4"/>
    <dgm:cxn modelId="{6748EE81-8B44-3B48-8851-602539C78242}" type="presParOf" srcId="{38A9492D-E9BF-4D97-8DDB-BD15A173DA9A}" destId="{1A4C8E7A-F83E-4060-A5FA-D5234505366A}" srcOrd="1" destOrd="0" presId="urn:microsoft.com/office/officeart/2005/8/layout/hierarchy4"/>
    <dgm:cxn modelId="{F8A1E000-40EF-AD4B-BAE2-F37D5A82721B}" type="presParOf" srcId="{38A9492D-E9BF-4D97-8DDB-BD15A173DA9A}" destId="{17DB9AB0-4850-4A3B-9223-D0BDF962CED2}" srcOrd="2" destOrd="0" presId="urn:microsoft.com/office/officeart/2005/8/layout/hierarchy4"/>
    <dgm:cxn modelId="{6AA8B42A-E4E0-C643-B01A-6934E4D6D46C}" type="presParOf" srcId="{17DB9AB0-4850-4A3B-9223-D0BDF962CED2}" destId="{FDE64A74-E0EA-4123-B583-A8AE41623658}" srcOrd="0" destOrd="0" presId="urn:microsoft.com/office/officeart/2005/8/layout/hierarchy4"/>
    <dgm:cxn modelId="{4FC80422-A8F6-E743-93FA-7C30D922400B}" type="presParOf" srcId="{17DB9AB0-4850-4A3B-9223-D0BDF962CED2}" destId="{8D2CC211-6372-4FB9-8774-0F671470C517}" srcOrd="1" destOrd="0" presId="urn:microsoft.com/office/officeart/2005/8/layout/hierarchy4"/>
    <dgm:cxn modelId="{72A0FEF0-85A0-8740-9631-FF0F6B5FD341}" type="presParOf" srcId="{38A9492D-E9BF-4D97-8DDB-BD15A173DA9A}" destId="{F05C5F4B-1E29-4580-9028-6A2E9256E9F3}" srcOrd="3" destOrd="0" presId="urn:microsoft.com/office/officeart/2005/8/layout/hierarchy4"/>
    <dgm:cxn modelId="{0FCA24FF-6C5D-1844-9DBB-2697E611798F}" type="presParOf" srcId="{38A9492D-E9BF-4D97-8DDB-BD15A173DA9A}" destId="{B9CA4C68-FDDD-4A92-BA3F-9C823AB40736}" srcOrd="4" destOrd="0" presId="urn:microsoft.com/office/officeart/2005/8/layout/hierarchy4"/>
    <dgm:cxn modelId="{C8F3A0BF-53A8-FE45-9D3D-9000AB2C4C84}" type="presParOf" srcId="{B9CA4C68-FDDD-4A92-BA3F-9C823AB40736}" destId="{97B8B84D-2647-46EF-BC2A-A977EC810506}" srcOrd="0" destOrd="0" presId="urn:microsoft.com/office/officeart/2005/8/layout/hierarchy4"/>
    <dgm:cxn modelId="{EEE4766F-ABD1-3643-9725-6BD5153D4687}" type="presParOf" srcId="{B9CA4C68-FDDD-4A92-BA3F-9C823AB40736}" destId="{5D491D7D-0650-4C92-BFEF-2121F38856A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C88440-753B-4935-A4CC-814ADE86B34A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E050FAF6-CB3E-4A75-856C-D63748CD8A52}">
      <dgm:prSet/>
      <dgm:spPr/>
      <dgm:t>
        <a:bodyPr/>
        <a:lstStyle/>
        <a:p>
          <a:pPr rtl="0"/>
          <a:r>
            <a:rPr lang="zh-CN" altLang="en-US" dirty="0" smtClean="0"/>
            <a:t>稳定可靠需求</a:t>
          </a:r>
          <a:endParaRPr lang="zh-CN" dirty="0"/>
        </a:p>
      </dgm:t>
    </dgm:pt>
    <dgm:pt modelId="{7103DE1C-DA8D-4949-B94B-FA95492C8D0A}" type="parTrans" cxnId="{2BDFE323-BEEE-421A-B664-5BDAD8687F35}">
      <dgm:prSet/>
      <dgm:spPr/>
      <dgm:t>
        <a:bodyPr/>
        <a:lstStyle/>
        <a:p>
          <a:endParaRPr lang="zh-CN" altLang="en-US"/>
        </a:p>
      </dgm:t>
    </dgm:pt>
    <dgm:pt modelId="{28375F39-9CF8-4934-8604-97E08D8EF5EF}" type="sibTrans" cxnId="{2BDFE323-BEEE-421A-B664-5BDAD8687F35}">
      <dgm:prSet/>
      <dgm:spPr/>
      <dgm:t>
        <a:bodyPr/>
        <a:lstStyle/>
        <a:p>
          <a:endParaRPr lang="zh-CN" altLang="en-US"/>
        </a:p>
      </dgm:t>
    </dgm:pt>
    <dgm:pt modelId="{AE69DDA7-6ED0-47E8-AE09-7C576C3E78F3}">
      <dgm:prSet custT="1"/>
      <dgm:spPr/>
      <dgm:t>
        <a:bodyPr/>
        <a:lstStyle/>
        <a:p>
          <a:pPr rtl="0"/>
          <a:r>
            <a:rPr lang="zh-CN" altLang="en-US" sz="2400" dirty="0" smtClean="0"/>
            <a:t>原始数据、其他输入文件需长期保持准确可靠。原始观测数据的观测条件很难重现。</a:t>
          </a:r>
          <a:endParaRPr lang="zh-CN" altLang="en-US" sz="2400" dirty="0"/>
        </a:p>
      </dgm:t>
    </dgm:pt>
    <dgm:pt modelId="{90C99E46-5E16-4ED2-BD54-1D6832DCF59A}" type="parTrans" cxnId="{A0FC6243-1B3D-4FFD-8EB8-668EF3FA3F3B}">
      <dgm:prSet/>
      <dgm:spPr/>
      <dgm:t>
        <a:bodyPr/>
        <a:lstStyle/>
        <a:p>
          <a:endParaRPr lang="zh-CN" altLang="en-US"/>
        </a:p>
      </dgm:t>
    </dgm:pt>
    <dgm:pt modelId="{C76203A6-B841-4FD2-99DC-6DBF0D4C2BC4}" type="sibTrans" cxnId="{A0FC6243-1B3D-4FFD-8EB8-668EF3FA3F3B}">
      <dgm:prSet/>
      <dgm:spPr/>
      <dgm:t>
        <a:bodyPr/>
        <a:lstStyle/>
        <a:p>
          <a:endParaRPr lang="zh-CN" altLang="en-US"/>
        </a:p>
      </dgm:t>
    </dgm:pt>
    <dgm:pt modelId="{ECB2B480-43FB-48BB-8361-D14D107E4A3E}">
      <dgm:prSet/>
      <dgm:spPr/>
      <dgm:t>
        <a:bodyPr/>
        <a:lstStyle/>
        <a:p>
          <a:pPr rtl="0"/>
          <a:r>
            <a:rPr lang="zh-CN" dirty="0" smtClean="0"/>
            <a:t>挑战</a:t>
          </a:r>
          <a:endParaRPr lang="zh-CN" dirty="0"/>
        </a:p>
      </dgm:t>
    </dgm:pt>
    <dgm:pt modelId="{49EE1582-806D-42BE-8F96-F14F59604356}" type="parTrans" cxnId="{9908C098-560F-4EC3-B203-8845EB7BD6DF}">
      <dgm:prSet/>
      <dgm:spPr/>
      <dgm:t>
        <a:bodyPr/>
        <a:lstStyle/>
        <a:p>
          <a:endParaRPr lang="zh-CN" altLang="en-US"/>
        </a:p>
      </dgm:t>
    </dgm:pt>
    <dgm:pt modelId="{35FE9841-6A23-418B-8435-E5EEDC3E1D86}" type="sibTrans" cxnId="{9908C098-560F-4EC3-B203-8845EB7BD6DF}">
      <dgm:prSet/>
      <dgm:spPr/>
      <dgm:t>
        <a:bodyPr/>
        <a:lstStyle/>
        <a:p>
          <a:endParaRPr lang="zh-CN" altLang="en-US"/>
        </a:p>
      </dgm:t>
    </dgm:pt>
    <dgm:pt modelId="{1BC0282A-007F-40A4-86F7-06B0FA5BA002}">
      <dgm:prSet custT="1"/>
      <dgm:spPr/>
      <dgm:t>
        <a:bodyPr/>
        <a:lstStyle/>
        <a:p>
          <a:pPr rtl="0"/>
          <a:r>
            <a:rPr lang="zh-CN" altLang="en-US" sz="2400" dirty="0" smtClean="0"/>
            <a:t>控制器故障</a:t>
          </a:r>
          <a:endParaRPr lang="zh-CN" altLang="en-US" sz="2400" dirty="0"/>
        </a:p>
      </dgm:t>
    </dgm:pt>
    <dgm:pt modelId="{D75DA515-C9A6-408A-9155-D44F96CBA8B3}" type="parTrans" cxnId="{BBDA1250-F796-40BD-BD7D-EA775D78847F}">
      <dgm:prSet/>
      <dgm:spPr/>
      <dgm:t>
        <a:bodyPr/>
        <a:lstStyle/>
        <a:p>
          <a:endParaRPr lang="zh-CN" altLang="en-US"/>
        </a:p>
      </dgm:t>
    </dgm:pt>
    <dgm:pt modelId="{F7708909-45D8-4116-BE59-5B0B6D3D0DAC}" type="sibTrans" cxnId="{BBDA1250-F796-40BD-BD7D-EA775D78847F}">
      <dgm:prSet/>
      <dgm:spPr/>
      <dgm:t>
        <a:bodyPr/>
        <a:lstStyle/>
        <a:p>
          <a:endParaRPr lang="zh-CN" altLang="en-US"/>
        </a:p>
      </dgm:t>
    </dgm:pt>
    <dgm:pt modelId="{5C420F3B-FD04-4556-82F0-3B4CF1044869}">
      <dgm:prSet custT="1"/>
      <dgm:spPr/>
      <dgm:t>
        <a:bodyPr/>
        <a:lstStyle/>
        <a:p>
          <a:pPr rtl="0"/>
          <a:r>
            <a:rPr lang="zh-CN" altLang="en-US" sz="2400" dirty="0" smtClean="0"/>
            <a:t>磁盘故障</a:t>
          </a:r>
          <a:endParaRPr lang="zh-CN" altLang="en-US" sz="2400" dirty="0"/>
        </a:p>
      </dgm:t>
    </dgm:pt>
    <dgm:pt modelId="{579EEB55-185A-4910-93C8-2206E833AA13}" type="parTrans" cxnId="{6E414682-AE57-4BB7-A1AD-9C25EA8045EA}">
      <dgm:prSet/>
      <dgm:spPr/>
      <dgm:t>
        <a:bodyPr/>
        <a:lstStyle/>
        <a:p>
          <a:endParaRPr lang="zh-CN" altLang="en-US"/>
        </a:p>
      </dgm:t>
    </dgm:pt>
    <dgm:pt modelId="{ADE5E797-9085-4C80-9927-5F3ACEB9659B}" type="sibTrans" cxnId="{6E414682-AE57-4BB7-A1AD-9C25EA8045EA}">
      <dgm:prSet/>
      <dgm:spPr/>
      <dgm:t>
        <a:bodyPr/>
        <a:lstStyle/>
        <a:p>
          <a:endParaRPr lang="zh-CN" altLang="en-US"/>
        </a:p>
      </dgm:t>
    </dgm:pt>
    <dgm:pt modelId="{20F18D52-B911-4A75-9355-975706C37370}">
      <dgm:prSet custT="1"/>
      <dgm:spPr/>
      <dgm:t>
        <a:bodyPr/>
        <a:lstStyle/>
        <a:p>
          <a:pPr rtl="0"/>
          <a:r>
            <a:rPr lang="zh-CN" altLang="en-US" sz="2400" dirty="0" smtClean="0"/>
            <a:t>网络故障</a:t>
          </a:r>
          <a:endParaRPr lang="zh-CN" altLang="en-US" sz="2400" dirty="0"/>
        </a:p>
      </dgm:t>
    </dgm:pt>
    <dgm:pt modelId="{2ACD278E-3999-4D51-9763-7B0A59D2C68F}" type="parTrans" cxnId="{C98C643D-525C-474D-A3E2-3E85BE7A4B69}">
      <dgm:prSet/>
      <dgm:spPr/>
      <dgm:t>
        <a:bodyPr/>
        <a:lstStyle/>
        <a:p>
          <a:endParaRPr lang="zh-CN" altLang="en-US"/>
        </a:p>
      </dgm:t>
    </dgm:pt>
    <dgm:pt modelId="{56DD8A88-EA9B-4F4F-86A0-00CE0C96D88A}" type="sibTrans" cxnId="{C98C643D-525C-474D-A3E2-3E85BE7A4B69}">
      <dgm:prSet/>
      <dgm:spPr/>
      <dgm:t>
        <a:bodyPr/>
        <a:lstStyle/>
        <a:p>
          <a:endParaRPr lang="zh-CN" altLang="en-US"/>
        </a:p>
      </dgm:t>
    </dgm:pt>
    <dgm:pt modelId="{844AD8A9-4A9E-454C-A998-A9BC977AD2F3}">
      <dgm:prSet custT="1"/>
      <dgm:spPr/>
      <dgm:t>
        <a:bodyPr/>
        <a:lstStyle/>
        <a:p>
          <a:pPr rtl="0"/>
          <a:r>
            <a:rPr lang="zh-CN" altLang="en-US" sz="2400" dirty="0" smtClean="0"/>
            <a:t>静默数据损坏</a:t>
          </a:r>
          <a:endParaRPr lang="zh-CN" altLang="en-US" sz="2400" dirty="0"/>
        </a:p>
      </dgm:t>
    </dgm:pt>
    <dgm:pt modelId="{42E6D3D9-3A2F-46F8-8CAD-5121537959CF}" type="parTrans" cxnId="{C0D11671-0582-4499-87B3-772833860640}">
      <dgm:prSet/>
      <dgm:spPr/>
      <dgm:t>
        <a:bodyPr/>
        <a:lstStyle/>
        <a:p>
          <a:endParaRPr lang="zh-CN" altLang="en-US"/>
        </a:p>
      </dgm:t>
    </dgm:pt>
    <dgm:pt modelId="{87DA9A24-EBA1-4A10-A13A-C6D5D2D9C8F8}" type="sibTrans" cxnId="{C0D11671-0582-4499-87B3-772833860640}">
      <dgm:prSet/>
      <dgm:spPr/>
      <dgm:t>
        <a:bodyPr/>
        <a:lstStyle/>
        <a:p>
          <a:endParaRPr lang="zh-CN" altLang="en-US"/>
        </a:p>
      </dgm:t>
    </dgm:pt>
    <dgm:pt modelId="{8DA9DFBB-EFBD-4FE3-8DC3-A1489F62CDBA}">
      <dgm:prSet custT="1"/>
      <dgm:spPr/>
      <dgm:t>
        <a:bodyPr/>
        <a:lstStyle/>
        <a:p>
          <a:pPr rtl="0"/>
          <a:r>
            <a:rPr lang="zh-CN" altLang="en-US" sz="2400" dirty="0" smtClean="0"/>
            <a:t>计算过程数据可靠</a:t>
          </a:r>
          <a:endParaRPr lang="zh-CN" altLang="en-US" sz="2400" dirty="0"/>
        </a:p>
      </dgm:t>
    </dgm:pt>
    <dgm:pt modelId="{28276749-3835-4D72-ABEB-00CA9D5F3C31}" type="parTrans" cxnId="{1D8267A0-D94C-4E65-8510-C9285E1B04DC}">
      <dgm:prSet/>
      <dgm:spPr/>
      <dgm:t>
        <a:bodyPr/>
        <a:lstStyle/>
        <a:p>
          <a:endParaRPr lang="zh-CN" altLang="en-US"/>
        </a:p>
      </dgm:t>
    </dgm:pt>
    <dgm:pt modelId="{8776C6A4-A16E-42F0-8E0C-844C15ACEDED}" type="sibTrans" cxnId="{1D8267A0-D94C-4E65-8510-C9285E1B04DC}">
      <dgm:prSet/>
      <dgm:spPr/>
      <dgm:t>
        <a:bodyPr/>
        <a:lstStyle/>
        <a:p>
          <a:endParaRPr lang="zh-CN" altLang="en-US"/>
        </a:p>
      </dgm:t>
    </dgm:pt>
    <dgm:pt modelId="{ECBB53A2-917C-4F75-8342-0DADEC17C208}" type="pres">
      <dgm:prSet presAssocID="{B4C88440-753B-4935-A4CC-814ADE86B34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FDB2CA1F-DB26-4B81-8EA9-81A52A976D27}" type="pres">
      <dgm:prSet presAssocID="{E050FAF6-CB3E-4A75-856C-D63748CD8A52}" presName="root" presStyleCnt="0"/>
      <dgm:spPr/>
    </dgm:pt>
    <dgm:pt modelId="{F296C745-778F-432A-9990-7161240B497D}" type="pres">
      <dgm:prSet presAssocID="{E050FAF6-CB3E-4A75-856C-D63748CD8A52}" presName="rootComposite" presStyleCnt="0"/>
      <dgm:spPr/>
    </dgm:pt>
    <dgm:pt modelId="{FC1CDE40-C5C7-460F-95D1-67F0442E44A5}" type="pres">
      <dgm:prSet presAssocID="{E050FAF6-CB3E-4A75-856C-D63748CD8A52}" presName="rootText" presStyleLbl="node1" presStyleIdx="0" presStyleCnt="2" custScaleX="138102" custLinFactNeighborX="-36998"/>
      <dgm:spPr/>
      <dgm:t>
        <a:bodyPr/>
        <a:lstStyle/>
        <a:p>
          <a:endParaRPr lang="zh-CN" altLang="en-US"/>
        </a:p>
      </dgm:t>
    </dgm:pt>
    <dgm:pt modelId="{FBE1F6BC-22EC-4C1E-928D-A2F4F14F3F7C}" type="pres">
      <dgm:prSet presAssocID="{E050FAF6-CB3E-4A75-856C-D63748CD8A52}" presName="rootConnector" presStyleLbl="node1" presStyleIdx="0" presStyleCnt="2"/>
      <dgm:spPr/>
      <dgm:t>
        <a:bodyPr/>
        <a:lstStyle/>
        <a:p>
          <a:endParaRPr lang="zh-CN" altLang="en-US"/>
        </a:p>
      </dgm:t>
    </dgm:pt>
    <dgm:pt modelId="{D86EE778-ABD2-462C-AE6D-53FC0AFD3D2D}" type="pres">
      <dgm:prSet presAssocID="{E050FAF6-CB3E-4A75-856C-D63748CD8A52}" presName="childShape" presStyleCnt="0"/>
      <dgm:spPr/>
    </dgm:pt>
    <dgm:pt modelId="{D69E7DF9-62C3-4DF1-A4C6-92D53F3A6CA9}" type="pres">
      <dgm:prSet presAssocID="{90C99E46-5E16-4ED2-BD54-1D6832DCF59A}" presName="Name13" presStyleLbl="parChTrans1D2" presStyleIdx="0" presStyleCnt="6"/>
      <dgm:spPr/>
      <dgm:t>
        <a:bodyPr/>
        <a:lstStyle/>
        <a:p>
          <a:endParaRPr lang="zh-CN" altLang="en-US"/>
        </a:p>
      </dgm:t>
    </dgm:pt>
    <dgm:pt modelId="{E8CC6DCC-C0E8-40EF-8B9A-BA80BA9B245A}" type="pres">
      <dgm:prSet presAssocID="{AE69DDA7-6ED0-47E8-AE09-7C576C3E78F3}" presName="childText" presStyleLbl="bgAcc1" presStyleIdx="0" presStyleCnt="6" custScaleX="196403" custScaleY="230403" custLinFactNeighborX="-4624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8C799F-B4FD-47D6-BECA-83C863471711}" type="pres">
      <dgm:prSet presAssocID="{28276749-3835-4D72-ABEB-00CA9D5F3C31}" presName="Name13" presStyleLbl="parChTrans1D2" presStyleIdx="1" presStyleCnt="6"/>
      <dgm:spPr/>
      <dgm:t>
        <a:bodyPr/>
        <a:lstStyle/>
        <a:p>
          <a:endParaRPr lang="zh-CN" altLang="en-US"/>
        </a:p>
      </dgm:t>
    </dgm:pt>
    <dgm:pt modelId="{906B461B-9785-4185-8D13-CF350AE40C89}" type="pres">
      <dgm:prSet presAssocID="{8DA9DFBB-EFBD-4FE3-8DC3-A1489F62CDBA}" presName="childText" presStyleLbl="bgAcc1" presStyleIdx="1" presStyleCnt="6" custScaleX="194442" custScaleY="130214" custLinFactNeighborX="-44798" custLinFactNeighborY="277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83F0D4-5E05-4DDF-9BDD-05D71A1FA0B2}" type="pres">
      <dgm:prSet presAssocID="{ECB2B480-43FB-48BB-8361-D14D107E4A3E}" presName="root" presStyleCnt="0"/>
      <dgm:spPr/>
    </dgm:pt>
    <dgm:pt modelId="{1F2A62FE-A221-4849-9DF5-0BABA2F4A77F}" type="pres">
      <dgm:prSet presAssocID="{ECB2B480-43FB-48BB-8361-D14D107E4A3E}" presName="rootComposite" presStyleCnt="0"/>
      <dgm:spPr/>
    </dgm:pt>
    <dgm:pt modelId="{56A53E57-8D06-40CB-A848-69B961C0DB00}" type="pres">
      <dgm:prSet presAssocID="{ECB2B480-43FB-48BB-8361-D14D107E4A3E}" presName="rootText" presStyleLbl="node1" presStyleIdx="1" presStyleCnt="2" custScaleX="124666" custLinFactNeighborY="1303"/>
      <dgm:spPr/>
      <dgm:t>
        <a:bodyPr/>
        <a:lstStyle/>
        <a:p>
          <a:endParaRPr lang="zh-CN" altLang="en-US"/>
        </a:p>
      </dgm:t>
    </dgm:pt>
    <dgm:pt modelId="{A5EB24C9-B766-4E6A-93CF-8D6564ED7FC2}" type="pres">
      <dgm:prSet presAssocID="{ECB2B480-43FB-48BB-8361-D14D107E4A3E}" presName="rootConnector" presStyleLbl="node1" presStyleIdx="1" presStyleCnt="2"/>
      <dgm:spPr/>
      <dgm:t>
        <a:bodyPr/>
        <a:lstStyle/>
        <a:p>
          <a:endParaRPr lang="zh-CN" altLang="en-US"/>
        </a:p>
      </dgm:t>
    </dgm:pt>
    <dgm:pt modelId="{6D69DE48-9E66-4C57-A7DA-6ADC768A8EEA}" type="pres">
      <dgm:prSet presAssocID="{ECB2B480-43FB-48BB-8361-D14D107E4A3E}" presName="childShape" presStyleCnt="0"/>
      <dgm:spPr/>
    </dgm:pt>
    <dgm:pt modelId="{1B5FD721-0104-4E58-B485-964FB72E391A}" type="pres">
      <dgm:prSet presAssocID="{D75DA515-C9A6-408A-9155-D44F96CBA8B3}" presName="Name13" presStyleLbl="parChTrans1D2" presStyleIdx="2" presStyleCnt="6"/>
      <dgm:spPr/>
      <dgm:t>
        <a:bodyPr/>
        <a:lstStyle/>
        <a:p>
          <a:endParaRPr lang="zh-CN" altLang="en-US"/>
        </a:p>
      </dgm:t>
    </dgm:pt>
    <dgm:pt modelId="{3442D9F4-5D28-44C9-9D2C-A7A21DFDD4FE}" type="pres">
      <dgm:prSet presAssocID="{1BC0282A-007F-40A4-86F7-06B0FA5BA002}" presName="childText" presStyleLbl="bgAcc1" presStyleIdx="2" presStyleCnt="6" custScaleX="16325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1436005-E213-4865-B47E-9DD0ECF7BDCE}" type="pres">
      <dgm:prSet presAssocID="{579EEB55-185A-4910-93C8-2206E833AA13}" presName="Name13" presStyleLbl="parChTrans1D2" presStyleIdx="3" presStyleCnt="6"/>
      <dgm:spPr/>
      <dgm:t>
        <a:bodyPr/>
        <a:lstStyle/>
        <a:p>
          <a:endParaRPr lang="zh-CN" altLang="en-US"/>
        </a:p>
      </dgm:t>
    </dgm:pt>
    <dgm:pt modelId="{67EC7B99-18FD-4AEB-8388-D50E62F83479}" type="pres">
      <dgm:prSet presAssocID="{5C420F3B-FD04-4556-82F0-3B4CF1044869}" presName="childText" presStyleLbl="bgAcc1" presStyleIdx="3" presStyleCnt="6" custScaleX="16468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6FF2488-83A7-4639-A74E-952C00393736}" type="pres">
      <dgm:prSet presAssocID="{2ACD278E-3999-4D51-9763-7B0A59D2C68F}" presName="Name13" presStyleLbl="parChTrans1D2" presStyleIdx="4" presStyleCnt="6"/>
      <dgm:spPr/>
      <dgm:t>
        <a:bodyPr/>
        <a:lstStyle/>
        <a:p>
          <a:endParaRPr lang="zh-CN" altLang="en-US"/>
        </a:p>
      </dgm:t>
    </dgm:pt>
    <dgm:pt modelId="{CC3B717F-523D-4CE3-81A4-8B8B2B259B9D}" type="pres">
      <dgm:prSet presAssocID="{20F18D52-B911-4A75-9355-975706C37370}" presName="childText" presStyleLbl="bgAcc1" presStyleIdx="4" presStyleCnt="6" custScaleX="16098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B4C76B-7D9E-4F69-BDFA-8F3C9419204A}" type="pres">
      <dgm:prSet presAssocID="{42E6D3D9-3A2F-46F8-8CAD-5121537959CF}" presName="Name13" presStyleLbl="parChTrans1D2" presStyleIdx="5" presStyleCnt="6"/>
      <dgm:spPr/>
      <dgm:t>
        <a:bodyPr/>
        <a:lstStyle/>
        <a:p>
          <a:endParaRPr lang="zh-CN" altLang="en-US"/>
        </a:p>
      </dgm:t>
    </dgm:pt>
    <dgm:pt modelId="{9B824CBB-A873-4649-9325-CDA5EBCF9A61}" type="pres">
      <dgm:prSet presAssocID="{844AD8A9-4A9E-454C-A998-A9BC977AD2F3}" presName="childText" presStyleLbl="bgAcc1" presStyleIdx="5" presStyleCnt="6" custScaleX="16098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A8B9773-CA05-144F-9B3A-33DD1D33F6B2}" type="presOf" srcId="{844AD8A9-4A9E-454C-A998-A9BC977AD2F3}" destId="{9B824CBB-A873-4649-9325-CDA5EBCF9A61}" srcOrd="0" destOrd="0" presId="urn:microsoft.com/office/officeart/2005/8/layout/hierarchy3"/>
    <dgm:cxn modelId="{69D0E72E-FC38-D946-81D4-944C47BBA1D2}" type="presOf" srcId="{20F18D52-B911-4A75-9355-975706C37370}" destId="{CC3B717F-523D-4CE3-81A4-8B8B2B259B9D}" srcOrd="0" destOrd="0" presId="urn:microsoft.com/office/officeart/2005/8/layout/hierarchy3"/>
    <dgm:cxn modelId="{6E414682-AE57-4BB7-A1AD-9C25EA8045EA}" srcId="{ECB2B480-43FB-48BB-8361-D14D107E4A3E}" destId="{5C420F3B-FD04-4556-82F0-3B4CF1044869}" srcOrd="1" destOrd="0" parTransId="{579EEB55-185A-4910-93C8-2206E833AA13}" sibTransId="{ADE5E797-9085-4C80-9927-5F3ACEB9659B}"/>
    <dgm:cxn modelId="{4765794E-D4ED-F24B-A1B4-B5AED4A7EF51}" type="presOf" srcId="{42E6D3D9-3A2F-46F8-8CAD-5121537959CF}" destId="{35B4C76B-7D9E-4F69-BDFA-8F3C9419204A}" srcOrd="0" destOrd="0" presId="urn:microsoft.com/office/officeart/2005/8/layout/hierarchy3"/>
    <dgm:cxn modelId="{1C8758E9-B6B9-194E-9B82-3F899EC7004A}" type="presOf" srcId="{2ACD278E-3999-4D51-9763-7B0A59D2C68F}" destId="{E6FF2488-83A7-4639-A74E-952C00393736}" srcOrd="0" destOrd="0" presId="urn:microsoft.com/office/officeart/2005/8/layout/hierarchy3"/>
    <dgm:cxn modelId="{4F511CFF-48EA-CA49-949E-ABFD2FD27C77}" type="presOf" srcId="{5C420F3B-FD04-4556-82F0-3B4CF1044869}" destId="{67EC7B99-18FD-4AEB-8388-D50E62F83479}" srcOrd="0" destOrd="0" presId="urn:microsoft.com/office/officeart/2005/8/layout/hierarchy3"/>
    <dgm:cxn modelId="{CA4324FC-586C-7941-9B0E-A5998E09322C}" type="presOf" srcId="{28276749-3835-4D72-ABEB-00CA9D5F3C31}" destId="{CB8C799F-B4FD-47D6-BECA-83C863471711}" srcOrd="0" destOrd="0" presId="urn:microsoft.com/office/officeart/2005/8/layout/hierarchy3"/>
    <dgm:cxn modelId="{3CE5ED76-83D4-F049-A844-D65DD0C194B8}" type="presOf" srcId="{B4C88440-753B-4935-A4CC-814ADE86B34A}" destId="{ECBB53A2-917C-4F75-8342-0DADEC17C208}" srcOrd="0" destOrd="0" presId="urn:microsoft.com/office/officeart/2005/8/layout/hierarchy3"/>
    <dgm:cxn modelId="{6FB0AF82-2877-964B-80F3-9E6A82A6FBC0}" type="presOf" srcId="{D75DA515-C9A6-408A-9155-D44F96CBA8B3}" destId="{1B5FD721-0104-4E58-B485-964FB72E391A}" srcOrd="0" destOrd="0" presId="urn:microsoft.com/office/officeart/2005/8/layout/hierarchy3"/>
    <dgm:cxn modelId="{BBDA1250-F796-40BD-BD7D-EA775D78847F}" srcId="{ECB2B480-43FB-48BB-8361-D14D107E4A3E}" destId="{1BC0282A-007F-40A4-86F7-06B0FA5BA002}" srcOrd="0" destOrd="0" parTransId="{D75DA515-C9A6-408A-9155-D44F96CBA8B3}" sibTransId="{F7708909-45D8-4116-BE59-5B0B6D3D0DAC}"/>
    <dgm:cxn modelId="{2BDFE323-BEEE-421A-B664-5BDAD8687F35}" srcId="{B4C88440-753B-4935-A4CC-814ADE86B34A}" destId="{E050FAF6-CB3E-4A75-856C-D63748CD8A52}" srcOrd="0" destOrd="0" parTransId="{7103DE1C-DA8D-4949-B94B-FA95492C8D0A}" sibTransId="{28375F39-9CF8-4934-8604-97E08D8EF5EF}"/>
    <dgm:cxn modelId="{9908C098-560F-4EC3-B203-8845EB7BD6DF}" srcId="{B4C88440-753B-4935-A4CC-814ADE86B34A}" destId="{ECB2B480-43FB-48BB-8361-D14D107E4A3E}" srcOrd="1" destOrd="0" parTransId="{49EE1582-806D-42BE-8F96-F14F59604356}" sibTransId="{35FE9841-6A23-418B-8435-E5EEDC3E1D86}"/>
    <dgm:cxn modelId="{56CB9340-5AA6-6242-9D60-226C9CED6C8A}" type="presOf" srcId="{ECB2B480-43FB-48BB-8361-D14D107E4A3E}" destId="{56A53E57-8D06-40CB-A848-69B961C0DB00}" srcOrd="0" destOrd="0" presId="urn:microsoft.com/office/officeart/2005/8/layout/hierarchy3"/>
    <dgm:cxn modelId="{A0FC6243-1B3D-4FFD-8EB8-668EF3FA3F3B}" srcId="{E050FAF6-CB3E-4A75-856C-D63748CD8A52}" destId="{AE69DDA7-6ED0-47E8-AE09-7C576C3E78F3}" srcOrd="0" destOrd="0" parTransId="{90C99E46-5E16-4ED2-BD54-1D6832DCF59A}" sibTransId="{C76203A6-B841-4FD2-99DC-6DBF0D4C2BC4}"/>
    <dgm:cxn modelId="{1D8267A0-D94C-4E65-8510-C9285E1B04DC}" srcId="{E050FAF6-CB3E-4A75-856C-D63748CD8A52}" destId="{8DA9DFBB-EFBD-4FE3-8DC3-A1489F62CDBA}" srcOrd="1" destOrd="0" parTransId="{28276749-3835-4D72-ABEB-00CA9D5F3C31}" sibTransId="{8776C6A4-A16E-42F0-8E0C-844C15ACEDED}"/>
    <dgm:cxn modelId="{DE705F23-8085-CB41-AFEA-8390EA9711B6}" type="presOf" srcId="{ECB2B480-43FB-48BB-8361-D14D107E4A3E}" destId="{A5EB24C9-B766-4E6A-93CF-8D6564ED7FC2}" srcOrd="1" destOrd="0" presId="urn:microsoft.com/office/officeart/2005/8/layout/hierarchy3"/>
    <dgm:cxn modelId="{C0D11671-0582-4499-87B3-772833860640}" srcId="{ECB2B480-43FB-48BB-8361-D14D107E4A3E}" destId="{844AD8A9-4A9E-454C-A998-A9BC977AD2F3}" srcOrd="3" destOrd="0" parTransId="{42E6D3D9-3A2F-46F8-8CAD-5121537959CF}" sibTransId="{87DA9A24-EBA1-4A10-A13A-C6D5D2D9C8F8}"/>
    <dgm:cxn modelId="{BB9F1F46-4879-D449-9429-FAFDD820D52A}" type="presOf" srcId="{579EEB55-185A-4910-93C8-2206E833AA13}" destId="{C1436005-E213-4865-B47E-9DD0ECF7BDCE}" srcOrd="0" destOrd="0" presId="urn:microsoft.com/office/officeart/2005/8/layout/hierarchy3"/>
    <dgm:cxn modelId="{720D0F4D-BB2F-394B-BECE-83CAB01E71AE}" type="presOf" srcId="{E050FAF6-CB3E-4A75-856C-D63748CD8A52}" destId="{FC1CDE40-C5C7-460F-95D1-67F0442E44A5}" srcOrd="0" destOrd="0" presId="urn:microsoft.com/office/officeart/2005/8/layout/hierarchy3"/>
    <dgm:cxn modelId="{D1D7BC60-76F9-F84D-95C5-E2AF2A952012}" type="presOf" srcId="{E050FAF6-CB3E-4A75-856C-D63748CD8A52}" destId="{FBE1F6BC-22EC-4C1E-928D-A2F4F14F3F7C}" srcOrd="1" destOrd="0" presId="urn:microsoft.com/office/officeart/2005/8/layout/hierarchy3"/>
    <dgm:cxn modelId="{83FCC510-FD38-6148-883C-297F65FB1BBF}" type="presOf" srcId="{8DA9DFBB-EFBD-4FE3-8DC3-A1489F62CDBA}" destId="{906B461B-9785-4185-8D13-CF350AE40C89}" srcOrd="0" destOrd="0" presId="urn:microsoft.com/office/officeart/2005/8/layout/hierarchy3"/>
    <dgm:cxn modelId="{C7181FA5-A8B8-7E49-8D11-B1C3AE66CEC0}" type="presOf" srcId="{90C99E46-5E16-4ED2-BD54-1D6832DCF59A}" destId="{D69E7DF9-62C3-4DF1-A4C6-92D53F3A6CA9}" srcOrd="0" destOrd="0" presId="urn:microsoft.com/office/officeart/2005/8/layout/hierarchy3"/>
    <dgm:cxn modelId="{C98C643D-525C-474D-A3E2-3E85BE7A4B69}" srcId="{ECB2B480-43FB-48BB-8361-D14D107E4A3E}" destId="{20F18D52-B911-4A75-9355-975706C37370}" srcOrd="2" destOrd="0" parTransId="{2ACD278E-3999-4D51-9763-7B0A59D2C68F}" sibTransId="{56DD8A88-EA9B-4F4F-86A0-00CE0C96D88A}"/>
    <dgm:cxn modelId="{9B3C4DD8-F804-1846-8C61-015485995601}" type="presOf" srcId="{1BC0282A-007F-40A4-86F7-06B0FA5BA002}" destId="{3442D9F4-5D28-44C9-9D2C-A7A21DFDD4FE}" srcOrd="0" destOrd="0" presId="urn:microsoft.com/office/officeart/2005/8/layout/hierarchy3"/>
    <dgm:cxn modelId="{E8FEBC10-68B2-8C45-B5AE-02027F02053F}" type="presOf" srcId="{AE69DDA7-6ED0-47E8-AE09-7C576C3E78F3}" destId="{E8CC6DCC-C0E8-40EF-8B9A-BA80BA9B245A}" srcOrd="0" destOrd="0" presId="urn:microsoft.com/office/officeart/2005/8/layout/hierarchy3"/>
    <dgm:cxn modelId="{107E960A-E912-D54B-889B-954915396309}" type="presParOf" srcId="{ECBB53A2-917C-4F75-8342-0DADEC17C208}" destId="{FDB2CA1F-DB26-4B81-8EA9-81A52A976D27}" srcOrd="0" destOrd="0" presId="urn:microsoft.com/office/officeart/2005/8/layout/hierarchy3"/>
    <dgm:cxn modelId="{10B89225-5A17-CE49-8D3B-9DB037C78299}" type="presParOf" srcId="{FDB2CA1F-DB26-4B81-8EA9-81A52A976D27}" destId="{F296C745-778F-432A-9990-7161240B497D}" srcOrd="0" destOrd="0" presId="urn:microsoft.com/office/officeart/2005/8/layout/hierarchy3"/>
    <dgm:cxn modelId="{C61EB929-1ADE-FA48-9355-A3ECBE4E5275}" type="presParOf" srcId="{F296C745-778F-432A-9990-7161240B497D}" destId="{FC1CDE40-C5C7-460F-95D1-67F0442E44A5}" srcOrd="0" destOrd="0" presId="urn:microsoft.com/office/officeart/2005/8/layout/hierarchy3"/>
    <dgm:cxn modelId="{43ED49D2-980C-6C42-95DB-394A460E3EB3}" type="presParOf" srcId="{F296C745-778F-432A-9990-7161240B497D}" destId="{FBE1F6BC-22EC-4C1E-928D-A2F4F14F3F7C}" srcOrd="1" destOrd="0" presId="urn:microsoft.com/office/officeart/2005/8/layout/hierarchy3"/>
    <dgm:cxn modelId="{46CFEF85-7C04-774A-93F3-7A935A38B7F1}" type="presParOf" srcId="{FDB2CA1F-DB26-4B81-8EA9-81A52A976D27}" destId="{D86EE778-ABD2-462C-AE6D-53FC0AFD3D2D}" srcOrd="1" destOrd="0" presId="urn:microsoft.com/office/officeart/2005/8/layout/hierarchy3"/>
    <dgm:cxn modelId="{1A3703A4-8ED9-304F-B27F-28A1303D0602}" type="presParOf" srcId="{D86EE778-ABD2-462C-AE6D-53FC0AFD3D2D}" destId="{D69E7DF9-62C3-4DF1-A4C6-92D53F3A6CA9}" srcOrd="0" destOrd="0" presId="urn:microsoft.com/office/officeart/2005/8/layout/hierarchy3"/>
    <dgm:cxn modelId="{423601CC-4C2A-E941-AA59-2342C2C15A7E}" type="presParOf" srcId="{D86EE778-ABD2-462C-AE6D-53FC0AFD3D2D}" destId="{E8CC6DCC-C0E8-40EF-8B9A-BA80BA9B245A}" srcOrd="1" destOrd="0" presId="urn:microsoft.com/office/officeart/2005/8/layout/hierarchy3"/>
    <dgm:cxn modelId="{2C4BC038-0B35-7B47-92C5-0EF9D4998664}" type="presParOf" srcId="{D86EE778-ABD2-462C-AE6D-53FC0AFD3D2D}" destId="{CB8C799F-B4FD-47D6-BECA-83C863471711}" srcOrd="2" destOrd="0" presId="urn:microsoft.com/office/officeart/2005/8/layout/hierarchy3"/>
    <dgm:cxn modelId="{4B09C026-381D-4B48-89DB-3113AF5479A6}" type="presParOf" srcId="{D86EE778-ABD2-462C-AE6D-53FC0AFD3D2D}" destId="{906B461B-9785-4185-8D13-CF350AE40C89}" srcOrd="3" destOrd="0" presId="urn:microsoft.com/office/officeart/2005/8/layout/hierarchy3"/>
    <dgm:cxn modelId="{7C4F1588-B644-C54C-BB03-6C29C05CD129}" type="presParOf" srcId="{ECBB53A2-917C-4F75-8342-0DADEC17C208}" destId="{C083F0D4-5E05-4DDF-9BDD-05D71A1FA0B2}" srcOrd="1" destOrd="0" presId="urn:microsoft.com/office/officeart/2005/8/layout/hierarchy3"/>
    <dgm:cxn modelId="{ACDD2528-8667-A64B-B16C-25FD33B63300}" type="presParOf" srcId="{C083F0D4-5E05-4DDF-9BDD-05D71A1FA0B2}" destId="{1F2A62FE-A221-4849-9DF5-0BABA2F4A77F}" srcOrd="0" destOrd="0" presId="urn:microsoft.com/office/officeart/2005/8/layout/hierarchy3"/>
    <dgm:cxn modelId="{8E91187C-CD89-C943-9D78-5191BB5B9582}" type="presParOf" srcId="{1F2A62FE-A221-4849-9DF5-0BABA2F4A77F}" destId="{56A53E57-8D06-40CB-A848-69B961C0DB00}" srcOrd="0" destOrd="0" presId="urn:microsoft.com/office/officeart/2005/8/layout/hierarchy3"/>
    <dgm:cxn modelId="{C8F25F7B-64F3-AE41-BC88-BDEAAA37011C}" type="presParOf" srcId="{1F2A62FE-A221-4849-9DF5-0BABA2F4A77F}" destId="{A5EB24C9-B766-4E6A-93CF-8D6564ED7FC2}" srcOrd="1" destOrd="0" presId="urn:microsoft.com/office/officeart/2005/8/layout/hierarchy3"/>
    <dgm:cxn modelId="{0A8E646A-DF48-B741-87FD-17A4AFAD91C7}" type="presParOf" srcId="{C083F0D4-5E05-4DDF-9BDD-05D71A1FA0B2}" destId="{6D69DE48-9E66-4C57-A7DA-6ADC768A8EEA}" srcOrd="1" destOrd="0" presId="urn:microsoft.com/office/officeart/2005/8/layout/hierarchy3"/>
    <dgm:cxn modelId="{10D0CD26-8D53-4C4B-964B-3CFDC30C9898}" type="presParOf" srcId="{6D69DE48-9E66-4C57-A7DA-6ADC768A8EEA}" destId="{1B5FD721-0104-4E58-B485-964FB72E391A}" srcOrd="0" destOrd="0" presId="urn:microsoft.com/office/officeart/2005/8/layout/hierarchy3"/>
    <dgm:cxn modelId="{7B9B4574-4F15-594A-A70C-0AE4D9974F44}" type="presParOf" srcId="{6D69DE48-9E66-4C57-A7DA-6ADC768A8EEA}" destId="{3442D9F4-5D28-44C9-9D2C-A7A21DFDD4FE}" srcOrd="1" destOrd="0" presId="urn:microsoft.com/office/officeart/2005/8/layout/hierarchy3"/>
    <dgm:cxn modelId="{41417156-54C6-B84D-8553-F72EDFCAF123}" type="presParOf" srcId="{6D69DE48-9E66-4C57-A7DA-6ADC768A8EEA}" destId="{C1436005-E213-4865-B47E-9DD0ECF7BDCE}" srcOrd="2" destOrd="0" presId="urn:microsoft.com/office/officeart/2005/8/layout/hierarchy3"/>
    <dgm:cxn modelId="{4B591506-6B32-4047-BABD-220EBE0AFBAC}" type="presParOf" srcId="{6D69DE48-9E66-4C57-A7DA-6ADC768A8EEA}" destId="{67EC7B99-18FD-4AEB-8388-D50E62F83479}" srcOrd="3" destOrd="0" presId="urn:microsoft.com/office/officeart/2005/8/layout/hierarchy3"/>
    <dgm:cxn modelId="{28B92CC1-C1AD-284A-92F2-1F567B442BEB}" type="presParOf" srcId="{6D69DE48-9E66-4C57-A7DA-6ADC768A8EEA}" destId="{E6FF2488-83A7-4639-A74E-952C00393736}" srcOrd="4" destOrd="0" presId="urn:microsoft.com/office/officeart/2005/8/layout/hierarchy3"/>
    <dgm:cxn modelId="{0B0AB372-9B72-8D4E-8C93-F6F51FBD1217}" type="presParOf" srcId="{6D69DE48-9E66-4C57-A7DA-6ADC768A8EEA}" destId="{CC3B717F-523D-4CE3-81A4-8B8B2B259B9D}" srcOrd="5" destOrd="0" presId="urn:microsoft.com/office/officeart/2005/8/layout/hierarchy3"/>
    <dgm:cxn modelId="{9DC40993-1273-0944-AD77-98ACE1534776}" type="presParOf" srcId="{6D69DE48-9E66-4C57-A7DA-6ADC768A8EEA}" destId="{35B4C76B-7D9E-4F69-BDFA-8F3C9419204A}" srcOrd="6" destOrd="0" presId="urn:microsoft.com/office/officeart/2005/8/layout/hierarchy3"/>
    <dgm:cxn modelId="{0D805E32-3D7D-124C-A973-7887EB6628F5}" type="presParOf" srcId="{6D69DE48-9E66-4C57-A7DA-6ADC768A8EEA}" destId="{9B824CBB-A873-4649-9325-CDA5EBCF9A6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BD8111-3F59-4AB3-89C4-902B21132815}" type="doc">
      <dgm:prSet loTypeId="urn:microsoft.com/office/officeart/2005/8/layout/pyramid2" loCatId="pyramid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zh-CN" altLang="en-US"/>
        </a:p>
      </dgm:t>
    </dgm:pt>
    <dgm:pt modelId="{66073821-BF58-4639-98F1-02208025879F}">
      <dgm:prSet custT="1"/>
      <dgm:spPr/>
      <dgm:t>
        <a:bodyPr/>
        <a:lstStyle/>
        <a:p>
          <a:pPr rtl="0"/>
          <a:r>
            <a:rPr lang="zh-CN" altLang="en-US" sz="2000" b="1" dirty="0" smtClean="0"/>
            <a:t>容量扩展无上限</a:t>
          </a:r>
          <a:endParaRPr lang="zh-CN" altLang="en-US" sz="2000" b="1" dirty="0"/>
        </a:p>
      </dgm:t>
    </dgm:pt>
    <dgm:pt modelId="{485F2CFC-E9DB-46C5-BDAF-7535525E4E46}" type="parTrans" cxnId="{877C3038-2693-4887-B5DA-A76C738F7755}">
      <dgm:prSet/>
      <dgm:spPr/>
      <dgm:t>
        <a:bodyPr/>
        <a:lstStyle/>
        <a:p>
          <a:endParaRPr lang="zh-CN" altLang="en-US" sz="2000"/>
        </a:p>
      </dgm:t>
    </dgm:pt>
    <dgm:pt modelId="{47CB133F-82CA-4174-8A52-4C1A53CB0909}" type="sibTrans" cxnId="{877C3038-2693-4887-B5DA-A76C738F7755}">
      <dgm:prSet/>
      <dgm:spPr/>
      <dgm:t>
        <a:bodyPr/>
        <a:lstStyle/>
        <a:p>
          <a:endParaRPr lang="zh-CN" altLang="en-US" sz="2000"/>
        </a:p>
      </dgm:t>
    </dgm:pt>
    <dgm:pt modelId="{FA9B3439-F8A3-410E-89C4-E5D2B4C6BBDE}">
      <dgm:prSet custT="1"/>
      <dgm:spPr/>
      <dgm:t>
        <a:bodyPr/>
        <a:lstStyle/>
        <a:p>
          <a:pPr rtl="0"/>
          <a:r>
            <a:rPr lang="zh-CN" altLang="en-US" sz="2000" b="1" dirty="0" smtClean="0"/>
            <a:t>容量增长的同时获得性能的线性增长</a:t>
          </a:r>
          <a:endParaRPr lang="zh-CN" altLang="en-US" sz="2000" b="1" dirty="0"/>
        </a:p>
      </dgm:t>
    </dgm:pt>
    <dgm:pt modelId="{54BC3A00-92F7-4F49-A117-7CE2FDD1A26D}" type="parTrans" cxnId="{05448FF6-4416-4420-9184-13BB5D7B2D77}">
      <dgm:prSet/>
      <dgm:spPr/>
      <dgm:t>
        <a:bodyPr/>
        <a:lstStyle/>
        <a:p>
          <a:endParaRPr lang="zh-CN" altLang="en-US" sz="2000"/>
        </a:p>
      </dgm:t>
    </dgm:pt>
    <dgm:pt modelId="{1C4439A9-E9DB-4037-9E0F-D375F8ECCF09}" type="sibTrans" cxnId="{05448FF6-4416-4420-9184-13BB5D7B2D77}">
      <dgm:prSet/>
      <dgm:spPr/>
      <dgm:t>
        <a:bodyPr/>
        <a:lstStyle/>
        <a:p>
          <a:endParaRPr lang="zh-CN" altLang="en-US" sz="2000"/>
        </a:p>
      </dgm:t>
    </dgm:pt>
    <dgm:pt modelId="{8AE452E5-FF70-445A-996C-F93F0E413291}">
      <dgm:prSet custT="1"/>
      <dgm:spPr/>
      <dgm:t>
        <a:bodyPr/>
        <a:lstStyle/>
        <a:p>
          <a:pPr rtl="0"/>
          <a:r>
            <a:rPr lang="zh-CN" altLang="en-US" sz="2000" b="1" dirty="0" smtClean="0"/>
            <a:t>扩展简单，按需扩展</a:t>
          </a:r>
          <a:endParaRPr lang="zh-CN" altLang="en-US" sz="2000" b="1" dirty="0"/>
        </a:p>
      </dgm:t>
    </dgm:pt>
    <dgm:pt modelId="{82AB11DE-5CF1-495D-9479-7CE01DBAD54E}" type="parTrans" cxnId="{A80222F8-541F-40EE-B8ED-C0A96C600B11}">
      <dgm:prSet/>
      <dgm:spPr/>
      <dgm:t>
        <a:bodyPr/>
        <a:lstStyle/>
        <a:p>
          <a:endParaRPr lang="zh-CN" altLang="en-US" sz="2000"/>
        </a:p>
      </dgm:t>
    </dgm:pt>
    <dgm:pt modelId="{6D53CCC6-57C2-4B7E-89DA-C20BCD48DCBA}" type="sibTrans" cxnId="{A80222F8-541F-40EE-B8ED-C0A96C600B11}">
      <dgm:prSet/>
      <dgm:spPr/>
      <dgm:t>
        <a:bodyPr/>
        <a:lstStyle/>
        <a:p>
          <a:endParaRPr lang="zh-CN" altLang="en-US" sz="2000"/>
        </a:p>
      </dgm:t>
    </dgm:pt>
    <dgm:pt modelId="{BFD94C44-897E-4F8A-9243-7C26B27E83EF}">
      <dgm:prSet custT="1"/>
      <dgm:spPr/>
      <dgm:t>
        <a:bodyPr/>
        <a:lstStyle/>
        <a:p>
          <a:pPr rtl="0"/>
          <a:r>
            <a:rPr lang="zh-CN" altLang="en-US" sz="2000" b="1" dirty="0" smtClean="0"/>
            <a:t>可实现动态扩展，扩容不影响在线业务</a:t>
          </a:r>
          <a:endParaRPr lang="zh-CN" altLang="en-US" sz="2000" b="1" dirty="0"/>
        </a:p>
      </dgm:t>
    </dgm:pt>
    <dgm:pt modelId="{38328A52-13C8-4CD9-BF32-0FB3E0DEEA8B}" type="parTrans" cxnId="{3C6501A0-D5EE-41B1-B827-05D76DBFB83A}">
      <dgm:prSet/>
      <dgm:spPr/>
      <dgm:t>
        <a:bodyPr/>
        <a:lstStyle/>
        <a:p>
          <a:endParaRPr lang="zh-CN" altLang="en-US" sz="2000"/>
        </a:p>
      </dgm:t>
    </dgm:pt>
    <dgm:pt modelId="{B1C79D80-578E-4D91-9287-C00869E31AF2}" type="sibTrans" cxnId="{3C6501A0-D5EE-41B1-B827-05D76DBFB83A}">
      <dgm:prSet/>
      <dgm:spPr/>
      <dgm:t>
        <a:bodyPr/>
        <a:lstStyle/>
        <a:p>
          <a:endParaRPr lang="zh-CN" altLang="en-US" sz="2000"/>
        </a:p>
      </dgm:t>
    </dgm:pt>
    <dgm:pt modelId="{89AC512C-CEC6-4707-A027-AB37D56D727A}" type="pres">
      <dgm:prSet presAssocID="{E5BD8111-3F59-4AB3-89C4-902B2113281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7F4B0A9F-E928-4B57-88D1-A6A1B09B5703}" type="pres">
      <dgm:prSet presAssocID="{E5BD8111-3F59-4AB3-89C4-902B21132815}" presName="pyramid" presStyleLbl="node1" presStyleIdx="0" presStyleCnt="1" custLinFactNeighborX="-682"/>
      <dgm:spPr/>
    </dgm:pt>
    <dgm:pt modelId="{C46D2BF7-AB6F-41B4-B63A-F398D5393D82}" type="pres">
      <dgm:prSet presAssocID="{E5BD8111-3F59-4AB3-89C4-902B21132815}" presName="theList" presStyleCnt="0"/>
      <dgm:spPr/>
    </dgm:pt>
    <dgm:pt modelId="{05C632D3-DC25-41C7-A805-32D250904D17}" type="pres">
      <dgm:prSet presAssocID="{66073821-BF58-4639-98F1-02208025879F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639066-826C-4A50-914A-F793E98F134B}" type="pres">
      <dgm:prSet presAssocID="{66073821-BF58-4639-98F1-02208025879F}" presName="aSpace" presStyleCnt="0"/>
      <dgm:spPr/>
    </dgm:pt>
    <dgm:pt modelId="{F4680361-93E3-469B-A471-2052CB6241EF}" type="pres">
      <dgm:prSet presAssocID="{FA9B3439-F8A3-410E-89C4-E5D2B4C6BBDE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BB51EC-4B3A-4995-9F5C-7640A316401C}" type="pres">
      <dgm:prSet presAssocID="{FA9B3439-F8A3-410E-89C4-E5D2B4C6BBDE}" presName="aSpace" presStyleCnt="0"/>
      <dgm:spPr/>
    </dgm:pt>
    <dgm:pt modelId="{D59D18B4-FECE-4881-AF14-368C6FD81789}" type="pres">
      <dgm:prSet presAssocID="{8AE452E5-FF70-445A-996C-F93F0E413291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761909-D62F-4811-B0B1-3100B378238D}" type="pres">
      <dgm:prSet presAssocID="{8AE452E5-FF70-445A-996C-F93F0E413291}" presName="aSpace" presStyleCnt="0"/>
      <dgm:spPr/>
    </dgm:pt>
    <dgm:pt modelId="{5D8C31C1-5D5F-4624-B392-8809D3905998}" type="pres">
      <dgm:prSet presAssocID="{BFD94C44-897E-4F8A-9243-7C26B27E83EF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A5A44C-B77B-40C3-AE67-F42165FD11C6}" type="pres">
      <dgm:prSet presAssocID="{BFD94C44-897E-4F8A-9243-7C26B27E83EF}" presName="aSpace" presStyleCnt="0"/>
      <dgm:spPr/>
    </dgm:pt>
  </dgm:ptLst>
  <dgm:cxnLst>
    <dgm:cxn modelId="{5AF0B44E-7938-0548-B749-460AA8EA5A31}" type="presOf" srcId="{66073821-BF58-4639-98F1-02208025879F}" destId="{05C632D3-DC25-41C7-A805-32D250904D17}" srcOrd="0" destOrd="0" presId="urn:microsoft.com/office/officeart/2005/8/layout/pyramid2"/>
    <dgm:cxn modelId="{40182A1F-E0FD-3545-9C65-F4B747296DC3}" type="presOf" srcId="{E5BD8111-3F59-4AB3-89C4-902B21132815}" destId="{89AC512C-CEC6-4707-A027-AB37D56D727A}" srcOrd="0" destOrd="0" presId="urn:microsoft.com/office/officeart/2005/8/layout/pyramid2"/>
    <dgm:cxn modelId="{A80222F8-541F-40EE-B8ED-C0A96C600B11}" srcId="{E5BD8111-3F59-4AB3-89C4-902B21132815}" destId="{8AE452E5-FF70-445A-996C-F93F0E413291}" srcOrd="2" destOrd="0" parTransId="{82AB11DE-5CF1-495D-9479-7CE01DBAD54E}" sibTransId="{6D53CCC6-57C2-4B7E-89DA-C20BCD48DCBA}"/>
    <dgm:cxn modelId="{C7B582C1-97F5-3E4C-BC80-72BB6692CAD2}" type="presOf" srcId="{8AE452E5-FF70-445A-996C-F93F0E413291}" destId="{D59D18B4-FECE-4881-AF14-368C6FD81789}" srcOrd="0" destOrd="0" presId="urn:microsoft.com/office/officeart/2005/8/layout/pyramid2"/>
    <dgm:cxn modelId="{83EBEDCF-B8CC-7C47-AC68-C1B3C27C9413}" type="presOf" srcId="{FA9B3439-F8A3-410E-89C4-E5D2B4C6BBDE}" destId="{F4680361-93E3-469B-A471-2052CB6241EF}" srcOrd="0" destOrd="0" presId="urn:microsoft.com/office/officeart/2005/8/layout/pyramid2"/>
    <dgm:cxn modelId="{05448FF6-4416-4420-9184-13BB5D7B2D77}" srcId="{E5BD8111-3F59-4AB3-89C4-902B21132815}" destId="{FA9B3439-F8A3-410E-89C4-E5D2B4C6BBDE}" srcOrd="1" destOrd="0" parTransId="{54BC3A00-92F7-4F49-A117-7CE2FDD1A26D}" sibTransId="{1C4439A9-E9DB-4037-9E0F-D375F8ECCF09}"/>
    <dgm:cxn modelId="{877C3038-2693-4887-B5DA-A76C738F7755}" srcId="{E5BD8111-3F59-4AB3-89C4-902B21132815}" destId="{66073821-BF58-4639-98F1-02208025879F}" srcOrd="0" destOrd="0" parTransId="{485F2CFC-E9DB-46C5-BDAF-7535525E4E46}" sibTransId="{47CB133F-82CA-4174-8A52-4C1A53CB0909}"/>
    <dgm:cxn modelId="{55C380E1-C5AC-774F-880A-33D4258089EE}" type="presOf" srcId="{BFD94C44-897E-4F8A-9243-7C26B27E83EF}" destId="{5D8C31C1-5D5F-4624-B392-8809D3905998}" srcOrd="0" destOrd="0" presId="urn:microsoft.com/office/officeart/2005/8/layout/pyramid2"/>
    <dgm:cxn modelId="{3C6501A0-D5EE-41B1-B827-05D76DBFB83A}" srcId="{E5BD8111-3F59-4AB3-89C4-902B21132815}" destId="{BFD94C44-897E-4F8A-9243-7C26B27E83EF}" srcOrd="3" destOrd="0" parTransId="{38328A52-13C8-4CD9-BF32-0FB3E0DEEA8B}" sibTransId="{B1C79D80-578E-4D91-9287-C00869E31AF2}"/>
    <dgm:cxn modelId="{2A7A4783-2EA8-A14C-8BEE-25A153BFC6E1}" type="presParOf" srcId="{89AC512C-CEC6-4707-A027-AB37D56D727A}" destId="{7F4B0A9F-E928-4B57-88D1-A6A1B09B5703}" srcOrd="0" destOrd="0" presId="urn:microsoft.com/office/officeart/2005/8/layout/pyramid2"/>
    <dgm:cxn modelId="{7186AD38-A046-6343-BA6B-D1B032CDC653}" type="presParOf" srcId="{89AC512C-CEC6-4707-A027-AB37D56D727A}" destId="{C46D2BF7-AB6F-41B4-B63A-F398D5393D82}" srcOrd="1" destOrd="0" presId="urn:microsoft.com/office/officeart/2005/8/layout/pyramid2"/>
    <dgm:cxn modelId="{7042DCEA-681C-E345-A7B1-C088F5D1DB9C}" type="presParOf" srcId="{C46D2BF7-AB6F-41B4-B63A-F398D5393D82}" destId="{05C632D3-DC25-41C7-A805-32D250904D17}" srcOrd="0" destOrd="0" presId="urn:microsoft.com/office/officeart/2005/8/layout/pyramid2"/>
    <dgm:cxn modelId="{EB7F652F-4FCE-654A-AF5B-76F25F3FEAE4}" type="presParOf" srcId="{C46D2BF7-AB6F-41B4-B63A-F398D5393D82}" destId="{F7639066-826C-4A50-914A-F793E98F134B}" srcOrd="1" destOrd="0" presId="urn:microsoft.com/office/officeart/2005/8/layout/pyramid2"/>
    <dgm:cxn modelId="{CCB04562-B1AB-5644-AB49-BD50EB99B8E5}" type="presParOf" srcId="{C46D2BF7-AB6F-41B4-B63A-F398D5393D82}" destId="{F4680361-93E3-469B-A471-2052CB6241EF}" srcOrd="2" destOrd="0" presId="urn:microsoft.com/office/officeart/2005/8/layout/pyramid2"/>
    <dgm:cxn modelId="{494CE454-3D46-A84C-B9DA-02E50018B3EA}" type="presParOf" srcId="{C46D2BF7-AB6F-41B4-B63A-F398D5393D82}" destId="{42BB51EC-4B3A-4995-9F5C-7640A316401C}" srcOrd="3" destOrd="0" presId="urn:microsoft.com/office/officeart/2005/8/layout/pyramid2"/>
    <dgm:cxn modelId="{39FF07F9-6C02-DD4E-AB61-7F4BB75E2B15}" type="presParOf" srcId="{C46D2BF7-AB6F-41B4-B63A-F398D5393D82}" destId="{D59D18B4-FECE-4881-AF14-368C6FD81789}" srcOrd="4" destOrd="0" presId="urn:microsoft.com/office/officeart/2005/8/layout/pyramid2"/>
    <dgm:cxn modelId="{C927AA58-099B-084D-A639-7358437F0919}" type="presParOf" srcId="{C46D2BF7-AB6F-41B4-B63A-F398D5393D82}" destId="{D1761909-D62F-4811-B0B1-3100B378238D}" srcOrd="5" destOrd="0" presId="urn:microsoft.com/office/officeart/2005/8/layout/pyramid2"/>
    <dgm:cxn modelId="{4CD89C2F-50CD-8A48-8ACC-D0FCBF11EBC0}" type="presParOf" srcId="{C46D2BF7-AB6F-41B4-B63A-F398D5393D82}" destId="{5D8C31C1-5D5F-4624-B392-8809D3905998}" srcOrd="6" destOrd="0" presId="urn:microsoft.com/office/officeart/2005/8/layout/pyramid2"/>
    <dgm:cxn modelId="{BD236EAC-CB3D-664C-B7AD-948094C572B4}" type="presParOf" srcId="{C46D2BF7-AB6F-41B4-B63A-F398D5393D82}" destId="{63A5A44C-B77B-40C3-AE67-F42165FD11C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A88ADE-8F8C-4FE1-97DD-4FA3EE9E00B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21040DEF-099A-4B60-AD86-C822814A1D02}">
      <dgm:prSet phldrT="[文本]"/>
      <dgm:spPr/>
      <dgm:t>
        <a:bodyPr/>
        <a:lstStyle/>
        <a:p>
          <a:r>
            <a:rPr lang="zh-CN" altLang="en-US" dirty="0" smtClean="0"/>
            <a:t>元数据同步、对称式较为复杂</a:t>
          </a:r>
          <a:endParaRPr lang="zh-CN" altLang="en-US" dirty="0"/>
        </a:p>
      </dgm:t>
    </dgm:pt>
    <dgm:pt modelId="{09B8C6F6-D7AC-40CB-958E-C5DB26F3F1FD}" type="parTrans" cxnId="{6396A104-4AA5-4A54-81A6-C18C4B8D512C}">
      <dgm:prSet/>
      <dgm:spPr/>
      <dgm:t>
        <a:bodyPr/>
        <a:lstStyle/>
        <a:p>
          <a:endParaRPr lang="zh-CN" altLang="en-US"/>
        </a:p>
      </dgm:t>
    </dgm:pt>
    <dgm:pt modelId="{A845BE5F-9181-4A33-9A8C-18657BD73521}" type="sibTrans" cxnId="{6396A104-4AA5-4A54-81A6-C18C4B8D512C}">
      <dgm:prSet/>
      <dgm:spPr/>
      <dgm:t>
        <a:bodyPr/>
        <a:lstStyle/>
        <a:p>
          <a:endParaRPr lang="zh-CN" altLang="en-US"/>
        </a:p>
      </dgm:t>
    </dgm:pt>
    <dgm:pt modelId="{4AF20228-2B0B-45E9-92F9-47D75ABBCD50}">
      <dgm:prSet phldrT="[文本]"/>
      <dgm:spPr/>
      <dgm:t>
        <a:bodyPr/>
        <a:lstStyle/>
        <a:p>
          <a:r>
            <a:rPr lang="zh-CN" altLang="en-US" dirty="0" smtClean="0"/>
            <a:t>对称式可以有多个，非对称式一般有一个</a:t>
          </a:r>
          <a:endParaRPr lang="zh-CN" altLang="en-US" dirty="0"/>
        </a:p>
      </dgm:t>
    </dgm:pt>
    <dgm:pt modelId="{3FD22210-4C5C-45C7-9E69-7EA8FD9CBCF9}" type="parTrans" cxnId="{CC262624-E867-43CF-9D48-2D675C01E836}">
      <dgm:prSet/>
      <dgm:spPr/>
      <dgm:t>
        <a:bodyPr/>
        <a:lstStyle/>
        <a:p>
          <a:endParaRPr lang="zh-CN" altLang="en-US"/>
        </a:p>
      </dgm:t>
    </dgm:pt>
    <dgm:pt modelId="{B9F4FD3C-20E6-4A97-AF23-0FB9FAF39AA2}" type="sibTrans" cxnId="{CC262624-E867-43CF-9D48-2D675C01E836}">
      <dgm:prSet/>
      <dgm:spPr/>
      <dgm:t>
        <a:bodyPr/>
        <a:lstStyle/>
        <a:p>
          <a:endParaRPr lang="zh-CN" altLang="en-US"/>
        </a:p>
      </dgm:t>
    </dgm:pt>
    <dgm:pt modelId="{0CAF26A8-C892-48F9-8F11-82946ACFB498}">
      <dgm:prSet phldrT="[文本]"/>
      <dgm:spPr/>
      <dgm:t>
        <a:bodyPr/>
        <a:lstStyle/>
        <a:p>
          <a:r>
            <a:rPr lang="zh-CN" altLang="en-US" dirty="0" smtClean="0"/>
            <a:t>规模较小时对称式稍好，反之非对称式较好。</a:t>
          </a:r>
          <a:endParaRPr lang="zh-CN" altLang="en-US" dirty="0"/>
        </a:p>
      </dgm:t>
    </dgm:pt>
    <dgm:pt modelId="{027BFDC5-9F0C-4855-92F9-B2445537728C}" type="parTrans" cxnId="{534C93EE-A945-4A07-8742-854DCF9FD70A}">
      <dgm:prSet/>
      <dgm:spPr/>
      <dgm:t>
        <a:bodyPr/>
        <a:lstStyle/>
        <a:p>
          <a:endParaRPr lang="zh-CN" altLang="en-US"/>
        </a:p>
      </dgm:t>
    </dgm:pt>
    <dgm:pt modelId="{AF95A43B-6E57-495C-8EAF-889A470CD5B5}" type="sibTrans" cxnId="{534C93EE-A945-4A07-8742-854DCF9FD70A}">
      <dgm:prSet/>
      <dgm:spPr/>
      <dgm:t>
        <a:bodyPr/>
        <a:lstStyle/>
        <a:p>
          <a:endParaRPr lang="zh-CN" altLang="en-US"/>
        </a:p>
      </dgm:t>
    </dgm:pt>
    <dgm:pt modelId="{1CD71CAF-9A2F-46A4-B6F1-9A0F0D20E5EF}" type="pres">
      <dgm:prSet presAssocID="{1EA88ADE-8F8C-4FE1-97DD-4FA3EE9E00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6F5616FA-5774-458B-9B17-BA50EB284135}" type="pres">
      <dgm:prSet presAssocID="{1EA88ADE-8F8C-4FE1-97DD-4FA3EE9E00B4}" presName="Name1" presStyleCnt="0"/>
      <dgm:spPr/>
    </dgm:pt>
    <dgm:pt modelId="{B89D750D-E827-478E-89AA-70428F6BDD44}" type="pres">
      <dgm:prSet presAssocID="{1EA88ADE-8F8C-4FE1-97DD-4FA3EE9E00B4}" presName="cycle" presStyleCnt="0"/>
      <dgm:spPr/>
    </dgm:pt>
    <dgm:pt modelId="{3862998D-0B6E-443B-90C5-9C646168C717}" type="pres">
      <dgm:prSet presAssocID="{1EA88ADE-8F8C-4FE1-97DD-4FA3EE9E00B4}" presName="srcNode" presStyleLbl="node1" presStyleIdx="0" presStyleCnt="3"/>
      <dgm:spPr/>
    </dgm:pt>
    <dgm:pt modelId="{D29176A9-D81A-450E-A0A0-526DABD4067F}" type="pres">
      <dgm:prSet presAssocID="{1EA88ADE-8F8C-4FE1-97DD-4FA3EE9E00B4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9D3E3AAA-2A19-4418-87A8-FD973CBAE254}" type="pres">
      <dgm:prSet presAssocID="{1EA88ADE-8F8C-4FE1-97DD-4FA3EE9E00B4}" presName="extraNode" presStyleLbl="node1" presStyleIdx="0" presStyleCnt="3"/>
      <dgm:spPr/>
    </dgm:pt>
    <dgm:pt modelId="{7FE02EBB-AF2A-4976-AA5D-471C44E9979E}" type="pres">
      <dgm:prSet presAssocID="{1EA88ADE-8F8C-4FE1-97DD-4FA3EE9E00B4}" presName="dstNode" presStyleLbl="node1" presStyleIdx="0" presStyleCnt="3"/>
      <dgm:spPr/>
    </dgm:pt>
    <dgm:pt modelId="{5B1F96E5-FBBB-4611-9BC5-C50697FD0ABC}" type="pres">
      <dgm:prSet presAssocID="{21040DEF-099A-4B60-AD86-C822814A1D0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99B4D3-D7DD-4F06-A6CC-8A4FAC5921F0}" type="pres">
      <dgm:prSet presAssocID="{21040DEF-099A-4B60-AD86-C822814A1D02}" presName="accent_1" presStyleCnt="0"/>
      <dgm:spPr/>
    </dgm:pt>
    <dgm:pt modelId="{348EEFF1-59E6-44AF-B1E5-7919541039D4}" type="pres">
      <dgm:prSet presAssocID="{21040DEF-099A-4B60-AD86-C822814A1D02}" presName="accentRepeatNode" presStyleLbl="solidFgAcc1" presStyleIdx="0" presStyleCnt="3"/>
      <dgm:spPr/>
    </dgm:pt>
    <dgm:pt modelId="{E71C0DE8-8D43-4DD6-B7ED-DE5098D78BD3}" type="pres">
      <dgm:prSet presAssocID="{4AF20228-2B0B-45E9-92F9-47D75ABBCD5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BD4F70-A6F8-45CA-B5CF-106AE6087976}" type="pres">
      <dgm:prSet presAssocID="{4AF20228-2B0B-45E9-92F9-47D75ABBCD50}" presName="accent_2" presStyleCnt="0"/>
      <dgm:spPr/>
    </dgm:pt>
    <dgm:pt modelId="{B8DA7DC3-8EF0-46C3-8EE1-5B62980D1A69}" type="pres">
      <dgm:prSet presAssocID="{4AF20228-2B0B-45E9-92F9-47D75ABBCD50}" presName="accentRepeatNode" presStyleLbl="solidFgAcc1" presStyleIdx="1" presStyleCnt="3"/>
      <dgm:spPr/>
    </dgm:pt>
    <dgm:pt modelId="{1FB5C2D4-EEF9-444C-B7C3-99ADA01112CD}" type="pres">
      <dgm:prSet presAssocID="{0CAF26A8-C892-48F9-8F11-82946ACFB49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F86DEF-0326-4FEF-829F-954A459BBF07}" type="pres">
      <dgm:prSet presAssocID="{0CAF26A8-C892-48F9-8F11-82946ACFB498}" presName="accent_3" presStyleCnt="0"/>
      <dgm:spPr/>
    </dgm:pt>
    <dgm:pt modelId="{E1FB9222-B2BA-483E-870C-9C0799A46BBB}" type="pres">
      <dgm:prSet presAssocID="{0CAF26A8-C892-48F9-8F11-82946ACFB498}" presName="accentRepeatNode" presStyleLbl="solidFgAcc1" presStyleIdx="2" presStyleCnt="3"/>
      <dgm:spPr/>
    </dgm:pt>
  </dgm:ptLst>
  <dgm:cxnLst>
    <dgm:cxn modelId="{88063AB2-5D18-7648-8992-4C850DB2E13F}" type="presOf" srcId="{21040DEF-099A-4B60-AD86-C822814A1D02}" destId="{5B1F96E5-FBBB-4611-9BC5-C50697FD0ABC}" srcOrd="0" destOrd="0" presId="urn:microsoft.com/office/officeart/2008/layout/VerticalCurvedList"/>
    <dgm:cxn modelId="{534C93EE-A945-4A07-8742-854DCF9FD70A}" srcId="{1EA88ADE-8F8C-4FE1-97DD-4FA3EE9E00B4}" destId="{0CAF26A8-C892-48F9-8F11-82946ACFB498}" srcOrd="2" destOrd="0" parTransId="{027BFDC5-9F0C-4855-92F9-B2445537728C}" sibTransId="{AF95A43B-6E57-495C-8EAF-889A470CD5B5}"/>
    <dgm:cxn modelId="{363BDD76-450E-6747-BBE5-DB06A7421D32}" type="presOf" srcId="{4AF20228-2B0B-45E9-92F9-47D75ABBCD50}" destId="{E71C0DE8-8D43-4DD6-B7ED-DE5098D78BD3}" srcOrd="0" destOrd="0" presId="urn:microsoft.com/office/officeart/2008/layout/VerticalCurvedList"/>
    <dgm:cxn modelId="{42A28B33-476A-0349-97EB-A0751BE18E07}" type="presOf" srcId="{0CAF26A8-C892-48F9-8F11-82946ACFB498}" destId="{1FB5C2D4-EEF9-444C-B7C3-99ADA01112CD}" srcOrd="0" destOrd="0" presId="urn:microsoft.com/office/officeart/2008/layout/VerticalCurvedList"/>
    <dgm:cxn modelId="{569E598F-E72F-7648-986C-51792E3BD24A}" type="presOf" srcId="{A845BE5F-9181-4A33-9A8C-18657BD73521}" destId="{D29176A9-D81A-450E-A0A0-526DABD4067F}" srcOrd="0" destOrd="0" presId="urn:microsoft.com/office/officeart/2008/layout/VerticalCurvedList"/>
    <dgm:cxn modelId="{6396A104-4AA5-4A54-81A6-C18C4B8D512C}" srcId="{1EA88ADE-8F8C-4FE1-97DD-4FA3EE9E00B4}" destId="{21040DEF-099A-4B60-AD86-C822814A1D02}" srcOrd="0" destOrd="0" parTransId="{09B8C6F6-D7AC-40CB-958E-C5DB26F3F1FD}" sibTransId="{A845BE5F-9181-4A33-9A8C-18657BD73521}"/>
    <dgm:cxn modelId="{CC262624-E867-43CF-9D48-2D675C01E836}" srcId="{1EA88ADE-8F8C-4FE1-97DD-4FA3EE9E00B4}" destId="{4AF20228-2B0B-45E9-92F9-47D75ABBCD50}" srcOrd="1" destOrd="0" parTransId="{3FD22210-4C5C-45C7-9E69-7EA8FD9CBCF9}" sibTransId="{B9F4FD3C-20E6-4A97-AF23-0FB9FAF39AA2}"/>
    <dgm:cxn modelId="{C61567BD-1B9E-B347-9567-4E2B35ABDF58}" type="presOf" srcId="{1EA88ADE-8F8C-4FE1-97DD-4FA3EE9E00B4}" destId="{1CD71CAF-9A2F-46A4-B6F1-9A0F0D20E5EF}" srcOrd="0" destOrd="0" presId="urn:microsoft.com/office/officeart/2008/layout/VerticalCurvedList"/>
    <dgm:cxn modelId="{23EB1039-C72B-2740-B530-4CD11263DB43}" type="presParOf" srcId="{1CD71CAF-9A2F-46A4-B6F1-9A0F0D20E5EF}" destId="{6F5616FA-5774-458B-9B17-BA50EB284135}" srcOrd="0" destOrd="0" presId="urn:microsoft.com/office/officeart/2008/layout/VerticalCurvedList"/>
    <dgm:cxn modelId="{2686085B-591D-FC4A-B025-25AD98C67776}" type="presParOf" srcId="{6F5616FA-5774-458B-9B17-BA50EB284135}" destId="{B89D750D-E827-478E-89AA-70428F6BDD44}" srcOrd="0" destOrd="0" presId="urn:microsoft.com/office/officeart/2008/layout/VerticalCurvedList"/>
    <dgm:cxn modelId="{7EB831BA-6136-D441-9F4A-22EAE54863D2}" type="presParOf" srcId="{B89D750D-E827-478E-89AA-70428F6BDD44}" destId="{3862998D-0B6E-443B-90C5-9C646168C717}" srcOrd="0" destOrd="0" presId="urn:microsoft.com/office/officeart/2008/layout/VerticalCurvedList"/>
    <dgm:cxn modelId="{62505941-E483-2648-9166-D80C81A4CF77}" type="presParOf" srcId="{B89D750D-E827-478E-89AA-70428F6BDD44}" destId="{D29176A9-D81A-450E-A0A0-526DABD4067F}" srcOrd="1" destOrd="0" presId="urn:microsoft.com/office/officeart/2008/layout/VerticalCurvedList"/>
    <dgm:cxn modelId="{07AB9D6B-8AA0-D647-8F43-852F0CD3186D}" type="presParOf" srcId="{B89D750D-E827-478E-89AA-70428F6BDD44}" destId="{9D3E3AAA-2A19-4418-87A8-FD973CBAE254}" srcOrd="2" destOrd="0" presId="urn:microsoft.com/office/officeart/2008/layout/VerticalCurvedList"/>
    <dgm:cxn modelId="{CE94733A-CA73-9F4E-A10A-ACE19DA59919}" type="presParOf" srcId="{B89D750D-E827-478E-89AA-70428F6BDD44}" destId="{7FE02EBB-AF2A-4976-AA5D-471C44E9979E}" srcOrd="3" destOrd="0" presId="urn:microsoft.com/office/officeart/2008/layout/VerticalCurvedList"/>
    <dgm:cxn modelId="{8BEA9181-3804-D145-88BB-F22074BA94C9}" type="presParOf" srcId="{6F5616FA-5774-458B-9B17-BA50EB284135}" destId="{5B1F96E5-FBBB-4611-9BC5-C50697FD0ABC}" srcOrd="1" destOrd="0" presId="urn:microsoft.com/office/officeart/2008/layout/VerticalCurvedList"/>
    <dgm:cxn modelId="{7596BFC3-5C29-5744-9FD3-6033EE297F13}" type="presParOf" srcId="{6F5616FA-5774-458B-9B17-BA50EB284135}" destId="{1B99B4D3-D7DD-4F06-A6CC-8A4FAC5921F0}" srcOrd="2" destOrd="0" presId="urn:microsoft.com/office/officeart/2008/layout/VerticalCurvedList"/>
    <dgm:cxn modelId="{186517B4-42F1-874C-A129-9BA398750016}" type="presParOf" srcId="{1B99B4D3-D7DD-4F06-A6CC-8A4FAC5921F0}" destId="{348EEFF1-59E6-44AF-B1E5-7919541039D4}" srcOrd="0" destOrd="0" presId="urn:microsoft.com/office/officeart/2008/layout/VerticalCurvedList"/>
    <dgm:cxn modelId="{5115DC16-BB83-C944-9C38-72530974F619}" type="presParOf" srcId="{6F5616FA-5774-458B-9B17-BA50EB284135}" destId="{E71C0DE8-8D43-4DD6-B7ED-DE5098D78BD3}" srcOrd="3" destOrd="0" presId="urn:microsoft.com/office/officeart/2008/layout/VerticalCurvedList"/>
    <dgm:cxn modelId="{5319B72D-A915-D44B-8A52-CEBED456E0D0}" type="presParOf" srcId="{6F5616FA-5774-458B-9B17-BA50EB284135}" destId="{94BD4F70-A6F8-45CA-B5CF-106AE6087976}" srcOrd="4" destOrd="0" presId="urn:microsoft.com/office/officeart/2008/layout/VerticalCurvedList"/>
    <dgm:cxn modelId="{2CE0C10B-562A-754C-8044-50BB526790A5}" type="presParOf" srcId="{94BD4F70-A6F8-45CA-B5CF-106AE6087976}" destId="{B8DA7DC3-8EF0-46C3-8EE1-5B62980D1A69}" srcOrd="0" destOrd="0" presId="urn:microsoft.com/office/officeart/2008/layout/VerticalCurvedList"/>
    <dgm:cxn modelId="{66B99E5F-2FDB-0645-8B3C-8BCADFA3C27A}" type="presParOf" srcId="{6F5616FA-5774-458B-9B17-BA50EB284135}" destId="{1FB5C2D4-EEF9-444C-B7C3-99ADA01112CD}" srcOrd="5" destOrd="0" presId="urn:microsoft.com/office/officeart/2008/layout/VerticalCurvedList"/>
    <dgm:cxn modelId="{0BDE11B0-26E9-EE47-8255-7F2B074ED18F}" type="presParOf" srcId="{6F5616FA-5774-458B-9B17-BA50EB284135}" destId="{49F86DEF-0326-4FEF-829F-954A459BBF07}" srcOrd="6" destOrd="0" presId="urn:microsoft.com/office/officeart/2008/layout/VerticalCurvedList"/>
    <dgm:cxn modelId="{FCBD052E-8C62-9E4D-9166-F556ACB52941}" type="presParOf" srcId="{49F86DEF-0326-4FEF-829F-954A459BBF07}" destId="{E1FB9222-B2BA-483E-870C-9C0799A46B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383C3-7C1B-4C9F-940F-237C90B63376}">
      <dsp:nvSpPr>
        <dsp:cNvPr id="0" name=""/>
        <dsp:cNvSpPr/>
      </dsp:nvSpPr>
      <dsp:spPr>
        <a:xfrm>
          <a:off x="1384" y="1361"/>
          <a:ext cx="8566182" cy="702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900" kern="1200" dirty="0" smtClean="0"/>
            <a:t>数据特征</a:t>
          </a:r>
          <a:endParaRPr lang="zh-CN" sz="2900" kern="1200" dirty="0"/>
        </a:p>
      </dsp:txBody>
      <dsp:txXfrm>
        <a:off x="21959" y="21936"/>
        <a:ext cx="8525032" cy="661337"/>
      </dsp:txXfrm>
    </dsp:sp>
    <dsp:sp modelId="{4432C3E9-A7EC-4436-A413-7AE75AC33E7F}">
      <dsp:nvSpPr>
        <dsp:cNvPr id="0" name=""/>
        <dsp:cNvSpPr/>
      </dsp:nvSpPr>
      <dsp:spPr>
        <a:xfrm>
          <a:off x="1384" y="1033753"/>
          <a:ext cx="2014624" cy="2277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800" b="1" u="none" kern="1200" dirty="0" smtClean="0">
              <a:solidFill>
                <a:srgbClr val="C00000"/>
              </a:solidFill>
              <a:effectLst/>
            </a:rPr>
            <a:t>类型：</a:t>
          </a:r>
          <a:endParaRPr lang="en-US" altLang="zh-CN" sz="2800" b="1" u="none" kern="1200" dirty="0" smtClean="0">
            <a:solidFill>
              <a:srgbClr val="C00000"/>
            </a:solidFill>
            <a:effectLst/>
          </a:endParaRP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300" kern="1200" dirty="0" smtClean="0"/>
            <a:t>数据库、</a:t>
          </a:r>
          <a:r>
            <a:rPr lang="en-US" sz="2300" kern="1200" dirty="0" smtClean="0"/>
            <a:t>FITS</a:t>
          </a:r>
          <a:r>
            <a:rPr lang="zh-CN" sz="2300" kern="1200" dirty="0" smtClean="0"/>
            <a:t>文件、</a:t>
          </a:r>
          <a:r>
            <a:rPr lang="en-US" sz="2300" kern="1200" dirty="0" err="1" smtClean="0"/>
            <a:t>VOTable</a:t>
          </a:r>
          <a:r>
            <a:rPr lang="zh-CN" sz="2300" kern="1200" dirty="0" smtClean="0"/>
            <a:t>文件、普通文本文件等</a:t>
          </a:r>
          <a:endParaRPr lang="zh-CN" sz="2300" kern="1200" dirty="0"/>
        </a:p>
      </dsp:txBody>
      <dsp:txXfrm>
        <a:off x="60390" y="1092759"/>
        <a:ext cx="1896612" cy="2159241"/>
      </dsp:txXfrm>
    </dsp:sp>
    <dsp:sp modelId="{AFF5E2CF-A438-4865-9AA8-550C2B76AA25}">
      <dsp:nvSpPr>
        <dsp:cNvPr id="0" name=""/>
        <dsp:cNvSpPr/>
      </dsp:nvSpPr>
      <dsp:spPr>
        <a:xfrm>
          <a:off x="2185237" y="1033753"/>
          <a:ext cx="2014624" cy="2277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800" b="1" kern="1200" dirty="0" smtClean="0">
              <a:solidFill>
                <a:srgbClr val="C00000"/>
              </a:solidFill>
            </a:rPr>
            <a:t>文件大小：</a:t>
          </a:r>
          <a:endParaRPr lang="en-US" altLang="zh-CN" sz="2800" b="1" kern="1200" dirty="0" smtClean="0">
            <a:solidFill>
              <a:srgbClr val="C00000"/>
            </a:solidFill>
          </a:endParaRP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300" kern="1200" dirty="0" smtClean="0"/>
            <a:t>大小不一，如</a:t>
          </a:r>
          <a:r>
            <a:rPr lang="en-US" sz="2300" kern="1200" dirty="0" smtClean="0"/>
            <a:t>FITS</a:t>
          </a:r>
          <a:r>
            <a:rPr lang="zh-CN" sz="2300" kern="1200" dirty="0" smtClean="0"/>
            <a:t>一般可能在</a:t>
          </a:r>
          <a:r>
            <a:rPr lang="en-US" sz="2300" kern="1200" dirty="0" smtClean="0"/>
            <a:t>100KB~</a:t>
          </a:r>
          <a:r>
            <a:rPr lang="zh-CN" sz="2300" kern="1200" dirty="0" smtClean="0"/>
            <a:t>几十</a:t>
          </a:r>
          <a:r>
            <a:rPr lang="en-US" sz="2300" kern="1200" dirty="0" smtClean="0"/>
            <a:t>MB</a:t>
          </a:r>
          <a:r>
            <a:rPr lang="zh-CN" sz="2300" kern="1200" dirty="0" smtClean="0"/>
            <a:t>。</a:t>
          </a:r>
          <a:endParaRPr lang="zh-CN" sz="2300" kern="1200" dirty="0"/>
        </a:p>
      </dsp:txBody>
      <dsp:txXfrm>
        <a:off x="2244243" y="1092759"/>
        <a:ext cx="1896612" cy="2159241"/>
      </dsp:txXfrm>
    </dsp:sp>
    <dsp:sp modelId="{9BC7D3DA-5B60-4E64-919C-2142AF6ED85F}">
      <dsp:nvSpPr>
        <dsp:cNvPr id="0" name=""/>
        <dsp:cNvSpPr/>
      </dsp:nvSpPr>
      <dsp:spPr>
        <a:xfrm>
          <a:off x="4369090" y="1033753"/>
          <a:ext cx="2014624" cy="2277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800" b="1" kern="1200" dirty="0" smtClean="0">
              <a:solidFill>
                <a:srgbClr val="C00000"/>
              </a:solidFill>
            </a:rPr>
            <a:t>容量：</a:t>
          </a:r>
          <a:endParaRPr lang="en-US" altLang="zh-CN" sz="2800" b="1" kern="1200" dirty="0" smtClean="0">
            <a:solidFill>
              <a:srgbClr val="C00000"/>
            </a:solidFill>
          </a:endParaRP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kern="1200" dirty="0" smtClean="0"/>
            <a:t>增长快，总量大。 每天数</a:t>
          </a:r>
          <a:r>
            <a:rPr lang="en-US" sz="2000" kern="1200" dirty="0" smtClean="0"/>
            <a:t>TB</a:t>
          </a:r>
          <a:r>
            <a:rPr lang="zh-CN" sz="2000" kern="1200" dirty="0" smtClean="0"/>
            <a:t>级的数据增长</a:t>
          </a:r>
          <a:r>
            <a:rPr lang="en-US" sz="2000" kern="1200" dirty="0" smtClean="0"/>
            <a:t>,</a:t>
          </a:r>
          <a:r>
            <a:rPr lang="zh-CN" sz="2000" kern="1200" dirty="0" smtClean="0"/>
            <a:t>需要构建</a:t>
          </a:r>
          <a:r>
            <a:rPr lang="en-US" sz="2000" kern="1200" dirty="0" smtClean="0"/>
            <a:t>PB</a:t>
          </a:r>
          <a:r>
            <a:rPr lang="zh-CN" sz="2000" kern="1200" dirty="0" smtClean="0"/>
            <a:t>级存储。</a:t>
          </a:r>
          <a:endParaRPr lang="zh-CN" sz="2000" kern="1200" dirty="0"/>
        </a:p>
      </dsp:txBody>
      <dsp:txXfrm>
        <a:off x="4428096" y="1092759"/>
        <a:ext cx="1896612" cy="2159241"/>
      </dsp:txXfrm>
    </dsp:sp>
    <dsp:sp modelId="{7C54C4B0-95D0-4789-A2AB-1EC05F12C78D}">
      <dsp:nvSpPr>
        <dsp:cNvPr id="0" name=""/>
        <dsp:cNvSpPr/>
      </dsp:nvSpPr>
      <dsp:spPr>
        <a:xfrm>
          <a:off x="6552942" y="1033753"/>
          <a:ext cx="2014624" cy="2277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800" b="1" kern="1200" dirty="0" smtClean="0">
              <a:solidFill>
                <a:srgbClr val="C00000"/>
              </a:solidFill>
            </a:rPr>
            <a:t>其他：</a:t>
          </a:r>
          <a:endParaRPr lang="en-US" altLang="zh-CN" sz="2800" b="1" kern="1200" dirty="0" smtClean="0">
            <a:solidFill>
              <a:srgbClr val="C00000"/>
            </a:solidFill>
          </a:endParaRP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WORM</a:t>
          </a:r>
          <a:r>
            <a:rPr lang="zh-CN" sz="2300" kern="1200" dirty="0" smtClean="0"/>
            <a:t>。</a:t>
          </a:r>
          <a:r>
            <a:rPr lang="zh-CN" altLang="en-US" sz="2300" kern="1200" dirty="0" smtClean="0"/>
            <a:t>顺序写、节能、写入时间固定、数据格式不一致</a:t>
          </a:r>
          <a:r>
            <a:rPr lang="zh-CN" sz="2300" kern="1200" dirty="0" smtClean="0"/>
            <a:t>。</a:t>
          </a:r>
          <a:endParaRPr lang="zh-CN" sz="2300" kern="1200" dirty="0"/>
        </a:p>
      </dsp:txBody>
      <dsp:txXfrm>
        <a:off x="6611948" y="1092759"/>
        <a:ext cx="1896612" cy="21592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254F3-45B2-477C-B68A-B32302D5B3C7}">
      <dsp:nvSpPr>
        <dsp:cNvPr id="0" name=""/>
        <dsp:cNvSpPr/>
      </dsp:nvSpPr>
      <dsp:spPr>
        <a:xfrm>
          <a:off x="5944" y="0"/>
          <a:ext cx="8264849" cy="498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100" kern="1200" dirty="0" smtClean="0"/>
            <a:t>性能需求</a:t>
          </a:r>
          <a:endParaRPr lang="zh-CN" sz="2100" kern="1200" dirty="0"/>
        </a:p>
      </dsp:txBody>
      <dsp:txXfrm>
        <a:off x="20552" y="14608"/>
        <a:ext cx="8235633" cy="469531"/>
      </dsp:txXfrm>
    </dsp:sp>
    <dsp:sp modelId="{43E29EEE-98B6-422E-90FA-EEF4E6E5C699}">
      <dsp:nvSpPr>
        <dsp:cNvPr id="0" name=""/>
        <dsp:cNvSpPr/>
      </dsp:nvSpPr>
      <dsp:spPr>
        <a:xfrm>
          <a:off x="2972" y="828796"/>
          <a:ext cx="2608853" cy="2031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800" b="1" kern="1200" dirty="0" smtClean="0">
              <a:solidFill>
                <a:srgbClr val="C00000"/>
              </a:solidFill>
            </a:rPr>
            <a:t>高并发度：</a:t>
          </a:r>
          <a:endParaRPr lang="en-US" altLang="zh-CN" sz="2800" b="1" kern="1200" dirty="0" smtClean="0">
            <a:solidFill>
              <a:srgbClr val="C00000"/>
            </a:solidFill>
          </a:endParaRP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kern="1200" dirty="0" smtClean="0"/>
            <a:t>高性能及公众服务，访问量大，因此并发度要求极高。</a:t>
          </a:r>
          <a:endParaRPr lang="zh-CN" sz="2400" kern="1200" dirty="0"/>
        </a:p>
      </dsp:txBody>
      <dsp:txXfrm>
        <a:off x="62479" y="888303"/>
        <a:ext cx="2489839" cy="1912710"/>
      </dsp:txXfrm>
    </dsp:sp>
    <dsp:sp modelId="{FDE64A74-E0EA-4123-B583-A8AE41623658}">
      <dsp:nvSpPr>
        <dsp:cNvPr id="0" name=""/>
        <dsp:cNvSpPr/>
      </dsp:nvSpPr>
      <dsp:spPr>
        <a:xfrm>
          <a:off x="2830970" y="828796"/>
          <a:ext cx="2608853" cy="2031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800" b="1" kern="1200" dirty="0" smtClean="0">
              <a:solidFill>
                <a:srgbClr val="C00000"/>
              </a:solidFill>
            </a:rPr>
            <a:t>高聚合带宽：</a:t>
          </a:r>
          <a:endParaRPr lang="en-US" altLang="zh-CN" sz="2800" b="1" kern="1200" dirty="0" smtClean="0">
            <a:solidFill>
              <a:srgbClr val="C00000"/>
            </a:solidFill>
          </a:endParaRP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kern="1200" dirty="0" smtClean="0"/>
            <a:t>访问量大，因此总的聚合带宽要求较高。</a:t>
          </a:r>
          <a:endParaRPr lang="zh-CN" sz="2400" kern="1200" dirty="0"/>
        </a:p>
      </dsp:txBody>
      <dsp:txXfrm>
        <a:off x="2890477" y="888303"/>
        <a:ext cx="2489839" cy="1912710"/>
      </dsp:txXfrm>
    </dsp:sp>
    <dsp:sp modelId="{97B8B84D-2647-46EF-BC2A-A977EC810506}">
      <dsp:nvSpPr>
        <dsp:cNvPr id="0" name=""/>
        <dsp:cNvSpPr/>
      </dsp:nvSpPr>
      <dsp:spPr>
        <a:xfrm>
          <a:off x="5658967" y="828796"/>
          <a:ext cx="2608853" cy="2031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800" b="1" kern="1200" dirty="0" smtClean="0">
              <a:solidFill>
                <a:srgbClr val="C00000"/>
              </a:solidFill>
            </a:rPr>
            <a:t>高</a:t>
          </a:r>
          <a:r>
            <a:rPr lang="en-US" sz="2800" b="1" kern="1200" dirty="0" smtClean="0">
              <a:solidFill>
                <a:srgbClr val="C00000"/>
              </a:solidFill>
            </a:rPr>
            <a:t>IOPS</a:t>
          </a:r>
          <a:r>
            <a:rPr lang="zh-CN" sz="2800" b="1" kern="1200" dirty="0" smtClean="0">
              <a:solidFill>
                <a:srgbClr val="C00000"/>
              </a:solidFill>
            </a:rPr>
            <a:t>：</a:t>
          </a:r>
          <a:endParaRPr lang="en-US" altLang="zh-CN" sz="2800" b="1" kern="1200" dirty="0" smtClean="0">
            <a:solidFill>
              <a:srgbClr val="C00000"/>
            </a:solidFill>
          </a:endParaRP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kern="1200" dirty="0" smtClean="0"/>
            <a:t>检索及画图等交互性的数据读取需要很快的响应。</a:t>
          </a:r>
          <a:endParaRPr lang="zh-CN" sz="2400" kern="1200" dirty="0"/>
        </a:p>
      </dsp:txBody>
      <dsp:txXfrm>
        <a:off x="5718474" y="888303"/>
        <a:ext cx="2489839" cy="19127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CDE40-C5C7-460F-95D1-67F0442E44A5}">
      <dsp:nvSpPr>
        <dsp:cNvPr id="0" name=""/>
        <dsp:cNvSpPr/>
      </dsp:nvSpPr>
      <dsp:spPr>
        <a:xfrm>
          <a:off x="283838" y="769"/>
          <a:ext cx="2513839" cy="9101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稳定可靠需求</a:t>
          </a:r>
          <a:endParaRPr lang="zh-CN" sz="3000" kern="1200" dirty="0"/>
        </a:p>
      </dsp:txBody>
      <dsp:txXfrm>
        <a:off x="310495" y="27426"/>
        <a:ext cx="2460525" cy="856824"/>
      </dsp:txXfrm>
    </dsp:sp>
    <dsp:sp modelId="{D69E7DF9-62C3-4DF1-A4C6-92D53F3A6CA9}">
      <dsp:nvSpPr>
        <dsp:cNvPr id="0" name=""/>
        <dsp:cNvSpPr/>
      </dsp:nvSpPr>
      <dsp:spPr>
        <a:xfrm>
          <a:off x="535222" y="910908"/>
          <a:ext cx="251434" cy="1276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6028"/>
              </a:lnTo>
              <a:lnTo>
                <a:pt x="251434" y="127602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C6DCC-C0E8-40EF-8B9A-BA80BA9B245A}">
      <dsp:nvSpPr>
        <dsp:cNvPr id="0" name=""/>
        <dsp:cNvSpPr/>
      </dsp:nvSpPr>
      <dsp:spPr>
        <a:xfrm>
          <a:off x="786657" y="1138442"/>
          <a:ext cx="2860063" cy="2096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原始数据、其他输入文件需长期保持准确可靠。原始观测数据的观测条件很难重现。</a:t>
          </a:r>
          <a:endParaRPr lang="zh-CN" altLang="en-US" sz="2400" kern="1200" dirty="0"/>
        </a:p>
      </dsp:txBody>
      <dsp:txXfrm>
        <a:off x="848076" y="1199861"/>
        <a:ext cx="2737225" cy="1974148"/>
      </dsp:txXfrm>
    </dsp:sp>
    <dsp:sp modelId="{CB8C799F-B4FD-47D6-BECA-83C863471711}">
      <dsp:nvSpPr>
        <dsp:cNvPr id="0" name=""/>
        <dsp:cNvSpPr/>
      </dsp:nvSpPr>
      <dsp:spPr>
        <a:xfrm>
          <a:off x="535222" y="910908"/>
          <a:ext cx="272491" cy="3169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9876"/>
              </a:lnTo>
              <a:lnTo>
                <a:pt x="272491" y="316987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461B-9785-4185-8D13-CF350AE40C89}">
      <dsp:nvSpPr>
        <dsp:cNvPr id="0" name=""/>
        <dsp:cNvSpPr/>
      </dsp:nvSpPr>
      <dsp:spPr>
        <a:xfrm>
          <a:off x="807714" y="3488220"/>
          <a:ext cx="2831507" cy="1185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计算过程数据可靠</a:t>
          </a:r>
          <a:endParaRPr lang="zh-CN" altLang="en-US" sz="2400" kern="1200" dirty="0"/>
        </a:p>
      </dsp:txBody>
      <dsp:txXfrm>
        <a:off x="842425" y="3522931"/>
        <a:ext cx="2762085" cy="1115706"/>
      </dsp:txXfrm>
    </dsp:sp>
    <dsp:sp modelId="{56A53E57-8D06-40CB-A848-69B961C0DB00}">
      <dsp:nvSpPr>
        <dsp:cNvPr id="0" name=""/>
        <dsp:cNvSpPr/>
      </dsp:nvSpPr>
      <dsp:spPr>
        <a:xfrm>
          <a:off x="4321352" y="12628"/>
          <a:ext cx="2269267" cy="910138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000" kern="1200" dirty="0" smtClean="0"/>
            <a:t>挑战</a:t>
          </a:r>
          <a:endParaRPr lang="zh-CN" sz="3000" kern="1200" dirty="0"/>
        </a:p>
      </dsp:txBody>
      <dsp:txXfrm>
        <a:off x="4348009" y="39285"/>
        <a:ext cx="2215953" cy="856824"/>
      </dsp:txXfrm>
    </dsp:sp>
    <dsp:sp modelId="{1B5FD721-0104-4E58-B485-964FB72E391A}">
      <dsp:nvSpPr>
        <dsp:cNvPr id="0" name=""/>
        <dsp:cNvSpPr/>
      </dsp:nvSpPr>
      <dsp:spPr>
        <a:xfrm>
          <a:off x="4548279" y="922767"/>
          <a:ext cx="226926" cy="670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744"/>
              </a:lnTo>
              <a:lnTo>
                <a:pt x="226926" y="67074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42D9F4-5D28-44C9-9D2C-A7A21DFDD4FE}">
      <dsp:nvSpPr>
        <dsp:cNvPr id="0" name=""/>
        <dsp:cNvSpPr/>
      </dsp:nvSpPr>
      <dsp:spPr>
        <a:xfrm>
          <a:off x="4775206" y="1138442"/>
          <a:ext cx="2377311" cy="910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控制器故障</a:t>
          </a:r>
          <a:endParaRPr lang="zh-CN" altLang="en-US" sz="2400" kern="1200" dirty="0"/>
        </a:p>
      </dsp:txBody>
      <dsp:txXfrm>
        <a:off x="4801863" y="1165099"/>
        <a:ext cx="2323997" cy="856824"/>
      </dsp:txXfrm>
    </dsp:sp>
    <dsp:sp modelId="{C1436005-E213-4865-B47E-9DD0ECF7BDCE}">
      <dsp:nvSpPr>
        <dsp:cNvPr id="0" name=""/>
        <dsp:cNvSpPr/>
      </dsp:nvSpPr>
      <dsp:spPr>
        <a:xfrm>
          <a:off x="4548279" y="922767"/>
          <a:ext cx="226926" cy="1808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418"/>
              </a:lnTo>
              <a:lnTo>
                <a:pt x="226926" y="180841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C7B99-18FD-4AEB-8388-D50E62F83479}">
      <dsp:nvSpPr>
        <dsp:cNvPr id="0" name=""/>
        <dsp:cNvSpPr/>
      </dsp:nvSpPr>
      <dsp:spPr>
        <a:xfrm>
          <a:off x="4775206" y="2276116"/>
          <a:ext cx="2398193" cy="910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磁盘故障</a:t>
          </a:r>
          <a:endParaRPr lang="zh-CN" altLang="en-US" sz="2400" kern="1200" dirty="0"/>
        </a:p>
      </dsp:txBody>
      <dsp:txXfrm>
        <a:off x="4801863" y="2302773"/>
        <a:ext cx="2344879" cy="856824"/>
      </dsp:txXfrm>
    </dsp:sp>
    <dsp:sp modelId="{E6FF2488-83A7-4639-A74E-952C00393736}">
      <dsp:nvSpPr>
        <dsp:cNvPr id="0" name=""/>
        <dsp:cNvSpPr/>
      </dsp:nvSpPr>
      <dsp:spPr>
        <a:xfrm>
          <a:off x="4548279" y="922767"/>
          <a:ext cx="226926" cy="2946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6091"/>
              </a:lnTo>
              <a:lnTo>
                <a:pt x="226926" y="294609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3B717F-523D-4CE3-81A4-8B8B2B259B9D}">
      <dsp:nvSpPr>
        <dsp:cNvPr id="0" name=""/>
        <dsp:cNvSpPr/>
      </dsp:nvSpPr>
      <dsp:spPr>
        <a:xfrm>
          <a:off x="4775206" y="3413789"/>
          <a:ext cx="2344313" cy="910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网络故障</a:t>
          </a:r>
          <a:endParaRPr lang="zh-CN" altLang="en-US" sz="2400" kern="1200" dirty="0"/>
        </a:p>
      </dsp:txBody>
      <dsp:txXfrm>
        <a:off x="4801863" y="3440446"/>
        <a:ext cx="2290999" cy="856824"/>
      </dsp:txXfrm>
    </dsp:sp>
    <dsp:sp modelId="{35B4C76B-7D9E-4F69-BDFA-8F3C9419204A}">
      <dsp:nvSpPr>
        <dsp:cNvPr id="0" name=""/>
        <dsp:cNvSpPr/>
      </dsp:nvSpPr>
      <dsp:spPr>
        <a:xfrm>
          <a:off x="4548279" y="922767"/>
          <a:ext cx="226926" cy="4083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3765"/>
              </a:lnTo>
              <a:lnTo>
                <a:pt x="226926" y="408376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24CBB-A873-4649-9325-CDA5EBCF9A61}">
      <dsp:nvSpPr>
        <dsp:cNvPr id="0" name=""/>
        <dsp:cNvSpPr/>
      </dsp:nvSpPr>
      <dsp:spPr>
        <a:xfrm>
          <a:off x="4775206" y="4551462"/>
          <a:ext cx="2344313" cy="910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静默数据损坏</a:t>
          </a:r>
          <a:endParaRPr lang="zh-CN" altLang="en-US" sz="2400" kern="1200" dirty="0"/>
        </a:p>
      </dsp:txBody>
      <dsp:txXfrm>
        <a:off x="4801863" y="4578119"/>
        <a:ext cx="2290999" cy="8568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B0A9F-E928-4B57-88D1-A6A1B09B5703}">
      <dsp:nvSpPr>
        <dsp:cNvPr id="0" name=""/>
        <dsp:cNvSpPr/>
      </dsp:nvSpPr>
      <dsp:spPr>
        <a:xfrm>
          <a:off x="1662393" y="0"/>
          <a:ext cx="3998912" cy="3998912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C632D3-DC25-41C7-A805-32D250904D17}">
      <dsp:nvSpPr>
        <dsp:cNvPr id="0" name=""/>
        <dsp:cNvSpPr/>
      </dsp:nvSpPr>
      <dsp:spPr>
        <a:xfrm>
          <a:off x="3689121" y="400281"/>
          <a:ext cx="2599292" cy="7107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容量扩展无上限</a:t>
          </a:r>
          <a:endParaRPr lang="zh-CN" altLang="en-US" sz="2000" b="1" kern="1200" dirty="0"/>
        </a:p>
      </dsp:txBody>
      <dsp:txXfrm>
        <a:off x="3723817" y="434977"/>
        <a:ext cx="2529900" cy="641352"/>
      </dsp:txXfrm>
    </dsp:sp>
    <dsp:sp modelId="{F4680361-93E3-469B-A471-2052CB6241EF}">
      <dsp:nvSpPr>
        <dsp:cNvPr id="0" name=""/>
        <dsp:cNvSpPr/>
      </dsp:nvSpPr>
      <dsp:spPr>
        <a:xfrm>
          <a:off x="3689121" y="1199868"/>
          <a:ext cx="2599292" cy="7107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9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容量增长的同时获得性能的线性增长</a:t>
          </a:r>
          <a:endParaRPr lang="zh-CN" altLang="en-US" sz="2000" b="1" kern="1200" dirty="0"/>
        </a:p>
      </dsp:txBody>
      <dsp:txXfrm>
        <a:off x="3723817" y="1234564"/>
        <a:ext cx="2529900" cy="641352"/>
      </dsp:txXfrm>
    </dsp:sp>
    <dsp:sp modelId="{D59D18B4-FECE-4881-AF14-368C6FD81789}">
      <dsp:nvSpPr>
        <dsp:cNvPr id="0" name=""/>
        <dsp:cNvSpPr/>
      </dsp:nvSpPr>
      <dsp:spPr>
        <a:xfrm>
          <a:off x="3689121" y="1999456"/>
          <a:ext cx="2599292" cy="7107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7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扩展简单，按需扩展</a:t>
          </a:r>
          <a:endParaRPr lang="zh-CN" altLang="en-US" sz="2000" b="1" kern="1200" dirty="0"/>
        </a:p>
      </dsp:txBody>
      <dsp:txXfrm>
        <a:off x="3723817" y="2034152"/>
        <a:ext cx="2529900" cy="641352"/>
      </dsp:txXfrm>
    </dsp:sp>
    <dsp:sp modelId="{5D8C31C1-5D5F-4624-B392-8809D3905998}">
      <dsp:nvSpPr>
        <dsp:cNvPr id="0" name=""/>
        <dsp:cNvSpPr/>
      </dsp:nvSpPr>
      <dsp:spPr>
        <a:xfrm>
          <a:off x="3689121" y="2799043"/>
          <a:ext cx="2599292" cy="7107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可实现动态扩展，扩容不影响在线业务</a:t>
          </a:r>
          <a:endParaRPr lang="zh-CN" altLang="en-US" sz="2000" b="1" kern="1200" dirty="0"/>
        </a:p>
      </dsp:txBody>
      <dsp:txXfrm>
        <a:off x="3723817" y="2833739"/>
        <a:ext cx="2529900" cy="6413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176A9-D81A-450E-A0A0-526DABD4067F}">
      <dsp:nvSpPr>
        <dsp:cNvPr id="0" name=""/>
        <dsp:cNvSpPr/>
      </dsp:nvSpPr>
      <dsp:spPr>
        <a:xfrm>
          <a:off x="-5716059" y="-875104"/>
          <a:ext cx="6806628" cy="6806628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1F96E5-FBBB-4611-9BC5-C50697FD0ABC}">
      <dsp:nvSpPr>
        <dsp:cNvPr id="0" name=""/>
        <dsp:cNvSpPr/>
      </dsp:nvSpPr>
      <dsp:spPr>
        <a:xfrm>
          <a:off x="701831" y="505642"/>
          <a:ext cx="6524980" cy="10112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2707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元数据同步、对称式较为复杂</a:t>
          </a:r>
          <a:endParaRPr lang="zh-CN" altLang="en-US" sz="3100" kern="1200" dirty="0"/>
        </a:p>
      </dsp:txBody>
      <dsp:txXfrm>
        <a:off x="701831" y="505642"/>
        <a:ext cx="6524980" cy="1011284"/>
      </dsp:txXfrm>
    </dsp:sp>
    <dsp:sp modelId="{348EEFF1-59E6-44AF-B1E5-7919541039D4}">
      <dsp:nvSpPr>
        <dsp:cNvPr id="0" name=""/>
        <dsp:cNvSpPr/>
      </dsp:nvSpPr>
      <dsp:spPr>
        <a:xfrm>
          <a:off x="69778" y="379231"/>
          <a:ext cx="1264105" cy="12641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C0DE8-8D43-4DD6-B7ED-DE5098D78BD3}">
      <dsp:nvSpPr>
        <dsp:cNvPr id="0" name=""/>
        <dsp:cNvSpPr/>
      </dsp:nvSpPr>
      <dsp:spPr>
        <a:xfrm>
          <a:off x="1069432" y="2022568"/>
          <a:ext cx="6157378" cy="1011284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2707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对称式可以有多个，非对称式一般有一个</a:t>
          </a:r>
          <a:endParaRPr lang="zh-CN" altLang="en-US" sz="3100" kern="1200" dirty="0"/>
        </a:p>
      </dsp:txBody>
      <dsp:txXfrm>
        <a:off x="1069432" y="2022568"/>
        <a:ext cx="6157378" cy="1011284"/>
      </dsp:txXfrm>
    </dsp:sp>
    <dsp:sp modelId="{B8DA7DC3-8EF0-46C3-8EE1-5B62980D1A69}">
      <dsp:nvSpPr>
        <dsp:cNvPr id="0" name=""/>
        <dsp:cNvSpPr/>
      </dsp:nvSpPr>
      <dsp:spPr>
        <a:xfrm>
          <a:off x="437380" y="1896157"/>
          <a:ext cx="1264105" cy="12641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5C2D4-EEF9-444C-B7C3-99ADA01112CD}">
      <dsp:nvSpPr>
        <dsp:cNvPr id="0" name=""/>
        <dsp:cNvSpPr/>
      </dsp:nvSpPr>
      <dsp:spPr>
        <a:xfrm>
          <a:off x="701831" y="3539494"/>
          <a:ext cx="6524980" cy="1011284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2707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规模较小时对称式稍好，反之非对称式较好。</a:t>
          </a:r>
          <a:endParaRPr lang="zh-CN" altLang="en-US" sz="3100" kern="1200" dirty="0"/>
        </a:p>
      </dsp:txBody>
      <dsp:txXfrm>
        <a:off x="701831" y="3539494"/>
        <a:ext cx="6524980" cy="1011284"/>
      </dsp:txXfrm>
    </dsp:sp>
    <dsp:sp modelId="{E1FB9222-B2BA-483E-870C-9C0799A46BBB}">
      <dsp:nvSpPr>
        <dsp:cNvPr id="0" name=""/>
        <dsp:cNvSpPr/>
      </dsp:nvSpPr>
      <dsp:spPr>
        <a:xfrm>
          <a:off x="69778" y="3413083"/>
          <a:ext cx="1264105" cy="12641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8645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919CA-47FF-4025-B17E-4731B4B26E71}" type="datetimeFigureOut">
              <a:rPr lang="zh-CN" altLang="en-US" smtClean="0"/>
              <a:t>16/9/27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0ED3F-7F63-4AA2-96B3-5B7353A994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47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DCB5B-4886-4EA6-87B4-1F90FF684C5B}" type="datetimeFigureOut">
              <a:rPr lang="zh-CN" altLang="en-US" smtClean="0"/>
              <a:pPr/>
              <a:t>16/9/27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AD7BA-D644-4902-BFD5-61C5E99EA58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35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/>
              <a:t>中国天眼 ，</a:t>
            </a:r>
          </a:p>
          <a:p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按照</a:t>
            </a:r>
            <a:r>
              <a:rPr lang="en-US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FAST</a:t>
            </a:r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脉冲星的存储需求能够知道：</a:t>
            </a:r>
            <a:r>
              <a:rPr lang="en-US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120M/s,</a:t>
            </a:r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按每天观测</a:t>
            </a:r>
            <a:r>
              <a:rPr lang="en-US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小时计算，每天约</a:t>
            </a:r>
            <a:r>
              <a:rPr lang="en-US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60TB</a:t>
            </a:r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数据。长期保存的话需要</a:t>
            </a:r>
            <a:r>
              <a:rPr lang="en-US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20PB</a:t>
            </a:r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的一个存储容量，可见从天文学来看存储就有着多种多样的需求。</a:t>
            </a:r>
          </a:p>
          <a:p>
            <a:r>
              <a:rPr lang="en-US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FAST</a:t>
            </a:r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的探测灵敏度要比目前世界最先进的美国阿雷西博（</a:t>
            </a:r>
            <a:r>
              <a:rPr lang="en-US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Arecibo</a:t>
            </a:r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）望远镜高近</a:t>
            </a:r>
            <a:r>
              <a:rPr lang="en-US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2.5</a:t>
            </a:r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倍，在未来的</a:t>
            </a:r>
            <a:r>
              <a:rPr lang="en-US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20-30</a:t>
            </a:r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年保持世界一流的地位</a:t>
            </a:r>
          </a:p>
          <a:p>
            <a:r>
              <a:rPr lang="zh-CN" altLang="en-US"/>
              <a:t>现在</a:t>
            </a:r>
            <a:r>
              <a:rPr lang="en-US" altLang="zh-CN"/>
              <a:t>FAST</a:t>
            </a:r>
            <a:r>
              <a:rPr lang="zh-CN" altLang="en-US"/>
              <a:t>一楼的机房，也仅够近一年的数据存储，随着数据爆炸式增长，数据量扩容也会变得至关重要。</a:t>
            </a:r>
          </a:p>
          <a:p>
            <a:r>
              <a:rPr lang="zh-CN" altLang="en-US"/>
              <a:t>首期：</a:t>
            </a:r>
          </a:p>
          <a:p>
            <a:r>
              <a:rPr lang="zh-CN" altLang="en-US"/>
              <a:t>机房位于</a:t>
            </a:r>
            <a:r>
              <a:rPr lang="en-US" altLang="zh-CN"/>
              <a:t>FAST</a:t>
            </a:r>
            <a:r>
              <a:rPr lang="zh-CN" altLang="en-US"/>
              <a:t>综合观测层的一楼，可满足一年观测数据存储和初步分析处理的需求。而随着时间的推移和科学任务的深入，对于数据分析和存储容量将呈现爆炸式增长。</a:t>
            </a:r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AD7BA-D644-4902-BFD5-61C5E99EA58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555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79450" y="4779963"/>
            <a:ext cx="5435600" cy="3910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4276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86655DB-AD58-4B5A-933C-441364B0A2CE}" type="datetime1">
              <a:rPr lang="zh-CN" altLang="en-US" smtClean="0"/>
              <a:pPr/>
              <a:t>16/9/27</a:t>
            </a:fld>
            <a:endParaRPr lang="zh-CN" altLang="en-US" sz="1200" smtClean="0"/>
          </a:p>
        </p:txBody>
      </p:sp>
      <p:sp>
        <p:nvSpPr>
          <p:cNvPr id="54277" name="灯片编号占位符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A11A18E-DE59-4F33-B5A2-136C241A7F26}" type="slidenum">
              <a:rPr lang="zh-CN" altLang="en-US"/>
              <a:pPr/>
              <a:t>17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694803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根据</a:t>
            </a:r>
            <a:r>
              <a:rPr lang="en-US" altLang="zh-CN" dirty="0" err="1" smtClean="0"/>
              <a:t>Parastor</a:t>
            </a:r>
            <a:r>
              <a:rPr lang="zh-CN" altLang="en-US" dirty="0" smtClean="0"/>
              <a:t>产品介绍替换</a:t>
            </a:r>
            <a:r>
              <a:rPr lang="en-US" altLang="zh-CN" dirty="0" err="1" smtClean="0"/>
              <a:t>hdfs</a:t>
            </a:r>
            <a:r>
              <a:rPr lang="zh-CN" altLang="en-US" dirty="0" smtClean="0"/>
              <a:t>接口的好处。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CA1C-E080-4354-9199-FF5693979D6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965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/>
              <a:t>例如澄江的</a:t>
            </a:r>
            <a:r>
              <a:rPr kumimoji="1" lang="en-US" altLang="zh-CN"/>
              <a:t>1</a:t>
            </a:r>
            <a:r>
              <a:rPr kumimoji="1" lang="zh-CN" altLang="en-US"/>
              <a:t>米红外塔，</a:t>
            </a:r>
            <a:r>
              <a:rPr kumimoji="1" lang="en-US" altLang="zh-CN"/>
              <a:t>160MB/s</a:t>
            </a:r>
            <a:r>
              <a:rPr kumimoji="1" lang="zh-CN" altLang="en-US"/>
              <a:t>。如果提高帧速率达到</a:t>
            </a:r>
            <a:r>
              <a:rPr kumimoji="1" lang="en-US" altLang="zh-CN"/>
              <a:t>70</a:t>
            </a:r>
            <a:r>
              <a:rPr kumimoji="1" lang="zh-CN" altLang="en-US"/>
              <a:t>帧每秒的话，带宽将需要</a:t>
            </a:r>
            <a:r>
              <a:rPr kumimoji="1" lang="en-US" altLang="zh-CN"/>
              <a:t>1.4GBps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AD7BA-D644-4902-BFD5-61C5E99EA58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FCHT</a:t>
            </a:r>
            <a:r>
              <a:rPr lang="zh-CN" altLang="en-US" dirty="0" smtClean="0"/>
              <a:t>望远镜坐落在夏威夷休眠火山上</a:t>
            </a:r>
            <a:r>
              <a:rPr lang="en-US" altLang="zh-CN" dirty="0" smtClean="0"/>
              <a:t>13700</a:t>
            </a:r>
            <a:r>
              <a:rPr lang="zh-CN" altLang="en-US" dirty="0" smtClean="0"/>
              <a:t>英尺的顶峰上，从</a:t>
            </a:r>
            <a:r>
              <a:rPr lang="en-US" altLang="zh-CN" dirty="0" smtClean="0"/>
              <a:t>09-12</a:t>
            </a:r>
            <a:r>
              <a:rPr lang="zh-CN" altLang="en-US" dirty="0" smtClean="0"/>
              <a:t>年才被</a:t>
            </a:r>
            <a:r>
              <a:rPr lang="en-US" altLang="zh-CN" dirty="0" smtClean="0"/>
              <a:t>NGVS</a:t>
            </a:r>
            <a:r>
              <a:rPr lang="zh-CN" altLang="en-US" dirty="0" smtClean="0"/>
              <a:t>允许使用</a:t>
            </a:r>
            <a:r>
              <a:rPr lang="en-US" altLang="zh-CN" dirty="0" smtClean="0"/>
              <a:t>140</a:t>
            </a:r>
            <a:r>
              <a:rPr lang="zh-CN" altLang="en-US" dirty="0" smtClean="0"/>
              <a:t>夜晚。</a:t>
            </a:r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AD7BA-D644-4902-BFD5-61C5E99EA58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477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现在</a:t>
            </a:r>
            <a:r>
              <a:rPr lang="en-US" altLang="zh-CN"/>
              <a:t>FAST</a:t>
            </a:r>
            <a:r>
              <a:rPr lang="zh-CN" altLang="en-US"/>
              <a:t>一楼的机房，也仅够近一年的数据存储，随着数据爆炸式增长，数据量扩容也会变得至关重要。</a:t>
            </a:r>
          </a:p>
          <a:p>
            <a:r>
              <a:rPr lang="zh-CN" altLang="en-US"/>
              <a:t>首期：</a:t>
            </a:r>
          </a:p>
          <a:p>
            <a:r>
              <a:rPr lang="zh-CN" altLang="en-US"/>
              <a:t>机房位于</a:t>
            </a:r>
            <a:r>
              <a:rPr lang="en-US" altLang="zh-CN"/>
              <a:t>FAST</a:t>
            </a:r>
            <a:r>
              <a:rPr lang="zh-CN" altLang="en-US"/>
              <a:t>综合观测层的一楼，可满足一年观测数据存储和初步分析处理的需求。而随着时间的推移和科学任务的深入，对于数据分析和存储容量将呈现爆炸式增长。</a:t>
            </a:r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AD7BA-D644-4902-BFD5-61C5E99EA58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770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/>
              <a:t>顺便提一下</a:t>
            </a:r>
            <a:r>
              <a:rPr kumimoji="1" lang="en-US" altLang="zh-CN"/>
              <a:t>lustre</a:t>
            </a:r>
            <a:r>
              <a:rPr kumimoji="1" lang="zh-CN" altLang="en-US"/>
              <a:t>的问题：</a:t>
            </a:r>
            <a:r>
              <a:rPr kumimoji="1" lang="en-US" altLang="zh-CN"/>
              <a:t>80%</a:t>
            </a:r>
            <a:r>
              <a:rPr kumimoji="1" lang="zh-CN" altLang="en-US"/>
              <a:t>问题，运维问题，数据重建问题。</a:t>
            </a:r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AD7BA-D644-4902-BFD5-61C5E99EA58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564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AD7BA-D644-4902-BFD5-61C5E99EA58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313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52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F9452-259F-4188-A5EF-116092F82BC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205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/>
              <a:t>针对</a:t>
            </a:r>
            <a:r>
              <a:rPr kumimoji="1" lang="en-US" altLang="zh-CN"/>
              <a:t>lustre</a:t>
            </a:r>
            <a:r>
              <a:rPr kumimoji="1" lang="zh-CN" altLang="en-US"/>
              <a:t>去讲，</a:t>
            </a:r>
            <a:r>
              <a:rPr kumimoji="1" lang="en-US" altLang="zh-CN"/>
              <a:t>lustre</a:t>
            </a:r>
            <a:r>
              <a:rPr kumimoji="1" lang="zh-CN" altLang="en-US"/>
              <a:t>环境中想用</a:t>
            </a:r>
            <a:r>
              <a:rPr kumimoji="1" lang="en-US" altLang="zh-CN"/>
              <a:t>windows</a:t>
            </a:r>
            <a:r>
              <a:rPr kumimoji="1" lang="zh-CN" altLang="en-US"/>
              <a:t>很难，需要通过</a:t>
            </a:r>
            <a:r>
              <a:rPr kumimoji="1" lang="en-US" altLang="zh-CN"/>
              <a:t>pnfs</a:t>
            </a:r>
            <a:r>
              <a:rPr kumimoji="1" lang="zh-CN" altLang="en-US"/>
              <a:t>或者是</a:t>
            </a:r>
            <a:r>
              <a:rPr kumimoji="1" lang="en-US" altLang="zh-CN"/>
              <a:t>ctdb+samba</a:t>
            </a:r>
            <a:r>
              <a:rPr kumimoji="1" lang="zh-CN" altLang="en-US"/>
              <a:t>实现集群</a:t>
            </a:r>
            <a:r>
              <a:rPr kumimoji="1" lang="en-US" altLang="zh-CN"/>
              <a:t>NAS</a:t>
            </a:r>
            <a:r>
              <a:rPr kumimoji="1" lang="zh-CN" altLang="en-US"/>
              <a:t>。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AD7BA-D644-4902-BFD5-61C5E99EA58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5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2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B01F24"/>
              </a:gs>
              <a:gs pos="50000">
                <a:srgbClr val="B01F24">
                  <a:lumMod val="96000"/>
                </a:srgbClr>
              </a:gs>
              <a:gs pos="100000">
                <a:srgbClr val="B01F24">
                  <a:lumMod val="77000"/>
                  <a:lumOff val="23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anchor="ctr"/>
          <a:lstStyle>
            <a:lvl1pPr>
              <a:defRPr lang="zh-CN" altLang="en-US" sz="4400" b="1" dirty="0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  <a:cs typeface="+mn-cs"/>
              </a:defRPr>
            </a:lvl1pPr>
          </a:lstStyle>
          <a:p>
            <a:pPr marL="342900" lvl="0" indent="-342900" algn="l" eaLnBrk="0" fontAlgn="base" hangingPunct="0">
              <a:spcBef>
                <a:spcPct val="50000"/>
              </a:spcBef>
              <a:spcAft>
                <a:spcPct val="0"/>
              </a:spcAft>
              <a:buClr>
                <a:prstClr val="black"/>
              </a:buClr>
              <a:buFont typeface="Arial" charset="0"/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611760" y="3861048"/>
            <a:ext cx="3920480" cy="1224136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anchor="ctr"/>
          <a:lstStyle>
            <a:lvl1pPr>
              <a:defRPr lang="zh-CN" altLang="en-US" sz="2000" b="1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None/>
            </a:pPr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203848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5E6BFD5-ABD8-4095-9377-BBC485CBC0E7}" type="datetimeFigureOut">
              <a:rPr lang="zh-CN" altLang="en-US" smtClean="0"/>
              <a:pPr/>
              <a:t>16/9/27</a:t>
            </a:fld>
            <a:endParaRPr lang="zh-CN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32656"/>
            <a:ext cx="1629135" cy="64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995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10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168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013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205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0"/>
          <p:cNvGrpSpPr/>
          <p:nvPr userDrawn="1"/>
        </p:nvGrpSpPr>
        <p:grpSpPr bwMode="auto">
          <a:xfrm>
            <a:off x="6948264" y="278108"/>
            <a:ext cx="2021175" cy="456062"/>
            <a:chOff x="7162800" y="228600"/>
            <a:chExt cx="1764210" cy="419101"/>
          </a:xfrm>
        </p:grpSpPr>
        <p:grpSp>
          <p:nvGrpSpPr>
            <p:cNvPr id="4" name="组合 11"/>
            <p:cNvGrpSpPr/>
            <p:nvPr/>
          </p:nvGrpSpPr>
          <p:grpSpPr bwMode="auto">
            <a:xfrm>
              <a:off x="8382000" y="228600"/>
              <a:ext cx="545010" cy="378619"/>
              <a:chOff x="6324600" y="2121932"/>
              <a:chExt cx="545010" cy="378619"/>
            </a:xfrm>
          </p:grpSpPr>
          <p:sp>
            <p:nvSpPr>
              <p:cNvPr id="7" name="矩形 14"/>
              <p:cNvSpPr>
                <a:spLocks noChangeArrowheads="1"/>
              </p:cNvSpPr>
              <p:nvPr/>
            </p:nvSpPr>
            <p:spPr bwMode="auto">
              <a:xfrm>
                <a:off x="6324600" y="2133600"/>
                <a:ext cx="545010" cy="366951"/>
              </a:xfrm>
              <a:prstGeom prst="rect">
                <a:avLst/>
              </a:prstGeom>
              <a:solidFill>
                <a:srgbClr val="B01F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8" name="TextBox 15"/>
              <p:cNvSpPr txBox="1">
                <a:spLocks noChangeArrowheads="1"/>
              </p:cNvSpPr>
              <p:nvPr/>
            </p:nvSpPr>
            <p:spPr bwMode="auto">
              <a:xfrm>
                <a:off x="6358648" y="2121932"/>
                <a:ext cx="184758" cy="27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5" name="Picture 2" descr="E:\work\S-曙光20120720\logo\曙光组合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261645"/>
              <a:ext cx="970420" cy="386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13"/>
            <p:cNvSpPr>
              <a:spLocks noChangeArrowheads="1"/>
            </p:cNvSpPr>
            <p:nvPr/>
          </p:nvSpPr>
          <p:spPr bwMode="auto">
            <a:xfrm>
              <a:off x="8229600" y="240268"/>
              <a:ext cx="76200" cy="366951"/>
            </a:xfrm>
            <a:prstGeom prst="rect">
              <a:avLst/>
            </a:prstGeom>
            <a:solidFill>
              <a:srgbClr val="B01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9" name="灯片编号占位符 5"/>
          <p:cNvSpPr txBox="1"/>
          <p:nvPr userDrawn="1"/>
        </p:nvSpPr>
        <p:spPr>
          <a:xfrm>
            <a:off x="8368166" y="314067"/>
            <a:ext cx="601274" cy="3760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white"/>
                </a:solidFill>
                <a:latin typeface="Arial" charset="0"/>
                <a:ea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5pPr>
            <a:lvl6pPr>
              <a:defRPr>
                <a:latin typeface="Arial" charset="0"/>
                <a:ea typeface="宋体" pitchFamily="2" charset="-122"/>
              </a:defRPr>
            </a:lvl6pPr>
            <a:lvl7pPr>
              <a:defRPr>
                <a:latin typeface="Arial" charset="0"/>
                <a:ea typeface="宋体" pitchFamily="2" charset="-122"/>
              </a:defRPr>
            </a:lvl7pPr>
            <a:lvl8pPr>
              <a:defRPr>
                <a:latin typeface="Arial" charset="0"/>
                <a:ea typeface="宋体" pitchFamily="2" charset="-122"/>
              </a:defRPr>
            </a:lvl8pPr>
            <a:lvl9pPr>
              <a:defRPr>
                <a:latin typeface="Arial" charset="0"/>
                <a:ea typeface="宋体" pitchFamily="2" charset="-122"/>
              </a:defRPr>
            </a:lvl9pPr>
          </a:lstStyle>
          <a:p>
            <a:pPr lvl="0"/>
            <a:fld id="{D4C9135C-9960-40DA-AA1E-AFC3A05CE41A}" type="slidenum">
              <a:rPr lang="zh-CN" altLang="en-US" smtClean="0"/>
              <a:t>‹#›</a:t>
            </a:fld>
            <a:endParaRPr lang="en-US" altLang="zh-CN" dirty="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250825" y="804591"/>
            <a:ext cx="273699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257721" y="220398"/>
            <a:ext cx="4608512" cy="571483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marL="0" indent="0">
              <a:buNone/>
              <a:def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2" name="内容占位符 11"/>
          <p:cNvSpPr>
            <a:spLocks noGrp="1"/>
          </p:cNvSpPr>
          <p:nvPr>
            <p:ph sz="quarter" idx="16"/>
          </p:nvPr>
        </p:nvSpPr>
        <p:spPr>
          <a:xfrm>
            <a:off x="254348" y="1124744"/>
            <a:ext cx="8635305" cy="532893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n"/>
              <a:defRPr sz="2800"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buFont typeface="Wingdings" pitchFamily="2" charset="2"/>
              <a:buChar char="p"/>
              <a:defRPr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buFont typeface="Wingdings" pitchFamily="2" charset="2"/>
              <a:buChar char="l"/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7559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0"/>
          <p:cNvGrpSpPr>
            <a:grpSpLocks/>
          </p:cNvGrpSpPr>
          <p:nvPr userDrawn="1"/>
        </p:nvGrpSpPr>
        <p:grpSpPr bwMode="auto">
          <a:xfrm>
            <a:off x="6948264" y="278108"/>
            <a:ext cx="2021175" cy="456062"/>
            <a:chOff x="7162800" y="228600"/>
            <a:chExt cx="1764210" cy="419101"/>
          </a:xfrm>
        </p:grpSpPr>
        <p:grpSp>
          <p:nvGrpSpPr>
            <p:cNvPr id="4" name="组合 11"/>
            <p:cNvGrpSpPr>
              <a:grpSpLocks/>
            </p:cNvGrpSpPr>
            <p:nvPr/>
          </p:nvGrpSpPr>
          <p:grpSpPr bwMode="auto">
            <a:xfrm>
              <a:off x="8382000" y="228600"/>
              <a:ext cx="545010" cy="378619"/>
              <a:chOff x="6324600" y="2121932"/>
              <a:chExt cx="545010" cy="378619"/>
            </a:xfrm>
          </p:grpSpPr>
          <p:sp>
            <p:nvSpPr>
              <p:cNvPr id="7" name="矩形 14"/>
              <p:cNvSpPr>
                <a:spLocks noChangeArrowheads="1"/>
              </p:cNvSpPr>
              <p:nvPr/>
            </p:nvSpPr>
            <p:spPr bwMode="auto">
              <a:xfrm>
                <a:off x="6324600" y="2133600"/>
                <a:ext cx="545010" cy="366951"/>
              </a:xfrm>
              <a:prstGeom prst="rect">
                <a:avLst/>
              </a:prstGeom>
              <a:solidFill>
                <a:srgbClr val="B01F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8" name="TextBox 15"/>
              <p:cNvSpPr txBox="1">
                <a:spLocks noChangeArrowheads="1"/>
              </p:cNvSpPr>
              <p:nvPr/>
            </p:nvSpPr>
            <p:spPr bwMode="auto">
              <a:xfrm>
                <a:off x="6358648" y="2121932"/>
                <a:ext cx="184758" cy="27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5" name="Picture 2" descr="E:\work\S-曙光20120720\logo\曙光组合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261645"/>
              <a:ext cx="970420" cy="386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13"/>
            <p:cNvSpPr>
              <a:spLocks noChangeArrowheads="1"/>
            </p:cNvSpPr>
            <p:nvPr/>
          </p:nvSpPr>
          <p:spPr bwMode="auto">
            <a:xfrm>
              <a:off x="8229600" y="240268"/>
              <a:ext cx="76200" cy="366951"/>
            </a:xfrm>
            <a:prstGeom prst="rect">
              <a:avLst/>
            </a:prstGeom>
            <a:solidFill>
              <a:srgbClr val="B01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9" name="灯片编号占位符 5"/>
          <p:cNvSpPr txBox="1">
            <a:spLocks/>
          </p:cNvSpPr>
          <p:nvPr userDrawn="1"/>
        </p:nvSpPr>
        <p:spPr>
          <a:xfrm>
            <a:off x="8368166" y="314067"/>
            <a:ext cx="601274" cy="3760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white"/>
                </a:solidFill>
                <a:latin typeface="Arial" charset="0"/>
                <a:ea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5pPr>
            <a:lvl6pPr>
              <a:defRPr>
                <a:latin typeface="Arial" charset="0"/>
                <a:ea typeface="宋体" pitchFamily="2" charset="-122"/>
              </a:defRPr>
            </a:lvl6pPr>
            <a:lvl7pPr>
              <a:defRPr>
                <a:latin typeface="Arial" charset="0"/>
                <a:ea typeface="宋体" pitchFamily="2" charset="-122"/>
              </a:defRPr>
            </a:lvl7pPr>
            <a:lvl8pPr>
              <a:defRPr>
                <a:latin typeface="Arial" charset="0"/>
                <a:ea typeface="宋体" pitchFamily="2" charset="-122"/>
              </a:defRPr>
            </a:lvl8pPr>
            <a:lvl9pPr>
              <a:defRPr>
                <a:latin typeface="Arial" charset="0"/>
                <a:ea typeface="宋体" pitchFamily="2" charset="-122"/>
              </a:defRPr>
            </a:lvl9pPr>
          </a:lstStyle>
          <a:p>
            <a:pPr lvl="0"/>
            <a:fld id="{D4C9135C-9960-40DA-AA1E-AFC3A05CE41A}" type="slidenum">
              <a:rPr lang="zh-CN" altLang="en-US" smtClean="0"/>
              <a:pPr lvl="0"/>
              <a:t>‹#›</a:t>
            </a:fld>
            <a:endParaRPr lang="en-US" altLang="zh-CN" dirty="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250825" y="804591"/>
            <a:ext cx="273699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257721" y="220398"/>
            <a:ext cx="4608512" cy="571483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zh-CN" altLang="en-US" sz="24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06298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列表内容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2"/>
          </p:nvPr>
        </p:nvSpPr>
        <p:spPr>
          <a:xfrm>
            <a:off x="467544" y="1196752"/>
            <a:ext cx="8208912" cy="5256584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428596" y="357188"/>
            <a:ext cx="5072098" cy="571482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1017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960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5843588" cy="647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33B9-7AC2-4A91-9DF0-E16E52E33AA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4301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0"/>
          <p:cNvGrpSpPr>
            <a:grpSpLocks/>
          </p:cNvGrpSpPr>
          <p:nvPr userDrawn="1"/>
        </p:nvGrpSpPr>
        <p:grpSpPr bwMode="auto">
          <a:xfrm>
            <a:off x="6948265" y="278108"/>
            <a:ext cx="2021175" cy="456062"/>
            <a:chOff x="7162800" y="228600"/>
            <a:chExt cx="1764210" cy="419101"/>
          </a:xfrm>
        </p:grpSpPr>
        <p:grpSp>
          <p:nvGrpSpPr>
            <p:cNvPr id="4" name="组合 11"/>
            <p:cNvGrpSpPr>
              <a:grpSpLocks/>
            </p:cNvGrpSpPr>
            <p:nvPr/>
          </p:nvGrpSpPr>
          <p:grpSpPr bwMode="auto">
            <a:xfrm>
              <a:off x="8382000" y="228600"/>
              <a:ext cx="545010" cy="378619"/>
              <a:chOff x="6324600" y="2121932"/>
              <a:chExt cx="545010" cy="378619"/>
            </a:xfrm>
          </p:grpSpPr>
          <p:sp>
            <p:nvSpPr>
              <p:cNvPr id="7" name="矩形 14"/>
              <p:cNvSpPr>
                <a:spLocks noChangeArrowheads="1"/>
              </p:cNvSpPr>
              <p:nvPr/>
            </p:nvSpPr>
            <p:spPr bwMode="auto">
              <a:xfrm>
                <a:off x="6324600" y="2133600"/>
                <a:ext cx="545010" cy="366951"/>
              </a:xfrm>
              <a:prstGeom prst="rect">
                <a:avLst/>
              </a:prstGeom>
              <a:solidFill>
                <a:srgbClr val="B01F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8" name="TextBox 15"/>
              <p:cNvSpPr txBox="1">
                <a:spLocks noChangeArrowheads="1"/>
              </p:cNvSpPr>
              <p:nvPr/>
            </p:nvSpPr>
            <p:spPr bwMode="auto">
              <a:xfrm>
                <a:off x="6370404" y="2121932"/>
                <a:ext cx="161245" cy="275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135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5" name="Picture 2" descr="E:\work\S-曙光20120720\logo\曙光组合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261645"/>
              <a:ext cx="970420" cy="386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13"/>
            <p:cNvSpPr>
              <a:spLocks noChangeArrowheads="1"/>
            </p:cNvSpPr>
            <p:nvPr/>
          </p:nvSpPr>
          <p:spPr bwMode="auto">
            <a:xfrm>
              <a:off x="8229600" y="240268"/>
              <a:ext cx="76200" cy="366951"/>
            </a:xfrm>
            <a:prstGeom prst="rect">
              <a:avLst/>
            </a:prstGeom>
            <a:solidFill>
              <a:srgbClr val="B01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9" name="灯片编号占位符 5"/>
          <p:cNvSpPr txBox="1">
            <a:spLocks/>
          </p:cNvSpPr>
          <p:nvPr userDrawn="1"/>
        </p:nvSpPr>
        <p:spPr>
          <a:xfrm>
            <a:off x="8368167" y="314068"/>
            <a:ext cx="601274" cy="3760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white"/>
                </a:solidFill>
                <a:latin typeface="Arial" charset="0"/>
                <a:ea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5pPr>
            <a:lvl6pPr>
              <a:defRPr>
                <a:latin typeface="Arial" charset="0"/>
                <a:ea typeface="宋体" pitchFamily="2" charset="-122"/>
              </a:defRPr>
            </a:lvl6pPr>
            <a:lvl7pPr>
              <a:defRPr>
                <a:latin typeface="Arial" charset="0"/>
                <a:ea typeface="宋体" pitchFamily="2" charset="-122"/>
              </a:defRPr>
            </a:lvl7pPr>
            <a:lvl8pPr>
              <a:defRPr>
                <a:latin typeface="Arial" charset="0"/>
                <a:ea typeface="宋体" pitchFamily="2" charset="-122"/>
              </a:defRPr>
            </a:lvl8pPr>
            <a:lvl9pPr>
              <a:defRPr>
                <a:latin typeface="Arial" charset="0"/>
                <a:ea typeface="宋体" pitchFamily="2" charset="-122"/>
              </a:defRPr>
            </a:lvl9pPr>
          </a:lstStyle>
          <a:p>
            <a:pPr lvl="0"/>
            <a:fld id="{D4C9135C-9960-40DA-AA1E-AFC3A05CE41A}" type="slidenum">
              <a:rPr lang="zh-CN" altLang="en-US" sz="1350" smtClean="0"/>
              <a:pPr lvl="0"/>
              <a:t>‹#›</a:t>
            </a:fld>
            <a:endParaRPr lang="en-US" altLang="zh-CN" sz="1350" dirty="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250826" y="804591"/>
            <a:ext cx="273699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257721" y="220400"/>
            <a:ext cx="5466407" cy="571483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zh-CN" altLang="en-US" sz="21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2" name="内容占位符 11"/>
          <p:cNvSpPr>
            <a:spLocks noGrp="1"/>
          </p:cNvSpPr>
          <p:nvPr>
            <p:ph sz="quarter" idx="16"/>
          </p:nvPr>
        </p:nvSpPr>
        <p:spPr>
          <a:xfrm>
            <a:off x="254348" y="1124745"/>
            <a:ext cx="8635305" cy="5328939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panose="05000000000000000000" pitchFamily="2" charset="2"/>
              <a:buChar char="n"/>
              <a:defRPr sz="21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>
              <a:buFont typeface="Wingdings" panose="05000000000000000000" pitchFamily="2" charset="2"/>
              <a:buChar char="p"/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857250" indent="-171450">
              <a:buFont typeface="Wingdings" panose="05000000000000000000" pitchFamily="2" charset="2"/>
              <a:buChar char="l"/>
              <a:defRPr sz="15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35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6525"/>
            <a:ext cx="9144000" cy="34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6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39725" y="188640"/>
            <a:ext cx="1119188" cy="533400"/>
          </a:xfrm>
          <a:prstGeom prst="rect">
            <a:avLst/>
          </a:prstGeom>
          <a:noFill/>
          <a:ln w="9525" cmpd="sng">
            <a:noFill/>
            <a:prstDash val="solid"/>
            <a:miter/>
          </a:ln>
          <a:extLst/>
        </p:spPr>
        <p:txBody>
          <a:bodyPr anchor="ctr"/>
          <a:lstStyle>
            <a:lvl1pPr marL="342900" indent="-342900" eaLnBrk="0" hangingPunct="0">
              <a:spcBef>
                <a:spcPct val="50000"/>
              </a:spcBef>
              <a:buClr>
                <a:schemeClr val="tx1"/>
              </a:buClr>
              <a:buFont typeface="Arial" charset="0"/>
              <a:buNone/>
              <a:defRPr lang="zh-CN" altLang="en-US" sz="2000" b="1" smtClean="0"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lang="zh-CN" altLang="en-US" sz="2800">
                <a:latin typeface="微软雅黑" pitchFamily="34" charset="-122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fontAlgn="base">
              <a:spcAft>
                <a:spcPct val="0"/>
              </a:spcAft>
              <a:buClr>
                <a:prstClr val="black"/>
              </a:buClr>
              <a:defRPr/>
            </a:pPr>
            <a:r>
              <a:rPr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250825" y="804591"/>
            <a:ext cx="2088927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6523"/>
            <a:ext cx="9144000" cy="341477"/>
          </a:xfrm>
          <a:prstGeom prst="rect">
            <a:avLst/>
          </a:prstGeom>
        </p:spPr>
      </p:pic>
      <p:sp>
        <p:nvSpPr>
          <p:cNvPr id="17" name="日期占位符 3"/>
          <p:cNvSpPr>
            <a:spLocks noGrp="1"/>
          </p:cNvSpPr>
          <p:nvPr>
            <p:ph type="dt" sz="half" idx="2"/>
          </p:nvPr>
        </p:nvSpPr>
        <p:spPr>
          <a:xfrm>
            <a:off x="6444208" y="6520259"/>
            <a:ext cx="1341512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6BFD5-ABD8-4095-9377-BBC485CBC0E7}" type="datetimeFigureOut">
              <a:rPr lang="zh-CN" altLang="en-US" smtClean="0"/>
              <a:pPr/>
              <a:t>16/9/27</a:t>
            </a:fld>
            <a:endParaRPr lang="zh-CN" altLang="en-US" dirty="0"/>
          </a:p>
        </p:txBody>
      </p:sp>
      <p:grpSp>
        <p:nvGrpSpPr>
          <p:cNvPr id="18" name="组合 10"/>
          <p:cNvGrpSpPr>
            <a:grpSpLocks/>
          </p:cNvGrpSpPr>
          <p:nvPr userDrawn="1"/>
        </p:nvGrpSpPr>
        <p:grpSpPr bwMode="auto">
          <a:xfrm>
            <a:off x="6948264" y="278108"/>
            <a:ext cx="2021175" cy="456062"/>
            <a:chOff x="7162800" y="228600"/>
            <a:chExt cx="1764210" cy="419101"/>
          </a:xfrm>
        </p:grpSpPr>
        <p:grpSp>
          <p:nvGrpSpPr>
            <p:cNvPr id="19" name="组合 11"/>
            <p:cNvGrpSpPr>
              <a:grpSpLocks/>
            </p:cNvGrpSpPr>
            <p:nvPr/>
          </p:nvGrpSpPr>
          <p:grpSpPr bwMode="auto">
            <a:xfrm>
              <a:off x="8382000" y="228600"/>
              <a:ext cx="545010" cy="378619"/>
              <a:chOff x="6324600" y="2121932"/>
              <a:chExt cx="545010" cy="378619"/>
            </a:xfrm>
          </p:grpSpPr>
          <p:sp>
            <p:nvSpPr>
              <p:cNvPr id="22" name="矩形 14"/>
              <p:cNvSpPr>
                <a:spLocks noChangeArrowheads="1"/>
              </p:cNvSpPr>
              <p:nvPr/>
            </p:nvSpPr>
            <p:spPr bwMode="auto">
              <a:xfrm>
                <a:off x="6324600" y="2133600"/>
                <a:ext cx="545010" cy="366951"/>
              </a:xfrm>
              <a:prstGeom prst="rect">
                <a:avLst/>
              </a:prstGeom>
              <a:solidFill>
                <a:srgbClr val="B01F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23" name="TextBox 15"/>
              <p:cNvSpPr txBox="1">
                <a:spLocks noChangeArrowheads="1"/>
              </p:cNvSpPr>
              <p:nvPr/>
            </p:nvSpPr>
            <p:spPr bwMode="auto">
              <a:xfrm>
                <a:off x="6358648" y="2121932"/>
                <a:ext cx="184758" cy="27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0" name="Picture 2" descr="E:\work\S-曙光20120720\logo\曙光组合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261645"/>
              <a:ext cx="970420" cy="386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矩形 13"/>
            <p:cNvSpPr>
              <a:spLocks noChangeArrowheads="1"/>
            </p:cNvSpPr>
            <p:nvPr/>
          </p:nvSpPr>
          <p:spPr bwMode="auto">
            <a:xfrm>
              <a:off x="8229600" y="240268"/>
              <a:ext cx="76200" cy="366951"/>
            </a:xfrm>
            <a:prstGeom prst="rect">
              <a:avLst/>
            </a:prstGeom>
            <a:solidFill>
              <a:srgbClr val="B01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24" name="灯片编号占位符 5"/>
          <p:cNvSpPr txBox="1">
            <a:spLocks/>
          </p:cNvSpPr>
          <p:nvPr userDrawn="1"/>
        </p:nvSpPr>
        <p:spPr>
          <a:xfrm>
            <a:off x="8368166" y="314067"/>
            <a:ext cx="601274" cy="3760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white"/>
                </a:solidFill>
                <a:latin typeface="Arial" charset="0"/>
                <a:ea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5pPr>
            <a:lvl6pPr>
              <a:defRPr>
                <a:latin typeface="Arial" charset="0"/>
                <a:ea typeface="宋体" pitchFamily="2" charset="-122"/>
              </a:defRPr>
            </a:lvl6pPr>
            <a:lvl7pPr>
              <a:defRPr>
                <a:latin typeface="Arial" charset="0"/>
                <a:ea typeface="宋体" pitchFamily="2" charset="-122"/>
              </a:defRPr>
            </a:lvl7pPr>
            <a:lvl8pPr>
              <a:defRPr>
                <a:latin typeface="Arial" charset="0"/>
                <a:ea typeface="宋体" pitchFamily="2" charset="-122"/>
              </a:defRPr>
            </a:lvl8pPr>
            <a:lvl9pPr>
              <a:defRPr>
                <a:latin typeface="Arial" charset="0"/>
                <a:ea typeface="宋体" pitchFamily="2" charset="-122"/>
              </a:defRPr>
            </a:lvl9pPr>
          </a:lstStyle>
          <a:p>
            <a:pPr lvl="0"/>
            <a:fld id="{D4C9135C-9960-40DA-AA1E-AFC3A05CE41A}" type="slidenum">
              <a:rPr lang="zh-CN" altLang="en-US" smtClean="0"/>
              <a:pPr lvl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0043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0"/>
          <p:cNvGrpSpPr>
            <a:grpSpLocks/>
          </p:cNvGrpSpPr>
          <p:nvPr userDrawn="1"/>
        </p:nvGrpSpPr>
        <p:grpSpPr bwMode="auto">
          <a:xfrm>
            <a:off x="6948264" y="278108"/>
            <a:ext cx="2021175" cy="456062"/>
            <a:chOff x="7162800" y="228600"/>
            <a:chExt cx="1764210" cy="419101"/>
          </a:xfrm>
        </p:grpSpPr>
        <p:grpSp>
          <p:nvGrpSpPr>
            <p:cNvPr id="4" name="组合 11"/>
            <p:cNvGrpSpPr>
              <a:grpSpLocks/>
            </p:cNvGrpSpPr>
            <p:nvPr/>
          </p:nvGrpSpPr>
          <p:grpSpPr bwMode="auto">
            <a:xfrm>
              <a:off x="8382000" y="228600"/>
              <a:ext cx="545010" cy="378619"/>
              <a:chOff x="6324600" y="2121932"/>
              <a:chExt cx="545010" cy="378619"/>
            </a:xfrm>
          </p:grpSpPr>
          <p:sp>
            <p:nvSpPr>
              <p:cNvPr id="7" name="矩形 14"/>
              <p:cNvSpPr>
                <a:spLocks noChangeArrowheads="1"/>
              </p:cNvSpPr>
              <p:nvPr/>
            </p:nvSpPr>
            <p:spPr bwMode="auto">
              <a:xfrm>
                <a:off x="6324600" y="2133600"/>
                <a:ext cx="545010" cy="366951"/>
              </a:xfrm>
              <a:prstGeom prst="rect">
                <a:avLst/>
              </a:prstGeom>
              <a:solidFill>
                <a:srgbClr val="B01F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8" name="TextBox 15"/>
              <p:cNvSpPr txBox="1">
                <a:spLocks noChangeArrowheads="1"/>
              </p:cNvSpPr>
              <p:nvPr/>
            </p:nvSpPr>
            <p:spPr bwMode="auto">
              <a:xfrm>
                <a:off x="6358648" y="2121932"/>
                <a:ext cx="184758" cy="27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5" name="Picture 2" descr="E:\work\S-曙光20120720\logo\曙光组合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261645"/>
              <a:ext cx="970420" cy="386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13"/>
            <p:cNvSpPr>
              <a:spLocks noChangeArrowheads="1"/>
            </p:cNvSpPr>
            <p:nvPr/>
          </p:nvSpPr>
          <p:spPr bwMode="auto">
            <a:xfrm>
              <a:off x="8229600" y="240268"/>
              <a:ext cx="76200" cy="366951"/>
            </a:xfrm>
            <a:prstGeom prst="rect">
              <a:avLst/>
            </a:prstGeom>
            <a:solidFill>
              <a:srgbClr val="B01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9" name="灯片编号占位符 5"/>
          <p:cNvSpPr txBox="1">
            <a:spLocks/>
          </p:cNvSpPr>
          <p:nvPr userDrawn="1"/>
        </p:nvSpPr>
        <p:spPr>
          <a:xfrm>
            <a:off x="8368166" y="314067"/>
            <a:ext cx="601274" cy="3760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white"/>
                </a:solidFill>
                <a:latin typeface="Arial" charset="0"/>
                <a:ea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5pPr>
            <a:lvl6pPr>
              <a:defRPr>
                <a:latin typeface="Arial" charset="0"/>
                <a:ea typeface="宋体" pitchFamily="2" charset="-122"/>
              </a:defRPr>
            </a:lvl6pPr>
            <a:lvl7pPr>
              <a:defRPr>
                <a:latin typeface="Arial" charset="0"/>
                <a:ea typeface="宋体" pitchFamily="2" charset="-122"/>
              </a:defRPr>
            </a:lvl7pPr>
            <a:lvl8pPr>
              <a:defRPr>
                <a:latin typeface="Arial" charset="0"/>
                <a:ea typeface="宋体" pitchFamily="2" charset="-122"/>
              </a:defRPr>
            </a:lvl8pPr>
            <a:lvl9pPr>
              <a:defRPr>
                <a:latin typeface="Arial" charset="0"/>
                <a:ea typeface="宋体" pitchFamily="2" charset="-122"/>
              </a:defRPr>
            </a:lvl9pPr>
          </a:lstStyle>
          <a:p>
            <a:pPr lvl="0"/>
            <a:fld id="{D4C9135C-9960-40DA-AA1E-AFC3A05CE41A}" type="slidenum">
              <a:rPr lang="zh-CN" altLang="en-US" smtClean="0"/>
              <a:pPr lvl="0"/>
              <a:t>‹#›</a:t>
            </a:fld>
            <a:endParaRPr lang="en-US" altLang="zh-CN" dirty="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250825" y="804591"/>
            <a:ext cx="273699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257720" y="220398"/>
            <a:ext cx="5466407" cy="571483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2" name="内容占位符 11"/>
          <p:cNvSpPr>
            <a:spLocks noGrp="1"/>
          </p:cNvSpPr>
          <p:nvPr>
            <p:ph sz="quarter" idx="16"/>
          </p:nvPr>
        </p:nvSpPr>
        <p:spPr>
          <a:xfrm>
            <a:off x="254348" y="1124744"/>
            <a:ext cx="8635305" cy="532893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buFont typeface="Wingdings" panose="05000000000000000000" pitchFamily="2" charset="2"/>
              <a:buChar char="p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Font typeface="Wingdings" panose="05000000000000000000" pitchFamily="2" charset="2"/>
              <a:buChar char="l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6523"/>
            <a:ext cx="9144000" cy="34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1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0"/>
          <p:cNvGrpSpPr>
            <a:grpSpLocks/>
          </p:cNvGrpSpPr>
          <p:nvPr userDrawn="1"/>
        </p:nvGrpSpPr>
        <p:grpSpPr bwMode="auto">
          <a:xfrm>
            <a:off x="6948264" y="278108"/>
            <a:ext cx="2021175" cy="456062"/>
            <a:chOff x="7162800" y="228600"/>
            <a:chExt cx="1764210" cy="419101"/>
          </a:xfrm>
        </p:grpSpPr>
        <p:grpSp>
          <p:nvGrpSpPr>
            <p:cNvPr id="4" name="组合 11"/>
            <p:cNvGrpSpPr>
              <a:grpSpLocks/>
            </p:cNvGrpSpPr>
            <p:nvPr/>
          </p:nvGrpSpPr>
          <p:grpSpPr bwMode="auto">
            <a:xfrm>
              <a:off x="8382000" y="228600"/>
              <a:ext cx="545010" cy="378619"/>
              <a:chOff x="6324600" y="2121932"/>
              <a:chExt cx="545010" cy="378619"/>
            </a:xfrm>
          </p:grpSpPr>
          <p:sp>
            <p:nvSpPr>
              <p:cNvPr id="7" name="矩形 14"/>
              <p:cNvSpPr>
                <a:spLocks noChangeArrowheads="1"/>
              </p:cNvSpPr>
              <p:nvPr/>
            </p:nvSpPr>
            <p:spPr bwMode="auto">
              <a:xfrm>
                <a:off x="6324600" y="2133600"/>
                <a:ext cx="545010" cy="366951"/>
              </a:xfrm>
              <a:prstGeom prst="rect">
                <a:avLst/>
              </a:prstGeom>
              <a:solidFill>
                <a:srgbClr val="B01F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8" name="TextBox 15"/>
              <p:cNvSpPr txBox="1">
                <a:spLocks noChangeArrowheads="1"/>
              </p:cNvSpPr>
              <p:nvPr/>
            </p:nvSpPr>
            <p:spPr bwMode="auto">
              <a:xfrm>
                <a:off x="6358648" y="2121932"/>
                <a:ext cx="184758" cy="27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5" name="Picture 2" descr="E:\work\S-曙光20120720\logo\曙光组合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261645"/>
              <a:ext cx="970420" cy="386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13"/>
            <p:cNvSpPr>
              <a:spLocks noChangeArrowheads="1"/>
            </p:cNvSpPr>
            <p:nvPr/>
          </p:nvSpPr>
          <p:spPr bwMode="auto">
            <a:xfrm>
              <a:off x="8229600" y="240268"/>
              <a:ext cx="76200" cy="366951"/>
            </a:xfrm>
            <a:prstGeom prst="rect">
              <a:avLst/>
            </a:prstGeom>
            <a:solidFill>
              <a:srgbClr val="B01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9" name="灯片编号占位符 5"/>
          <p:cNvSpPr txBox="1">
            <a:spLocks/>
          </p:cNvSpPr>
          <p:nvPr userDrawn="1"/>
        </p:nvSpPr>
        <p:spPr>
          <a:xfrm>
            <a:off x="8368166" y="314067"/>
            <a:ext cx="601274" cy="3760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white"/>
                </a:solidFill>
                <a:latin typeface="Arial" charset="0"/>
                <a:ea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5pPr>
            <a:lvl6pPr>
              <a:defRPr>
                <a:latin typeface="Arial" charset="0"/>
                <a:ea typeface="宋体" pitchFamily="2" charset="-122"/>
              </a:defRPr>
            </a:lvl6pPr>
            <a:lvl7pPr>
              <a:defRPr>
                <a:latin typeface="Arial" charset="0"/>
                <a:ea typeface="宋体" pitchFamily="2" charset="-122"/>
              </a:defRPr>
            </a:lvl7pPr>
            <a:lvl8pPr>
              <a:defRPr>
                <a:latin typeface="Arial" charset="0"/>
                <a:ea typeface="宋体" pitchFamily="2" charset="-122"/>
              </a:defRPr>
            </a:lvl8pPr>
            <a:lvl9pPr>
              <a:defRPr>
                <a:latin typeface="Arial" charset="0"/>
                <a:ea typeface="宋体" pitchFamily="2" charset="-122"/>
              </a:defRPr>
            </a:lvl9pPr>
          </a:lstStyle>
          <a:p>
            <a:pPr lvl="0"/>
            <a:fld id="{D4C9135C-9960-40DA-AA1E-AFC3A05CE41A}" type="slidenum">
              <a:rPr lang="zh-CN" altLang="en-US" smtClean="0"/>
              <a:pPr lvl="0"/>
              <a:t>‹#›</a:t>
            </a:fld>
            <a:endParaRPr lang="en-US" altLang="zh-CN" dirty="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250825" y="804591"/>
            <a:ext cx="273699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257720" y="220398"/>
            <a:ext cx="5466407" cy="571483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6523"/>
            <a:ext cx="9144000" cy="34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4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2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B01F24"/>
              </a:gs>
              <a:gs pos="50000">
                <a:srgbClr val="B01F24">
                  <a:lumMod val="96000"/>
                </a:srgbClr>
              </a:gs>
              <a:gs pos="100000">
                <a:srgbClr val="B01F24">
                  <a:lumMod val="77000"/>
                  <a:lumOff val="23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827584" y="5451500"/>
            <a:ext cx="7610475" cy="785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0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通讯地址：北京市海淀区东北旺西路</a:t>
            </a:r>
            <a:r>
              <a:rPr lang="en-US" altLang="zh-CN" sz="10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0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号中关村软件园</a:t>
            </a:r>
            <a:r>
              <a:rPr lang="en-US" altLang="zh-CN" sz="10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36</a:t>
            </a:r>
            <a:r>
              <a:rPr lang="zh-CN" altLang="en-US" sz="10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 </a:t>
            </a:r>
            <a:endParaRPr lang="en-US" altLang="zh-CN" sz="1000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0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邮政编码</a:t>
            </a:r>
            <a:r>
              <a:rPr lang="zh-CN" altLang="en-US" sz="1000" spc="100" dirty="0">
                <a:solidFill>
                  <a:schemeClr val="bg1"/>
                </a:solidFill>
                <a:latin typeface="Arial" charset="0"/>
              </a:rPr>
              <a:t>：</a:t>
            </a:r>
            <a:r>
              <a:rPr lang="en-US" altLang="zh-CN" sz="1000" spc="100" dirty="0">
                <a:solidFill>
                  <a:schemeClr val="bg1"/>
                </a:solidFill>
                <a:latin typeface="Arial" charset="0"/>
              </a:rPr>
              <a:t>100094    </a:t>
            </a:r>
            <a:r>
              <a:rPr lang="zh-CN" altLang="en-US" sz="10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联系电话</a:t>
            </a:r>
            <a:r>
              <a:rPr lang="zh-CN" altLang="en-US" sz="1000" spc="100" dirty="0">
                <a:solidFill>
                  <a:schemeClr val="bg1"/>
                </a:solidFill>
                <a:latin typeface="Arial" charset="0"/>
              </a:rPr>
              <a:t>：</a:t>
            </a:r>
            <a:r>
              <a:rPr lang="en-US" altLang="zh-CN" sz="1000" spc="100" dirty="0">
                <a:solidFill>
                  <a:schemeClr val="bg1"/>
                </a:solidFill>
                <a:latin typeface="Arial" charset="0"/>
              </a:rPr>
              <a:t>010-56308000   </a:t>
            </a:r>
            <a:r>
              <a:rPr lang="zh-CN" altLang="en-US" sz="10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微博</a:t>
            </a:r>
            <a:r>
              <a:rPr lang="zh-CN" altLang="en-US" sz="1000" spc="100" dirty="0">
                <a:solidFill>
                  <a:schemeClr val="bg1"/>
                </a:solidFill>
                <a:latin typeface="Arial" charset="0"/>
              </a:rPr>
              <a:t>：</a:t>
            </a:r>
            <a:r>
              <a:rPr lang="en-US" altLang="zh-CN" sz="1000" spc="100" dirty="0">
                <a:solidFill>
                  <a:schemeClr val="bg1"/>
                </a:solidFill>
                <a:latin typeface="Arial" charset="0"/>
              </a:rPr>
              <a:t>http://weibo.com/zksugon     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1000" spc="100" dirty="0">
                <a:solidFill>
                  <a:schemeClr val="bg1"/>
                </a:solidFill>
                <a:latin typeface="Arial" charset="0"/>
              </a:rPr>
              <a:t>EMAIL:SUGONBRAND@SUGON.COM   </a:t>
            </a:r>
            <a:r>
              <a:rPr lang="zh-CN" altLang="en-US" sz="10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网站</a:t>
            </a:r>
            <a:r>
              <a:rPr lang="en-US" altLang="zh-CN" sz="10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(web)</a:t>
            </a:r>
            <a:r>
              <a:rPr lang="zh-CN" altLang="en-US" sz="1000" spc="100" dirty="0">
                <a:solidFill>
                  <a:schemeClr val="bg1"/>
                </a:solidFill>
                <a:latin typeface="Arial" charset="0"/>
              </a:rPr>
              <a:t>：</a:t>
            </a:r>
            <a:r>
              <a:rPr lang="en-US" altLang="zh-CN" sz="1000" spc="100" dirty="0">
                <a:solidFill>
                  <a:schemeClr val="bg1"/>
                </a:solidFill>
                <a:latin typeface="Arial" charset="0"/>
              </a:rPr>
              <a:t>Http://www.sugon.com</a:t>
            </a:r>
            <a:endParaRPr lang="zh-CN" altLang="en-US" sz="1000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56" y="411510"/>
            <a:ext cx="1958780" cy="77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/>
          </a:blip>
          <a:srcRect l="5096" t="10577" r="5096" b="-385"/>
          <a:stretch/>
        </p:blipFill>
        <p:spPr bwMode="auto">
          <a:xfrm>
            <a:off x="215443" y="1720830"/>
            <a:ext cx="2841505" cy="191615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/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/>
          </a:blip>
          <a:srcRect l="4985" t="7926" r="4985"/>
          <a:stretch/>
        </p:blipFill>
        <p:spPr bwMode="auto">
          <a:xfrm>
            <a:off x="3250391" y="1752044"/>
            <a:ext cx="2606704" cy="191455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/>
          </a:blip>
          <a:srcRect t="5578" b="5578"/>
          <a:stretch/>
        </p:blipFill>
        <p:spPr bwMode="auto">
          <a:xfrm>
            <a:off x="6084168" y="1734308"/>
            <a:ext cx="2825145" cy="190524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/>
        </p:spPr>
      </p:pic>
      <p:sp>
        <p:nvSpPr>
          <p:cNvPr id="9" name="TextBox 8"/>
          <p:cNvSpPr txBox="1"/>
          <p:nvPr userDrawn="1"/>
        </p:nvSpPr>
        <p:spPr>
          <a:xfrm>
            <a:off x="2555776" y="4149080"/>
            <a:ext cx="4536822" cy="864096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lvl="0" indent="0">
              <a:spcBef>
                <a:spcPct val="20000"/>
              </a:spcBef>
              <a:buFont typeface="Arial" pitchFamily="34" charset="0"/>
              <a:buNone/>
              <a:defRPr sz="2400" b="1">
                <a:latin typeface="华文中宋" pitchFamily="2" charset="-122"/>
                <a:ea typeface="华文中宋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en-US" altLang="zh-CN" sz="6600" dirty="0">
                <a:solidFill>
                  <a:schemeClr val="bg1"/>
                </a:solidFill>
              </a:rPr>
              <a:t>THANKS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50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2" y="0"/>
            <a:ext cx="9179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53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27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54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39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97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2" r:id="rId5"/>
    <p:sldLayoutId id="2147483656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</p:sldLayoutIdLst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slideLayout" Target="../slideLayouts/slideLayout4.xml"/><Relationship Id="rId8" Type="http://schemas.openxmlformats.org/officeDocument/2006/relationships/notesSlide" Target="../notesSlides/notesSlide8.xml"/><Relationship Id="rId9" Type="http://schemas.openxmlformats.org/officeDocument/2006/relationships/image" Target="../media/image11.emf"/><Relationship Id="rId10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26.emf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tags" Target="../tags/tag17.xml"/><Relationship Id="rId1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2" Type="http://schemas.openxmlformats.org/officeDocument/2006/relationships/tags" Target="../tags/tag8.xml"/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6" Type="http://schemas.openxmlformats.org/officeDocument/2006/relationships/tags" Target="../tags/tag12.xml"/><Relationship Id="rId7" Type="http://schemas.openxmlformats.org/officeDocument/2006/relationships/tags" Target="../tags/tag13.xml"/><Relationship Id="rId8" Type="http://schemas.openxmlformats.org/officeDocument/2006/relationships/tags" Target="../tags/tag14.xml"/><Relationship Id="rId9" Type="http://schemas.openxmlformats.org/officeDocument/2006/relationships/tags" Target="../tags/tag15.xml"/><Relationship Id="rId10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40.png"/><Relationship Id="rId1" Type="http://schemas.openxmlformats.org/officeDocument/2006/relationships/tags" Target="../tags/tag18.xml"/><Relationship Id="rId2" Type="http://schemas.openxmlformats.org/officeDocument/2006/relationships/tags" Target="../tags/tag19.xml"/><Relationship Id="rId3" Type="http://schemas.openxmlformats.org/officeDocument/2006/relationships/tags" Target="../tags/tag20.xml"/><Relationship Id="rId4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6" Type="http://schemas.openxmlformats.org/officeDocument/2006/relationships/image" Target="../media/image39.png"/><Relationship Id="rId7" Type="http://schemas.openxmlformats.org/officeDocument/2006/relationships/image" Target="../media/image20.emf"/><Relationship Id="rId8" Type="http://schemas.openxmlformats.org/officeDocument/2006/relationships/image" Target="../media/image21.emf"/><Relationship Id="rId9" Type="http://schemas.openxmlformats.org/officeDocument/2006/relationships/image" Target="../media/image22.emf"/><Relationship Id="rId10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Relationship Id="rId3" Type="http://schemas.openxmlformats.org/officeDocument/2006/relationships/image" Target="../media/image4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slideLayout" Target="../slideLayouts/slideLayout19.xml"/><Relationship Id="rId8" Type="http://schemas.openxmlformats.org/officeDocument/2006/relationships/notesSlide" Target="../notesSlides/notesSlide11.xml"/><Relationship Id="rId1" Type="http://schemas.openxmlformats.org/officeDocument/2006/relationships/tags" Target="../tags/tag21.xml"/><Relationship Id="rId2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5400" smtClean="0">
                <a:solidFill>
                  <a:schemeClr val="bg1"/>
                </a:solidFill>
                <a:latin typeface="KaiTi" charset="0"/>
                <a:ea typeface="KaiTi" charset="0"/>
                <a:cs typeface="KaiTi" charset="0"/>
              </a:rPr>
              <a:t>ParaStor</a:t>
            </a:r>
            <a:r>
              <a:rPr lang="zh-CN" altLang="en-US" sz="5400" smtClean="0">
                <a:solidFill>
                  <a:schemeClr val="bg1"/>
                </a:solidFill>
                <a:latin typeface="KaiTi" charset="0"/>
                <a:ea typeface="KaiTi" charset="0"/>
                <a:cs typeface="KaiTi" charset="0"/>
              </a:rPr>
              <a:t>海量</a:t>
            </a:r>
            <a:r>
              <a:rPr lang="zh-CN" altLang="en-US" sz="5400" smtClean="0">
                <a:solidFill>
                  <a:schemeClr val="bg1"/>
                </a:solidFill>
                <a:latin typeface="KaiTi" charset="0"/>
                <a:ea typeface="KaiTi" charset="0"/>
                <a:cs typeface="KaiTi" charset="0"/>
              </a:rPr>
              <a:t>存储系统</a:t>
            </a:r>
            <a:endParaRPr lang="zh-CN" altLang="en-US">
              <a:solidFill>
                <a:schemeClr val="bg1"/>
              </a:solidFill>
              <a:latin typeface="KaiTi" charset="0"/>
              <a:ea typeface="KaiTi" charset="0"/>
              <a:cs typeface="KaiTi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smtClean="0">
                <a:solidFill>
                  <a:schemeClr val="bg1"/>
                </a:solidFill>
                <a:latin typeface="Kaiti SC" charset="-122"/>
                <a:ea typeface="Kaiti SC" charset="-122"/>
                <a:cs typeface="Kaiti SC" charset="-122"/>
              </a:rPr>
              <a:t>中科曙光 存储产品事业部</a:t>
            </a:r>
            <a:endParaRPr lang="en-US" altLang="zh-CN" smtClean="0">
              <a:solidFill>
                <a:schemeClr val="bg1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pPr marL="0" indent="0" algn="ctr">
              <a:buNone/>
            </a:pPr>
            <a:r>
              <a:rPr lang="en-US" altLang="zh-CN" smtClean="0">
                <a:solidFill>
                  <a:schemeClr val="bg1"/>
                </a:solidFill>
                <a:latin typeface="Kaiti SC" charset="-122"/>
                <a:ea typeface="Kaiti SC" charset="-122"/>
                <a:cs typeface="Kaiti SC" charset="-122"/>
              </a:rPr>
              <a:t>2016</a:t>
            </a:r>
            <a:r>
              <a:rPr lang="zh-CN" altLang="en-US" smtClean="0">
                <a:solidFill>
                  <a:schemeClr val="bg1"/>
                </a:solidFill>
                <a:latin typeface="Kaiti SC" charset="-122"/>
                <a:ea typeface="Kaiti SC" charset="-122"/>
                <a:cs typeface="Kaiti SC" charset="-122"/>
              </a:rPr>
              <a:t>年</a:t>
            </a:r>
            <a:r>
              <a:rPr lang="en-US" altLang="zh-CN">
                <a:solidFill>
                  <a:schemeClr val="bg1"/>
                </a:solidFill>
                <a:latin typeface="Kaiti SC" charset="-122"/>
                <a:ea typeface="Kaiti SC" charset="-122"/>
                <a:cs typeface="Kaiti SC" charset="-122"/>
              </a:rPr>
              <a:t>9</a:t>
            </a:r>
            <a:r>
              <a:rPr lang="zh-CN" altLang="en-US" smtClean="0">
                <a:solidFill>
                  <a:schemeClr val="bg1"/>
                </a:solidFill>
                <a:latin typeface="Kaiti SC" charset="-122"/>
                <a:ea typeface="Kaiti SC" charset="-122"/>
                <a:cs typeface="Kaiti SC" charset="-122"/>
              </a:rPr>
              <a:t>月</a:t>
            </a:r>
            <a:endParaRPr lang="zh-CN" altLang="en-US">
              <a:solidFill>
                <a:schemeClr val="bg1"/>
              </a:solidFill>
              <a:latin typeface="Kaiti SC" charset="-122"/>
              <a:ea typeface="Kaiti SC" charset="-122"/>
              <a:cs typeface="Kaiti SC" charset="-122"/>
            </a:endParaRPr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763688" y="3273842"/>
            <a:ext cx="7180430" cy="653215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b="1" kern="1200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 dirty="0" smtClean="0">
                <a:solidFill>
                  <a:schemeClr val="bg1"/>
                </a:solidFill>
                <a:latin typeface="Kaiti SC" charset="-122"/>
                <a:ea typeface="Kaiti SC" charset="-122"/>
                <a:cs typeface="Kaiti SC" charset="-122"/>
              </a:rPr>
              <a:t>曙光助力天文信息领域探索</a:t>
            </a:r>
            <a:endParaRPr lang="zh-CN" altLang="en-US" sz="3600" dirty="0">
              <a:solidFill>
                <a:schemeClr val="bg1"/>
              </a:solidFill>
              <a:latin typeface="Kaiti SC" charset="-122"/>
              <a:ea typeface="Kaiti SC" charset="-122"/>
              <a:cs typeface="Kai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006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smtClean="0"/>
              <a:t>ParaStor</a:t>
            </a:r>
            <a:r>
              <a:rPr lang="zh-CN" altLang="en-US" smtClean="0"/>
              <a:t>产品概述</a:t>
            </a:r>
            <a:endParaRPr lang="zh-CN" altLang="en-US"/>
          </a:p>
        </p:txBody>
      </p:sp>
      <p:sp>
        <p:nvSpPr>
          <p:cNvPr id="6" name="同侧圆角矩形 26"/>
          <p:cNvSpPr/>
          <p:nvPr/>
        </p:nvSpPr>
        <p:spPr bwMode="auto">
          <a:xfrm>
            <a:off x="541338" y="1735832"/>
            <a:ext cx="7981950" cy="319405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txBody>
          <a:bodyPr wrap="none" lIns="68552" tIns="34276" rIns="68552" bIns="34276" anchor="ctr"/>
          <a:lstStyle/>
          <a:p>
            <a:pPr>
              <a:buClr>
                <a:srgbClr val="990000"/>
              </a:buClr>
              <a:buSzPct val="60000"/>
              <a:buFont typeface="Wingdings" pitchFamily="2" charset="2"/>
              <a:buNone/>
              <a:defRPr/>
            </a:pPr>
            <a:endParaRPr lang="zh-CN" altLang="zh-CN" sz="1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438775" y="1772816"/>
            <a:ext cx="2736850" cy="6477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分布式存储架构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sz="16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Scale-Out</a:t>
            </a:r>
            <a:r>
              <a:rPr lang="zh-CN" altLang="en-US" sz="16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集群</a:t>
            </a:r>
            <a:r>
              <a:rPr lang="en-US" altLang="zh-CN" sz="16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NAS</a:t>
            </a:r>
            <a:r>
              <a:rPr lang="zh-CN" altLang="en-US" sz="16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形态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438775" y="3357141"/>
            <a:ext cx="2736850" cy="6477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非结构化数据存储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438775" y="4147716"/>
            <a:ext cx="2736850" cy="6492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完全自主研发</a:t>
            </a:r>
            <a:endParaRPr lang="en-US" altLang="zh-CN" sz="1600" b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438775" y="2564978"/>
            <a:ext cx="2736850" cy="6477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海量空间，弹性扩展</a:t>
            </a:r>
            <a:endParaRPr lang="en-US" altLang="zh-CN" sz="1600" b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16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可构建</a:t>
            </a:r>
            <a:r>
              <a:rPr lang="en-US" altLang="zh-CN" sz="16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EB</a:t>
            </a:r>
            <a:r>
              <a:rPr lang="zh-CN" altLang="en-US" sz="16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级单一存储空间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同侧圆角矩形 27"/>
          <p:cNvSpPr/>
          <p:nvPr/>
        </p:nvSpPr>
        <p:spPr bwMode="auto">
          <a:xfrm>
            <a:off x="539551" y="5161558"/>
            <a:ext cx="2376265" cy="114776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txBody>
          <a:bodyPr lIns="68552" tIns="34276" rIns="68552" bIns="34276" anchor="ctr"/>
          <a:lstStyle/>
          <a:p>
            <a:pPr>
              <a:lnSpc>
                <a:spcPts val="3360"/>
              </a:lnSpc>
              <a:buClr>
                <a:srgbClr val="990000"/>
              </a:buClr>
              <a:buSzPct val="60000"/>
              <a:defRPr/>
            </a:pPr>
            <a:r>
              <a:rPr lang="en-US" altLang="zh-CN" sz="2800" b="1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No.1</a:t>
            </a:r>
          </a:p>
          <a:p>
            <a:pPr>
              <a:lnSpc>
                <a:spcPct val="150000"/>
              </a:lnSpc>
              <a:buClr>
                <a:srgbClr val="990000"/>
              </a:buClr>
              <a:buSzPct val="60000"/>
              <a:defRPr/>
            </a:pPr>
            <a:r>
              <a:rPr lang="en-US" altLang="zh-CN" sz="1400" b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2015H1 IDC</a:t>
            </a:r>
            <a:r>
              <a:rPr lang="zh-CN" altLang="en-US" sz="1400" b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国内</a:t>
            </a:r>
            <a:r>
              <a:rPr lang="en-US" altLang="zh-CN" sz="1400" b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NAS</a:t>
            </a:r>
            <a:r>
              <a:rPr lang="zh-CN" altLang="en-US" sz="1400" b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市场排名第一</a:t>
            </a:r>
            <a:endParaRPr lang="zh-CN" altLang="zh-CN" sz="1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2" name="同侧圆角矩形 28"/>
          <p:cNvSpPr/>
          <p:nvPr/>
        </p:nvSpPr>
        <p:spPr bwMode="auto">
          <a:xfrm>
            <a:off x="6084168" y="5161558"/>
            <a:ext cx="2492087" cy="114776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txBody>
          <a:bodyPr lIns="68552" tIns="34276" rIns="68552" bIns="34276" anchor="ctr"/>
          <a:lstStyle/>
          <a:p>
            <a:pPr>
              <a:lnSpc>
                <a:spcPts val="3360"/>
              </a:lnSpc>
              <a:buClr>
                <a:srgbClr val="990000"/>
              </a:buClr>
              <a:buSzPct val="60000"/>
              <a:defRPr/>
            </a:pPr>
            <a:r>
              <a:rPr lang="en-US" altLang="zh-CN" sz="2800" b="1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No.1 </a:t>
            </a:r>
            <a:endParaRPr lang="en-US" altLang="zh-CN" sz="160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990000"/>
              </a:buClr>
              <a:buSzPct val="60000"/>
              <a:defRPr/>
            </a:pPr>
            <a:r>
              <a:rPr lang="en-US" altLang="zh-CN" sz="1400" b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16PB</a:t>
            </a:r>
            <a:r>
              <a:rPr lang="zh-CN" altLang="en-US" sz="1400" b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，单一系统容国内最大</a:t>
            </a:r>
            <a:endParaRPr lang="en-US" altLang="zh-CN" sz="1400" b="1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990000"/>
              </a:buClr>
              <a:buSzPct val="60000"/>
              <a:defRPr/>
            </a:pPr>
            <a:endParaRPr lang="zh-CN" altLang="zh-CN" sz="1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4" name="同侧圆角矩形 30"/>
          <p:cNvSpPr/>
          <p:nvPr/>
        </p:nvSpPr>
        <p:spPr bwMode="auto">
          <a:xfrm>
            <a:off x="3275856" y="5161558"/>
            <a:ext cx="2374335" cy="114776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txBody>
          <a:bodyPr lIns="68552" tIns="34276" rIns="68552" bIns="34276" anchor="ctr"/>
          <a:lstStyle/>
          <a:p>
            <a:pPr>
              <a:lnSpc>
                <a:spcPts val="3360"/>
              </a:lnSpc>
              <a:buClr>
                <a:srgbClr val="990000"/>
              </a:buClr>
              <a:buSzPct val="60000"/>
              <a:defRPr/>
            </a:pPr>
            <a:r>
              <a:rPr lang="en-US" altLang="zh-CN" sz="2800" b="1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TOP3</a:t>
            </a:r>
            <a:endParaRPr lang="en-US" altLang="zh-CN" sz="16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990000"/>
              </a:buClr>
              <a:buSzPct val="60000"/>
              <a:defRPr/>
            </a:pPr>
            <a:r>
              <a:rPr lang="zh-CN" altLang="en-US" sz="1400" b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连续</a:t>
            </a:r>
            <a:r>
              <a:rPr lang="en-US" altLang="zh-CN" sz="1400" b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3</a:t>
            </a:r>
            <a:r>
              <a:rPr lang="zh-CN" altLang="en-US" sz="1400" b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年</a:t>
            </a:r>
            <a:r>
              <a:rPr lang="en-US" altLang="zh-CN" sz="1400" b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IDC</a:t>
            </a:r>
            <a:r>
              <a:rPr lang="zh-CN" altLang="en-US" sz="1400" b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国内</a:t>
            </a:r>
            <a:r>
              <a:rPr lang="en-US" altLang="zh-CN" sz="1400" b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NAS</a:t>
            </a:r>
            <a:r>
              <a:rPr lang="zh-CN" altLang="en-US" sz="1400" b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市场前三</a:t>
            </a:r>
            <a:endParaRPr lang="zh-CN" altLang="en-US" sz="1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5" name="矩形 32"/>
          <p:cNvSpPr>
            <a:spLocks noChangeArrowheads="1"/>
          </p:cNvSpPr>
          <p:nvPr/>
        </p:nvSpPr>
        <p:spPr bwMode="auto">
          <a:xfrm>
            <a:off x="981952" y="1033024"/>
            <a:ext cx="5851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952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952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952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952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952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海量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非结构化</a:t>
            </a:r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数据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云</a:t>
            </a:r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存储系统 </a:t>
            </a:r>
            <a:r>
              <a:rPr lang="en-US" altLang="zh-CN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– ParaStor</a:t>
            </a:r>
            <a:endParaRPr lang="en-US" altLang="zh-CN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8"/>
          <p:cNvSpPr>
            <a:spLocks noChangeArrowheads="1"/>
          </p:cNvSpPr>
          <p:nvPr/>
        </p:nvSpPr>
        <p:spPr bwMode="auto">
          <a:xfrm>
            <a:off x="4068763" y="2624138"/>
            <a:ext cx="4510087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6" tIns="45696" rIns="91386" bIns="45696"/>
          <a:lstStyle>
            <a:lvl1pPr marL="255588" indent="-255588">
              <a:tabLst>
                <a:tab pos="34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34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34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34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34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7" name="组合 24"/>
          <p:cNvGrpSpPr>
            <a:grpSpLocks/>
          </p:cNvGrpSpPr>
          <p:nvPr/>
        </p:nvGrpSpPr>
        <p:grpSpPr bwMode="auto">
          <a:xfrm>
            <a:off x="1022350" y="4262040"/>
            <a:ext cx="3097213" cy="319088"/>
            <a:chOff x="5953227" y="328298"/>
            <a:chExt cx="3311218" cy="319402"/>
          </a:xfrm>
        </p:grpSpPr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5953227" y="328298"/>
              <a:ext cx="1072624" cy="319402"/>
            </a:xfrm>
            <a:prstGeom prst="rect">
              <a:avLst/>
            </a:prstGeom>
            <a:solidFill>
              <a:srgbClr val="C00000"/>
            </a:solidFill>
            <a:ln w="31750" algn="ctr">
              <a:noFill/>
              <a:miter lim="800000"/>
              <a:headEnd/>
              <a:tailEnd/>
            </a:ln>
            <a:effectLst>
              <a:outerShdw blurRad="63500" algn="ctr" rotWithShape="0">
                <a:schemeClr val="tx1">
                  <a:alpha val="35000"/>
                </a:schemeClr>
              </a:outerShdw>
            </a:effectLst>
            <a:ex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30000"/>
                </a:lnSpc>
                <a:defRPr b="1">
                  <a:solidFill>
                    <a:srgbClr val="FFFFFF"/>
                  </a:solidFill>
                  <a:latin typeface="FrutigerNext LT Regular" pitchFamily="34" charset="0"/>
                  <a:cs typeface="Arial" charset="0"/>
                </a:defRPr>
              </a:lvl1pPr>
            </a:lstStyle>
            <a:p>
              <a:pPr>
                <a:lnSpc>
                  <a:spcPct val="100000"/>
                </a:lnSpc>
                <a:defRPr/>
              </a:pPr>
              <a:r>
                <a:rPr lang="zh-CN" altLang="en-US" sz="1400" smtClean="0">
                  <a:latin typeface="FrutigerNext LT Medium"/>
                </a:rPr>
                <a:t>高性能</a:t>
              </a:r>
              <a:endParaRPr lang="en-US" altLang="zh-CN" sz="1400" dirty="0" smtClean="0">
                <a:latin typeface="FrutigerNext LT Medium"/>
              </a:endParaRPr>
            </a:p>
          </p:txBody>
        </p:sp>
        <p:sp>
          <p:nvSpPr>
            <p:cNvPr id="19" name="Text Box 29"/>
            <p:cNvSpPr txBox="1">
              <a:spLocks noChangeArrowheads="1"/>
            </p:cNvSpPr>
            <p:nvPr/>
          </p:nvSpPr>
          <p:spPr bwMode="auto">
            <a:xfrm>
              <a:off x="7068281" y="328298"/>
              <a:ext cx="1072624" cy="319402"/>
            </a:xfrm>
            <a:prstGeom prst="rect">
              <a:avLst/>
            </a:prstGeom>
            <a:solidFill>
              <a:srgbClr val="C00000"/>
            </a:solidFill>
            <a:ln w="31750" algn="ctr">
              <a:noFill/>
              <a:miter lim="800000"/>
              <a:headEnd/>
              <a:tailEnd/>
            </a:ln>
            <a:effectLst>
              <a:outerShdw blurRad="63500" algn="ctr" rotWithShape="0">
                <a:schemeClr val="tx1">
                  <a:alpha val="35000"/>
                </a:schemeClr>
              </a:outerShdw>
            </a:effectLst>
            <a:ex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00000"/>
                </a:lnSpc>
                <a:defRPr sz="1400" b="1">
                  <a:solidFill>
                    <a:srgbClr val="FFFFFF"/>
                  </a:solidFill>
                  <a:latin typeface="FrutigerNext LT Medium"/>
                  <a:cs typeface="Arial" charset="0"/>
                </a:defRPr>
              </a:lvl1pPr>
            </a:lstStyle>
            <a:p>
              <a:pPr>
                <a:defRPr/>
              </a:pPr>
              <a:r>
                <a:rPr lang="zh-CN" altLang="en-US"/>
                <a:t>高可靠</a:t>
              </a:r>
              <a:endParaRPr lang="en-US" altLang="zh-CN" dirty="0"/>
            </a:p>
          </p:txBody>
        </p:sp>
        <p:sp>
          <p:nvSpPr>
            <p:cNvPr id="20" name="Text Box 29"/>
            <p:cNvSpPr txBox="1">
              <a:spLocks noChangeArrowheads="1"/>
            </p:cNvSpPr>
            <p:nvPr/>
          </p:nvSpPr>
          <p:spPr bwMode="auto">
            <a:xfrm>
              <a:off x="8191821" y="328298"/>
              <a:ext cx="1072624" cy="319402"/>
            </a:xfrm>
            <a:prstGeom prst="rect">
              <a:avLst/>
            </a:prstGeom>
            <a:solidFill>
              <a:srgbClr val="C00000"/>
            </a:solidFill>
            <a:ln w="31750" algn="ctr">
              <a:noFill/>
              <a:miter lim="800000"/>
              <a:headEnd/>
              <a:tailEnd/>
            </a:ln>
            <a:effectLst>
              <a:outerShdw blurRad="63500" algn="ctr" rotWithShape="0">
                <a:schemeClr val="tx1">
                  <a:alpha val="35000"/>
                </a:schemeClr>
              </a:outerShdw>
            </a:effectLst>
            <a:ex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00000"/>
                </a:lnSpc>
                <a:defRPr sz="1400" b="1">
                  <a:solidFill>
                    <a:srgbClr val="FFFFFF"/>
                  </a:solidFill>
                  <a:latin typeface="FrutigerNext LT Medium"/>
                  <a:cs typeface="Arial" charset="0"/>
                </a:defRPr>
              </a:lvl1pPr>
            </a:lstStyle>
            <a:p>
              <a:pPr>
                <a:defRPr/>
              </a:pPr>
              <a:r>
                <a:rPr lang="zh-CN" altLang="en-US"/>
                <a:t>易管理</a:t>
              </a:r>
              <a:endParaRPr lang="en-US" altLang="zh-CN" dirty="0"/>
            </a:p>
          </p:txBody>
        </p:sp>
      </p:grpSp>
      <p:pic>
        <p:nvPicPr>
          <p:cNvPr id="21" name="Picture 19" descr="F:\ParaStor王云\CP0420-创新大会-事业部\单页+视频\整排机柜无背景图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1916832"/>
            <a:ext cx="3471863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88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023318" y="4224778"/>
            <a:ext cx="2839099" cy="39746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rPr>
              <a:t>数据管理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023317" y="3791616"/>
            <a:ext cx="1875762" cy="4331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rPr>
              <a:t>协议引擎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4899120" y="3791616"/>
            <a:ext cx="1875762" cy="4331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rPr>
              <a:t>存储高级功能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6756024" y="3791616"/>
            <a:ext cx="1875762" cy="43316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>
                <a:latin typeface="微软雅黑" panose="020B0503020204020204" pitchFamily="34" charset="-122"/>
                <a:ea typeface="微软雅黑" panose="020B0503020204020204" pitchFamily="34" charset="-122"/>
              </a:rPr>
              <a:t>WebUI</a:t>
            </a:r>
            <a:r>
              <a: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3316" y="4990762"/>
            <a:ext cx="1010515" cy="3151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23316" y="5317490"/>
            <a:ext cx="1010515" cy="3151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9666" y="4993999"/>
            <a:ext cx="1000132" cy="31187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9666" y="5320727"/>
            <a:ext cx="1000132" cy="31187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96012" y="4940882"/>
            <a:ext cx="815139" cy="30414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96012" y="5378413"/>
            <a:ext cx="815139" cy="30414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9961" y="4940882"/>
            <a:ext cx="815139" cy="3041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9961" y="5378413"/>
            <a:ext cx="815139" cy="30414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02223" y="4940882"/>
            <a:ext cx="815139" cy="30414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02223" y="5361166"/>
            <a:ext cx="815139" cy="3041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16647" y="4940882"/>
            <a:ext cx="815139" cy="30414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16647" y="5361166"/>
            <a:ext cx="815139" cy="30414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4622" y="1747260"/>
            <a:ext cx="677361" cy="6451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51920" y="1700808"/>
            <a:ext cx="749935" cy="74187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79590" y="1720054"/>
            <a:ext cx="774126" cy="74993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94016" y="1720053"/>
            <a:ext cx="782191" cy="70961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35232" y="1845328"/>
            <a:ext cx="685425" cy="725744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02937" y="1841976"/>
            <a:ext cx="641403" cy="646749"/>
          </a:xfrm>
          <a:prstGeom prst="rect">
            <a:avLst/>
          </a:prstGeom>
        </p:spPr>
      </p:pic>
      <p:sp>
        <p:nvSpPr>
          <p:cNvPr id="36" name="上下箭头 35"/>
          <p:cNvSpPr/>
          <p:nvPr/>
        </p:nvSpPr>
        <p:spPr>
          <a:xfrm>
            <a:off x="3238604" y="2960397"/>
            <a:ext cx="243846" cy="432893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9" name="文本框 38"/>
          <p:cNvSpPr txBox="1"/>
          <p:nvPr/>
        </p:nvSpPr>
        <p:spPr>
          <a:xfrm>
            <a:off x="3023316" y="2695438"/>
            <a:ext cx="853463" cy="338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>
                <a:latin typeface="微软雅黑" panose="020B0503020204020204" pitchFamily="34" charset="-122"/>
                <a:ea typeface="微软雅黑" panose="020B0503020204020204" pitchFamily="34" charset="-122"/>
              </a:rPr>
              <a:t>POSIX</a:t>
            </a:r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上下箭头 41"/>
          <p:cNvSpPr/>
          <p:nvPr/>
        </p:nvSpPr>
        <p:spPr>
          <a:xfrm>
            <a:off x="3975394" y="2960397"/>
            <a:ext cx="243846" cy="432893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3" name="文本框 42"/>
          <p:cNvSpPr txBox="1"/>
          <p:nvPr/>
        </p:nvSpPr>
        <p:spPr>
          <a:xfrm>
            <a:off x="3885976" y="2690698"/>
            <a:ext cx="853463" cy="338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>
                <a:latin typeface="微软雅黑" panose="020B0503020204020204" pitchFamily="34" charset="-122"/>
                <a:ea typeface="微软雅黑" panose="020B0503020204020204" pitchFamily="34" charset="-122"/>
              </a:rPr>
              <a:t>NFS</a:t>
            </a:r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上下箭头 47"/>
          <p:cNvSpPr/>
          <p:nvPr/>
        </p:nvSpPr>
        <p:spPr>
          <a:xfrm>
            <a:off x="4739536" y="2960397"/>
            <a:ext cx="243846" cy="432893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9" name="文本框 48"/>
          <p:cNvSpPr txBox="1"/>
          <p:nvPr/>
        </p:nvSpPr>
        <p:spPr>
          <a:xfrm>
            <a:off x="4650119" y="2695438"/>
            <a:ext cx="853463" cy="338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>
                <a:latin typeface="微软雅黑" panose="020B0503020204020204" pitchFamily="34" charset="-122"/>
                <a:ea typeface="微软雅黑" panose="020B0503020204020204" pitchFamily="34" charset="-122"/>
              </a:rPr>
              <a:t>CIFS</a:t>
            </a:r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上下箭头 50"/>
          <p:cNvSpPr/>
          <p:nvPr/>
        </p:nvSpPr>
        <p:spPr>
          <a:xfrm>
            <a:off x="5547293" y="2960397"/>
            <a:ext cx="243846" cy="432893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2" name="文本框 51"/>
          <p:cNvSpPr txBox="1"/>
          <p:nvPr/>
        </p:nvSpPr>
        <p:spPr>
          <a:xfrm>
            <a:off x="5457875" y="2691683"/>
            <a:ext cx="853463" cy="338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>
                <a:latin typeface="微软雅黑" panose="020B0503020204020204" pitchFamily="34" charset="-122"/>
                <a:ea typeface="微软雅黑" panose="020B0503020204020204" pitchFamily="34" charset="-122"/>
              </a:rPr>
              <a:t>FTP</a:t>
            </a:r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上下箭头 53"/>
          <p:cNvSpPr/>
          <p:nvPr/>
        </p:nvSpPr>
        <p:spPr>
          <a:xfrm>
            <a:off x="7107744" y="2960397"/>
            <a:ext cx="243846" cy="432893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5" name="文本框 54"/>
          <p:cNvSpPr txBox="1"/>
          <p:nvPr/>
        </p:nvSpPr>
        <p:spPr>
          <a:xfrm>
            <a:off x="6924860" y="2712692"/>
            <a:ext cx="853463" cy="338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上下箭头 56"/>
          <p:cNvSpPr/>
          <p:nvPr/>
        </p:nvSpPr>
        <p:spPr>
          <a:xfrm>
            <a:off x="8083130" y="2960397"/>
            <a:ext cx="243846" cy="432893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8" name="文本框 57"/>
          <p:cNvSpPr txBox="1"/>
          <p:nvPr/>
        </p:nvSpPr>
        <p:spPr>
          <a:xfrm>
            <a:off x="7900245" y="2696776"/>
            <a:ext cx="853463" cy="338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>
                <a:latin typeface="微软雅黑" panose="020B0503020204020204" pitchFamily="34" charset="-122"/>
                <a:ea typeface="微软雅黑" panose="020B0503020204020204" pitchFamily="34" charset="-122"/>
              </a:rPr>
              <a:t>HDFS</a:t>
            </a:r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2934622" y="1560176"/>
            <a:ext cx="3577425" cy="1050630"/>
          </a:xfrm>
          <a:prstGeom prst="round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0" name="文本框 59"/>
          <p:cNvSpPr txBox="1"/>
          <p:nvPr/>
        </p:nvSpPr>
        <p:spPr>
          <a:xfrm>
            <a:off x="2988189" y="5673559"/>
            <a:ext cx="1078578" cy="338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rPr>
              <a:t>管理节点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4033830" y="5665309"/>
            <a:ext cx="1156082" cy="338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rPr>
              <a:t>索引节点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6219155" y="5682557"/>
            <a:ext cx="1225186" cy="338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rPr>
              <a:t>数据节点</a:t>
            </a:r>
          </a:p>
        </p:txBody>
      </p:sp>
      <p:sp>
        <p:nvSpPr>
          <p:cNvPr id="64" name="圆角矩形 63"/>
          <p:cNvSpPr/>
          <p:nvPr/>
        </p:nvSpPr>
        <p:spPr>
          <a:xfrm>
            <a:off x="5059798" y="4792173"/>
            <a:ext cx="3577425" cy="1185811"/>
          </a:xfrm>
          <a:prstGeom prst="round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1" name="圆角矩形 70"/>
          <p:cNvSpPr/>
          <p:nvPr/>
        </p:nvSpPr>
        <p:spPr>
          <a:xfrm>
            <a:off x="5869400" y="4234329"/>
            <a:ext cx="2767823" cy="39746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rPr>
              <a:t>数据保护</a:t>
            </a:r>
          </a:p>
        </p:txBody>
      </p:sp>
      <p:sp>
        <p:nvSpPr>
          <p:cNvPr id="72" name="圆角矩形 71"/>
          <p:cNvSpPr/>
          <p:nvPr/>
        </p:nvSpPr>
        <p:spPr>
          <a:xfrm>
            <a:off x="2885405" y="3244780"/>
            <a:ext cx="5746381" cy="1443034"/>
          </a:xfrm>
          <a:prstGeom prst="roundRect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3" name="文本框 72"/>
          <p:cNvSpPr txBox="1"/>
          <p:nvPr/>
        </p:nvSpPr>
        <p:spPr>
          <a:xfrm>
            <a:off x="4190881" y="3393042"/>
            <a:ext cx="39532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ParaStor </a:t>
            </a:r>
            <a:r>
              <a:rPr lang="zh-CN" altLang="en-US" sz="135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云存储系统</a:t>
            </a:r>
          </a:p>
        </p:txBody>
      </p:sp>
      <p:sp>
        <p:nvSpPr>
          <p:cNvPr id="53" name="MH_SubTitle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69339" y="2312100"/>
            <a:ext cx="1894449" cy="4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应用协议层</a:t>
            </a:r>
          </a:p>
        </p:txBody>
      </p:sp>
      <p:sp>
        <p:nvSpPr>
          <p:cNvPr id="56" name="MH_SubTitle_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69339" y="3693701"/>
            <a:ext cx="1894449" cy="4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数据处理层</a:t>
            </a:r>
          </a:p>
        </p:txBody>
      </p:sp>
      <p:sp>
        <p:nvSpPr>
          <p:cNvPr id="63" name="MH_SubTitle_3"/>
          <p:cNvSpPr txBox="1"/>
          <p:nvPr>
            <p:custDataLst>
              <p:tags r:id="rId3"/>
            </p:custDataLst>
          </p:nvPr>
        </p:nvSpPr>
        <p:spPr>
          <a:xfrm>
            <a:off x="869339" y="5093310"/>
            <a:ext cx="1894449" cy="508422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>
              <a:defRPr/>
            </a:pPr>
            <a:r>
              <a:rPr lang="zh-CN" altLang="en-US" sz="1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硬件节点层</a:t>
            </a:r>
            <a:endParaRPr lang="zh-CN" altLang="en-US" sz="1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MH_Other_4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 rot="5400000">
            <a:off x="310753" y="2410537"/>
            <a:ext cx="284871" cy="259321"/>
          </a:xfrm>
          <a:custGeom>
            <a:avLst/>
            <a:gdLst>
              <a:gd name="T0" fmla="*/ 85221703 w 115"/>
              <a:gd name="T1" fmla="*/ 839050551 h 105"/>
              <a:gd name="T2" fmla="*/ 994256285 w 115"/>
              <a:gd name="T3" fmla="*/ 839050551 h 105"/>
              <a:gd name="T4" fmla="*/ 1060539832 w 115"/>
              <a:gd name="T5" fmla="*/ 744775104 h 105"/>
              <a:gd name="T6" fmla="*/ 596555002 w 115"/>
              <a:gd name="T7" fmla="*/ 28282327 h 105"/>
              <a:gd name="T8" fmla="*/ 482922986 w 115"/>
              <a:gd name="T9" fmla="*/ 28282327 h 105"/>
              <a:gd name="T10" fmla="*/ 18938156 w 115"/>
              <a:gd name="T11" fmla="*/ 744775104 h 105"/>
              <a:gd name="T12" fmla="*/ 85221703 w 115"/>
              <a:gd name="T13" fmla="*/ 839050551 h 105"/>
              <a:gd name="T14" fmla="*/ 539737455 w 115"/>
              <a:gd name="T15" fmla="*/ 113129308 h 105"/>
              <a:gd name="T16" fmla="*/ 965849050 w 115"/>
              <a:gd name="T17" fmla="*/ 763628966 h 105"/>
              <a:gd name="T18" fmla="*/ 113628938 w 115"/>
              <a:gd name="T19" fmla="*/ 763628966 h 105"/>
              <a:gd name="T20" fmla="*/ 539737455 w 115"/>
              <a:gd name="T21" fmla="*/ 113129308 h 105"/>
              <a:gd name="T22" fmla="*/ 1032132597 w 115"/>
              <a:gd name="T23" fmla="*/ 914469066 h 105"/>
              <a:gd name="T24" fmla="*/ 47345391 w 115"/>
              <a:gd name="T25" fmla="*/ 914469066 h 105"/>
              <a:gd name="T26" fmla="*/ 9469078 w 115"/>
              <a:gd name="T27" fmla="*/ 952179858 h 105"/>
              <a:gd name="T28" fmla="*/ 47345391 w 115"/>
              <a:gd name="T29" fmla="*/ 989890651 h 105"/>
              <a:gd name="T30" fmla="*/ 1032132597 w 115"/>
              <a:gd name="T31" fmla="*/ 989890651 h 105"/>
              <a:gd name="T32" fmla="*/ 1070008910 w 115"/>
              <a:gd name="T33" fmla="*/ 952179858 h 105"/>
              <a:gd name="T34" fmla="*/ 1032132597 w 115"/>
              <a:gd name="T35" fmla="*/ 914469066 h 10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5" h="105">
                <a:moveTo>
                  <a:pt x="9" y="89"/>
                </a:moveTo>
                <a:cubicBezTo>
                  <a:pt x="105" y="89"/>
                  <a:pt x="105" y="89"/>
                  <a:pt x="105" y="89"/>
                </a:cubicBezTo>
                <a:cubicBezTo>
                  <a:pt x="115" y="89"/>
                  <a:pt x="114" y="83"/>
                  <a:pt x="112" y="79"/>
                </a:cubicBezTo>
                <a:cubicBezTo>
                  <a:pt x="63" y="3"/>
                  <a:pt x="63" y="3"/>
                  <a:pt x="63" y="3"/>
                </a:cubicBezTo>
                <a:cubicBezTo>
                  <a:pt x="61" y="0"/>
                  <a:pt x="54" y="0"/>
                  <a:pt x="51" y="3"/>
                </a:cubicBezTo>
                <a:cubicBezTo>
                  <a:pt x="2" y="79"/>
                  <a:pt x="2" y="79"/>
                  <a:pt x="2" y="79"/>
                </a:cubicBezTo>
                <a:cubicBezTo>
                  <a:pt x="0" y="84"/>
                  <a:pt x="0" y="89"/>
                  <a:pt x="9" y="89"/>
                </a:cubicBezTo>
                <a:close/>
                <a:moveTo>
                  <a:pt x="57" y="12"/>
                </a:moveTo>
                <a:cubicBezTo>
                  <a:pt x="102" y="81"/>
                  <a:pt x="102" y="81"/>
                  <a:pt x="102" y="81"/>
                </a:cubicBezTo>
                <a:cubicBezTo>
                  <a:pt x="100" y="81"/>
                  <a:pt x="19" y="81"/>
                  <a:pt x="12" y="81"/>
                </a:cubicBezTo>
                <a:lnTo>
                  <a:pt x="57" y="12"/>
                </a:lnTo>
                <a:close/>
                <a:moveTo>
                  <a:pt x="109" y="97"/>
                </a:moveTo>
                <a:cubicBezTo>
                  <a:pt x="5" y="97"/>
                  <a:pt x="5" y="97"/>
                  <a:pt x="5" y="97"/>
                </a:cubicBezTo>
                <a:cubicBezTo>
                  <a:pt x="3" y="97"/>
                  <a:pt x="1" y="99"/>
                  <a:pt x="1" y="101"/>
                </a:cubicBezTo>
                <a:cubicBezTo>
                  <a:pt x="1" y="103"/>
                  <a:pt x="3" y="105"/>
                  <a:pt x="5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1" y="105"/>
                  <a:pt x="113" y="103"/>
                  <a:pt x="113" y="101"/>
                </a:cubicBezTo>
                <a:cubicBezTo>
                  <a:pt x="113" y="99"/>
                  <a:pt x="111" y="97"/>
                  <a:pt x="109" y="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" name="MH_Other_5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 rot="5400000">
            <a:off x="310755" y="3792136"/>
            <a:ext cx="284870" cy="259321"/>
          </a:xfrm>
          <a:custGeom>
            <a:avLst/>
            <a:gdLst>
              <a:gd name="T0" fmla="*/ 85221463 w 115"/>
              <a:gd name="T1" fmla="*/ 839050551 h 105"/>
              <a:gd name="T2" fmla="*/ 994253476 w 115"/>
              <a:gd name="T3" fmla="*/ 839050551 h 105"/>
              <a:gd name="T4" fmla="*/ 1060536836 w 115"/>
              <a:gd name="T5" fmla="*/ 744775104 h 105"/>
              <a:gd name="T6" fmla="*/ 596553317 w 115"/>
              <a:gd name="T7" fmla="*/ 28282327 h 105"/>
              <a:gd name="T8" fmla="*/ 482921622 w 115"/>
              <a:gd name="T9" fmla="*/ 28282327 h 105"/>
              <a:gd name="T10" fmla="*/ 18938103 w 115"/>
              <a:gd name="T11" fmla="*/ 744775104 h 105"/>
              <a:gd name="T12" fmla="*/ 85221463 w 115"/>
              <a:gd name="T13" fmla="*/ 839050551 h 105"/>
              <a:gd name="T14" fmla="*/ 539735930 w 115"/>
              <a:gd name="T15" fmla="*/ 113129308 h 105"/>
              <a:gd name="T16" fmla="*/ 965846322 w 115"/>
              <a:gd name="T17" fmla="*/ 763628966 h 105"/>
              <a:gd name="T18" fmla="*/ 113628617 w 115"/>
              <a:gd name="T19" fmla="*/ 763628966 h 105"/>
              <a:gd name="T20" fmla="*/ 539735930 w 115"/>
              <a:gd name="T21" fmla="*/ 113129308 h 105"/>
              <a:gd name="T22" fmla="*/ 1032129682 w 115"/>
              <a:gd name="T23" fmla="*/ 914469066 h 105"/>
              <a:gd name="T24" fmla="*/ 47345257 w 115"/>
              <a:gd name="T25" fmla="*/ 914469066 h 105"/>
              <a:gd name="T26" fmla="*/ 9469051 w 115"/>
              <a:gd name="T27" fmla="*/ 952179858 h 105"/>
              <a:gd name="T28" fmla="*/ 47345257 w 115"/>
              <a:gd name="T29" fmla="*/ 989890651 h 105"/>
              <a:gd name="T30" fmla="*/ 1032129682 w 115"/>
              <a:gd name="T31" fmla="*/ 989890651 h 105"/>
              <a:gd name="T32" fmla="*/ 1070005888 w 115"/>
              <a:gd name="T33" fmla="*/ 952179858 h 105"/>
              <a:gd name="T34" fmla="*/ 1032129682 w 115"/>
              <a:gd name="T35" fmla="*/ 914469066 h 10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5" h="105">
                <a:moveTo>
                  <a:pt x="9" y="89"/>
                </a:moveTo>
                <a:cubicBezTo>
                  <a:pt x="105" y="89"/>
                  <a:pt x="105" y="89"/>
                  <a:pt x="105" y="89"/>
                </a:cubicBezTo>
                <a:cubicBezTo>
                  <a:pt x="115" y="89"/>
                  <a:pt x="114" y="83"/>
                  <a:pt x="112" y="79"/>
                </a:cubicBezTo>
                <a:cubicBezTo>
                  <a:pt x="63" y="3"/>
                  <a:pt x="63" y="3"/>
                  <a:pt x="63" y="3"/>
                </a:cubicBezTo>
                <a:cubicBezTo>
                  <a:pt x="61" y="0"/>
                  <a:pt x="54" y="0"/>
                  <a:pt x="51" y="3"/>
                </a:cubicBezTo>
                <a:cubicBezTo>
                  <a:pt x="2" y="79"/>
                  <a:pt x="2" y="79"/>
                  <a:pt x="2" y="79"/>
                </a:cubicBezTo>
                <a:cubicBezTo>
                  <a:pt x="0" y="84"/>
                  <a:pt x="0" y="89"/>
                  <a:pt x="9" y="89"/>
                </a:cubicBezTo>
                <a:close/>
                <a:moveTo>
                  <a:pt x="57" y="12"/>
                </a:moveTo>
                <a:cubicBezTo>
                  <a:pt x="102" y="81"/>
                  <a:pt x="102" y="81"/>
                  <a:pt x="102" y="81"/>
                </a:cubicBezTo>
                <a:cubicBezTo>
                  <a:pt x="100" y="81"/>
                  <a:pt x="19" y="81"/>
                  <a:pt x="12" y="81"/>
                </a:cubicBezTo>
                <a:lnTo>
                  <a:pt x="57" y="12"/>
                </a:lnTo>
                <a:close/>
                <a:moveTo>
                  <a:pt x="109" y="97"/>
                </a:moveTo>
                <a:cubicBezTo>
                  <a:pt x="5" y="97"/>
                  <a:pt x="5" y="97"/>
                  <a:pt x="5" y="97"/>
                </a:cubicBezTo>
                <a:cubicBezTo>
                  <a:pt x="3" y="97"/>
                  <a:pt x="1" y="99"/>
                  <a:pt x="1" y="101"/>
                </a:cubicBezTo>
                <a:cubicBezTo>
                  <a:pt x="1" y="103"/>
                  <a:pt x="3" y="105"/>
                  <a:pt x="5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1" y="105"/>
                  <a:pt x="113" y="103"/>
                  <a:pt x="113" y="101"/>
                </a:cubicBezTo>
                <a:cubicBezTo>
                  <a:pt x="113" y="99"/>
                  <a:pt x="111" y="97"/>
                  <a:pt x="109" y="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" name="MH_Other_6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 rot="5400000">
            <a:off x="310753" y="5173738"/>
            <a:ext cx="284871" cy="259321"/>
          </a:xfrm>
          <a:custGeom>
            <a:avLst/>
            <a:gdLst>
              <a:gd name="T0" fmla="*/ 9 w 115"/>
              <a:gd name="T1" fmla="*/ 89 h 105"/>
              <a:gd name="T2" fmla="*/ 105 w 115"/>
              <a:gd name="T3" fmla="*/ 89 h 105"/>
              <a:gd name="T4" fmla="*/ 112 w 115"/>
              <a:gd name="T5" fmla="*/ 79 h 105"/>
              <a:gd name="T6" fmla="*/ 63 w 115"/>
              <a:gd name="T7" fmla="*/ 3 h 105"/>
              <a:gd name="T8" fmla="*/ 51 w 115"/>
              <a:gd name="T9" fmla="*/ 3 h 105"/>
              <a:gd name="T10" fmla="*/ 2 w 115"/>
              <a:gd name="T11" fmla="*/ 79 h 105"/>
              <a:gd name="T12" fmla="*/ 9 w 115"/>
              <a:gd name="T13" fmla="*/ 89 h 105"/>
              <a:gd name="T14" fmla="*/ 57 w 115"/>
              <a:gd name="T15" fmla="*/ 12 h 105"/>
              <a:gd name="T16" fmla="*/ 102 w 115"/>
              <a:gd name="T17" fmla="*/ 81 h 105"/>
              <a:gd name="T18" fmla="*/ 12 w 115"/>
              <a:gd name="T19" fmla="*/ 81 h 105"/>
              <a:gd name="T20" fmla="*/ 57 w 115"/>
              <a:gd name="T21" fmla="*/ 12 h 105"/>
              <a:gd name="T22" fmla="*/ 109 w 115"/>
              <a:gd name="T23" fmla="*/ 97 h 105"/>
              <a:gd name="T24" fmla="*/ 5 w 115"/>
              <a:gd name="T25" fmla="*/ 97 h 105"/>
              <a:gd name="T26" fmla="*/ 1 w 115"/>
              <a:gd name="T27" fmla="*/ 101 h 105"/>
              <a:gd name="T28" fmla="*/ 5 w 115"/>
              <a:gd name="T29" fmla="*/ 105 h 105"/>
              <a:gd name="T30" fmla="*/ 109 w 115"/>
              <a:gd name="T31" fmla="*/ 105 h 105"/>
              <a:gd name="T32" fmla="*/ 113 w 115"/>
              <a:gd name="T33" fmla="*/ 101 h 105"/>
              <a:gd name="T34" fmla="*/ 109 w 115"/>
              <a:gd name="T35" fmla="*/ 97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5" h="105">
                <a:moveTo>
                  <a:pt x="9" y="89"/>
                </a:moveTo>
                <a:cubicBezTo>
                  <a:pt x="105" y="89"/>
                  <a:pt x="105" y="89"/>
                  <a:pt x="105" y="89"/>
                </a:cubicBezTo>
                <a:cubicBezTo>
                  <a:pt x="115" y="89"/>
                  <a:pt x="114" y="83"/>
                  <a:pt x="112" y="79"/>
                </a:cubicBezTo>
                <a:cubicBezTo>
                  <a:pt x="63" y="3"/>
                  <a:pt x="63" y="3"/>
                  <a:pt x="63" y="3"/>
                </a:cubicBezTo>
                <a:cubicBezTo>
                  <a:pt x="61" y="0"/>
                  <a:pt x="54" y="0"/>
                  <a:pt x="51" y="3"/>
                </a:cubicBezTo>
                <a:cubicBezTo>
                  <a:pt x="2" y="79"/>
                  <a:pt x="2" y="79"/>
                  <a:pt x="2" y="79"/>
                </a:cubicBezTo>
                <a:cubicBezTo>
                  <a:pt x="0" y="84"/>
                  <a:pt x="0" y="89"/>
                  <a:pt x="9" y="89"/>
                </a:cubicBezTo>
                <a:close/>
                <a:moveTo>
                  <a:pt x="57" y="12"/>
                </a:moveTo>
                <a:cubicBezTo>
                  <a:pt x="102" y="81"/>
                  <a:pt x="102" y="81"/>
                  <a:pt x="102" y="81"/>
                </a:cubicBezTo>
                <a:cubicBezTo>
                  <a:pt x="100" y="81"/>
                  <a:pt x="19" y="81"/>
                  <a:pt x="12" y="81"/>
                </a:cubicBezTo>
                <a:lnTo>
                  <a:pt x="57" y="12"/>
                </a:lnTo>
                <a:close/>
                <a:moveTo>
                  <a:pt x="109" y="97"/>
                </a:moveTo>
                <a:cubicBezTo>
                  <a:pt x="5" y="97"/>
                  <a:pt x="5" y="97"/>
                  <a:pt x="5" y="97"/>
                </a:cubicBezTo>
                <a:cubicBezTo>
                  <a:pt x="3" y="97"/>
                  <a:pt x="1" y="99"/>
                  <a:pt x="1" y="101"/>
                </a:cubicBezTo>
                <a:cubicBezTo>
                  <a:pt x="1" y="103"/>
                  <a:pt x="3" y="105"/>
                  <a:pt x="5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1" y="105"/>
                  <a:pt x="113" y="103"/>
                  <a:pt x="113" y="101"/>
                </a:cubicBezTo>
                <a:cubicBezTo>
                  <a:pt x="113" y="99"/>
                  <a:pt x="111" y="97"/>
                  <a:pt x="109" y="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smtClean="0"/>
              <a:t>逻辑架构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06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smtClean="0"/>
              <a:t>体系</a:t>
            </a:r>
            <a:r>
              <a:rPr lang="zh-CN" altLang="en-US" dirty="0"/>
              <a:t>架构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450110" y="2348764"/>
            <a:ext cx="8136904" cy="4176580"/>
          </a:xfrm>
          <a:prstGeom prst="roundRect">
            <a:avLst>
              <a:gd name="adj" fmla="val 4903"/>
            </a:avLst>
          </a:prstGeom>
          <a:solidFill>
            <a:srgbClr val="F5F5F5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037943" y="4941062"/>
            <a:ext cx="4741775" cy="1080212"/>
          </a:xfrm>
          <a:prstGeom prst="roundRect">
            <a:avLst>
              <a:gd name="adj" fmla="val 4903"/>
            </a:avLst>
          </a:prstGeom>
          <a:solidFill>
            <a:srgbClr val="D1DCFF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588919" y="2891736"/>
            <a:ext cx="4498731" cy="1041248"/>
          </a:xfrm>
          <a:prstGeom prst="roundRect">
            <a:avLst>
              <a:gd name="adj" fmla="val 4903"/>
            </a:avLst>
          </a:prstGeom>
          <a:solidFill>
            <a:srgbClr val="FFE5F2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上下箭头 29"/>
          <p:cNvSpPr>
            <a:spLocks noChangeAspect="1"/>
          </p:cNvSpPr>
          <p:nvPr/>
        </p:nvSpPr>
        <p:spPr>
          <a:xfrm>
            <a:off x="4672049" y="2100852"/>
            <a:ext cx="134977" cy="3128312"/>
          </a:xfrm>
          <a:prstGeom prst="upDownArrow">
            <a:avLst>
              <a:gd name="adj1" fmla="val 41949"/>
              <a:gd name="adj2" fmla="val 193108"/>
            </a:avLst>
          </a:pr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上下箭头 30"/>
          <p:cNvSpPr>
            <a:spLocks noChangeAspect="1"/>
          </p:cNvSpPr>
          <p:nvPr/>
        </p:nvSpPr>
        <p:spPr>
          <a:xfrm>
            <a:off x="2830308" y="2100852"/>
            <a:ext cx="134977" cy="3128312"/>
          </a:xfrm>
          <a:prstGeom prst="upDownArrow">
            <a:avLst>
              <a:gd name="adj1" fmla="val 41949"/>
              <a:gd name="adj2" fmla="val 193108"/>
            </a:avLst>
          </a:pr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上下箭头 31"/>
          <p:cNvSpPr>
            <a:spLocks noChangeAspect="1"/>
          </p:cNvSpPr>
          <p:nvPr/>
        </p:nvSpPr>
        <p:spPr>
          <a:xfrm>
            <a:off x="1492525" y="2100852"/>
            <a:ext cx="134977" cy="3128312"/>
          </a:xfrm>
          <a:prstGeom prst="upDownArrow">
            <a:avLst>
              <a:gd name="adj1" fmla="val 41949"/>
              <a:gd name="adj2" fmla="val 193108"/>
            </a:avLst>
          </a:pr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026078" y="1294251"/>
            <a:ext cx="1123648" cy="622453"/>
            <a:chOff x="484978" y="1366347"/>
            <a:chExt cx="1123648" cy="622453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4978" y="1366347"/>
              <a:ext cx="552571" cy="622453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6055" y="1366347"/>
              <a:ext cx="552571" cy="622453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2529603" y="1294251"/>
            <a:ext cx="1072837" cy="616102"/>
            <a:chOff x="2425314" y="1366347"/>
            <a:chExt cx="1072837" cy="616102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5314" y="1366347"/>
              <a:ext cx="501760" cy="616102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6391" y="1366347"/>
              <a:ext cx="501760" cy="616102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3982317" y="1402227"/>
            <a:ext cx="1028377" cy="514477"/>
            <a:chOff x="4314839" y="1366347"/>
            <a:chExt cx="1028377" cy="514477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4839" y="1366347"/>
              <a:ext cx="457300" cy="514477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5916" y="1366347"/>
              <a:ext cx="457300" cy="514477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5390571" y="1294251"/>
            <a:ext cx="1057097" cy="622453"/>
            <a:chOff x="6159904" y="1366347"/>
            <a:chExt cx="1057097" cy="622453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59904" y="1366347"/>
              <a:ext cx="482706" cy="622453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34295" y="1366347"/>
              <a:ext cx="482706" cy="622453"/>
            </a:xfrm>
            <a:prstGeom prst="rect">
              <a:avLst/>
            </a:prstGeom>
          </p:spPr>
        </p:pic>
      </p:grpSp>
      <p:grpSp>
        <p:nvGrpSpPr>
          <p:cNvPr id="45" name="组合 44"/>
          <p:cNvGrpSpPr/>
          <p:nvPr/>
        </p:nvGrpSpPr>
        <p:grpSpPr>
          <a:xfrm>
            <a:off x="6827544" y="1294251"/>
            <a:ext cx="1111494" cy="609750"/>
            <a:chOff x="7452400" y="1366347"/>
            <a:chExt cx="1111494" cy="609750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30377" y="1366347"/>
              <a:ext cx="533517" cy="609750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52400" y="1366347"/>
              <a:ext cx="533517" cy="609750"/>
            </a:xfrm>
            <a:prstGeom prst="rect">
              <a:avLst/>
            </a:prstGeom>
          </p:spPr>
        </p:pic>
      </p:grpSp>
      <p:cxnSp>
        <p:nvCxnSpPr>
          <p:cNvPr id="48" name="直接连接符 47"/>
          <p:cNvCxnSpPr/>
          <p:nvPr/>
        </p:nvCxnSpPr>
        <p:spPr>
          <a:xfrm>
            <a:off x="395536" y="2060724"/>
            <a:ext cx="8191478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666419" y="3139261"/>
            <a:ext cx="4286829" cy="446660"/>
            <a:chOff x="755861" y="3211357"/>
            <a:chExt cx="4286829" cy="446660"/>
          </a:xfrm>
        </p:grpSpPr>
        <p:sp>
          <p:nvSpPr>
            <p:cNvPr id="50" name="矩形 49"/>
            <p:cNvSpPr/>
            <p:nvPr/>
          </p:nvSpPr>
          <p:spPr>
            <a:xfrm>
              <a:off x="755861" y="3241542"/>
              <a:ext cx="1174430" cy="416475"/>
            </a:xfrm>
            <a:prstGeom prst="rect">
              <a:avLst/>
            </a:prstGeom>
            <a:solidFill>
              <a:srgbClr val="FF3399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数据控制器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2071225" y="3241542"/>
              <a:ext cx="1174430" cy="416475"/>
            </a:xfrm>
            <a:prstGeom prst="rect">
              <a:avLst/>
            </a:prstGeom>
            <a:solidFill>
              <a:srgbClr val="FF3399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数据控制器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3868260" y="3241542"/>
              <a:ext cx="1174430" cy="416475"/>
            </a:xfrm>
            <a:prstGeom prst="rect">
              <a:avLst/>
            </a:prstGeom>
            <a:solidFill>
              <a:srgbClr val="FF3399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数据控制器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28"/>
            <p:cNvSpPr txBox="1"/>
            <p:nvPr/>
          </p:nvSpPr>
          <p:spPr>
            <a:xfrm>
              <a:off x="3103901" y="3211357"/>
              <a:ext cx="903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>
            <a:grpSpLocks noChangeAspect="1"/>
          </p:cNvGrpSpPr>
          <p:nvPr/>
        </p:nvGrpSpPr>
        <p:grpSpPr>
          <a:xfrm>
            <a:off x="5490698" y="2583830"/>
            <a:ext cx="1515472" cy="1061114"/>
            <a:chOff x="5801963" y="2708900"/>
            <a:chExt cx="1542659" cy="1080150"/>
          </a:xfrm>
        </p:grpSpPr>
        <p:sp>
          <p:nvSpPr>
            <p:cNvPr id="55" name="矩形 54"/>
            <p:cNvSpPr/>
            <p:nvPr/>
          </p:nvSpPr>
          <p:spPr>
            <a:xfrm>
              <a:off x="5801963" y="2708900"/>
              <a:ext cx="1218377" cy="432060"/>
            </a:xfrm>
            <a:prstGeom prst="rect">
              <a:avLst/>
            </a:prstGeom>
            <a:solidFill>
              <a:srgbClr val="7030A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索引控制器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5909920" y="2924930"/>
              <a:ext cx="1218377" cy="432060"/>
            </a:xfrm>
            <a:prstGeom prst="rect">
              <a:avLst/>
            </a:prstGeom>
            <a:solidFill>
              <a:srgbClr val="7030A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索引控制器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6012788" y="3140960"/>
              <a:ext cx="1218377" cy="432060"/>
            </a:xfrm>
            <a:prstGeom prst="rect">
              <a:avLst/>
            </a:prstGeom>
            <a:solidFill>
              <a:srgbClr val="7030A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索引控制器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6126245" y="3356990"/>
              <a:ext cx="1218377" cy="432060"/>
            </a:xfrm>
            <a:prstGeom prst="rect">
              <a:avLst/>
            </a:prstGeom>
            <a:solidFill>
              <a:srgbClr val="7030A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索引控制器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9" name="图片 5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79579" y="2564794"/>
            <a:ext cx="503479" cy="596455"/>
          </a:xfrm>
          <a:prstGeom prst="rect">
            <a:avLst/>
          </a:prstGeom>
        </p:spPr>
      </p:pic>
      <p:grpSp>
        <p:nvGrpSpPr>
          <p:cNvPr id="60" name="组合 59"/>
          <p:cNvGrpSpPr/>
          <p:nvPr/>
        </p:nvGrpSpPr>
        <p:grpSpPr>
          <a:xfrm>
            <a:off x="1187757" y="5197849"/>
            <a:ext cx="4447241" cy="463375"/>
            <a:chOff x="1277199" y="5269945"/>
            <a:chExt cx="4447241" cy="463375"/>
          </a:xfrm>
        </p:grpSpPr>
        <p:sp>
          <p:nvSpPr>
            <p:cNvPr id="61" name="矩形 60"/>
            <p:cNvSpPr/>
            <p:nvPr/>
          </p:nvSpPr>
          <p:spPr>
            <a:xfrm>
              <a:off x="1277199" y="5301260"/>
              <a:ext cx="1218377" cy="432060"/>
            </a:xfrm>
            <a:prstGeom prst="rect">
              <a:avLst/>
            </a:prstGeom>
            <a:solidFill>
              <a:srgbClr val="3366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数据控制器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2641783" y="5301260"/>
              <a:ext cx="1218377" cy="432060"/>
            </a:xfrm>
            <a:prstGeom prst="rect">
              <a:avLst/>
            </a:prstGeom>
            <a:solidFill>
              <a:srgbClr val="3366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数据控制器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4506063" y="5301260"/>
              <a:ext cx="1218377" cy="432060"/>
            </a:xfrm>
            <a:prstGeom prst="rect">
              <a:avLst/>
            </a:prstGeom>
            <a:solidFill>
              <a:srgbClr val="3366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数据控制器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文本框 39"/>
            <p:cNvSpPr txBox="1"/>
            <p:nvPr/>
          </p:nvSpPr>
          <p:spPr>
            <a:xfrm>
              <a:off x="3713102" y="5269945"/>
              <a:ext cx="9369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352176" y="3212884"/>
            <a:ext cx="1090932" cy="1028186"/>
            <a:chOff x="7300524" y="3776898"/>
            <a:chExt cx="1090932" cy="1028186"/>
          </a:xfrm>
        </p:grpSpPr>
        <p:sp>
          <p:nvSpPr>
            <p:cNvPr id="66" name="矩形 65"/>
            <p:cNvSpPr>
              <a:spLocks noChangeAspect="1"/>
            </p:cNvSpPr>
            <p:nvPr/>
          </p:nvSpPr>
          <p:spPr>
            <a:xfrm>
              <a:off x="7300524" y="3776898"/>
              <a:ext cx="385119" cy="1028186"/>
            </a:xfrm>
            <a:prstGeom prst="rect">
              <a:avLst/>
            </a:prstGeom>
            <a:ln w="635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管理控制器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左右箭头 66"/>
            <p:cNvSpPr/>
            <p:nvPr/>
          </p:nvSpPr>
          <p:spPr>
            <a:xfrm>
              <a:off x="7701970" y="4182976"/>
              <a:ext cx="288039" cy="216030"/>
            </a:xfrm>
            <a:prstGeom prst="left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矩形 67"/>
            <p:cNvSpPr>
              <a:spLocks noChangeAspect="1"/>
            </p:cNvSpPr>
            <p:nvPr/>
          </p:nvSpPr>
          <p:spPr>
            <a:xfrm>
              <a:off x="8006337" y="3776898"/>
              <a:ext cx="385119" cy="1028186"/>
            </a:xfrm>
            <a:prstGeom prst="rect">
              <a:avLst/>
            </a:prstGeom>
            <a:ln w="635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管理控制器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7144676" y="5317278"/>
            <a:ext cx="752965" cy="1027381"/>
            <a:chOff x="6781671" y="5122748"/>
            <a:chExt cx="752965" cy="1027381"/>
          </a:xfrm>
        </p:grpSpPr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66411" y="5122748"/>
              <a:ext cx="468225" cy="888203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81671" y="5261926"/>
              <a:ext cx="468225" cy="888203"/>
            </a:xfrm>
            <a:prstGeom prst="rect">
              <a:avLst/>
            </a:prstGeom>
          </p:spPr>
        </p:pic>
      </p:grpSp>
      <p:sp>
        <p:nvSpPr>
          <p:cNvPr id="72" name="左右箭头 71"/>
          <p:cNvSpPr/>
          <p:nvPr/>
        </p:nvSpPr>
        <p:spPr>
          <a:xfrm>
            <a:off x="5878013" y="5733234"/>
            <a:ext cx="1196905" cy="269678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48"/>
          <p:cNvSpPr txBox="1"/>
          <p:nvPr/>
        </p:nvSpPr>
        <p:spPr>
          <a:xfrm>
            <a:off x="3618438" y="836624"/>
            <a:ext cx="154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客户端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6687603" y="4581074"/>
            <a:ext cx="1755505" cy="3599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管理网</a:t>
            </a:r>
            <a:endParaRPr lang="zh-CN" altLang="en-US" sz="1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5" name="直接连接符 74"/>
          <p:cNvCxnSpPr>
            <a:stCxn id="66" idx="2"/>
            <a:endCxn id="74" idx="0"/>
          </p:cNvCxnSpPr>
          <p:nvPr/>
        </p:nvCxnSpPr>
        <p:spPr>
          <a:xfrm>
            <a:off x="7544736" y="4241070"/>
            <a:ext cx="20620" cy="340004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6" name="直接连接符 75"/>
          <p:cNvCxnSpPr>
            <a:stCxn id="68" idx="2"/>
          </p:cNvCxnSpPr>
          <p:nvPr/>
        </p:nvCxnSpPr>
        <p:spPr>
          <a:xfrm flipH="1">
            <a:off x="7612901" y="4241070"/>
            <a:ext cx="637648" cy="3400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>
            <a:endCxn id="70" idx="0"/>
          </p:cNvCxnSpPr>
          <p:nvPr/>
        </p:nvCxnSpPr>
        <p:spPr>
          <a:xfrm>
            <a:off x="7565356" y="4941062"/>
            <a:ext cx="98173" cy="3762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2"/>
          <p:cNvCxnSpPr>
            <a:stCxn id="74" idx="2"/>
          </p:cNvCxnSpPr>
          <p:nvPr/>
        </p:nvCxnSpPr>
        <p:spPr>
          <a:xfrm rot="10800000">
            <a:off x="5092751" y="3932984"/>
            <a:ext cx="1594852" cy="828084"/>
          </a:xfrm>
          <a:prstGeom prst="bentConnector3">
            <a:avLst>
              <a:gd name="adj1" fmla="val 61125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4"/>
          <p:cNvCxnSpPr>
            <a:stCxn id="74" idx="2"/>
          </p:cNvCxnSpPr>
          <p:nvPr/>
        </p:nvCxnSpPr>
        <p:spPr>
          <a:xfrm rot="10800000" flipV="1">
            <a:off x="5809265" y="4761068"/>
            <a:ext cx="878338" cy="556210"/>
          </a:xfrm>
          <a:prstGeom prst="bentConnector3">
            <a:avLst>
              <a:gd name="adj1" fmla="val 3135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8"/>
          <p:cNvCxnSpPr>
            <a:stCxn id="58" idx="2"/>
            <a:endCxn id="74" idx="2"/>
          </p:cNvCxnSpPr>
          <p:nvPr/>
        </p:nvCxnSpPr>
        <p:spPr>
          <a:xfrm rot="16200000" flipH="1">
            <a:off x="5989598" y="4063063"/>
            <a:ext cx="1116124" cy="279885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58"/>
          <p:cNvSpPr txBox="1"/>
          <p:nvPr/>
        </p:nvSpPr>
        <p:spPr>
          <a:xfrm>
            <a:off x="5934053" y="5531887"/>
            <a:ext cx="1140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归档</a:t>
            </a:r>
            <a:endParaRPr lang="zh-CN" altLang="en-US" sz="1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60"/>
          <p:cNvSpPr txBox="1"/>
          <p:nvPr/>
        </p:nvSpPr>
        <p:spPr>
          <a:xfrm>
            <a:off x="2008920" y="2433411"/>
            <a:ext cx="1140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并发读写</a:t>
            </a:r>
            <a:endParaRPr lang="zh-CN" altLang="en-US" sz="1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61"/>
          <p:cNvSpPr txBox="1"/>
          <p:nvPr/>
        </p:nvSpPr>
        <p:spPr>
          <a:xfrm>
            <a:off x="793083" y="2433411"/>
            <a:ext cx="1140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并发读写</a:t>
            </a:r>
            <a:endParaRPr lang="zh-CN" altLang="en-US" sz="1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62"/>
          <p:cNvSpPr txBox="1"/>
          <p:nvPr/>
        </p:nvSpPr>
        <p:spPr>
          <a:xfrm>
            <a:off x="3737659" y="2433411"/>
            <a:ext cx="1140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并发读写</a:t>
            </a:r>
            <a:endParaRPr lang="zh-CN" altLang="en-US" sz="1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上下箭头 87"/>
          <p:cNvSpPr>
            <a:spLocks noChangeAspect="1"/>
          </p:cNvSpPr>
          <p:nvPr/>
        </p:nvSpPr>
        <p:spPr>
          <a:xfrm>
            <a:off x="810048" y="2100852"/>
            <a:ext cx="108406" cy="1040022"/>
          </a:xfrm>
          <a:prstGeom prst="upDownArrow">
            <a:avLst>
              <a:gd name="adj1" fmla="val 41949"/>
              <a:gd name="adj2" fmla="val 193108"/>
            </a:avLst>
          </a:pr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上下箭头 88"/>
          <p:cNvSpPr>
            <a:spLocks noChangeAspect="1"/>
          </p:cNvSpPr>
          <p:nvPr/>
        </p:nvSpPr>
        <p:spPr>
          <a:xfrm>
            <a:off x="2147831" y="2100852"/>
            <a:ext cx="108406" cy="1040022"/>
          </a:xfrm>
          <a:prstGeom prst="upDownArrow">
            <a:avLst>
              <a:gd name="adj1" fmla="val 41949"/>
              <a:gd name="adj2" fmla="val 193108"/>
            </a:avLst>
          </a:pr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上下箭头 89"/>
          <p:cNvSpPr>
            <a:spLocks noChangeAspect="1"/>
          </p:cNvSpPr>
          <p:nvPr/>
        </p:nvSpPr>
        <p:spPr>
          <a:xfrm>
            <a:off x="3989572" y="2100852"/>
            <a:ext cx="108406" cy="1040022"/>
          </a:xfrm>
          <a:prstGeom prst="upDownArrow">
            <a:avLst>
              <a:gd name="adj1" fmla="val 41949"/>
              <a:gd name="adj2" fmla="val 193108"/>
            </a:avLst>
          </a:pr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66"/>
          <p:cNvSpPr txBox="1"/>
          <p:nvPr/>
        </p:nvSpPr>
        <p:spPr>
          <a:xfrm>
            <a:off x="1677166" y="4293008"/>
            <a:ext cx="1140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数据迁移</a:t>
            </a:r>
            <a:endParaRPr lang="zh-CN" altLang="en-US" sz="1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2" name="直接连接符 91"/>
          <p:cNvCxnSpPr/>
          <p:nvPr/>
        </p:nvCxnSpPr>
        <p:spPr>
          <a:xfrm flipH="1">
            <a:off x="5102531" y="3220498"/>
            <a:ext cx="574391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21"/>
          <p:cNvCxnSpPr/>
          <p:nvPr/>
        </p:nvCxnSpPr>
        <p:spPr>
          <a:xfrm rot="10800000" flipV="1">
            <a:off x="5398099" y="3220498"/>
            <a:ext cx="380603" cy="1720563"/>
          </a:xfrm>
          <a:prstGeom prst="bentConnector2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上下箭头 93"/>
          <p:cNvSpPr>
            <a:spLocks/>
          </p:cNvSpPr>
          <p:nvPr/>
        </p:nvSpPr>
        <p:spPr>
          <a:xfrm>
            <a:off x="5792951" y="2048845"/>
            <a:ext cx="108406" cy="564155"/>
          </a:xfrm>
          <a:prstGeom prst="upDownArrow">
            <a:avLst>
              <a:gd name="adj1" fmla="val 41949"/>
              <a:gd name="adj2" fmla="val 193108"/>
            </a:avLst>
          </a:pr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上下箭头 94"/>
          <p:cNvSpPr>
            <a:spLocks/>
          </p:cNvSpPr>
          <p:nvPr/>
        </p:nvSpPr>
        <p:spPr>
          <a:xfrm>
            <a:off x="6004399" y="2048845"/>
            <a:ext cx="108406" cy="564155"/>
          </a:xfrm>
          <a:prstGeom prst="upDownArrow">
            <a:avLst>
              <a:gd name="adj1" fmla="val 41949"/>
              <a:gd name="adj2" fmla="val 193108"/>
            </a:avLst>
          </a:pr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上下箭头 95"/>
          <p:cNvSpPr>
            <a:spLocks/>
          </p:cNvSpPr>
          <p:nvPr/>
        </p:nvSpPr>
        <p:spPr>
          <a:xfrm>
            <a:off x="6236892" y="2048845"/>
            <a:ext cx="108406" cy="564155"/>
          </a:xfrm>
          <a:prstGeom prst="upDownArrow">
            <a:avLst>
              <a:gd name="adj1" fmla="val 41949"/>
              <a:gd name="adj2" fmla="val 193108"/>
            </a:avLst>
          </a:pr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文本框 72"/>
          <p:cNvSpPr txBox="1"/>
          <p:nvPr/>
        </p:nvSpPr>
        <p:spPr>
          <a:xfrm>
            <a:off x="5488169" y="2204744"/>
            <a:ext cx="1140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元数据读写</a:t>
            </a:r>
            <a:endParaRPr lang="zh-CN" altLang="en-US" sz="1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8" name="Picture 18" descr="fla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42198" y="960002"/>
            <a:ext cx="3032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19" descr="pengui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90841" y="960002"/>
            <a:ext cx="27305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Text Box 20"/>
          <p:cNvSpPr txBox="1">
            <a:spLocks noChangeArrowheads="1"/>
          </p:cNvSpPr>
          <p:nvPr/>
        </p:nvSpPr>
        <p:spPr bwMode="auto">
          <a:xfrm>
            <a:off x="1507310" y="960002"/>
            <a:ext cx="690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Arial Narrow" pitchFamily="34" charset="0"/>
                <a:ea typeface="宋体" pitchFamily="2" charset="-122"/>
              </a:rPr>
              <a:t>Windows</a:t>
            </a:r>
          </a:p>
        </p:txBody>
      </p:sp>
      <p:sp>
        <p:nvSpPr>
          <p:cNvPr id="101" name="Text Box 21"/>
          <p:cNvSpPr txBox="1">
            <a:spLocks noChangeArrowheads="1"/>
          </p:cNvSpPr>
          <p:nvPr/>
        </p:nvSpPr>
        <p:spPr bwMode="auto">
          <a:xfrm>
            <a:off x="2754366" y="960002"/>
            <a:ext cx="88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Arial Narrow" pitchFamily="34" charset="0"/>
                <a:ea typeface="宋体" pitchFamily="2" charset="-122"/>
              </a:rPr>
              <a:t>UNIX/LINUX</a:t>
            </a:r>
          </a:p>
        </p:txBody>
      </p:sp>
      <p:sp>
        <p:nvSpPr>
          <p:cNvPr id="102" name="Text Box 22"/>
          <p:cNvSpPr txBox="1">
            <a:spLocks noChangeArrowheads="1"/>
          </p:cNvSpPr>
          <p:nvPr/>
        </p:nvSpPr>
        <p:spPr bwMode="auto">
          <a:xfrm>
            <a:off x="5850710" y="960002"/>
            <a:ext cx="463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Arial Narrow" pitchFamily="34" charset="0"/>
                <a:ea typeface="宋体" pitchFamily="2" charset="-122"/>
              </a:rPr>
              <a:t>MAC</a:t>
            </a:r>
          </a:p>
        </p:txBody>
      </p:sp>
      <p:pic>
        <p:nvPicPr>
          <p:cNvPr id="103" name="Picture 35" descr="apple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74734" y="960002"/>
            <a:ext cx="2460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0" name="组合 109"/>
          <p:cNvGrpSpPr/>
          <p:nvPr/>
        </p:nvGrpSpPr>
        <p:grpSpPr>
          <a:xfrm>
            <a:off x="1691680" y="3860960"/>
            <a:ext cx="1094634" cy="1118564"/>
            <a:chOff x="1691680" y="3933056"/>
            <a:chExt cx="1094634" cy="1118564"/>
          </a:xfrm>
        </p:grpSpPr>
        <p:sp>
          <p:nvSpPr>
            <p:cNvPr id="104" name="环形箭头 103"/>
            <p:cNvSpPr/>
            <p:nvPr/>
          </p:nvSpPr>
          <p:spPr>
            <a:xfrm>
              <a:off x="1691680" y="3933056"/>
              <a:ext cx="1080120" cy="1080120"/>
            </a:xfrm>
            <a:prstGeom prst="circularArrow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5" name="环形箭头 104"/>
            <p:cNvSpPr/>
            <p:nvPr/>
          </p:nvSpPr>
          <p:spPr>
            <a:xfrm flipH="1" flipV="1">
              <a:off x="1706194" y="3971500"/>
              <a:ext cx="1080120" cy="1080120"/>
            </a:xfrm>
            <a:prstGeom prst="circular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6" name="文本框 66"/>
          <p:cNvSpPr txBox="1"/>
          <p:nvPr/>
        </p:nvSpPr>
        <p:spPr>
          <a:xfrm>
            <a:off x="3272605" y="4293008"/>
            <a:ext cx="1140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数据迁移</a:t>
            </a:r>
            <a:endParaRPr lang="zh-CN" altLang="en-US" sz="1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3287119" y="3860960"/>
            <a:ext cx="1094634" cy="1118564"/>
            <a:chOff x="3287119" y="3933056"/>
            <a:chExt cx="1094634" cy="1118564"/>
          </a:xfrm>
        </p:grpSpPr>
        <p:sp>
          <p:nvSpPr>
            <p:cNvPr id="107" name="环形箭头 106"/>
            <p:cNvSpPr/>
            <p:nvPr/>
          </p:nvSpPr>
          <p:spPr>
            <a:xfrm>
              <a:off x="3287119" y="3933056"/>
              <a:ext cx="1080120" cy="1080120"/>
            </a:xfrm>
            <a:prstGeom prst="circularArrow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环形箭头 107"/>
            <p:cNvSpPr/>
            <p:nvPr/>
          </p:nvSpPr>
          <p:spPr>
            <a:xfrm flipH="1" flipV="1">
              <a:off x="3301633" y="3971500"/>
              <a:ext cx="1080120" cy="1080120"/>
            </a:xfrm>
            <a:prstGeom prst="circular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82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smtClean="0"/>
              <a:t>产品特性</a:t>
            </a:r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2534419" y="1366490"/>
            <a:ext cx="4197821" cy="4078734"/>
            <a:chOff x="2771775" y="1723678"/>
            <a:chExt cx="3581400" cy="3479800"/>
          </a:xfrm>
        </p:grpSpPr>
        <p:sp>
          <p:nvSpPr>
            <p:cNvPr id="3" name="MH_Title_1"/>
            <p:cNvSpPr/>
            <p:nvPr>
              <p:custDataLst>
                <p:tags r:id="rId1"/>
              </p:custDataLst>
            </p:nvPr>
          </p:nvSpPr>
          <p:spPr>
            <a:xfrm>
              <a:off x="4038600" y="3034953"/>
              <a:ext cx="1081088" cy="1079500"/>
            </a:xfrm>
            <a:prstGeom prst="ellipse">
              <a:avLst/>
            </a:prstGeom>
            <a:solidFill>
              <a:schemeClr val="accent5"/>
            </a:solidFill>
          </p:spPr>
          <p:txBody>
            <a:bodyPr wrap="none"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</a:t>
              </a:r>
              <a:endParaRPr lang="en-US" altLang="zh-CN" sz="2400" b="1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特性</a:t>
              </a:r>
              <a:endParaRPr lang="zh-CN" altLang="en-US" sz="2400" b="1" dirty="0" err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MH_Other_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 rot="13871108" flipH="1">
              <a:off x="3110707" y="2372171"/>
              <a:ext cx="869950" cy="1462087"/>
            </a:xfrm>
            <a:custGeom>
              <a:avLst/>
              <a:gdLst>
                <a:gd name="T0" fmla="*/ 2147483647 w 849"/>
                <a:gd name="T1" fmla="*/ 0 h 1133"/>
                <a:gd name="T2" fmla="*/ 2147483647 w 849"/>
                <a:gd name="T3" fmla="*/ 2147483647 h 1133"/>
                <a:gd name="T4" fmla="*/ 2147483647 w 849"/>
                <a:gd name="T5" fmla="*/ 2147483647 h 1133"/>
                <a:gd name="T6" fmla="*/ 2147483647 w 849"/>
                <a:gd name="T7" fmla="*/ 2147483647 h 1133"/>
                <a:gd name="T8" fmla="*/ 2147483647 w 849"/>
                <a:gd name="T9" fmla="*/ 2147483647 h 1133"/>
                <a:gd name="T10" fmla="*/ 2147483647 w 849"/>
                <a:gd name="T11" fmla="*/ 2147483647 h 1133"/>
                <a:gd name="T12" fmla="*/ 0 w 849"/>
                <a:gd name="T13" fmla="*/ 2147483647 h 1133"/>
                <a:gd name="T14" fmla="*/ 2147483647 w 849"/>
                <a:gd name="T15" fmla="*/ 0 h 1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9"/>
                <a:gd name="T25" fmla="*/ 0 h 1133"/>
                <a:gd name="T26" fmla="*/ 849 w 849"/>
                <a:gd name="T27" fmla="*/ 1133 h 1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9" h="1133">
                  <a:moveTo>
                    <a:pt x="283" y="0"/>
                  </a:moveTo>
                  <a:cubicBezTo>
                    <a:pt x="595" y="0"/>
                    <a:pt x="849" y="253"/>
                    <a:pt x="849" y="567"/>
                  </a:cubicBezTo>
                  <a:cubicBezTo>
                    <a:pt x="849" y="880"/>
                    <a:pt x="595" y="1133"/>
                    <a:pt x="283" y="1133"/>
                  </a:cubicBezTo>
                  <a:cubicBezTo>
                    <a:pt x="283" y="1133"/>
                    <a:pt x="283" y="1133"/>
                    <a:pt x="283" y="1133"/>
                  </a:cubicBezTo>
                  <a:cubicBezTo>
                    <a:pt x="439" y="1133"/>
                    <a:pt x="566" y="1007"/>
                    <a:pt x="566" y="851"/>
                  </a:cubicBezTo>
                  <a:cubicBezTo>
                    <a:pt x="566" y="694"/>
                    <a:pt x="439" y="567"/>
                    <a:pt x="283" y="567"/>
                  </a:cubicBezTo>
                  <a:cubicBezTo>
                    <a:pt x="127" y="567"/>
                    <a:pt x="0" y="440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FF"/>
                </a:gs>
                <a:gs pos="0">
                  <a:srgbClr val="B2B2B2"/>
                </a:gs>
              </a:gsLst>
              <a:lin ang="8100000" scaled="1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MH_SubTitle_5"/>
            <p:cNvSpPr/>
            <p:nvPr>
              <p:custDataLst>
                <p:tags r:id="rId3"/>
              </p:custDataLst>
            </p:nvPr>
          </p:nvSpPr>
          <p:spPr>
            <a:xfrm>
              <a:off x="2771775" y="2817465"/>
              <a:ext cx="741363" cy="741363"/>
            </a:xfrm>
            <a:prstGeom prst="ellipse">
              <a:avLst/>
            </a:prstGeom>
            <a:solidFill>
              <a:schemeClr val="accent6"/>
            </a:solidFill>
            <a:ln w="571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易扩展</a:t>
              </a:r>
              <a:endParaRPr lang="zh-CN" altLang="en-US" b="1" dirty="0" err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MH_Other_2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rot="18191108" flipH="1">
              <a:off x="4287838" y="1720503"/>
              <a:ext cx="869950" cy="1460500"/>
            </a:xfrm>
            <a:custGeom>
              <a:avLst/>
              <a:gdLst>
                <a:gd name="T0" fmla="*/ 2147483647 w 849"/>
                <a:gd name="T1" fmla="*/ 0 h 1133"/>
                <a:gd name="T2" fmla="*/ 2147483647 w 849"/>
                <a:gd name="T3" fmla="*/ 2147483647 h 1133"/>
                <a:gd name="T4" fmla="*/ 2147483647 w 849"/>
                <a:gd name="T5" fmla="*/ 2147483647 h 1133"/>
                <a:gd name="T6" fmla="*/ 2147483647 w 849"/>
                <a:gd name="T7" fmla="*/ 2147483647 h 1133"/>
                <a:gd name="T8" fmla="*/ 2147483647 w 849"/>
                <a:gd name="T9" fmla="*/ 2147483647 h 1133"/>
                <a:gd name="T10" fmla="*/ 2147483647 w 849"/>
                <a:gd name="T11" fmla="*/ 2147483647 h 1133"/>
                <a:gd name="T12" fmla="*/ 0 w 849"/>
                <a:gd name="T13" fmla="*/ 2147483647 h 1133"/>
                <a:gd name="T14" fmla="*/ 2147483647 w 849"/>
                <a:gd name="T15" fmla="*/ 0 h 1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9"/>
                <a:gd name="T25" fmla="*/ 0 h 1133"/>
                <a:gd name="T26" fmla="*/ 849 w 849"/>
                <a:gd name="T27" fmla="*/ 1133 h 1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9" h="1133">
                  <a:moveTo>
                    <a:pt x="283" y="0"/>
                  </a:moveTo>
                  <a:cubicBezTo>
                    <a:pt x="595" y="0"/>
                    <a:pt x="849" y="253"/>
                    <a:pt x="849" y="567"/>
                  </a:cubicBezTo>
                  <a:cubicBezTo>
                    <a:pt x="849" y="880"/>
                    <a:pt x="595" y="1133"/>
                    <a:pt x="283" y="1133"/>
                  </a:cubicBezTo>
                  <a:cubicBezTo>
                    <a:pt x="283" y="1133"/>
                    <a:pt x="283" y="1133"/>
                    <a:pt x="283" y="1133"/>
                  </a:cubicBezTo>
                  <a:cubicBezTo>
                    <a:pt x="439" y="1133"/>
                    <a:pt x="566" y="1007"/>
                    <a:pt x="566" y="851"/>
                  </a:cubicBezTo>
                  <a:cubicBezTo>
                    <a:pt x="566" y="694"/>
                    <a:pt x="439" y="567"/>
                    <a:pt x="283" y="567"/>
                  </a:cubicBezTo>
                  <a:cubicBezTo>
                    <a:pt x="127" y="567"/>
                    <a:pt x="0" y="440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FF"/>
                </a:gs>
                <a:gs pos="0">
                  <a:srgbClr val="B2B2B2"/>
                </a:gs>
              </a:gsLst>
              <a:lin ang="8100000" scaled="1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MH_SubTitle_1"/>
            <p:cNvSpPr/>
            <p:nvPr>
              <p:custDataLst>
                <p:tags r:id="rId5"/>
              </p:custDataLst>
            </p:nvPr>
          </p:nvSpPr>
          <p:spPr>
            <a:xfrm>
              <a:off x="4148138" y="1723678"/>
              <a:ext cx="739775" cy="7397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高性能</a:t>
              </a:r>
              <a:endParaRPr lang="zh-CN" altLang="en-US" b="1" dirty="0" err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MH_Other_3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rot="911108" flipH="1">
              <a:off x="5272088" y="2638078"/>
              <a:ext cx="869950" cy="1462087"/>
            </a:xfrm>
            <a:custGeom>
              <a:avLst/>
              <a:gdLst>
                <a:gd name="T0" fmla="*/ 2147483647 w 849"/>
                <a:gd name="T1" fmla="*/ 0 h 1133"/>
                <a:gd name="T2" fmla="*/ 2147483647 w 849"/>
                <a:gd name="T3" fmla="*/ 2147483647 h 1133"/>
                <a:gd name="T4" fmla="*/ 2147483647 w 849"/>
                <a:gd name="T5" fmla="*/ 2147483647 h 1133"/>
                <a:gd name="T6" fmla="*/ 2147483647 w 849"/>
                <a:gd name="T7" fmla="*/ 2147483647 h 1133"/>
                <a:gd name="T8" fmla="*/ 2147483647 w 849"/>
                <a:gd name="T9" fmla="*/ 2147483647 h 1133"/>
                <a:gd name="T10" fmla="*/ 2147483647 w 849"/>
                <a:gd name="T11" fmla="*/ 2147483647 h 1133"/>
                <a:gd name="T12" fmla="*/ 0 w 849"/>
                <a:gd name="T13" fmla="*/ 2147483647 h 1133"/>
                <a:gd name="T14" fmla="*/ 2147483647 w 849"/>
                <a:gd name="T15" fmla="*/ 0 h 1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9"/>
                <a:gd name="T25" fmla="*/ 0 h 1133"/>
                <a:gd name="T26" fmla="*/ 849 w 849"/>
                <a:gd name="T27" fmla="*/ 1133 h 1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9" h="1133">
                  <a:moveTo>
                    <a:pt x="283" y="0"/>
                  </a:moveTo>
                  <a:cubicBezTo>
                    <a:pt x="595" y="0"/>
                    <a:pt x="849" y="253"/>
                    <a:pt x="849" y="567"/>
                  </a:cubicBezTo>
                  <a:cubicBezTo>
                    <a:pt x="849" y="880"/>
                    <a:pt x="595" y="1133"/>
                    <a:pt x="283" y="1133"/>
                  </a:cubicBezTo>
                  <a:cubicBezTo>
                    <a:pt x="283" y="1133"/>
                    <a:pt x="283" y="1133"/>
                    <a:pt x="283" y="1133"/>
                  </a:cubicBezTo>
                  <a:cubicBezTo>
                    <a:pt x="439" y="1133"/>
                    <a:pt x="566" y="1007"/>
                    <a:pt x="566" y="851"/>
                  </a:cubicBezTo>
                  <a:cubicBezTo>
                    <a:pt x="566" y="694"/>
                    <a:pt x="439" y="567"/>
                    <a:pt x="283" y="567"/>
                  </a:cubicBezTo>
                  <a:cubicBezTo>
                    <a:pt x="127" y="567"/>
                    <a:pt x="0" y="440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FF"/>
                </a:gs>
                <a:gs pos="0">
                  <a:srgbClr val="B2B2B2"/>
                </a:gs>
              </a:gsLst>
              <a:lin ang="8100000" scaled="1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MH_SubTitle_2"/>
            <p:cNvSpPr/>
            <p:nvPr>
              <p:custDataLst>
                <p:tags r:id="rId7"/>
              </p:custDataLst>
            </p:nvPr>
          </p:nvSpPr>
          <p:spPr>
            <a:xfrm>
              <a:off x="5613400" y="2693640"/>
              <a:ext cx="739775" cy="739775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高可靠</a:t>
              </a:r>
              <a:endParaRPr lang="zh-CN" altLang="en-US" b="1" dirty="0" err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MH_Other_4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 rot="5231108" flipH="1">
              <a:off x="4702175" y="3857278"/>
              <a:ext cx="871537" cy="1462088"/>
            </a:xfrm>
            <a:custGeom>
              <a:avLst/>
              <a:gdLst>
                <a:gd name="T0" fmla="*/ 2147483647 w 849"/>
                <a:gd name="T1" fmla="*/ 0 h 1133"/>
                <a:gd name="T2" fmla="*/ 2147483647 w 849"/>
                <a:gd name="T3" fmla="*/ 2147483647 h 1133"/>
                <a:gd name="T4" fmla="*/ 2147483647 w 849"/>
                <a:gd name="T5" fmla="*/ 2147483647 h 1133"/>
                <a:gd name="T6" fmla="*/ 2147483647 w 849"/>
                <a:gd name="T7" fmla="*/ 2147483647 h 1133"/>
                <a:gd name="T8" fmla="*/ 2147483647 w 849"/>
                <a:gd name="T9" fmla="*/ 2147483647 h 1133"/>
                <a:gd name="T10" fmla="*/ 2147483647 w 849"/>
                <a:gd name="T11" fmla="*/ 2147483647 h 1133"/>
                <a:gd name="T12" fmla="*/ 0 w 849"/>
                <a:gd name="T13" fmla="*/ 2147483647 h 1133"/>
                <a:gd name="T14" fmla="*/ 2147483647 w 849"/>
                <a:gd name="T15" fmla="*/ 0 h 1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9"/>
                <a:gd name="T25" fmla="*/ 0 h 1133"/>
                <a:gd name="T26" fmla="*/ 849 w 849"/>
                <a:gd name="T27" fmla="*/ 1133 h 1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9" h="1133">
                  <a:moveTo>
                    <a:pt x="283" y="0"/>
                  </a:moveTo>
                  <a:cubicBezTo>
                    <a:pt x="595" y="0"/>
                    <a:pt x="849" y="253"/>
                    <a:pt x="849" y="567"/>
                  </a:cubicBezTo>
                  <a:cubicBezTo>
                    <a:pt x="849" y="880"/>
                    <a:pt x="595" y="1133"/>
                    <a:pt x="283" y="1133"/>
                  </a:cubicBezTo>
                  <a:cubicBezTo>
                    <a:pt x="283" y="1133"/>
                    <a:pt x="283" y="1133"/>
                    <a:pt x="283" y="1133"/>
                  </a:cubicBezTo>
                  <a:cubicBezTo>
                    <a:pt x="439" y="1133"/>
                    <a:pt x="566" y="1007"/>
                    <a:pt x="566" y="851"/>
                  </a:cubicBezTo>
                  <a:cubicBezTo>
                    <a:pt x="566" y="694"/>
                    <a:pt x="439" y="567"/>
                    <a:pt x="283" y="567"/>
                  </a:cubicBezTo>
                  <a:cubicBezTo>
                    <a:pt x="127" y="567"/>
                    <a:pt x="0" y="440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FF"/>
                </a:gs>
                <a:gs pos="0">
                  <a:srgbClr val="B2B2B2"/>
                </a:gs>
              </a:gsLst>
              <a:lin ang="8100000" scaled="1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MH_SubTitle_3"/>
            <p:cNvSpPr/>
            <p:nvPr>
              <p:custDataLst>
                <p:tags r:id="rId9"/>
              </p:custDataLst>
            </p:nvPr>
          </p:nvSpPr>
          <p:spPr>
            <a:xfrm>
              <a:off x="5143500" y="4385915"/>
              <a:ext cx="741363" cy="741363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易管理</a:t>
              </a:r>
              <a:endParaRPr lang="zh-CN" altLang="en-US" b="1" dirty="0" err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MH_Other_5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rot="9551108" flipH="1">
              <a:off x="3367088" y="3693765"/>
              <a:ext cx="869950" cy="1460500"/>
            </a:xfrm>
            <a:custGeom>
              <a:avLst/>
              <a:gdLst>
                <a:gd name="T0" fmla="*/ 2147483647 w 849"/>
                <a:gd name="T1" fmla="*/ 0 h 1133"/>
                <a:gd name="T2" fmla="*/ 2147483647 w 849"/>
                <a:gd name="T3" fmla="*/ 2147483647 h 1133"/>
                <a:gd name="T4" fmla="*/ 2147483647 w 849"/>
                <a:gd name="T5" fmla="*/ 2147483647 h 1133"/>
                <a:gd name="T6" fmla="*/ 2147483647 w 849"/>
                <a:gd name="T7" fmla="*/ 2147483647 h 1133"/>
                <a:gd name="T8" fmla="*/ 2147483647 w 849"/>
                <a:gd name="T9" fmla="*/ 2147483647 h 1133"/>
                <a:gd name="T10" fmla="*/ 2147483647 w 849"/>
                <a:gd name="T11" fmla="*/ 2147483647 h 1133"/>
                <a:gd name="T12" fmla="*/ 0 w 849"/>
                <a:gd name="T13" fmla="*/ 2147483647 h 1133"/>
                <a:gd name="T14" fmla="*/ 2147483647 w 849"/>
                <a:gd name="T15" fmla="*/ 0 h 1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9"/>
                <a:gd name="T25" fmla="*/ 0 h 1133"/>
                <a:gd name="T26" fmla="*/ 849 w 849"/>
                <a:gd name="T27" fmla="*/ 1133 h 1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9" h="1133">
                  <a:moveTo>
                    <a:pt x="283" y="0"/>
                  </a:moveTo>
                  <a:cubicBezTo>
                    <a:pt x="595" y="0"/>
                    <a:pt x="849" y="253"/>
                    <a:pt x="849" y="567"/>
                  </a:cubicBezTo>
                  <a:cubicBezTo>
                    <a:pt x="849" y="880"/>
                    <a:pt x="595" y="1133"/>
                    <a:pt x="283" y="1133"/>
                  </a:cubicBezTo>
                  <a:cubicBezTo>
                    <a:pt x="283" y="1133"/>
                    <a:pt x="283" y="1133"/>
                    <a:pt x="283" y="1133"/>
                  </a:cubicBezTo>
                  <a:cubicBezTo>
                    <a:pt x="439" y="1133"/>
                    <a:pt x="566" y="1007"/>
                    <a:pt x="566" y="851"/>
                  </a:cubicBezTo>
                  <a:cubicBezTo>
                    <a:pt x="566" y="694"/>
                    <a:pt x="439" y="567"/>
                    <a:pt x="283" y="567"/>
                  </a:cubicBezTo>
                  <a:cubicBezTo>
                    <a:pt x="127" y="567"/>
                    <a:pt x="0" y="440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FF"/>
                </a:gs>
                <a:gs pos="0">
                  <a:srgbClr val="B2B2B2"/>
                </a:gs>
              </a:gsLst>
              <a:lin ang="8100000" scaled="1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MH_SubTitle_4"/>
            <p:cNvSpPr/>
            <p:nvPr>
              <p:custDataLst>
                <p:tags r:id="rId11"/>
              </p:custDataLst>
            </p:nvPr>
          </p:nvSpPr>
          <p:spPr>
            <a:xfrm>
              <a:off x="3387725" y="4463703"/>
              <a:ext cx="741363" cy="739775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多功能</a:t>
              </a:r>
              <a:endParaRPr lang="zh-CN" altLang="en-US" b="1" dirty="0" err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693885" y="543914"/>
            <a:ext cx="2382449" cy="1800659"/>
            <a:chOff x="2692707" y="526074"/>
            <a:chExt cx="2382449" cy="1800659"/>
          </a:xfrm>
        </p:grpSpPr>
        <p:sp>
          <p:nvSpPr>
            <p:cNvPr id="28" name="任意多边形 27"/>
            <p:cNvSpPr/>
            <p:nvPr/>
          </p:nvSpPr>
          <p:spPr>
            <a:xfrm rot="5656107">
              <a:off x="2983602" y="235179"/>
              <a:ext cx="1800659" cy="2382449"/>
            </a:xfrm>
            <a:custGeom>
              <a:avLst/>
              <a:gdLst>
                <a:gd name="connsiteX0" fmla="*/ 176588 w 971514"/>
                <a:gd name="connsiteY0" fmla="*/ 0 h 1290850"/>
                <a:gd name="connsiteX1" fmla="*/ 232799 w 971514"/>
                <a:gd name="connsiteY1" fmla="*/ 127614 h 1290850"/>
                <a:gd name="connsiteX2" fmla="*/ 686055 w 971514"/>
                <a:gd name="connsiteY2" fmla="*/ 143136 h 1290850"/>
                <a:gd name="connsiteX3" fmla="*/ 685801 w 971514"/>
                <a:gd name="connsiteY3" fmla="*/ 148165 h 1290850"/>
                <a:gd name="connsiteX4" fmla="*/ 947994 w 971514"/>
                <a:gd name="connsiteY4" fmla="*/ 781154 h 1290850"/>
                <a:gd name="connsiteX5" fmla="*/ 971514 w 971514"/>
                <a:gd name="connsiteY5" fmla="*/ 800560 h 1290850"/>
                <a:gd name="connsiteX6" fmla="*/ 490303 w 971514"/>
                <a:gd name="connsiteY6" fmla="*/ 1290850 h 1290850"/>
                <a:gd name="connsiteX7" fmla="*/ 463059 w 971514"/>
                <a:gd name="connsiteY7" fmla="*/ 1266089 h 1290850"/>
                <a:gd name="connsiteX8" fmla="*/ 0 w 971514"/>
                <a:gd name="connsiteY8" fmla="*/ 148165 h 1290850"/>
                <a:gd name="connsiteX9" fmla="*/ 1438 w 971514"/>
                <a:gd name="connsiteY9" fmla="*/ 119690 h 1290850"/>
                <a:gd name="connsiteX10" fmla="*/ 122048 w 971514"/>
                <a:gd name="connsiteY10" fmla="*/ 123821 h 129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1514" h="1290850">
                  <a:moveTo>
                    <a:pt x="176588" y="0"/>
                  </a:moveTo>
                  <a:lnTo>
                    <a:pt x="232799" y="127614"/>
                  </a:lnTo>
                  <a:lnTo>
                    <a:pt x="686055" y="143136"/>
                  </a:lnTo>
                  <a:lnTo>
                    <a:pt x="685801" y="148165"/>
                  </a:lnTo>
                  <a:cubicBezTo>
                    <a:pt x="685801" y="395363"/>
                    <a:pt x="785998" y="619158"/>
                    <a:pt x="947994" y="781154"/>
                  </a:cubicBezTo>
                  <a:lnTo>
                    <a:pt x="971514" y="800560"/>
                  </a:lnTo>
                  <a:lnTo>
                    <a:pt x="490303" y="1290850"/>
                  </a:lnTo>
                  <a:lnTo>
                    <a:pt x="463059" y="1266089"/>
                  </a:lnTo>
                  <a:cubicBezTo>
                    <a:pt x="176958" y="979987"/>
                    <a:pt x="0" y="584742"/>
                    <a:pt x="0" y="148165"/>
                  </a:cubicBezTo>
                  <a:lnTo>
                    <a:pt x="1438" y="119690"/>
                  </a:lnTo>
                  <a:lnTo>
                    <a:pt x="122048" y="123821"/>
                  </a:lnTo>
                  <a:close/>
                </a:path>
              </a:pathLst>
            </a:custGeom>
            <a:gradFill flip="none" rotWithShape="1">
              <a:gsLst>
                <a:gs pos="50000">
                  <a:srgbClr val="0070C0"/>
                </a:gs>
                <a:gs pos="10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499090" y="1201136"/>
              <a:ext cx="13964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纠删码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759676" y="349203"/>
            <a:ext cx="1793069" cy="2392534"/>
            <a:chOff x="4759676" y="349203"/>
            <a:chExt cx="1793069" cy="2392534"/>
          </a:xfrm>
        </p:grpSpPr>
        <p:sp>
          <p:nvSpPr>
            <p:cNvPr id="27" name="任意多边形 26"/>
            <p:cNvSpPr/>
            <p:nvPr/>
          </p:nvSpPr>
          <p:spPr>
            <a:xfrm rot="8535143">
              <a:off x="4759676" y="349203"/>
              <a:ext cx="1793069" cy="2392534"/>
            </a:xfrm>
            <a:custGeom>
              <a:avLst/>
              <a:gdLst>
                <a:gd name="connsiteX0" fmla="*/ 176588 w 971514"/>
                <a:gd name="connsiteY0" fmla="*/ 0 h 1290850"/>
                <a:gd name="connsiteX1" fmla="*/ 232799 w 971514"/>
                <a:gd name="connsiteY1" fmla="*/ 127614 h 1290850"/>
                <a:gd name="connsiteX2" fmla="*/ 686055 w 971514"/>
                <a:gd name="connsiteY2" fmla="*/ 143136 h 1290850"/>
                <a:gd name="connsiteX3" fmla="*/ 685801 w 971514"/>
                <a:gd name="connsiteY3" fmla="*/ 148165 h 1290850"/>
                <a:gd name="connsiteX4" fmla="*/ 947994 w 971514"/>
                <a:gd name="connsiteY4" fmla="*/ 781154 h 1290850"/>
                <a:gd name="connsiteX5" fmla="*/ 971514 w 971514"/>
                <a:gd name="connsiteY5" fmla="*/ 800560 h 1290850"/>
                <a:gd name="connsiteX6" fmla="*/ 490303 w 971514"/>
                <a:gd name="connsiteY6" fmla="*/ 1290850 h 1290850"/>
                <a:gd name="connsiteX7" fmla="*/ 463059 w 971514"/>
                <a:gd name="connsiteY7" fmla="*/ 1266089 h 1290850"/>
                <a:gd name="connsiteX8" fmla="*/ 0 w 971514"/>
                <a:gd name="connsiteY8" fmla="*/ 148165 h 1290850"/>
                <a:gd name="connsiteX9" fmla="*/ 1438 w 971514"/>
                <a:gd name="connsiteY9" fmla="*/ 119690 h 1290850"/>
                <a:gd name="connsiteX10" fmla="*/ 122048 w 971514"/>
                <a:gd name="connsiteY10" fmla="*/ 123821 h 129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1514" h="1290850">
                  <a:moveTo>
                    <a:pt x="176588" y="0"/>
                  </a:moveTo>
                  <a:lnTo>
                    <a:pt x="232799" y="127614"/>
                  </a:lnTo>
                  <a:lnTo>
                    <a:pt x="686055" y="143136"/>
                  </a:lnTo>
                  <a:lnTo>
                    <a:pt x="685801" y="148165"/>
                  </a:lnTo>
                  <a:cubicBezTo>
                    <a:pt x="685801" y="395363"/>
                    <a:pt x="785998" y="619158"/>
                    <a:pt x="947994" y="781154"/>
                  </a:cubicBezTo>
                  <a:lnTo>
                    <a:pt x="971514" y="800560"/>
                  </a:lnTo>
                  <a:lnTo>
                    <a:pt x="490303" y="1290850"/>
                  </a:lnTo>
                  <a:lnTo>
                    <a:pt x="463059" y="1266089"/>
                  </a:lnTo>
                  <a:cubicBezTo>
                    <a:pt x="176958" y="979987"/>
                    <a:pt x="0" y="584742"/>
                    <a:pt x="0" y="148165"/>
                  </a:cubicBezTo>
                  <a:lnTo>
                    <a:pt x="1438" y="119690"/>
                  </a:lnTo>
                  <a:lnTo>
                    <a:pt x="122048" y="123821"/>
                  </a:lnTo>
                  <a:close/>
                </a:path>
              </a:pathLst>
            </a:custGeom>
            <a:gradFill flip="none" rotWithShape="1">
              <a:gsLst>
                <a:gs pos="50000">
                  <a:srgbClr val="0070C0"/>
                </a:gs>
                <a:gs pos="10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370174" y="1146310"/>
              <a:ext cx="9362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节点分区</a:t>
              </a:r>
              <a:endParaRPr lang="en-US" altLang="zh-CN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403152" y="1366490"/>
            <a:ext cx="2382449" cy="2195501"/>
            <a:chOff x="1403648" y="1358063"/>
            <a:chExt cx="2382449" cy="2195501"/>
          </a:xfrm>
        </p:grpSpPr>
        <p:sp>
          <p:nvSpPr>
            <p:cNvPr id="29" name="等腰三角形 28"/>
            <p:cNvSpPr/>
            <p:nvPr/>
          </p:nvSpPr>
          <p:spPr>
            <a:xfrm rot="3138713">
              <a:off x="2765668" y="1397682"/>
              <a:ext cx="374810" cy="295571"/>
            </a:xfrm>
            <a:prstGeom prst="triangle">
              <a:avLst/>
            </a:prstGeom>
            <a:gradFill flip="none" rotWithShape="1">
              <a:gsLst>
                <a:gs pos="50000">
                  <a:srgbClr val="0070C0"/>
                </a:gs>
                <a:gs pos="10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1403648" y="1752905"/>
              <a:ext cx="2382449" cy="1800659"/>
              <a:chOff x="1403648" y="1752905"/>
              <a:chExt cx="2382449" cy="1800659"/>
            </a:xfrm>
          </p:grpSpPr>
          <p:sp>
            <p:nvSpPr>
              <p:cNvPr id="21" name="任意多边形 20"/>
              <p:cNvSpPr/>
              <p:nvPr/>
            </p:nvSpPr>
            <p:spPr>
              <a:xfrm rot="2879036">
                <a:off x="1694543" y="1462010"/>
                <a:ext cx="1800659" cy="2382449"/>
              </a:xfrm>
              <a:custGeom>
                <a:avLst/>
                <a:gdLst>
                  <a:gd name="connsiteX0" fmla="*/ 176588 w 971514"/>
                  <a:gd name="connsiteY0" fmla="*/ 0 h 1290850"/>
                  <a:gd name="connsiteX1" fmla="*/ 232799 w 971514"/>
                  <a:gd name="connsiteY1" fmla="*/ 127614 h 1290850"/>
                  <a:gd name="connsiteX2" fmla="*/ 686055 w 971514"/>
                  <a:gd name="connsiteY2" fmla="*/ 143136 h 1290850"/>
                  <a:gd name="connsiteX3" fmla="*/ 685801 w 971514"/>
                  <a:gd name="connsiteY3" fmla="*/ 148165 h 1290850"/>
                  <a:gd name="connsiteX4" fmla="*/ 947994 w 971514"/>
                  <a:gd name="connsiteY4" fmla="*/ 781154 h 1290850"/>
                  <a:gd name="connsiteX5" fmla="*/ 971514 w 971514"/>
                  <a:gd name="connsiteY5" fmla="*/ 800560 h 1290850"/>
                  <a:gd name="connsiteX6" fmla="*/ 490303 w 971514"/>
                  <a:gd name="connsiteY6" fmla="*/ 1290850 h 1290850"/>
                  <a:gd name="connsiteX7" fmla="*/ 463059 w 971514"/>
                  <a:gd name="connsiteY7" fmla="*/ 1266089 h 1290850"/>
                  <a:gd name="connsiteX8" fmla="*/ 0 w 971514"/>
                  <a:gd name="connsiteY8" fmla="*/ 148165 h 1290850"/>
                  <a:gd name="connsiteX9" fmla="*/ 1438 w 971514"/>
                  <a:gd name="connsiteY9" fmla="*/ 119690 h 1290850"/>
                  <a:gd name="connsiteX10" fmla="*/ 122048 w 971514"/>
                  <a:gd name="connsiteY10" fmla="*/ 123821 h 129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71514" h="1290850">
                    <a:moveTo>
                      <a:pt x="176588" y="0"/>
                    </a:moveTo>
                    <a:lnTo>
                      <a:pt x="232799" y="127614"/>
                    </a:lnTo>
                    <a:lnTo>
                      <a:pt x="686055" y="143136"/>
                    </a:lnTo>
                    <a:lnTo>
                      <a:pt x="685801" y="148165"/>
                    </a:lnTo>
                    <a:cubicBezTo>
                      <a:pt x="685801" y="395363"/>
                      <a:pt x="785998" y="619158"/>
                      <a:pt x="947994" y="781154"/>
                    </a:cubicBezTo>
                    <a:lnTo>
                      <a:pt x="971514" y="800560"/>
                    </a:lnTo>
                    <a:lnTo>
                      <a:pt x="490303" y="1290850"/>
                    </a:lnTo>
                    <a:lnTo>
                      <a:pt x="463059" y="1266089"/>
                    </a:lnTo>
                    <a:cubicBezTo>
                      <a:pt x="176958" y="979987"/>
                      <a:pt x="0" y="584742"/>
                      <a:pt x="0" y="148165"/>
                    </a:cubicBezTo>
                    <a:lnTo>
                      <a:pt x="1438" y="119690"/>
                    </a:lnTo>
                    <a:lnTo>
                      <a:pt x="122048" y="123821"/>
                    </a:lnTo>
                    <a:close/>
                  </a:path>
                </a:pathLst>
              </a:custGeom>
              <a:gradFill flip="none" rotWithShape="1">
                <a:gsLst>
                  <a:gs pos="50000">
                    <a:srgbClr val="0070C0"/>
                  </a:gs>
                  <a:gs pos="10000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 alt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2169022" y="2208650"/>
                <a:ext cx="8516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分级</a:t>
                </a:r>
                <a:endParaRPr lang="en-US" altLang="zh-CN" sz="20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2000" b="1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存储</a:t>
                </a:r>
                <a:endPara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1712013" y="3240674"/>
            <a:ext cx="1793069" cy="2392534"/>
            <a:chOff x="1712013" y="3240674"/>
            <a:chExt cx="1793069" cy="2392534"/>
          </a:xfrm>
        </p:grpSpPr>
        <p:sp>
          <p:nvSpPr>
            <p:cNvPr id="22" name="任意多边形 21"/>
            <p:cNvSpPr/>
            <p:nvPr/>
          </p:nvSpPr>
          <p:spPr>
            <a:xfrm>
              <a:off x="1712013" y="3240674"/>
              <a:ext cx="1793069" cy="2392534"/>
            </a:xfrm>
            <a:custGeom>
              <a:avLst/>
              <a:gdLst>
                <a:gd name="connsiteX0" fmla="*/ 176588 w 971514"/>
                <a:gd name="connsiteY0" fmla="*/ 0 h 1290850"/>
                <a:gd name="connsiteX1" fmla="*/ 232799 w 971514"/>
                <a:gd name="connsiteY1" fmla="*/ 127614 h 1290850"/>
                <a:gd name="connsiteX2" fmla="*/ 686055 w 971514"/>
                <a:gd name="connsiteY2" fmla="*/ 143136 h 1290850"/>
                <a:gd name="connsiteX3" fmla="*/ 685801 w 971514"/>
                <a:gd name="connsiteY3" fmla="*/ 148165 h 1290850"/>
                <a:gd name="connsiteX4" fmla="*/ 947994 w 971514"/>
                <a:gd name="connsiteY4" fmla="*/ 781154 h 1290850"/>
                <a:gd name="connsiteX5" fmla="*/ 971514 w 971514"/>
                <a:gd name="connsiteY5" fmla="*/ 800560 h 1290850"/>
                <a:gd name="connsiteX6" fmla="*/ 490303 w 971514"/>
                <a:gd name="connsiteY6" fmla="*/ 1290850 h 1290850"/>
                <a:gd name="connsiteX7" fmla="*/ 463059 w 971514"/>
                <a:gd name="connsiteY7" fmla="*/ 1266089 h 1290850"/>
                <a:gd name="connsiteX8" fmla="*/ 0 w 971514"/>
                <a:gd name="connsiteY8" fmla="*/ 148165 h 1290850"/>
                <a:gd name="connsiteX9" fmla="*/ 1438 w 971514"/>
                <a:gd name="connsiteY9" fmla="*/ 119690 h 1290850"/>
                <a:gd name="connsiteX10" fmla="*/ 122048 w 971514"/>
                <a:gd name="connsiteY10" fmla="*/ 123821 h 129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1514" h="1290850">
                  <a:moveTo>
                    <a:pt x="176588" y="0"/>
                  </a:moveTo>
                  <a:lnTo>
                    <a:pt x="232799" y="127614"/>
                  </a:lnTo>
                  <a:lnTo>
                    <a:pt x="686055" y="143136"/>
                  </a:lnTo>
                  <a:lnTo>
                    <a:pt x="685801" y="148165"/>
                  </a:lnTo>
                  <a:cubicBezTo>
                    <a:pt x="685801" y="395363"/>
                    <a:pt x="785998" y="619158"/>
                    <a:pt x="947994" y="781154"/>
                  </a:cubicBezTo>
                  <a:lnTo>
                    <a:pt x="971514" y="800560"/>
                  </a:lnTo>
                  <a:lnTo>
                    <a:pt x="490303" y="1290850"/>
                  </a:lnTo>
                  <a:lnTo>
                    <a:pt x="463059" y="1266089"/>
                  </a:lnTo>
                  <a:cubicBezTo>
                    <a:pt x="176958" y="979987"/>
                    <a:pt x="0" y="584742"/>
                    <a:pt x="0" y="148165"/>
                  </a:cubicBezTo>
                  <a:lnTo>
                    <a:pt x="1438" y="119690"/>
                  </a:lnTo>
                  <a:lnTo>
                    <a:pt x="122048" y="123821"/>
                  </a:lnTo>
                  <a:close/>
                </a:path>
              </a:pathLst>
            </a:custGeom>
            <a:gradFill flip="none" rotWithShape="1">
              <a:gsLst>
                <a:gs pos="50000">
                  <a:srgbClr val="0070C0"/>
                </a:gs>
                <a:gs pos="10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134994" y="3839838"/>
              <a:ext cx="8516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配额</a:t>
              </a:r>
              <a:endParaRPr lang="en-US" altLang="zh-CN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</a:t>
              </a:r>
              <a:endParaRPr lang="en-US" altLang="zh-CN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906853" y="4428543"/>
            <a:ext cx="1793069" cy="2392534"/>
            <a:chOff x="2906853" y="4428543"/>
            <a:chExt cx="1793069" cy="2392534"/>
          </a:xfrm>
        </p:grpSpPr>
        <p:sp>
          <p:nvSpPr>
            <p:cNvPr id="23" name="任意多边形 22"/>
            <p:cNvSpPr/>
            <p:nvPr/>
          </p:nvSpPr>
          <p:spPr>
            <a:xfrm rot="19059054">
              <a:off x="2906853" y="4428543"/>
              <a:ext cx="1793069" cy="2392534"/>
            </a:xfrm>
            <a:custGeom>
              <a:avLst/>
              <a:gdLst>
                <a:gd name="connsiteX0" fmla="*/ 176588 w 971514"/>
                <a:gd name="connsiteY0" fmla="*/ 0 h 1290850"/>
                <a:gd name="connsiteX1" fmla="*/ 232799 w 971514"/>
                <a:gd name="connsiteY1" fmla="*/ 127614 h 1290850"/>
                <a:gd name="connsiteX2" fmla="*/ 686055 w 971514"/>
                <a:gd name="connsiteY2" fmla="*/ 143136 h 1290850"/>
                <a:gd name="connsiteX3" fmla="*/ 685801 w 971514"/>
                <a:gd name="connsiteY3" fmla="*/ 148165 h 1290850"/>
                <a:gd name="connsiteX4" fmla="*/ 947994 w 971514"/>
                <a:gd name="connsiteY4" fmla="*/ 781154 h 1290850"/>
                <a:gd name="connsiteX5" fmla="*/ 971514 w 971514"/>
                <a:gd name="connsiteY5" fmla="*/ 800560 h 1290850"/>
                <a:gd name="connsiteX6" fmla="*/ 490303 w 971514"/>
                <a:gd name="connsiteY6" fmla="*/ 1290850 h 1290850"/>
                <a:gd name="connsiteX7" fmla="*/ 463059 w 971514"/>
                <a:gd name="connsiteY7" fmla="*/ 1266089 h 1290850"/>
                <a:gd name="connsiteX8" fmla="*/ 0 w 971514"/>
                <a:gd name="connsiteY8" fmla="*/ 148165 h 1290850"/>
                <a:gd name="connsiteX9" fmla="*/ 1438 w 971514"/>
                <a:gd name="connsiteY9" fmla="*/ 119690 h 1290850"/>
                <a:gd name="connsiteX10" fmla="*/ 122048 w 971514"/>
                <a:gd name="connsiteY10" fmla="*/ 123821 h 129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1514" h="1290850">
                  <a:moveTo>
                    <a:pt x="176588" y="0"/>
                  </a:moveTo>
                  <a:lnTo>
                    <a:pt x="232799" y="127614"/>
                  </a:lnTo>
                  <a:lnTo>
                    <a:pt x="686055" y="143136"/>
                  </a:lnTo>
                  <a:lnTo>
                    <a:pt x="685801" y="148165"/>
                  </a:lnTo>
                  <a:cubicBezTo>
                    <a:pt x="685801" y="395363"/>
                    <a:pt x="785998" y="619158"/>
                    <a:pt x="947994" y="781154"/>
                  </a:cubicBezTo>
                  <a:lnTo>
                    <a:pt x="971514" y="800560"/>
                  </a:lnTo>
                  <a:lnTo>
                    <a:pt x="490303" y="1290850"/>
                  </a:lnTo>
                  <a:lnTo>
                    <a:pt x="463059" y="1266089"/>
                  </a:lnTo>
                  <a:cubicBezTo>
                    <a:pt x="176958" y="979987"/>
                    <a:pt x="0" y="584742"/>
                    <a:pt x="0" y="148165"/>
                  </a:cubicBezTo>
                  <a:lnTo>
                    <a:pt x="1438" y="119690"/>
                  </a:lnTo>
                  <a:lnTo>
                    <a:pt x="122048" y="123821"/>
                  </a:lnTo>
                  <a:close/>
                </a:path>
              </a:pathLst>
            </a:custGeom>
            <a:gradFill flip="none" rotWithShape="1">
              <a:gsLst>
                <a:gs pos="50000">
                  <a:srgbClr val="0070C0"/>
                </a:gs>
                <a:gs pos="10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953073" y="5322819"/>
              <a:ext cx="1140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WORM</a:t>
              </a:r>
              <a:endParaRPr lang="en-US" altLang="zh-CN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860684" y="1725279"/>
            <a:ext cx="1793069" cy="2392534"/>
            <a:chOff x="5860684" y="1725279"/>
            <a:chExt cx="1793069" cy="2392534"/>
          </a:xfrm>
        </p:grpSpPr>
        <p:sp>
          <p:nvSpPr>
            <p:cNvPr id="26" name="任意多边形 25"/>
            <p:cNvSpPr/>
            <p:nvPr/>
          </p:nvSpPr>
          <p:spPr>
            <a:xfrm rot="11326903">
              <a:off x="5860684" y="1725279"/>
              <a:ext cx="1793069" cy="2392534"/>
            </a:xfrm>
            <a:custGeom>
              <a:avLst/>
              <a:gdLst>
                <a:gd name="connsiteX0" fmla="*/ 176588 w 971514"/>
                <a:gd name="connsiteY0" fmla="*/ 0 h 1290850"/>
                <a:gd name="connsiteX1" fmla="*/ 232799 w 971514"/>
                <a:gd name="connsiteY1" fmla="*/ 127614 h 1290850"/>
                <a:gd name="connsiteX2" fmla="*/ 686055 w 971514"/>
                <a:gd name="connsiteY2" fmla="*/ 143136 h 1290850"/>
                <a:gd name="connsiteX3" fmla="*/ 685801 w 971514"/>
                <a:gd name="connsiteY3" fmla="*/ 148165 h 1290850"/>
                <a:gd name="connsiteX4" fmla="*/ 947994 w 971514"/>
                <a:gd name="connsiteY4" fmla="*/ 781154 h 1290850"/>
                <a:gd name="connsiteX5" fmla="*/ 971514 w 971514"/>
                <a:gd name="connsiteY5" fmla="*/ 800560 h 1290850"/>
                <a:gd name="connsiteX6" fmla="*/ 490303 w 971514"/>
                <a:gd name="connsiteY6" fmla="*/ 1290850 h 1290850"/>
                <a:gd name="connsiteX7" fmla="*/ 463059 w 971514"/>
                <a:gd name="connsiteY7" fmla="*/ 1266089 h 1290850"/>
                <a:gd name="connsiteX8" fmla="*/ 0 w 971514"/>
                <a:gd name="connsiteY8" fmla="*/ 148165 h 1290850"/>
                <a:gd name="connsiteX9" fmla="*/ 1438 w 971514"/>
                <a:gd name="connsiteY9" fmla="*/ 119690 h 1290850"/>
                <a:gd name="connsiteX10" fmla="*/ 122048 w 971514"/>
                <a:gd name="connsiteY10" fmla="*/ 123821 h 129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1514" h="1290850">
                  <a:moveTo>
                    <a:pt x="176588" y="0"/>
                  </a:moveTo>
                  <a:lnTo>
                    <a:pt x="232799" y="127614"/>
                  </a:lnTo>
                  <a:lnTo>
                    <a:pt x="686055" y="143136"/>
                  </a:lnTo>
                  <a:lnTo>
                    <a:pt x="685801" y="148165"/>
                  </a:lnTo>
                  <a:cubicBezTo>
                    <a:pt x="685801" y="395363"/>
                    <a:pt x="785998" y="619158"/>
                    <a:pt x="947994" y="781154"/>
                  </a:cubicBezTo>
                  <a:lnTo>
                    <a:pt x="971514" y="800560"/>
                  </a:lnTo>
                  <a:lnTo>
                    <a:pt x="490303" y="1290850"/>
                  </a:lnTo>
                  <a:lnTo>
                    <a:pt x="463059" y="1266089"/>
                  </a:lnTo>
                  <a:cubicBezTo>
                    <a:pt x="176958" y="979987"/>
                    <a:pt x="0" y="584742"/>
                    <a:pt x="0" y="148165"/>
                  </a:cubicBezTo>
                  <a:lnTo>
                    <a:pt x="1438" y="119690"/>
                  </a:lnTo>
                  <a:lnTo>
                    <a:pt x="122048" y="123821"/>
                  </a:lnTo>
                  <a:close/>
                </a:path>
              </a:pathLst>
            </a:custGeom>
            <a:gradFill flip="none" rotWithShape="1">
              <a:gsLst>
                <a:gs pos="50000">
                  <a:srgbClr val="0070C0"/>
                </a:gs>
                <a:gs pos="10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435282" y="2721114"/>
              <a:ext cx="9362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磁盘</a:t>
              </a:r>
              <a:endParaRPr lang="en-US" altLang="zh-CN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分组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120471" y="4788656"/>
            <a:ext cx="2382449" cy="1800659"/>
            <a:chOff x="4120471" y="4788656"/>
            <a:chExt cx="2382449" cy="1800659"/>
          </a:xfrm>
        </p:grpSpPr>
        <p:sp>
          <p:nvSpPr>
            <p:cNvPr id="24" name="任意多边形 23"/>
            <p:cNvSpPr/>
            <p:nvPr/>
          </p:nvSpPr>
          <p:spPr>
            <a:xfrm rot="16600509">
              <a:off x="4411366" y="4497761"/>
              <a:ext cx="1800659" cy="2382449"/>
            </a:xfrm>
            <a:custGeom>
              <a:avLst/>
              <a:gdLst>
                <a:gd name="connsiteX0" fmla="*/ 176588 w 971514"/>
                <a:gd name="connsiteY0" fmla="*/ 0 h 1290850"/>
                <a:gd name="connsiteX1" fmla="*/ 232799 w 971514"/>
                <a:gd name="connsiteY1" fmla="*/ 127614 h 1290850"/>
                <a:gd name="connsiteX2" fmla="*/ 686055 w 971514"/>
                <a:gd name="connsiteY2" fmla="*/ 143136 h 1290850"/>
                <a:gd name="connsiteX3" fmla="*/ 685801 w 971514"/>
                <a:gd name="connsiteY3" fmla="*/ 148165 h 1290850"/>
                <a:gd name="connsiteX4" fmla="*/ 947994 w 971514"/>
                <a:gd name="connsiteY4" fmla="*/ 781154 h 1290850"/>
                <a:gd name="connsiteX5" fmla="*/ 971514 w 971514"/>
                <a:gd name="connsiteY5" fmla="*/ 800560 h 1290850"/>
                <a:gd name="connsiteX6" fmla="*/ 490303 w 971514"/>
                <a:gd name="connsiteY6" fmla="*/ 1290850 h 1290850"/>
                <a:gd name="connsiteX7" fmla="*/ 463059 w 971514"/>
                <a:gd name="connsiteY7" fmla="*/ 1266089 h 1290850"/>
                <a:gd name="connsiteX8" fmla="*/ 0 w 971514"/>
                <a:gd name="connsiteY8" fmla="*/ 148165 h 1290850"/>
                <a:gd name="connsiteX9" fmla="*/ 1438 w 971514"/>
                <a:gd name="connsiteY9" fmla="*/ 119690 h 1290850"/>
                <a:gd name="connsiteX10" fmla="*/ 122048 w 971514"/>
                <a:gd name="connsiteY10" fmla="*/ 123821 h 129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1514" h="1290850">
                  <a:moveTo>
                    <a:pt x="176588" y="0"/>
                  </a:moveTo>
                  <a:lnTo>
                    <a:pt x="232799" y="127614"/>
                  </a:lnTo>
                  <a:lnTo>
                    <a:pt x="686055" y="143136"/>
                  </a:lnTo>
                  <a:lnTo>
                    <a:pt x="685801" y="148165"/>
                  </a:lnTo>
                  <a:cubicBezTo>
                    <a:pt x="685801" y="395363"/>
                    <a:pt x="785998" y="619158"/>
                    <a:pt x="947994" y="781154"/>
                  </a:cubicBezTo>
                  <a:lnTo>
                    <a:pt x="971514" y="800560"/>
                  </a:lnTo>
                  <a:lnTo>
                    <a:pt x="490303" y="1290850"/>
                  </a:lnTo>
                  <a:lnTo>
                    <a:pt x="463059" y="1266089"/>
                  </a:lnTo>
                  <a:cubicBezTo>
                    <a:pt x="176958" y="979987"/>
                    <a:pt x="0" y="584742"/>
                    <a:pt x="0" y="148165"/>
                  </a:cubicBezTo>
                  <a:lnTo>
                    <a:pt x="1438" y="119690"/>
                  </a:lnTo>
                  <a:lnTo>
                    <a:pt x="122048" y="123821"/>
                  </a:lnTo>
                  <a:close/>
                </a:path>
              </a:pathLst>
            </a:custGeom>
            <a:gradFill flip="none" rotWithShape="1">
              <a:gsLst>
                <a:gs pos="50000">
                  <a:srgbClr val="0070C0"/>
                </a:gs>
                <a:gs pos="10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599168" y="5511412"/>
              <a:ext cx="1140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归档</a:t>
              </a:r>
              <a:endParaRPr lang="en-US" altLang="zh-CN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357903" y="3770673"/>
            <a:ext cx="2382449" cy="1800659"/>
            <a:chOff x="5357903" y="3770673"/>
            <a:chExt cx="2382449" cy="1800659"/>
          </a:xfrm>
        </p:grpSpPr>
        <p:sp>
          <p:nvSpPr>
            <p:cNvPr id="25" name="任意多边形 24"/>
            <p:cNvSpPr/>
            <p:nvPr/>
          </p:nvSpPr>
          <p:spPr>
            <a:xfrm rot="14043394">
              <a:off x="5648798" y="3479778"/>
              <a:ext cx="1800659" cy="2382449"/>
            </a:xfrm>
            <a:custGeom>
              <a:avLst/>
              <a:gdLst>
                <a:gd name="connsiteX0" fmla="*/ 176588 w 971514"/>
                <a:gd name="connsiteY0" fmla="*/ 0 h 1290850"/>
                <a:gd name="connsiteX1" fmla="*/ 232799 w 971514"/>
                <a:gd name="connsiteY1" fmla="*/ 127614 h 1290850"/>
                <a:gd name="connsiteX2" fmla="*/ 686055 w 971514"/>
                <a:gd name="connsiteY2" fmla="*/ 143136 h 1290850"/>
                <a:gd name="connsiteX3" fmla="*/ 685801 w 971514"/>
                <a:gd name="connsiteY3" fmla="*/ 148165 h 1290850"/>
                <a:gd name="connsiteX4" fmla="*/ 947994 w 971514"/>
                <a:gd name="connsiteY4" fmla="*/ 781154 h 1290850"/>
                <a:gd name="connsiteX5" fmla="*/ 971514 w 971514"/>
                <a:gd name="connsiteY5" fmla="*/ 800560 h 1290850"/>
                <a:gd name="connsiteX6" fmla="*/ 490303 w 971514"/>
                <a:gd name="connsiteY6" fmla="*/ 1290850 h 1290850"/>
                <a:gd name="connsiteX7" fmla="*/ 463059 w 971514"/>
                <a:gd name="connsiteY7" fmla="*/ 1266089 h 1290850"/>
                <a:gd name="connsiteX8" fmla="*/ 0 w 971514"/>
                <a:gd name="connsiteY8" fmla="*/ 148165 h 1290850"/>
                <a:gd name="connsiteX9" fmla="*/ 1438 w 971514"/>
                <a:gd name="connsiteY9" fmla="*/ 119690 h 1290850"/>
                <a:gd name="connsiteX10" fmla="*/ 122048 w 971514"/>
                <a:gd name="connsiteY10" fmla="*/ 123821 h 129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1514" h="1290850">
                  <a:moveTo>
                    <a:pt x="176588" y="0"/>
                  </a:moveTo>
                  <a:lnTo>
                    <a:pt x="232799" y="127614"/>
                  </a:lnTo>
                  <a:lnTo>
                    <a:pt x="686055" y="143136"/>
                  </a:lnTo>
                  <a:lnTo>
                    <a:pt x="685801" y="148165"/>
                  </a:lnTo>
                  <a:cubicBezTo>
                    <a:pt x="685801" y="395363"/>
                    <a:pt x="785998" y="619158"/>
                    <a:pt x="947994" y="781154"/>
                  </a:cubicBezTo>
                  <a:lnTo>
                    <a:pt x="971514" y="800560"/>
                  </a:lnTo>
                  <a:lnTo>
                    <a:pt x="490303" y="1290850"/>
                  </a:lnTo>
                  <a:lnTo>
                    <a:pt x="463059" y="1266089"/>
                  </a:lnTo>
                  <a:cubicBezTo>
                    <a:pt x="176958" y="979987"/>
                    <a:pt x="0" y="584742"/>
                    <a:pt x="0" y="148165"/>
                  </a:cubicBezTo>
                  <a:lnTo>
                    <a:pt x="1438" y="119690"/>
                  </a:lnTo>
                  <a:lnTo>
                    <a:pt x="122048" y="123821"/>
                  </a:lnTo>
                  <a:close/>
                </a:path>
              </a:pathLst>
            </a:custGeom>
            <a:gradFill flip="none" rotWithShape="1">
              <a:gsLst>
                <a:gs pos="50000">
                  <a:srgbClr val="0070C0"/>
                </a:gs>
                <a:gs pos="10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053357" y="4480391"/>
              <a:ext cx="11409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自动功耗控制</a:t>
              </a:r>
              <a:endParaRPr lang="en-US" altLang="zh-CN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494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直接连接符 9"/>
          <p:cNvSpPr>
            <a:spLocks noChangeShapeType="1"/>
          </p:cNvSpPr>
          <p:nvPr/>
        </p:nvSpPr>
        <p:spPr bwMode="auto">
          <a:xfrm>
            <a:off x="250825" y="804863"/>
            <a:ext cx="2736850" cy="0"/>
          </a:xfrm>
          <a:prstGeom prst="line">
            <a:avLst/>
          </a:prstGeom>
          <a:noFill/>
          <a:ln w="50800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5366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196752"/>
            <a:ext cx="6018212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椭圆 4"/>
          <p:cNvSpPr>
            <a:spLocks noChangeArrowheads="1"/>
          </p:cNvSpPr>
          <p:nvPr/>
        </p:nvSpPr>
        <p:spPr bwMode="auto">
          <a:xfrm>
            <a:off x="500063" y="2233389"/>
            <a:ext cx="2919412" cy="215900"/>
          </a:xfrm>
          <a:prstGeom prst="ellipse">
            <a:avLst/>
          </a:prstGeom>
          <a:noFill/>
          <a:ln w="25400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21" name="圆角矩形 5"/>
          <p:cNvSpPr>
            <a:spLocks noChangeArrowheads="1"/>
          </p:cNvSpPr>
          <p:nvPr/>
        </p:nvSpPr>
        <p:spPr bwMode="auto">
          <a:xfrm>
            <a:off x="6299200" y="1225327"/>
            <a:ext cx="273685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6E4FF"/>
              </a:gs>
              <a:gs pos="34999">
                <a:srgbClr val="BFEDFF"/>
              </a:gs>
              <a:gs pos="100000">
                <a:srgbClr val="E6F9FF"/>
              </a:gs>
            </a:gsLst>
            <a:lin ang="16200000" scaled="1"/>
          </a:gradFill>
          <a:ln w="9525">
            <a:solidFill>
              <a:srgbClr val="4BACC6"/>
            </a:solidFill>
            <a:bevel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并行集群架构设计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满足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高并发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IO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需求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2" name="圆角矩形 6"/>
          <p:cNvSpPr>
            <a:spLocks noChangeArrowheads="1"/>
          </p:cNvSpPr>
          <p:nvPr/>
        </p:nvSpPr>
        <p:spPr bwMode="auto">
          <a:xfrm>
            <a:off x="6299200" y="5473477"/>
            <a:ext cx="2736850" cy="6492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6E4FF"/>
              </a:gs>
              <a:gs pos="34999">
                <a:srgbClr val="BFEDFF"/>
              </a:gs>
              <a:gs pos="100000">
                <a:srgbClr val="E6F9FF"/>
              </a:gs>
            </a:gsLst>
            <a:lin ang="16200000" scaled="1"/>
          </a:gradFill>
          <a:ln w="9525">
            <a:solidFill>
              <a:srgbClr val="4BACC6"/>
            </a:solidFill>
            <a:bevel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条带优化提供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高单流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IO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带宽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3" name="圆角矩形 7"/>
          <p:cNvSpPr>
            <a:spLocks noChangeArrowheads="1"/>
          </p:cNvSpPr>
          <p:nvPr/>
        </p:nvSpPr>
        <p:spPr bwMode="auto">
          <a:xfrm>
            <a:off x="500063" y="5473477"/>
            <a:ext cx="3503612" cy="6492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6E4FF"/>
              </a:gs>
              <a:gs pos="34999">
                <a:srgbClr val="BFEDFF"/>
              </a:gs>
              <a:gs pos="100000">
                <a:srgbClr val="E6F9FF"/>
              </a:gs>
            </a:gsLst>
            <a:lin ang="16200000" scaled="1"/>
          </a:gradFill>
          <a:ln w="9525">
            <a:solidFill>
              <a:srgbClr val="4BACC6"/>
            </a:solidFill>
            <a:bevel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聚合带宽等于数据控制器带宽线性叠加，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随容量线性增长</a:t>
            </a:r>
          </a:p>
        </p:txBody>
      </p:sp>
      <p:sp>
        <p:nvSpPr>
          <p:cNvPr id="17424" name="圆角矩形 8"/>
          <p:cNvSpPr>
            <a:spLocks noChangeArrowheads="1"/>
          </p:cNvSpPr>
          <p:nvPr/>
        </p:nvSpPr>
        <p:spPr bwMode="auto">
          <a:xfrm>
            <a:off x="6299200" y="3349402"/>
            <a:ext cx="273685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6E4FF"/>
              </a:gs>
              <a:gs pos="34999">
                <a:srgbClr val="BFEDFF"/>
              </a:gs>
              <a:gs pos="100000">
                <a:srgbClr val="E6F9FF"/>
              </a:gs>
            </a:gsLst>
            <a:lin ang="16200000" scaled="1"/>
          </a:gradFill>
          <a:ln w="9525">
            <a:solidFill>
              <a:srgbClr val="4BACC6"/>
            </a:solidFill>
            <a:bevel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全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Active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索引集群提升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海量小文件处理能力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5" name="流程图: 资料带 9"/>
          <p:cNvSpPr>
            <a:spLocks noChangeArrowheads="1"/>
          </p:cNvSpPr>
          <p:nvPr/>
        </p:nvSpPr>
        <p:spPr bwMode="auto">
          <a:xfrm>
            <a:off x="771525" y="2665189"/>
            <a:ext cx="2376488" cy="215900"/>
          </a:xfrm>
          <a:prstGeom prst="flowChartPunchedTape">
            <a:avLst/>
          </a:prstGeom>
          <a:gradFill rotWithShape="1">
            <a:gsLst>
              <a:gs pos="0">
                <a:srgbClr val="C8B3E9"/>
              </a:gs>
              <a:gs pos="34999">
                <a:srgbClr val="D9CAEE"/>
              </a:gs>
              <a:gs pos="100000">
                <a:srgbClr val="EFE8FA"/>
              </a:gs>
            </a:gsLst>
            <a:lin ang="16200000" scaled="1"/>
          </a:gradFill>
          <a:ln w="9525">
            <a:solidFill>
              <a:srgbClr val="8064A2"/>
            </a:solidFill>
            <a:bevel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26" name="流程图: 资料带 10"/>
          <p:cNvSpPr>
            <a:spLocks noChangeArrowheads="1"/>
          </p:cNvSpPr>
          <p:nvPr/>
        </p:nvSpPr>
        <p:spPr bwMode="auto">
          <a:xfrm>
            <a:off x="1116013" y="4054252"/>
            <a:ext cx="2376487" cy="215900"/>
          </a:xfrm>
          <a:prstGeom prst="flowChartPunchedTape">
            <a:avLst/>
          </a:prstGeom>
          <a:gradFill rotWithShape="1">
            <a:gsLst>
              <a:gs pos="0">
                <a:srgbClr val="C8B3E9"/>
              </a:gs>
              <a:gs pos="34999">
                <a:srgbClr val="D9CAEE"/>
              </a:gs>
              <a:gs pos="100000">
                <a:srgbClr val="EFE8FA"/>
              </a:gs>
            </a:gsLst>
            <a:lin ang="16200000" scaled="1"/>
          </a:gradFill>
          <a:ln w="9525">
            <a:solidFill>
              <a:srgbClr val="8064A2"/>
            </a:solidFill>
            <a:bevel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27" name="椭圆 11"/>
          <p:cNvSpPr>
            <a:spLocks noChangeArrowheads="1"/>
          </p:cNvSpPr>
          <p:nvPr/>
        </p:nvSpPr>
        <p:spPr bwMode="auto">
          <a:xfrm rot="-1544634">
            <a:off x="3978275" y="1923827"/>
            <a:ext cx="842963" cy="1223962"/>
          </a:xfrm>
          <a:prstGeom prst="ellipse">
            <a:avLst/>
          </a:prstGeom>
          <a:noFill/>
          <a:ln w="25400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7428" name="直接箭头连接符 12"/>
          <p:cNvCxnSpPr>
            <a:cxnSpLocks noChangeShapeType="1"/>
            <a:stCxn id="17421" idx="1"/>
            <a:endCxn id="17420" idx="0"/>
          </p:cNvCxnSpPr>
          <p:nvPr/>
        </p:nvCxnSpPr>
        <p:spPr bwMode="auto">
          <a:xfrm flipH="1">
            <a:off x="1960563" y="1549177"/>
            <a:ext cx="4340225" cy="6842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prstDash val="lgDash"/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9" name="直接箭头连接符 13"/>
          <p:cNvCxnSpPr>
            <a:cxnSpLocks noChangeShapeType="1"/>
            <a:stCxn id="17424" idx="1"/>
            <a:endCxn id="17427" idx="5"/>
          </p:cNvCxnSpPr>
          <p:nvPr/>
        </p:nvCxnSpPr>
        <p:spPr bwMode="auto">
          <a:xfrm flipH="1" flipV="1">
            <a:off x="4856163" y="2795364"/>
            <a:ext cx="1444625" cy="8778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prstDash val="lgDash"/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0" name="直接箭头连接符 14"/>
          <p:cNvCxnSpPr>
            <a:cxnSpLocks noChangeShapeType="1"/>
            <a:stCxn id="17422" idx="1"/>
            <a:endCxn id="17425" idx="2"/>
          </p:cNvCxnSpPr>
          <p:nvPr/>
        </p:nvCxnSpPr>
        <p:spPr bwMode="auto">
          <a:xfrm flipH="1" flipV="1">
            <a:off x="1960563" y="2858864"/>
            <a:ext cx="4340225" cy="293846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prstDash val="lgDash"/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1" name="直接箭头连接符 15"/>
          <p:cNvCxnSpPr>
            <a:cxnSpLocks noChangeShapeType="1"/>
            <a:stCxn id="17422" idx="1"/>
            <a:endCxn id="17426" idx="2"/>
          </p:cNvCxnSpPr>
          <p:nvPr/>
        </p:nvCxnSpPr>
        <p:spPr bwMode="auto">
          <a:xfrm flipH="1" flipV="1">
            <a:off x="2303463" y="4249514"/>
            <a:ext cx="3997325" cy="154781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prstDash val="lgDash"/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9" name="椭圆 23"/>
          <p:cNvSpPr>
            <a:spLocks noChangeArrowheads="1"/>
          </p:cNvSpPr>
          <p:nvPr/>
        </p:nvSpPr>
        <p:spPr bwMode="auto">
          <a:xfrm>
            <a:off x="71438" y="2233389"/>
            <a:ext cx="4068762" cy="2447925"/>
          </a:xfrm>
          <a:prstGeom prst="ellipse">
            <a:avLst/>
          </a:prstGeom>
          <a:noFill/>
          <a:ln w="25400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7440" name="直接箭头连接符 24"/>
          <p:cNvCxnSpPr>
            <a:cxnSpLocks noChangeShapeType="1"/>
          </p:cNvCxnSpPr>
          <p:nvPr/>
        </p:nvCxnSpPr>
        <p:spPr bwMode="auto">
          <a:xfrm flipH="1" flipV="1">
            <a:off x="2051050" y="4681314"/>
            <a:ext cx="201613" cy="79216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prstDash val="lgDash"/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smtClean="0"/>
              <a:t>卓越性能 线性增长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77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0" dur="500" tmFilter="0, 0; .2, .5; .8, .5; 1, 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74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9" dur="500" tmFilter="0, 0; .2, .5; .8, .5; 1, 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74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65" dur="500" tmFilter="0, 0; .2, .5; .8, .5; 1, 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74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83" dur="500" tmFilter="0, 0; .2, .5; .8, .5; 1, 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74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bldLvl="0" animBg="1" autoUpdateAnimBg="0"/>
      <p:bldP spid="17421" grpId="0" bldLvl="0" animBg="1" autoUpdateAnimBg="0"/>
      <p:bldP spid="17421" grpId="1" bldLvl="0" animBg="1" autoUpdateAnimBg="0"/>
      <p:bldP spid="17422" grpId="0" bldLvl="0" animBg="1" autoUpdateAnimBg="0"/>
      <p:bldP spid="17422" grpId="1" bldLvl="0" animBg="1" autoUpdateAnimBg="0"/>
      <p:bldP spid="17423" grpId="0" bldLvl="0" animBg="1" autoUpdateAnimBg="0"/>
      <p:bldP spid="17423" grpId="1" bldLvl="0" animBg="1" autoUpdateAnimBg="0"/>
      <p:bldP spid="17424" grpId="0" bldLvl="0" animBg="1" autoUpdateAnimBg="0"/>
      <p:bldP spid="17424" grpId="1" bldLvl="0" animBg="1" autoUpdateAnimBg="0"/>
      <p:bldP spid="17425" grpId="0" bldLvl="0" animBg="1" autoUpdateAnimBg="0"/>
      <p:bldP spid="17426" grpId="0" bldLvl="0" animBg="1" autoUpdateAnimBg="0"/>
      <p:bldP spid="17427" grpId="0" bldLvl="0" animBg="1" autoUpdateAnimBg="0"/>
      <p:bldP spid="17439" grpId="0" bldLvl="0" animBg="1" autoUpdateAnimBg="0"/>
      <p:bldP spid="174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10"/>
          <p:cNvGrpSpPr>
            <a:grpSpLocks/>
          </p:cNvGrpSpPr>
          <p:nvPr/>
        </p:nvGrpSpPr>
        <p:grpSpPr bwMode="auto">
          <a:xfrm>
            <a:off x="6948488" y="277813"/>
            <a:ext cx="1647223" cy="455612"/>
            <a:chOff x="0" y="0"/>
            <a:chExt cx="1438006" cy="419101"/>
          </a:xfrm>
        </p:grpSpPr>
        <p:sp>
          <p:nvSpPr>
            <p:cNvPr id="17492" name="TextBox 15"/>
            <p:cNvSpPr>
              <a:spLocks noChangeArrowheads="1"/>
            </p:cNvSpPr>
            <p:nvPr/>
          </p:nvSpPr>
          <p:spPr bwMode="auto">
            <a:xfrm>
              <a:off x="1253248" y="0"/>
              <a:ext cx="184758" cy="2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pic>
          <p:nvPicPr>
            <p:cNvPr id="17489" name="Picture 2" descr="E:\work\S-曙光20120720\logo\曙光组合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045"/>
              <a:ext cx="970420" cy="386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sp>
          <p:nvSpPr>
            <p:cNvPr id="17490" name="矩形 13"/>
            <p:cNvSpPr>
              <a:spLocks noChangeArrowheads="1"/>
            </p:cNvSpPr>
            <p:nvPr/>
          </p:nvSpPr>
          <p:spPr bwMode="auto">
            <a:xfrm>
              <a:off x="1066800" y="11668"/>
              <a:ext cx="76200" cy="366951"/>
            </a:xfrm>
            <a:prstGeom prst="rect">
              <a:avLst/>
            </a:prstGeom>
            <a:solidFill>
              <a:srgbClr val="B01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7412" name="直接连接符 9"/>
          <p:cNvSpPr>
            <a:spLocks noChangeShapeType="1"/>
          </p:cNvSpPr>
          <p:nvPr/>
        </p:nvSpPr>
        <p:spPr bwMode="auto">
          <a:xfrm>
            <a:off x="250825" y="804863"/>
            <a:ext cx="2736850" cy="0"/>
          </a:xfrm>
          <a:prstGeom prst="line">
            <a:avLst/>
          </a:prstGeom>
          <a:noFill/>
          <a:ln w="50800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4" name="Text Box 174"/>
          <p:cNvSpPr>
            <a:spLocks noChangeArrowheads="1"/>
          </p:cNvSpPr>
          <p:nvPr/>
        </p:nvSpPr>
        <p:spPr bwMode="auto">
          <a:xfrm>
            <a:off x="8548688" y="1981200"/>
            <a:ext cx="398462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US" altLang="zh-CN" sz="1000" b="1" i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LAN</a:t>
            </a:r>
            <a:endParaRPr lang="zh-CN" altLang="en-US"/>
          </a:p>
        </p:txBody>
      </p:sp>
      <p:sp>
        <p:nvSpPr>
          <p:cNvPr id="17415" name="Line 173"/>
          <p:cNvSpPr>
            <a:spLocks noChangeShapeType="1"/>
          </p:cNvSpPr>
          <p:nvPr/>
        </p:nvSpPr>
        <p:spPr bwMode="auto">
          <a:xfrm flipV="1">
            <a:off x="193675" y="2184400"/>
            <a:ext cx="8820150" cy="0"/>
          </a:xfrm>
          <a:prstGeom prst="line">
            <a:avLst/>
          </a:prstGeom>
          <a:noFill/>
          <a:ln w="31750">
            <a:solidFill>
              <a:srgbClr val="0070C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833" tIns="41418" rIns="82833" bIns="41418"/>
          <a:lstStyle/>
          <a:p>
            <a:endParaRPr lang="zh-CN" altLang="en-US"/>
          </a:p>
        </p:txBody>
      </p:sp>
      <p:sp>
        <p:nvSpPr>
          <p:cNvPr id="17416" name="Line 198"/>
          <p:cNvSpPr>
            <a:spLocks noChangeShapeType="1"/>
          </p:cNvSpPr>
          <p:nvPr/>
        </p:nvSpPr>
        <p:spPr bwMode="auto">
          <a:xfrm>
            <a:off x="2743200" y="1922463"/>
            <a:ext cx="0" cy="265112"/>
          </a:xfrm>
          <a:prstGeom prst="line">
            <a:avLst/>
          </a:prstGeom>
          <a:noFill/>
          <a:ln w="19050">
            <a:solidFill>
              <a:srgbClr val="0070C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833" tIns="41418" rIns="82833" bIns="41418"/>
          <a:lstStyle/>
          <a:p>
            <a:endParaRPr lang="zh-CN" altLang="en-US"/>
          </a:p>
        </p:txBody>
      </p:sp>
      <p:sp>
        <p:nvSpPr>
          <p:cNvPr id="17417" name="Line 199"/>
          <p:cNvSpPr>
            <a:spLocks noChangeShapeType="1"/>
          </p:cNvSpPr>
          <p:nvPr/>
        </p:nvSpPr>
        <p:spPr bwMode="auto">
          <a:xfrm>
            <a:off x="6530975" y="1927225"/>
            <a:ext cx="1588" cy="265113"/>
          </a:xfrm>
          <a:prstGeom prst="line">
            <a:avLst/>
          </a:prstGeom>
          <a:noFill/>
          <a:ln w="19050">
            <a:solidFill>
              <a:srgbClr val="0070C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833" tIns="41418" rIns="82833" bIns="41418"/>
          <a:lstStyle/>
          <a:p>
            <a:endParaRPr lang="zh-CN" altLang="en-US"/>
          </a:p>
        </p:txBody>
      </p:sp>
      <p:pic>
        <p:nvPicPr>
          <p:cNvPr id="174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1143000"/>
            <a:ext cx="665163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1143000"/>
            <a:ext cx="665163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1143000"/>
            <a:ext cx="6651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1143000"/>
            <a:ext cx="665163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1143000"/>
            <a:ext cx="6651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1143000"/>
            <a:ext cx="665163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Line 198"/>
          <p:cNvSpPr>
            <a:spLocks noChangeShapeType="1"/>
          </p:cNvSpPr>
          <p:nvPr/>
        </p:nvSpPr>
        <p:spPr bwMode="auto">
          <a:xfrm>
            <a:off x="0" y="1922463"/>
            <a:ext cx="0" cy="265112"/>
          </a:xfrm>
          <a:prstGeom prst="line">
            <a:avLst/>
          </a:prstGeom>
          <a:noFill/>
          <a:ln w="19050">
            <a:solidFill>
              <a:srgbClr val="0070C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833" tIns="41418" rIns="82833" bIns="41418"/>
          <a:lstStyle/>
          <a:p>
            <a:endParaRPr lang="zh-CN" altLang="en-US"/>
          </a:p>
        </p:txBody>
      </p:sp>
      <p:sp>
        <p:nvSpPr>
          <p:cNvPr id="17425" name="Line 198"/>
          <p:cNvSpPr>
            <a:spLocks noChangeShapeType="1"/>
          </p:cNvSpPr>
          <p:nvPr/>
        </p:nvSpPr>
        <p:spPr bwMode="auto">
          <a:xfrm>
            <a:off x="3984625" y="1922463"/>
            <a:ext cx="0" cy="265112"/>
          </a:xfrm>
          <a:prstGeom prst="line">
            <a:avLst/>
          </a:prstGeom>
          <a:noFill/>
          <a:ln w="19050">
            <a:solidFill>
              <a:srgbClr val="0070C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833" tIns="41418" rIns="82833" bIns="41418"/>
          <a:lstStyle/>
          <a:p>
            <a:endParaRPr lang="zh-CN" altLang="en-US"/>
          </a:p>
        </p:txBody>
      </p:sp>
      <p:sp>
        <p:nvSpPr>
          <p:cNvPr id="17426" name="Line 198"/>
          <p:cNvSpPr>
            <a:spLocks noChangeShapeType="1"/>
          </p:cNvSpPr>
          <p:nvPr/>
        </p:nvSpPr>
        <p:spPr bwMode="auto">
          <a:xfrm>
            <a:off x="5356225" y="1922463"/>
            <a:ext cx="0" cy="265112"/>
          </a:xfrm>
          <a:prstGeom prst="line">
            <a:avLst/>
          </a:prstGeom>
          <a:noFill/>
          <a:ln w="19050">
            <a:solidFill>
              <a:srgbClr val="0070C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833" tIns="41418" rIns="82833" bIns="41418"/>
          <a:lstStyle/>
          <a:p>
            <a:endParaRPr lang="zh-CN" altLang="en-US"/>
          </a:p>
        </p:txBody>
      </p:sp>
      <p:sp>
        <p:nvSpPr>
          <p:cNvPr id="17427" name="Line 198"/>
          <p:cNvSpPr>
            <a:spLocks noChangeShapeType="1"/>
          </p:cNvSpPr>
          <p:nvPr/>
        </p:nvSpPr>
        <p:spPr bwMode="auto">
          <a:xfrm>
            <a:off x="7772400" y="1927225"/>
            <a:ext cx="0" cy="265113"/>
          </a:xfrm>
          <a:prstGeom prst="line">
            <a:avLst/>
          </a:prstGeom>
          <a:noFill/>
          <a:ln w="19050">
            <a:solidFill>
              <a:srgbClr val="0070C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833" tIns="41418" rIns="82833" bIns="41418"/>
          <a:lstStyle/>
          <a:p>
            <a:endParaRPr lang="zh-CN" altLang="en-US"/>
          </a:p>
        </p:txBody>
      </p:sp>
      <p:sp>
        <p:nvSpPr>
          <p:cNvPr id="17428" name="圆角矩形 17"/>
          <p:cNvSpPr>
            <a:spLocks noChangeArrowheads="1"/>
          </p:cNvSpPr>
          <p:nvPr/>
        </p:nvSpPr>
        <p:spPr bwMode="auto">
          <a:xfrm>
            <a:off x="1633538" y="5453063"/>
            <a:ext cx="1044575" cy="1046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2FF"/>
              </a:gs>
              <a:gs pos="34999">
                <a:srgbClr val="BD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accent1"/>
            </a:solidFill>
            <a:bevel/>
            <a:headEnd/>
            <a:tailEnd/>
          </a:ln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29" name="矩形 18"/>
          <p:cNvSpPr>
            <a:spLocks noChangeArrowheads="1"/>
          </p:cNvSpPr>
          <p:nvPr/>
        </p:nvSpPr>
        <p:spPr bwMode="auto">
          <a:xfrm>
            <a:off x="1763713" y="5584825"/>
            <a:ext cx="325437" cy="325438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  <a:bevel/>
            <a:headEnd/>
            <a:tailEnd/>
          </a:ln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30" name="矩形 19"/>
          <p:cNvSpPr>
            <a:spLocks noChangeArrowheads="1"/>
          </p:cNvSpPr>
          <p:nvPr/>
        </p:nvSpPr>
        <p:spPr bwMode="auto">
          <a:xfrm>
            <a:off x="2220913" y="5584825"/>
            <a:ext cx="325437" cy="325438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  <a:bevel/>
            <a:headEnd/>
            <a:tailEnd/>
          </a:ln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31" name="矩形 20"/>
          <p:cNvSpPr>
            <a:spLocks noChangeArrowheads="1"/>
          </p:cNvSpPr>
          <p:nvPr/>
        </p:nvSpPr>
        <p:spPr bwMode="auto">
          <a:xfrm>
            <a:off x="1763713" y="6042025"/>
            <a:ext cx="325437" cy="325438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  <a:bevel/>
            <a:headEnd/>
            <a:tailEnd/>
          </a:ln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32" name="矩形 21"/>
          <p:cNvSpPr>
            <a:spLocks noChangeArrowheads="1"/>
          </p:cNvSpPr>
          <p:nvPr/>
        </p:nvSpPr>
        <p:spPr bwMode="auto">
          <a:xfrm>
            <a:off x="2220913" y="6042025"/>
            <a:ext cx="325437" cy="325438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  <a:bevel/>
            <a:headEnd/>
            <a:tailEnd/>
          </a:ln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33" name="圆角矩形 22"/>
          <p:cNvSpPr>
            <a:spLocks noChangeArrowheads="1"/>
          </p:cNvSpPr>
          <p:nvPr/>
        </p:nvSpPr>
        <p:spPr bwMode="auto">
          <a:xfrm>
            <a:off x="2873375" y="5453063"/>
            <a:ext cx="1046163" cy="1046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2FF"/>
              </a:gs>
              <a:gs pos="34999">
                <a:srgbClr val="BD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accent1"/>
            </a:solidFill>
            <a:bevel/>
            <a:headEnd/>
            <a:tailEnd/>
          </a:ln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34" name="矩形 23"/>
          <p:cNvSpPr>
            <a:spLocks noChangeArrowheads="1"/>
          </p:cNvSpPr>
          <p:nvPr/>
        </p:nvSpPr>
        <p:spPr bwMode="auto">
          <a:xfrm>
            <a:off x="3005138" y="5584825"/>
            <a:ext cx="325437" cy="325438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  <a:bevel/>
            <a:headEnd/>
            <a:tailEnd/>
          </a:ln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35" name="矩形 24"/>
          <p:cNvSpPr>
            <a:spLocks noChangeArrowheads="1"/>
          </p:cNvSpPr>
          <p:nvPr/>
        </p:nvSpPr>
        <p:spPr bwMode="auto">
          <a:xfrm>
            <a:off x="3462338" y="5584825"/>
            <a:ext cx="325437" cy="325438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  <a:bevel/>
            <a:headEnd/>
            <a:tailEnd/>
          </a:ln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36" name="矩形 25"/>
          <p:cNvSpPr>
            <a:spLocks noChangeArrowheads="1"/>
          </p:cNvSpPr>
          <p:nvPr/>
        </p:nvSpPr>
        <p:spPr bwMode="auto">
          <a:xfrm>
            <a:off x="3005138" y="6042025"/>
            <a:ext cx="325437" cy="325438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  <a:bevel/>
            <a:headEnd/>
            <a:tailEnd/>
          </a:ln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37" name="矩形 26"/>
          <p:cNvSpPr>
            <a:spLocks noChangeArrowheads="1"/>
          </p:cNvSpPr>
          <p:nvPr/>
        </p:nvSpPr>
        <p:spPr bwMode="auto">
          <a:xfrm>
            <a:off x="3462338" y="6042025"/>
            <a:ext cx="325437" cy="325438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  <a:bevel/>
            <a:headEnd/>
            <a:tailEnd/>
          </a:ln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38" name="圆角矩形 27"/>
          <p:cNvSpPr>
            <a:spLocks noChangeArrowheads="1"/>
          </p:cNvSpPr>
          <p:nvPr/>
        </p:nvSpPr>
        <p:spPr bwMode="auto">
          <a:xfrm>
            <a:off x="4114800" y="5453063"/>
            <a:ext cx="1044575" cy="1046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2FF"/>
              </a:gs>
              <a:gs pos="34999">
                <a:srgbClr val="BD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accent1"/>
            </a:solidFill>
            <a:bevel/>
            <a:headEnd/>
            <a:tailEnd/>
          </a:ln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39" name="矩形 28"/>
          <p:cNvSpPr>
            <a:spLocks noChangeArrowheads="1"/>
          </p:cNvSpPr>
          <p:nvPr/>
        </p:nvSpPr>
        <p:spPr bwMode="auto">
          <a:xfrm>
            <a:off x="4244975" y="5584825"/>
            <a:ext cx="327025" cy="325438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  <a:bevel/>
            <a:headEnd/>
            <a:tailEnd/>
          </a:ln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40" name="矩形 29"/>
          <p:cNvSpPr>
            <a:spLocks noChangeArrowheads="1"/>
          </p:cNvSpPr>
          <p:nvPr/>
        </p:nvSpPr>
        <p:spPr bwMode="auto">
          <a:xfrm>
            <a:off x="4702175" y="5584825"/>
            <a:ext cx="327025" cy="325438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  <a:bevel/>
            <a:headEnd/>
            <a:tailEnd/>
          </a:ln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41" name="矩形 30"/>
          <p:cNvSpPr>
            <a:spLocks noChangeArrowheads="1"/>
          </p:cNvSpPr>
          <p:nvPr/>
        </p:nvSpPr>
        <p:spPr bwMode="auto">
          <a:xfrm>
            <a:off x="4244975" y="6042025"/>
            <a:ext cx="327025" cy="325438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  <a:bevel/>
            <a:headEnd/>
            <a:tailEnd/>
          </a:ln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42" name="矩形 31"/>
          <p:cNvSpPr>
            <a:spLocks noChangeArrowheads="1"/>
          </p:cNvSpPr>
          <p:nvPr/>
        </p:nvSpPr>
        <p:spPr bwMode="auto">
          <a:xfrm>
            <a:off x="4702175" y="6042025"/>
            <a:ext cx="327025" cy="325438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  <a:bevel/>
            <a:headEnd/>
            <a:tailEnd/>
          </a:ln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43" name="TextBox 117"/>
          <p:cNvSpPr>
            <a:spLocks noChangeArrowheads="1"/>
          </p:cNvSpPr>
          <p:nvPr/>
        </p:nvSpPr>
        <p:spPr bwMode="auto">
          <a:xfrm>
            <a:off x="1633538" y="5127625"/>
            <a:ext cx="1042987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数据控制器</a:t>
            </a:r>
            <a:endParaRPr lang="zh-CN" altLang="en-US"/>
          </a:p>
        </p:txBody>
      </p:sp>
      <p:sp>
        <p:nvSpPr>
          <p:cNvPr id="17444" name="TextBox 118"/>
          <p:cNvSpPr>
            <a:spLocks noChangeArrowheads="1"/>
          </p:cNvSpPr>
          <p:nvPr/>
        </p:nvSpPr>
        <p:spPr bwMode="auto">
          <a:xfrm>
            <a:off x="2871788" y="5127625"/>
            <a:ext cx="1046162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数据控制器</a:t>
            </a:r>
            <a:endParaRPr lang="zh-CN" altLang="en-US"/>
          </a:p>
        </p:txBody>
      </p:sp>
      <p:sp>
        <p:nvSpPr>
          <p:cNvPr id="17445" name="TextBox 124"/>
          <p:cNvSpPr>
            <a:spLocks noChangeArrowheads="1"/>
          </p:cNvSpPr>
          <p:nvPr/>
        </p:nvSpPr>
        <p:spPr bwMode="auto">
          <a:xfrm>
            <a:off x="0" y="5780088"/>
            <a:ext cx="1044575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初始状态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99" name="椭圆 36"/>
          <p:cNvSpPr>
            <a:spLocks noChangeArrowheads="1"/>
          </p:cNvSpPr>
          <p:nvPr/>
        </p:nvSpPr>
        <p:spPr bwMode="auto">
          <a:xfrm>
            <a:off x="1436688" y="2579688"/>
            <a:ext cx="7445375" cy="719137"/>
          </a:xfrm>
          <a:prstGeom prst="ellipse">
            <a:avLst/>
          </a:prstGeom>
          <a:noFill/>
          <a:ln w="25400">
            <a:solidFill>
              <a:srgbClr val="8064A2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9500" name="直接箭头连接符 37"/>
          <p:cNvCxnSpPr>
            <a:cxnSpLocks noChangeShapeType="1"/>
          </p:cNvCxnSpPr>
          <p:nvPr/>
        </p:nvCxnSpPr>
        <p:spPr bwMode="auto">
          <a:xfrm rot="5400000">
            <a:off x="1501775" y="2905125"/>
            <a:ext cx="1176338" cy="1588"/>
          </a:xfrm>
          <a:prstGeom prst="straightConnector1">
            <a:avLst/>
          </a:prstGeom>
          <a:noFill/>
          <a:ln w="155575">
            <a:solidFill>
              <a:srgbClr val="00B0F0">
                <a:alpha val="50195"/>
              </a:srgbClr>
            </a:solidFill>
            <a:bevel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01" name="TextBox 126"/>
          <p:cNvSpPr>
            <a:spLocks noChangeArrowheads="1"/>
          </p:cNvSpPr>
          <p:nvPr/>
        </p:nvSpPr>
        <p:spPr bwMode="auto">
          <a:xfrm>
            <a:off x="0" y="2711450"/>
            <a:ext cx="1370013" cy="390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并行数据</a:t>
            </a: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I/O</a:t>
            </a:r>
            <a:endParaRPr lang="zh-CN" altLang="en-US" sz="16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9502" name="圆角矩形 39"/>
          <p:cNvSpPr>
            <a:spLocks noChangeArrowheads="1"/>
          </p:cNvSpPr>
          <p:nvPr/>
        </p:nvSpPr>
        <p:spPr bwMode="auto">
          <a:xfrm>
            <a:off x="5356225" y="3886200"/>
            <a:ext cx="1044575" cy="1044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2FF"/>
              </a:gs>
              <a:gs pos="34999">
                <a:srgbClr val="BD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accent1"/>
            </a:solidFill>
            <a:bevel/>
            <a:headEnd/>
            <a:tailEnd/>
          </a:ln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503" name="圆角矩形 40"/>
          <p:cNvSpPr>
            <a:spLocks noChangeArrowheads="1"/>
          </p:cNvSpPr>
          <p:nvPr/>
        </p:nvSpPr>
        <p:spPr bwMode="auto">
          <a:xfrm>
            <a:off x="6596063" y="3886200"/>
            <a:ext cx="1046162" cy="1044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2FF"/>
              </a:gs>
              <a:gs pos="34999">
                <a:srgbClr val="BD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accent1"/>
            </a:solidFill>
            <a:bevel/>
            <a:headEnd/>
            <a:tailEnd/>
          </a:ln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504" name="圆角矩形 41"/>
          <p:cNvSpPr>
            <a:spLocks noChangeArrowheads="1"/>
          </p:cNvSpPr>
          <p:nvPr/>
        </p:nvSpPr>
        <p:spPr bwMode="auto">
          <a:xfrm>
            <a:off x="7837488" y="3886200"/>
            <a:ext cx="1046162" cy="1044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2FF"/>
              </a:gs>
              <a:gs pos="34999">
                <a:srgbClr val="BD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accent1"/>
            </a:solidFill>
            <a:bevel/>
            <a:headEnd/>
            <a:tailEnd/>
          </a:ln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505" name="TextBox 95"/>
          <p:cNvSpPr>
            <a:spLocks noChangeArrowheads="1"/>
          </p:cNvSpPr>
          <p:nvPr/>
        </p:nvSpPr>
        <p:spPr bwMode="auto">
          <a:xfrm>
            <a:off x="5356225" y="3502025"/>
            <a:ext cx="1042988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数据控制器</a:t>
            </a:r>
            <a:endParaRPr lang="zh-CN" altLang="en-US"/>
          </a:p>
        </p:txBody>
      </p:sp>
      <p:sp>
        <p:nvSpPr>
          <p:cNvPr id="19506" name="TextBox 96"/>
          <p:cNvSpPr>
            <a:spLocks noChangeArrowheads="1"/>
          </p:cNvSpPr>
          <p:nvPr/>
        </p:nvSpPr>
        <p:spPr bwMode="auto">
          <a:xfrm>
            <a:off x="6594475" y="3502025"/>
            <a:ext cx="1047750" cy="266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数据控制器</a:t>
            </a:r>
            <a:endParaRPr lang="zh-CN" altLang="en-US"/>
          </a:p>
        </p:txBody>
      </p:sp>
      <p:sp>
        <p:nvSpPr>
          <p:cNvPr id="19507" name="TextBox 97"/>
          <p:cNvSpPr>
            <a:spLocks noChangeArrowheads="1"/>
          </p:cNvSpPr>
          <p:nvPr/>
        </p:nvSpPr>
        <p:spPr bwMode="auto">
          <a:xfrm>
            <a:off x="7835900" y="3473450"/>
            <a:ext cx="1046163" cy="325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数据控制器</a:t>
            </a:r>
            <a:endParaRPr lang="zh-CN" altLang="en-US"/>
          </a:p>
        </p:txBody>
      </p:sp>
      <p:sp>
        <p:nvSpPr>
          <p:cNvPr id="19508" name="圆角矩形 45"/>
          <p:cNvSpPr>
            <a:spLocks noChangeArrowheads="1"/>
          </p:cNvSpPr>
          <p:nvPr/>
        </p:nvSpPr>
        <p:spPr bwMode="auto">
          <a:xfrm>
            <a:off x="1633538" y="3886200"/>
            <a:ext cx="1044575" cy="1044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2FF"/>
              </a:gs>
              <a:gs pos="34999">
                <a:srgbClr val="BD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accent1"/>
            </a:solidFill>
            <a:bevel/>
            <a:headEnd/>
            <a:tailEnd/>
          </a:ln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509" name="矩形 46"/>
          <p:cNvSpPr>
            <a:spLocks noChangeArrowheads="1"/>
          </p:cNvSpPr>
          <p:nvPr/>
        </p:nvSpPr>
        <p:spPr bwMode="auto">
          <a:xfrm>
            <a:off x="1763713" y="4016375"/>
            <a:ext cx="325437" cy="32702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  <a:bevel/>
            <a:headEnd/>
            <a:tailEnd/>
          </a:ln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510" name="矩形 47"/>
          <p:cNvSpPr>
            <a:spLocks noChangeArrowheads="1"/>
          </p:cNvSpPr>
          <p:nvPr/>
        </p:nvSpPr>
        <p:spPr bwMode="auto">
          <a:xfrm>
            <a:off x="2220913" y="4016375"/>
            <a:ext cx="325437" cy="32702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  <a:bevel/>
            <a:headEnd/>
            <a:tailEnd/>
          </a:ln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511" name="矩形 48"/>
          <p:cNvSpPr>
            <a:spLocks noChangeArrowheads="1"/>
          </p:cNvSpPr>
          <p:nvPr/>
        </p:nvSpPr>
        <p:spPr bwMode="auto">
          <a:xfrm>
            <a:off x="1763713" y="4473575"/>
            <a:ext cx="325437" cy="32702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  <a:bevel/>
            <a:headEnd/>
            <a:tailEnd/>
          </a:ln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512" name="矩形 49"/>
          <p:cNvSpPr>
            <a:spLocks noChangeArrowheads="1"/>
          </p:cNvSpPr>
          <p:nvPr/>
        </p:nvSpPr>
        <p:spPr bwMode="auto">
          <a:xfrm>
            <a:off x="2220913" y="4473575"/>
            <a:ext cx="325437" cy="32702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  <a:bevel/>
            <a:headEnd/>
            <a:tailEnd/>
          </a:ln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513" name="圆角矩形 50"/>
          <p:cNvSpPr>
            <a:spLocks noChangeArrowheads="1"/>
          </p:cNvSpPr>
          <p:nvPr/>
        </p:nvSpPr>
        <p:spPr bwMode="auto">
          <a:xfrm>
            <a:off x="2873375" y="3886200"/>
            <a:ext cx="1046163" cy="1044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2FF"/>
              </a:gs>
              <a:gs pos="34999">
                <a:srgbClr val="BD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accent1"/>
            </a:solidFill>
            <a:bevel/>
            <a:headEnd/>
            <a:tailEnd/>
          </a:ln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514" name="矩形 51"/>
          <p:cNvSpPr>
            <a:spLocks noChangeArrowheads="1"/>
          </p:cNvSpPr>
          <p:nvPr/>
        </p:nvSpPr>
        <p:spPr bwMode="auto">
          <a:xfrm>
            <a:off x="3005138" y="4016375"/>
            <a:ext cx="325437" cy="32702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  <a:bevel/>
            <a:headEnd/>
            <a:tailEnd/>
          </a:ln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515" name="矩形 52"/>
          <p:cNvSpPr>
            <a:spLocks noChangeArrowheads="1"/>
          </p:cNvSpPr>
          <p:nvPr/>
        </p:nvSpPr>
        <p:spPr bwMode="auto">
          <a:xfrm>
            <a:off x="3462338" y="4016375"/>
            <a:ext cx="325437" cy="32702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  <a:bevel/>
            <a:headEnd/>
            <a:tailEnd/>
          </a:ln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516" name="矩形 53"/>
          <p:cNvSpPr>
            <a:spLocks noChangeArrowheads="1"/>
          </p:cNvSpPr>
          <p:nvPr/>
        </p:nvSpPr>
        <p:spPr bwMode="auto">
          <a:xfrm>
            <a:off x="3005138" y="4473575"/>
            <a:ext cx="325437" cy="32702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  <a:bevel/>
            <a:headEnd/>
            <a:tailEnd/>
          </a:ln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517" name="矩形 54"/>
          <p:cNvSpPr>
            <a:spLocks noChangeArrowheads="1"/>
          </p:cNvSpPr>
          <p:nvPr/>
        </p:nvSpPr>
        <p:spPr bwMode="auto">
          <a:xfrm>
            <a:off x="3462338" y="4473575"/>
            <a:ext cx="325437" cy="32702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  <a:bevel/>
            <a:headEnd/>
            <a:tailEnd/>
          </a:ln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518" name="圆角矩形 55"/>
          <p:cNvSpPr>
            <a:spLocks noChangeArrowheads="1"/>
          </p:cNvSpPr>
          <p:nvPr/>
        </p:nvSpPr>
        <p:spPr bwMode="auto">
          <a:xfrm>
            <a:off x="4114800" y="3886200"/>
            <a:ext cx="1044575" cy="1044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2FF"/>
              </a:gs>
              <a:gs pos="34999">
                <a:srgbClr val="BD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accent1"/>
            </a:solidFill>
            <a:bevel/>
            <a:headEnd/>
            <a:tailEnd/>
          </a:ln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519" name="矩形 56"/>
          <p:cNvSpPr>
            <a:spLocks noChangeArrowheads="1"/>
          </p:cNvSpPr>
          <p:nvPr/>
        </p:nvSpPr>
        <p:spPr bwMode="auto">
          <a:xfrm>
            <a:off x="4244975" y="4016375"/>
            <a:ext cx="327025" cy="32702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  <a:bevel/>
            <a:headEnd/>
            <a:tailEnd/>
          </a:ln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520" name="矩形 57"/>
          <p:cNvSpPr>
            <a:spLocks noChangeArrowheads="1"/>
          </p:cNvSpPr>
          <p:nvPr/>
        </p:nvSpPr>
        <p:spPr bwMode="auto">
          <a:xfrm>
            <a:off x="4702175" y="4016375"/>
            <a:ext cx="327025" cy="32702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  <a:bevel/>
            <a:headEnd/>
            <a:tailEnd/>
          </a:ln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521" name="矩形 58"/>
          <p:cNvSpPr>
            <a:spLocks noChangeArrowheads="1"/>
          </p:cNvSpPr>
          <p:nvPr/>
        </p:nvSpPr>
        <p:spPr bwMode="auto">
          <a:xfrm>
            <a:off x="4244975" y="4473575"/>
            <a:ext cx="327025" cy="32702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  <a:bevel/>
            <a:headEnd/>
            <a:tailEnd/>
          </a:ln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522" name="矩形 59"/>
          <p:cNvSpPr>
            <a:spLocks noChangeArrowheads="1"/>
          </p:cNvSpPr>
          <p:nvPr/>
        </p:nvSpPr>
        <p:spPr bwMode="auto">
          <a:xfrm>
            <a:off x="4702175" y="4473575"/>
            <a:ext cx="327025" cy="32702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  <a:bevel/>
            <a:headEnd/>
            <a:tailEnd/>
          </a:ln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523" name="TextBox 135"/>
          <p:cNvSpPr>
            <a:spLocks noChangeArrowheads="1"/>
          </p:cNvSpPr>
          <p:nvPr/>
        </p:nvSpPr>
        <p:spPr bwMode="auto">
          <a:xfrm>
            <a:off x="1633538" y="3502025"/>
            <a:ext cx="1042987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数据控制器</a:t>
            </a:r>
            <a:endParaRPr lang="zh-CN" altLang="en-US"/>
          </a:p>
        </p:txBody>
      </p:sp>
      <p:sp>
        <p:nvSpPr>
          <p:cNvPr id="19524" name="TextBox 136"/>
          <p:cNvSpPr>
            <a:spLocks noChangeArrowheads="1"/>
          </p:cNvSpPr>
          <p:nvPr/>
        </p:nvSpPr>
        <p:spPr bwMode="auto">
          <a:xfrm>
            <a:off x="2871788" y="3502025"/>
            <a:ext cx="1046162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数据控制器</a:t>
            </a:r>
            <a:endParaRPr lang="zh-CN" altLang="en-US"/>
          </a:p>
        </p:txBody>
      </p:sp>
      <p:sp>
        <p:nvSpPr>
          <p:cNvPr id="19525" name="TextBox 137"/>
          <p:cNvSpPr>
            <a:spLocks noChangeArrowheads="1"/>
          </p:cNvSpPr>
          <p:nvPr/>
        </p:nvSpPr>
        <p:spPr bwMode="auto">
          <a:xfrm>
            <a:off x="4114800" y="3502025"/>
            <a:ext cx="1044575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数据控制器</a:t>
            </a:r>
            <a:endParaRPr lang="zh-CN" altLang="en-US"/>
          </a:p>
        </p:txBody>
      </p:sp>
      <p:cxnSp>
        <p:nvCxnSpPr>
          <p:cNvPr id="19526" name="直接箭头连接符 63"/>
          <p:cNvCxnSpPr>
            <a:cxnSpLocks noChangeShapeType="1"/>
          </p:cNvCxnSpPr>
          <p:nvPr/>
        </p:nvCxnSpPr>
        <p:spPr bwMode="auto">
          <a:xfrm rot="5400000">
            <a:off x="2730500" y="2905125"/>
            <a:ext cx="1176338" cy="1588"/>
          </a:xfrm>
          <a:prstGeom prst="straightConnector1">
            <a:avLst/>
          </a:prstGeom>
          <a:noFill/>
          <a:ln w="155575">
            <a:solidFill>
              <a:srgbClr val="00B0F0">
                <a:alpha val="50195"/>
              </a:srgbClr>
            </a:solidFill>
            <a:bevel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27" name="直接箭头连接符 64"/>
          <p:cNvCxnSpPr>
            <a:cxnSpLocks noChangeShapeType="1"/>
          </p:cNvCxnSpPr>
          <p:nvPr/>
        </p:nvCxnSpPr>
        <p:spPr bwMode="auto">
          <a:xfrm rot="5400000">
            <a:off x="4040981" y="2905919"/>
            <a:ext cx="1176338" cy="0"/>
          </a:xfrm>
          <a:prstGeom prst="straightConnector1">
            <a:avLst/>
          </a:prstGeom>
          <a:noFill/>
          <a:ln w="155575">
            <a:solidFill>
              <a:srgbClr val="00B0F0">
                <a:alpha val="50195"/>
              </a:srgbClr>
            </a:solidFill>
            <a:bevel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28" name="直接箭头连接符 65"/>
          <p:cNvCxnSpPr>
            <a:cxnSpLocks noChangeShapeType="1"/>
          </p:cNvCxnSpPr>
          <p:nvPr/>
        </p:nvCxnSpPr>
        <p:spPr bwMode="auto">
          <a:xfrm rot="5400000">
            <a:off x="5288756" y="2905919"/>
            <a:ext cx="1176338" cy="0"/>
          </a:xfrm>
          <a:prstGeom prst="straightConnector1">
            <a:avLst/>
          </a:prstGeom>
          <a:noFill/>
          <a:ln w="155575">
            <a:solidFill>
              <a:srgbClr val="00B0F0">
                <a:alpha val="50195"/>
              </a:srgbClr>
            </a:solidFill>
            <a:bevel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29" name="直接箭头连接符 66"/>
          <p:cNvCxnSpPr>
            <a:cxnSpLocks noChangeShapeType="1"/>
          </p:cNvCxnSpPr>
          <p:nvPr/>
        </p:nvCxnSpPr>
        <p:spPr bwMode="auto">
          <a:xfrm rot="5400000">
            <a:off x="6530181" y="2905919"/>
            <a:ext cx="1176338" cy="0"/>
          </a:xfrm>
          <a:prstGeom prst="straightConnector1">
            <a:avLst/>
          </a:prstGeom>
          <a:noFill/>
          <a:ln w="155575">
            <a:solidFill>
              <a:srgbClr val="00B0F0">
                <a:alpha val="50195"/>
              </a:srgbClr>
            </a:solidFill>
            <a:bevel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30" name="直接箭头连接符 67"/>
          <p:cNvCxnSpPr>
            <a:cxnSpLocks noChangeShapeType="1"/>
          </p:cNvCxnSpPr>
          <p:nvPr/>
        </p:nvCxnSpPr>
        <p:spPr bwMode="auto">
          <a:xfrm rot="5400000">
            <a:off x="7835900" y="2905125"/>
            <a:ext cx="1176338" cy="1588"/>
          </a:xfrm>
          <a:prstGeom prst="straightConnector1">
            <a:avLst/>
          </a:prstGeom>
          <a:noFill/>
          <a:ln w="155575">
            <a:solidFill>
              <a:srgbClr val="00B0F0">
                <a:alpha val="50195"/>
              </a:srgbClr>
            </a:solidFill>
            <a:bevel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31" name="TextBox 143"/>
          <p:cNvSpPr>
            <a:spLocks noChangeArrowheads="1"/>
          </p:cNvSpPr>
          <p:nvPr/>
        </p:nvSpPr>
        <p:spPr bwMode="auto">
          <a:xfrm>
            <a:off x="0" y="4408488"/>
            <a:ext cx="1044575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扩展后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532" name="直接箭头连接符 69"/>
          <p:cNvCxnSpPr>
            <a:cxnSpLocks noChangeShapeType="1"/>
          </p:cNvCxnSpPr>
          <p:nvPr/>
        </p:nvCxnSpPr>
        <p:spPr bwMode="auto">
          <a:xfrm rot="5400000">
            <a:off x="815975" y="3722688"/>
            <a:ext cx="2546350" cy="0"/>
          </a:xfrm>
          <a:prstGeom prst="straightConnector1">
            <a:avLst/>
          </a:prstGeom>
          <a:noFill/>
          <a:ln w="155575">
            <a:solidFill>
              <a:srgbClr val="00B0F0">
                <a:alpha val="50195"/>
              </a:srgbClr>
            </a:solidFill>
            <a:bevel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33" name="直接箭头连接符 70"/>
          <p:cNvCxnSpPr>
            <a:cxnSpLocks noChangeShapeType="1"/>
          </p:cNvCxnSpPr>
          <p:nvPr/>
        </p:nvCxnSpPr>
        <p:spPr bwMode="auto">
          <a:xfrm rot="5400000">
            <a:off x="2058194" y="3721894"/>
            <a:ext cx="2546350" cy="1588"/>
          </a:xfrm>
          <a:prstGeom prst="straightConnector1">
            <a:avLst/>
          </a:prstGeom>
          <a:noFill/>
          <a:ln w="155575">
            <a:solidFill>
              <a:srgbClr val="00B0F0">
                <a:alpha val="50195"/>
              </a:srgbClr>
            </a:solidFill>
            <a:bevel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34" name="直接箭头连接符 71"/>
          <p:cNvCxnSpPr>
            <a:cxnSpLocks noChangeShapeType="1"/>
          </p:cNvCxnSpPr>
          <p:nvPr/>
        </p:nvCxnSpPr>
        <p:spPr bwMode="auto">
          <a:xfrm rot="5400000">
            <a:off x="3364707" y="3721894"/>
            <a:ext cx="2546350" cy="1587"/>
          </a:xfrm>
          <a:prstGeom prst="straightConnector1">
            <a:avLst/>
          </a:prstGeom>
          <a:noFill/>
          <a:ln w="155575">
            <a:solidFill>
              <a:srgbClr val="00B0F0">
                <a:alpha val="50195"/>
              </a:srgbClr>
            </a:solidFill>
            <a:bevel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35" name="椭圆 72"/>
          <p:cNvSpPr>
            <a:spLocks noChangeArrowheads="1"/>
          </p:cNvSpPr>
          <p:nvPr/>
        </p:nvSpPr>
        <p:spPr bwMode="auto">
          <a:xfrm>
            <a:off x="1436688" y="3502025"/>
            <a:ext cx="3852862" cy="719138"/>
          </a:xfrm>
          <a:prstGeom prst="ellipse">
            <a:avLst/>
          </a:prstGeom>
          <a:noFill/>
          <a:ln w="25400">
            <a:solidFill>
              <a:srgbClr val="8064A2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833" tIns="41418" rIns="82833" bIns="414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536" name="TextBox 73"/>
          <p:cNvSpPr>
            <a:spLocks noChangeArrowheads="1"/>
          </p:cNvSpPr>
          <p:nvPr/>
        </p:nvSpPr>
        <p:spPr bwMode="auto">
          <a:xfrm>
            <a:off x="0" y="3494088"/>
            <a:ext cx="1371600" cy="392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并行数据</a:t>
            </a: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I/O</a:t>
            </a:r>
            <a:endParaRPr lang="zh-CN" altLang="en-US" sz="16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9537" name="组合 74"/>
          <p:cNvGrpSpPr>
            <a:grpSpLocks/>
          </p:cNvGrpSpPr>
          <p:nvPr/>
        </p:nvGrpSpPr>
        <p:grpSpPr bwMode="auto">
          <a:xfrm>
            <a:off x="6011863" y="5157788"/>
            <a:ext cx="2308225" cy="1439862"/>
            <a:chOff x="0" y="0"/>
            <a:chExt cx="2307608" cy="1440200"/>
          </a:xfrm>
        </p:grpSpPr>
        <p:sp>
          <p:nvSpPr>
            <p:cNvPr id="17486" name="下箭头 75"/>
            <p:cNvSpPr>
              <a:spLocks noChangeArrowheads="1"/>
            </p:cNvSpPr>
            <p:nvPr/>
          </p:nvSpPr>
          <p:spPr bwMode="auto">
            <a:xfrm rot="10800000">
              <a:off x="1008140" y="0"/>
              <a:ext cx="360050" cy="1341360"/>
            </a:xfrm>
            <a:prstGeom prst="downArrow">
              <a:avLst>
                <a:gd name="adj1" fmla="val 50000"/>
                <a:gd name="adj2" fmla="val 49984"/>
              </a:avLst>
            </a:pr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4AACC6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87" name="文本框 75"/>
            <p:cNvSpPr>
              <a:spLocks noChangeArrowheads="1"/>
            </p:cNvSpPr>
            <p:nvPr/>
          </p:nvSpPr>
          <p:spPr bwMode="auto">
            <a:xfrm>
              <a:off x="0" y="793869"/>
              <a:ext cx="230760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增加数据控制器</a:t>
              </a:r>
              <a:endParaRPr lang="en-US" altLang="zh-CN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按策略自动数据迁移</a:t>
              </a:r>
            </a:p>
          </p:txBody>
        </p:sp>
      </p:grpSp>
      <p:sp>
        <p:nvSpPr>
          <p:cNvPr id="17485" name="TextBox 118"/>
          <p:cNvSpPr>
            <a:spLocks noChangeArrowheads="1"/>
          </p:cNvSpPr>
          <p:nvPr/>
        </p:nvSpPr>
        <p:spPr bwMode="auto">
          <a:xfrm>
            <a:off x="4102100" y="5127625"/>
            <a:ext cx="1046163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数据控制器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smtClean="0"/>
              <a:t>海量空间  弹性扩展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61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2000"/>
                                        <p:tgtEl>
                                          <p:spTgt spid="19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2000"/>
                                        <p:tgtEl>
                                          <p:spTgt spid="19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9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9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7649E-6 2.68456E-7 C -0.05766 -0.05852 -0.11533 -0.11683 -3.57649E-6 -0.14094 C 0.11533 -0.16506 0.57933 -0.15772 0.69245 -0.14535 C 0.80558 -0.13297 0.68064 -0.08012 0.67891 -0.06712 " pathEditMode="relative" rAng="0" ptsTypes="aaaA">
                                      <p:cBhvr>
                                        <p:cTn id="150" dur="20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1171E-6 -0.00483 C -0.06192 -0.05462 -0.12368 -0.1042 -0.01717 -0.12584 C 0.08934 -0.14748 0.52293 -0.14433 0.63873 -0.13487 C 0.75453 -0.12542 0.71625 -0.09706 0.67812 -0.0687 " pathEditMode="relative" rAng="0" ptsTypes="aaaA">
                                      <p:cBhvr>
                                        <p:cTn id="152" dur="1000" fill="hold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150000" y="-71000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255 C -0.02673 -0.0243 -0.05364 -0.04606 0.00348 -0.05509 C 0.06042 -0.06412 0.28351 -0.06643 0.34254 -0.05741 C 0.40157 -0.04838 0.37969 -0.0243 0.35799 -0.00023 " pathEditMode="relative" rAng="0" ptsTypes="aaaA">
                                      <p:cBhvr>
                                        <p:cTn id="154" dur="1000" fill="hold"/>
                                        <p:tgtEl>
                                          <p:spTgt spid="1951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7400" y="-310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214 -0.04664 -0.06428 -0.09307 0 -0.11408 C 0.06428 -0.13508 0.31748 -0.13319 0.38538 -0.12563 C 0.45329 -0.11807 0.43044 -0.09328 0.4076 -0.06849 " pathEditMode="relative" rAng="0" ptsTypes="aaaA">
                                      <p:cBhvr>
                                        <p:cTn id="156" dur="1000" fill="hold"/>
                                        <p:tgtEl>
                                          <p:spTgt spid="1951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9882E-6 -0.00357 C -0.00599 -0.01953 -0.01198 -0.03529 -0.00174 -0.04243 C 0.00851 -0.04958 0.04821 -0.04663 0.0616 -0.04705 C 0.07499 -0.04748 0.07484 -0.05231 0.07877 -0.04474 C 0.08271 -0.03718 0.08413 -0.01932 0.08555 -0.00126 " pathEditMode="relative" rAng="0" ptsTypes="aaaaA">
                                      <p:cBhvr>
                                        <p:cTn id="158" dur="1000" fill="hold"/>
                                        <p:tgtEl>
                                          <p:spTgt spid="1952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70000" y="-23000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11675E-6 2.52101E-7 C -0.02191 -0.04811 -0.04365 -0.09622 -0.01545 -0.1187 C 0.01275 -0.14118 0.1358 -0.14307 0.16952 -0.13466 C 0.20324 -0.12626 0.19489 -0.09748 0.18654 -0.06849 " pathEditMode="relative" rAng="0" ptsTypes="aaaA">
                                      <p:cBhvr>
                                        <p:cTn id="160" dur="1000" fill="hold"/>
                                        <p:tgtEl>
                                          <p:spTgt spid="1952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6 0.0145 L 0.05023 -0.06639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1951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70000" y="-41000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2 0.0145 L -2.19808E-6 -0.06639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1952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0000" y="-4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9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9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9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9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9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9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9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9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7" dur="20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0" dur="20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9" grpId="0" bldLvl="0" animBg="1" autoUpdateAnimBg="0"/>
      <p:bldP spid="19500" grpId="0" animBg="1"/>
      <p:bldP spid="19501" grpId="0" bldLvl="0" animBg="1" autoUpdateAnimBg="0"/>
      <p:bldP spid="19502" grpId="0" bldLvl="0" animBg="1" autoUpdateAnimBg="0"/>
      <p:bldP spid="19503" grpId="0" bldLvl="0" animBg="1" autoUpdateAnimBg="0"/>
      <p:bldP spid="19504" grpId="0" bldLvl="0" animBg="1" autoUpdateAnimBg="0"/>
      <p:bldP spid="19505" grpId="0" bldLvl="0" animBg="1" autoUpdateAnimBg="0"/>
      <p:bldP spid="19506" grpId="0" bldLvl="0" animBg="1" autoUpdateAnimBg="0"/>
      <p:bldP spid="19507" grpId="0" bldLvl="0" animBg="1" autoUpdateAnimBg="0"/>
      <p:bldP spid="19508" grpId="0" bldLvl="0" animBg="1" autoUpdateAnimBg="0"/>
      <p:bldP spid="19509" grpId="0" bldLvl="0" animBg="1" autoUpdateAnimBg="0"/>
      <p:bldP spid="19510" grpId="0" bldLvl="0" animBg="1" autoUpdateAnimBg="0"/>
      <p:bldP spid="19511" grpId="0" bldLvl="0" animBg="1" autoUpdateAnimBg="0"/>
      <p:bldP spid="19511" grpId="1" bldLvl="0" animBg="1" autoUpdateAnimBg="0"/>
      <p:bldP spid="19512" grpId="0" bldLvl="0" animBg="1" autoUpdateAnimBg="0"/>
      <p:bldP spid="19512" grpId="1" bldLvl="0" animBg="1" autoUpdateAnimBg="0"/>
      <p:bldP spid="19513" grpId="0" bldLvl="0" animBg="1" autoUpdateAnimBg="0"/>
      <p:bldP spid="19514" grpId="0" bldLvl="0" animBg="1" autoUpdateAnimBg="0"/>
      <p:bldP spid="19515" grpId="0" bldLvl="0" animBg="1" autoUpdateAnimBg="0"/>
      <p:bldP spid="19515" grpId="1" bldLvl="0" animBg="1" autoUpdateAnimBg="0"/>
      <p:bldP spid="19516" grpId="0" bldLvl="0" animBg="1" autoUpdateAnimBg="0"/>
      <p:bldP spid="19516" grpId="1" bldLvl="0" animBg="1" autoUpdateAnimBg="0"/>
      <p:bldP spid="19517" grpId="0" bldLvl="0" animBg="1" autoUpdateAnimBg="0"/>
      <p:bldP spid="19517" grpId="1" bldLvl="0" animBg="1" autoUpdateAnimBg="0"/>
      <p:bldP spid="19518" grpId="0" bldLvl="0" animBg="1" autoUpdateAnimBg="0"/>
      <p:bldP spid="19519" grpId="0" bldLvl="0" animBg="1" autoUpdateAnimBg="0"/>
      <p:bldP spid="19520" grpId="0" bldLvl="0" animBg="1" autoUpdateAnimBg="0"/>
      <p:bldP spid="19520" grpId="1" bldLvl="0" animBg="1" autoUpdateAnimBg="0"/>
      <p:bldP spid="19521" grpId="0" bldLvl="0" animBg="1" autoUpdateAnimBg="0"/>
      <p:bldP spid="19521" grpId="1" bldLvl="0" animBg="1" autoUpdateAnimBg="0"/>
      <p:bldP spid="19522" grpId="0" bldLvl="0" animBg="1" autoUpdateAnimBg="0"/>
      <p:bldP spid="19522" grpId="1" bldLvl="0" animBg="1" autoUpdateAnimBg="0"/>
      <p:bldP spid="19523" grpId="0" bldLvl="0" animBg="1" autoUpdateAnimBg="0"/>
      <p:bldP spid="19524" grpId="0" bldLvl="0" animBg="1" autoUpdateAnimBg="0"/>
      <p:bldP spid="19525" grpId="0" bldLvl="0" animBg="1" autoUpdateAnimBg="0"/>
      <p:bldP spid="19526" grpId="0" animBg="1"/>
      <p:bldP spid="19527" grpId="0" animBg="1"/>
      <p:bldP spid="19528" grpId="0" animBg="1"/>
      <p:bldP spid="19529" grpId="0" animBg="1"/>
      <p:bldP spid="19530" grpId="0" animBg="1"/>
      <p:bldP spid="19531" grpId="0" bldLvl="0" animBg="1" autoUpdateAnimBg="0"/>
      <p:bldP spid="19532" grpId="0" animBg="1"/>
      <p:bldP spid="19532" grpId="1" animBg="1"/>
      <p:bldP spid="19533" grpId="0" animBg="1"/>
      <p:bldP spid="19533" grpId="1" animBg="1"/>
      <p:bldP spid="19534" grpId="0" animBg="1"/>
      <p:bldP spid="19534" grpId="1" animBg="1"/>
      <p:bldP spid="19535" grpId="0" bldLvl="0" animBg="1" autoUpdateAnimBg="0"/>
      <p:bldP spid="19535" grpId="1" bldLvl="0" animBg="1" autoUpdateAnimBg="0"/>
      <p:bldP spid="19536" grpId="0" bldLvl="0" animBg="1" autoUpdateAnimBg="0"/>
      <p:bldP spid="19536" grpId="1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直接连接符 9"/>
          <p:cNvSpPr>
            <a:spLocks noChangeShapeType="1"/>
          </p:cNvSpPr>
          <p:nvPr/>
        </p:nvSpPr>
        <p:spPr bwMode="auto">
          <a:xfrm>
            <a:off x="250825" y="804863"/>
            <a:ext cx="2736850" cy="0"/>
          </a:xfrm>
          <a:prstGeom prst="line">
            <a:avLst/>
          </a:prstGeom>
          <a:noFill/>
          <a:ln w="50800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3" name="圆角矩形 78"/>
          <p:cNvSpPr>
            <a:spLocks noChangeArrowheads="1"/>
          </p:cNvSpPr>
          <p:nvPr/>
        </p:nvSpPr>
        <p:spPr bwMode="auto">
          <a:xfrm>
            <a:off x="236538" y="1211263"/>
            <a:ext cx="3111500" cy="4752975"/>
          </a:xfrm>
          <a:prstGeom prst="roundRect">
            <a:avLst>
              <a:gd name="adj" fmla="val 341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889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100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访问接口</a:t>
            </a:r>
          </a:p>
          <a:p>
            <a:pPr lvl="1" eaLnBrk="1" hangingPunct="1">
              <a:lnSpc>
                <a:spcPct val="125000"/>
              </a:lnSpc>
              <a:buFont typeface="Wingdings" pitchFamily="2" charset="2"/>
              <a:buChar char="u"/>
              <a:defRPr/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rPr>
              <a:t>专有</a:t>
            </a:r>
            <a:r>
              <a:rPr lang="en-US" altLang="zh-CN" sz="16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rPr>
              <a:t>Linux</a:t>
            </a: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rPr>
              <a:t>、</a:t>
            </a:r>
            <a:r>
              <a:rPr lang="en-US" altLang="zh-CN" sz="16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rPr>
              <a:t>Windows</a:t>
            </a: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rPr>
              <a:t>内核态访问接口</a:t>
            </a:r>
            <a:endParaRPr lang="en-US" altLang="zh-CN" sz="1600" b="1" smtClean="0">
              <a:latin typeface="微软雅黑" panose="020B0503020204020204" pitchFamily="34" charset="-122"/>
              <a:ea typeface="微软雅黑" panose="020B0503020204020204" pitchFamily="34" charset="-122"/>
              <a:sym typeface="宋体" pitchFamily="2" charset="-122"/>
            </a:endParaRPr>
          </a:p>
          <a:p>
            <a:pPr lvl="1">
              <a:lnSpc>
                <a:spcPct val="125000"/>
              </a:lnSpc>
              <a:buFont typeface="Wingdings" pitchFamily="2" charset="2"/>
              <a:buChar char="u"/>
              <a:defRPr/>
            </a:pP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rPr>
              <a:t>POSIX API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sym typeface="宋体" pitchFamily="2" charset="-122"/>
            </a:endParaRPr>
          </a:p>
          <a:p>
            <a:pPr lvl="1" eaLnBrk="1" hangingPunct="1">
              <a:lnSpc>
                <a:spcPct val="125000"/>
              </a:lnSpc>
              <a:buFont typeface="Wingdings" pitchFamily="2" charset="2"/>
              <a:buChar char="u"/>
              <a:defRPr/>
            </a:pPr>
            <a:r>
              <a:rPr lang="en-US" altLang="zh-CN" sz="16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rPr>
              <a:t>NFS/CIFS/FTP</a:t>
            </a: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rPr>
              <a:t>接口</a:t>
            </a:r>
            <a:endParaRPr lang="en-US" altLang="zh-CN" sz="1600" b="1" smtClean="0">
              <a:latin typeface="微软雅黑" panose="020B0503020204020204" pitchFamily="34" charset="-122"/>
              <a:ea typeface="微软雅黑" panose="020B0503020204020204" pitchFamily="34" charset="-122"/>
              <a:sym typeface="宋体" pitchFamily="2" charset="-122"/>
            </a:endParaRPr>
          </a:p>
          <a:p>
            <a:pPr lvl="1" eaLnBrk="1" hangingPunct="1">
              <a:lnSpc>
                <a:spcPct val="125000"/>
              </a:lnSpc>
              <a:buFont typeface="Wingdings" pitchFamily="2" charset="2"/>
              <a:buChar char="u"/>
              <a:defRPr/>
            </a:pPr>
            <a:r>
              <a:rPr lang="en-US" altLang="zh-CN" sz="16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rPr>
              <a:t>RESTful</a:t>
            </a: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rPr>
              <a:t>编程接口</a:t>
            </a:r>
            <a:endParaRPr lang="en-US" altLang="zh-CN" sz="1600" b="1" smtClean="0">
              <a:latin typeface="微软雅黑" panose="020B0503020204020204" pitchFamily="34" charset="-122"/>
              <a:ea typeface="微软雅黑" panose="020B0503020204020204" pitchFamily="34" charset="-122"/>
              <a:sym typeface="宋体" pitchFamily="2" charset="-122"/>
            </a:endParaRPr>
          </a:p>
          <a:p>
            <a:pPr lvl="1" eaLnBrk="1" hangingPunct="1">
              <a:lnSpc>
                <a:spcPct val="125000"/>
              </a:lnSpc>
              <a:buFont typeface="Wingdings" pitchFamily="2" charset="2"/>
              <a:buChar char="u"/>
              <a:defRPr/>
            </a:pPr>
            <a:r>
              <a:rPr lang="en-US" altLang="zh-CN" sz="16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rPr>
              <a:t>HDFS </a:t>
            </a: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rPr>
              <a:t>接口</a:t>
            </a:r>
            <a:endParaRPr lang="en-US" altLang="zh-CN" sz="1600" b="1" smtClean="0">
              <a:latin typeface="微软雅黑" panose="020B0503020204020204" pitchFamily="34" charset="-122"/>
              <a:ea typeface="微软雅黑" panose="020B0503020204020204" pitchFamily="34" charset="-122"/>
              <a:sym typeface="宋体" pitchFamily="2" charset="-122"/>
            </a:endParaRPr>
          </a:p>
          <a:p>
            <a:pPr lvl="1" eaLnBrk="1" hangingPunct="1">
              <a:lnSpc>
                <a:spcPct val="125000"/>
              </a:lnSpc>
              <a:buFont typeface="Wingdings" pitchFamily="2" charset="2"/>
              <a:buChar char="u"/>
              <a:defRPr/>
            </a:pPr>
            <a:r>
              <a:rPr lang="en-US" altLang="zh-CN" sz="16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rPr>
              <a:t>SNMP</a:t>
            </a: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rPr>
              <a:t>接口</a:t>
            </a:r>
            <a:endParaRPr lang="en-US" altLang="zh-CN" sz="1600" b="1" smtClean="0">
              <a:latin typeface="微软雅黑" panose="020B0503020204020204" pitchFamily="34" charset="-122"/>
              <a:ea typeface="微软雅黑" panose="020B0503020204020204" pitchFamily="34" charset="-122"/>
              <a:sym typeface="宋体" pitchFamily="2" charset="-122"/>
            </a:endParaRPr>
          </a:p>
          <a:p>
            <a:pPr marL="0" lvl="1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endParaRPr lang="en-US" altLang="zh-CN" sz="2100" b="1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0" lvl="1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1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网络接口</a:t>
            </a:r>
          </a:p>
          <a:p>
            <a:pPr lvl="1" eaLnBrk="1" hangingPunct="1">
              <a:lnSpc>
                <a:spcPct val="125000"/>
              </a:lnSpc>
              <a:buFont typeface="Wingdings" pitchFamily="2" charset="2"/>
              <a:buChar char="u"/>
              <a:defRPr/>
            </a:pPr>
            <a:r>
              <a:rPr lang="en-US" altLang="zh-CN" sz="16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rPr>
              <a:t>40/56/100Gb IB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  <a:sym typeface="宋体" pitchFamily="2" charset="-122"/>
            </a:endParaRPr>
          </a:p>
          <a:p>
            <a:pPr lvl="1" eaLnBrk="1" hangingPunct="1">
              <a:lnSpc>
                <a:spcPct val="125000"/>
              </a:lnSpc>
              <a:buFont typeface="Wingdings" pitchFamily="2" charset="2"/>
              <a:buChar char="u"/>
              <a:defRPr/>
            </a:pPr>
            <a:r>
              <a:rPr lang="en-US" altLang="zh-CN" sz="16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rPr>
              <a:t>10Gb/1Gb</a:t>
            </a: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rPr>
              <a:t>以太网</a:t>
            </a:r>
          </a:p>
          <a:p>
            <a:pPr lvl="1" eaLnBrk="1" hangingPunct="1">
              <a:lnSpc>
                <a:spcPct val="125000"/>
              </a:lnSpc>
              <a:buFont typeface="Wingdings" pitchFamily="2" charset="2"/>
              <a:buChar char="u"/>
              <a:defRPr/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rPr>
              <a:t>支持负载均衡和冗余</a:t>
            </a:r>
            <a:endParaRPr lang="en-US" altLang="zh-CN" sz="1600" b="1" smtClean="0">
              <a:latin typeface="微软雅黑" panose="020B0503020204020204" pitchFamily="34" charset="-122"/>
              <a:ea typeface="微软雅黑" panose="020B0503020204020204" pitchFamily="34" charset="-122"/>
              <a:sym typeface="宋体" pitchFamily="2" charset="-122"/>
            </a:endParaRPr>
          </a:p>
        </p:txBody>
      </p:sp>
      <p:sp>
        <p:nvSpPr>
          <p:cNvPr id="23564" name="Rectangle 4"/>
          <p:cNvSpPr>
            <a:spLocks noChangeArrowheads="1"/>
          </p:cNvSpPr>
          <p:nvPr/>
        </p:nvSpPr>
        <p:spPr bwMode="auto">
          <a:xfrm>
            <a:off x="4481513" y="5037138"/>
            <a:ext cx="3357562" cy="53975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Aft>
                <a:spcPct val="2000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Para</a:t>
            </a: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tor</a:t>
            </a: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65" name="Line 5"/>
          <p:cNvSpPr>
            <a:spLocks noChangeShapeType="1"/>
          </p:cNvSpPr>
          <p:nvPr/>
        </p:nvSpPr>
        <p:spPr bwMode="auto">
          <a:xfrm>
            <a:off x="5975350" y="4678363"/>
            <a:ext cx="3175" cy="285750"/>
          </a:xfrm>
          <a:prstGeom prst="line">
            <a:avLst/>
          </a:prstGeom>
          <a:noFill/>
          <a:ln w="38100">
            <a:solidFill>
              <a:srgbClr val="00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6" name="Line 6"/>
          <p:cNvSpPr>
            <a:spLocks noChangeShapeType="1"/>
          </p:cNvSpPr>
          <p:nvPr/>
        </p:nvSpPr>
        <p:spPr bwMode="auto">
          <a:xfrm>
            <a:off x="4248150" y="4678363"/>
            <a:ext cx="1082675" cy="285750"/>
          </a:xfrm>
          <a:prstGeom prst="line">
            <a:avLst/>
          </a:prstGeom>
          <a:noFill/>
          <a:ln w="38100">
            <a:solidFill>
              <a:srgbClr val="00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7" name="Line 7"/>
          <p:cNvSpPr>
            <a:spLocks noChangeShapeType="1"/>
          </p:cNvSpPr>
          <p:nvPr/>
        </p:nvSpPr>
        <p:spPr bwMode="auto">
          <a:xfrm flipH="1">
            <a:off x="6985000" y="4678363"/>
            <a:ext cx="1006475" cy="285750"/>
          </a:xfrm>
          <a:prstGeom prst="line">
            <a:avLst/>
          </a:prstGeom>
          <a:noFill/>
          <a:ln w="38100">
            <a:solidFill>
              <a:srgbClr val="00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8" name="Rectangle 8"/>
          <p:cNvSpPr>
            <a:spLocks noChangeArrowheads="1"/>
          </p:cNvSpPr>
          <p:nvPr/>
        </p:nvSpPr>
        <p:spPr bwMode="auto">
          <a:xfrm>
            <a:off x="3744913" y="3421063"/>
            <a:ext cx="1152525" cy="12573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应用节点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9" name="Text Box 17"/>
          <p:cNvSpPr>
            <a:spLocks noChangeArrowheads="1"/>
          </p:cNvSpPr>
          <p:nvPr/>
        </p:nvSpPr>
        <p:spPr bwMode="auto">
          <a:xfrm>
            <a:off x="6769100" y="3886200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● ● ●</a:t>
            </a:r>
            <a:endParaRPr lang="zh-CN" altLang="en-US" sz="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0" name="Text Box 18"/>
          <p:cNvSpPr>
            <a:spLocks noChangeArrowheads="1"/>
          </p:cNvSpPr>
          <p:nvPr/>
        </p:nvSpPr>
        <p:spPr bwMode="auto">
          <a:xfrm>
            <a:off x="3671888" y="2216150"/>
            <a:ext cx="5419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私有接口应用模式（并行存储）</a:t>
            </a:r>
            <a:endParaRPr lang="en-US" altLang="zh-CN" sz="2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支持</a:t>
            </a:r>
            <a:r>
              <a:rPr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Linux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和</a:t>
            </a:r>
            <a:r>
              <a:rPr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Windows</a:t>
            </a:r>
            <a:endParaRPr lang="zh-CN" altLang="en-US" sz="2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3571" name="Text Box 22"/>
          <p:cNvSpPr>
            <a:spLocks noChangeArrowheads="1"/>
          </p:cNvSpPr>
          <p:nvPr/>
        </p:nvSpPr>
        <p:spPr bwMode="auto">
          <a:xfrm>
            <a:off x="3635375" y="981075"/>
            <a:ext cx="5113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NFS/CIFS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访问模式（集群</a:t>
            </a:r>
            <a:r>
              <a:rPr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NAS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形态）</a:t>
            </a:r>
          </a:p>
        </p:txBody>
      </p:sp>
      <p:sp>
        <p:nvSpPr>
          <p:cNvPr id="23572" name="Rectangle 34"/>
          <p:cNvSpPr>
            <a:spLocks noChangeArrowheads="1"/>
          </p:cNvSpPr>
          <p:nvPr/>
        </p:nvSpPr>
        <p:spPr bwMode="auto">
          <a:xfrm>
            <a:off x="5400675" y="3421063"/>
            <a:ext cx="1152525" cy="12573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应用节点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73" name="Rectangle 37"/>
          <p:cNvSpPr>
            <a:spLocks noChangeArrowheads="1"/>
          </p:cNvSpPr>
          <p:nvPr/>
        </p:nvSpPr>
        <p:spPr bwMode="auto">
          <a:xfrm>
            <a:off x="7416800" y="3421063"/>
            <a:ext cx="1152525" cy="12573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应用节点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74" name="Rectangle 40"/>
          <p:cNvSpPr>
            <a:spLocks noChangeArrowheads="1"/>
          </p:cNvSpPr>
          <p:nvPr/>
        </p:nvSpPr>
        <p:spPr bwMode="auto">
          <a:xfrm>
            <a:off x="3743325" y="3421063"/>
            <a:ext cx="1152525" cy="1257300"/>
          </a:xfrm>
          <a:prstGeom prst="rect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I/O 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节点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75" name="Rectangle 41"/>
          <p:cNvSpPr>
            <a:spLocks noChangeArrowheads="1"/>
          </p:cNvSpPr>
          <p:nvPr/>
        </p:nvSpPr>
        <p:spPr bwMode="auto">
          <a:xfrm>
            <a:off x="5399088" y="3421063"/>
            <a:ext cx="1152525" cy="1257300"/>
          </a:xfrm>
          <a:prstGeom prst="rect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I/O 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节点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76" name="Rectangle 42"/>
          <p:cNvSpPr>
            <a:spLocks noChangeArrowheads="1"/>
          </p:cNvSpPr>
          <p:nvPr/>
        </p:nvSpPr>
        <p:spPr bwMode="auto">
          <a:xfrm>
            <a:off x="7415213" y="3421063"/>
            <a:ext cx="1152525" cy="1257300"/>
          </a:xfrm>
          <a:prstGeom prst="rect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I/O 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节点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77" name="Rectangle 9"/>
          <p:cNvSpPr>
            <a:spLocks noChangeArrowheads="1"/>
          </p:cNvSpPr>
          <p:nvPr/>
        </p:nvSpPr>
        <p:spPr bwMode="auto">
          <a:xfrm>
            <a:off x="3816350" y="4249738"/>
            <a:ext cx="1009650" cy="3587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oApp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8" name="Rectangle 10"/>
          <p:cNvSpPr>
            <a:spLocks noChangeArrowheads="1"/>
          </p:cNvSpPr>
          <p:nvPr/>
        </p:nvSpPr>
        <p:spPr bwMode="auto">
          <a:xfrm>
            <a:off x="3816350" y="3960813"/>
            <a:ext cx="1009650" cy="28892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VFS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9" name="Rectangle 35"/>
          <p:cNvSpPr>
            <a:spLocks noChangeArrowheads="1"/>
          </p:cNvSpPr>
          <p:nvPr/>
        </p:nvSpPr>
        <p:spPr bwMode="auto">
          <a:xfrm>
            <a:off x="5473700" y="4249738"/>
            <a:ext cx="1006475" cy="36036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oApp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80" name="Rectangle 36"/>
          <p:cNvSpPr>
            <a:spLocks noChangeArrowheads="1"/>
          </p:cNvSpPr>
          <p:nvPr/>
        </p:nvSpPr>
        <p:spPr bwMode="auto">
          <a:xfrm>
            <a:off x="5473700" y="3962400"/>
            <a:ext cx="1006475" cy="287338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VFS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81" name="Rectangle 38"/>
          <p:cNvSpPr>
            <a:spLocks noChangeArrowheads="1"/>
          </p:cNvSpPr>
          <p:nvPr/>
        </p:nvSpPr>
        <p:spPr bwMode="auto">
          <a:xfrm>
            <a:off x="7489825" y="4249738"/>
            <a:ext cx="1006475" cy="3587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oApp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82" name="Rectangle 39"/>
          <p:cNvSpPr>
            <a:spLocks noChangeArrowheads="1"/>
          </p:cNvSpPr>
          <p:nvPr/>
        </p:nvSpPr>
        <p:spPr bwMode="auto">
          <a:xfrm>
            <a:off x="7488238" y="3960813"/>
            <a:ext cx="1008062" cy="26035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WinFS</a:t>
            </a:r>
          </a:p>
        </p:txBody>
      </p:sp>
      <p:sp>
        <p:nvSpPr>
          <p:cNvPr id="23583" name="Rectangle 29"/>
          <p:cNvSpPr>
            <a:spLocks noChangeArrowheads="1"/>
          </p:cNvSpPr>
          <p:nvPr/>
        </p:nvSpPr>
        <p:spPr bwMode="auto">
          <a:xfrm>
            <a:off x="3527425" y="4246563"/>
            <a:ext cx="5437188" cy="1703387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存储系统组成</a:t>
            </a:r>
          </a:p>
        </p:txBody>
      </p:sp>
      <p:sp>
        <p:nvSpPr>
          <p:cNvPr id="23584" name="Rectangle 43"/>
          <p:cNvSpPr>
            <a:spLocks noChangeArrowheads="1"/>
          </p:cNvSpPr>
          <p:nvPr/>
        </p:nvSpPr>
        <p:spPr bwMode="auto">
          <a:xfrm>
            <a:off x="3527425" y="3141663"/>
            <a:ext cx="5437188" cy="2808287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存储系统组成</a:t>
            </a:r>
          </a:p>
        </p:txBody>
      </p:sp>
      <p:sp>
        <p:nvSpPr>
          <p:cNvPr id="23585" name="Line 45"/>
          <p:cNvSpPr>
            <a:spLocks noChangeShapeType="1"/>
          </p:cNvSpPr>
          <p:nvPr/>
        </p:nvSpPr>
        <p:spPr bwMode="auto">
          <a:xfrm flipH="1">
            <a:off x="8064500" y="2276475"/>
            <a:ext cx="1588" cy="1081088"/>
          </a:xfrm>
          <a:prstGeom prst="line">
            <a:avLst/>
          </a:prstGeom>
          <a:noFill/>
          <a:ln w="38100">
            <a:solidFill>
              <a:srgbClr val="00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86" name="Line 46"/>
          <p:cNvSpPr>
            <a:spLocks noChangeShapeType="1"/>
          </p:cNvSpPr>
          <p:nvPr/>
        </p:nvSpPr>
        <p:spPr bwMode="auto">
          <a:xfrm flipH="1">
            <a:off x="6048375" y="2276475"/>
            <a:ext cx="1588" cy="1081088"/>
          </a:xfrm>
          <a:prstGeom prst="line">
            <a:avLst/>
          </a:prstGeom>
          <a:noFill/>
          <a:ln w="38100">
            <a:solidFill>
              <a:srgbClr val="00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87" name="Line 47"/>
          <p:cNvSpPr>
            <a:spLocks noChangeShapeType="1"/>
          </p:cNvSpPr>
          <p:nvPr/>
        </p:nvSpPr>
        <p:spPr bwMode="auto">
          <a:xfrm flipH="1">
            <a:off x="4319588" y="2276475"/>
            <a:ext cx="1587" cy="1081088"/>
          </a:xfrm>
          <a:prstGeom prst="line">
            <a:avLst/>
          </a:prstGeom>
          <a:noFill/>
          <a:ln w="38100">
            <a:solidFill>
              <a:srgbClr val="00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88" name="Rectangle 19"/>
          <p:cNvSpPr>
            <a:spLocks noChangeArrowheads="1"/>
          </p:cNvSpPr>
          <p:nvPr/>
        </p:nvSpPr>
        <p:spPr bwMode="auto">
          <a:xfrm>
            <a:off x="3492500" y="1557338"/>
            <a:ext cx="1368425" cy="7223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应用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服务器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89" name="Rectangle 20"/>
          <p:cNvSpPr>
            <a:spLocks noChangeArrowheads="1"/>
          </p:cNvSpPr>
          <p:nvPr/>
        </p:nvSpPr>
        <p:spPr bwMode="auto">
          <a:xfrm>
            <a:off x="5400675" y="1557338"/>
            <a:ext cx="1368425" cy="7223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FTP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等文件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存储服务器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90" name="Rectangle 21"/>
          <p:cNvSpPr>
            <a:spLocks noChangeArrowheads="1"/>
          </p:cNvSpPr>
          <p:nvPr/>
        </p:nvSpPr>
        <p:spPr bwMode="auto">
          <a:xfrm>
            <a:off x="7416800" y="1557338"/>
            <a:ext cx="1368425" cy="7223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Windows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服务器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91" name="Oval 27"/>
          <p:cNvSpPr>
            <a:spLocks noChangeArrowheads="1"/>
          </p:cNvSpPr>
          <p:nvPr/>
        </p:nvSpPr>
        <p:spPr bwMode="auto">
          <a:xfrm>
            <a:off x="3529013" y="2492375"/>
            <a:ext cx="5400675" cy="441325"/>
          </a:xfrm>
          <a:prstGeom prst="ellipse">
            <a:avLst/>
          </a:prstGeom>
          <a:solidFill>
            <a:srgbClr val="9BBB59"/>
          </a:solidFill>
          <a:ln w="9525">
            <a:solidFill>
              <a:schemeClr val="accent1"/>
            </a:solidFill>
            <a:bevel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NFS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CIFS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、FTP、REST、HDFS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……</a:t>
            </a:r>
          </a:p>
        </p:txBody>
      </p:sp>
      <p:sp>
        <p:nvSpPr>
          <p:cNvPr id="23592" name="Text Box 54"/>
          <p:cNvSpPr>
            <a:spLocks noChangeArrowheads="1"/>
          </p:cNvSpPr>
          <p:nvPr/>
        </p:nvSpPr>
        <p:spPr bwMode="auto">
          <a:xfrm>
            <a:off x="6891338" y="2011363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● ● ●</a:t>
            </a:r>
            <a:endParaRPr lang="zh-CN" altLang="en-US" sz="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93" name="Rectangle 39"/>
          <p:cNvSpPr>
            <a:spLocks noChangeArrowheads="1"/>
          </p:cNvSpPr>
          <p:nvPr/>
        </p:nvSpPr>
        <p:spPr bwMode="auto">
          <a:xfrm>
            <a:off x="7488238" y="3933825"/>
            <a:ext cx="1008062" cy="28575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VFS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smtClean="0"/>
              <a:t>接口丰富  应用多样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35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4" dur="5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 bldLvl="0" animBg="1" autoUpdateAnimBg="0"/>
      <p:bldP spid="23565" grpId="0" animBg="1"/>
      <p:bldP spid="23566" grpId="0" animBg="1"/>
      <p:bldP spid="23567" grpId="0" animBg="1"/>
      <p:bldP spid="23568" grpId="0" bldLvl="0" animBg="1" autoUpdateAnimBg="0"/>
      <p:bldP spid="23568" grpId="1" bldLvl="0" animBg="1" autoUpdateAnimBg="0"/>
      <p:bldP spid="23569" grpId="0" bldLvl="0" autoUpdateAnimBg="0"/>
      <p:bldP spid="23570" grpId="0" bldLvl="0" autoUpdateAnimBg="0"/>
      <p:bldP spid="23570" grpId="1" bldLvl="0" autoUpdateAnimBg="0"/>
      <p:bldP spid="23571" grpId="0" bldLvl="0" autoUpdateAnimBg="0"/>
      <p:bldP spid="23572" grpId="0" bldLvl="0" animBg="1" autoUpdateAnimBg="0"/>
      <p:bldP spid="23572" grpId="1" bldLvl="0" animBg="1" autoUpdateAnimBg="0"/>
      <p:bldP spid="23573" grpId="0" bldLvl="0" animBg="1" autoUpdateAnimBg="0"/>
      <p:bldP spid="23573" grpId="1" bldLvl="0" animBg="1" autoUpdateAnimBg="0"/>
      <p:bldP spid="23574" grpId="0" bldLvl="0" animBg="1" autoUpdateAnimBg="0"/>
      <p:bldP spid="23575" grpId="0" bldLvl="0" animBg="1" autoUpdateAnimBg="0"/>
      <p:bldP spid="23576" grpId="0" bldLvl="0" animBg="1" autoUpdateAnimBg="0"/>
      <p:bldP spid="23577" grpId="0" bldLvl="0" animBg="1" autoUpdateAnimBg="0"/>
      <p:bldP spid="23578" grpId="0" bldLvl="0" animBg="1" autoUpdateAnimBg="0"/>
      <p:bldP spid="23579" grpId="0" bldLvl="0" animBg="1" autoUpdateAnimBg="0"/>
      <p:bldP spid="23580" grpId="0" bldLvl="0" animBg="1" autoUpdateAnimBg="0"/>
      <p:bldP spid="23581" grpId="0" bldLvl="0" animBg="1" autoUpdateAnimBg="0"/>
      <p:bldP spid="23582" grpId="0" bldLvl="0" animBg="1" autoUpdateAnimBg="0"/>
      <p:bldP spid="23583" grpId="0" bldLvl="0" animBg="1" autoUpdateAnimBg="0"/>
      <p:bldP spid="23583" grpId="1" bldLvl="0" animBg="1" autoUpdateAnimBg="0"/>
      <p:bldP spid="23584" grpId="0" bldLvl="0" animBg="1" autoUpdateAnimBg="0"/>
      <p:bldP spid="23585" grpId="0" animBg="1"/>
      <p:bldP spid="23586" grpId="0" animBg="1"/>
      <p:bldP spid="23587" grpId="0" animBg="1"/>
      <p:bldP spid="23588" grpId="0" bldLvl="0" animBg="1" autoUpdateAnimBg="0"/>
      <p:bldP spid="23589" grpId="0" bldLvl="0" animBg="1" autoUpdateAnimBg="0"/>
      <p:bldP spid="23590" grpId="0" bldLvl="0" animBg="1" autoUpdateAnimBg="0"/>
      <p:bldP spid="23591" grpId="0" bldLvl="0" animBg="1" autoUpdateAnimBg="0"/>
      <p:bldP spid="23592" grpId="0" bldLvl="0" autoUpdateAnimBg="0"/>
      <p:bldP spid="23593" grpId="0" bldLvl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直接连接符 9"/>
          <p:cNvSpPr>
            <a:spLocks noChangeShapeType="1"/>
          </p:cNvSpPr>
          <p:nvPr/>
        </p:nvSpPr>
        <p:spPr bwMode="auto">
          <a:xfrm>
            <a:off x="250825" y="804863"/>
            <a:ext cx="2736850" cy="0"/>
          </a:xfrm>
          <a:prstGeom prst="line">
            <a:avLst/>
          </a:prstGeom>
          <a:noFill/>
          <a:ln w="50800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8" name="圆角矩形 3"/>
          <p:cNvSpPr>
            <a:spLocks noChangeArrowheads="1"/>
          </p:cNvSpPr>
          <p:nvPr/>
        </p:nvSpPr>
        <p:spPr bwMode="auto">
          <a:xfrm>
            <a:off x="325438" y="895350"/>
            <a:ext cx="8497887" cy="1392238"/>
          </a:xfrm>
          <a:prstGeom prst="roundRect">
            <a:avLst>
              <a:gd name="adj" fmla="val 10190"/>
            </a:avLst>
          </a:pr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9" name="圆角矩形 4"/>
          <p:cNvSpPr>
            <a:spLocks noChangeArrowheads="1"/>
          </p:cNvSpPr>
          <p:nvPr/>
        </p:nvSpPr>
        <p:spPr bwMode="auto">
          <a:xfrm>
            <a:off x="325438" y="990600"/>
            <a:ext cx="8497887" cy="1198563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ParaStor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云存储管理系统</a:t>
            </a:r>
            <a:endParaRPr lang="en-US" altLang="zh-CN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包括</a:t>
            </a:r>
            <a:r>
              <a:rPr lang="zh-CN" altLang="en-US" b="1" u="sng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监控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、</a:t>
            </a:r>
            <a:r>
              <a:rPr lang="zh-CN" altLang="en-US" b="1" u="sng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管理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、</a:t>
            </a:r>
            <a:r>
              <a:rPr lang="zh-CN" altLang="en-US" b="1" u="sng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高级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三大模块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，简洁直观，统一管理，智能监控，及时告警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smtClean="0"/>
              <a:t>统一管理  运维简单</a:t>
            </a:r>
            <a:endParaRPr lang="zh-CN" altLang="en-US"/>
          </a:p>
        </p:txBody>
      </p:sp>
      <p:pic>
        <p:nvPicPr>
          <p:cNvPr id="7" name="图片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36" y="2636912"/>
            <a:ext cx="8632176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52" y="2636912"/>
            <a:ext cx="7538572" cy="3897145"/>
          </a:xfrm>
          <a:prstGeom prst="rect">
            <a:avLst/>
          </a:prstGeom>
          <a:noFill/>
        </p:spPr>
      </p:pic>
      <p:pic>
        <p:nvPicPr>
          <p:cNvPr id="9" name="图片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68" y="2648187"/>
            <a:ext cx="7293531" cy="37704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390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smtClean="0"/>
              <a:t>增值特性  纠删码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78983"/>
            <a:ext cx="677361" cy="6451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850" y="1232531"/>
            <a:ext cx="749935" cy="7418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156" y="1269069"/>
            <a:ext cx="774126" cy="7499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2053683"/>
            <a:ext cx="782191" cy="7096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46" y="1408578"/>
            <a:ext cx="677361" cy="6451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459" y="2067974"/>
            <a:ext cx="742950" cy="6953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792" y="2137527"/>
            <a:ext cx="618667" cy="60255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9969" y="2245108"/>
            <a:ext cx="569460" cy="53248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760325" y="1232531"/>
            <a:ext cx="3628099" cy="1620405"/>
            <a:chOff x="4760325" y="1232531"/>
            <a:chExt cx="3628099" cy="1620405"/>
          </a:xfrm>
        </p:grpSpPr>
        <p:grpSp>
          <p:nvGrpSpPr>
            <p:cNvPr id="8" name="组合 7"/>
            <p:cNvGrpSpPr/>
            <p:nvPr/>
          </p:nvGrpSpPr>
          <p:grpSpPr>
            <a:xfrm>
              <a:off x="4760325" y="1232531"/>
              <a:ext cx="3628099" cy="1620405"/>
              <a:chOff x="4760325" y="1232531"/>
              <a:chExt cx="3628099" cy="1620405"/>
            </a:xfrm>
          </p:grpSpPr>
          <p:grpSp>
            <p:nvGrpSpPr>
              <p:cNvPr id="16" name="组合 5"/>
              <p:cNvGrpSpPr>
                <a:grpSpLocks/>
              </p:cNvGrpSpPr>
              <p:nvPr/>
            </p:nvGrpSpPr>
            <p:grpSpPr bwMode="auto">
              <a:xfrm>
                <a:off x="4760325" y="1232531"/>
                <a:ext cx="553499" cy="1620405"/>
                <a:chOff x="0" y="0"/>
                <a:chExt cx="737849" cy="2160300"/>
              </a:xfrm>
            </p:grpSpPr>
            <p:sp>
              <p:nvSpPr>
                <p:cNvPr id="17" name="圆角矩形 2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37849" cy="2160300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A3C2FF"/>
                    </a:gs>
                    <a:gs pos="34999">
                      <a:srgbClr val="BDD5FF"/>
                    </a:gs>
                    <a:gs pos="100000">
                      <a:srgbClr val="E5EEFF"/>
                    </a:gs>
                  </a:gsLst>
                  <a:lin ang="16200000" scaled="1"/>
                </a:gradFill>
                <a:ln w="9525">
                  <a:solidFill>
                    <a:schemeClr val="accent1"/>
                  </a:solidFill>
                  <a:bevel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r>
                    <a:rPr lang="en-US" altLang="zh-CN" sz="825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Times New Roman" panose="02020603050405020304" pitchFamily="18" charset="0"/>
                    </a:rPr>
                    <a:t>Node1</a:t>
                  </a:r>
                  <a:endParaRPr lang="zh-CN" altLang="en-US" sz="825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8" name="矩形 30"/>
                <p:cNvSpPr>
                  <a:spLocks noChangeArrowheads="1"/>
                </p:cNvSpPr>
                <p:nvPr/>
              </p:nvSpPr>
              <p:spPr bwMode="auto">
                <a:xfrm>
                  <a:off x="144020" y="424967"/>
                  <a:ext cx="422411" cy="360050"/>
                </a:xfrm>
                <a:prstGeom prst="rect">
                  <a:avLst/>
                </a:prstGeom>
                <a:solidFill>
                  <a:srgbClr val="9BBB59"/>
                </a:solidFill>
                <a:ln w="38100">
                  <a:solidFill>
                    <a:srgbClr val="FFFFFF"/>
                  </a:solidFill>
                  <a:bevel/>
                  <a:headEnd/>
                  <a:tailEnd/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r>
                    <a:rPr lang="en-US" altLang="zh-CN" sz="825" b="1" smtClean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Times New Roman" panose="02020603050405020304" pitchFamily="18" charset="0"/>
                    </a:rPr>
                    <a:t>D</a:t>
                  </a:r>
                  <a:endParaRPr lang="zh-CN" altLang="en-US" sz="825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9" name="矩形 31"/>
                <p:cNvSpPr>
                  <a:spLocks noChangeArrowheads="1"/>
                </p:cNvSpPr>
                <p:nvPr/>
              </p:nvSpPr>
              <p:spPr bwMode="auto">
                <a:xfrm>
                  <a:off x="144021" y="1440200"/>
                  <a:ext cx="422410" cy="360050"/>
                </a:xfrm>
                <a:prstGeom prst="rect">
                  <a:avLst/>
                </a:prstGeom>
                <a:solidFill>
                  <a:srgbClr val="9BBB59"/>
                </a:solidFill>
                <a:ln w="38100">
                  <a:solidFill>
                    <a:srgbClr val="FFFFFF"/>
                  </a:solidFill>
                  <a:bevel/>
                  <a:headEnd/>
                  <a:tailEnd/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r>
                    <a:rPr lang="en-US" altLang="zh-CN" sz="825" b="1" smtClean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Times New Roman" panose="02020603050405020304" pitchFamily="18" charset="0"/>
                    </a:rPr>
                    <a:t>D</a:t>
                  </a:r>
                  <a:endParaRPr lang="zh-CN" altLang="en-US" sz="825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" name="组合 6"/>
              <p:cNvGrpSpPr>
                <a:grpSpLocks/>
              </p:cNvGrpSpPr>
              <p:nvPr/>
            </p:nvGrpSpPr>
            <p:grpSpPr bwMode="auto">
              <a:xfrm>
                <a:off x="5523820" y="1232531"/>
                <a:ext cx="553498" cy="1620405"/>
                <a:chOff x="0" y="0"/>
                <a:chExt cx="737848" cy="2160300"/>
              </a:xfrm>
            </p:grpSpPr>
            <p:sp>
              <p:nvSpPr>
                <p:cNvPr id="21" name="圆角矩形 2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37848" cy="2160300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A3C2FF"/>
                    </a:gs>
                    <a:gs pos="34999">
                      <a:srgbClr val="BDD5FF"/>
                    </a:gs>
                    <a:gs pos="100000">
                      <a:srgbClr val="E5EEFF"/>
                    </a:gs>
                  </a:gsLst>
                  <a:lin ang="16200000" scaled="1"/>
                </a:gradFill>
                <a:ln w="9525">
                  <a:solidFill>
                    <a:schemeClr val="accent1"/>
                  </a:solidFill>
                  <a:bevel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r>
                    <a:rPr lang="en-US" altLang="zh-CN" sz="825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Times New Roman" panose="02020603050405020304" pitchFamily="18" charset="0"/>
                    </a:rPr>
                    <a:t>Node2</a:t>
                  </a:r>
                  <a:endParaRPr lang="zh-CN" altLang="en-US" sz="825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2" name="矩形 27"/>
                <p:cNvSpPr>
                  <a:spLocks noChangeArrowheads="1"/>
                </p:cNvSpPr>
                <p:nvPr/>
              </p:nvSpPr>
              <p:spPr bwMode="auto">
                <a:xfrm>
                  <a:off x="131743" y="424967"/>
                  <a:ext cx="434688" cy="360050"/>
                </a:xfrm>
                <a:prstGeom prst="rect">
                  <a:avLst/>
                </a:prstGeom>
                <a:solidFill>
                  <a:srgbClr val="9BBB59"/>
                </a:solidFill>
                <a:ln w="38100">
                  <a:solidFill>
                    <a:srgbClr val="FFFFFF"/>
                  </a:solidFill>
                  <a:bevel/>
                  <a:headEnd/>
                  <a:tailEnd/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r>
                    <a:rPr lang="en-US" altLang="zh-CN" sz="825" b="1" smtClean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Times New Roman" panose="02020603050405020304" pitchFamily="18" charset="0"/>
                    </a:rPr>
                    <a:t>D</a:t>
                  </a:r>
                  <a:endParaRPr lang="zh-CN" altLang="en-US" sz="825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23" name="矩形 28"/>
                <p:cNvSpPr>
                  <a:spLocks noChangeArrowheads="1"/>
                </p:cNvSpPr>
                <p:nvPr/>
              </p:nvSpPr>
              <p:spPr bwMode="auto">
                <a:xfrm>
                  <a:off x="131743" y="1440200"/>
                  <a:ext cx="409368" cy="360050"/>
                </a:xfrm>
                <a:prstGeom prst="rect">
                  <a:avLst/>
                </a:prstGeom>
                <a:solidFill>
                  <a:srgbClr val="9BBB59"/>
                </a:solidFill>
                <a:ln w="38100">
                  <a:solidFill>
                    <a:srgbClr val="FFFFFF"/>
                  </a:solidFill>
                  <a:bevel/>
                  <a:headEnd/>
                  <a:tailEnd/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r>
                    <a:rPr lang="en-US" altLang="zh-CN" sz="825" b="1" smtClean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Times New Roman" panose="02020603050405020304" pitchFamily="18" charset="0"/>
                    </a:rPr>
                    <a:t>D</a:t>
                  </a:r>
                  <a:endParaRPr lang="zh-CN" altLang="en-US" sz="825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" name="组合 7"/>
              <p:cNvGrpSpPr>
                <a:grpSpLocks/>
              </p:cNvGrpSpPr>
              <p:nvPr/>
            </p:nvGrpSpPr>
            <p:grpSpPr bwMode="auto">
              <a:xfrm>
                <a:off x="6287313" y="1232531"/>
                <a:ext cx="553499" cy="1620405"/>
                <a:chOff x="0" y="0"/>
                <a:chExt cx="737849" cy="2160300"/>
              </a:xfrm>
            </p:grpSpPr>
            <p:sp>
              <p:nvSpPr>
                <p:cNvPr id="25" name="圆角矩形 2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37849" cy="2160300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A3C2FF"/>
                    </a:gs>
                    <a:gs pos="34999">
                      <a:srgbClr val="BDD5FF"/>
                    </a:gs>
                    <a:gs pos="100000">
                      <a:srgbClr val="E5EEFF"/>
                    </a:gs>
                  </a:gsLst>
                  <a:lin ang="16200000" scaled="1"/>
                </a:gradFill>
                <a:ln w="9525">
                  <a:solidFill>
                    <a:schemeClr val="accent1"/>
                  </a:solidFill>
                  <a:bevel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r>
                    <a:rPr lang="en-US" altLang="zh-CN" sz="825" b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Times New Roman" panose="02020603050405020304" pitchFamily="18" charset="0"/>
                    </a:rPr>
                    <a:t>Node3</a:t>
                  </a:r>
                  <a:endParaRPr lang="zh-CN" altLang="en-US" sz="825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27" name="矩形 25"/>
                <p:cNvSpPr>
                  <a:spLocks noChangeArrowheads="1"/>
                </p:cNvSpPr>
                <p:nvPr/>
              </p:nvSpPr>
              <p:spPr bwMode="auto">
                <a:xfrm>
                  <a:off x="145906" y="1440200"/>
                  <a:ext cx="395205" cy="360050"/>
                </a:xfrm>
                <a:prstGeom prst="rect">
                  <a:avLst/>
                </a:prstGeom>
                <a:solidFill>
                  <a:srgbClr val="9BBB59"/>
                </a:solidFill>
                <a:ln w="38100">
                  <a:solidFill>
                    <a:srgbClr val="FFFFFF"/>
                  </a:solidFill>
                  <a:bevel/>
                  <a:headEnd/>
                  <a:tailEnd/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r>
                    <a:rPr lang="en-US" altLang="zh-CN" sz="825" b="1" smtClean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Times New Roman" panose="02020603050405020304" pitchFamily="18" charset="0"/>
                    </a:rPr>
                    <a:t>D</a:t>
                  </a:r>
                  <a:endParaRPr lang="zh-CN" altLang="en-US" sz="825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" name="组合 8"/>
              <p:cNvGrpSpPr>
                <a:grpSpLocks/>
              </p:cNvGrpSpPr>
              <p:nvPr/>
            </p:nvGrpSpPr>
            <p:grpSpPr bwMode="auto">
              <a:xfrm>
                <a:off x="7050807" y="1232531"/>
                <a:ext cx="589538" cy="1620405"/>
                <a:chOff x="0" y="0"/>
                <a:chExt cx="785891" cy="2160300"/>
              </a:xfrm>
            </p:grpSpPr>
            <p:sp>
              <p:nvSpPr>
                <p:cNvPr id="29" name="圆角矩形 2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85891" cy="2160300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A3C2FF"/>
                    </a:gs>
                    <a:gs pos="34999">
                      <a:srgbClr val="BDD5FF"/>
                    </a:gs>
                    <a:gs pos="100000">
                      <a:srgbClr val="E5EEFF"/>
                    </a:gs>
                  </a:gsLst>
                  <a:lin ang="16200000" scaled="1"/>
                </a:gradFill>
                <a:ln w="9525">
                  <a:solidFill>
                    <a:schemeClr val="accent1"/>
                  </a:solidFill>
                  <a:bevel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r>
                    <a:rPr lang="en-US" altLang="zh-CN" sz="825" b="1" smtClean="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Times New Roman" panose="02020603050405020304" pitchFamily="18" charset="0"/>
                    </a:rPr>
                    <a:t>NodeN-1</a:t>
                  </a:r>
                  <a:endParaRPr lang="zh-CN" altLang="en-US" sz="825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0" name="矩形 21"/>
                <p:cNvSpPr>
                  <a:spLocks noChangeArrowheads="1"/>
                </p:cNvSpPr>
                <p:nvPr/>
              </p:nvSpPr>
              <p:spPr bwMode="auto">
                <a:xfrm>
                  <a:off x="133630" y="424967"/>
                  <a:ext cx="407480" cy="336121"/>
                </a:xfrm>
                <a:prstGeom prst="rect">
                  <a:avLst/>
                </a:prstGeom>
                <a:solidFill>
                  <a:srgbClr val="9BBB59"/>
                </a:solidFill>
                <a:ln w="38100">
                  <a:solidFill>
                    <a:srgbClr val="FFFFFF"/>
                  </a:solidFill>
                  <a:bevel/>
                  <a:headEnd/>
                  <a:tailEnd/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r>
                    <a:rPr lang="en-US" altLang="zh-CN" sz="825" b="1" smtClean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Times New Roman" panose="02020603050405020304" pitchFamily="18" charset="0"/>
                    </a:rPr>
                    <a:t>D</a:t>
                  </a:r>
                  <a:endParaRPr lang="zh-CN" altLang="en-US" sz="825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" name="组合 9"/>
              <p:cNvGrpSpPr>
                <a:grpSpLocks/>
              </p:cNvGrpSpPr>
              <p:nvPr/>
            </p:nvGrpSpPr>
            <p:grpSpPr bwMode="auto">
              <a:xfrm>
                <a:off x="7814299" y="1232531"/>
                <a:ext cx="574125" cy="1620405"/>
                <a:chOff x="0" y="0"/>
                <a:chExt cx="765345" cy="2160300"/>
              </a:xfrm>
            </p:grpSpPr>
            <p:sp>
              <p:nvSpPr>
                <p:cNvPr id="33" name="圆角矩形 1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65345" cy="2160300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A3C2FF"/>
                    </a:gs>
                    <a:gs pos="34999">
                      <a:srgbClr val="BDD5FF"/>
                    </a:gs>
                    <a:gs pos="100000">
                      <a:srgbClr val="E5EEFF"/>
                    </a:gs>
                  </a:gsLst>
                  <a:lin ang="16200000" scaled="1"/>
                </a:gradFill>
                <a:ln w="9525">
                  <a:solidFill>
                    <a:schemeClr val="accent1"/>
                  </a:solidFill>
                  <a:bevel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r>
                    <a:rPr lang="en-US" altLang="zh-CN" sz="825" b="1" smtClean="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Times New Roman" panose="02020603050405020304" pitchFamily="18" charset="0"/>
                    </a:rPr>
                    <a:t>NodeN</a:t>
                  </a:r>
                  <a:endParaRPr lang="zh-CN" altLang="en-US" sz="825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4" name="矩形 18"/>
                <p:cNvSpPr>
                  <a:spLocks noChangeArrowheads="1"/>
                </p:cNvSpPr>
                <p:nvPr/>
              </p:nvSpPr>
              <p:spPr bwMode="auto">
                <a:xfrm>
                  <a:off x="133966" y="424967"/>
                  <a:ext cx="391912" cy="360050"/>
                </a:xfrm>
                <a:prstGeom prst="rect">
                  <a:avLst/>
                </a:prstGeom>
                <a:solidFill>
                  <a:srgbClr val="9BBB59"/>
                </a:solidFill>
                <a:ln w="38100">
                  <a:solidFill>
                    <a:srgbClr val="FFFFFF"/>
                  </a:solidFill>
                  <a:bevel/>
                  <a:headEnd/>
                  <a:tailEnd/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r>
                    <a:rPr lang="en-US" altLang="zh-CN" sz="825" b="1" smtClean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Times New Roman" panose="02020603050405020304" pitchFamily="18" charset="0"/>
                    </a:rPr>
                    <a:t>D</a:t>
                  </a:r>
                  <a:endParaRPr lang="zh-CN" altLang="en-US" sz="825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5" name="矩形 19"/>
                <p:cNvSpPr>
                  <a:spLocks noChangeArrowheads="1"/>
                </p:cNvSpPr>
                <p:nvPr/>
              </p:nvSpPr>
              <p:spPr bwMode="auto">
                <a:xfrm>
                  <a:off x="133966" y="1440200"/>
                  <a:ext cx="391912" cy="360050"/>
                </a:xfrm>
                <a:prstGeom prst="rect">
                  <a:avLst/>
                </a:prstGeom>
                <a:solidFill>
                  <a:srgbClr val="9BBB59"/>
                </a:solidFill>
                <a:ln w="38100">
                  <a:solidFill>
                    <a:srgbClr val="FFFFFF"/>
                  </a:solidFill>
                  <a:bevel/>
                  <a:headEnd/>
                  <a:tailEnd/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r>
                    <a:rPr lang="en-US" altLang="zh-CN" sz="825" b="1" smtClean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Times New Roman" panose="02020603050405020304" pitchFamily="18" charset="0"/>
                    </a:rPr>
                    <a:t>D</a:t>
                  </a:r>
                  <a:endParaRPr lang="zh-CN" altLang="en-US" sz="825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36" name="矩形 27"/>
            <p:cNvSpPr>
              <a:spLocks noChangeArrowheads="1"/>
            </p:cNvSpPr>
            <p:nvPr/>
          </p:nvSpPr>
          <p:spPr bwMode="auto">
            <a:xfrm>
              <a:off x="6401021" y="1551292"/>
              <a:ext cx="326082" cy="270068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825" b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D</a:t>
              </a:r>
              <a:endParaRPr lang="zh-CN" altLang="en-US" sz="825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7" name="矩形 19"/>
            <p:cNvSpPr>
              <a:spLocks noChangeArrowheads="1"/>
            </p:cNvSpPr>
            <p:nvPr/>
          </p:nvSpPr>
          <p:spPr bwMode="auto">
            <a:xfrm>
              <a:off x="7198579" y="2312801"/>
              <a:ext cx="293994" cy="270068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825" b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D</a:t>
              </a:r>
              <a:endParaRPr lang="zh-CN" altLang="en-US" sz="825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8" name="燕尾形 37"/>
          <p:cNvSpPr/>
          <p:nvPr/>
        </p:nvSpPr>
        <p:spPr>
          <a:xfrm>
            <a:off x="3635896" y="1544038"/>
            <a:ext cx="360040" cy="316167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燕尾形 38"/>
          <p:cNvSpPr/>
          <p:nvPr/>
        </p:nvSpPr>
        <p:spPr>
          <a:xfrm>
            <a:off x="4078330" y="1564436"/>
            <a:ext cx="360040" cy="316167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419872" y="2024619"/>
            <a:ext cx="1103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数据分段对象存储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12"/>
          <p:cNvSpPr txBox="1"/>
          <p:nvPr/>
        </p:nvSpPr>
        <p:spPr>
          <a:xfrm>
            <a:off x="74621" y="3275692"/>
            <a:ext cx="4040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多副本</a:t>
            </a:r>
            <a:endParaRPr lang="en-US" altLang="zh-CN" sz="20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4852324" y="3275692"/>
            <a:ext cx="4040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N+M</a:t>
            </a:r>
            <a:r>
              <a:rPr lang="zh-CN" altLang="en-US" sz="20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纠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删码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324011" y="3789040"/>
            <a:ext cx="506925" cy="2183763"/>
            <a:chOff x="324011" y="3789040"/>
            <a:chExt cx="506925" cy="2183763"/>
          </a:xfrm>
        </p:grpSpPr>
        <p:sp>
          <p:nvSpPr>
            <p:cNvPr id="46" name="矩形 30"/>
            <p:cNvSpPr>
              <a:spLocks noChangeArrowheads="1"/>
            </p:cNvSpPr>
            <p:nvPr/>
          </p:nvSpPr>
          <p:spPr bwMode="auto">
            <a:xfrm>
              <a:off x="324011" y="3789040"/>
              <a:ext cx="506925" cy="432048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 b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D1</a:t>
              </a:r>
              <a:endPara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7" name="矩形 30"/>
            <p:cNvSpPr>
              <a:spLocks noChangeArrowheads="1"/>
            </p:cNvSpPr>
            <p:nvPr/>
          </p:nvSpPr>
          <p:spPr bwMode="auto">
            <a:xfrm>
              <a:off x="324011" y="4372945"/>
              <a:ext cx="506925" cy="432048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 b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D2</a:t>
              </a:r>
              <a:endPara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8" name="矩形 30"/>
            <p:cNvSpPr>
              <a:spLocks noChangeArrowheads="1"/>
            </p:cNvSpPr>
            <p:nvPr/>
          </p:nvSpPr>
          <p:spPr bwMode="auto">
            <a:xfrm>
              <a:off x="324011" y="4956850"/>
              <a:ext cx="506925" cy="432048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 b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D3</a:t>
              </a:r>
              <a:endPara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9" name="矩形 30"/>
            <p:cNvSpPr>
              <a:spLocks noChangeArrowheads="1"/>
            </p:cNvSpPr>
            <p:nvPr/>
          </p:nvSpPr>
          <p:spPr bwMode="auto">
            <a:xfrm>
              <a:off x="324011" y="5540755"/>
              <a:ext cx="506925" cy="432048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 b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Dn</a:t>
              </a:r>
              <a:endPara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046409" y="3789040"/>
            <a:ext cx="1880388" cy="432048"/>
            <a:chOff x="2046409" y="4005064"/>
            <a:chExt cx="1880388" cy="432048"/>
          </a:xfrm>
        </p:grpSpPr>
        <p:sp>
          <p:nvSpPr>
            <p:cNvPr id="52" name="矩形 30"/>
            <p:cNvSpPr>
              <a:spLocks noChangeArrowheads="1"/>
            </p:cNvSpPr>
            <p:nvPr/>
          </p:nvSpPr>
          <p:spPr bwMode="auto">
            <a:xfrm>
              <a:off x="2046409" y="4005064"/>
              <a:ext cx="506925" cy="432048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050" b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D11</a:t>
              </a:r>
              <a:endParaRPr lang="zh-CN" altLang="en-US" sz="105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3" name="矩形 30"/>
            <p:cNvSpPr>
              <a:spLocks noChangeArrowheads="1"/>
            </p:cNvSpPr>
            <p:nvPr/>
          </p:nvSpPr>
          <p:spPr bwMode="auto">
            <a:xfrm>
              <a:off x="2733141" y="4005064"/>
              <a:ext cx="506925" cy="432048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050" b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D12</a:t>
              </a:r>
              <a:endParaRPr lang="zh-CN" altLang="en-US" sz="105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4" name="矩形 30"/>
            <p:cNvSpPr>
              <a:spLocks noChangeArrowheads="1"/>
            </p:cNvSpPr>
            <p:nvPr/>
          </p:nvSpPr>
          <p:spPr bwMode="auto">
            <a:xfrm>
              <a:off x="3419872" y="4005064"/>
              <a:ext cx="506925" cy="432048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050" b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D1m</a:t>
              </a:r>
              <a:endParaRPr lang="zh-CN" altLang="en-US" sz="105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046409" y="4372945"/>
            <a:ext cx="1880388" cy="432048"/>
            <a:chOff x="2051720" y="4581128"/>
            <a:chExt cx="1880388" cy="432048"/>
          </a:xfrm>
        </p:grpSpPr>
        <p:sp>
          <p:nvSpPr>
            <p:cNvPr id="55" name="矩形 30"/>
            <p:cNvSpPr>
              <a:spLocks noChangeArrowheads="1"/>
            </p:cNvSpPr>
            <p:nvPr/>
          </p:nvSpPr>
          <p:spPr bwMode="auto">
            <a:xfrm>
              <a:off x="2051720" y="4581128"/>
              <a:ext cx="506925" cy="432048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050" b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D21</a:t>
              </a:r>
              <a:endParaRPr lang="zh-CN" altLang="en-US" sz="105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6" name="矩形 30"/>
            <p:cNvSpPr>
              <a:spLocks noChangeArrowheads="1"/>
            </p:cNvSpPr>
            <p:nvPr/>
          </p:nvSpPr>
          <p:spPr bwMode="auto">
            <a:xfrm>
              <a:off x="2738452" y="4581128"/>
              <a:ext cx="506925" cy="432048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050" b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D22</a:t>
              </a:r>
              <a:endParaRPr lang="zh-CN" altLang="en-US" sz="105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7" name="矩形 30"/>
            <p:cNvSpPr>
              <a:spLocks noChangeArrowheads="1"/>
            </p:cNvSpPr>
            <p:nvPr/>
          </p:nvSpPr>
          <p:spPr bwMode="auto">
            <a:xfrm>
              <a:off x="3425183" y="4581128"/>
              <a:ext cx="506925" cy="432048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050" b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D2m</a:t>
              </a:r>
              <a:endParaRPr lang="zh-CN" altLang="en-US" sz="105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046409" y="4956850"/>
            <a:ext cx="1880388" cy="432048"/>
            <a:chOff x="2051720" y="4581128"/>
            <a:chExt cx="1880388" cy="432048"/>
          </a:xfrm>
        </p:grpSpPr>
        <p:sp>
          <p:nvSpPr>
            <p:cNvPr id="61" name="矩形 30"/>
            <p:cNvSpPr>
              <a:spLocks noChangeArrowheads="1"/>
            </p:cNvSpPr>
            <p:nvPr/>
          </p:nvSpPr>
          <p:spPr bwMode="auto">
            <a:xfrm>
              <a:off x="2051720" y="4581128"/>
              <a:ext cx="506925" cy="432048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050" b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D31</a:t>
              </a:r>
              <a:endParaRPr lang="zh-CN" altLang="en-US" sz="105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2" name="矩形 30"/>
            <p:cNvSpPr>
              <a:spLocks noChangeArrowheads="1"/>
            </p:cNvSpPr>
            <p:nvPr/>
          </p:nvSpPr>
          <p:spPr bwMode="auto">
            <a:xfrm>
              <a:off x="2738452" y="4581128"/>
              <a:ext cx="506925" cy="432048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050" b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D32</a:t>
              </a:r>
              <a:endParaRPr lang="zh-CN" altLang="en-US" sz="105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3" name="矩形 30"/>
            <p:cNvSpPr>
              <a:spLocks noChangeArrowheads="1"/>
            </p:cNvSpPr>
            <p:nvPr/>
          </p:nvSpPr>
          <p:spPr bwMode="auto">
            <a:xfrm>
              <a:off x="3425183" y="4581128"/>
              <a:ext cx="506925" cy="432048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050" b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D3m</a:t>
              </a:r>
              <a:endParaRPr lang="zh-CN" altLang="en-US" sz="105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046409" y="5540755"/>
            <a:ext cx="1880388" cy="432048"/>
            <a:chOff x="2051720" y="4581128"/>
            <a:chExt cx="1880388" cy="432048"/>
          </a:xfrm>
        </p:grpSpPr>
        <p:sp>
          <p:nvSpPr>
            <p:cNvPr id="65" name="矩形 30"/>
            <p:cNvSpPr>
              <a:spLocks noChangeArrowheads="1"/>
            </p:cNvSpPr>
            <p:nvPr/>
          </p:nvSpPr>
          <p:spPr bwMode="auto">
            <a:xfrm>
              <a:off x="2051720" y="4581128"/>
              <a:ext cx="506925" cy="432048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050" b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D31</a:t>
              </a:r>
              <a:endParaRPr lang="zh-CN" altLang="en-US" sz="105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6" name="矩形 30"/>
            <p:cNvSpPr>
              <a:spLocks noChangeArrowheads="1"/>
            </p:cNvSpPr>
            <p:nvPr/>
          </p:nvSpPr>
          <p:spPr bwMode="auto">
            <a:xfrm>
              <a:off x="2738452" y="4581128"/>
              <a:ext cx="506925" cy="432048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050" b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D32</a:t>
              </a:r>
              <a:endParaRPr lang="zh-CN" altLang="en-US" sz="105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7" name="矩形 30"/>
            <p:cNvSpPr>
              <a:spLocks noChangeArrowheads="1"/>
            </p:cNvSpPr>
            <p:nvPr/>
          </p:nvSpPr>
          <p:spPr bwMode="auto">
            <a:xfrm>
              <a:off x="3425183" y="4581128"/>
              <a:ext cx="506925" cy="432048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050" b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D3m</a:t>
              </a:r>
              <a:endParaRPr lang="zh-CN" altLang="en-US" sz="105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1225883" y="3911429"/>
            <a:ext cx="5179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数据复制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12"/>
          <p:cNvSpPr txBox="1"/>
          <p:nvPr/>
        </p:nvSpPr>
        <p:spPr>
          <a:xfrm>
            <a:off x="74621" y="6093296"/>
            <a:ext cx="404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空间利用率：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1/(1+M)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5042761" y="3933056"/>
            <a:ext cx="2964636" cy="432048"/>
            <a:chOff x="4929171" y="3789040"/>
            <a:chExt cx="2964636" cy="432048"/>
          </a:xfrm>
        </p:grpSpPr>
        <p:sp>
          <p:nvSpPr>
            <p:cNvPr id="70" name="矩形 30"/>
            <p:cNvSpPr>
              <a:spLocks noChangeArrowheads="1"/>
            </p:cNvSpPr>
            <p:nvPr/>
          </p:nvSpPr>
          <p:spPr bwMode="auto">
            <a:xfrm>
              <a:off x="4929171" y="3789040"/>
              <a:ext cx="506925" cy="432048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 b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D1</a:t>
              </a:r>
              <a:endPara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1" name="矩形 30"/>
            <p:cNvSpPr>
              <a:spLocks noChangeArrowheads="1"/>
            </p:cNvSpPr>
            <p:nvPr/>
          </p:nvSpPr>
          <p:spPr bwMode="auto">
            <a:xfrm>
              <a:off x="5748408" y="3789040"/>
              <a:ext cx="506925" cy="432048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 b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D2</a:t>
              </a:r>
              <a:endPara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2" name="矩形 30"/>
            <p:cNvSpPr>
              <a:spLocks noChangeArrowheads="1"/>
            </p:cNvSpPr>
            <p:nvPr/>
          </p:nvSpPr>
          <p:spPr bwMode="auto">
            <a:xfrm>
              <a:off x="6567645" y="3789040"/>
              <a:ext cx="506925" cy="432048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 b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D3</a:t>
              </a:r>
              <a:endPara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3" name="矩形 30"/>
            <p:cNvSpPr>
              <a:spLocks noChangeArrowheads="1"/>
            </p:cNvSpPr>
            <p:nvPr/>
          </p:nvSpPr>
          <p:spPr bwMode="auto">
            <a:xfrm>
              <a:off x="7386882" y="3789040"/>
              <a:ext cx="506925" cy="432048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 b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Dn</a:t>
              </a:r>
              <a:endPara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5116284" y="4556740"/>
            <a:ext cx="2524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Erasure Code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5042761" y="5172874"/>
            <a:ext cx="2964636" cy="432048"/>
            <a:chOff x="4932040" y="5013176"/>
            <a:chExt cx="2964636" cy="432048"/>
          </a:xfrm>
        </p:grpSpPr>
        <p:sp>
          <p:nvSpPr>
            <p:cNvPr id="77" name="矩形 30"/>
            <p:cNvSpPr>
              <a:spLocks noChangeArrowheads="1"/>
            </p:cNvSpPr>
            <p:nvPr/>
          </p:nvSpPr>
          <p:spPr bwMode="auto">
            <a:xfrm>
              <a:off x="4932040" y="5013176"/>
              <a:ext cx="506925" cy="432048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P</a:t>
              </a:r>
              <a:r>
                <a:rPr lang="en-US" altLang="zh-CN" sz="1400" b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1</a:t>
              </a:r>
              <a:endPara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8" name="矩形 30"/>
            <p:cNvSpPr>
              <a:spLocks noChangeArrowheads="1"/>
            </p:cNvSpPr>
            <p:nvPr/>
          </p:nvSpPr>
          <p:spPr bwMode="auto">
            <a:xfrm>
              <a:off x="5751277" y="5013176"/>
              <a:ext cx="506925" cy="432048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P</a:t>
              </a:r>
              <a:r>
                <a:rPr lang="en-US" altLang="zh-CN" sz="1400" b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2</a:t>
              </a:r>
              <a:endPara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9" name="矩形 30"/>
            <p:cNvSpPr>
              <a:spLocks noChangeArrowheads="1"/>
            </p:cNvSpPr>
            <p:nvPr/>
          </p:nvSpPr>
          <p:spPr bwMode="auto">
            <a:xfrm>
              <a:off x="6570514" y="5013176"/>
              <a:ext cx="506925" cy="432048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P</a:t>
              </a:r>
              <a:r>
                <a:rPr lang="en-US" altLang="zh-CN" sz="1400" b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3</a:t>
              </a:r>
              <a:endPara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0" name="矩形 30"/>
            <p:cNvSpPr>
              <a:spLocks noChangeArrowheads="1"/>
            </p:cNvSpPr>
            <p:nvPr/>
          </p:nvSpPr>
          <p:spPr bwMode="auto">
            <a:xfrm>
              <a:off x="7389751" y="5013176"/>
              <a:ext cx="506925" cy="432048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 b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P</a:t>
              </a:r>
              <a:r>
                <a:rPr lang="en-US" altLang="zh-CN" sz="1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m</a:t>
              </a:r>
              <a:endPara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83" name="TextBox 12"/>
          <p:cNvSpPr txBox="1"/>
          <p:nvPr/>
        </p:nvSpPr>
        <p:spPr>
          <a:xfrm>
            <a:off x="4788024" y="6093296"/>
            <a:ext cx="404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空间利用率：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/(N+M)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5" name="直接连接符 84"/>
          <p:cNvCxnSpPr/>
          <p:nvPr/>
        </p:nvCxnSpPr>
        <p:spPr>
          <a:xfrm>
            <a:off x="4572000" y="3429000"/>
            <a:ext cx="0" cy="30336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右箭头 9"/>
          <p:cNvSpPr/>
          <p:nvPr/>
        </p:nvSpPr>
        <p:spPr>
          <a:xfrm>
            <a:off x="1075009" y="5247110"/>
            <a:ext cx="930793" cy="484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7524328" y="4516961"/>
            <a:ext cx="390466" cy="5682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69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/>
      <p:bldP spid="44" grpId="0"/>
      <p:bldP spid="45" grpId="0"/>
      <p:bldP spid="68" grpId="0"/>
      <p:bldP spid="69" grpId="0"/>
      <p:bldP spid="76" grpId="0"/>
      <p:bldP spid="83" grpId="0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57720" y="1196752"/>
            <a:ext cx="7698656" cy="92149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21816" y="2862228"/>
            <a:ext cx="7698656" cy="92149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smtClean="0"/>
              <a:t>增值特性  分级存储 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156176" y="836712"/>
            <a:ext cx="151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热数据区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524328" y="2492896"/>
            <a:ext cx="151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冷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数据区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16016" y="2338115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新建文件</a:t>
            </a:r>
            <a:endParaRPr lang="zh-CN" altLang="en-US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30311" y="2138060"/>
            <a:ext cx="1591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创建时间长</a:t>
            </a:r>
            <a:endParaRPr lang="zh-CN" altLang="en-US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440249" y="2118246"/>
            <a:ext cx="1591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访问频度低</a:t>
            </a:r>
            <a:endParaRPr lang="zh-CN" altLang="en-US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366680" y="2765157"/>
            <a:ext cx="1591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访问频度高</a:t>
            </a:r>
            <a:endParaRPr lang="zh-CN" altLang="en-US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35501" y="4094876"/>
            <a:ext cx="4392483" cy="2412664"/>
            <a:chOff x="35501" y="4094876"/>
            <a:chExt cx="4392483" cy="2412664"/>
          </a:xfrm>
        </p:grpSpPr>
        <p:grpSp>
          <p:nvGrpSpPr>
            <p:cNvPr id="35" name="组合 34"/>
            <p:cNvGrpSpPr/>
            <p:nvPr/>
          </p:nvGrpSpPr>
          <p:grpSpPr>
            <a:xfrm>
              <a:off x="575556" y="4094876"/>
              <a:ext cx="3852428" cy="1116519"/>
              <a:chOff x="148028" y="4238892"/>
              <a:chExt cx="3852428" cy="1116519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251520" y="4365104"/>
                <a:ext cx="1296144" cy="864096"/>
                <a:chOff x="251520" y="4365104"/>
                <a:chExt cx="1296144" cy="864096"/>
              </a:xfrm>
            </p:grpSpPr>
            <p:sp>
              <p:nvSpPr>
                <p:cNvPr id="23" name="圆柱形 22"/>
                <p:cNvSpPr/>
                <p:nvPr/>
              </p:nvSpPr>
              <p:spPr>
                <a:xfrm>
                  <a:off x="257720" y="4365104"/>
                  <a:ext cx="569864" cy="288032"/>
                </a:xfrm>
                <a:prstGeom prst="can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圆柱形 23"/>
                <p:cNvSpPr/>
                <p:nvPr/>
              </p:nvSpPr>
              <p:spPr>
                <a:xfrm>
                  <a:off x="977800" y="4365104"/>
                  <a:ext cx="569864" cy="288032"/>
                </a:xfrm>
                <a:prstGeom prst="can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圆柱形 26"/>
                <p:cNvSpPr/>
                <p:nvPr/>
              </p:nvSpPr>
              <p:spPr>
                <a:xfrm>
                  <a:off x="251520" y="4653136"/>
                  <a:ext cx="569864" cy="288032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圆柱形 27"/>
                <p:cNvSpPr/>
                <p:nvPr/>
              </p:nvSpPr>
              <p:spPr>
                <a:xfrm>
                  <a:off x="251520" y="4941168"/>
                  <a:ext cx="569864" cy="288032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圆柱形 28"/>
                <p:cNvSpPr/>
                <p:nvPr/>
              </p:nvSpPr>
              <p:spPr>
                <a:xfrm>
                  <a:off x="977800" y="4653136"/>
                  <a:ext cx="569864" cy="288032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圆柱形 29"/>
                <p:cNvSpPr/>
                <p:nvPr/>
              </p:nvSpPr>
              <p:spPr>
                <a:xfrm>
                  <a:off x="977800" y="4941168"/>
                  <a:ext cx="569864" cy="288032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2" name="圆角矩形 31"/>
              <p:cNvSpPr/>
              <p:nvPr/>
            </p:nvSpPr>
            <p:spPr>
              <a:xfrm>
                <a:off x="148028" y="4238892"/>
                <a:ext cx="3852428" cy="1116519"/>
              </a:xfrm>
              <a:prstGeom prst="roundRect">
                <a:avLst/>
              </a:prstGeom>
              <a:noFill/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816604" y="4581128"/>
                <a:ext cx="21318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节点</a:t>
                </a:r>
                <a:r>
                  <a:rPr lang="en-US" altLang="zh-CN" sz="140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</a:p>
              <a:p>
                <a:r>
                  <a:rPr lang="en-US" altLang="zh-CN" sz="140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SSD/10K SAS + SATA</a:t>
                </a:r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575556" y="5391021"/>
              <a:ext cx="3852428" cy="1116519"/>
              <a:chOff x="148028" y="4238892"/>
              <a:chExt cx="3852428" cy="1116519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251520" y="4365104"/>
                <a:ext cx="1296144" cy="864096"/>
                <a:chOff x="251520" y="4365104"/>
                <a:chExt cx="1296144" cy="864096"/>
              </a:xfrm>
            </p:grpSpPr>
            <p:sp>
              <p:nvSpPr>
                <p:cNvPr id="40" name="圆柱形 39"/>
                <p:cNvSpPr/>
                <p:nvPr/>
              </p:nvSpPr>
              <p:spPr>
                <a:xfrm>
                  <a:off x="257720" y="4365104"/>
                  <a:ext cx="569864" cy="288032"/>
                </a:xfrm>
                <a:prstGeom prst="can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圆柱形 40"/>
                <p:cNvSpPr/>
                <p:nvPr/>
              </p:nvSpPr>
              <p:spPr>
                <a:xfrm>
                  <a:off x="977800" y="4365104"/>
                  <a:ext cx="569864" cy="288032"/>
                </a:xfrm>
                <a:prstGeom prst="can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圆柱形 41"/>
                <p:cNvSpPr/>
                <p:nvPr/>
              </p:nvSpPr>
              <p:spPr>
                <a:xfrm>
                  <a:off x="251520" y="4653136"/>
                  <a:ext cx="569864" cy="288032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圆柱形 42"/>
                <p:cNvSpPr/>
                <p:nvPr/>
              </p:nvSpPr>
              <p:spPr>
                <a:xfrm>
                  <a:off x="251520" y="4941168"/>
                  <a:ext cx="569864" cy="288032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圆柱形 43"/>
                <p:cNvSpPr/>
                <p:nvPr/>
              </p:nvSpPr>
              <p:spPr>
                <a:xfrm>
                  <a:off x="977800" y="4653136"/>
                  <a:ext cx="569864" cy="288032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圆柱形 44"/>
                <p:cNvSpPr/>
                <p:nvPr/>
              </p:nvSpPr>
              <p:spPr>
                <a:xfrm>
                  <a:off x="977800" y="4941168"/>
                  <a:ext cx="569864" cy="288032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8" name="圆角矩形 37"/>
              <p:cNvSpPr/>
              <p:nvPr/>
            </p:nvSpPr>
            <p:spPr>
              <a:xfrm>
                <a:off x="148028" y="4238892"/>
                <a:ext cx="3852428" cy="1116519"/>
              </a:xfrm>
              <a:prstGeom prst="roundRect">
                <a:avLst/>
              </a:prstGeom>
              <a:noFill/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1816604" y="4581128"/>
                <a:ext cx="21318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节点</a:t>
                </a:r>
                <a:r>
                  <a:rPr lang="en-US" altLang="zh-CN" sz="1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altLang="zh-CN" sz="140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40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SSD/10K SAS + SATA</a:t>
                </a:r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35501" y="4563323"/>
              <a:ext cx="492443" cy="145796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b="1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节点内分级</a:t>
              </a:r>
              <a:endPara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785790" y="4094876"/>
            <a:ext cx="4394722" cy="2412664"/>
            <a:chOff x="4785790" y="4094876"/>
            <a:chExt cx="4394722" cy="2412664"/>
          </a:xfrm>
        </p:grpSpPr>
        <p:grpSp>
          <p:nvGrpSpPr>
            <p:cNvPr id="47" name="组合 46"/>
            <p:cNvGrpSpPr/>
            <p:nvPr/>
          </p:nvGrpSpPr>
          <p:grpSpPr>
            <a:xfrm>
              <a:off x="4785790" y="4094876"/>
              <a:ext cx="3852428" cy="1116519"/>
              <a:chOff x="148028" y="4238892"/>
              <a:chExt cx="3852428" cy="1116519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251520" y="4365104"/>
                <a:ext cx="1296144" cy="864096"/>
                <a:chOff x="251520" y="4365104"/>
                <a:chExt cx="1296144" cy="864096"/>
              </a:xfrm>
            </p:grpSpPr>
            <p:sp>
              <p:nvSpPr>
                <p:cNvPr id="51" name="圆柱形 50"/>
                <p:cNvSpPr/>
                <p:nvPr/>
              </p:nvSpPr>
              <p:spPr>
                <a:xfrm>
                  <a:off x="257720" y="4365104"/>
                  <a:ext cx="569864" cy="288032"/>
                </a:xfrm>
                <a:prstGeom prst="can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圆柱形 51"/>
                <p:cNvSpPr/>
                <p:nvPr/>
              </p:nvSpPr>
              <p:spPr>
                <a:xfrm>
                  <a:off x="977800" y="4365104"/>
                  <a:ext cx="569864" cy="288032"/>
                </a:xfrm>
                <a:prstGeom prst="can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圆柱形 52"/>
                <p:cNvSpPr/>
                <p:nvPr/>
              </p:nvSpPr>
              <p:spPr>
                <a:xfrm>
                  <a:off x="251520" y="4653136"/>
                  <a:ext cx="569864" cy="288032"/>
                </a:xfrm>
                <a:prstGeom prst="can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圆柱形 53"/>
                <p:cNvSpPr/>
                <p:nvPr/>
              </p:nvSpPr>
              <p:spPr>
                <a:xfrm>
                  <a:off x="251520" y="4941168"/>
                  <a:ext cx="569864" cy="288032"/>
                </a:xfrm>
                <a:prstGeom prst="can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圆柱形 54"/>
                <p:cNvSpPr/>
                <p:nvPr/>
              </p:nvSpPr>
              <p:spPr>
                <a:xfrm>
                  <a:off x="977800" y="4653136"/>
                  <a:ext cx="569864" cy="288032"/>
                </a:xfrm>
                <a:prstGeom prst="can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圆柱形 55"/>
                <p:cNvSpPr/>
                <p:nvPr/>
              </p:nvSpPr>
              <p:spPr>
                <a:xfrm>
                  <a:off x="977800" y="4941168"/>
                  <a:ext cx="569864" cy="288032"/>
                </a:xfrm>
                <a:prstGeom prst="can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9" name="圆角矩形 48"/>
              <p:cNvSpPr/>
              <p:nvPr/>
            </p:nvSpPr>
            <p:spPr>
              <a:xfrm>
                <a:off x="148028" y="4238892"/>
                <a:ext cx="3852428" cy="1116519"/>
              </a:xfrm>
              <a:prstGeom prst="roundRect">
                <a:avLst/>
              </a:prstGeom>
              <a:noFill/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1816604" y="4437112"/>
                <a:ext cx="213185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</a:t>
                </a:r>
                <a:r>
                  <a:rPr lang="zh-CN" altLang="en-US" sz="140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线存储区</a:t>
                </a:r>
                <a:endParaRPr lang="en-US" altLang="zh-CN" sz="140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40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高性能存储节点</a:t>
                </a:r>
                <a:endParaRPr lang="en-US" altLang="zh-CN" sz="140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40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SSD/10K SAS</a:t>
                </a:r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4785790" y="5391021"/>
              <a:ext cx="3852428" cy="1116519"/>
              <a:chOff x="148028" y="4238892"/>
              <a:chExt cx="3852428" cy="1116519"/>
            </a:xfrm>
          </p:grpSpPr>
          <p:grpSp>
            <p:nvGrpSpPr>
              <p:cNvPr id="58" name="组合 57"/>
              <p:cNvGrpSpPr/>
              <p:nvPr/>
            </p:nvGrpSpPr>
            <p:grpSpPr>
              <a:xfrm>
                <a:off x="251520" y="4365104"/>
                <a:ext cx="1296144" cy="864096"/>
                <a:chOff x="251520" y="4365104"/>
                <a:chExt cx="1296144" cy="864096"/>
              </a:xfrm>
            </p:grpSpPr>
            <p:sp>
              <p:nvSpPr>
                <p:cNvPr id="61" name="圆柱形 60"/>
                <p:cNvSpPr/>
                <p:nvPr/>
              </p:nvSpPr>
              <p:spPr>
                <a:xfrm>
                  <a:off x="257720" y="4365104"/>
                  <a:ext cx="569864" cy="288032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" name="圆柱形 61"/>
                <p:cNvSpPr/>
                <p:nvPr/>
              </p:nvSpPr>
              <p:spPr>
                <a:xfrm>
                  <a:off x="977800" y="4365104"/>
                  <a:ext cx="569864" cy="288032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圆柱形 62"/>
                <p:cNvSpPr/>
                <p:nvPr/>
              </p:nvSpPr>
              <p:spPr>
                <a:xfrm>
                  <a:off x="251520" y="4653136"/>
                  <a:ext cx="569864" cy="288032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" name="圆柱形 63"/>
                <p:cNvSpPr/>
                <p:nvPr/>
              </p:nvSpPr>
              <p:spPr>
                <a:xfrm>
                  <a:off x="251520" y="4941168"/>
                  <a:ext cx="569864" cy="288032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5" name="圆柱形 64"/>
                <p:cNvSpPr/>
                <p:nvPr/>
              </p:nvSpPr>
              <p:spPr>
                <a:xfrm>
                  <a:off x="977800" y="4653136"/>
                  <a:ext cx="569864" cy="288032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圆柱形 65"/>
                <p:cNvSpPr/>
                <p:nvPr/>
              </p:nvSpPr>
              <p:spPr>
                <a:xfrm>
                  <a:off x="977800" y="4941168"/>
                  <a:ext cx="569864" cy="288032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9" name="圆角矩形 58"/>
              <p:cNvSpPr/>
              <p:nvPr/>
            </p:nvSpPr>
            <p:spPr>
              <a:xfrm>
                <a:off x="148028" y="4238892"/>
                <a:ext cx="3852428" cy="1116519"/>
              </a:xfrm>
              <a:prstGeom prst="roundRect">
                <a:avLst/>
              </a:prstGeom>
              <a:noFill/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1816604" y="4490535"/>
                <a:ext cx="213185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近线</a:t>
                </a:r>
                <a:r>
                  <a:rPr lang="en-US" altLang="zh-CN" sz="140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sz="140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离线存储区</a:t>
                </a:r>
                <a:endParaRPr lang="en-US" altLang="zh-CN" sz="140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大</a:t>
                </a:r>
                <a:r>
                  <a:rPr lang="zh-CN" altLang="en-US" sz="140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容量存储节点</a:t>
                </a:r>
                <a:endParaRPr lang="en-US" altLang="zh-CN" sz="140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40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SATA</a:t>
                </a:r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7" name="文本框 66"/>
            <p:cNvSpPr txBox="1"/>
            <p:nvPr/>
          </p:nvSpPr>
          <p:spPr>
            <a:xfrm>
              <a:off x="8688069" y="4563323"/>
              <a:ext cx="492443" cy="145796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b="1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节点间分级</a:t>
              </a:r>
              <a:endPara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30311" y="1448851"/>
            <a:ext cx="1445939" cy="5399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mtClean="0">
                <a:latin typeface="+mj-lt"/>
                <a:ea typeface="微软雅黑" panose="020B0503020204020204" pitchFamily="34" charset="-122"/>
              </a:rPr>
              <a:t>FILE1</a:t>
            </a:r>
            <a:endParaRPr lang="zh-CN" altLang="en-US" sz="2800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430498" y="1448851"/>
            <a:ext cx="1445939" cy="53998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mtClean="0">
                <a:latin typeface="+mj-lt"/>
                <a:ea typeface="微软雅黑" panose="020B0503020204020204" pitchFamily="34" charset="-122"/>
              </a:rPr>
              <a:t>FILE2</a:t>
            </a:r>
            <a:endParaRPr lang="zh-CN" altLang="en-US" sz="2800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4355976" y="1448851"/>
            <a:ext cx="1445939" cy="53998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mtClean="0">
                <a:latin typeface="+mj-lt"/>
                <a:ea typeface="微软雅黑" panose="020B0503020204020204" pitchFamily="34" charset="-122"/>
              </a:rPr>
              <a:t>FILE3</a:t>
            </a:r>
            <a:endParaRPr lang="zh-CN" altLang="en-US" sz="2800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156163" y="1448851"/>
            <a:ext cx="1445939" cy="53998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mtClean="0">
                <a:latin typeface="+mj-lt"/>
                <a:ea typeface="微软雅黑" panose="020B0503020204020204" pitchFamily="34" charset="-122"/>
              </a:rPr>
              <a:t>FILE4</a:t>
            </a:r>
            <a:endParaRPr lang="zh-CN" altLang="en-US" sz="2800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5358322" y="3140968"/>
            <a:ext cx="1445939" cy="53998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smtClean="0">
                <a:latin typeface="+mj-lt"/>
                <a:ea typeface="微软雅黑" panose="020B0503020204020204" pitchFamily="34" charset="-122"/>
              </a:rPr>
              <a:t>FILE5</a:t>
            </a:r>
            <a:endParaRPr lang="zh-CN" altLang="en-US" sz="2800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7158509" y="3140968"/>
            <a:ext cx="1445939" cy="5399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mtClean="0">
                <a:latin typeface="+mj-lt"/>
                <a:ea typeface="微软雅黑" panose="020B0503020204020204" pitchFamily="34" charset="-122"/>
              </a:rPr>
              <a:t>FILE6</a:t>
            </a:r>
            <a:endParaRPr lang="zh-CN" altLang="en-US" sz="2800"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286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11163 0.2488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0295 0.24931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9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-0.32014 -0.24676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8" y="-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3" grpId="0" animBg="1"/>
      <p:bldP spid="3" grpId="1" animBg="1"/>
      <p:bldP spid="70" grpId="0" animBg="1"/>
      <p:bldP spid="70" grpId="1" animBg="1"/>
      <p:bldP spid="71" grpId="0" animBg="1"/>
      <p:bldP spid="72" grpId="0" animBg="1"/>
      <p:bldP spid="73" grpId="0" animBg="1"/>
      <p:bldP spid="73" grpId="1" animBg="1"/>
      <p:bldP spid="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zh-CN" altLang="en-US"/>
              <a:t>世界最大单体射电望远镜</a:t>
            </a:r>
            <a:r>
              <a:rPr kumimoji="1" lang="en-US" altLang="zh-CN"/>
              <a:t>FAST</a:t>
            </a:r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88" y="836712"/>
            <a:ext cx="8646592" cy="569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8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smtClean="0"/>
              <a:t>增值特性  自动功耗控制 </a:t>
            </a:r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4985320" y="3175397"/>
            <a:ext cx="798910" cy="1025129"/>
            <a:chOff x="4932040" y="1484784"/>
            <a:chExt cx="798910" cy="1025129"/>
          </a:xfrm>
        </p:grpSpPr>
        <p:pic>
          <p:nvPicPr>
            <p:cNvPr id="3" name="图片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484784"/>
              <a:ext cx="400050" cy="1025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" name="图片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090" y="1484784"/>
              <a:ext cx="398860" cy="1025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6497488" y="3175397"/>
            <a:ext cx="798910" cy="1025129"/>
            <a:chOff x="4932040" y="1484784"/>
            <a:chExt cx="798910" cy="1025129"/>
          </a:xfrm>
        </p:grpSpPr>
        <p:pic>
          <p:nvPicPr>
            <p:cNvPr id="7" name="图片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484784"/>
              <a:ext cx="400050" cy="1025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090" y="1484784"/>
              <a:ext cx="398860" cy="1025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组合 8"/>
          <p:cNvGrpSpPr/>
          <p:nvPr/>
        </p:nvGrpSpPr>
        <p:grpSpPr>
          <a:xfrm>
            <a:off x="7865640" y="3175396"/>
            <a:ext cx="798910" cy="1025129"/>
            <a:chOff x="4932040" y="1484784"/>
            <a:chExt cx="798910" cy="1025129"/>
          </a:xfrm>
        </p:grpSpPr>
        <p:pic>
          <p:nvPicPr>
            <p:cNvPr id="10" name="图片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484784"/>
              <a:ext cx="400050" cy="1025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090" y="1484784"/>
              <a:ext cx="398860" cy="1025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4997649" y="4399532"/>
            <a:ext cx="810815" cy="25360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活跃区</a:t>
            </a:r>
          </a:p>
        </p:txBody>
      </p: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6497488" y="4399532"/>
            <a:ext cx="809625" cy="2536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休眠区</a:t>
            </a: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7937648" y="4399532"/>
            <a:ext cx="810816" cy="2536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休眠区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027773" y="1346233"/>
            <a:ext cx="1074260" cy="595094"/>
            <a:chOff x="484978" y="1366347"/>
            <a:chExt cx="1123648" cy="62245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4978" y="1366347"/>
              <a:ext cx="552571" cy="62245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6055" y="1366347"/>
              <a:ext cx="552571" cy="622453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307390" y="1346233"/>
            <a:ext cx="1025683" cy="589023"/>
            <a:chOff x="2425314" y="1366347"/>
            <a:chExt cx="1072837" cy="616102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25314" y="1366347"/>
              <a:ext cx="501760" cy="61610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96391" y="1366347"/>
              <a:ext cx="501760" cy="616102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6475104" y="1449463"/>
            <a:ext cx="983177" cy="491864"/>
            <a:chOff x="4314839" y="1366347"/>
            <a:chExt cx="1028377" cy="514477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14839" y="1366347"/>
              <a:ext cx="457300" cy="514477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85916" y="1366347"/>
              <a:ext cx="457300" cy="514477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7596336" y="1346233"/>
            <a:ext cx="1010634" cy="595094"/>
            <a:chOff x="6159904" y="1366347"/>
            <a:chExt cx="1057097" cy="622453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59904" y="1366347"/>
              <a:ext cx="482706" cy="622453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34295" y="1366347"/>
              <a:ext cx="482706" cy="622453"/>
            </a:xfrm>
            <a:prstGeom prst="rect">
              <a:avLst/>
            </a:prstGeom>
          </p:spPr>
        </p:pic>
      </p:grpSp>
      <p:cxnSp>
        <p:nvCxnSpPr>
          <p:cNvPr id="32" name="直接连接符 31"/>
          <p:cNvCxnSpPr/>
          <p:nvPr/>
        </p:nvCxnSpPr>
        <p:spPr>
          <a:xfrm>
            <a:off x="3923928" y="2060848"/>
            <a:ext cx="522007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48"/>
          <p:cNvSpPr txBox="1"/>
          <p:nvPr/>
        </p:nvSpPr>
        <p:spPr>
          <a:xfrm>
            <a:off x="6127219" y="908720"/>
            <a:ext cx="1472591" cy="35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客户端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18" descr="fla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34394" y="1026675"/>
            <a:ext cx="289885" cy="25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9" descr="pengui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75047" y="1026675"/>
            <a:ext cx="261049" cy="30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4487853" y="1026675"/>
            <a:ext cx="660211" cy="26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Arial Narrow" pitchFamily="34" charset="0"/>
                <a:ea typeface="宋体" pitchFamily="2" charset="-122"/>
              </a:rPr>
              <a:t>Windows</a:t>
            </a:r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5522274" y="1026675"/>
            <a:ext cx="849926" cy="26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Arial Narrow" pitchFamily="34" charset="0"/>
                <a:ea typeface="宋体" pitchFamily="2" charset="-122"/>
              </a:rPr>
              <a:t>UNIX/LINUX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8036251" y="1026675"/>
            <a:ext cx="443176" cy="26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Arial Narrow" pitchFamily="34" charset="0"/>
                <a:ea typeface="宋体" pitchFamily="2" charset="-122"/>
              </a:rPr>
              <a:t>MAC</a:t>
            </a:r>
          </a:p>
        </p:txBody>
      </p:sp>
      <p:pic>
        <p:nvPicPr>
          <p:cNvPr id="39" name="Picture 35" descr="apple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72405" y="1026675"/>
            <a:ext cx="235247" cy="28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组合 46"/>
          <p:cNvGrpSpPr/>
          <p:nvPr/>
        </p:nvGrpSpPr>
        <p:grpSpPr>
          <a:xfrm>
            <a:off x="5148065" y="2276872"/>
            <a:ext cx="375349" cy="792088"/>
            <a:chOff x="5148065" y="2204864"/>
            <a:chExt cx="375349" cy="792088"/>
          </a:xfrm>
        </p:grpSpPr>
        <p:sp>
          <p:nvSpPr>
            <p:cNvPr id="45" name="上下箭头 44"/>
            <p:cNvSpPr/>
            <p:nvPr/>
          </p:nvSpPr>
          <p:spPr>
            <a:xfrm>
              <a:off x="5148065" y="2204864"/>
              <a:ext cx="159326" cy="792088"/>
            </a:xfrm>
            <a:prstGeom prst="up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上下箭头 45"/>
            <p:cNvSpPr/>
            <p:nvPr/>
          </p:nvSpPr>
          <p:spPr>
            <a:xfrm>
              <a:off x="5364088" y="2204864"/>
              <a:ext cx="159326" cy="792088"/>
            </a:xfrm>
            <a:prstGeom prst="up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MH_Other_1"/>
          <p:cNvSpPr/>
          <p:nvPr>
            <p:custDataLst>
              <p:tags r:id="rId1"/>
            </p:custDataLst>
          </p:nvPr>
        </p:nvSpPr>
        <p:spPr>
          <a:xfrm>
            <a:off x="2704430" y="1778546"/>
            <a:ext cx="381000" cy="381000"/>
          </a:xfrm>
          <a:custGeom>
            <a:avLst/>
            <a:gdLst>
              <a:gd name="connsiteX0" fmla="*/ 162177 w 379914"/>
              <a:gd name="connsiteY0" fmla="*/ 97631 h 379866"/>
              <a:gd name="connsiteX1" fmla="*/ 219804 w 379914"/>
              <a:gd name="connsiteY1" fmla="*/ 189932 h 379866"/>
              <a:gd name="connsiteX2" fmla="*/ 162177 w 379914"/>
              <a:gd name="connsiteY2" fmla="*/ 282233 h 379866"/>
              <a:gd name="connsiteX3" fmla="*/ 198210 w 379914"/>
              <a:gd name="connsiteY3" fmla="*/ 282233 h 379866"/>
              <a:gd name="connsiteX4" fmla="*/ 255837 w 379914"/>
              <a:gd name="connsiteY4" fmla="*/ 189932 h 379866"/>
              <a:gd name="connsiteX5" fmla="*/ 198210 w 379914"/>
              <a:gd name="connsiteY5" fmla="*/ 97631 h 379866"/>
              <a:gd name="connsiteX6" fmla="*/ 189957 w 379914"/>
              <a:gd name="connsiteY6" fmla="*/ 0 h 379866"/>
              <a:gd name="connsiteX7" fmla="*/ 379914 w 379914"/>
              <a:gd name="connsiteY7" fmla="*/ 189933 h 379866"/>
              <a:gd name="connsiteX8" fmla="*/ 189957 w 379914"/>
              <a:gd name="connsiteY8" fmla="*/ 379866 h 379866"/>
              <a:gd name="connsiteX9" fmla="*/ 0 w 379914"/>
              <a:gd name="connsiteY9" fmla="*/ 189933 h 379866"/>
              <a:gd name="connsiteX10" fmla="*/ 189957 w 379914"/>
              <a:gd name="connsiteY10" fmla="*/ 0 h 37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914" h="379866">
                <a:moveTo>
                  <a:pt x="162177" y="97631"/>
                </a:moveTo>
                <a:lnTo>
                  <a:pt x="219804" y="189932"/>
                </a:lnTo>
                <a:lnTo>
                  <a:pt x="162177" y="282233"/>
                </a:lnTo>
                <a:lnTo>
                  <a:pt x="198210" y="282233"/>
                </a:lnTo>
                <a:lnTo>
                  <a:pt x="255837" y="189932"/>
                </a:lnTo>
                <a:lnTo>
                  <a:pt x="198210" y="97631"/>
                </a:lnTo>
                <a:close/>
                <a:moveTo>
                  <a:pt x="189957" y="0"/>
                </a:moveTo>
                <a:cubicBezTo>
                  <a:pt x="294867" y="0"/>
                  <a:pt x="379914" y="85036"/>
                  <a:pt x="379914" y="189933"/>
                </a:cubicBezTo>
                <a:cubicBezTo>
                  <a:pt x="379914" y="294830"/>
                  <a:pt x="294867" y="379866"/>
                  <a:pt x="189957" y="379866"/>
                </a:cubicBezTo>
                <a:cubicBezTo>
                  <a:pt x="85047" y="379866"/>
                  <a:pt x="0" y="294830"/>
                  <a:pt x="0" y="189933"/>
                </a:cubicBezTo>
                <a:cubicBezTo>
                  <a:pt x="0" y="85036"/>
                  <a:pt x="85047" y="0"/>
                  <a:pt x="1899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MH_Other_3"/>
          <p:cNvSpPr/>
          <p:nvPr>
            <p:custDataLst>
              <p:tags r:id="rId2"/>
            </p:custDataLst>
          </p:nvPr>
        </p:nvSpPr>
        <p:spPr>
          <a:xfrm>
            <a:off x="2704430" y="3718471"/>
            <a:ext cx="381000" cy="379413"/>
          </a:xfrm>
          <a:custGeom>
            <a:avLst/>
            <a:gdLst>
              <a:gd name="connsiteX0" fmla="*/ 162177 w 379914"/>
              <a:gd name="connsiteY0" fmla="*/ 97631 h 379866"/>
              <a:gd name="connsiteX1" fmla="*/ 219804 w 379914"/>
              <a:gd name="connsiteY1" fmla="*/ 189932 h 379866"/>
              <a:gd name="connsiteX2" fmla="*/ 162177 w 379914"/>
              <a:gd name="connsiteY2" fmla="*/ 282233 h 379866"/>
              <a:gd name="connsiteX3" fmla="*/ 198210 w 379914"/>
              <a:gd name="connsiteY3" fmla="*/ 282233 h 379866"/>
              <a:gd name="connsiteX4" fmla="*/ 255837 w 379914"/>
              <a:gd name="connsiteY4" fmla="*/ 189932 h 379866"/>
              <a:gd name="connsiteX5" fmla="*/ 198210 w 379914"/>
              <a:gd name="connsiteY5" fmla="*/ 97631 h 379866"/>
              <a:gd name="connsiteX6" fmla="*/ 189957 w 379914"/>
              <a:gd name="connsiteY6" fmla="*/ 0 h 379866"/>
              <a:gd name="connsiteX7" fmla="*/ 379914 w 379914"/>
              <a:gd name="connsiteY7" fmla="*/ 189933 h 379866"/>
              <a:gd name="connsiteX8" fmla="*/ 189957 w 379914"/>
              <a:gd name="connsiteY8" fmla="*/ 379866 h 379866"/>
              <a:gd name="connsiteX9" fmla="*/ 0 w 379914"/>
              <a:gd name="connsiteY9" fmla="*/ 189933 h 379866"/>
              <a:gd name="connsiteX10" fmla="*/ 189957 w 379914"/>
              <a:gd name="connsiteY10" fmla="*/ 0 h 37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914" h="379866">
                <a:moveTo>
                  <a:pt x="162177" y="97631"/>
                </a:moveTo>
                <a:lnTo>
                  <a:pt x="219804" y="189932"/>
                </a:lnTo>
                <a:lnTo>
                  <a:pt x="162177" y="282233"/>
                </a:lnTo>
                <a:lnTo>
                  <a:pt x="198210" y="282233"/>
                </a:lnTo>
                <a:lnTo>
                  <a:pt x="255837" y="189932"/>
                </a:lnTo>
                <a:lnTo>
                  <a:pt x="198210" y="97631"/>
                </a:lnTo>
                <a:close/>
                <a:moveTo>
                  <a:pt x="189957" y="0"/>
                </a:moveTo>
                <a:cubicBezTo>
                  <a:pt x="294867" y="0"/>
                  <a:pt x="379914" y="85036"/>
                  <a:pt x="379914" y="189933"/>
                </a:cubicBezTo>
                <a:cubicBezTo>
                  <a:pt x="379914" y="294830"/>
                  <a:pt x="294867" y="379866"/>
                  <a:pt x="189957" y="379866"/>
                </a:cubicBezTo>
                <a:cubicBezTo>
                  <a:pt x="85047" y="379866"/>
                  <a:pt x="0" y="294830"/>
                  <a:pt x="0" y="189933"/>
                </a:cubicBezTo>
                <a:cubicBezTo>
                  <a:pt x="0" y="85036"/>
                  <a:pt x="85047" y="0"/>
                  <a:pt x="1899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MH_Other_4"/>
          <p:cNvSpPr/>
          <p:nvPr>
            <p:custDataLst>
              <p:tags r:id="rId3"/>
            </p:custDataLst>
          </p:nvPr>
        </p:nvSpPr>
        <p:spPr>
          <a:xfrm>
            <a:off x="2704430" y="4686846"/>
            <a:ext cx="381000" cy="381000"/>
          </a:xfrm>
          <a:custGeom>
            <a:avLst/>
            <a:gdLst>
              <a:gd name="connsiteX0" fmla="*/ 162177 w 379914"/>
              <a:gd name="connsiteY0" fmla="*/ 97631 h 379866"/>
              <a:gd name="connsiteX1" fmla="*/ 219804 w 379914"/>
              <a:gd name="connsiteY1" fmla="*/ 189932 h 379866"/>
              <a:gd name="connsiteX2" fmla="*/ 162177 w 379914"/>
              <a:gd name="connsiteY2" fmla="*/ 282233 h 379866"/>
              <a:gd name="connsiteX3" fmla="*/ 198210 w 379914"/>
              <a:gd name="connsiteY3" fmla="*/ 282233 h 379866"/>
              <a:gd name="connsiteX4" fmla="*/ 255837 w 379914"/>
              <a:gd name="connsiteY4" fmla="*/ 189932 h 379866"/>
              <a:gd name="connsiteX5" fmla="*/ 198210 w 379914"/>
              <a:gd name="connsiteY5" fmla="*/ 97631 h 379866"/>
              <a:gd name="connsiteX6" fmla="*/ 189957 w 379914"/>
              <a:gd name="connsiteY6" fmla="*/ 0 h 379866"/>
              <a:gd name="connsiteX7" fmla="*/ 379914 w 379914"/>
              <a:gd name="connsiteY7" fmla="*/ 189933 h 379866"/>
              <a:gd name="connsiteX8" fmla="*/ 189957 w 379914"/>
              <a:gd name="connsiteY8" fmla="*/ 379866 h 379866"/>
              <a:gd name="connsiteX9" fmla="*/ 0 w 379914"/>
              <a:gd name="connsiteY9" fmla="*/ 189933 h 379866"/>
              <a:gd name="connsiteX10" fmla="*/ 189957 w 379914"/>
              <a:gd name="connsiteY10" fmla="*/ 0 h 37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914" h="379866">
                <a:moveTo>
                  <a:pt x="162177" y="97631"/>
                </a:moveTo>
                <a:lnTo>
                  <a:pt x="219804" y="189932"/>
                </a:lnTo>
                <a:lnTo>
                  <a:pt x="162177" y="282233"/>
                </a:lnTo>
                <a:lnTo>
                  <a:pt x="198210" y="282233"/>
                </a:lnTo>
                <a:lnTo>
                  <a:pt x="255837" y="189932"/>
                </a:lnTo>
                <a:lnTo>
                  <a:pt x="198210" y="97631"/>
                </a:lnTo>
                <a:close/>
                <a:moveTo>
                  <a:pt x="189957" y="0"/>
                </a:moveTo>
                <a:cubicBezTo>
                  <a:pt x="294867" y="0"/>
                  <a:pt x="379914" y="85036"/>
                  <a:pt x="379914" y="189933"/>
                </a:cubicBezTo>
                <a:cubicBezTo>
                  <a:pt x="379914" y="294830"/>
                  <a:pt x="294867" y="379866"/>
                  <a:pt x="189957" y="379866"/>
                </a:cubicBezTo>
                <a:cubicBezTo>
                  <a:pt x="85047" y="379866"/>
                  <a:pt x="0" y="294830"/>
                  <a:pt x="0" y="189933"/>
                </a:cubicBezTo>
                <a:cubicBezTo>
                  <a:pt x="0" y="85036"/>
                  <a:pt x="85047" y="0"/>
                  <a:pt x="1899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2"/>
          <p:cNvSpPr>
            <a:spLocks noChangeArrowheads="1"/>
          </p:cNvSpPr>
          <p:nvPr/>
        </p:nvSpPr>
        <p:spPr bwMode="auto">
          <a:xfrm>
            <a:off x="-36512" y="1340768"/>
            <a:ext cx="3660459" cy="87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31800" indent="-431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数据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节点按分区使用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</a:t>
            </a:r>
            <a:endParaRPr lang="en-US" altLang="zh-CN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分为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活跃区和休眠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区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-36512" y="2276323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活跃区提供读写访问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-36512" y="3414281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活跃区故障，切换活跃区 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-36512" y="3983260"/>
            <a:ext cx="4042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待访问数据位于休眠区，自动切换</a:t>
            </a:r>
            <a:endParaRPr lang="en-US" altLang="zh-CN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为活跃区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-36512" y="2845302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活跃区到达容量阈值，切换活跃区 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467544" y="5297433"/>
            <a:ext cx="8361584" cy="499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在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视频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监控、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卫星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遥感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等海量离线存储应用中，可以显著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降低系统功耗</a:t>
            </a:r>
            <a:endParaRPr lang="zh-CN" altLang="en-US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75" name="Rectangle 36"/>
          <p:cNvSpPr>
            <a:spLocks noChangeArrowheads="1"/>
          </p:cNvSpPr>
          <p:nvPr/>
        </p:nvSpPr>
        <p:spPr bwMode="auto">
          <a:xfrm>
            <a:off x="4974605" y="4390516"/>
            <a:ext cx="809625" cy="2536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休眠区</a:t>
            </a:r>
          </a:p>
        </p:txBody>
      </p:sp>
      <p:sp>
        <p:nvSpPr>
          <p:cNvPr id="76" name="Rectangle 36"/>
          <p:cNvSpPr>
            <a:spLocks noChangeArrowheads="1"/>
          </p:cNvSpPr>
          <p:nvPr/>
        </p:nvSpPr>
        <p:spPr bwMode="auto">
          <a:xfrm>
            <a:off x="6493682" y="4416960"/>
            <a:ext cx="810815" cy="25360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活跃区</a:t>
            </a:r>
          </a:p>
        </p:txBody>
      </p:sp>
      <p:sp>
        <p:nvSpPr>
          <p:cNvPr id="77" name="Rectangle 36"/>
          <p:cNvSpPr>
            <a:spLocks noChangeArrowheads="1"/>
          </p:cNvSpPr>
          <p:nvPr/>
        </p:nvSpPr>
        <p:spPr bwMode="auto">
          <a:xfrm>
            <a:off x="7935032" y="4399532"/>
            <a:ext cx="810815" cy="25360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活跃区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6725369" y="2276872"/>
            <a:ext cx="375349" cy="792088"/>
            <a:chOff x="5148065" y="2204864"/>
            <a:chExt cx="375349" cy="792088"/>
          </a:xfrm>
        </p:grpSpPr>
        <p:sp>
          <p:nvSpPr>
            <p:cNvPr id="79" name="上下箭头 78"/>
            <p:cNvSpPr/>
            <p:nvPr/>
          </p:nvSpPr>
          <p:spPr>
            <a:xfrm>
              <a:off x="5148065" y="2204864"/>
              <a:ext cx="159326" cy="792088"/>
            </a:xfrm>
            <a:prstGeom prst="up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上下箭头 79"/>
            <p:cNvSpPr/>
            <p:nvPr/>
          </p:nvSpPr>
          <p:spPr>
            <a:xfrm>
              <a:off x="5364088" y="2204864"/>
              <a:ext cx="159326" cy="792088"/>
            </a:xfrm>
            <a:prstGeom prst="up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8070164" y="2276872"/>
            <a:ext cx="375349" cy="792088"/>
            <a:chOff x="5148065" y="2204864"/>
            <a:chExt cx="375349" cy="792088"/>
          </a:xfrm>
        </p:grpSpPr>
        <p:sp>
          <p:nvSpPr>
            <p:cNvPr id="82" name="上下箭头 81"/>
            <p:cNvSpPr/>
            <p:nvPr/>
          </p:nvSpPr>
          <p:spPr>
            <a:xfrm>
              <a:off x="5148065" y="2204864"/>
              <a:ext cx="159326" cy="792088"/>
            </a:xfrm>
            <a:prstGeom prst="up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上下箭头 82"/>
            <p:cNvSpPr/>
            <p:nvPr/>
          </p:nvSpPr>
          <p:spPr>
            <a:xfrm>
              <a:off x="5364088" y="2204864"/>
              <a:ext cx="159326" cy="792088"/>
            </a:xfrm>
            <a:prstGeom prst="up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4" name="图片 8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790" y="3518633"/>
            <a:ext cx="536668" cy="5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65" grpId="0"/>
      <p:bldP spid="66" grpId="0"/>
      <p:bldP spid="67" grpId="0"/>
      <p:bldP spid="73" grpId="0"/>
      <p:bldP spid="74" grpId="0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占位符 2"/>
          <p:cNvSpPr>
            <a:spLocks noGrp="1" noChangeArrowheads="1"/>
          </p:cNvSpPr>
          <p:nvPr>
            <p:ph type="body" sz="quarter" idx="15"/>
          </p:nvPr>
        </p:nvSpPr>
        <p:spPr bwMode="auto"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关键数据归档保护</a:t>
            </a:r>
            <a:endParaRPr lang="zh-CN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内容占位符 1"/>
          <p:cNvSpPr>
            <a:spLocks noGrp="1" noChangeArrowheads="1"/>
          </p:cNvSpPr>
          <p:nvPr/>
        </p:nvSpPr>
        <p:spPr bwMode="auto">
          <a:xfrm>
            <a:off x="611188" y="977900"/>
            <a:ext cx="77755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31800" indent="-431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25000"/>
              </a:lnSpc>
              <a:spcBef>
                <a:spcPts val="600"/>
              </a:spcBef>
            </a:pPr>
            <a:endParaRPr lang="zh-CN" altLang="en-US" sz="2400">
              <a:latin typeface="Impact" panose="020B0806030902050204" pitchFamily="34" charset="0"/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21508" name="圆角矩形 15"/>
          <p:cNvSpPr>
            <a:spLocks noChangeArrowheads="1"/>
          </p:cNvSpPr>
          <p:nvPr/>
        </p:nvSpPr>
        <p:spPr bwMode="auto">
          <a:xfrm>
            <a:off x="1081138" y="1700213"/>
            <a:ext cx="2952750" cy="4033837"/>
          </a:xfrm>
          <a:prstGeom prst="roundRect">
            <a:avLst>
              <a:gd name="adj" fmla="val 5472"/>
            </a:avLst>
          </a:prstGeom>
          <a:solidFill>
            <a:srgbClr val="BFBFBF"/>
          </a:solidFill>
          <a:ln w="25400" cap="flat" cmpd="sng">
            <a:solidFill>
              <a:srgbClr val="385D8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sz="2400" smtClean="0">
                <a:latin typeface="Impact" panose="020B0806030902050204" pitchFamily="34" charset="0"/>
                <a:ea typeface="黑体" panose="02010609060101010101" pitchFamily="49" charset="-122"/>
              </a:rPr>
              <a:t>ParaStor</a:t>
            </a:r>
          </a:p>
          <a:p>
            <a:pPr algn="ctr" eaLnBrk="1" hangingPunct="1"/>
            <a:r>
              <a:rPr lang="en-US" sz="2400" smtClean="0">
                <a:latin typeface="Impact" panose="020B0806030902050204" pitchFamily="34" charset="0"/>
                <a:ea typeface="黑体" panose="02010609060101010101" pitchFamily="49" charset="-122"/>
              </a:rPr>
              <a:t> </a:t>
            </a:r>
            <a:endParaRPr lang="zh-CN" altLang="en-US" sz="2400">
              <a:latin typeface="Impact" panose="020B0806030902050204" pitchFamily="34" charset="0"/>
              <a:ea typeface="黑体" panose="02010609060101010101" pitchFamily="49" charset="-122"/>
            </a:endParaRPr>
          </a:p>
        </p:txBody>
      </p:sp>
      <p:sp>
        <p:nvSpPr>
          <p:cNvPr id="21509" name="流程图: 直接访问存储器 5"/>
          <p:cNvSpPr>
            <a:spLocks noChangeArrowheads="1"/>
          </p:cNvSpPr>
          <p:nvPr/>
        </p:nvSpPr>
        <p:spPr bwMode="auto">
          <a:xfrm>
            <a:off x="1106538" y="2099013"/>
            <a:ext cx="2927350" cy="557213"/>
          </a:xfrm>
          <a:prstGeom prst="flowChartMagneticDrum">
            <a:avLst/>
          </a:prstGeom>
          <a:solidFill>
            <a:srgbClr val="4F6228"/>
          </a:solidFill>
          <a:ln w="25400" cap="flat" cmpd="sng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Impact" panose="020B0806030902050204" pitchFamily="34" charset="0"/>
              <a:ea typeface="黑体" panose="02010609060101010101" pitchFamily="49" charset="-122"/>
            </a:endParaRPr>
          </a:p>
        </p:txBody>
      </p:sp>
      <p:sp>
        <p:nvSpPr>
          <p:cNvPr id="21510" name="圆柱形 9"/>
          <p:cNvSpPr>
            <a:spLocks noChangeArrowheads="1"/>
          </p:cNvSpPr>
          <p:nvPr/>
        </p:nvSpPr>
        <p:spPr bwMode="auto">
          <a:xfrm>
            <a:off x="1225600" y="3213100"/>
            <a:ext cx="846138" cy="1243013"/>
          </a:xfrm>
          <a:prstGeom prst="can">
            <a:avLst>
              <a:gd name="adj" fmla="val 32407"/>
            </a:avLst>
          </a:prstGeom>
          <a:solidFill>
            <a:schemeClr val="accent1"/>
          </a:solidFill>
          <a:ln w="25400" cap="flat" cmpd="sng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数据</a:t>
            </a:r>
            <a:endParaRPr lang="en-US">
              <a:solidFill>
                <a:srgbClr val="FFFFFF"/>
              </a:solidFill>
              <a:latin typeface="Impact" panose="020B0806030902050204" pitchFamily="34" charset="0"/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>
                <a:solidFill>
                  <a:srgbClr val="FFFFFF"/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服务器</a:t>
            </a:r>
          </a:p>
        </p:txBody>
      </p:sp>
      <p:sp>
        <p:nvSpPr>
          <p:cNvPr id="21511" name="圆柱形 10"/>
          <p:cNvSpPr>
            <a:spLocks noChangeArrowheads="1"/>
          </p:cNvSpPr>
          <p:nvPr/>
        </p:nvSpPr>
        <p:spPr bwMode="auto">
          <a:xfrm>
            <a:off x="3025825" y="3213100"/>
            <a:ext cx="846138" cy="1254125"/>
          </a:xfrm>
          <a:prstGeom prst="can">
            <a:avLst>
              <a:gd name="adj" fmla="val 32697"/>
            </a:avLst>
          </a:prstGeom>
          <a:solidFill>
            <a:schemeClr val="accent1"/>
          </a:solidFill>
          <a:ln w="25400" cap="flat" cmpd="sng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数据</a:t>
            </a:r>
            <a:endParaRPr lang="en-US">
              <a:solidFill>
                <a:srgbClr val="FFFFFF"/>
              </a:solidFill>
              <a:latin typeface="Impact" panose="020B0806030902050204" pitchFamily="34" charset="0"/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>
                <a:solidFill>
                  <a:srgbClr val="FFFFFF"/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服务器</a:t>
            </a:r>
          </a:p>
        </p:txBody>
      </p:sp>
      <p:sp>
        <p:nvSpPr>
          <p:cNvPr id="21512" name="TextBox 15"/>
          <p:cNvSpPr txBox="1">
            <a:spLocks noChangeArrowheads="1"/>
          </p:cNvSpPr>
          <p:nvPr/>
        </p:nvSpPr>
        <p:spPr bwMode="auto">
          <a:xfrm>
            <a:off x="2360664" y="3752850"/>
            <a:ext cx="4492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mtClean="0">
                <a:latin typeface="Impact" panose="020B0806030902050204" pitchFamily="34" charset="0"/>
                <a:ea typeface="黑体" panose="02010609060101010101" pitchFamily="49" charset="-122"/>
              </a:rPr>
              <a:t>……</a:t>
            </a:r>
            <a:endParaRPr lang="zh-CN" altLang="en-US">
              <a:latin typeface="Impact" panose="020B0806030902050204" pitchFamily="34" charset="0"/>
              <a:ea typeface="黑体" panose="02010609060101010101" pitchFamily="49" charset="-122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920484" y="3212970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smtClean="0">
                <a:latin typeface="Impact" panose="020B080603090205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磁带库</a:t>
            </a:r>
            <a:endParaRPr lang="zh-CN" altLang="en-US" sz="2400">
              <a:latin typeface="Impact" panose="020B080603090205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1515" name="椭圆 14"/>
          <p:cNvSpPr>
            <a:spLocks noChangeArrowheads="1"/>
          </p:cNvSpPr>
          <p:nvPr/>
        </p:nvSpPr>
        <p:spPr bwMode="auto">
          <a:xfrm>
            <a:off x="4322813" y="1916113"/>
            <a:ext cx="2159000" cy="793750"/>
          </a:xfrm>
          <a:prstGeom prst="ellipse">
            <a:avLst/>
          </a:prstGeom>
          <a:solidFill>
            <a:schemeClr val="accent1"/>
          </a:solidFill>
          <a:ln w="25400" cap="flat" cmpd="sng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mtClean="0">
                <a:solidFill>
                  <a:srgbClr val="FFFFFF"/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归档引擎 </a:t>
            </a:r>
            <a:endParaRPr lang="zh-CN" altLang="en-US"/>
          </a:p>
        </p:txBody>
      </p:sp>
      <p:cxnSp>
        <p:nvCxnSpPr>
          <p:cNvPr id="21518" name="AutoShape 14"/>
          <p:cNvCxnSpPr>
            <a:cxnSpLocks noChangeShapeType="1"/>
            <a:endCxn id="21515" idx="5"/>
          </p:cNvCxnSpPr>
          <p:nvPr/>
        </p:nvCxnSpPr>
        <p:spPr bwMode="auto">
          <a:xfrm flipV="1">
            <a:off x="4033888" y="2711450"/>
            <a:ext cx="1368425" cy="100488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20" name="AutoShape 16"/>
          <p:cNvCxnSpPr>
            <a:cxnSpLocks noChangeShapeType="1"/>
            <a:stCxn id="21515" idx="5"/>
          </p:cNvCxnSpPr>
          <p:nvPr/>
        </p:nvCxnSpPr>
        <p:spPr bwMode="auto">
          <a:xfrm>
            <a:off x="5402313" y="2709863"/>
            <a:ext cx="1354137" cy="66675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21522" name="图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738" y="1124680"/>
            <a:ext cx="1323975" cy="212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763610" y="2195548"/>
            <a:ext cx="165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元数据</a:t>
            </a:r>
            <a:r>
              <a:rPr lang="zh-CN" altLang="en-US" smtClean="0">
                <a:solidFill>
                  <a:srgbClr val="FFFFFF"/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服务器</a:t>
            </a:r>
            <a:endParaRPr lang="zh-CN" altLang="en-US">
              <a:solidFill>
                <a:srgbClr val="FFFFFF"/>
              </a:solidFill>
              <a:latin typeface="Impact" panose="020B0806030902050204" pitchFamily="34" charset="0"/>
              <a:ea typeface="黑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987" y="4369200"/>
            <a:ext cx="1904976" cy="1115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矩形 1"/>
          <p:cNvSpPr/>
          <p:nvPr/>
        </p:nvSpPr>
        <p:spPr>
          <a:xfrm>
            <a:off x="6770738" y="5435998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>
                <a:latin typeface="Impact" panose="020B0806030902050204" pitchFamily="34" charset="0"/>
                <a:ea typeface="黑体" panose="02010609060101010101" pitchFamily="49" charset="-122"/>
              </a:rPr>
              <a:t>ParaStor</a:t>
            </a:r>
          </a:p>
        </p:txBody>
      </p:sp>
      <p:cxnSp>
        <p:nvCxnSpPr>
          <p:cNvPr id="17" name="AutoShape 16"/>
          <p:cNvCxnSpPr>
            <a:cxnSpLocks noChangeShapeType="1"/>
            <a:stCxn id="21515" idx="4"/>
          </p:cNvCxnSpPr>
          <p:nvPr/>
        </p:nvCxnSpPr>
        <p:spPr bwMode="auto">
          <a:xfrm>
            <a:off x="5402313" y="2709863"/>
            <a:ext cx="1206500" cy="175736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1" name="矩形 20"/>
          <p:cNvSpPr/>
          <p:nvPr/>
        </p:nvSpPr>
        <p:spPr>
          <a:xfrm>
            <a:off x="7239403" y="3844431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>
                <a:latin typeface="Impact" panose="020B0806030902050204" pitchFamily="34" charset="0"/>
                <a:ea typeface="黑体" panose="02010609060101010101" pitchFamily="49" charset="-122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1261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灯片编号占位符 5"/>
          <p:cNvSpPr>
            <a:spLocks noChangeArrowheads="1"/>
          </p:cNvSpPr>
          <p:nvPr/>
        </p:nvSpPr>
        <p:spPr bwMode="auto">
          <a:xfrm>
            <a:off x="7418786" y="1092995"/>
            <a:ext cx="451247" cy="28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*</a:t>
            </a:r>
            <a:endParaRPr lang="zh-CN" altLang="zh-CN" sz="1350" b="1">
              <a:solidFill>
                <a:srgbClr val="FFFFFF"/>
              </a:solidFill>
            </a:endParaRPr>
          </a:p>
        </p:txBody>
      </p:sp>
      <p:sp>
        <p:nvSpPr>
          <p:cNvPr id="24582" name="矩形 2"/>
          <p:cNvSpPr>
            <a:spLocks noChangeArrowheads="1"/>
          </p:cNvSpPr>
          <p:nvPr/>
        </p:nvSpPr>
        <p:spPr bwMode="auto">
          <a:xfrm>
            <a:off x="494667" y="3060030"/>
            <a:ext cx="8154665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31800" indent="-431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450"/>
              </a:spcBef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WORM（Write Once Read 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Many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）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全局</a:t>
            </a:r>
            <a:r>
              <a:rPr lang="en-US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WORM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时钟，确保</a:t>
            </a:r>
            <a:r>
              <a:rPr lang="en-US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WORM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时间不受硬件时钟影响，且不受篡改</a:t>
            </a:r>
            <a:endParaRPr lang="en-US" altLang="zh-CN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支持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手动将写入数据置于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WORM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状态         </a:t>
            </a:r>
            <a:endParaRPr lang="en-US" altLang="zh-CN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支持设置自动将写入数据置于</a:t>
            </a:r>
            <a:r>
              <a:rPr lang="en-US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WORM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状态的时间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</a:pPr>
            <a:r>
              <a:rPr lang="en-US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支持对</a:t>
            </a:r>
            <a:r>
              <a:rPr lang="en-US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WORM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文件内容进行追加写入操作</a:t>
            </a:r>
            <a:endParaRPr lang="en-US" altLang="zh-CN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支持设置</a:t>
            </a:r>
            <a:r>
              <a:rPr lang="en-US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WORM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文件的过期时间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</a:pPr>
            <a:r>
              <a:rPr lang="en-US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支持</a:t>
            </a:r>
            <a:r>
              <a:rPr lang="en-US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WORM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日志，记录存储系统中的</a:t>
            </a:r>
            <a:r>
              <a:rPr lang="en-US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WORM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行为。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085" y="1556272"/>
            <a:ext cx="807244" cy="103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47" descr="EndUserCiscoW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66" y="2312317"/>
            <a:ext cx="330994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Box 11"/>
          <p:cNvSpPr>
            <a:spLocks noChangeArrowheads="1"/>
          </p:cNvSpPr>
          <p:nvPr/>
        </p:nvSpPr>
        <p:spPr bwMode="auto">
          <a:xfrm>
            <a:off x="1975249" y="2582589"/>
            <a:ext cx="66236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35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Client</a:t>
            </a:r>
            <a:endParaRPr lang="zh-CN" altLang="en-US" sz="135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245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1" y="1556272"/>
            <a:ext cx="32432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8" descr="C:\Users\ligj\Desktop\bki-20131220152841-16836320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58" y="1340769"/>
            <a:ext cx="535781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7" name="TextBox 25"/>
          <p:cNvSpPr>
            <a:spLocks noChangeArrowheads="1"/>
          </p:cNvSpPr>
          <p:nvPr/>
        </p:nvSpPr>
        <p:spPr bwMode="auto">
          <a:xfrm>
            <a:off x="2789636" y="1664617"/>
            <a:ext cx="102631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写</a:t>
            </a:r>
          </a:p>
        </p:txBody>
      </p:sp>
      <p:sp>
        <p:nvSpPr>
          <p:cNvPr id="25618" name="TextBox 26"/>
          <p:cNvSpPr>
            <a:spLocks noChangeArrowheads="1"/>
          </p:cNvSpPr>
          <p:nvPr/>
        </p:nvSpPr>
        <p:spPr bwMode="auto">
          <a:xfrm>
            <a:off x="2519362" y="2367086"/>
            <a:ext cx="23764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35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设置</a:t>
            </a:r>
            <a:r>
              <a:rPr lang="en-US" altLang="zh-CN" sz="135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WORM</a:t>
            </a:r>
            <a:r>
              <a:rPr lang="zh-CN" altLang="en-US" sz="135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后，文件只读</a:t>
            </a:r>
          </a:p>
        </p:txBody>
      </p:sp>
      <p:cxnSp>
        <p:nvCxnSpPr>
          <p:cNvPr id="25619" name="直接箭头连接符 29"/>
          <p:cNvCxnSpPr>
            <a:cxnSpLocks noChangeShapeType="1"/>
          </p:cNvCxnSpPr>
          <p:nvPr/>
        </p:nvCxnSpPr>
        <p:spPr bwMode="auto">
          <a:xfrm>
            <a:off x="2627711" y="1934890"/>
            <a:ext cx="1890713" cy="0"/>
          </a:xfrm>
          <a:prstGeom prst="straightConnector1">
            <a:avLst/>
          </a:prstGeom>
          <a:noFill/>
          <a:ln w="28575">
            <a:solidFill>
              <a:schemeClr val="tx2"/>
            </a:solidFill>
            <a:bevel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1" name="直接箭头连接符 30"/>
          <p:cNvCxnSpPr>
            <a:cxnSpLocks noChangeShapeType="1"/>
          </p:cNvCxnSpPr>
          <p:nvPr/>
        </p:nvCxnSpPr>
        <p:spPr bwMode="auto">
          <a:xfrm>
            <a:off x="2627711" y="2096815"/>
            <a:ext cx="1890713" cy="0"/>
          </a:xfrm>
          <a:prstGeom prst="straightConnector1">
            <a:avLst/>
          </a:prstGeom>
          <a:noFill/>
          <a:ln w="28575">
            <a:solidFill>
              <a:schemeClr val="tx2"/>
            </a:solidFill>
            <a:bevel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2" name="TextBox 31"/>
          <p:cNvSpPr>
            <a:spLocks noChangeArrowheads="1"/>
          </p:cNvSpPr>
          <p:nvPr/>
        </p:nvSpPr>
        <p:spPr bwMode="auto">
          <a:xfrm>
            <a:off x="2789636" y="2096814"/>
            <a:ext cx="102631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读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smtClean="0"/>
              <a:t>增值特性  </a:t>
            </a:r>
            <a:r>
              <a:rPr lang="en-US" altLang="zh-CN" smtClean="0"/>
              <a:t>WORM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42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0000"/>
                                      </p:to>
                                    </p:set>
                                    <p:animEffect prLst="opacity: 0">
                                      <p:cBhvr rctx="IE">
                                        <p:cTn id="11" dur="indefinite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4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7" grpId="0" bldLvl="0" autoUpdateAnimBg="0"/>
      <p:bldP spid="25618" grpId="0" bldLvl="0" autoUpdateAnimBg="0"/>
      <p:bldP spid="256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融合计算  价值新生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375792" y="2423401"/>
            <a:ext cx="864402" cy="4697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内存计算引擎</a:t>
            </a:r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71654" y="2413978"/>
            <a:ext cx="695280" cy="4697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流处理引擎</a:t>
            </a:r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40356" y="2423401"/>
            <a:ext cx="901985" cy="4697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并行数据库</a:t>
            </a:r>
            <a:endParaRPr lang="en-US" altLang="zh-CN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中间件</a:t>
            </a:r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82806" y="2423401"/>
            <a:ext cx="751654" cy="4697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批处理引擎</a:t>
            </a:r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36379" y="2949617"/>
            <a:ext cx="901985" cy="4697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关系型数据库</a:t>
            </a:r>
            <a:endParaRPr lang="en-US" altLang="zh-CN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40356" y="3475834"/>
            <a:ext cx="3336444" cy="4697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曙光</a:t>
            </a:r>
            <a:r>
              <a:rPr lang="en-US" altLang="zh-CN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ETL</a:t>
            </a:r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工具集</a:t>
            </a:r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77215" y="2946607"/>
            <a:ext cx="2389719" cy="4697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分布式云</a:t>
            </a:r>
            <a:r>
              <a:rPr lang="zh-CN" altLang="en-US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存储</a:t>
            </a:r>
            <a:r>
              <a:rPr lang="en-US" altLang="zh-CN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(HDFS</a:t>
            </a:r>
            <a:r>
              <a:rPr lang="en-US" altLang="zh-CN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40356" y="1884853"/>
            <a:ext cx="2297394" cy="4697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数据访问</a:t>
            </a:r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接口（</a:t>
            </a:r>
            <a:r>
              <a:rPr lang="en-US" altLang="zh-CN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SQL++/JDBC/CLI</a:t>
            </a:r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83835" y="1884853"/>
            <a:ext cx="992966" cy="4697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挖掘库</a:t>
            </a:r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68438" y="1361546"/>
            <a:ext cx="620114" cy="25934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曙光大数据</a:t>
            </a:r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管理软件</a:t>
            </a:r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43837" y="1368864"/>
            <a:ext cx="732863" cy="4697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行为分析</a:t>
            </a:r>
          </a:p>
        </p:txBody>
      </p:sp>
      <p:sp>
        <p:nvSpPr>
          <p:cNvPr id="15" name="矩形 14"/>
          <p:cNvSpPr/>
          <p:nvPr/>
        </p:nvSpPr>
        <p:spPr>
          <a:xfrm>
            <a:off x="5433680" y="1367670"/>
            <a:ext cx="740580" cy="4697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舆情分析</a:t>
            </a:r>
          </a:p>
        </p:txBody>
      </p:sp>
      <p:sp>
        <p:nvSpPr>
          <p:cNvPr id="16" name="矩形 15"/>
          <p:cNvSpPr/>
          <p:nvPr/>
        </p:nvSpPr>
        <p:spPr>
          <a:xfrm>
            <a:off x="6222055" y="1368864"/>
            <a:ext cx="825007" cy="4697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个性化</a:t>
            </a:r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</a:t>
            </a:r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097177" y="1363844"/>
            <a:ext cx="879623" cy="4697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多维度展示</a:t>
            </a:r>
          </a:p>
        </p:txBody>
      </p:sp>
      <p:sp>
        <p:nvSpPr>
          <p:cNvPr id="18" name="矩形 17"/>
          <p:cNvSpPr/>
          <p:nvPr/>
        </p:nvSpPr>
        <p:spPr>
          <a:xfrm>
            <a:off x="8026212" y="1352123"/>
            <a:ext cx="310058" cy="25934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大数据安全</a:t>
            </a:r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体系</a:t>
            </a:r>
          </a:p>
        </p:txBody>
      </p:sp>
      <p:sp>
        <p:nvSpPr>
          <p:cNvPr id="19" name="矩形 18"/>
          <p:cNvSpPr/>
          <p:nvPr/>
        </p:nvSpPr>
        <p:spPr>
          <a:xfrm>
            <a:off x="8366398" y="1349214"/>
            <a:ext cx="310058" cy="25934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大数据标准体系</a:t>
            </a:r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88617" y="2950098"/>
            <a:ext cx="2389719" cy="4697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ParaStor</a:t>
            </a: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分布式文件系统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636379" y="4134690"/>
            <a:ext cx="3868562" cy="1026114"/>
            <a:chOff x="6698558" y="4844263"/>
            <a:chExt cx="5158082" cy="1609072"/>
          </a:xfrm>
        </p:grpSpPr>
        <p:sp>
          <p:nvSpPr>
            <p:cNvPr id="3" name="圆角矩形标注 2"/>
            <p:cNvSpPr/>
            <p:nvPr/>
          </p:nvSpPr>
          <p:spPr>
            <a:xfrm flipV="1">
              <a:off x="6698558" y="4844263"/>
              <a:ext cx="5158082" cy="1609072"/>
            </a:xfrm>
            <a:prstGeom prst="wedgeRoundRectCallout">
              <a:avLst>
                <a:gd name="adj1" fmla="val 4128"/>
                <a:gd name="adj2" fmla="val 118698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977778" y="4873131"/>
              <a:ext cx="4599641" cy="144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 typeface="Wingdings" panose="05000000000000000000" pitchFamily="2" charset="2"/>
                <a:buChar char="p"/>
              </a:pPr>
              <a:r>
                <a:rPr lang="zh-CN" altLang="en-US" sz="13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提供</a:t>
              </a:r>
              <a:r>
                <a:rPr lang="en-US" altLang="zh-CN" sz="13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HDFS</a:t>
              </a:r>
              <a:r>
                <a:rPr lang="zh-CN" altLang="en-US" sz="13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通用接口</a:t>
              </a:r>
              <a:endPara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14313" indent="-214313">
                <a:buFont typeface="Wingdings" panose="05000000000000000000" pitchFamily="2" charset="2"/>
                <a:buChar char="p"/>
              </a:pPr>
              <a:r>
                <a:rPr lang="zh-CN" altLang="en-US" sz="13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可作为</a:t>
              </a:r>
              <a:r>
                <a:rPr lang="en-US" altLang="zh-CN" sz="1350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Hadoop</a:t>
              </a:r>
              <a:r>
                <a:rPr lang="zh-CN" altLang="en-US" sz="13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大数据分析软件的底层存储空间</a:t>
              </a:r>
              <a:endPara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14313" indent="-214313">
                <a:buFont typeface="Wingdings" panose="05000000000000000000" pitchFamily="2" charset="2"/>
                <a:buChar char="p"/>
              </a:pPr>
              <a:r>
                <a:rPr lang="zh-CN" altLang="en-US" sz="13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与曙光</a:t>
              </a:r>
              <a:r>
                <a:rPr lang="zh-CN" altLang="en-US" sz="13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大数据</a:t>
              </a:r>
              <a:r>
                <a:rPr lang="zh-CN" altLang="en-US" sz="13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产品无缝结合</a:t>
              </a:r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6499" y="1340768"/>
            <a:ext cx="2260413" cy="411712"/>
            <a:chOff x="7127180" y="1628800"/>
            <a:chExt cx="3289300" cy="1209675"/>
          </a:xfrm>
        </p:grpSpPr>
        <p:sp>
          <p:nvSpPr>
            <p:cNvPr id="25" name="MH_Other_3"/>
            <p:cNvSpPr/>
            <p:nvPr>
              <p:custDataLst>
                <p:tags r:id="rId4"/>
              </p:custDataLst>
            </p:nvPr>
          </p:nvSpPr>
          <p:spPr>
            <a:xfrm flipH="1">
              <a:off x="7127180" y="1628800"/>
              <a:ext cx="3289300" cy="1209675"/>
            </a:xfrm>
            <a:prstGeom prst="roundRect">
              <a:avLst>
                <a:gd name="adj" fmla="val 464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MH_SubTitle_2"/>
            <p:cNvSpPr/>
            <p:nvPr>
              <p:custDataLst>
                <p:tags r:id="rId5"/>
              </p:custDataLst>
            </p:nvPr>
          </p:nvSpPr>
          <p:spPr>
            <a:xfrm flipH="1">
              <a:off x="7241480" y="1727225"/>
              <a:ext cx="3060700" cy="1012825"/>
            </a:xfrm>
            <a:prstGeom prst="roundRect">
              <a:avLst>
                <a:gd name="adj" fmla="val 4648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tIns="0" rIns="54000" bIns="0" anchor="ctr"/>
            <a:lstStyle/>
            <a:p>
              <a:pPr algn="ctr">
                <a:defRPr/>
              </a:pPr>
              <a:r>
                <a:rPr lang="zh-CN" altLang="en-US" sz="150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</a:t>
              </a:r>
              <a:r>
                <a:rPr lang="zh-CN" altLang="en-US" sz="150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需求</a:t>
              </a:r>
              <a:endParaRPr lang="zh-CN" altLang="en-US" sz="15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MH_Other_4"/>
            <p:cNvSpPr/>
            <p:nvPr>
              <p:custDataLst>
                <p:tags r:id="rId6"/>
              </p:custDataLst>
            </p:nvPr>
          </p:nvSpPr>
          <p:spPr>
            <a:xfrm flipH="1">
              <a:off x="7144643" y="1898675"/>
              <a:ext cx="958850" cy="874712"/>
            </a:xfrm>
            <a:custGeom>
              <a:avLst/>
              <a:gdLst>
                <a:gd name="connsiteX0" fmla="*/ 776377 w 785004"/>
                <a:gd name="connsiteY0" fmla="*/ 0 h 715992"/>
                <a:gd name="connsiteX1" fmla="*/ 439947 w 785004"/>
                <a:gd name="connsiteY1" fmla="*/ 0 h 715992"/>
                <a:gd name="connsiteX2" fmla="*/ 0 w 785004"/>
                <a:gd name="connsiteY2" fmla="*/ 715992 h 715992"/>
                <a:gd name="connsiteX3" fmla="*/ 785004 w 785004"/>
                <a:gd name="connsiteY3" fmla="*/ 715992 h 715992"/>
                <a:gd name="connsiteX4" fmla="*/ 776377 w 785004"/>
                <a:gd name="connsiteY4" fmla="*/ 0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004" h="715992">
                  <a:moveTo>
                    <a:pt x="776377" y="0"/>
                  </a:moveTo>
                  <a:lnTo>
                    <a:pt x="439947" y="0"/>
                  </a:lnTo>
                  <a:lnTo>
                    <a:pt x="0" y="715992"/>
                  </a:lnTo>
                  <a:lnTo>
                    <a:pt x="785004" y="715992"/>
                  </a:lnTo>
                  <a:lnTo>
                    <a:pt x="77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0" rIns="0" bIns="54000" anchor="b">
              <a:normAutofit fontScale="77500" lnSpcReduction="20000"/>
            </a:bodyPr>
            <a:lstStyle/>
            <a:p>
              <a:pPr algn="ctr">
                <a:defRPr/>
              </a:pP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16498" y="3236511"/>
            <a:ext cx="2262680" cy="412125"/>
            <a:chOff x="7127180" y="3490937"/>
            <a:chExt cx="3289300" cy="1209675"/>
          </a:xfrm>
        </p:grpSpPr>
        <p:sp>
          <p:nvSpPr>
            <p:cNvPr id="29" name="MH_Other_7"/>
            <p:cNvSpPr/>
            <p:nvPr>
              <p:custDataLst>
                <p:tags r:id="rId1"/>
              </p:custDataLst>
            </p:nvPr>
          </p:nvSpPr>
          <p:spPr>
            <a:xfrm flipH="1">
              <a:off x="7127180" y="3490937"/>
              <a:ext cx="3289300" cy="1209675"/>
            </a:xfrm>
            <a:prstGeom prst="roundRect">
              <a:avLst>
                <a:gd name="adj" fmla="val 464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MH_SubTitle_4"/>
            <p:cNvSpPr/>
            <p:nvPr>
              <p:custDataLst>
                <p:tags r:id="rId2"/>
              </p:custDataLst>
            </p:nvPr>
          </p:nvSpPr>
          <p:spPr>
            <a:xfrm flipH="1">
              <a:off x="7241480" y="3589362"/>
              <a:ext cx="3060700" cy="1012825"/>
            </a:xfrm>
            <a:prstGeom prst="roundRect">
              <a:avLst>
                <a:gd name="adj" fmla="val 4648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tIns="0" rIns="54000" bIns="0" anchor="ctr"/>
            <a:lstStyle/>
            <a:p>
              <a:pPr algn="ctr">
                <a:defRPr/>
              </a:pPr>
              <a:r>
                <a:rPr lang="zh-CN" altLang="en-US" sz="150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效益价值</a:t>
              </a:r>
              <a:endParaRPr lang="zh-CN" altLang="en-US" sz="15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MH_Other_8"/>
            <p:cNvSpPr/>
            <p:nvPr>
              <p:custDataLst>
                <p:tags r:id="rId3"/>
              </p:custDataLst>
            </p:nvPr>
          </p:nvSpPr>
          <p:spPr>
            <a:xfrm flipH="1">
              <a:off x="7144643" y="3760812"/>
              <a:ext cx="958850" cy="874713"/>
            </a:xfrm>
            <a:custGeom>
              <a:avLst/>
              <a:gdLst>
                <a:gd name="connsiteX0" fmla="*/ 776377 w 785004"/>
                <a:gd name="connsiteY0" fmla="*/ 0 h 715992"/>
                <a:gd name="connsiteX1" fmla="*/ 439947 w 785004"/>
                <a:gd name="connsiteY1" fmla="*/ 0 h 715992"/>
                <a:gd name="connsiteX2" fmla="*/ 0 w 785004"/>
                <a:gd name="connsiteY2" fmla="*/ 715992 h 715992"/>
                <a:gd name="connsiteX3" fmla="*/ 785004 w 785004"/>
                <a:gd name="connsiteY3" fmla="*/ 715992 h 715992"/>
                <a:gd name="connsiteX4" fmla="*/ 776377 w 785004"/>
                <a:gd name="connsiteY4" fmla="*/ 0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004" h="715992">
                  <a:moveTo>
                    <a:pt x="776377" y="0"/>
                  </a:moveTo>
                  <a:lnTo>
                    <a:pt x="439947" y="0"/>
                  </a:lnTo>
                  <a:lnTo>
                    <a:pt x="0" y="715992"/>
                  </a:lnTo>
                  <a:lnTo>
                    <a:pt x="785004" y="715992"/>
                  </a:lnTo>
                  <a:lnTo>
                    <a:pt x="776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0" rIns="0" bIns="54000" anchor="b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2"/>
          <p:cNvSpPr>
            <a:spLocks noChangeArrowheads="1"/>
          </p:cNvSpPr>
          <p:nvPr/>
        </p:nvSpPr>
        <p:spPr bwMode="auto">
          <a:xfrm>
            <a:off x="395536" y="1938299"/>
            <a:ext cx="41153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31800" indent="-431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多类型数据海量共存</a:t>
            </a:r>
            <a:endParaRPr lang="en-US" altLang="zh-CN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多业务分析处理高效</a:t>
            </a:r>
            <a:endParaRPr lang="en-US" altLang="zh-CN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数据挖掘创造更多价值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3" name="矩形 2"/>
          <p:cNvSpPr>
            <a:spLocks noChangeArrowheads="1"/>
          </p:cNvSpPr>
          <p:nvPr/>
        </p:nvSpPr>
        <p:spPr bwMode="auto">
          <a:xfrm>
            <a:off x="395536" y="3882516"/>
            <a:ext cx="374441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31800" indent="-431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完全自主研发，可做深度应用优化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ParaStor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较之开源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HDFS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的优势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空间利用率高、性能优越、冗余度高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与曙光大数据融合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系统成本优势明显 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785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集装箱</a:t>
            </a:r>
            <a:r>
              <a:rPr lang="zh-CN" altLang="en-US" dirty="0"/>
              <a:t>数据中心</a:t>
            </a:r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2" t="25075" r="21740" b="10050"/>
          <a:stretch/>
        </p:blipFill>
        <p:spPr>
          <a:xfrm>
            <a:off x="85919" y="976062"/>
            <a:ext cx="8878569" cy="497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3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zh-CN" altLang="en-US"/>
              <a:t>存储部署情况</a:t>
            </a:r>
          </a:p>
        </p:txBody>
      </p:sp>
      <p:pic>
        <p:nvPicPr>
          <p:cNvPr id="4" name="图片 3"/>
          <p:cNvPicPr/>
          <p:nvPr/>
        </p:nvPicPr>
        <p:blipFill rotWithShape="1">
          <a:blip r:embed="rId2"/>
          <a:srcRect l="6322" t="12843" r="2841" b="6212"/>
          <a:stretch/>
        </p:blipFill>
        <p:spPr bwMode="auto">
          <a:xfrm>
            <a:off x="4283968" y="1556792"/>
            <a:ext cx="5004048" cy="3910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图片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484784"/>
            <a:ext cx="4464496" cy="39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9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zh-CN"/>
              <a:t>iozone</a:t>
            </a:r>
            <a:r>
              <a:rPr kumimoji="1" lang="zh-CN" altLang="en-US"/>
              <a:t>性能测试</a:t>
            </a: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257720" y="980728"/>
            <a:ext cx="8595644" cy="44862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2000" dirty="0"/>
              <a:t>测试随机抽取集群系统中的</a:t>
            </a:r>
            <a:r>
              <a:rPr lang="en-US" altLang="zh-CN" sz="2000" dirty="0"/>
              <a:t>10</a:t>
            </a:r>
            <a:r>
              <a:rPr lang="zh-CN" altLang="zh-CN" sz="2000" dirty="0"/>
              <a:t>个计算节点作为并行存储聚合带宽的测试节点，用于对并行存储系统进行读写操作</a:t>
            </a:r>
            <a:r>
              <a:rPr lang="zh-CN" altLang="zh-CN" sz="2000" dirty="0" smtClean="0"/>
              <a:t>。</a:t>
            </a:r>
            <a:endParaRPr lang="en-US" altLang="zh-CN" sz="2000" dirty="0" smtClean="0"/>
          </a:p>
          <a:p>
            <a:r>
              <a:rPr lang="zh-CN" altLang="zh-CN" sz="2000" dirty="0"/>
              <a:t>曙光</a:t>
            </a:r>
            <a:r>
              <a:rPr lang="en-US" altLang="zh-CN" sz="2000" dirty="0" smtClean="0"/>
              <a:t>ParaStor200</a:t>
            </a:r>
            <a:r>
              <a:rPr lang="zh-CN" altLang="en-US" sz="2000" dirty="0" smtClean="0"/>
              <a:t>聚合读写带宽达</a:t>
            </a:r>
            <a:r>
              <a:rPr lang="en-US" altLang="zh-CN" sz="2000" dirty="0" smtClean="0"/>
              <a:t>8GB/s</a:t>
            </a:r>
            <a:r>
              <a:rPr lang="zh-CN" altLang="en-US" sz="2000" dirty="0" smtClean="0"/>
              <a:t>以上，</a:t>
            </a:r>
            <a:r>
              <a:rPr lang="en-US" altLang="zh-CN" sz="2000" dirty="0" smtClean="0"/>
              <a:t>Lustre</a:t>
            </a:r>
            <a:r>
              <a:rPr lang="zh-CN" altLang="en-US" sz="2000" dirty="0" smtClean="0"/>
              <a:t>文件系统聚合读写带宽达</a:t>
            </a:r>
            <a:r>
              <a:rPr lang="en-US" altLang="zh-CN" sz="2000" dirty="0" smtClean="0"/>
              <a:t>1.8GB/s</a:t>
            </a:r>
            <a:r>
              <a:rPr lang="zh-CN" altLang="en-US" sz="2000" dirty="0" smtClean="0"/>
              <a:t>以上，</a:t>
            </a:r>
            <a:r>
              <a:rPr lang="zh-CN" altLang="zh-CN" sz="2000" dirty="0"/>
              <a:t>并行文件系统具有良好的并发读写性能，符合预期</a:t>
            </a:r>
            <a:r>
              <a:rPr lang="zh-CN" altLang="zh-CN" sz="2000" dirty="0" smtClean="0"/>
              <a:t>效果</a:t>
            </a:r>
            <a:r>
              <a:rPr lang="zh-CN" altLang="en-US" sz="2000" dirty="0" smtClean="0"/>
              <a:t>。</a:t>
            </a:r>
            <a:endParaRPr lang="zh-CN" altLang="zh-CN" sz="2000" dirty="0"/>
          </a:p>
          <a:p>
            <a:endParaRPr lang="zh-CN" altLang="en-US" sz="20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33252"/>
              </p:ext>
            </p:extLst>
          </p:nvPr>
        </p:nvGraphicFramePr>
        <p:xfrm>
          <a:off x="676009" y="2779522"/>
          <a:ext cx="8177355" cy="1657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1889"/>
                <a:gridCol w="1760844"/>
                <a:gridCol w="1760844"/>
                <a:gridCol w="1551889"/>
                <a:gridCol w="1551889"/>
              </a:tblGrid>
              <a:tr h="374714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P200(GB/s) </a:t>
                      </a:r>
                      <a:r>
                        <a:rPr lang="en-US" sz="2000" kern="100" dirty="0" smtClean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516" marR="19516" marT="0" marB="0" anchor="ctr"/>
                </a:tc>
                <a:tc gridSpan="4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文件块大小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516" marR="19516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412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1M</a:t>
                      </a:r>
                      <a:endParaRPr lang="zh-CN" sz="2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516" marR="1951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2M</a:t>
                      </a:r>
                      <a:endParaRPr lang="zh-CN" sz="2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516" marR="1951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4M</a:t>
                      </a:r>
                      <a:endParaRPr lang="zh-CN" sz="2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516" marR="1951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8M</a:t>
                      </a:r>
                      <a:endParaRPr lang="zh-CN" sz="2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516" marR="19516" marT="0" marB="0"/>
                </a:tc>
              </a:tr>
              <a:tr h="370811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读带宽</a:t>
                      </a:r>
                      <a:endParaRPr lang="zh-CN" sz="2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516" marR="1951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7.8</a:t>
                      </a:r>
                      <a:endParaRPr lang="zh-CN" sz="2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516" marR="1951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7.8</a:t>
                      </a:r>
                      <a:endParaRPr lang="zh-CN" sz="2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516" marR="1951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9.5</a:t>
                      </a:r>
                      <a:endParaRPr lang="zh-CN" sz="2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516" marR="1951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7.8</a:t>
                      </a:r>
                      <a:endParaRPr lang="zh-CN" sz="2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516" marR="19516" marT="0" marB="0"/>
                </a:tc>
              </a:tr>
              <a:tr h="370811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写带宽</a:t>
                      </a:r>
                      <a:endParaRPr lang="zh-CN" sz="2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516" marR="1951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11</a:t>
                      </a:r>
                      <a:endParaRPr lang="zh-CN" sz="2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516" marR="1951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11</a:t>
                      </a:r>
                      <a:endParaRPr lang="zh-CN" sz="2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516" marR="1951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11</a:t>
                      </a:r>
                      <a:endParaRPr lang="zh-CN" sz="2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516" marR="1951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11</a:t>
                      </a:r>
                      <a:endParaRPr lang="zh-CN" sz="2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516" marR="19516" marT="0" marB="0"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73477"/>
              </p:ext>
            </p:extLst>
          </p:nvPr>
        </p:nvGraphicFramePr>
        <p:xfrm>
          <a:off x="689656" y="4644385"/>
          <a:ext cx="8168826" cy="1664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0270"/>
                <a:gridCol w="1759008"/>
                <a:gridCol w="1759008"/>
                <a:gridCol w="1550270"/>
                <a:gridCol w="1550270"/>
              </a:tblGrid>
              <a:tr h="383398"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Lustre(GB/s)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6" marR="19496" marT="0" marB="0" anchor="ctr"/>
                </a:tc>
                <a:tc gridSpan="4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文件块大小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6" marR="19496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4068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1M</a:t>
                      </a:r>
                      <a:endParaRPr lang="zh-CN" sz="21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6" marR="1949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2M</a:t>
                      </a:r>
                      <a:endParaRPr lang="zh-CN" sz="21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6" marR="1949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4M</a:t>
                      </a:r>
                      <a:endParaRPr lang="zh-CN" sz="21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6" marR="1949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8M</a:t>
                      </a:r>
                      <a:endParaRPr lang="zh-CN" sz="2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6" marR="19496" marT="0" marB="0"/>
                </a:tc>
              </a:tr>
              <a:tr h="370424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读带宽</a:t>
                      </a:r>
                      <a:endParaRPr lang="zh-CN" sz="21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6" marR="1949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12.9</a:t>
                      </a:r>
                      <a:endParaRPr lang="zh-CN" sz="2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6" marR="1949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12.3</a:t>
                      </a:r>
                      <a:endParaRPr lang="zh-CN" sz="2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6" marR="1949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9.4</a:t>
                      </a:r>
                      <a:endParaRPr lang="zh-CN" sz="21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6" marR="1949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10.7</a:t>
                      </a:r>
                      <a:endParaRPr lang="zh-CN" sz="21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6" marR="19496" marT="0" marB="0"/>
                </a:tc>
              </a:tr>
              <a:tr h="370424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写带宽</a:t>
                      </a:r>
                      <a:endParaRPr lang="zh-CN" sz="2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6" marR="1949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1.8</a:t>
                      </a:r>
                      <a:endParaRPr lang="zh-CN" sz="2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6" marR="1949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1.2</a:t>
                      </a:r>
                      <a:endParaRPr lang="zh-CN" sz="2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6" marR="1949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1.8</a:t>
                      </a:r>
                      <a:endParaRPr lang="zh-CN" sz="21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6" marR="1949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1.1</a:t>
                      </a:r>
                      <a:endParaRPr lang="zh-CN" sz="21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6" marR="1949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0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7"/>
            <a:ext cx="9144000" cy="651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7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4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7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zh-CN" altLang="en-US"/>
              <a:t>对存储的需求</a:t>
            </a:r>
          </a:p>
        </p:txBody>
      </p:sp>
      <p:graphicFrame>
        <p:nvGraphicFramePr>
          <p:cNvPr id="3" name="内容占位符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19359"/>
              </p:ext>
            </p:extLst>
          </p:nvPr>
        </p:nvGraphicFramePr>
        <p:xfrm>
          <a:off x="107504" y="1556793"/>
          <a:ext cx="856895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683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82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zh-CN" altLang="en-US"/>
              <a:t>极高性能需求</a:t>
            </a:r>
          </a:p>
        </p:txBody>
      </p:sp>
      <p:graphicFrame>
        <p:nvGraphicFramePr>
          <p:cNvPr id="3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1870"/>
              </p:ext>
            </p:extLst>
          </p:nvPr>
        </p:nvGraphicFramePr>
        <p:xfrm>
          <a:off x="333654" y="1503363"/>
          <a:ext cx="8270794" cy="2861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4869160"/>
            <a:ext cx="7344816" cy="830997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dirty="0"/>
              <a:t>以科研为目的的计算密集型和数据密集型高性能计算，同时还向公众提供多种数据服务。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4972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zh-CN" altLang="en-US"/>
              <a:t>高可用需求</a:t>
            </a:r>
          </a:p>
        </p:txBody>
      </p:sp>
      <p:graphicFrame>
        <p:nvGraphicFramePr>
          <p:cNvPr id="3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906951"/>
              </p:ext>
            </p:extLst>
          </p:nvPr>
        </p:nvGraphicFramePr>
        <p:xfrm>
          <a:off x="257719" y="908720"/>
          <a:ext cx="8130705" cy="5462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15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zh-CN" altLang="en-US"/>
              <a:t>易管理、易扩容</a:t>
            </a:r>
          </a:p>
        </p:txBody>
      </p:sp>
      <p:graphicFrame>
        <p:nvGraphicFramePr>
          <p:cNvPr id="3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519954"/>
              </p:ext>
            </p:extLst>
          </p:nvPr>
        </p:nvGraphicFramePr>
        <p:xfrm>
          <a:off x="914400" y="928689"/>
          <a:ext cx="7978080" cy="3998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683568" y="5395864"/>
            <a:ext cx="7920880" cy="830997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dirty="0"/>
              <a:t>天文观测数据及二次分析产生的数据总量增长极快，数据宝贵不可删除</a:t>
            </a:r>
            <a:r>
              <a:rPr lang="zh-CN" altLang="zh-CN" sz="2400" dirty="0"/>
              <a:t>。 </a:t>
            </a:r>
            <a:r>
              <a:rPr lang="zh-CN" altLang="en-US" sz="2400" dirty="0"/>
              <a:t>要求存储高度可扩展。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66886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直接连接符 9"/>
          <p:cNvSpPr>
            <a:spLocks noChangeShapeType="1"/>
          </p:cNvSpPr>
          <p:nvPr/>
        </p:nvSpPr>
        <p:spPr bwMode="auto">
          <a:xfrm>
            <a:off x="250825" y="804863"/>
            <a:ext cx="2736850" cy="0"/>
          </a:xfrm>
          <a:prstGeom prst="line">
            <a:avLst/>
          </a:prstGeom>
          <a:noFill/>
          <a:ln w="50800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9" name="矩形 4"/>
          <p:cNvSpPr>
            <a:spLocks noChangeArrowheads="1"/>
          </p:cNvSpPr>
          <p:nvPr/>
        </p:nvSpPr>
        <p:spPr bwMode="auto">
          <a:xfrm>
            <a:off x="4959350" y="4684713"/>
            <a:ext cx="148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chemeClr val="accent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Lustre</a:t>
            </a:r>
            <a:endParaRPr lang="zh-CN" altLang="en-US" sz="4000" b="1">
              <a:solidFill>
                <a:schemeClr val="accent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7180" name="矩形 5"/>
          <p:cNvSpPr>
            <a:spLocks noChangeArrowheads="1"/>
          </p:cNvSpPr>
          <p:nvPr/>
        </p:nvSpPr>
        <p:spPr bwMode="auto">
          <a:xfrm>
            <a:off x="2341563" y="2116138"/>
            <a:ext cx="2301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Loongstor</a:t>
            </a:r>
            <a:endParaRPr lang="zh-CN" altLang="en-US" sz="4000" b="1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7181" name="矩形 6"/>
          <p:cNvSpPr>
            <a:spLocks noChangeArrowheads="1"/>
          </p:cNvSpPr>
          <p:nvPr/>
        </p:nvSpPr>
        <p:spPr bwMode="auto">
          <a:xfrm>
            <a:off x="323850" y="4718050"/>
            <a:ext cx="2047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EFEFE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Stornext</a:t>
            </a:r>
            <a:endParaRPr lang="zh-CN" altLang="en-US" sz="4000" b="1">
              <a:solidFill>
                <a:srgbClr val="FEFEFE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7182" name="矩形 7"/>
          <p:cNvSpPr>
            <a:spLocks noChangeArrowheads="1"/>
          </p:cNvSpPr>
          <p:nvPr/>
        </p:nvSpPr>
        <p:spPr bwMode="auto">
          <a:xfrm>
            <a:off x="2371725" y="2889250"/>
            <a:ext cx="195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4BACC6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Parastor</a:t>
            </a:r>
            <a:endParaRPr lang="zh-CN" altLang="en-US" sz="4000" b="1">
              <a:solidFill>
                <a:srgbClr val="4BACC6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7183" name="矩形 8"/>
          <p:cNvSpPr>
            <a:spLocks noChangeArrowheads="1"/>
          </p:cNvSpPr>
          <p:nvPr/>
        </p:nvSpPr>
        <p:spPr bwMode="auto">
          <a:xfrm>
            <a:off x="346075" y="2116138"/>
            <a:ext cx="1562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N9000</a:t>
            </a:r>
            <a:endParaRPr lang="zh-CN" altLang="en-US" sz="4000" b="1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7184" name="矩形 9"/>
          <p:cNvSpPr>
            <a:spLocks noChangeArrowheads="1"/>
          </p:cNvSpPr>
          <p:nvPr/>
        </p:nvSpPr>
        <p:spPr bwMode="auto">
          <a:xfrm>
            <a:off x="6592888" y="3705225"/>
            <a:ext cx="1725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Gluster</a:t>
            </a:r>
            <a:endParaRPr lang="zh-CN" altLang="en-US" sz="4000" b="1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7185" name="矩形 10"/>
          <p:cNvSpPr>
            <a:spLocks noChangeArrowheads="1"/>
          </p:cNvSpPr>
          <p:nvPr/>
        </p:nvSpPr>
        <p:spPr bwMode="auto">
          <a:xfrm>
            <a:off x="6688138" y="4683125"/>
            <a:ext cx="13763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MPFS</a:t>
            </a:r>
            <a:endParaRPr lang="zh-CN" altLang="en-US" sz="4000" b="1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7186" name="矩形 11"/>
          <p:cNvSpPr>
            <a:spLocks noChangeArrowheads="1"/>
          </p:cNvSpPr>
          <p:nvPr/>
        </p:nvSpPr>
        <p:spPr bwMode="auto">
          <a:xfrm>
            <a:off x="4937125" y="2092325"/>
            <a:ext cx="2117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MooseFS</a:t>
            </a:r>
            <a:endParaRPr lang="zh-CN" altLang="en-US" sz="4000" b="1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7187" name="矩形 12"/>
          <p:cNvSpPr>
            <a:spLocks noChangeArrowheads="1"/>
          </p:cNvSpPr>
          <p:nvPr/>
        </p:nvSpPr>
        <p:spPr bwMode="auto">
          <a:xfrm>
            <a:off x="4937125" y="2884488"/>
            <a:ext cx="1301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HDFS</a:t>
            </a:r>
            <a:endParaRPr lang="zh-CN" altLang="en-US" sz="4000" b="1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7188" name="矩形 13"/>
          <p:cNvSpPr>
            <a:spLocks noChangeArrowheads="1"/>
          </p:cNvSpPr>
          <p:nvPr/>
        </p:nvSpPr>
        <p:spPr bwMode="auto">
          <a:xfrm>
            <a:off x="360363" y="3767138"/>
            <a:ext cx="1331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262626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Isilon</a:t>
            </a:r>
            <a:endParaRPr lang="zh-CN" altLang="en-US" sz="4000" b="1">
              <a:solidFill>
                <a:srgbClr val="262626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7189" name="矩形 14"/>
          <p:cNvSpPr>
            <a:spLocks noChangeArrowheads="1"/>
          </p:cNvSpPr>
          <p:nvPr/>
        </p:nvSpPr>
        <p:spPr bwMode="auto">
          <a:xfrm>
            <a:off x="2411413" y="4718050"/>
            <a:ext cx="1665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chemeClr val="accent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SONAS</a:t>
            </a:r>
            <a:endParaRPr lang="zh-CN" altLang="en-US" sz="4000" b="1">
              <a:solidFill>
                <a:schemeClr val="accent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7190" name="矩形 15"/>
          <p:cNvSpPr>
            <a:spLocks noChangeArrowheads="1"/>
          </p:cNvSpPr>
          <p:nvPr/>
        </p:nvSpPr>
        <p:spPr bwMode="auto">
          <a:xfrm>
            <a:off x="323850" y="2889250"/>
            <a:ext cx="1800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latin typeface="Calibri" panose="020F0502020204030204" pitchFamily="34" charset="0"/>
                <a:sym typeface="Calibri" panose="020F0502020204030204" pitchFamily="34" charset="0"/>
              </a:rPr>
              <a:t>BWStor</a:t>
            </a:r>
            <a:endParaRPr lang="zh-CN" altLang="en-US" sz="4000" b="1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7191" name="矩形 16"/>
          <p:cNvSpPr>
            <a:spLocks noChangeArrowheads="1"/>
          </p:cNvSpPr>
          <p:nvPr/>
        </p:nvSpPr>
        <p:spPr bwMode="auto">
          <a:xfrm>
            <a:off x="7810500" y="2884488"/>
            <a:ext cx="1265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Ceph</a:t>
            </a:r>
            <a:endParaRPr lang="zh-CN" altLang="en-US" sz="4000" b="1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7192" name="矩形 17"/>
          <p:cNvSpPr>
            <a:spLocks noChangeArrowheads="1"/>
          </p:cNvSpPr>
          <p:nvPr/>
        </p:nvSpPr>
        <p:spPr bwMode="auto">
          <a:xfrm>
            <a:off x="6634163" y="2874963"/>
            <a:ext cx="909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TFS</a:t>
            </a:r>
            <a:endParaRPr lang="zh-CN" altLang="en-US" sz="4000" b="1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7193" name="矩形 18"/>
          <p:cNvSpPr>
            <a:spLocks noChangeArrowheads="1"/>
          </p:cNvSpPr>
          <p:nvPr/>
        </p:nvSpPr>
        <p:spPr bwMode="auto">
          <a:xfrm>
            <a:off x="7245350" y="2092325"/>
            <a:ext cx="1830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chemeClr val="accent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FastDFS</a:t>
            </a:r>
            <a:endParaRPr lang="zh-CN" altLang="en-US" sz="4000" b="1">
              <a:solidFill>
                <a:schemeClr val="accent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7194" name="矩形 19"/>
          <p:cNvSpPr>
            <a:spLocks noChangeArrowheads="1"/>
          </p:cNvSpPr>
          <p:nvPr/>
        </p:nvSpPr>
        <p:spPr bwMode="auto">
          <a:xfrm>
            <a:off x="4937125" y="3748088"/>
            <a:ext cx="1254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8064A2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GPFS</a:t>
            </a:r>
            <a:endParaRPr lang="zh-CN" altLang="en-US" sz="4000" b="1">
              <a:solidFill>
                <a:srgbClr val="8064A2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7195" name="矩形 20"/>
          <p:cNvSpPr>
            <a:spLocks noChangeArrowheads="1"/>
          </p:cNvSpPr>
          <p:nvPr/>
        </p:nvSpPr>
        <p:spPr bwMode="auto">
          <a:xfrm>
            <a:off x="2411413" y="3767138"/>
            <a:ext cx="1700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PanaFS</a:t>
            </a:r>
            <a:endParaRPr lang="zh-CN" altLang="en-US" sz="4000" b="1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7196" name="组合 24"/>
          <p:cNvGrpSpPr>
            <a:grpSpLocks/>
          </p:cNvGrpSpPr>
          <p:nvPr/>
        </p:nvGrpSpPr>
        <p:grpSpPr bwMode="auto">
          <a:xfrm>
            <a:off x="395288" y="1506538"/>
            <a:ext cx="306387" cy="303212"/>
            <a:chOff x="0" y="0"/>
            <a:chExt cx="305706" cy="303584"/>
          </a:xfrm>
        </p:grpSpPr>
        <p:sp>
          <p:nvSpPr>
            <p:cNvPr id="7198" name="Freeform 6"/>
            <p:cNvSpPr>
              <a:spLocks noChangeArrowheads="1"/>
            </p:cNvSpPr>
            <p:nvPr/>
          </p:nvSpPr>
          <p:spPr bwMode="auto">
            <a:xfrm>
              <a:off x="0" y="0"/>
              <a:ext cx="152462" cy="303584"/>
            </a:xfrm>
            <a:custGeom>
              <a:avLst/>
              <a:gdLst>
                <a:gd name="T0" fmla="*/ 0 w 228"/>
                <a:gd name="T1" fmla="*/ 0 h 455"/>
                <a:gd name="T2" fmla="*/ 0 w 228"/>
                <a:gd name="T3" fmla="*/ 2147483647 h 455"/>
                <a:gd name="T4" fmla="*/ 2147483647 w 228"/>
                <a:gd name="T5" fmla="*/ 2147483647 h 455"/>
                <a:gd name="T6" fmla="*/ 0 w 228"/>
                <a:gd name="T7" fmla="*/ 2147483647 h 455"/>
                <a:gd name="T8" fmla="*/ 0 w 228"/>
                <a:gd name="T9" fmla="*/ 2147483647 h 455"/>
                <a:gd name="T10" fmla="*/ 2147483647 w 228"/>
                <a:gd name="T11" fmla="*/ 2147483647 h 455"/>
                <a:gd name="T12" fmla="*/ 0 w 228"/>
                <a:gd name="T13" fmla="*/ 0 h 4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8"/>
                <a:gd name="T22" fmla="*/ 0 h 455"/>
                <a:gd name="T23" fmla="*/ 228 w 228"/>
                <a:gd name="T24" fmla="*/ 455 h 4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8" h="455">
                  <a:moveTo>
                    <a:pt x="0" y="0"/>
                  </a:moveTo>
                  <a:lnTo>
                    <a:pt x="0" y="143"/>
                  </a:lnTo>
                  <a:lnTo>
                    <a:pt x="85" y="228"/>
                  </a:lnTo>
                  <a:lnTo>
                    <a:pt x="0" y="313"/>
                  </a:lnTo>
                  <a:lnTo>
                    <a:pt x="0" y="455"/>
                  </a:lnTo>
                  <a:lnTo>
                    <a:pt x="228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6"/>
            <p:cNvSpPr>
              <a:spLocks noChangeArrowheads="1"/>
            </p:cNvSpPr>
            <p:nvPr/>
          </p:nvSpPr>
          <p:spPr bwMode="auto">
            <a:xfrm>
              <a:off x="153244" y="0"/>
              <a:ext cx="152462" cy="303584"/>
            </a:xfrm>
            <a:custGeom>
              <a:avLst/>
              <a:gdLst>
                <a:gd name="T0" fmla="*/ 0 w 228"/>
                <a:gd name="T1" fmla="*/ 0 h 455"/>
                <a:gd name="T2" fmla="*/ 0 w 228"/>
                <a:gd name="T3" fmla="*/ 2147483647 h 455"/>
                <a:gd name="T4" fmla="*/ 2147483647 w 228"/>
                <a:gd name="T5" fmla="*/ 2147483647 h 455"/>
                <a:gd name="T6" fmla="*/ 0 w 228"/>
                <a:gd name="T7" fmla="*/ 2147483647 h 455"/>
                <a:gd name="T8" fmla="*/ 0 w 228"/>
                <a:gd name="T9" fmla="*/ 2147483647 h 455"/>
                <a:gd name="T10" fmla="*/ 2147483647 w 228"/>
                <a:gd name="T11" fmla="*/ 2147483647 h 455"/>
                <a:gd name="T12" fmla="*/ 0 w 228"/>
                <a:gd name="T13" fmla="*/ 0 h 4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8"/>
                <a:gd name="T22" fmla="*/ 0 h 455"/>
                <a:gd name="T23" fmla="*/ 228 w 228"/>
                <a:gd name="T24" fmla="*/ 455 h 4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8" h="455">
                  <a:moveTo>
                    <a:pt x="0" y="0"/>
                  </a:moveTo>
                  <a:lnTo>
                    <a:pt x="0" y="143"/>
                  </a:lnTo>
                  <a:lnTo>
                    <a:pt x="85" y="228"/>
                  </a:lnTo>
                  <a:lnTo>
                    <a:pt x="0" y="313"/>
                  </a:lnTo>
                  <a:lnTo>
                    <a:pt x="0" y="455"/>
                  </a:lnTo>
                  <a:lnTo>
                    <a:pt x="228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99" name="TextBox 27"/>
          <p:cNvSpPr>
            <a:spLocks noChangeArrowheads="1"/>
          </p:cNvSpPr>
          <p:nvPr/>
        </p:nvSpPr>
        <p:spPr bwMode="auto">
          <a:xfrm>
            <a:off x="682625" y="1506538"/>
            <a:ext cx="187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商业云存储系统</a:t>
            </a:r>
          </a:p>
        </p:txBody>
      </p:sp>
      <p:grpSp>
        <p:nvGrpSpPr>
          <p:cNvPr id="7200" name="组合 29"/>
          <p:cNvGrpSpPr>
            <a:grpSpLocks/>
          </p:cNvGrpSpPr>
          <p:nvPr/>
        </p:nvGrpSpPr>
        <p:grpSpPr bwMode="auto">
          <a:xfrm>
            <a:off x="4937125" y="1516063"/>
            <a:ext cx="306388" cy="303212"/>
            <a:chOff x="0" y="0"/>
            <a:chExt cx="305706" cy="303584"/>
          </a:xfrm>
        </p:grpSpPr>
        <p:sp>
          <p:nvSpPr>
            <p:cNvPr id="6" name="Freeform 6"/>
            <p:cNvSpPr>
              <a:spLocks noChangeArrowheads="1"/>
            </p:cNvSpPr>
            <p:nvPr/>
          </p:nvSpPr>
          <p:spPr bwMode="auto">
            <a:xfrm>
              <a:off x="0" y="0"/>
              <a:ext cx="152462" cy="303584"/>
            </a:xfrm>
            <a:custGeom>
              <a:avLst/>
              <a:gdLst>
                <a:gd name="T0" fmla="*/ 0 w 228"/>
                <a:gd name="T1" fmla="*/ 0 h 455"/>
                <a:gd name="T2" fmla="*/ 0 w 228"/>
                <a:gd name="T3" fmla="*/ 2147483647 h 455"/>
                <a:gd name="T4" fmla="*/ 2147483647 w 228"/>
                <a:gd name="T5" fmla="*/ 2147483647 h 455"/>
                <a:gd name="T6" fmla="*/ 0 w 228"/>
                <a:gd name="T7" fmla="*/ 2147483647 h 455"/>
                <a:gd name="T8" fmla="*/ 0 w 228"/>
                <a:gd name="T9" fmla="*/ 2147483647 h 455"/>
                <a:gd name="T10" fmla="*/ 2147483647 w 228"/>
                <a:gd name="T11" fmla="*/ 2147483647 h 455"/>
                <a:gd name="T12" fmla="*/ 0 w 228"/>
                <a:gd name="T13" fmla="*/ 0 h 4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8"/>
                <a:gd name="T22" fmla="*/ 0 h 455"/>
                <a:gd name="T23" fmla="*/ 228 w 228"/>
                <a:gd name="T24" fmla="*/ 455 h 4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8" h="455">
                  <a:moveTo>
                    <a:pt x="0" y="0"/>
                  </a:moveTo>
                  <a:lnTo>
                    <a:pt x="0" y="143"/>
                  </a:lnTo>
                  <a:lnTo>
                    <a:pt x="85" y="228"/>
                  </a:lnTo>
                  <a:lnTo>
                    <a:pt x="0" y="313"/>
                  </a:lnTo>
                  <a:lnTo>
                    <a:pt x="0" y="455"/>
                  </a:lnTo>
                  <a:lnTo>
                    <a:pt x="228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7" name="Freeform 6"/>
            <p:cNvSpPr>
              <a:spLocks noChangeArrowheads="1"/>
            </p:cNvSpPr>
            <p:nvPr/>
          </p:nvSpPr>
          <p:spPr bwMode="auto">
            <a:xfrm>
              <a:off x="153244" y="0"/>
              <a:ext cx="152462" cy="303584"/>
            </a:xfrm>
            <a:custGeom>
              <a:avLst/>
              <a:gdLst>
                <a:gd name="T0" fmla="*/ 0 w 228"/>
                <a:gd name="T1" fmla="*/ 0 h 455"/>
                <a:gd name="T2" fmla="*/ 0 w 228"/>
                <a:gd name="T3" fmla="*/ 2147483647 h 455"/>
                <a:gd name="T4" fmla="*/ 2147483647 w 228"/>
                <a:gd name="T5" fmla="*/ 2147483647 h 455"/>
                <a:gd name="T6" fmla="*/ 0 w 228"/>
                <a:gd name="T7" fmla="*/ 2147483647 h 455"/>
                <a:gd name="T8" fmla="*/ 0 w 228"/>
                <a:gd name="T9" fmla="*/ 2147483647 h 455"/>
                <a:gd name="T10" fmla="*/ 2147483647 w 228"/>
                <a:gd name="T11" fmla="*/ 2147483647 h 455"/>
                <a:gd name="T12" fmla="*/ 0 w 228"/>
                <a:gd name="T13" fmla="*/ 0 h 4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8"/>
                <a:gd name="T22" fmla="*/ 0 h 455"/>
                <a:gd name="T23" fmla="*/ 228 w 228"/>
                <a:gd name="T24" fmla="*/ 455 h 4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8" h="455">
                  <a:moveTo>
                    <a:pt x="0" y="0"/>
                  </a:moveTo>
                  <a:lnTo>
                    <a:pt x="0" y="143"/>
                  </a:lnTo>
                  <a:lnTo>
                    <a:pt x="85" y="228"/>
                  </a:lnTo>
                  <a:lnTo>
                    <a:pt x="0" y="313"/>
                  </a:lnTo>
                  <a:lnTo>
                    <a:pt x="0" y="455"/>
                  </a:lnTo>
                  <a:lnTo>
                    <a:pt x="228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203" name="TextBox 32"/>
          <p:cNvSpPr>
            <a:spLocks noChangeArrowheads="1"/>
          </p:cNvSpPr>
          <p:nvPr/>
        </p:nvSpPr>
        <p:spPr bwMode="auto">
          <a:xfrm>
            <a:off x="5224463" y="1516063"/>
            <a:ext cx="1871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开源云存储系统</a:t>
            </a:r>
          </a:p>
        </p:txBody>
      </p:sp>
      <p:sp>
        <p:nvSpPr>
          <p:cNvPr id="7204" name="直接连接符 34"/>
          <p:cNvSpPr>
            <a:spLocks noChangeShapeType="1"/>
          </p:cNvSpPr>
          <p:nvPr/>
        </p:nvSpPr>
        <p:spPr bwMode="auto">
          <a:xfrm>
            <a:off x="4716463" y="1444625"/>
            <a:ext cx="0" cy="3960813"/>
          </a:xfrm>
          <a:prstGeom prst="line">
            <a:avLst/>
          </a:prstGeom>
          <a:noFill/>
          <a:ln w="9525">
            <a:solidFill>
              <a:schemeClr val="accent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smtClean="0"/>
              <a:t>常见的分布式文件系统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36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" dur="25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50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25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25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fmla" valueType="str">
                                      <p:cBhvr>
                                        <p:cTn id="4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5" dur="25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8" dur="25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3" dur="25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6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bldLvl="0" autoUpdateAnimBg="0"/>
      <p:bldP spid="7180" grpId="0" bldLvl="0" autoUpdateAnimBg="0"/>
      <p:bldP spid="7181" grpId="0" bldLvl="0" autoUpdateAnimBg="0"/>
      <p:bldP spid="7182" grpId="0" bldLvl="0" autoUpdateAnimBg="0"/>
      <p:bldP spid="7182" grpId="1" bldLvl="0" autoUpdateAnimBg="0"/>
      <p:bldP spid="7182" grpId="2" bldLvl="0" autoUpdateAnimBg="0"/>
      <p:bldP spid="7183" grpId="0" bldLvl="0" autoUpdateAnimBg="0"/>
      <p:bldP spid="7184" grpId="0" bldLvl="0" autoUpdateAnimBg="0"/>
      <p:bldP spid="7185" grpId="0" bldLvl="0" autoUpdateAnimBg="0"/>
      <p:bldP spid="7186" grpId="0" bldLvl="0" autoUpdateAnimBg="0"/>
      <p:bldP spid="7187" grpId="0" bldLvl="0" autoUpdateAnimBg="0"/>
      <p:bldP spid="7188" grpId="0" bldLvl="0" autoUpdateAnimBg="0"/>
      <p:bldP spid="7189" grpId="0" bldLvl="0" autoUpdateAnimBg="0"/>
      <p:bldP spid="7190" grpId="0" bldLvl="0" autoUpdateAnimBg="0"/>
      <p:bldP spid="7191" grpId="0" bldLvl="0" autoUpdateAnimBg="0"/>
      <p:bldP spid="7192" grpId="0" bldLvl="0" autoUpdateAnimBg="0"/>
      <p:bldP spid="7193" grpId="0" bldLvl="0" autoUpdateAnimBg="0"/>
      <p:bldP spid="7194" grpId="0" bldLvl="0" autoUpdateAnimBg="0"/>
      <p:bldP spid="7195" grpId="0" bldLvl="0" autoUpdateAnimBg="0"/>
      <p:bldP spid="7199" grpId="0" bldLvl="0" autoUpdateAnimBg="0"/>
      <p:bldP spid="7203" grpId="0" bldLvl="0" autoUpdateAnimBg="0"/>
      <p:bldP spid="72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zh-CN" altLang="en-US"/>
              <a:t>对称 </a:t>
            </a:r>
            <a:r>
              <a:rPr kumimoji="1" lang="en-US" altLang="zh-CN"/>
              <a:t>VS</a:t>
            </a:r>
            <a:r>
              <a:rPr kumimoji="1" lang="zh-CN" altLang="en-US"/>
              <a:t> 非对称</a:t>
            </a:r>
          </a:p>
        </p:txBody>
      </p:sp>
      <p:grpSp>
        <p:nvGrpSpPr>
          <p:cNvPr id="3" name="组合 34"/>
          <p:cNvGrpSpPr/>
          <p:nvPr/>
        </p:nvGrpSpPr>
        <p:grpSpPr>
          <a:xfrm>
            <a:off x="35370" y="1208438"/>
            <a:ext cx="4248598" cy="2652610"/>
            <a:chOff x="90776" y="1857364"/>
            <a:chExt cx="5472112" cy="3887788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471247" y="4376727"/>
              <a:ext cx="4608512" cy="2889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zh-CN" sz="2000"/>
                <a:t>FC</a:t>
              </a:r>
              <a:r>
                <a:rPr lang="zh-CN" altLang="en-US" sz="2000"/>
                <a:t>交换机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90776" y="4952989"/>
              <a:ext cx="5472112" cy="7921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zh-CN" altLang="en-US" sz="2000"/>
            </a:p>
            <a:p>
              <a:pPr algn="ctr"/>
              <a:r>
                <a:rPr lang="zh-CN" altLang="en-US" sz="2000"/>
                <a:t>磁盘阵列</a:t>
              </a: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317507" y="5024427"/>
              <a:ext cx="790575" cy="28892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zh-CN" sz="2000"/>
                <a:t>Lun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397007" y="5024427"/>
              <a:ext cx="790575" cy="28892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zh-CN" sz="2000"/>
                <a:t>Lun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2405069" y="5024427"/>
              <a:ext cx="790575" cy="28892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zh-CN" sz="2000"/>
                <a:t>Lun</a:t>
              </a: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484569" y="5024427"/>
              <a:ext cx="790575" cy="28892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zh-CN" sz="2000"/>
                <a:t>Lun</a:t>
              </a: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492632" y="5024427"/>
              <a:ext cx="790575" cy="28892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zh-CN" sz="2000"/>
                <a:t>Lun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85785" y="2649527"/>
              <a:ext cx="792162" cy="12239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t" anchorCtr="0"/>
            <a:lstStyle/>
            <a:p>
              <a:pPr algn="ctr"/>
              <a:r>
                <a:rPr lang="en-US" altLang="zh-CN" sz="2000"/>
                <a:t>IO</a:t>
              </a:r>
            </a:p>
            <a:p>
              <a:pPr algn="ctr"/>
              <a:r>
                <a:rPr lang="zh-CN" altLang="en-US" sz="2000"/>
                <a:t>节点</a:t>
              </a:r>
            </a:p>
            <a:p>
              <a:pPr algn="ctr"/>
              <a:endParaRPr lang="zh-CN" altLang="en-US" sz="2000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357222" y="3368664"/>
              <a:ext cx="576263" cy="36036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zh-CN" sz="1799" dirty="0"/>
                <a:t>CFS</a:t>
              </a:r>
            </a:p>
          </p:txBody>
        </p:sp>
        <p:sp>
          <p:nvSpPr>
            <p:cNvPr id="13" name="Rectangle 26"/>
            <p:cNvSpPr>
              <a:spLocks noChangeArrowheads="1"/>
            </p:cNvSpPr>
            <p:nvPr/>
          </p:nvSpPr>
          <p:spPr bwMode="auto">
            <a:xfrm>
              <a:off x="1293847" y="2649527"/>
              <a:ext cx="792163" cy="12239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t" anchorCtr="0"/>
            <a:lstStyle/>
            <a:p>
              <a:pPr algn="ctr"/>
              <a:r>
                <a:rPr lang="en-US" altLang="zh-CN" sz="2000"/>
                <a:t>IO</a:t>
              </a:r>
            </a:p>
            <a:p>
              <a:pPr algn="ctr"/>
              <a:r>
                <a:rPr lang="zh-CN" altLang="en-US" sz="2000"/>
                <a:t>节点</a:t>
              </a:r>
            </a:p>
            <a:p>
              <a:pPr algn="ctr"/>
              <a:endParaRPr lang="zh-CN" altLang="en-US" sz="2000"/>
            </a:p>
          </p:txBody>
        </p:sp>
        <p:sp>
          <p:nvSpPr>
            <p:cNvPr id="14" name="Oval 27"/>
            <p:cNvSpPr>
              <a:spLocks noChangeArrowheads="1"/>
            </p:cNvSpPr>
            <p:nvPr/>
          </p:nvSpPr>
          <p:spPr bwMode="auto">
            <a:xfrm>
              <a:off x="1365285" y="3368664"/>
              <a:ext cx="576262" cy="36036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zh-CN" sz="1799"/>
                <a:t>CFS</a:t>
              </a: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2301910" y="2649527"/>
              <a:ext cx="792162" cy="12239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t" anchorCtr="0"/>
            <a:lstStyle/>
            <a:p>
              <a:pPr algn="ctr"/>
              <a:r>
                <a:rPr lang="en-US" altLang="zh-CN" sz="2000"/>
                <a:t>IO</a:t>
              </a:r>
            </a:p>
            <a:p>
              <a:pPr algn="ctr"/>
              <a:r>
                <a:rPr lang="zh-CN" altLang="en-US" sz="2000"/>
                <a:t>节点</a:t>
              </a:r>
            </a:p>
            <a:p>
              <a:pPr algn="ctr"/>
              <a:endParaRPr lang="zh-CN" altLang="en-US" sz="2000"/>
            </a:p>
          </p:txBody>
        </p:sp>
        <p:sp>
          <p:nvSpPr>
            <p:cNvPr id="16" name="Oval 29"/>
            <p:cNvSpPr>
              <a:spLocks noChangeArrowheads="1"/>
            </p:cNvSpPr>
            <p:nvPr/>
          </p:nvSpPr>
          <p:spPr bwMode="auto">
            <a:xfrm>
              <a:off x="2373347" y="3368664"/>
              <a:ext cx="576263" cy="36036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zh-CN" sz="1799"/>
                <a:t>CFS</a:t>
              </a:r>
            </a:p>
          </p:txBody>
        </p:sp>
        <p:sp>
          <p:nvSpPr>
            <p:cNvPr id="17" name="Rectangle 30"/>
            <p:cNvSpPr>
              <a:spLocks noChangeArrowheads="1"/>
            </p:cNvSpPr>
            <p:nvPr/>
          </p:nvSpPr>
          <p:spPr bwMode="auto">
            <a:xfrm>
              <a:off x="3309972" y="2649527"/>
              <a:ext cx="792163" cy="12239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t" anchorCtr="0"/>
            <a:lstStyle/>
            <a:p>
              <a:pPr algn="ctr"/>
              <a:r>
                <a:rPr lang="en-US" altLang="zh-CN" sz="2000"/>
                <a:t>IO</a:t>
              </a:r>
            </a:p>
            <a:p>
              <a:pPr algn="ctr"/>
              <a:r>
                <a:rPr lang="zh-CN" altLang="en-US" sz="2000"/>
                <a:t>节点</a:t>
              </a:r>
            </a:p>
            <a:p>
              <a:pPr algn="ctr"/>
              <a:endParaRPr lang="zh-CN" altLang="en-US" sz="2000"/>
            </a:p>
          </p:txBody>
        </p:sp>
        <p:sp>
          <p:nvSpPr>
            <p:cNvPr id="18" name="Oval 31"/>
            <p:cNvSpPr>
              <a:spLocks noChangeArrowheads="1"/>
            </p:cNvSpPr>
            <p:nvPr/>
          </p:nvSpPr>
          <p:spPr bwMode="auto">
            <a:xfrm>
              <a:off x="3381410" y="3368664"/>
              <a:ext cx="576262" cy="36036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zh-CN" sz="1799"/>
                <a:t>CFS</a:t>
              </a:r>
            </a:p>
          </p:txBody>
        </p:sp>
        <p:sp>
          <p:nvSpPr>
            <p:cNvPr id="19" name="Rectangle 32"/>
            <p:cNvSpPr>
              <a:spLocks noChangeArrowheads="1"/>
            </p:cNvSpPr>
            <p:nvPr/>
          </p:nvSpPr>
          <p:spPr bwMode="auto">
            <a:xfrm>
              <a:off x="4318035" y="2649527"/>
              <a:ext cx="792162" cy="12239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t" anchorCtr="0"/>
            <a:lstStyle/>
            <a:p>
              <a:pPr algn="ctr"/>
              <a:r>
                <a:rPr lang="en-US" altLang="zh-CN" sz="2000"/>
                <a:t>IO</a:t>
              </a:r>
            </a:p>
            <a:p>
              <a:pPr algn="ctr"/>
              <a:r>
                <a:rPr lang="zh-CN" altLang="en-US" sz="2000"/>
                <a:t>节点</a:t>
              </a:r>
            </a:p>
            <a:p>
              <a:pPr algn="ctr"/>
              <a:endParaRPr lang="zh-CN" altLang="en-US" sz="2000"/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>
              <a:off x="790610" y="3873489"/>
              <a:ext cx="0" cy="503238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000"/>
            </a:p>
          </p:txBody>
        </p:sp>
        <p:sp>
          <p:nvSpPr>
            <p:cNvPr id="21" name="Line 35"/>
            <p:cNvSpPr>
              <a:spLocks noChangeShapeType="1"/>
            </p:cNvSpPr>
            <p:nvPr/>
          </p:nvSpPr>
          <p:spPr bwMode="auto">
            <a:xfrm>
              <a:off x="1725647" y="3873489"/>
              <a:ext cx="0" cy="503238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000"/>
            </a:p>
          </p:txBody>
        </p:sp>
        <p:sp>
          <p:nvSpPr>
            <p:cNvPr id="22" name="Line 36"/>
            <p:cNvSpPr>
              <a:spLocks noChangeShapeType="1"/>
            </p:cNvSpPr>
            <p:nvPr/>
          </p:nvSpPr>
          <p:spPr bwMode="auto">
            <a:xfrm>
              <a:off x="2662272" y="3873489"/>
              <a:ext cx="0" cy="503238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000"/>
            </a:p>
          </p:txBody>
        </p:sp>
        <p:sp>
          <p:nvSpPr>
            <p:cNvPr id="23" name="Line 37"/>
            <p:cNvSpPr>
              <a:spLocks noChangeShapeType="1"/>
            </p:cNvSpPr>
            <p:nvPr/>
          </p:nvSpPr>
          <p:spPr bwMode="auto">
            <a:xfrm>
              <a:off x="3670335" y="3873489"/>
              <a:ext cx="0" cy="503238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000"/>
            </a:p>
          </p:txBody>
        </p:sp>
        <p:sp>
          <p:nvSpPr>
            <p:cNvPr id="24" name="Line 38"/>
            <p:cNvSpPr>
              <a:spLocks noChangeShapeType="1"/>
            </p:cNvSpPr>
            <p:nvPr/>
          </p:nvSpPr>
          <p:spPr bwMode="auto">
            <a:xfrm>
              <a:off x="4678397" y="3873489"/>
              <a:ext cx="0" cy="503238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000"/>
            </a:p>
          </p:txBody>
        </p:sp>
        <p:sp>
          <p:nvSpPr>
            <p:cNvPr id="25" name="Line 39"/>
            <p:cNvSpPr>
              <a:spLocks noChangeShapeType="1"/>
            </p:cNvSpPr>
            <p:nvPr/>
          </p:nvSpPr>
          <p:spPr bwMode="auto">
            <a:xfrm>
              <a:off x="2117732" y="4665652"/>
              <a:ext cx="0" cy="287337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000"/>
            </a:p>
          </p:txBody>
        </p:sp>
        <p:sp>
          <p:nvSpPr>
            <p:cNvPr id="26" name="Line 40"/>
            <p:cNvSpPr>
              <a:spLocks noChangeShapeType="1"/>
            </p:cNvSpPr>
            <p:nvPr/>
          </p:nvSpPr>
          <p:spPr bwMode="auto">
            <a:xfrm>
              <a:off x="3197232" y="4665652"/>
              <a:ext cx="0" cy="287337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000"/>
            </a:p>
          </p:txBody>
        </p:sp>
        <p:sp>
          <p:nvSpPr>
            <p:cNvPr id="27" name="Rectangle 41"/>
            <p:cNvSpPr>
              <a:spLocks noChangeArrowheads="1"/>
            </p:cNvSpPr>
            <p:nvPr/>
          </p:nvSpPr>
          <p:spPr bwMode="auto">
            <a:xfrm>
              <a:off x="441079" y="1857364"/>
              <a:ext cx="4537075" cy="28733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zh-CN" altLang="en-US" sz="2000"/>
                <a:t>以太网交换机</a:t>
              </a:r>
            </a:p>
          </p:txBody>
        </p:sp>
        <p:sp>
          <p:nvSpPr>
            <p:cNvPr id="28" name="Line 42"/>
            <p:cNvSpPr>
              <a:spLocks noChangeShapeType="1"/>
            </p:cNvSpPr>
            <p:nvPr/>
          </p:nvSpPr>
          <p:spPr bwMode="auto">
            <a:xfrm>
              <a:off x="790610" y="2144702"/>
              <a:ext cx="0" cy="503237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000"/>
            </a:p>
          </p:txBody>
        </p:sp>
        <p:sp>
          <p:nvSpPr>
            <p:cNvPr id="29" name="Line 43"/>
            <p:cNvSpPr>
              <a:spLocks noChangeShapeType="1"/>
            </p:cNvSpPr>
            <p:nvPr/>
          </p:nvSpPr>
          <p:spPr bwMode="auto">
            <a:xfrm>
              <a:off x="1725647" y="2144702"/>
              <a:ext cx="0" cy="503237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000"/>
            </a:p>
          </p:txBody>
        </p:sp>
        <p:sp>
          <p:nvSpPr>
            <p:cNvPr id="30" name="Line 44"/>
            <p:cNvSpPr>
              <a:spLocks noChangeShapeType="1"/>
            </p:cNvSpPr>
            <p:nvPr/>
          </p:nvSpPr>
          <p:spPr bwMode="auto">
            <a:xfrm>
              <a:off x="2662272" y="2144702"/>
              <a:ext cx="0" cy="503237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000"/>
            </a:p>
          </p:txBody>
        </p:sp>
        <p:sp>
          <p:nvSpPr>
            <p:cNvPr id="31" name="Line 45"/>
            <p:cNvSpPr>
              <a:spLocks noChangeShapeType="1"/>
            </p:cNvSpPr>
            <p:nvPr/>
          </p:nvSpPr>
          <p:spPr bwMode="auto">
            <a:xfrm>
              <a:off x="3670335" y="2144702"/>
              <a:ext cx="0" cy="503237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000"/>
            </a:p>
          </p:txBody>
        </p:sp>
        <p:sp>
          <p:nvSpPr>
            <p:cNvPr id="32" name="Line 46"/>
            <p:cNvSpPr>
              <a:spLocks noChangeShapeType="1"/>
            </p:cNvSpPr>
            <p:nvPr/>
          </p:nvSpPr>
          <p:spPr bwMode="auto">
            <a:xfrm>
              <a:off x="4678397" y="2144702"/>
              <a:ext cx="0" cy="503237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000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4452961" y="3368664"/>
              <a:ext cx="576262" cy="36036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zh-CN" sz="1799"/>
                <a:t>CFS</a:t>
              </a:r>
            </a:p>
          </p:txBody>
        </p:sp>
      </p:grpSp>
      <p:grpSp>
        <p:nvGrpSpPr>
          <p:cNvPr id="34" name="组合 2"/>
          <p:cNvGrpSpPr/>
          <p:nvPr/>
        </p:nvGrpSpPr>
        <p:grpSpPr>
          <a:xfrm>
            <a:off x="4627630" y="1211237"/>
            <a:ext cx="4048826" cy="2649811"/>
            <a:chOff x="2637292" y="2547640"/>
            <a:chExt cx="4851292" cy="3465239"/>
          </a:xfrm>
        </p:grpSpPr>
        <p:grpSp>
          <p:nvGrpSpPr>
            <p:cNvPr id="35" name="组合 9"/>
            <p:cNvGrpSpPr/>
            <p:nvPr/>
          </p:nvGrpSpPr>
          <p:grpSpPr>
            <a:xfrm>
              <a:off x="2637292" y="2547640"/>
              <a:ext cx="4851292" cy="3465239"/>
              <a:chOff x="28582" y="1857364"/>
              <a:chExt cx="5472112" cy="3887788"/>
            </a:xfrm>
          </p:grpSpPr>
          <p:sp>
            <p:nvSpPr>
              <p:cNvPr id="38" name="Rectangle 4"/>
              <p:cNvSpPr>
                <a:spLocks noChangeArrowheads="1"/>
              </p:cNvSpPr>
              <p:nvPr/>
            </p:nvSpPr>
            <p:spPr bwMode="auto">
              <a:xfrm>
                <a:off x="404846" y="4376727"/>
                <a:ext cx="4608511" cy="28892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altLang="zh-CN" sz="1600"/>
                  <a:t>FC</a:t>
                </a:r>
                <a:r>
                  <a:rPr lang="zh-CN" altLang="en-US" sz="1600"/>
                  <a:t>交换机</a:t>
                </a:r>
              </a:p>
            </p:txBody>
          </p:sp>
          <p:sp>
            <p:nvSpPr>
              <p:cNvPr id="39" name="Rectangle 5"/>
              <p:cNvSpPr>
                <a:spLocks noChangeArrowheads="1"/>
              </p:cNvSpPr>
              <p:nvPr/>
            </p:nvSpPr>
            <p:spPr bwMode="auto">
              <a:xfrm>
                <a:off x="28582" y="4952989"/>
                <a:ext cx="5472112" cy="79216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endParaRPr lang="zh-CN" altLang="en-US" sz="1600"/>
              </a:p>
              <a:p>
                <a:pPr algn="ctr"/>
                <a:r>
                  <a:rPr lang="zh-CN" altLang="en-US" sz="1600"/>
                  <a:t>磁盘阵列</a:t>
                </a:r>
              </a:p>
            </p:txBody>
          </p:sp>
          <p:sp>
            <p:nvSpPr>
              <p:cNvPr id="40" name="Oval 6"/>
              <p:cNvSpPr>
                <a:spLocks noChangeArrowheads="1"/>
              </p:cNvSpPr>
              <p:nvPr/>
            </p:nvSpPr>
            <p:spPr bwMode="auto">
              <a:xfrm>
                <a:off x="317507" y="5024427"/>
                <a:ext cx="790575" cy="28892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altLang="zh-CN" sz="1600"/>
                  <a:t>Lun</a:t>
                </a:r>
              </a:p>
            </p:txBody>
          </p:sp>
          <p:sp>
            <p:nvSpPr>
              <p:cNvPr id="41" name="Oval 7"/>
              <p:cNvSpPr>
                <a:spLocks noChangeArrowheads="1"/>
              </p:cNvSpPr>
              <p:nvPr/>
            </p:nvSpPr>
            <p:spPr bwMode="auto">
              <a:xfrm>
                <a:off x="1397007" y="5024427"/>
                <a:ext cx="790575" cy="28892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altLang="zh-CN" sz="1600"/>
                  <a:t>Lun</a:t>
                </a:r>
              </a:p>
            </p:txBody>
          </p:sp>
          <p:sp>
            <p:nvSpPr>
              <p:cNvPr id="42" name="Oval 8"/>
              <p:cNvSpPr>
                <a:spLocks noChangeArrowheads="1"/>
              </p:cNvSpPr>
              <p:nvPr/>
            </p:nvSpPr>
            <p:spPr bwMode="auto">
              <a:xfrm>
                <a:off x="2405069" y="5024427"/>
                <a:ext cx="790575" cy="28892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altLang="zh-CN" sz="1600"/>
                  <a:t>Lun</a:t>
                </a:r>
              </a:p>
            </p:txBody>
          </p:sp>
          <p:sp>
            <p:nvSpPr>
              <p:cNvPr id="43" name="Oval 9"/>
              <p:cNvSpPr>
                <a:spLocks noChangeArrowheads="1"/>
              </p:cNvSpPr>
              <p:nvPr/>
            </p:nvSpPr>
            <p:spPr bwMode="auto">
              <a:xfrm>
                <a:off x="3484569" y="5024427"/>
                <a:ext cx="790575" cy="28892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altLang="zh-CN" sz="1600"/>
                  <a:t>Lun</a:t>
                </a:r>
              </a:p>
            </p:txBody>
          </p:sp>
          <p:sp>
            <p:nvSpPr>
              <p:cNvPr id="44" name="Oval 10"/>
              <p:cNvSpPr>
                <a:spLocks noChangeArrowheads="1"/>
              </p:cNvSpPr>
              <p:nvPr/>
            </p:nvSpPr>
            <p:spPr bwMode="auto">
              <a:xfrm>
                <a:off x="4492632" y="5024427"/>
                <a:ext cx="790575" cy="28892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altLang="zh-CN" sz="1600"/>
                  <a:t>Lun</a:t>
                </a:r>
              </a:p>
            </p:txBody>
          </p:sp>
          <p:sp>
            <p:nvSpPr>
              <p:cNvPr id="45" name="Rectangle 11"/>
              <p:cNvSpPr>
                <a:spLocks noChangeArrowheads="1"/>
              </p:cNvSpPr>
              <p:nvPr/>
            </p:nvSpPr>
            <p:spPr bwMode="auto">
              <a:xfrm>
                <a:off x="285785" y="2649527"/>
                <a:ext cx="792162" cy="122396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altLang="zh-CN" sz="1600"/>
                  <a:t>IO</a:t>
                </a:r>
                <a:r>
                  <a:rPr lang="zh-CN" altLang="en-US" sz="1600"/>
                  <a:t>节点</a:t>
                </a:r>
              </a:p>
              <a:p>
                <a:pPr algn="ctr"/>
                <a:endParaRPr lang="zh-CN" altLang="en-US" sz="1600"/>
              </a:p>
            </p:txBody>
          </p:sp>
          <p:sp>
            <p:nvSpPr>
              <p:cNvPr id="46" name="Oval 12"/>
              <p:cNvSpPr>
                <a:spLocks noChangeArrowheads="1"/>
              </p:cNvSpPr>
              <p:nvPr/>
            </p:nvSpPr>
            <p:spPr bwMode="auto">
              <a:xfrm>
                <a:off x="357222" y="3368664"/>
                <a:ext cx="576263" cy="36036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zh-CN" altLang="en-US" sz="1600" dirty="0"/>
                  <a:t>代理</a:t>
                </a:r>
                <a:endParaRPr lang="en-US" altLang="zh-CN" sz="1600" dirty="0"/>
              </a:p>
            </p:txBody>
          </p:sp>
          <p:sp>
            <p:nvSpPr>
              <p:cNvPr id="47" name="Rectangle 26"/>
              <p:cNvSpPr>
                <a:spLocks noChangeArrowheads="1"/>
              </p:cNvSpPr>
              <p:nvPr/>
            </p:nvSpPr>
            <p:spPr bwMode="auto">
              <a:xfrm>
                <a:off x="1293847" y="2649527"/>
                <a:ext cx="792163" cy="122396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altLang="zh-CN" sz="1600"/>
                  <a:t>IO</a:t>
                </a:r>
                <a:r>
                  <a:rPr lang="zh-CN" altLang="en-US" sz="1600"/>
                  <a:t>节点</a:t>
                </a:r>
              </a:p>
              <a:p>
                <a:pPr algn="ctr"/>
                <a:endParaRPr lang="zh-CN" altLang="en-US" sz="1600"/>
              </a:p>
            </p:txBody>
          </p:sp>
          <p:sp>
            <p:nvSpPr>
              <p:cNvPr id="48" name="Oval 27"/>
              <p:cNvSpPr>
                <a:spLocks noChangeArrowheads="1"/>
              </p:cNvSpPr>
              <p:nvPr/>
            </p:nvSpPr>
            <p:spPr bwMode="auto">
              <a:xfrm>
                <a:off x="1365285" y="3368664"/>
                <a:ext cx="576262" cy="36036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zh-CN" altLang="en-US" sz="1600" dirty="0"/>
                  <a:t>代理</a:t>
                </a:r>
                <a:endParaRPr lang="en-US" altLang="zh-CN" sz="1600" dirty="0"/>
              </a:p>
            </p:txBody>
          </p:sp>
          <p:sp>
            <p:nvSpPr>
              <p:cNvPr id="49" name="Rectangle 28"/>
              <p:cNvSpPr>
                <a:spLocks noChangeArrowheads="1"/>
              </p:cNvSpPr>
              <p:nvPr/>
            </p:nvSpPr>
            <p:spPr bwMode="auto">
              <a:xfrm>
                <a:off x="2301910" y="2649527"/>
                <a:ext cx="792162" cy="122396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altLang="zh-CN" sz="1600"/>
                  <a:t>IO</a:t>
                </a:r>
                <a:r>
                  <a:rPr lang="zh-CN" altLang="en-US" sz="1600"/>
                  <a:t>节点</a:t>
                </a:r>
                <a:endParaRPr lang="zh-CN" altLang="en-US" sz="1600" dirty="0"/>
              </a:p>
              <a:p>
                <a:pPr algn="ctr"/>
                <a:endParaRPr lang="zh-CN" altLang="en-US" sz="1600" dirty="0"/>
              </a:p>
            </p:txBody>
          </p:sp>
          <p:sp>
            <p:nvSpPr>
              <p:cNvPr id="50" name="Oval 29"/>
              <p:cNvSpPr>
                <a:spLocks noChangeArrowheads="1"/>
              </p:cNvSpPr>
              <p:nvPr/>
            </p:nvSpPr>
            <p:spPr bwMode="auto">
              <a:xfrm>
                <a:off x="2373347" y="3368664"/>
                <a:ext cx="576263" cy="36036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zh-CN" altLang="en-US" sz="1600" dirty="0"/>
                  <a:t>代理</a:t>
                </a:r>
                <a:endParaRPr lang="en-US" altLang="zh-CN" sz="1600" dirty="0"/>
              </a:p>
            </p:txBody>
          </p:sp>
          <p:sp>
            <p:nvSpPr>
              <p:cNvPr id="51" name="Rectangle 30"/>
              <p:cNvSpPr>
                <a:spLocks noChangeArrowheads="1"/>
              </p:cNvSpPr>
              <p:nvPr/>
            </p:nvSpPr>
            <p:spPr bwMode="auto">
              <a:xfrm>
                <a:off x="3309972" y="2649527"/>
                <a:ext cx="792163" cy="122396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altLang="zh-CN" sz="1600" dirty="0"/>
                  <a:t>IO</a:t>
                </a:r>
                <a:r>
                  <a:rPr lang="zh-CN" altLang="en-US" sz="1600" dirty="0"/>
                  <a:t>节点</a:t>
                </a:r>
              </a:p>
              <a:p>
                <a:pPr algn="ctr"/>
                <a:endParaRPr lang="zh-CN" altLang="en-US" sz="1600" dirty="0"/>
              </a:p>
            </p:txBody>
          </p:sp>
          <p:sp>
            <p:nvSpPr>
              <p:cNvPr id="52" name="Oval 31"/>
              <p:cNvSpPr>
                <a:spLocks noChangeArrowheads="1"/>
              </p:cNvSpPr>
              <p:nvPr/>
            </p:nvSpPr>
            <p:spPr bwMode="auto">
              <a:xfrm>
                <a:off x="3381410" y="3368664"/>
                <a:ext cx="576262" cy="36036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zh-CN" altLang="en-US" sz="1600" dirty="0"/>
                  <a:t>代理</a:t>
                </a:r>
                <a:endParaRPr lang="en-US" altLang="zh-CN" sz="1600" dirty="0"/>
              </a:p>
            </p:txBody>
          </p:sp>
          <p:sp>
            <p:nvSpPr>
              <p:cNvPr id="53" name="Rectangle 32"/>
              <p:cNvSpPr>
                <a:spLocks noChangeArrowheads="1"/>
              </p:cNvSpPr>
              <p:nvPr/>
            </p:nvSpPr>
            <p:spPr bwMode="auto">
              <a:xfrm>
                <a:off x="4318035" y="2649527"/>
                <a:ext cx="792162" cy="122396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zh-CN" altLang="en-US" sz="1600"/>
                  <a:t>主机</a:t>
                </a:r>
              </a:p>
              <a:p>
                <a:pPr algn="ctr"/>
                <a:endParaRPr lang="zh-CN" altLang="en-US" sz="1600"/>
              </a:p>
            </p:txBody>
          </p:sp>
          <p:sp>
            <p:nvSpPr>
              <p:cNvPr id="54" name="Oval 33"/>
              <p:cNvSpPr>
                <a:spLocks noChangeArrowheads="1"/>
              </p:cNvSpPr>
              <p:nvPr/>
            </p:nvSpPr>
            <p:spPr bwMode="auto">
              <a:xfrm>
                <a:off x="4389472" y="3368664"/>
                <a:ext cx="576263" cy="36036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r>
                  <a:rPr lang="en-US" altLang="zh-CN" sz="1600" dirty="0"/>
                  <a:t>MDS</a:t>
                </a:r>
              </a:p>
            </p:txBody>
          </p:sp>
          <p:sp>
            <p:nvSpPr>
              <p:cNvPr id="55" name="Line 34"/>
              <p:cNvSpPr>
                <a:spLocks noChangeShapeType="1"/>
              </p:cNvSpPr>
              <p:nvPr/>
            </p:nvSpPr>
            <p:spPr bwMode="auto">
              <a:xfrm>
                <a:off x="790610" y="3873489"/>
                <a:ext cx="0" cy="50323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56" name="Line 35"/>
              <p:cNvSpPr>
                <a:spLocks noChangeShapeType="1"/>
              </p:cNvSpPr>
              <p:nvPr/>
            </p:nvSpPr>
            <p:spPr bwMode="auto">
              <a:xfrm>
                <a:off x="1725647" y="3873489"/>
                <a:ext cx="0" cy="50323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57" name="Line 36"/>
              <p:cNvSpPr>
                <a:spLocks noChangeShapeType="1"/>
              </p:cNvSpPr>
              <p:nvPr/>
            </p:nvSpPr>
            <p:spPr bwMode="auto">
              <a:xfrm>
                <a:off x="2662272" y="3873489"/>
                <a:ext cx="0" cy="50323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58" name="Line 37"/>
              <p:cNvSpPr>
                <a:spLocks noChangeShapeType="1"/>
              </p:cNvSpPr>
              <p:nvPr/>
            </p:nvSpPr>
            <p:spPr bwMode="auto">
              <a:xfrm>
                <a:off x="3670335" y="3873489"/>
                <a:ext cx="0" cy="50323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59" name="Line 38"/>
              <p:cNvSpPr>
                <a:spLocks noChangeShapeType="1"/>
              </p:cNvSpPr>
              <p:nvPr/>
            </p:nvSpPr>
            <p:spPr bwMode="auto">
              <a:xfrm>
                <a:off x="4678397" y="3873489"/>
                <a:ext cx="0" cy="50323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60" name="Line 39"/>
              <p:cNvSpPr>
                <a:spLocks noChangeShapeType="1"/>
              </p:cNvSpPr>
              <p:nvPr/>
            </p:nvSpPr>
            <p:spPr bwMode="auto">
              <a:xfrm>
                <a:off x="2117732" y="4665652"/>
                <a:ext cx="0" cy="28733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61" name="Line 40"/>
              <p:cNvSpPr>
                <a:spLocks noChangeShapeType="1"/>
              </p:cNvSpPr>
              <p:nvPr/>
            </p:nvSpPr>
            <p:spPr bwMode="auto">
              <a:xfrm>
                <a:off x="3197232" y="4665652"/>
                <a:ext cx="0" cy="28733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62" name="Rectangle 41"/>
              <p:cNvSpPr>
                <a:spLocks noChangeArrowheads="1"/>
              </p:cNvSpPr>
              <p:nvPr/>
            </p:nvSpPr>
            <p:spPr bwMode="auto">
              <a:xfrm>
                <a:off x="476282" y="1857364"/>
                <a:ext cx="4537074" cy="28733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zh-CN" altLang="en-US" sz="1600" dirty="0"/>
                  <a:t>以太网交换机</a:t>
                </a:r>
              </a:p>
            </p:txBody>
          </p:sp>
          <p:sp>
            <p:nvSpPr>
              <p:cNvPr id="63" name="Line 42"/>
              <p:cNvSpPr>
                <a:spLocks noChangeShapeType="1"/>
              </p:cNvSpPr>
              <p:nvPr/>
            </p:nvSpPr>
            <p:spPr bwMode="auto">
              <a:xfrm>
                <a:off x="790610" y="2144702"/>
                <a:ext cx="0" cy="50323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64" name="Line 43"/>
              <p:cNvSpPr>
                <a:spLocks noChangeShapeType="1"/>
              </p:cNvSpPr>
              <p:nvPr/>
            </p:nvSpPr>
            <p:spPr bwMode="auto">
              <a:xfrm>
                <a:off x="1725647" y="2144702"/>
                <a:ext cx="0" cy="50323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65" name="Line 44"/>
              <p:cNvSpPr>
                <a:spLocks noChangeShapeType="1"/>
              </p:cNvSpPr>
              <p:nvPr/>
            </p:nvSpPr>
            <p:spPr bwMode="auto">
              <a:xfrm>
                <a:off x="2662272" y="2144702"/>
                <a:ext cx="0" cy="50323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66" name="Line 45"/>
              <p:cNvSpPr>
                <a:spLocks noChangeShapeType="1"/>
              </p:cNvSpPr>
              <p:nvPr/>
            </p:nvSpPr>
            <p:spPr bwMode="auto">
              <a:xfrm>
                <a:off x="3670335" y="2144702"/>
                <a:ext cx="0" cy="50323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67" name="Line 46"/>
              <p:cNvSpPr>
                <a:spLocks noChangeShapeType="1"/>
              </p:cNvSpPr>
              <p:nvPr/>
            </p:nvSpPr>
            <p:spPr bwMode="auto">
              <a:xfrm>
                <a:off x="4678397" y="2144702"/>
                <a:ext cx="0" cy="50323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sz="1600"/>
              </a:p>
            </p:txBody>
          </p:sp>
        </p:grpSp>
        <p:sp>
          <p:nvSpPr>
            <p:cNvPr id="36" name="Oval 8"/>
            <p:cNvSpPr>
              <a:spLocks noChangeArrowheads="1"/>
            </p:cNvSpPr>
            <p:nvPr/>
          </p:nvSpPr>
          <p:spPr bwMode="auto">
            <a:xfrm>
              <a:off x="2763257" y="3016675"/>
              <a:ext cx="476030" cy="47603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zh-CN" sz="2000" dirty="0"/>
                <a:t>A</a:t>
              </a:r>
            </a:p>
          </p:txBody>
        </p:sp>
        <p:sp>
          <p:nvSpPr>
            <p:cNvPr id="37" name="Oval 9"/>
            <p:cNvSpPr>
              <a:spLocks noChangeArrowheads="1"/>
            </p:cNvSpPr>
            <p:nvPr/>
          </p:nvSpPr>
          <p:spPr bwMode="auto">
            <a:xfrm>
              <a:off x="6303755" y="3006184"/>
              <a:ext cx="476030" cy="47603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zh-CN" sz="2000" dirty="0"/>
                <a:t>B</a:t>
              </a:r>
            </a:p>
          </p:txBody>
        </p:sp>
      </p:grpSp>
      <p:cxnSp>
        <p:nvCxnSpPr>
          <p:cNvPr id="69" name="直线连接符 68"/>
          <p:cNvCxnSpPr/>
          <p:nvPr/>
        </p:nvCxnSpPr>
        <p:spPr>
          <a:xfrm>
            <a:off x="4499992" y="908720"/>
            <a:ext cx="0" cy="2952328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表格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402667"/>
              </p:ext>
            </p:extLst>
          </p:nvPr>
        </p:nvGraphicFramePr>
        <p:xfrm>
          <a:off x="289997" y="4077072"/>
          <a:ext cx="8386458" cy="23708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97627"/>
                <a:gridCol w="3312368"/>
                <a:gridCol w="4176463"/>
              </a:tblGrid>
              <a:tr h="545344">
                <a:tc>
                  <a:txBody>
                    <a:bodyPr/>
                    <a:lstStyle/>
                    <a:p>
                      <a:endParaRPr lang="zh-CN" altLang="en-US" b="0" i="0">
                        <a:solidFill>
                          <a:srgbClr val="FF0000"/>
                        </a:solidFill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i="0">
                          <a:solidFill>
                            <a:srgbClr val="FF0000"/>
                          </a:solidFill>
                          <a:latin typeface="Microsoft YaHei" charset="0"/>
                          <a:ea typeface="Microsoft YaHei" charset="0"/>
                          <a:cs typeface="Microsoft YaHei" charset="0"/>
                        </a:rPr>
                        <a:t>对称式架构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i="0">
                          <a:solidFill>
                            <a:srgbClr val="FF0000"/>
                          </a:solidFill>
                          <a:latin typeface="Microsoft YaHei" charset="0"/>
                          <a:ea typeface="Microsoft YaHei" charset="0"/>
                          <a:cs typeface="Microsoft YaHei" charset="0"/>
                        </a:rPr>
                        <a:t>非对称式架构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45344">
                <a:tc>
                  <a:txBody>
                    <a:bodyPr/>
                    <a:lstStyle/>
                    <a:p>
                      <a:r>
                        <a:rPr lang="zh-CN" altLang="en-US" b="0" i="0">
                          <a:latin typeface="Microsoft YaHei" charset="0"/>
                          <a:ea typeface="Microsoft YaHei" charset="0"/>
                          <a:cs typeface="Microsoft YaHei" charset="0"/>
                        </a:rPr>
                        <a:t>优势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i="0">
                          <a:latin typeface="Microsoft YaHei" charset="0"/>
                          <a:ea typeface="Microsoft YaHei" charset="0"/>
                          <a:cs typeface="Microsoft YaHei" charset="0"/>
                        </a:rPr>
                        <a:t>压力分散，索引高可用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0" i="0" kern="0" dirty="0">
                          <a:solidFill>
                            <a:sysClr val="windowText" lastClr="000000"/>
                          </a:solidFill>
                          <a:latin typeface="Microsoft YaHei" charset="0"/>
                          <a:ea typeface="Microsoft YaHei" charset="0"/>
                          <a:cs typeface="Microsoft YaHei" charset="0"/>
                        </a:rPr>
                        <a:t>数据、索引分离，减少元数据、锁同步，利于扩展和带宽提高</a:t>
                      </a:r>
                      <a:endParaRPr lang="zh-CN" altLang="en-US" b="0" i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5344">
                <a:tc>
                  <a:txBody>
                    <a:bodyPr/>
                    <a:lstStyle/>
                    <a:p>
                      <a:r>
                        <a:rPr lang="zh-CN" altLang="en-US" b="0" i="0">
                          <a:latin typeface="Microsoft YaHei" charset="0"/>
                          <a:ea typeface="Microsoft YaHei" charset="0"/>
                          <a:cs typeface="Microsoft YaHei" charset="0"/>
                        </a:rPr>
                        <a:t>劣势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0" dirty="0">
                          <a:solidFill>
                            <a:sysClr val="windowText" lastClr="000000"/>
                          </a:solidFill>
                          <a:latin typeface="Microsoft YaHei" charset="0"/>
                          <a:ea typeface="Microsoft YaHei" charset="0"/>
                          <a:cs typeface="Microsoft YaHei" charset="0"/>
                        </a:rPr>
                        <a:t>IO</a:t>
                      </a:r>
                      <a:r>
                        <a:rPr lang="zh-CN" altLang="en-US" sz="1800" b="0" i="0" kern="0" dirty="0">
                          <a:solidFill>
                            <a:sysClr val="windowText" lastClr="000000"/>
                          </a:solidFill>
                          <a:latin typeface="Microsoft YaHei" charset="0"/>
                          <a:ea typeface="Microsoft YaHei" charset="0"/>
                          <a:cs typeface="Microsoft YaHei" charset="0"/>
                        </a:rPr>
                        <a:t>节点间元数据、锁同步，强耦合导致扩展性有限</a:t>
                      </a:r>
                      <a:endParaRPr lang="zh-CN" altLang="en-US" b="0" i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0" i="0" kern="0" dirty="0">
                          <a:solidFill>
                            <a:sysClr val="windowText" lastClr="000000"/>
                          </a:solidFill>
                          <a:latin typeface="Microsoft YaHei" charset="0"/>
                          <a:ea typeface="Microsoft YaHei" charset="0"/>
                          <a:cs typeface="Microsoft YaHei" charset="0"/>
                        </a:rPr>
                        <a:t>索引节点压力大，冗余度低</a:t>
                      </a:r>
                      <a:endParaRPr lang="zh-CN" altLang="en-US" b="0" i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5344">
                <a:tc>
                  <a:txBody>
                    <a:bodyPr/>
                    <a:lstStyle/>
                    <a:p>
                      <a:r>
                        <a:rPr lang="zh-CN" altLang="en-US" b="0" i="0">
                          <a:latin typeface="Microsoft YaHei" charset="0"/>
                          <a:ea typeface="Microsoft YaHei" charset="0"/>
                          <a:cs typeface="Microsoft YaHei" charset="0"/>
                        </a:rPr>
                        <a:t>典型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0" dirty="0" err="1">
                          <a:solidFill>
                            <a:sysClr val="windowText" lastClr="000000"/>
                          </a:solidFill>
                          <a:latin typeface="Microsoft YaHei" charset="0"/>
                          <a:ea typeface="Microsoft YaHei" charset="0"/>
                          <a:cs typeface="Microsoft YaHei" charset="0"/>
                        </a:rPr>
                        <a:t>gluster</a:t>
                      </a:r>
                      <a:r>
                        <a:rPr lang="zh-CN" altLang="en-US" sz="1800" b="0" i="0" kern="0" dirty="0">
                          <a:solidFill>
                            <a:sysClr val="windowText" lastClr="000000"/>
                          </a:solidFill>
                          <a:latin typeface="Microsoft YaHei" charset="0"/>
                          <a:ea typeface="Microsoft YaHei" charset="0"/>
                          <a:cs typeface="Microsoft YaHei" charset="0"/>
                        </a:rPr>
                        <a:t>、</a:t>
                      </a:r>
                      <a:r>
                        <a:rPr lang="en-US" altLang="zh-CN" sz="1800" b="0" i="0" kern="0" dirty="0">
                          <a:solidFill>
                            <a:sysClr val="windowText" lastClr="000000"/>
                          </a:solidFill>
                          <a:latin typeface="Microsoft YaHei" charset="0"/>
                          <a:ea typeface="Microsoft YaHei" charset="0"/>
                          <a:cs typeface="Microsoft YaHei" charset="0"/>
                        </a:rPr>
                        <a:t>N9000</a:t>
                      </a:r>
                      <a:r>
                        <a:rPr lang="zh-CN" altLang="en-US" sz="1800" b="0" i="0" kern="0" dirty="0">
                          <a:solidFill>
                            <a:sysClr val="windowText" lastClr="000000"/>
                          </a:solidFill>
                          <a:latin typeface="Microsoft YaHei" charset="0"/>
                          <a:ea typeface="Microsoft YaHei" charset="0"/>
                          <a:cs typeface="Microsoft YaHei" charset="0"/>
                        </a:rPr>
                        <a:t>、</a:t>
                      </a:r>
                      <a:r>
                        <a:rPr lang="en-US" altLang="zh-CN" sz="1800" b="0" i="0" kern="0" dirty="0">
                          <a:solidFill>
                            <a:sysClr val="windowText" lastClr="000000"/>
                          </a:solidFill>
                          <a:latin typeface="Microsoft YaHei" charset="0"/>
                          <a:ea typeface="Microsoft YaHei" charset="0"/>
                          <a:cs typeface="Microsoft YaHei" charset="0"/>
                        </a:rPr>
                        <a:t>isilon</a:t>
                      </a:r>
                      <a:endParaRPr lang="zh-CN" altLang="en-US" b="0" i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0" dirty="0" err="1">
                          <a:solidFill>
                            <a:sysClr val="windowText" lastClr="000000"/>
                          </a:solidFill>
                          <a:latin typeface="Microsoft YaHei" charset="0"/>
                          <a:ea typeface="Microsoft YaHei" charset="0"/>
                          <a:cs typeface="Microsoft YaHei" charset="0"/>
                        </a:rPr>
                        <a:t>Lustre</a:t>
                      </a:r>
                      <a:r>
                        <a:rPr lang="zh-CN" altLang="en-US" sz="1800" b="0" i="0" kern="0" dirty="0">
                          <a:solidFill>
                            <a:sysClr val="windowText" lastClr="000000"/>
                          </a:solidFill>
                          <a:latin typeface="Microsoft YaHei" charset="0"/>
                          <a:ea typeface="Microsoft YaHei" charset="0"/>
                          <a:cs typeface="Microsoft YaHei" charset="0"/>
                        </a:rPr>
                        <a:t>、</a:t>
                      </a:r>
                      <a:r>
                        <a:rPr lang="en-US" altLang="zh-CN" sz="1800" b="0" i="0" kern="0" dirty="0">
                          <a:solidFill>
                            <a:sysClr val="windowText" lastClr="000000"/>
                          </a:solidFill>
                          <a:latin typeface="Microsoft YaHei" charset="0"/>
                          <a:ea typeface="Microsoft YaHei" charset="0"/>
                          <a:cs typeface="Microsoft YaHei" charset="0"/>
                        </a:rPr>
                        <a:t>HDFS</a:t>
                      </a:r>
                      <a:r>
                        <a:rPr lang="zh-CN" altLang="en-US" sz="1800" b="0" i="0" kern="0" dirty="0">
                          <a:solidFill>
                            <a:sysClr val="windowText" lastClr="000000"/>
                          </a:solidFill>
                          <a:latin typeface="Microsoft YaHei" charset="0"/>
                          <a:ea typeface="Microsoft YaHei" charset="0"/>
                          <a:cs typeface="Microsoft YaHei" charset="0"/>
                        </a:rPr>
                        <a:t>、</a:t>
                      </a:r>
                      <a:r>
                        <a:rPr lang="en-US" altLang="zh-CN" sz="1800" b="0" i="0" kern="0" dirty="0" err="1">
                          <a:solidFill>
                            <a:sysClr val="windowText" lastClr="000000"/>
                          </a:solidFill>
                          <a:latin typeface="Microsoft YaHei" charset="0"/>
                          <a:ea typeface="Microsoft YaHei" charset="0"/>
                          <a:cs typeface="Microsoft YaHei" charset="0"/>
                        </a:rPr>
                        <a:t>BWStor</a:t>
                      </a:r>
                      <a:r>
                        <a:rPr lang="zh-CN" altLang="en-US" sz="1800" b="0" i="0" kern="0" dirty="0">
                          <a:solidFill>
                            <a:sysClr val="windowText" lastClr="000000"/>
                          </a:solidFill>
                          <a:latin typeface="Microsoft YaHei" charset="0"/>
                          <a:ea typeface="Microsoft YaHei" charset="0"/>
                          <a:cs typeface="Microsoft YaHei" charset="0"/>
                        </a:rPr>
                        <a:t>、</a:t>
                      </a:r>
                      <a:r>
                        <a:rPr lang="en-US" altLang="zh-CN" sz="1800" b="0" i="0" kern="0" dirty="0" err="1" smtClean="0">
                          <a:solidFill>
                            <a:sysClr val="windowText" lastClr="000000"/>
                          </a:solidFill>
                          <a:latin typeface="Microsoft YaHei" charset="0"/>
                          <a:ea typeface="Microsoft YaHei" charset="0"/>
                          <a:cs typeface="Microsoft YaHei" charset="0"/>
                        </a:rPr>
                        <a:t>LeoFS</a:t>
                      </a:r>
                      <a:endParaRPr lang="zh-CN" altLang="en-US" b="0" i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9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示 6"/>
          <p:cNvGraphicFramePr/>
          <p:nvPr>
            <p:extLst/>
          </p:nvPr>
        </p:nvGraphicFramePr>
        <p:xfrm>
          <a:off x="899490" y="1124680"/>
          <a:ext cx="7296590" cy="5056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矩形 7"/>
          <p:cNvSpPr/>
          <p:nvPr/>
        </p:nvSpPr>
        <p:spPr>
          <a:xfrm>
            <a:off x="1043510" y="1883292"/>
            <a:ext cx="1120498" cy="53756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复杂度</a:t>
            </a:r>
            <a:endParaRPr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1403560" y="3356990"/>
            <a:ext cx="1094489" cy="53756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挂载点</a:t>
            </a:r>
            <a:endParaRPr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1115520" y="4869200"/>
            <a:ext cx="967317" cy="50407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性能</a:t>
            </a:r>
            <a:endParaRPr lang="zh-CN" altLang="en-US" dirty="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zh-CN" altLang="en-US"/>
              <a:t>对称式  </a:t>
            </a:r>
            <a:r>
              <a:rPr kumimoji="1" lang="en-US" altLang="zh-CN"/>
              <a:t>VS</a:t>
            </a:r>
            <a:r>
              <a:rPr kumimoji="1" lang="zh-CN" altLang="en-US"/>
              <a:t> 非对称 </a:t>
            </a:r>
          </a:p>
        </p:txBody>
      </p:sp>
    </p:spTree>
    <p:extLst>
      <p:ext uri="{BB962C8B-B14F-4D97-AF65-F5344CB8AC3E}">
        <p14:creationId xmlns:p14="http://schemas.microsoft.com/office/powerpoint/2010/main" val="65408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0182721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24638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24638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24638"/>
  <p:tag name="MH_LIBRARY" val="GRAPHIC"/>
  <p:tag name="MH_TYPE" val="Other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24638"/>
  <p:tag name="MH_LIBRARY" val="GRAPHIC"/>
  <p:tag name="MH_TYPE" val="SubTitle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24638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24638"/>
  <p:tag name="MH_LIBRARY" val="GRAPHIC"/>
  <p:tag name="MH_TYPE" val="SubTitle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24638"/>
  <p:tag name="MH_LIBRARY" val="GRAPHIC"/>
  <p:tag name="MH_TYPE" val="Other"/>
  <p:tag name="MH_ORDER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24638"/>
  <p:tag name="MH_LIBRARY" val="GRAPHIC"/>
  <p:tag name="MH_TYPE" val="SubTitle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20143204"/>
  <p:tag name="MH_LIBRARY" val="GRAPHIC"/>
  <p:tag name="MH_TYPE" val="Other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20143204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0182721"/>
  <p:tag name="MH_LIBRARY" val="GRAPHIC"/>
  <p:tag name="MH_TYPE" val="SubTitle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20143204"/>
  <p:tag name="MH_LIBRARY" val="GRAPHIC"/>
  <p:tag name="MH_TYPE" val="Other"/>
  <p:tag name="MH_ORDER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05258"/>
  <p:tag name="MH_LIBRARY" val="GRAPHIC"/>
  <p:tag name="MH_TYPE" val="Other"/>
  <p:tag name="MH_ORDER" val="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05258"/>
  <p:tag name="MH_LIBRARY" val="GRAPHIC"/>
  <p:tag name="MH_TYPE" val="SubTitle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05258"/>
  <p:tag name="MH_LIBRARY" val="GRAPHIC"/>
  <p:tag name="MH_TYPE" val="Other"/>
  <p:tag name="MH_ORDER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05258"/>
  <p:tag name="MH_LIBRARY" val="GRAPHIC"/>
  <p:tag name="MH_TYPE" val="Other"/>
  <p:tag name="MH_ORDER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05258"/>
  <p:tag name="MH_LIBRARY" val="GRAPHIC"/>
  <p:tag name="MH_TYPE" val="SubTitle"/>
  <p:tag name="MH_ORDER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05258"/>
  <p:tag name="MH_LIBRARY" val="GRAPHIC"/>
  <p:tag name="MH_TYPE" val="Other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0182721"/>
  <p:tag name="MH_LIBRARY" val="GRAPHIC"/>
  <p:tag name="MH_TYPE" val="SubTitle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0182721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0182721"/>
  <p:tag name="MH_LIBRARY" val="GRAPHIC"/>
  <p:tag name="MH_TYPE" val="Other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0182721"/>
  <p:tag name="MH_LIBRARY" val="GRAPHIC"/>
  <p:tag name="MH_TYPE" val="Other"/>
  <p:tag name="MH_ORDER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24638"/>
  <p:tag name="MH_LIBRARY" val="GRAPHIC"/>
  <p:tag name="MH_TYPE" val="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24638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24638"/>
  <p:tag name="MH_LIBRARY" val="GRAPHIC"/>
  <p:tag name="MH_TYPE" val="SubTitle"/>
  <p:tag name="MH_ORDER" val="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14934</TotalTime>
  <Words>1856</Words>
  <Application>Microsoft Macintosh PowerPoint</Application>
  <PresentationFormat>全屏显示(4:3)</PresentationFormat>
  <Paragraphs>508</Paragraphs>
  <Slides>30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6" baseType="lpstr">
      <vt:lpstr>Arial Narrow</vt:lpstr>
      <vt:lpstr>Calibri</vt:lpstr>
      <vt:lpstr>FrutigerNext LT Medium</vt:lpstr>
      <vt:lpstr>Impact</vt:lpstr>
      <vt:lpstr>KaiTi</vt:lpstr>
      <vt:lpstr>Kaiti SC</vt:lpstr>
      <vt:lpstr>Microsoft YaHei</vt:lpstr>
      <vt:lpstr>Times New Roman</vt:lpstr>
      <vt:lpstr>Wingdings</vt:lpstr>
      <vt:lpstr>黑体</vt:lpstr>
      <vt:lpstr>华文中宋</vt:lpstr>
      <vt:lpstr>宋体</vt:lpstr>
      <vt:lpstr>微软雅黑</vt:lpstr>
      <vt:lpstr>新細明體</vt:lpstr>
      <vt:lpstr>Arial</vt:lpstr>
      <vt:lpstr>Office 主题​​</vt:lpstr>
      <vt:lpstr>ParaStor海量存储系统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XuMiao</dc:creator>
  <cp:lastModifiedBy>Chen Jimmy</cp:lastModifiedBy>
  <cp:revision>1035</cp:revision>
  <cp:lastPrinted>2014-11-28T12:33:55Z</cp:lastPrinted>
  <dcterms:created xsi:type="dcterms:W3CDTF">2013-05-15T00:44:42Z</dcterms:created>
  <dcterms:modified xsi:type="dcterms:W3CDTF">2016-09-27T00:19:52Z</dcterms:modified>
</cp:coreProperties>
</file>