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216" r:id="rId2"/>
    <p:sldId id="1103" r:id="rId3"/>
    <p:sldId id="1213" r:id="rId4"/>
    <p:sldId id="1215" r:id="rId5"/>
    <p:sldId id="1217" r:id="rId6"/>
    <p:sldId id="1214" r:id="rId7"/>
    <p:sldId id="1212" r:id="rId8"/>
    <p:sldId id="1211" r:id="rId9"/>
    <p:sldId id="1210" r:id="rId10"/>
    <p:sldId id="1243" r:id="rId11"/>
    <p:sldId id="1244" r:id="rId12"/>
    <p:sldId id="1245" r:id="rId13"/>
    <p:sldId id="1247" r:id="rId14"/>
    <p:sldId id="1248" r:id="rId15"/>
    <p:sldId id="1249" r:id="rId16"/>
    <p:sldId id="1251" r:id="rId17"/>
    <p:sldId id="1250" r:id="rId18"/>
    <p:sldId id="1252" r:id="rId19"/>
    <p:sldId id="1253" r:id="rId20"/>
    <p:sldId id="1254" r:id="rId21"/>
    <p:sldId id="1255" r:id="rId22"/>
    <p:sldId id="1256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F56B4E4-340A-447B-8990-4A53B953C03F}">
          <p14:sldIdLst>
            <p14:sldId id="1216"/>
            <p14:sldId id="1103"/>
            <p14:sldId id="1213"/>
            <p14:sldId id="1215"/>
            <p14:sldId id="1217"/>
            <p14:sldId id="1214"/>
            <p14:sldId id="1212"/>
            <p14:sldId id="1211"/>
            <p14:sldId id="1210"/>
            <p14:sldId id="1243"/>
            <p14:sldId id="1244"/>
            <p14:sldId id="1245"/>
            <p14:sldId id="1247"/>
            <p14:sldId id="1248"/>
            <p14:sldId id="1249"/>
            <p14:sldId id="1251"/>
            <p14:sldId id="1250"/>
            <p14:sldId id="1252"/>
            <p14:sldId id="1253"/>
            <p14:sldId id="1254"/>
            <p14:sldId id="1255"/>
            <p14:sldId id="1256"/>
          </p14:sldIdLst>
        </p14:section>
        <p14:section name="无标题节" id="{AFC22158-FFCB-4161-A761-7C0C143384C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C"/>
    <a:srgbClr val="00FF00"/>
    <a:srgbClr val="FFFF99"/>
    <a:srgbClr val="CC3300"/>
    <a:srgbClr val="FFFF66"/>
    <a:srgbClr val="000099"/>
    <a:srgbClr val="FF9900"/>
    <a:srgbClr val="0033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52" autoAdjust="0"/>
    <p:restoredTop sz="87614" autoAdjust="0"/>
  </p:normalViewPr>
  <p:slideViewPr>
    <p:cSldViewPr snapToObjects="1">
      <p:cViewPr varScale="1">
        <p:scale>
          <a:sx n="89" d="100"/>
          <a:sy n="89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15FF7F-6D09-4E96-A2DD-3E8DFD1CCA3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113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FF7F-6D09-4E96-A2DD-3E8DFD1CCA3B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FF7F-6D09-4E96-A2DD-3E8DFD1CCA3B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68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FF7F-6D09-4E96-A2DD-3E8DFD1CCA3B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136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4879-A773-427F-9772-57CEC6E16D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453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5C13-CC1C-4D2B-B23A-93D87C1611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327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DEF66-8343-4C52-A635-1A78A7A8D0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27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C673-0B16-439A-B788-C20803675E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2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0C35E-08BB-45F1-BA70-08F223DE59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931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203B2-C798-460F-A205-729C811408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800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DD1B0-1176-40B8-B5B6-EAC4B7ECA1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833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1A3FF-E609-49D2-8ED2-D05C45F1FC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152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FCFA0-1B6F-496D-A7B6-ABCAD20813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28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EA2FD-A201-4BDD-9E9F-5FE8C89803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490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CBE60-1215-4466-B581-EDD73F4382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191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BDC1FE-2894-450D-9FCF-894C14D438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6143;&#28023;&#27714;&#30693;&#29255;&#27573;.mp4" TargetMode="External"/><Relationship Id="rId2" Type="http://schemas.openxmlformats.org/officeDocument/2006/relationships/hyperlink" Target="&#29255;&#33457;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28700"/>
            <a:ext cx="7772400" cy="3454484"/>
          </a:xfrm>
        </p:spPr>
        <p:txBody>
          <a:bodyPr/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中国虚拟天文台与天文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信息学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年学术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年会</a:t>
            </a:r>
            <a:r>
              <a:rPr lang="en-US" altLang="zh-CN" sz="6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6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6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</a:t>
            </a:r>
            <a:r>
              <a:rPr lang="zh-CN" altLang="en-US" sz="6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时代天文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</a:t>
            </a:r>
            <a:r>
              <a:rPr lang="en-US" altLang="zh-CN" sz="6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6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6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6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慕课</a:t>
            </a:r>
            <a:r>
              <a:rPr lang="zh-CN" altLang="en-US" sz="6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形式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4545124"/>
            <a:ext cx="7772400" cy="1658864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南开大学 </a:t>
            </a:r>
            <a:r>
              <a:rPr lang="zh-CN" altLang="en-US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苏 宜</a:t>
            </a:r>
            <a:endParaRPr lang="en-US" altLang="zh-CN" sz="4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2016.9</a:t>
            </a:r>
            <a:r>
              <a:rPr lang="zh-CN" altLang="en-US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，乌鲁木齐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31733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University of Arizona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内容占位符 4" descr="捕获果壳1.PNG"/>
          <p:cNvPicPr>
            <a:picLocks noGrp="1" noChangeAspect="1"/>
          </p:cNvPicPr>
          <p:nvPr>
            <p:ph idx="1"/>
          </p:nvPr>
        </p:nvPicPr>
        <p:blipFill>
          <a:blip r:embed="rId2"/>
          <a:srcRect l="4979" t="6162" r="4148"/>
          <a:stretch>
            <a:fillRect/>
          </a:stretch>
        </p:blipFill>
        <p:spPr>
          <a:xfrm>
            <a:off x="1833525" y="1274733"/>
            <a:ext cx="5330898" cy="5004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42830"/>
            <a:ext cx="7772400" cy="113190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Princeton University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捕获果壳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265" y="1128681"/>
            <a:ext cx="6695474" cy="49335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31733"/>
            <a:ext cx="7772400" cy="96043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Australian National University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内容占位符 5" descr="果壳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826" y="909603"/>
            <a:ext cx="6079240" cy="5303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540" y="224644"/>
            <a:ext cx="8158221" cy="227170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北京世纪超星信息技术发展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有限责任公司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1993</a:t>
            </a:r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年成立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2010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年建立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超星尔雅通识课</a:t>
            </a:r>
            <a:endParaRPr lang="zh-CN" altLang="en-US" sz="4000" dirty="0"/>
          </a:p>
        </p:txBody>
      </p:sp>
      <p:pic>
        <p:nvPicPr>
          <p:cNvPr id="4" name="内容占位符 3" descr="捕获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964" y="4041068"/>
            <a:ext cx="3036712" cy="2198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652" y="3088726"/>
            <a:ext cx="1715333" cy="259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40" y="2600908"/>
            <a:ext cx="396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872716"/>
            <a:ext cx="8519475" cy="48324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与高校合作提供网络平台</a:t>
            </a:r>
            <a:endParaRPr lang="en-US" altLang="zh-CN" sz="4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全托管通识课教学服务</a:t>
            </a:r>
            <a:endParaRPr lang="en-US" altLang="zh-CN" sz="4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至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年已有近</a:t>
            </a: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700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所大学</a:t>
            </a:r>
            <a:endParaRPr lang="en-US" altLang="zh-CN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200</a:t>
            </a:r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余万名学生获得学分</a:t>
            </a:r>
            <a:endParaRPr lang="en-US" altLang="zh-CN" sz="4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开始慕课建设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至</a:t>
            </a:r>
            <a:r>
              <a:rPr lang="en-US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年增至</a:t>
            </a:r>
            <a:r>
              <a:rPr lang="en-US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1300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余所大学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1500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万学生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61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539552" y="368660"/>
            <a:ext cx="7994520" cy="749945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2016</a:t>
            </a:r>
            <a:r>
              <a:rPr lang="zh-CN" altLang="zh-CN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春超</a:t>
            </a:r>
            <a:r>
              <a:rPr lang="zh-CN" altLang="zh-CN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星尔</a:t>
            </a:r>
            <a:r>
              <a:rPr lang="zh-CN" altLang="zh-CN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雅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通识</a:t>
            </a:r>
            <a:r>
              <a:rPr lang="zh-CN" altLang="zh-CN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课共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218</a:t>
            </a:r>
            <a:r>
              <a:rPr lang="zh-CN" altLang="zh-CN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门</a:t>
            </a:r>
            <a:endParaRPr lang="zh-CN" altLang="en-US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7689509"/>
              </p:ext>
            </p:extLst>
          </p:nvPr>
        </p:nvGraphicFramePr>
        <p:xfrm>
          <a:off x="444653" y="1232756"/>
          <a:ext cx="8244916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1980220"/>
                <a:gridCol w="972108"/>
                <a:gridCol w="4212468"/>
                <a:gridCol w="1080120"/>
              </a:tblGrid>
              <a:tr h="548640">
                <a:tc rowSpan="6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Z</a:t>
                      </a:r>
                      <a:r>
                        <a:rPr lang="zh-CN" sz="2800" b="1" kern="10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综合</a:t>
                      </a:r>
                      <a:r>
                        <a:rPr lang="zh-CN" sz="2800" b="1" kern="10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素养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171</a:t>
                      </a:r>
                      <a:r>
                        <a:rPr lang="zh-CN" alt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门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 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ZA</a:t>
                      </a:r>
                      <a:r>
                        <a:rPr lang="zh-CN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文明起源与历史演变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30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ZB</a:t>
                      </a:r>
                      <a:r>
                        <a:rPr lang="zh-CN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人类</a:t>
                      </a:r>
                      <a:r>
                        <a:rPr lang="zh-CN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思想与自我认知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24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ZC</a:t>
                      </a:r>
                      <a:r>
                        <a:rPr lang="zh-CN" sz="2800" b="1" kern="10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文学</a:t>
                      </a:r>
                      <a:r>
                        <a:rPr lang="zh-CN" sz="2800" b="1" kern="10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修养与艺术鉴赏</a:t>
                      </a: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37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ZD</a:t>
                      </a:r>
                      <a:r>
                        <a:rPr lang="zh-CN" sz="2800" b="1" kern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科学</a:t>
                      </a:r>
                      <a:r>
                        <a:rPr lang="zh-CN" sz="28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发现与技术革新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32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ZE</a:t>
                      </a:r>
                      <a:r>
                        <a:rPr lang="zh-CN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经济</a:t>
                      </a:r>
                      <a:r>
                        <a:rPr lang="zh-CN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活动与社会管理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29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ZF</a:t>
                      </a:r>
                      <a:r>
                        <a:rPr lang="zh-CN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国学</a:t>
                      </a:r>
                      <a:r>
                        <a:rPr lang="zh-CN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经典与文化传承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19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T</a:t>
                      </a:r>
                      <a:r>
                        <a:rPr lang="zh-CN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通用能力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27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 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 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C</a:t>
                      </a:r>
                      <a:r>
                        <a:rPr lang="zh-CN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成长基础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7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 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 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G</a:t>
                      </a:r>
                      <a:r>
                        <a:rPr lang="zh-CN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公共必修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13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 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+mj-lt"/>
                          <a:ea typeface="黑体" panose="02010609060101010101" pitchFamily="49" charset="-122"/>
                          <a:cs typeface="Times New Roman"/>
                        </a:rPr>
                        <a:t> </a:t>
                      </a:r>
                      <a:endParaRPr lang="zh-CN" sz="2800" b="1" kern="100" dirty="0">
                        <a:effectLst/>
                        <a:latin typeface="+mj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58228" marR="58228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3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imageresource.tsk.erya100.com/images/class/ts0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835" y="980728"/>
            <a:ext cx="8136903" cy="272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36532" y="1131591"/>
            <a:ext cx="5303920" cy="2189397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CN" altLang="en-US" sz="4800" b="1" dirty="0" smtClean="0">
                <a:solidFill>
                  <a:srgbClr val="00FF00"/>
                </a:solidFill>
                <a:latin typeface="华文新魏" pitchFamily="2" charset="-122"/>
                <a:ea typeface="华文新魏" pitchFamily="2" charset="-122"/>
              </a:rPr>
              <a:t>从爱因斯坦到</a:t>
            </a:r>
            <a:r>
              <a:rPr lang="en-US" altLang="zh-CN" sz="4800" b="1" dirty="0" smtClean="0">
                <a:solidFill>
                  <a:srgbClr val="00FF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4800" b="1" dirty="0" smtClean="0">
                <a:solidFill>
                  <a:srgbClr val="00FF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4800" b="1" dirty="0" smtClean="0">
                <a:solidFill>
                  <a:srgbClr val="00FF00"/>
                </a:solidFill>
                <a:latin typeface="华文新魏" pitchFamily="2" charset="-122"/>
                <a:ea typeface="华文新魏" pitchFamily="2" charset="-122"/>
              </a:rPr>
              <a:t>霍金的宇宙</a:t>
            </a:r>
            <a:r>
              <a:rPr lang="en-US" altLang="zh-CN" sz="3600" b="1" dirty="0" smtClean="0">
                <a:solidFill>
                  <a:srgbClr val="00FF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3600" b="1" dirty="0" smtClean="0">
                <a:solidFill>
                  <a:srgbClr val="00FF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3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赵 </a:t>
            </a:r>
            <a:r>
              <a:rPr lang="zh-CN" altLang="en-US" sz="3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峥，</a:t>
            </a:r>
            <a:r>
              <a:rPr lang="zh-CN" altLang="en-US" sz="3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北京师范大学</a:t>
            </a:r>
            <a:endParaRPr lang="zh-CN" altLang="en-US" sz="3200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70889" y="188640"/>
            <a:ext cx="6400800" cy="942951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32</a:t>
            </a:r>
            <a:r>
              <a:rPr lang="zh-CN" altLang="en-US" sz="4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门</a:t>
            </a:r>
            <a:r>
              <a:rPr lang="en-US" altLang="zh-CN" sz="4400" b="1" dirty="0">
                <a:solidFill>
                  <a:srgbClr val="0000FF"/>
                </a:solidFill>
                <a:ea typeface="黑体" panose="02010609060101010101" pitchFamily="49" charset="-122"/>
              </a:rPr>
              <a:t>ZD</a:t>
            </a:r>
            <a:r>
              <a:rPr lang="zh-CN" altLang="en-US" sz="44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类课程中原有</a:t>
            </a:r>
            <a:endParaRPr lang="zh-CN" altLang="en-US" sz="44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http://imageresource.tsk.erya100.com/images/class/ts036.jpg"/>
          <p:cNvPicPr/>
          <p:nvPr/>
        </p:nvPicPr>
        <p:blipFill rotWithShape="1">
          <a:blip r:embed="rId3"/>
          <a:srcRect t="22134" b="-589"/>
          <a:stretch/>
        </p:blipFill>
        <p:spPr bwMode="auto">
          <a:xfrm>
            <a:off x="708676" y="3789040"/>
            <a:ext cx="81369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3928" y="5373216"/>
            <a:ext cx="460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苏 宜，南开大学，</a:t>
            </a:r>
            <a:r>
              <a:rPr lang="en-US" altLang="zh-CN" sz="3200" b="1" dirty="0" smtClean="0">
                <a:solidFill>
                  <a:srgbClr val="FFFF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2010</a:t>
            </a:r>
            <a:endParaRPr lang="zh-CN" altLang="en-US" sz="3200" b="1" dirty="0">
              <a:solidFill>
                <a:srgbClr val="FFFF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2" t="13900" r="8015" b="50000"/>
          <a:stretch/>
        </p:blipFill>
        <p:spPr bwMode="auto">
          <a:xfrm>
            <a:off x="1158410" y="1812598"/>
            <a:ext cx="1829414" cy="10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2" t="13900" r="8015" b="50000"/>
          <a:stretch/>
        </p:blipFill>
        <p:spPr bwMode="auto">
          <a:xfrm>
            <a:off x="1187624" y="4628667"/>
            <a:ext cx="1829414" cy="10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722" y="764704"/>
            <a:ext cx="7772400" cy="181128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218</a:t>
            </a:r>
            <a:r>
              <a:rPr lang="zh-CN" altLang="en-US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门中</a:t>
            </a:r>
            <a:r>
              <a:rPr lang="en-US" altLang="zh-CN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2016</a:t>
            </a:r>
            <a:r>
              <a:rPr lang="zh-CN" altLang="en-US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新</a:t>
            </a:r>
            <a:r>
              <a:rPr lang="zh-CN" altLang="zh-CN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上线</a:t>
            </a:r>
            <a:r>
              <a:rPr lang="zh-CN" altLang="en-US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的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慕课</a:t>
            </a:r>
            <a:r>
              <a:rPr lang="en-US" altLang="zh-CN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26</a:t>
            </a:r>
            <a:r>
              <a:rPr lang="zh-CN" altLang="en-US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门</a:t>
            </a:r>
            <a:r>
              <a:rPr lang="en-US" altLang="zh-CN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其中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ZD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类 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 </a:t>
            </a:r>
            <a:r>
              <a:rPr lang="zh-CN" altLang="en-US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门</a:t>
            </a:r>
            <a:endParaRPr lang="zh-CN" altLang="en-US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016188"/>
              </p:ext>
            </p:extLst>
          </p:nvPr>
        </p:nvGraphicFramePr>
        <p:xfrm>
          <a:off x="524211" y="2816932"/>
          <a:ext cx="8352928" cy="235226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268246"/>
                <a:gridCol w="5014672"/>
                <a:gridCol w="2070010"/>
              </a:tblGrid>
              <a:tr h="78408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  <a:latin typeface="+mj-lt"/>
                          <a:ea typeface="黑体" panose="02010609060101010101" pitchFamily="49" charset="-122"/>
                        </a:rPr>
                        <a:t>ZD30</a:t>
                      </a:r>
                      <a:endParaRPr lang="en-US" altLang="zh-CN" sz="3200" b="0" i="0" u="none" strike="noStrike" dirty="0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58166" marR="58166" marT="9525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u="none" strike="noStrike" dirty="0">
                          <a:effectLst/>
                          <a:latin typeface="+mj-lt"/>
                          <a:ea typeface="黑体" panose="02010609060101010101" pitchFamily="49" charset="-122"/>
                        </a:rPr>
                        <a:t>科学与文化的足迹</a:t>
                      </a:r>
                      <a:endParaRPr lang="zh-CN" altLang="en-US" sz="3200" b="1" i="0" u="none" strike="noStrike" dirty="0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58166" marR="58166" marT="9525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u="none" strike="noStrike">
                          <a:effectLst/>
                          <a:latin typeface="+mj-lt"/>
                          <a:ea typeface="黑体" panose="02010609060101010101" pitchFamily="49" charset="-122"/>
                        </a:rPr>
                        <a:t>东南大学</a:t>
                      </a:r>
                      <a:endParaRPr lang="zh-CN" altLang="en-US" sz="3200" b="1" i="0" u="none" strike="noStrike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58166" marR="58166" marT="9525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8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>
                          <a:effectLst/>
                          <a:latin typeface="+mj-lt"/>
                          <a:ea typeface="黑体" panose="02010609060101010101" pitchFamily="49" charset="-122"/>
                        </a:rPr>
                        <a:t>ZD31</a:t>
                      </a:r>
                      <a:endParaRPr lang="en-US" altLang="zh-CN" sz="3200" b="0" i="0" u="none" strike="noStrike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58166" marR="58166" marT="9525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u="none" strike="noStrike" dirty="0">
                          <a:effectLst/>
                          <a:latin typeface="+mj-lt"/>
                          <a:ea typeface="黑体" panose="02010609060101010101" pitchFamily="49" charset="-122"/>
                        </a:rPr>
                        <a:t>大脑的奥秘</a:t>
                      </a:r>
                      <a:r>
                        <a:rPr lang="zh-CN" altLang="en-US" sz="3200" b="1" u="none" strike="noStrike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：神经科学</a:t>
                      </a:r>
                      <a:r>
                        <a:rPr lang="zh-CN" altLang="en-US" sz="3200" b="1" u="none" strike="noStrike" dirty="0">
                          <a:effectLst/>
                          <a:latin typeface="+mj-lt"/>
                          <a:ea typeface="黑体" panose="02010609060101010101" pitchFamily="49" charset="-122"/>
                        </a:rPr>
                        <a:t>概论</a:t>
                      </a:r>
                      <a:endParaRPr lang="zh-CN" altLang="en-US" sz="3200" b="1" i="0" u="none" strike="noStrike" dirty="0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58166" marR="58166" marT="9525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u="none" strike="noStrike" dirty="0">
                          <a:effectLst/>
                          <a:latin typeface="+mj-lt"/>
                          <a:ea typeface="黑体" panose="02010609060101010101" pitchFamily="49" charset="-122"/>
                        </a:rPr>
                        <a:t>复旦大学</a:t>
                      </a:r>
                      <a:endParaRPr lang="zh-CN" altLang="en-US" sz="3200" b="1" i="0" u="none" strike="noStrike" dirty="0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58166" marR="58166" marT="9525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8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</a:rPr>
                        <a:t>ZD32</a:t>
                      </a:r>
                      <a:endParaRPr lang="en-US" altLang="zh-CN" sz="32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58166" marR="58166" marT="9525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</a:rPr>
                        <a:t>星海求知</a:t>
                      </a:r>
                      <a:r>
                        <a:rPr lang="zh-CN" altLang="en-US" sz="3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</a:rPr>
                        <a:t>：天文学</a:t>
                      </a:r>
                      <a:r>
                        <a:rPr lang="zh-CN" altLang="en-US" sz="3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</a:rPr>
                        <a:t>的奥秘</a:t>
                      </a:r>
                      <a:endParaRPr lang="zh-CN" alt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58166" marR="58166" marT="9525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黑体" panose="02010609060101010101" pitchFamily="49" charset="-122"/>
                        </a:rPr>
                        <a:t>南开大学</a:t>
                      </a:r>
                      <a:endParaRPr lang="zh-CN" alt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marL="58166" marR="58166" marT="9525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2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子弹星系团.JPG"/>
          <p:cNvPicPr>
            <a:picLocks noChangeAspect="1"/>
          </p:cNvPicPr>
          <p:nvPr/>
        </p:nvPicPr>
        <p:blipFill rotWithShape="1">
          <a:blip r:embed="rId3"/>
          <a:srcRect b="9307"/>
          <a:stretch/>
        </p:blipFill>
        <p:spPr>
          <a:xfrm>
            <a:off x="611560" y="443992"/>
            <a:ext cx="7884876" cy="34530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4005064"/>
            <a:ext cx="8316924" cy="2268252"/>
          </a:xfrm>
        </p:spPr>
        <p:txBody>
          <a:bodyPr/>
          <a:lstStyle/>
          <a:p>
            <a:r>
              <a:rPr lang="zh-CN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共</a:t>
            </a: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7</a:t>
            </a:r>
            <a:r>
              <a:rPr lang="zh-CN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章</a:t>
            </a: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18</a:t>
            </a:r>
            <a:r>
              <a:rPr lang="zh-CN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讲</a:t>
            </a:r>
            <a:r>
              <a:rPr lang="zh-CN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，</a:t>
            </a:r>
            <a:r>
              <a:rPr lang="en-US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79</a:t>
            </a:r>
            <a:r>
              <a:rPr lang="zh-CN" altLang="en-US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集，</a:t>
            </a:r>
            <a:r>
              <a:rPr lang="zh-CN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总</a:t>
            </a:r>
            <a:r>
              <a:rPr lang="zh-CN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时长</a:t>
            </a:r>
            <a:r>
              <a:rPr lang="en-US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15:22:26</a:t>
            </a:r>
            <a:br>
              <a:rPr lang="en-US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15.3739</a:t>
            </a:r>
            <a:r>
              <a:rPr lang="zh-CN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时</a:t>
            </a:r>
            <a:r>
              <a:rPr lang="en-US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×60/45=20.5</a:t>
            </a:r>
            <a:r>
              <a:rPr lang="zh-CN" altLang="en-US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课时</a:t>
            </a: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/>
            </a:r>
            <a:br>
              <a:rPr lang="en-US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sz="36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2016</a:t>
            </a:r>
            <a:r>
              <a:rPr lang="zh-CN" altLang="en-US" sz="36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第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学期</a:t>
            </a:r>
            <a:r>
              <a:rPr lang="en-US" altLang="zh-CN" sz="36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143</a:t>
            </a:r>
            <a:r>
              <a:rPr lang="zh-CN" altLang="en-US" sz="36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校，选课学生</a:t>
            </a:r>
            <a:r>
              <a:rPr lang="en-US" altLang="zh-CN" sz="3600" b="1" dirty="0">
                <a:solidFill>
                  <a:srgbClr val="0000FF"/>
                </a:solidFill>
                <a:ea typeface="黑体" panose="02010609060101010101" pitchFamily="49" charset="-122"/>
              </a:rPr>
              <a:t>16073</a:t>
            </a:r>
            <a:r>
              <a:rPr lang="zh-CN" altLang="en-US" sz="3600" b="1" dirty="0">
                <a:solidFill>
                  <a:srgbClr val="0000FF"/>
                </a:solidFill>
                <a:ea typeface="黑体" panose="02010609060101010101" pitchFamily="49" charset="-122"/>
              </a:rPr>
              <a:t>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3527884" y="584684"/>
            <a:ext cx="4788532" cy="316835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000" b="1" dirty="0" smtClean="0">
                <a:solidFill>
                  <a:srgbClr val="00FF00"/>
                </a:solidFill>
              </a:rPr>
              <a:t>尔雅慕课</a:t>
            </a:r>
            <a:endParaRPr lang="en-US" altLang="zh-CN" sz="4000" b="1" dirty="0" smtClean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zh-CN" altLang="en-US" sz="4800" b="1" dirty="0" smtClean="0">
                <a:solidFill>
                  <a:srgbClr val="FFFF00"/>
                </a:solidFill>
              </a:rPr>
              <a:t>星海求知</a:t>
            </a:r>
            <a:endParaRPr lang="en-US" altLang="zh-CN" sz="4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altLang="zh-CN" sz="40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4400" b="1" dirty="0" smtClean="0">
                <a:solidFill>
                  <a:srgbClr val="FFFF00"/>
                </a:solidFill>
              </a:rPr>
              <a:t>天文学的奥秘</a:t>
            </a:r>
            <a:endParaRPr lang="en-US" altLang="zh-CN" sz="44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altLang="zh-CN" sz="4400" b="1" dirty="0" smtClean="0">
                <a:solidFill>
                  <a:srgbClr val="FFFF00"/>
                </a:solidFill>
              </a:rPr>
              <a:t>2015</a:t>
            </a:r>
            <a:endParaRPr lang="en-US" altLang="zh-CN" sz="40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altLang="zh-CN" sz="16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1" t="17688" r="2232" b="6889"/>
          <a:stretch/>
        </p:blipFill>
        <p:spPr bwMode="auto">
          <a:xfrm>
            <a:off x="1115616" y="1448780"/>
            <a:ext cx="1740759" cy="95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02624" cy="936103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共</a:t>
            </a:r>
            <a:r>
              <a:rPr lang="en-US" altLang="zh-CN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79</a:t>
            </a:r>
            <a:r>
              <a:rPr lang="zh-CN" altLang="zh-CN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集</a:t>
            </a:r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，</a:t>
            </a:r>
            <a:r>
              <a:rPr lang="zh-CN" altLang="zh-CN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每集平均时长</a:t>
            </a:r>
            <a:r>
              <a:rPr lang="en-US" altLang="zh-CN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11.7</a:t>
            </a:r>
            <a:r>
              <a:rPr lang="zh-CN" altLang="zh-CN" sz="4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分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1232756"/>
            <a:ext cx="6400800" cy="576064"/>
          </a:xfrm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13002"/>
              </p:ext>
            </p:extLst>
          </p:nvPr>
        </p:nvGraphicFramePr>
        <p:xfrm>
          <a:off x="1184276" y="1520791"/>
          <a:ext cx="6620781" cy="43204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88232"/>
                <a:gridCol w="3312368"/>
                <a:gridCol w="1620181"/>
              </a:tblGrid>
              <a:tr h="61721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第</a:t>
                      </a:r>
                      <a:r>
                        <a:rPr lang="en-US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1</a:t>
                      </a:r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章  </a:t>
                      </a:r>
                      <a:endParaRPr lang="zh-CN" altLang="en-US" sz="2400" b="1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u="none" strike="noStrike" kern="1200" dirty="0">
                          <a:effectLst/>
                          <a:latin typeface="+mj-lt"/>
                          <a:ea typeface="黑体" panose="02010609060101010101" pitchFamily="49" charset="-122"/>
                        </a:rPr>
                        <a:t>日月星辰的运行规律</a:t>
                      </a:r>
                      <a:endParaRPr lang="zh-CN" altLang="en-US" sz="2400" b="1" i="0" u="none" strike="noStrike" dirty="0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i="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  <a:r>
                        <a:rPr lang="zh-CN" altLang="en-US" sz="2400" b="1" i="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集</a:t>
                      </a:r>
                      <a:endParaRPr lang="zh-CN" altLang="en-US" sz="2400" b="1" i="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61721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第</a:t>
                      </a:r>
                      <a:r>
                        <a:rPr lang="en-US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章</a:t>
                      </a:r>
                      <a:endParaRPr lang="zh-CN" altLang="en-US" sz="2400" b="1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u="none" strike="noStrike" kern="1200" dirty="0">
                          <a:effectLst/>
                          <a:latin typeface="+mj-lt"/>
                          <a:ea typeface="黑体" panose="02010609060101010101" pitchFamily="49" charset="-122"/>
                        </a:rPr>
                        <a:t>太阳系</a:t>
                      </a:r>
                      <a:endParaRPr lang="zh-CN" altLang="en-US" sz="2400" b="1" i="0" u="none" strike="noStrike" dirty="0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i="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r>
                        <a:rPr lang="zh-CN" altLang="zh-CN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集</a:t>
                      </a:r>
                      <a:endParaRPr lang="zh-CN" altLang="en-US" sz="2400" b="1" i="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61721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第</a:t>
                      </a:r>
                      <a:r>
                        <a:rPr lang="en-US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章</a:t>
                      </a:r>
                      <a:endParaRPr lang="zh-CN" altLang="en-US" sz="2400" b="1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u="none" strike="noStrike" kern="1200">
                          <a:effectLst/>
                          <a:latin typeface="+mj-lt"/>
                          <a:ea typeface="黑体" panose="02010609060101010101" pitchFamily="49" charset="-122"/>
                        </a:rPr>
                        <a:t>恒星 星团 星云</a:t>
                      </a:r>
                      <a:endParaRPr lang="zh-CN" altLang="en-US" sz="2400" b="1" i="0" u="none" strike="noStrike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i="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  <a:r>
                        <a:rPr lang="zh-CN" altLang="zh-CN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集</a:t>
                      </a:r>
                      <a:endParaRPr lang="zh-CN" altLang="en-US" sz="2400" b="1" i="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61721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第</a:t>
                      </a:r>
                      <a:r>
                        <a:rPr lang="en-US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4</a:t>
                      </a:r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章</a:t>
                      </a:r>
                      <a:endParaRPr lang="zh-CN" altLang="en-US" sz="2400" b="1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u="none" strike="noStrike" kern="1200">
                          <a:effectLst/>
                          <a:latin typeface="+mj-lt"/>
                          <a:ea typeface="黑体" panose="02010609060101010101" pitchFamily="49" charset="-122"/>
                        </a:rPr>
                        <a:t>星系</a:t>
                      </a:r>
                      <a:endParaRPr lang="zh-CN" altLang="en-US" sz="2400" b="1" i="0" u="none" strike="noStrike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i="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</a:t>
                      </a:r>
                      <a:r>
                        <a:rPr lang="zh-CN" altLang="zh-CN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集</a:t>
                      </a:r>
                      <a:endParaRPr lang="zh-CN" altLang="en-US" sz="2400" b="1" i="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61721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第</a:t>
                      </a:r>
                      <a:r>
                        <a:rPr lang="en-US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5</a:t>
                      </a:r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章</a:t>
                      </a:r>
                      <a:endParaRPr lang="zh-CN" altLang="en-US" sz="2400" b="1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u="none" strike="noStrike" kern="1200" dirty="0">
                          <a:effectLst/>
                          <a:latin typeface="+mj-lt"/>
                          <a:ea typeface="黑体" panose="02010609060101010101" pitchFamily="49" charset="-122"/>
                        </a:rPr>
                        <a:t>黑洞</a:t>
                      </a:r>
                      <a:endParaRPr lang="zh-CN" altLang="en-US" sz="2400" b="1" i="0" u="none" strike="noStrike" dirty="0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i="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</a:t>
                      </a:r>
                      <a:r>
                        <a:rPr lang="zh-CN" altLang="zh-CN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集</a:t>
                      </a:r>
                      <a:endParaRPr lang="zh-CN" altLang="en-US" sz="2400" b="1" i="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61721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第</a:t>
                      </a:r>
                      <a:r>
                        <a:rPr lang="en-US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6</a:t>
                      </a:r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章</a:t>
                      </a:r>
                      <a:endParaRPr lang="zh-CN" altLang="en-US" sz="2400" b="1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u="none" strike="noStrike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地外文明</a:t>
                      </a:r>
                      <a:endParaRPr lang="zh-CN" altLang="en-US" sz="2400" b="1" i="0" u="none" strike="noStrike" dirty="0">
                        <a:effectLst/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i="0" u="none" strike="noStrike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r>
                        <a:rPr lang="zh-CN" altLang="zh-CN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集</a:t>
                      </a:r>
                      <a:endParaRPr lang="zh-CN" altLang="en-US" sz="2400" b="1" i="0" u="none" strike="noStrike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61721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第</a:t>
                      </a:r>
                      <a:r>
                        <a:rPr lang="en-US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7</a:t>
                      </a:r>
                      <a:r>
                        <a:rPr lang="zh-CN" altLang="zh-CN" sz="2400" b="1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章</a:t>
                      </a:r>
                      <a:endParaRPr lang="zh-CN" altLang="en-US" sz="2400" b="1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b="1" u="none" strike="noStrike" kern="1200" dirty="0" smtClean="0">
                          <a:effectLst/>
                          <a:latin typeface="+mj-lt"/>
                          <a:ea typeface="黑体" panose="02010609060101010101" pitchFamily="49" charset="-122"/>
                        </a:rPr>
                        <a:t>宇宙模型理论</a:t>
                      </a:r>
                      <a:endParaRPr lang="zh-CN" altLang="en-US" sz="2400" b="1" dirty="0">
                        <a:latin typeface="+mj-lt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</a:t>
                      </a:r>
                      <a:r>
                        <a:rPr lang="zh-CN" altLang="zh-CN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集</a:t>
                      </a: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4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052" y="909603"/>
            <a:ext cx="8917047" cy="4491099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MOOC </a:t>
            </a:r>
            <a:r>
              <a:rPr lang="zh-CN" altLang="en-US" sz="54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：</a:t>
            </a:r>
            <a:r>
              <a:rPr lang="en-US" altLang="zh-CN" sz="54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/>
            </a:r>
            <a:br>
              <a:rPr lang="en-US" altLang="zh-CN" sz="54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</a:br>
            <a:r>
              <a:rPr lang="en-US" sz="54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Massive Open Online Course</a:t>
            </a:r>
            <a:r>
              <a:rPr lang="en-US" sz="4800" b="1" dirty="0" smtClean="0">
                <a:latin typeface="+mn-lt"/>
                <a:ea typeface="黑体" pitchFamily="49" charset="-122"/>
              </a:rPr>
              <a:t/>
            </a:r>
            <a:br>
              <a:rPr lang="en-US" sz="4800" b="1" dirty="0" smtClean="0">
                <a:latin typeface="+mn-lt"/>
                <a:ea typeface="黑体" pitchFamily="49" charset="-122"/>
              </a:rPr>
            </a:br>
            <a:r>
              <a:rPr lang="en-US" altLang="zh-CN" sz="4800" b="1" dirty="0" smtClean="0">
                <a:latin typeface="+mn-lt"/>
                <a:ea typeface="黑体" pitchFamily="49" charset="-122"/>
              </a:rPr>
              <a:t/>
            </a:r>
            <a:br>
              <a:rPr lang="en-US" altLang="zh-CN" sz="4800" b="1" dirty="0" smtClean="0">
                <a:latin typeface="+mn-lt"/>
                <a:ea typeface="黑体" pitchFamily="49" charset="-122"/>
              </a:rPr>
            </a:br>
            <a:r>
              <a:rPr lang="zh-CN" altLang="en-US" sz="5400" b="1" dirty="0" smtClean="0">
                <a:latin typeface="+mn-lt"/>
                <a:ea typeface="黑体" pitchFamily="49" charset="-122"/>
              </a:rPr>
              <a:t>慕课：</a:t>
            </a:r>
            <a:r>
              <a:rPr lang="en-US" altLang="zh-CN" sz="5400" b="1" dirty="0" smtClean="0">
                <a:latin typeface="+mn-lt"/>
                <a:ea typeface="黑体" pitchFamily="49" charset="-122"/>
              </a:rPr>
              <a:t/>
            </a:r>
            <a:br>
              <a:rPr lang="en-US" altLang="zh-CN" sz="5400" b="1" dirty="0" smtClean="0">
                <a:latin typeface="+mn-lt"/>
                <a:ea typeface="黑体" pitchFamily="49" charset="-122"/>
              </a:rPr>
            </a:br>
            <a:r>
              <a:rPr lang="zh-CN" altLang="en-US" sz="5400" b="1" dirty="0" smtClean="0">
                <a:latin typeface="+mn-lt"/>
                <a:ea typeface="黑体" pitchFamily="49" charset="-122"/>
              </a:rPr>
              <a:t>大规模、开放、在线课程</a:t>
            </a:r>
            <a:endParaRPr lang="zh-CN" altLang="en-US" sz="4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89301"/>
            <a:ext cx="2843668" cy="39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AA天文学新概论\第四版\科版社\文科天文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668068"/>
            <a:ext cx="2844316" cy="402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104" y="4653136"/>
            <a:ext cx="8064896" cy="1719064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理科生用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                     </a:t>
            </a:r>
            <a:r>
              <a:rPr lang="zh-CN" altLang="en-US" sz="36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文科生用</a:t>
            </a:r>
            <a:r>
              <a:rPr lang="en-US" altLang="zh-CN" sz="3600" b="1" dirty="0" smtClean="0">
                <a:ea typeface="黑体" panose="02010609060101010101" pitchFamily="49" charset="-122"/>
              </a:rPr>
              <a:t/>
            </a:r>
            <a:br>
              <a:rPr lang="en-US" altLang="zh-CN" sz="3600" b="1" dirty="0" smtClean="0">
                <a:ea typeface="黑体" panose="02010609060101010101" pitchFamily="49" charset="-122"/>
              </a:rPr>
            </a:br>
            <a:r>
              <a:rPr lang="en-US" altLang="zh-CN" sz="3600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2015.12</a:t>
            </a:r>
            <a:r>
              <a:rPr lang="zh-CN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8</a:t>
            </a:r>
            <a:r>
              <a:rPr lang="zh-CN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次印刷</a:t>
            </a: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 </a:t>
            </a:r>
            <a:r>
              <a:rPr lang="en-US" altLang="zh-CN" sz="36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2015.8</a:t>
            </a:r>
            <a:r>
              <a:rPr lang="zh-CN" altLang="zh-CN" sz="36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rgbClr val="0000FF"/>
                </a:solidFill>
                <a:ea typeface="黑体" panose="02010609060101010101" pitchFamily="49" charset="-122"/>
              </a:rPr>
              <a:t>4</a:t>
            </a:r>
            <a:r>
              <a:rPr lang="zh-CN" altLang="zh-CN" sz="3600" b="1" dirty="0">
                <a:solidFill>
                  <a:srgbClr val="0000FF"/>
                </a:solidFill>
                <a:ea typeface="黑体" panose="02010609060101010101" pitchFamily="49" charset="-122"/>
              </a:rPr>
              <a:t>次</a:t>
            </a:r>
            <a:r>
              <a:rPr lang="zh-CN" altLang="zh-CN" sz="3600" b="1" dirty="0" smtClean="0">
                <a:solidFill>
                  <a:srgbClr val="0000FF"/>
                </a:solidFill>
                <a:ea typeface="黑体" panose="02010609060101010101" pitchFamily="49" charset="-122"/>
              </a:rPr>
              <a:t>印刷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7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761148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hlinkClick r:id="rId2" action="ppaction://hlinkfile"/>
              </a:rPr>
              <a:t>片花</a:t>
            </a:r>
            <a:r>
              <a:rPr lang="en-US" altLang="zh-CN" dirty="0" smtClean="0">
                <a:hlinkClick r:id="rId2" action="ppaction://hlinkfile"/>
              </a:rPr>
              <a:t>.mp4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hlinkClick r:id="rId3" action="ppaction://hlinkfile"/>
              </a:rPr>
              <a:t>星海求知片段</a:t>
            </a:r>
            <a:r>
              <a:rPr lang="en-US" altLang="zh-CN" dirty="0" smtClean="0">
                <a:hlinkClick r:id="rId3" action="ppaction://hlinkfile"/>
              </a:rPr>
              <a:t>.mp4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79512" y="440668"/>
            <a:ext cx="8784976" cy="769640"/>
          </a:xfrm>
        </p:spPr>
        <p:txBody>
          <a:bodyPr/>
          <a:lstStyle/>
          <a:p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872716"/>
            <a:ext cx="5918200" cy="3876675"/>
          </a:xfrm>
        </p:spPr>
      </p:pic>
    </p:spTree>
    <p:extLst>
      <p:ext uri="{BB962C8B-B14F-4D97-AF65-F5344CB8AC3E}">
        <p14:creationId xmlns:p14="http://schemas.microsoft.com/office/powerpoint/2010/main" val="19925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109" y="1196752"/>
            <a:ext cx="7772400" cy="1204929"/>
          </a:xfrm>
          <a:solidFill>
            <a:srgbClr val="FFFFCC"/>
          </a:solidFill>
        </p:spPr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星海求知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天文学的奥秘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744924"/>
            <a:ext cx="9144000" cy="28443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indent="17463" algn="ctr">
              <a:buNone/>
            </a:pPr>
            <a:r>
              <a:rPr lang="zh-CN" alt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期待各位关心指导</a:t>
            </a:r>
            <a:endParaRPr lang="en-US" altLang="zh-CN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lvl="0" indent="17463" algn="ctr">
              <a:buNone/>
            </a:pPr>
            <a:r>
              <a:rPr lang="zh-CN" alt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谢 谢</a:t>
            </a:r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！</a:t>
            </a:r>
            <a:endParaRPr lang="en-US" altLang="zh-CN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0" indent="0" algn="ctr">
              <a:buNone/>
            </a:pPr>
            <a:endParaRPr lang="en-US" altLang="zh-CN" sz="2000" b="1" dirty="0" smtClean="0"/>
          </a:p>
          <a:p>
            <a:pPr marL="0" indent="0" algn="ctr">
              <a:buNone/>
            </a:pPr>
            <a:r>
              <a:rPr lang="en-US" altLang="zh-CN" dirty="0" smtClean="0"/>
              <a:t>https</a:t>
            </a:r>
            <a:r>
              <a:rPr lang="en-US" altLang="zh-CN" dirty="0"/>
              <a:t>://mooc1.chaoxing.com/course/87985116.html </a:t>
            </a:r>
            <a:endParaRPr lang="zh-CN" alt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3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927" y="361908"/>
            <a:ext cx="8770995" cy="6097671"/>
          </a:xfrm>
        </p:spPr>
        <p:txBody>
          <a:bodyPr/>
          <a:lstStyle/>
          <a:p>
            <a:r>
              <a:rPr lang="en-US" sz="4800" b="1" dirty="0" smtClean="0">
                <a:latin typeface="+mn-lt"/>
                <a:ea typeface="黑体" pitchFamily="49" charset="-122"/>
              </a:rPr>
              <a:t>2008</a:t>
            </a:r>
            <a:r>
              <a:rPr lang="zh-CN" altLang="en-US" sz="4800" b="1" dirty="0" smtClean="0">
                <a:latin typeface="+mn-lt"/>
                <a:ea typeface="黑体" pitchFamily="49" charset="-122"/>
              </a:rPr>
              <a:t>年加拿大</a:t>
            </a:r>
            <a:r>
              <a:rPr lang="zh-CN" alt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爱德华王子岛</a:t>
            </a:r>
            <a:r>
              <a:rPr lang="zh-CN" altLang="en-US" sz="4800" b="1" dirty="0" smtClean="0">
                <a:latin typeface="+mn-lt"/>
                <a:ea typeface="黑体" pitchFamily="49" charset="-122"/>
              </a:rPr>
              <a:t>大学</a:t>
            </a:r>
            <a:r>
              <a:rPr lang="en-US" sz="4800" b="1" dirty="0" smtClean="0">
                <a:latin typeface="+mn-lt"/>
                <a:ea typeface="黑体" pitchFamily="49" charset="-122"/>
              </a:rPr>
              <a:t> </a:t>
            </a:r>
            <a:br>
              <a:rPr lang="en-US" sz="4800" b="1" dirty="0" smtClean="0">
                <a:latin typeface="+mn-lt"/>
                <a:ea typeface="黑体" pitchFamily="49" charset="-122"/>
              </a:rPr>
            </a:br>
            <a:r>
              <a:rPr lang="zh-CN" altLang="en-US" sz="48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（</a:t>
            </a:r>
            <a:r>
              <a:rPr lang="en-US" sz="48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the University of Prince</a:t>
            </a:r>
            <a:br>
              <a:rPr lang="en-US" sz="48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</a:br>
            <a:r>
              <a:rPr lang="en-US" sz="48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 Edward Island</a:t>
            </a:r>
            <a:r>
              <a:rPr lang="zh-CN" altLang="en-US" sz="48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）</a:t>
            </a:r>
            <a:r>
              <a:rPr lang="en-US" altLang="zh-CN" sz="4800" b="1" dirty="0" smtClean="0">
                <a:latin typeface="+mn-lt"/>
                <a:ea typeface="黑体" pitchFamily="49" charset="-122"/>
              </a:rPr>
              <a:t/>
            </a:r>
            <a:br>
              <a:rPr lang="en-US" altLang="zh-CN" sz="4800" b="1" dirty="0" smtClean="0">
                <a:latin typeface="+mn-lt"/>
                <a:ea typeface="黑体" pitchFamily="49" charset="-122"/>
              </a:rPr>
            </a:br>
            <a:r>
              <a:rPr lang="zh-CN" altLang="en-US" sz="4800" b="1" dirty="0" smtClean="0">
                <a:latin typeface="+mn-lt"/>
                <a:ea typeface="黑体" pitchFamily="49" charset="-122"/>
              </a:rPr>
              <a:t>提出</a:t>
            </a:r>
            <a:r>
              <a:rPr lang="en-US" sz="4800" b="1" dirty="0" smtClean="0">
                <a:latin typeface="+mn-lt"/>
                <a:ea typeface="黑体" pitchFamily="49" charset="-122"/>
              </a:rPr>
              <a:t>MOOC</a:t>
            </a:r>
            <a:r>
              <a:rPr lang="zh-CN" altLang="en-US" sz="4800" b="1" dirty="0" smtClean="0">
                <a:latin typeface="+mn-lt"/>
                <a:ea typeface="黑体" pitchFamily="49" charset="-122"/>
              </a:rPr>
              <a:t>术语概念</a:t>
            </a:r>
            <a:r>
              <a:rPr lang="en-US" altLang="zh-CN" sz="4800" b="1" dirty="0" smtClean="0">
                <a:latin typeface="+mn-lt"/>
                <a:ea typeface="黑体" pitchFamily="49" charset="-122"/>
              </a:rPr>
              <a:t/>
            </a:r>
            <a:br>
              <a:rPr lang="en-US" altLang="zh-CN" sz="4800" b="1" dirty="0" smtClean="0">
                <a:latin typeface="+mn-lt"/>
                <a:ea typeface="黑体" pitchFamily="49" charset="-122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得到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MIT</a:t>
            </a:r>
            <a:r>
              <a:rPr lang="zh-CN" alt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、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 Stanford</a:t>
            </a:r>
            <a:r>
              <a:rPr lang="zh-CN" alt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、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 Harvard</a:t>
            </a:r>
            <a:r>
              <a:rPr lang="zh-CN" alt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、</a:t>
            </a:r>
            <a:r>
              <a:rPr lang="en-US" altLang="zh-CN" sz="4800" b="1" dirty="0" smtClean="0"/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Berkeley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等名校支持</a:t>
            </a:r>
            <a:endParaRPr lang="zh-CN" altLang="en-US" sz="4800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304764"/>
            <a:ext cx="7772400" cy="4681564"/>
          </a:xfrm>
        </p:spPr>
        <p:txBody>
          <a:bodyPr/>
          <a:lstStyle/>
          <a:p>
            <a:r>
              <a:rPr lang="en-US" sz="5400" b="1" dirty="0" smtClean="0">
                <a:latin typeface="黑体" pitchFamily="49" charset="-122"/>
                <a:ea typeface="黑体" pitchFamily="49" charset="-122"/>
              </a:rPr>
              <a:t>2011</a:t>
            </a:r>
            <a:r>
              <a:rPr lang="zh-CN" altLang="en-US" sz="5400" b="1" dirty="0" smtClean="0">
                <a:latin typeface="黑体" pitchFamily="49" charset="-122"/>
                <a:ea typeface="黑体" pitchFamily="49" charset="-122"/>
              </a:rPr>
              <a:t>年慕课开始风靡全球</a:t>
            </a:r>
            <a:r>
              <a:rPr lang="en-US" altLang="zh-CN" sz="5400" b="1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5400" b="1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5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被誉为印刷术发明以来</a:t>
            </a:r>
            <a:r>
              <a:rPr lang="en-US" altLang="zh-CN" sz="5400" b="1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5400" b="1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最大的教育革新</a:t>
            </a:r>
            <a:r>
              <a:rPr 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2494" y="1772816"/>
            <a:ext cx="8397990" cy="3523946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en-US" altLang="zh-CN" sz="4400" b="1" dirty="0" smtClean="0">
                <a:ea typeface="黑体" pitchFamily="49" charset="-122"/>
              </a:rPr>
              <a:t>MOOC</a:t>
            </a:r>
          </a:p>
          <a:p>
            <a:pPr marL="0" algn="ctr">
              <a:spcBef>
                <a:spcPts val="0"/>
              </a:spcBef>
              <a:buNone/>
            </a:pPr>
            <a:r>
              <a:rPr lang="zh-CN" altLang="en-US" sz="4400" b="1" dirty="0" smtClean="0">
                <a:ea typeface="黑体" pitchFamily="49" charset="-122"/>
              </a:rPr>
              <a:t>不同于远程</a:t>
            </a:r>
            <a:r>
              <a:rPr lang="zh-CN" altLang="en-US" sz="4400" b="1" dirty="0" smtClean="0">
                <a:ea typeface="黑体" pitchFamily="49" charset="-122"/>
              </a:rPr>
              <a:t>教育</a:t>
            </a:r>
            <a:endParaRPr lang="en-US" altLang="zh-CN" sz="4400" b="1" dirty="0" smtClean="0">
              <a:ea typeface="黑体" pitchFamily="49" charset="-122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ea typeface="黑体" pitchFamily="49" charset="-122"/>
              </a:rPr>
              <a:t>不同于教学视频公开课</a:t>
            </a:r>
            <a:endParaRPr lang="en-US" altLang="zh-CN" sz="4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ea typeface="黑体" pitchFamily="49" charset="-122"/>
              </a:rPr>
              <a:t>不同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itchFamily="49" charset="-122"/>
              </a:rPr>
              <a:t>于基于网络的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itchFamily="49" charset="-122"/>
              </a:rPr>
              <a:t>学习软件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057" y="873091"/>
            <a:ext cx="8194734" cy="489274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4400" b="1" dirty="0" smtClean="0">
                <a:solidFill>
                  <a:srgbClr val="FF0000"/>
                </a:solidFill>
                <a:ea typeface="黑体" pitchFamily="49" charset="-122"/>
              </a:rPr>
              <a:t>MOOC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itchFamily="49" charset="-122"/>
              </a:rPr>
              <a:t>时间空间灵活</a:t>
            </a:r>
            <a:endParaRPr lang="en-US" altLang="zh-CN" sz="44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  <a:ea typeface="黑体" pitchFamily="49" charset="-122"/>
              </a:rPr>
              <a:t>7×24</a:t>
            </a:r>
            <a:r>
              <a:rPr lang="zh-CN" altLang="en-US" sz="4400" b="1" dirty="0" smtClean="0">
                <a:solidFill>
                  <a:srgbClr val="FF0000"/>
                </a:solidFill>
                <a:ea typeface="黑体" pitchFamily="49" charset="-122"/>
              </a:rPr>
              <a:t>全天开放</a:t>
            </a:r>
            <a:endParaRPr lang="en-US" altLang="zh-CN" sz="44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ea typeface="黑体" pitchFamily="49" charset="-122"/>
              </a:rPr>
              <a:t>学生自我管理学习进度</a:t>
            </a:r>
            <a:endParaRPr lang="en-US" altLang="zh-CN" sz="4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ea typeface="黑体" pitchFamily="49" charset="-122"/>
              </a:rPr>
              <a:t>使用客观、自动化的线上</a:t>
            </a:r>
            <a:endParaRPr lang="en-US" altLang="zh-CN" sz="4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 smtClean="0">
                <a:solidFill>
                  <a:srgbClr val="0000FF"/>
                </a:solidFill>
                <a:ea typeface="黑体" pitchFamily="49" charset="-122"/>
              </a:rPr>
              <a:t>学习评价系统</a:t>
            </a:r>
            <a:endParaRPr lang="en-US" altLang="zh-CN" sz="4400" b="1" dirty="0" smtClean="0">
              <a:solidFill>
                <a:srgbClr val="0000FF"/>
              </a:solidFill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 smtClean="0">
                <a:ea typeface="黑体" pitchFamily="49" charset="-122"/>
              </a:rPr>
              <a:t>包括随堂测验、考试等</a:t>
            </a:r>
            <a:endParaRPr lang="en-US" altLang="zh-CN" sz="4400" b="1" dirty="0" smtClean="0">
              <a:ea typeface="黑体" pitchFamily="49" charset="-12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4400" b="1" dirty="0" smtClean="0">
                <a:ea typeface="黑体" pitchFamily="49" charset="-122"/>
              </a:rPr>
              <a:t>还能运用课程网络开展互动</a:t>
            </a:r>
            <a:endParaRPr lang="en-US" altLang="zh-CN" sz="4400" b="1" dirty="0" smtClean="0"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01" y="398422"/>
            <a:ext cx="8982198" cy="2628936"/>
          </a:xfrm>
        </p:spPr>
        <p:txBody>
          <a:bodyPr/>
          <a:lstStyle/>
          <a:p>
            <a:r>
              <a:rPr lang="zh-CN" altLang="en-US" sz="4000" b="1" dirty="0" smtClean="0">
                <a:latin typeface="+mn-lt"/>
                <a:ea typeface="黑体" pitchFamily="49" charset="-122"/>
              </a:rPr>
              <a:t>北京</a:t>
            </a:r>
            <a:r>
              <a:rPr lang="zh-CN" altLang="en-US" sz="40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果壳</a:t>
            </a:r>
            <a:r>
              <a:rPr lang="zh-CN" altLang="en-US" sz="4000" b="1" dirty="0" smtClean="0">
                <a:latin typeface="+mn-lt"/>
                <a:ea typeface="黑体" pitchFamily="49" charset="-122"/>
              </a:rPr>
              <a:t>互动科技</a:t>
            </a:r>
            <a:r>
              <a:rPr lang="zh-CN" altLang="en-US" sz="40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传媒</a:t>
            </a:r>
            <a:r>
              <a:rPr lang="zh-CN" altLang="en-US" sz="4000" b="1" dirty="0" smtClean="0">
                <a:latin typeface="+mn-lt"/>
                <a:ea typeface="黑体" pitchFamily="49" charset="-122"/>
              </a:rPr>
              <a:t>有限公司</a:t>
            </a:r>
            <a:br>
              <a:rPr lang="zh-CN" altLang="en-US" sz="4000" b="1" dirty="0" smtClean="0">
                <a:latin typeface="+mn-lt"/>
                <a:ea typeface="黑体" pitchFamily="49" charset="-122"/>
              </a:rPr>
            </a:br>
            <a:r>
              <a:rPr lang="en-US" sz="40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2010</a:t>
            </a:r>
            <a:r>
              <a:rPr lang="zh-CN" altLang="en-US" sz="40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年</a:t>
            </a:r>
            <a:r>
              <a:rPr lang="en-US" sz="40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11</a:t>
            </a:r>
            <a:r>
              <a:rPr lang="zh-CN" altLang="en-US" sz="40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月推出果壳网（</a:t>
            </a:r>
            <a:r>
              <a:rPr lang="en-US" sz="40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Guokr.com</a:t>
            </a:r>
            <a:r>
              <a:rPr lang="zh-CN" altLang="en-US" sz="4000" b="1" dirty="0" smtClean="0">
                <a:solidFill>
                  <a:srgbClr val="0000FF"/>
                </a:solidFill>
                <a:latin typeface="+mn-lt"/>
                <a:ea typeface="黑体" pitchFamily="49" charset="-122"/>
              </a:rPr>
              <a:t>）</a:t>
            </a:r>
            <a:endParaRPr lang="zh-CN" altLang="en-US" sz="6600" b="1" dirty="0">
              <a:solidFill>
                <a:srgbClr val="0000FF"/>
              </a:solidFill>
              <a:latin typeface="+mn-lt"/>
              <a:ea typeface="黑体" pitchFamily="49" charset="-122"/>
            </a:endParaRPr>
          </a:p>
        </p:txBody>
      </p:sp>
      <p:pic>
        <p:nvPicPr>
          <p:cNvPr id="4" name="内容占位符 3" descr="捕获慕课1.PNG"/>
          <p:cNvPicPr>
            <a:picLocks noGrp="1" noChangeAspect="1"/>
          </p:cNvPicPr>
          <p:nvPr>
            <p:ph idx="1"/>
          </p:nvPr>
        </p:nvPicPr>
        <p:blipFill>
          <a:blip r:embed="rId2"/>
          <a:srcRect l="9394" t="24482" r="8302" b="21111"/>
          <a:stretch>
            <a:fillRect/>
          </a:stretch>
        </p:blipFill>
        <p:spPr>
          <a:xfrm>
            <a:off x="539552" y="2564904"/>
            <a:ext cx="7978090" cy="3468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果壳网上的</a:t>
            </a:r>
            <a:r>
              <a:rPr lang="en-US" altLang="zh-CN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MOOC</a:t>
            </a:r>
            <a:r>
              <a:rPr lang="zh-CN" altLang="en-US" sz="48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学院</a:t>
            </a:r>
            <a:endParaRPr lang="zh-CN" altLang="en-US" sz="4800" b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  <p:pic>
        <p:nvPicPr>
          <p:cNvPr id="4" name="内容占位符 3" descr="捕获慕课2.PNG"/>
          <p:cNvPicPr>
            <a:picLocks noGrp="1" noChangeAspect="1"/>
          </p:cNvPicPr>
          <p:nvPr>
            <p:ph idx="1"/>
          </p:nvPr>
        </p:nvPicPr>
        <p:blipFill>
          <a:blip r:embed="rId2"/>
          <a:srcRect l="2243" t="1166" r="1715" b="10457"/>
          <a:stretch>
            <a:fillRect/>
          </a:stretch>
        </p:blipFill>
        <p:spPr>
          <a:xfrm>
            <a:off x="519057" y="1822428"/>
            <a:ext cx="8178912" cy="4937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慕课3.PNG"/>
          <p:cNvPicPr>
            <a:picLocks noGrp="1" noChangeAspect="1"/>
          </p:cNvPicPr>
          <p:nvPr>
            <p:ph idx="1"/>
          </p:nvPr>
        </p:nvPicPr>
        <p:blipFill>
          <a:blip r:embed="rId2"/>
          <a:srcRect l="3581" r="35538"/>
          <a:stretch>
            <a:fillRect/>
          </a:stretch>
        </p:blipFill>
        <p:spPr>
          <a:xfrm>
            <a:off x="260536" y="496912"/>
            <a:ext cx="8619998" cy="5268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15529</TotalTime>
  <Words>382</Words>
  <Application>Microsoft Office PowerPoint</Application>
  <PresentationFormat>全屏显示(4:3)</PresentationFormat>
  <Paragraphs>107</Paragraphs>
  <Slides>22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默认设计模板</vt:lpstr>
      <vt:lpstr>中国虚拟天文台与天文信息学 2016年学术年会 网络时代天文教育 的慕课形式</vt:lpstr>
      <vt:lpstr>MOOC ： Massive Open Online Course  慕课： 大规模、开放、在线课程</vt:lpstr>
      <vt:lpstr>2008年加拿大爱德华王子岛大学  （the University of Prince  Edward Island） 提出MOOC术语概念 得到 MIT、 Stanford、 Harvard、 Berkeley  等名校支持</vt:lpstr>
      <vt:lpstr>2011年慕课开始风靡全球 被誉为印刷术发明以来 最大的教育革新 </vt:lpstr>
      <vt:lpstr>PowerPoint 演示文稿</vt:lpstr>
      <vt:lpstr>PowerPoint 演示文稿</vt:lpstr>
      <vt:lpstr>北京果壳互动科技传媒有限公司 2010年11月推出果壳网（Guokr.com）</vt:lpstr>
      <vt:lpstr>果壳网上的MOOC学院</vt:lpstr>
      <vt:lpstr>PowerPoint 演示文稿</vt:lpstr>
      <vt:lpstr>University of Arizona</vt:lpstr>
      <vt:lpstr>Princeton University</vt:lpstr>
      <vt:lpstr>Australian National University</vt:lpstr>
      <vt:lpstr>北京世纪超星信息技术发展 有限责任公司，1993年成立 2010年建立超星尔雅通识课</vt:lpstr>
      <vt:lpstr>PowerPoint 演示文稿</vt:lpstr>
      <vt:lpstr>2016春超星尔雅通识课共218门</vt:lpstr>
      <vt:lpstr>从爱因斯坦到 霍金的宇宙 赵 峥，北京师范大学</vt:lpstr>
      <vt:lpstr>218门中2016新上线的慕课26门 其中ZD类 3 门</vt:lpstr>
      <vt:lpstr>共7章18讲，79集，总时长15:22:26 15.3739时×60/45=20.5课时 2016第1学期143校，选课学生16073名</vt:lpstr>
      <vt:lpstr>共79集，每集平均时长11.7分</vt:lpstr>
      <vt:lpstr>理科生用                     文科生用  2015.12第8次印刷      2015.8第4次印刷</vt:lpstr>
      <vt:lpstr>片花.mp4 星海求知片段.mp4</vt:lpstr>
      <vt:lpstr> 星海求知——天文学的奥秘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人文素质中的宇宙情怀</dc:title>
  <dc:creator>suyi</dc:creator>
  <cp:lastModifiedBy>su</cp:lastModifiedBy>
  <cp:revision>668</cp:revision>
  <dcterms:created xsi:type="dcterms:W3CDTF">2010-05-15T12:20:26Z</dcterms:created>
  <dcterms:modified xsi:type="dcterms:W3CDTF">2016-09-13T01:27:43Z</dcterms:modified>
</cp:coreProperties>
</file>