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312" r:id="rId4"/>
    <p:sldId id="297" r:id="rId5"/>
    <p:sldId id="300" r:id="rId6"/>
    <p:sldId id="298" r:id="rId7"/>
    <p:sldId id="311" r:id="rId8"/>
    <p:sldId id="314" r:id="rId9"/>
    <p:sldId id="290" r:id="rId10"/>
    <p:sldId id="288" r:id="rId11"/>
    <p:sldId id="303" r:id="rId12"/>
    <p:sldId id="296" r:id="rId13"/>
    <p:sldId id="295" r:id="rId14"/>
    <p:sldId id="289" r:id="rId15"/>
    <p:sldId id="313" r:id="rId16"/>
    <p:sldId id="309" r:id="rId17"/>
    <p:sldId id="305" r:id="rId18"/>
    <p:sldId id="306" r:id="rId19"/>
    <p:sldId id="308" r:id="rId20"/>
    <p:sldId id="293" r:id="rId21"/>
    <p:sldId id="285"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12"/>
    <a:srgbClr val="9EBA7C"/>
    <a:srgbClr val="CDEBEA"/>
    <a:srgbClr val="63ADB1"/>
    <a:srgbClr val="34B7E0"/>
    <a:srgbClr val="FDE3A3"/>
    <a:srgbClr val="B1985B"/>
    <a:srgbClr val="DEA32E"/>
    <a:srgbClr val="A3BDDD"/>
    <a:srgbClr val="BF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3" autoAdjust="0"/>
    <p:restoredTop sz="92281" autoAdjust="0"/>
  </p:normalViewPr>
  <p:slideViewPr>
    <p:cSldViewPr>
      <p:cViewPr varScale="1">
        <p:scale>
          <a:sx n="65" d="100"/>
          <a:sy n="65" d="100"/>
        </p:scale>
        <p:origin x="-1512" y="-10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2672C-C09E-4E64-A4FE-2A5A366CF971}" type="doc">
      <dgm:prSet loTypeId="urn:microsoft.com/office/officeart/2005/8/layout/process3" loCatId="process" qsTypeId="urn:microsoft.com/office/officeart/2005/8/quickstyle/simple4" qsCatId="simple" csTypeId="urn:microsoft.com/office/officeart/2005/8/colors/colorful5" csCatId="colorful" phldr="1"/>
      <dgm:spPr/>
      <dgm:t>
        <a:bodyPr/>
        <a:lstStyle/>
        <a:p>
          <a:endParaRPr lang="zh-CN" altLang="en-US"/>
        </a:p>
      </dgm:t>
    </dgm:pt>
    <dgm:pt modelId="{3BE386EF-AFAD-48BA-9530-EDB0099B9227}">
      <dgm:prSet phldrT="[文本]"/>
      <dgm:spPr/>
      <dgm:t>
        <a:bodyPr/>
        <a:lstStyle/>
        <a:p>
          <a:r>
            <a:rPr lang="zh-CN" altLang="en-US" dirty="0" smtClean="0">
              <a:solidFill>
                <a:schemeClr val="tx1"/>
              </a:solidFill>
              <a:latin typeface="黑体" pitchFamily="49" charset="-122"/>
              <a:ea typeface="黑体" pitchFamily="49" charset="-122"/>
            </a:rPr>
            <a:t>传统到馆服务</a:t>
          </a:r>
          <a:endParaRPr lang="zh-CN" altLang="en-US" dirty="0">
            <a:solidFill>
              <a:schemeClr val="tx1"/>
            </a:solidFill>
            <a:latin typeface="黑体" pitchFamily="49" charset="-122"/>
            <a:ea typeface="黑体" pitchFamily="49" charset="-122"/>
          </a:endParaRPr>
        </a:p>
      </dgm:t>
    </dgm:pt>
    <dgm:pt modelId="{2616ACF8-3739-4A52-BF3F-FE889E218C51}" type="parTrans" cxnId="{68C193E6-5E3B-4AF1-B386-F56D6E504076}">
      <dgm:prSet/>
      <dgm:spPr/>
      <dgm:t>
        <a:bodyPr/>
        <a:lstStyle/>
        <a:p>
          <a:endParaRPr lang="zh-CN" altLang="en-US">
            <a:latin typeface="黑体" pitchFamily="49" charset="-122"/>
            <a:ea typeface="黑体" pitchFamily="49" charset="-122"/>
          </a:endParaRPr>
        </a:p>
      </dgm:t>
    </dgm:pt>
    <dgm:pt modelId="{1BB02F3C-00D9-4A9A-AE3D-80DF8433FE2E}" type="sibTrans" cxnId="{68C193E6-5E3B-4AF1-B386-F56D6E504076}">
      <dgm:prSet/>
      <dgm:spPr/>
      <dgm:t>
        <a:bodyPr/>
        <a:lstStyle/>
        <a:p>
          <a:endParaRPr lang="zh-CN" altLang="en-US">
            <a:latin typeface="黑体" pitchFamily="49" charset="-122"/>
            <a:ea typeface="黑体" pitchFamily="49" charset="-122"/>
          </a:endParaRPr>
        </a:p>
      </dgm:t>
    </dgm:pt>
    <dgm:pt modelId="{2865B54E-CC7F-4326-95B0-8403F9F94CFB}">
      <dgm:prSet phldrT="[文本]"/>
      <dgm:spPr>
        <a:solidFill>
          <a:schemeClr val="tx2">
            <a:lumMod val="20000"/>
            <a:lumOff val="80000"/>
            <a:alpha val="90000"/>
          </a:schemeClr>
        </a:solidFill>
      </dgm:spPr>
      <dgm:t>
        <a:bodyPr/>
        <a:lstStyle/>
        <a:p>
          <a:r>
            <a:rPr lang="zh-CN" altLang="en-US" dirty="0" smtClean="0">
              <a:latin typeface="黑体" pitchFamily="49" charset="-122"/>
              <a:ea typeface="黑体" pitchFamily="49" charset="-122"/>
            </a:rPr>
            <a:t>借还</a:t>
          </a:r>
          <a:endParaRPr lang="zh-CN" altLang="en-US" dirty="0">
            <a:latin typeface="黑体" pitchFamily="49" charset="-122"/>
            <a:ea typeface="黑体" pitchFamily="49" charset="-122"/>
          </a:endParaRPr>
        </a:p>
      </dgm:t>
    </dgm:pt>
    <dgm:pt modelId="{A5BCFEAC-68AD-48EE-AB3D-5CE2ADC596DD}" type="parTrans" cxnId="{2C04BD32-D85E-445C-A4C5-DECF7DE98289}">
      <dgm:prSet/>
      <dgm:spPr/>
      <dgm:t>
        <a:bodyPr/>
        <a:lstStyle/>
        <a:p>
          <a:endParaRPr lang="zh-CN" altLang="en-US">
            <a:latin typeface="黑体" pitchFamily="49" charset="-122"/>
            <a:ea typeface="黑体" pitchFamily="49" charset="-122"/>
          </a:endParaRPr>
        </a:p>
      </dgm:t>
    </dgm:pt>
    <dgm:pt modelId="{BFCEC519-DDEF-45C4-AD00-A478FE11AAE6}" type="sibTrans" cxnId="{2C04BD32-D85E-445C-A4C5-DECF7DE98289}">
      <dgm:prSet/>
      <dgm:spPr/>
      <dgm:t>
        <a:bodyPr/>
        <a:lstStyle/>
        <a:p>
          <a:endParaRPr lang="zh-CN" altLang="en-US">
            <a:latin typeface="黑体" pitchFamily="49" charset="-122"/>
            <a:ea typeface="黑体" pitchFamily="49" charset="-122"/>
          </a:endParaRPr>
        </a:p>
      </dgm:t>
    </dgm:pt>
    <dgm:pt modelId="{1D19CB77-5C0A-41C3-BF48-A2E158315E89}">
      <dgm:prSet phldrT="[文本]"/>
      <dgm:spPr>
        <a:solidFill>
          <a:schemeClr val="accent1">
            <a:lumMod val="60000"/>
            <a:lumOff val="40000"/>
          </a:schemeClr>
        </a:solidFill>
      </dgm:spPr>
      <dgm:t>
        <a:bodyPr/>
        <a:lstStyle/>
        <a:p>
          <a:r>
            <a:rPr lang="zh-CN" altLang="en-US" dirty="0" smtClean="0">
              <a:solidFill>
                <a:schemeClr val="tx1"/>
              </a:solidFill>
              <a:latin typeface="黑体" pitchFamily="49" charset="-122"/>
              <a:ea typeface="黑体" pitchFamily="49" charset="-122"/>
            </a:rPr>
            <a:t>基本通用服务</a:t>
          </a:r>
          <a:endParaRPr lang="zh-CN" altLang="en-US" dirty="0">
            <a:solidFill>
              <a:schemeClr val="tx1"/>
            </a:solidFill>
            <a:latin typeface="黑体" pitchFamily="49" charset="-122"/>
            <a:ea typeface="黑体" pitchFamily="49" charset="-122"/>
          </a:endParaRPr>
        </a:p>
      </dgm:t>
    </dgm:pt>
    <dgm:pt modelId="{D1CD8D54-E14C-46BE-8E5F-C8476DC63D06}" type="parTrans" cxnId="{DE238903-2BC1-4161-89D8-8B949218AD22}">
      <dgm:prSet/>
      <dgm:spPr/>
      <dgm:t>
        <a:bodyPr/>
        <a:lstStyle/>
        <a:p>
          <a:endParaRPr lang="zh-CN" altLang="en-US">
            <a:latin typeface="黑体" pitchFamily="49" charset="-122"/>
            <a:ea typeface="黑体" pitchFamily="49" charset="-122"/>
          </a:endParaRPr>
        </a:p>
      </dgm:t>
    </dgm:pt>
    <dgm:pt modelId="{9DEE653B-56F7-4924-8BF7-D339EAB65883}" type="sibTrans" cxnId="{DE238903-2BC1-4161-89D8-8B949218AD22}">
      <dgm:prSet/>
      <dgm:spPr>
        <a:solidFill>
          <a:schemeClr val="accent1">
            <a:lumMod val="60000"/>
            <a:lumOff val="40000"/>
          </a:schemeClr>
        </a:solidFill>
        <a:ln>
          <a:solidFill>
            <a:schemeClr val="accent1">
              <a:lumMod val="60000"/>
              <a:lumOff val="40000"/>
            </a:schemeClr>
          </a:solidFill>
        </a:ln>
      </dgm:spPr>
      <dgm:t>
        <a:bodyPr/>
        <a:lstStyle/>
        <a:p>
          <a:endParaRPr lang="zh-CN" altLang="en-US">
            <a:latin typeface="黑体" pitchFamily="49" charset="-122"/>
            <a:ea typeface="黑体" pitchFamily="49" charset="-122"/>
          </a:endParaRPr>
        </a:p>
      </dgm:t>
    </dgm:pt>
    <dgm:pt modelId="{78A8EE07-8560-401E-AADB-0CB0094BBB57}">
      <dgm:prSet phldrT="[文本]"/>
      <dgm:spPr>
        <a:solidFill>
          <a:schemeClr val="accent3">
            <a:lumMod val="75000"/>
            <a:alpha val="90000"/>
          </a:schemeClr>
        </a:solidFill>
        <a:ln>
          <a:solidFill>
            <a:schemeClr val="accent1">
              <a:lumMod val="75000"/>
            </a:schemeClr>
          </a:solidFill>
        </a:ln>
      </dgm:spPr>
      <dgm:t>
        <a:bodyPr/>
        <a:lstStyle/>
        <a:p>
          <a:r>
            <a:rPr lang="zh-CN" altLang="en-US" dirty="0" smtClean="0">
              <a:latin typeface="黑体" pitchFamily="49" charset="-122"/>
              <a:ea typeface="黑体" pitchFamily="49" charset="-122"/>
            </a:rPr>
            <a:t>信息素养培训</a:t>
          </a:r>
          <a:endParaRPr lang="zh-CN" altLang="en-US" dirty="0">
            <a:latin typeface="黑体" pitchFamily="49" charset="-122"/>
            <a:ea typeface="黑体" pitchFamily="49" charset="-122"/>
          </a:endParaRPr>
        </a:p>
      </dgm:t>
    </dgm:pt>
    <dgm:pt modelId="{C0545B9E-9A21-46AA-AD8E-AE70BD39888F}" type="parTrans" cxnId="{315DAB0B-2FDF-486A-B2D5-38FAE1552856}">
      <dgm:prSet/>
      <dgm:spPr/>
      <dgm:t>
        <a:bodyPr/>
        <a:lstStyle/>
        <a:p>
          <a:endParaRPr lang="zh-CN" altLang="en-US">
            <a:latin typeface="黑体" pitchFamily="49" charset="-122"/>
            <a:ea typeface="黑体" pitchFamily="49" charset="-122"/>
          </a:endParaRPr>
        </a:p>
      </dgm:t>
    </dgm:pt>
    <dgm:pt modelId="{B480B177-E1FB-41E9-94C1-FD1FF7D8EF81}" type="sibTrans" cxnId="{315DAB0B-2FDF-486A-B2D5-38FAE1552856}">
      <dgm:prSet/>
      <dgm:spPr/>
      <dgm:t>
        <a:bodyPr/>
        <a:lstStyle/>
        <a:p>
          <a:endParaRPr lang="zh-CN" altLang="en-US">
            <a:latin typeface="黑体" pitchFamily="49" charset="-122"/>
            <a:ea typeface="黑体" pitchFamily="49" charset="-122"/>
          </a:endParaRPr>
        </a:p>
      </dgm:t>
    </dgm:pt>
    <dgm:pt modelId="{56EC7B8A-196C-4DE3-B631-282F79A7B4B7}">
      <dgm:prSet phldrT="[文本]"/>
      <dgm:spPr>
        <a:solidFill>
          <a:schemeClr val="accent1">
            <a:lumMod val="75000"/>
          </a:schemeClr>
        </a:solidFill>
      </dgm:spPr>
      <dgm:t>
        <a:bodyPr/>
        <a:lstStyle/>
        <a:p>
          <a:r>
            <a:rPr lang="zh-CN" altLang="en-US" dirty="0" smtClean="0">
              <a:solidFill>
                <a:schemeClr val="tx1"/>
              </a:solidFill>
              <a:latin typeface="黑体" pitchFamily="49" charset="-122"/>
              <a:ea typeface="黑体" pitchFamily="49" charset="-122"/>
            </a:rPr>
            <a:t>单一应答服务</a:t>
          </a:r>
          <a:endParaRPr lang="zh-CN" altLang="en-US" dirty="0">
            <a:solidFill>
              <a:schemeClr val="tx1"/>
            </a:solidFill>
            <a:latin typeface="黑体" pitchFamily="49" charset="-122"/>
            <a:ea typeface="黑体" pitchFamily="49" charset="-122"/>
          </a:endParaRPr>
        </a:p>
      </dgm:t>
    </dgm:pt>
    <dgm:pt modelId="{9449439F-09CD-405B-9B13-C1926CA82155}" type="parTrans" cxnId="{1419F549-157C-4C22-B2ED-719BF71CB7F4}">
      <dgm:prSet/>
      <dgm:spPr/>
      <dgm:t>
        <a:bodyPr/>
        <a:lstStyle/>
        <a:p>
          <a:endParaRPr lang="zh-CN" altLang="en-US">
            <a:latin typeface="黑体" pitchFamily="49" charset="-122"/>
            <a:ea typeface="黑体" pitchFamily="49" charset="-122"/>
          </a:endParaRPr>
        </a:p>
      </dgm:t>
    </dgm:pt>
    <dgm:pt modelId="{512346D7-A9AA-44F3-AE46-9887A6788C95}" type="sibTrans" cxnId="{1419F549-157C-4C22-B2ED-719BF71CB7F4}">
      <dgm:prSet/>
      <dgm:spPr/>
      <dgm:t>
        <a:bodyPr/>
        <a:lstStyle/>
        <a:p>
          <a:endParaRPr lang="zh-CN" altLang="en-US">
            <a:latin typeface="黑体" pitchFamily="49" charset="-122"/>
            <a:ea typeface="黑体" pitchFamily="49" charset="-122"/>
          </a:endParaRPr>
        </a:p>
      </dgm:t>
    </dgm:pt>
    <dgm:pt modelId="{8F9E76FC-2590-4F71-895D-17301DF1AECA}">
      <dgm:prSet phldrT="[文本]"/>
      <dgm:spPr>
        <a:solidFill>
          <a:schemeClr val="accent6">
            <a:lumMod val="75000"/>
            <a:alpha val="90000"/>
          </a:schemeClr>
        </a:solidFill>
        <a:ln>
          <a:solidFill>
            <a:schemeClr val="accent1">
              <a:lumMod val="75000"/>
            </a:schemeClr>
          </a:solidFill>
        </a:ln>
      </dgm:spPr>
      <dgm:t>
        <a:bodyPr/>
        <a:lstStyle/>
        <a:p>
          <a:r>
            <a:rPr lang="zh-CN" altLang="en-US" dirty="0" smtClean="0">
              <a:latin typeface="黑体" pitchFamily="49" charset="-122"/>
              <a:ea typeface="黑体" pitchFamily="49" charset="-122"/>
            </a:rPr>
            <a:t>需求明确</a:t>
          </a:r>
          <a:endParaRPr lang="zh-CN" altLang="en-US" dirty="0">
            <a:latin typeface="黑体" pitchFamily="49" charset="-122"/>
            <a:ea typeface="黑体" pitchFamily="49" charset="-122"/>
          </a:endParaRPr>
        </a:p>
      </dgm:t>
    </dgm:pt>
    <dgm:pt modelId="{2DA848FE-1E0C-40A3-B8E0-7DA22BA584A2}" type="parTrans" cxnId="{95237883-86EB-468E-A3EF-0B5B650EA3AF}">
      <dgm:prSet/>
      <dgm:spPr/>
      <dgm:t>
        <a:bodyPr/>
        <a:lstStyle/>
        <a:p>
          <a:endParaRPr lang="zh-CN" altLang="en-US">
            <a:latin typeface="黑体" pitchFamily="49" charset="-122"/>
            <a:ea typeface="黑体" pitchFamily="49" charset="-122"/>
          </a:endParaRPr>
        </a:p>
      </dgm:t>
    </dgm:pt>
    <dgm:pt modelId="{C418CA65-E4E0-48C1-9B6B-8B51AF351E6B}" type="sibTrans" cxnId="{95237883-86EB-468E-A3EF-0B5B650EA3AF}">
      <dgm:prSet/>
      <dgm:spPr/>
      <dgm:t>
        <a:bodyPr/>
        <a:lstStyle/>
        <a:p>
          <a:endParaRPr lang="zh-CN" altLang="en-US">
            <a:latin typeface="黑体" pitchFamily="49" charset="-122"/>
            <a:ea typeface="黑体" pitchFamily="49" charset="-122"/>
          </a:endParaRPr>
        </a:p>
      </dgm:t>
    </dgm:pt>
    <dgm:pt modelId="{6DDEDA2F-8BE5-4CE1-B5CE-151BF7E9F458}">
      <dgm:prSet phldrT="[文本]"/>
      <dgm:spPr>
        <a:solidFill>
          <a:schemeClr val="tx2">
            <a:lumMod val="20000"/>
            <a:lumOff val="80000"/>
            <a:alpha val="90000"/>
          </a:schemeClr>
        </a:solidFill>
      </dgm:spPr>
      <dgm:t>
        <a:bodyPr/>
        <a:lstStyle/>
        <a:p>
          <a:r>
            <a:rPr lang="zh-CN" altLang="en-US" dirty="0" smtClean="0">
              <a:latin typeface="黑体" pitchFamily="49" charset="-122"/>
              <a:ea typeface="黑体" pitchFamily="49" charset="-122"/>
            </a:rPr>
            <a:t>阅览</a:t>
          </a:r>
          <a:endParaRPr lang="zh-CN" altLang="en-US" dirty="0">
            <a:latin typeface="黑体" pitchFamily="49" charset="-122"/>
            <a:ea typeface="黑体" pitchFamily="49" charset="-122"/>
          </a:endParaRPr>
        </a:p>
      </dgm:t>
    </dgm:pt>
    <dgm:pt modelId="{EB084A3E-2500-4899-A109-E94B7FE5FDCB}" type="parTrans" cxnId="{7FE694D5-9359-4AF2-A91D-78AE0FE7E4CA}">
      <dgm:prSet/>
      <dgm:spPr/>
      <dgm:t>
        <a:bodyPr/>
        <a:lstStyle/>
        <a:p>
          <a:endParaRPr lang="zh-CN" altLang="en-US">
            <a:latin typeface="黑体" pitchFamily="49" charset="-122"/>
            <a:ea typeface="黑体" pitchFamily="49" charset="-122"/>
          </a:endParaRPr>
        </a:p>
      </dgm:t>
    </dgm:pt>
    <dgm:pt modelId="{BC00EE07-6E76-44AC-A6E8-88841403B1AB}" type="sibTrans" cxnId="{7FE694D5-9359-4AF2-A91D-78AE0FE7E4CA}">
      <dgm:prSet/>
      <dgm:spPr/>
      <dgm:t>
        <a:bodyPr/>
        <a:lstStyle/>
        <a:p>
          <a:endParaRPr lang="zh-CN" altLang="en-US">
            <a:latin typeface="黑体" pitchFamily="49" charset="-122"/>
            <a:ea typeface="黑体" pitchFamily="49" charset="-122"/>
          </a:endParaRPr>
        </a:p>
      </dgm:t>
    </dgm:pt>
    <dgm:pt modelId="{366CDC60-3134-48CD-BD4A-0EEF5EA8C8FB}">
      <dgm:prSet phldrT="[文本]"/>
      <dgm:spPr>
        <a:solidFill>
          <a:schemeClr val="accent3">
            <a:lumMod val="75000"/>
            <a:alpha val="90000"/>
          </a:schemeClr>
        </a:solidFill>
        <a:ln>
          <a:solidFill>
            <a:schemeClr val="accent1">
              <a:lumMod val="75000"/>
            </a:schemeClr>
          </a:solidFill>
        </a:ln>
      </dgm:spPr>
      <dgm:t>
        <a:bodyPr/>
        <a:lstStyle/>
        <a:p>
          <a:r>
            <a:rPr lang="zh-CN" altLang="en-US" dirty="0" smtClean="0">
              <a:latin typeface="黑体" pitchFamily="49" charset="-122"/>
              <a:ea typeface="黑体" pitchFamily="49" charset="-122"/>
            </a:rPr>
            <a:t>参考咨询</a:t>
          </a:r>
          <a:endParaRPr lang="zh-CN" altLang="en-US" dirty="0">
            <a:latin typeface="黑体" pitchFamily="49" charset="-122"/>
            <a:ea typeface="黑体" pitchFamily="49" charset="-122"/>
          </a:endParaRPr>
        </a:p>
      </dgm:t>
    </dgm:pt>
    <dgm:pt modelId="{43E90780-DD99-45B1-818F-4734912500D6}" type="parTrans" cxnId="{F8A8FC09-962A-4B79-9829-0B4EA3CB82CC}">
      <dgm:prSet/>
      <dgm:spPr/>
      <dgm:t>
        <a:bodyPr/>
        <a:lstStyle/>
        <a:p>
          <a:endParaRPr lang="zh-CN" altLang="en-US">
            <a:latin typeface="黑体" pitchFamily="49" charset="-122"/>
            <a:ea typeface="黑体" pitchFamily="49" charset="-122"/>
          </a:endParaRPr>
        </a:p>
      </dgm:t>
    </dgm:pt>
    <dgm:pt modelId="{B740095A-4E94-495D-80CD-55A7F66F0CA3}" type="sibTrans" cxnId="{F8A8FC09-962A-4B79-9829-0B4EA3CB82CC}">
      <dgm:prSet/>
      <dgm:spPr/>
      <dgm:t>
        <a:bodyPr/>
        <a:lstStyle/>
        <a:p>
          <a:endParaRPr lang="zh-CN" altLang="en-US">
            <a:latin typeface="黑体" pitchFamily="49" charset="-122"/>
            <a:ea typeface="黑体" pitchFamily="49" charset="-122"/>
          </a:endParaRPr>
        </a:p>
      </dgm:t>
    </dgm:pt>
    <dgm:pt modelId="{8D862BB6-492C-4967-B36F-57B847A23EAD}">
      <dgm:prSet phldrT="[文本]"/>
      <dgm:spPr>
        <a:solidFill>
          <a:schemeClr val="accent6">
            <a:lumMod val="75000"/>
            <a:alpha val="90000"/>
          </a:schemeClr>
        </a:solidFill>
        <a:ln>
          <a:solidFill>
            <a:schemeClr val="accent1">
              <a:lumMod val="75000"/>
            </a:schemeClr>
          </a:solidFill>
        </a:ln>
      </dgm:spPr>
      <dgm:t>
        <a:bodyPr/>
        <a:lstStyle/>
        <a:p>
          <a:r>
            <a:rPr lang="zh-CN" altLang="en-US" dirty="0" smtClean="0">
              <a:latin typeface="黑体" pitchFamily="49" charset="-122"/>
              <a:ea typeface="黑体" pitchFamily="49" charset="-122"/>
            </a:rPr>
            <a:t>快速服务</a:t>
          </a:r>
          <a:endParaRPr lang="zh-CN" altLang="en-US" dirty="0">
            <a:latin typeface="黑体" pitchFamily="49" charset="-122"/>
            <a:ea typeface="黑体" pitchFamily="49" charset="-122"/>
          </a:endParaRPr>
        </a:p>
      </dgm:t>
    </dgm:pt>
    <dgm:pt modelId="{D1C59387-CBFC-4D15-B13F-2F1FD628D601}" type="parTrans" cxnId="{FF55235C-C3FB-4D28-97CA-042713A4596C}">
      <dgm:prSet/>
      <dgm:spPr/>
      <dgm:t>
        <a:bodyPr/>
        <a:lstStyle/>
        <a:p>
          <a:endParaRPr lang="zh-CN" altLang="en-US">
            <a:latin typeface="黑体" pitchFamily="49" charset="-122"/>
            <a:ea typeface="黑体" pitchFamily="49" charset="-122"/>
          </a:endParaRPr>
        </a:p>
      </dgm:t>
    </dgm:pt>
    <dgm:pt modelId="{7EB632B1-D320-4A4C-82B5-E8FCBD344EBF}" type="sibTrans" cxnId="{FF55235C-C3FB-4D28-97CA-042713A4596C}">
      <dgm:prSet/>
      <dgm:spPr/>
      <dgm:t>
        <a:bodyPr/>
        <a:lstStyle/>
        <a:p>
          <a:endParaRPr lang="zh-CN" altLang="en-US">
            <a:latin typeface="黑体" pitchFamily="49" charset="-122"/>
            <a:ea typeface="黑体" pitchFamily="49" charset="-122"/>
          </a:endParaRPr>
        </a:p>
      </dgm:t>
    </dgm:pt>
    <dgm:pt modelId="{51F6307E-A8FF-45F5-B70D-1804142D1755}" type="pres">
      <dgm:prSet presAssocID="{5422672C-C09E-4E64-A4FE-2A5A366CF971}" presName="linearFlow" presStyleCnt="0">
        <dgm:presLayoutVars>
          <dgm:dir/>
          <dgm:animLvl val="lvl"/>
          <dgm:resizeHandles val="exact"/>
        </dgm:presLayoutVars>
      </dgm:prSet>
      <dgm:spPr/>
      <dgm:t>
        <a:bodyPr/>
        <a:lstStyle/>
        <a:p>
          <a:endParaRPr lang="zh-CN" altLang="en-US"/>
        </a:p>
      </dgm:t>
    </dgm:pt>
    <dgm:pt modelId="{C9140099-73DA-478B-A7A7-FF875C5C1614}" type="pres">
      <dgm:prSet presAssocID="{3BE386EF-AFAD-48BA-9530-EDB0099B9227}" presName="composite" presStyleCnt="0"/>
      <dgm:spPr/>
    </dgm:pt>
    <dgm:pt modelId="{4CC37459-B190-4688-BDA7-5B4B16A05437}" type="pres">
      <dgm:prSet presAssocID="{3BE386EF-AFAD-48BA-9530-EDB0099B9227}" presName="parTx" presStyleLbl="node1" presStyleIdx="0" presStyleCnt="3">
        <dgm:presLayoutVars>
          <dgm:chMax val="0"/>
          <dgm:chPref val="0"/>
          <dgm:bulletEnabled val="1"/>
        </dgm:presLayoutVars>
      </dgm:prSet>
      <dgm:spPr/>
      <dgm:t>
        <a:bodyPr/>
        <a:lstStyle/>
        <a:p>
          <a:endParaRPr lang="zh-CN" altLang="en-US"/>
        </a:p>
      </dgm:t>
    </dgm:pt>
    <dgm:pt modelId="{BA439963-FB20-49E5-8E6C-1EC870F80B6E}" type="pres">
      <dgm:prSet presAssocID="{3BE386EF-AFAD-48BA-9530-EDB0099B9227}" presName="parSh" presStyleLbl="node1" presStyleIdx="0" presStyleCnt="3" custScaleX="107840" custScaleY="162063"/>
      <dgm:spPr/>
      <dgm:t>
        <a:bodyPr/>
        <a:lstStyle/>
        <a:p>
          <a:endParaRPr lang="zh-CN" altLang="en-US"/>
        </a:p>
      </dgm:t>
    </dgm:pt>
    <dgm:pt modelId="{60F85726-673A-404F-A111-C914FE3264B6}" type="pres">
      <dgm:prSet presAssocID="{3BE386EF-AFAD-48BA-9530-EDB0099B9227}" presName="desTx" presStyleLbl="fgAcc1" presStyleIdx="0" presStyleCnt="3" custScaleY="83078">
        <dgm:presLayoutVars>
          <dgm:bulletEnabled val="1"/>
        </dgm:presLayoutVars>
      </dgm:prSet>
      <dgm:spPr/>
      <dgm:t>
        <a:bodyPr/>
        <a:lstStyle/>
        <a:p>
          <a:endParaRPr lang="zh-CN" altLang="en-US"/>
        </a:p>
      </dgm:t>
    </dgm:pt>
    <dgm:pt modelId="{1FC694B7-C7A2-459C-9FC2-2ED9B52E0C17}" type="pres">
      <dgm:prSet presAssocID="{1BB02F3C-00D9-4A9A-AE3D-80DF8433FE2E}" presName="sibTrans" presStyleLbl="sibTrans2D1" presStyleIdx="0" presStyleCnt="2"/>
      <dgm:spPr/>
      <dgm:t>
        <a:bodyPr/>
        <a:lstStyle/>
        <a:p>
          <a:endParaRPr lang="zh-CN" altLang="en-US"/>
        </a:p>
      </dgm:t>
    </dgm:pt>
    <dgm:pt modelId="{E5638E4F-BCFD-43A1-A0A1-96A3B8837558}" type="pres">
      <dgm:prSet presAssocID="{1BB02F3C-00D9-4A9A-AE3D-80DF8433FE2E}" presName="connTx" presStyleLbl="sibTrans2D1" presStyleIdx="0" presStyleCnt="2"/>
      <dgm:spPr/>
      <dgm:t>
        <a:bodyPr/>
        <a:lstStyle/>
        <a:p>
          <a:endParaRPr lang="zh-CN" altLang="en-US"/>
        </a:p>
      </dgm:t>
    </dgm:pt>
    <dgm:pt modelId="{BA970CF6-C0A1-4260-B599-C896881B5EE6}" type="pres">
      <dgm:prSet presAssocID="{1D19CB77-5C0A-41C3-BF48-A2E158315E89}" presName="composite" presStyleCnt="0"/>
      <dgm:spPr/>
    </dgm:pt>
    <dgm:pt modelId="{AFC60598-8A35-4A2E-83CD-EBB4919DA604}" type="pres">
      <dgm:prSet presAssocID="{1D19CB77-5C0A-41C3-BF48-A2E158315E89}" presName="parTx" presStyleLbl="node1" presStyleIdx="0" presStyleCnt="3">
        <dgm:presLayoutVars>
          <dgm:chMax val="0"/>
          <dgm:chPref val="0"/>
          <dgm:bulletEnabled val="1"/>
        </dgm:presLayoutVars>
      </dgm:prSet>
      <dgm:spPr/>
      <dgm:t>
        <a:bodyPr/>
        <a:lstStyle/>
        <a:p>
          <a:endParaRPr lang="zh-CN" altLang="en-US"/>
        </a:p>
      </dgm:t>
    </dgm:pt>
    <dgm:pt modelId="{62AB1A15-2DD1-4501-9CF8-5A53066F051D}" type="pres">
      <dgm:prSet presAssocID="{1D19CB77-5C0A-41C3-BF48-A2E158315E89}" presName="parSh" presStyleLbl="node1" presStyleIdx="1" presStyleCnt="3" custScaleX="102936" custScaleY="146945"/>
      <dgm:spPr/>
      <dgm:t>
        <a:bodyPr/>
        <a:lstStyle/>
        <a:p>
          <a:endParaRPr lang="zh-CN" altLang="en-US"/>
        </a:p>
      </dgm:t>
    </dgm:pt>
    <dgm:pt modelId="{C8939E0A-7BDF-4529-BE53-4FC1B6D4C3DF}" type="pres">
      <dgm:prSet presAssocID="{1D19CB77-5C0A-41C3-BF48-A2E158315E89}" presName="desTx" presStyleLbl="fgAcc1" presStyleIdx="1" presStyleCnt="3" custScaleX="134753" custScaleY="87982">
        <dgm:presLayoutVars>
          <dgm:bulletEnabled val="1"/>
        </dgm:presLayoutVars>
      </dgm:prSet>
      <dgm:spPr/>
      <dgm:t>
        <a:bodyPr/>
        <a:lstStyle/>
        <a:p>
          <a:endParaRPr lang="zh-CN" altLang="en-US"/>
        </a:p>
      </dgm:t>
    </dgm:pt>
    <dgm:pt modelId="{8C4DA91F-81BF-45E0-A578-C18C63770B32}" type="pres">
      <dgm:prSet presAssocID="{9DEE653B-56F7-4924-8BF7-D339EAB65883}" presName="sibTrans" presStyleLbl="sibTrans2D1" presStyleIdx="1" presStyleCnt="2"/>
      <dgm:spPr/>
      <dgm:t>
        <a:bodyPr/>
        <a:lstStyle/>
        <a:p>
          <a:endParaRPr lang="zh-CN" altLang="en-US"/>
        </a:p>
      </dgm:t>
    </dgm:pt>
    <dgm:pt modelId="{6439BB95-FEF6-4329-AA6F-3DAB0B328EE9}" type="pres">
      <dgm:prSet presAssocID="{9DEE653B-56F7-4924-8BF7-D339EAB65883}" presName="connTx" presStyleLbl="sibTrans2D1" presStyleIdx="1" presStyleCnt="2"/>
      <dgm:spPr/>
      <dgm:t>
        <a:bodyPr/>
        <a:lstStyle/>
        <a:p>
          <a:endParaRPr lang="zh-CN" altLang="en-US"/>
        </a:p>
      </dgm:t>
    </dgm:pt>
    <dgm:pt modelId="{10A3FEBD-EA84-4145-A5CE-FE67990E5683}" type="pres">
      <dgm:prSet presAssocID="{56EC7B8A-196C-4DE3-B631-282F79A7B4B7}" presName="composite" presStyleCnt="0"/>
      <dgm:spPr/>
    </dgm:pt>
    <dgm:pt modelId="{4572EFEB-FE7A-4C2A-B5A0-2243039970E7}" type="pres">
      <dgm:prSet presAssocID="{56EC7B8A-196C-4DE3-B631-282F79A7B4B7}" presName="parTx" presStyleLbl="node1" presStyleIdx="1" presStyleCnt="3">
        <dgm:presLayoutVars>
          <dgm:chMax val="0"/>
          <dgm:chPref val="0"/>
          <dgm:bulletEnabled val="1"/>
        </dgm:presLayoutVars>
      </dgm:prSet>
      <dgm:spPr/>
      <dgm:t>
        <a:bodyPr/>
        <a:lstStyle/>
        <a:p>
          <a:endParaRPr lang="zh-CN" altLang="en-US"/>
        </a:p>
      </dgm:t>
    </dgm:pt>
    <dgm:pt modelId="{A04463A4-5F03-4ECE-AD2A-887F4BEA5053}" type="pres">
      <dgm:prSet presAssocID="{56EC7B8A-196C-4DE3-B631-282F79A7B4B7}" presName="parSh" presStyleLbl="node1" presStyleIdx="2" presStyleCnt="3" custScaleX="111273" custScaleY="131826"/>
      <dgm:spPr/>
      <dgm:t>
        <a:bodyPr/>
        <a:lstStyle/>
        <a:p>
          <a:endParaRPr lang="zh-CN" altLang="en-US"/>
        </a:p>
      </dgm:t>
    </dgm:pt>
    <dgm:pt modelId="{75CF2828-6634-462A-AB6F-39DAEA62A78B}" type="pres">
      <dgm:prSet presAssocID="{56EC7B8A-196C-4DE3-B631-282F79A7B4B7}" presName="desTx" presStyleLbl="fgAcc1" presStyleIdx="2" presStyleCnt="3" custScaleY="80681">
        <dgm:presLayoutVars>
          <dgm:bulletEnabled val="1"/>
        </dgm:presLayoutVars>
      </dgm:prSet>
      <dgm:spPr/>
      <dgm:t>
        <a:bodyPr/>
        <a:lstStyle/>
        <a:p>
          <a:endParaRPr lang="zh-CN" altLang="en-US"/>
        </a:p>
      </dgm:t>
    </dgm:pt>
  </dgm:ptLst>
  <dgm:cxnLst>
    <dgm:cxn modelId="{C1E91773-31FC-4345-BB24-8A849CB7F748}" type="presOf" srcId="{3BE386EF-AFAD-48BA-9530-EDB0099B9227}" destId="{4CC37459-B190-4688-BDA7-5B4B16A05437}" srcOrd="0" destOrd="0" presId="urn:microsoft.com/office/officeart/2005/8/layout/process3"/>
    <dgm:cxn modelId="{6FCEAD40-0FD7-4481-99C5-ED1308052BB8}" type="presOf" srcId="{2865B54E-CC7F-4326-95B0-8403F9F94CFB}" destId="{60F85726-673A-404F-A111-C914FE3264B6}" srcOrd="0" destOrd="0" presId="urn:microsoft.com/office/officeart/2005/8/layout/process3"/>
    <dgm:cxn modelId="{7FE694D5-9359-4AF2-A91D-78AE0FE7E4CA}" srcId="{3BE386EF-AFAD-48BA-9530-EDB0099B9227}" destId="{6DDEDA2F-8BE5-4CE1-B5CE-151BF7E9F458}" srcOrd="1" destOrd="0" parTransId="{EB084A3E-2500-4899-A109-E94B7FE5FDCB}" sibTransId="{BC00EE07-6E76-44AC-A6E8-88841403B1AB}"/>
    <dgm:cxn modelId="{94A0D4DA-87F0-4D08-8EF1-E7F28876CDD1}" type="presOf" srcId="{56EC7B8A-196C-4DE3-B631-282F79A7B4B7}" destId="{A04463A4-5F03-4ECE-AD2A-887F4BEA5053}" srcOrd="1" destOrd="0" presId="urn:microsoft.com/office/officeart/2005/8/layout/process3"/>
    <dgm:cxn modelId="{A32E339D-557C-433E-A60B-08DC968F5598}" type="presOf" srcId="{5422672C-C09E-4E64-A4FE-2A5A366CF971}" destId="{51F6307E-A8FF-45F5-B70D-1804142D1755}" srcOrd="0" destOrd="0" presId="urn:microsoft.com/office/officeart/2005/8/layout/process3"/>
    <dgm:cxn modelId="{A967D6E6-C396-4125-8C5E-C494308C58D2}" type="presOf" srcId="{8D862BB6-492C-4967-B36F-57B847A23EAD}" destId="{75CF2828-6634-462A-AB6F-39DAEA62A78B}" srcOrd="0" destOrd="1" presId="urn:microsoft.com/office/officeart/2005/8/layout/process3"/>
    <dgm:cxn modelId="{2C04BD32-D85E-445C-A4C5-DECF7DE98289}" srcId="{3BE386EF-AFAD-48BA-9530-EDB0099B9227}" destId="{2865B54E-CC7F-4326-95B0-8403F9F94CFB}" srcOrd="0" destOrd="0" parTransId="{A5BCFEAC-68AD-48EE-AB3D-5CE2ADC596DD}" sibTransId="{BFCEC519-DDEF-45C4-AD00-A478FE11AAE6}"/>
    <dgm:cxn modelId="{0ED707FD-42BC-4028-95D2-53F74BF764E4}" type="presOf" srcId="{8F9E76FC-2590-4F71-895D-17301DF1AECA}" destId="{75CF2828-6634-462A-AB6F-39DAEA62A78B}" srcOrd="0" destOrd="0" presId="urn:microsoft.com/office/officeart/2005/8/layout/process3"/>
    <dgm:cxn modelId="{68C193E6-5E3B-4AF1-B386-F56D6E504076}" srcId="{5422672C-C09E-4E64-A4FE-2A5A366CF971}" destId="{3BE386EF-AFAD-48BA-9530-EDB0099B9227}" srcOrd="0" destOrd="0" parTransId="{2616ACF8-3739-4A52-BF3F-FE889E218C51}" sibTransId="{1BB02F3C-00D9-4A9A-AE3D-80DF8433FE2E}"/>
    <dgm:cxn modelId="{54311001-784E-4B39-A865-1D9F6D8195E2}" type="presOf" srcId="{6DDEDA2F-8BE5-4CE1-B5CE-151BF7E9F458}" destId="{60F85726-673A-404F-A111-C914FE3264B6}" srcOrd="0" destOrd="1" presId="urn:microsoft.com/office/officeart/2005/8/layout/process3"/>
    <dgm:cxn modelId="{FF55235C-C3FB-4D28-97CA-042713A4596C}" srcId="{56EC7B8A-196C-4DE3-B631-282F79A7B4B7}" destId="{8D862BB6-492C-4967-B36F-57B847A23EAD}" srcOrd="1" destOrd="0" parTransId="{D1C59387-CBFC-4D15-B13F-2F1FD628D601}" sibTransId="{7EB632B1-D320-4A4C-82B5-E8FCBD344EBF}"/>
    <dgm:cxn modelId="{F8A8FC09-962A-4B79-9829-0B4EA3CB82CC}" srcId="{1D19CB77-5C0A-41C3-BF48-A2E158315E89}" destId="{366CDC60-3134-48CD-BD4A-0EEF5EA8C8FB}" srcOrd="1" destOrd="0" parTransId="{43E90780-DD99-45B1-818F-4734912500D6}" sibTransId="{B740095A-4E94-495D-80CD-55A7F66F0CA3}"/>
    <dgm:cxn modelId="{8084B4F0-B4CA-4484-B4CB-BD837F426FEB}" type="presOf" srcId="{56EC7B8A-196C-4DE3-B631-282F79A7B4B7}" destId="{4572EFEB-FE7A-4C2A-B5A0-2243039970E7}" srcOrd="0" destOrd="0" presId="urn:microsoft.com/office/officeart/2005/8/layout/process3"/>
    <dgm:cxn modelId="{E4F7F216-E259-44D2-BD4C-785A0ADE3DCA}" type="presOf" srcId="{1BB02F3C-00D9-4A9A-AE3D-80DF8433FE2E}" destId="{E5638E4F-BCFD-43A1-A0A1-96A3B8837558}" srcOrd="1" destOrd="0" presId="urn:microsoft.com/office/officeart/2005/8/layout/process3"/>
    <dgm:cxn modelId="{B7B5721C-AC88-45D9-B1E1-CCB1BE540ECE}" type="presOf" srcId="{1D19CB77-5C0A-41C3-BF48-A2E158315E89}" destId="{AFC60598-8A35-4A2E-83CD-EBB4919DA604}" srcOrd="0" destOrd="0" presId="urn:microsoft.com/office/officeart/2005/8/layout/process3"/>
    <dgm:cxn modelId="{FEC1EA12-ECAB-4C8C-8544-9DDE06394C9D}" type="presOf" srcId="{1BB02F3C-00D9-4A9A-AE3D-80DF8433FE2E}" destId="{1FC694B7-C7A2-459C-9FC2-2ED9B52E0C17}" srcOrd="0" destOrd="0" presId="urn:microsoft.com/office/officeart/2005/8/layout/process3"/>
    <dgm:cxn modelId="{E5DEA015-57DE-4E17-8844-273648BF2821}" type="presOf" srcId="{9DEE653B-56F7-4924-8BF7-D339EAB65883}" destId="{8C4DA91F-81BF-45E0-A578-C18C63770B32}" srcOrd="0" destOrd="0" presId="urn:microsoft.com/office/officeart/2005/8/layout/process3"/>
    <dgm:cxn modelId="{9849EC22-0977-4C37-9287-4661DB88D1DD}" type="presOf" srcId="{9DEE653B-56F7-4924-8BF7-D339EAB65883}" destId="{6439BB95-FEF6-4329-AA6F-3DAB0B328EE9}" srcOrd="1" destOrd="0" presId="urn:microsoft.com/office/officeart/2005/8/layout/process3"/>
    <dgm:cxn modelId="{315DAB0B-2FDF-486A-B2D5-38FAE1552856}" srcId="{1D19CB77-5C0A-41C3-BF48-A2E158315E89}" destId="{78A8EE07-8560-401E-AADB-0CB0094BBB57}" srcOrd="0" destOrd="0" parTransId="{C0545B9E-9A21-46AA-AD8E-AE70BD39888F}" sibTransId="{B480B177-E1FB-41E9-94C1-FD1FF7D8EF81}"/>
    <dgm:cxn modelId="{95237883-86EB-468E-A3EF-0B5B650EA3AF}" srcId="{56EC7B8A-196C-4DE3-B631-282F79A7B4B7}" destId="{8F9E76FC-2590-4F71-895D-17301DF1AECA}" srcOrd="0" destOrd="0" parTransId="{2DA848FE-1E0C-40A3-B8E0-7DA22BA584A2}" sibTransId="{C418CA65-E4E0-48C1-9B6B-8B51AF351E6B}"/>
    <dgm:cxn modelId="{42B8FC68-E8E2-4F09-8371-9552A1B729C5}" type="presOf" srcId="{3BE386EF-AFAD-48BA-9530-EDB0099B9227}" destId="{BA439963-FB20-49E5-8E6C-1EC870F80B6E}" srcOrd="1" destOrd="0" presId="urn:microsoft.com/office/officeart/2005/8/layout/process3"/>
    <dgm:cxn modelId="{1419F549-157C-4C22-B2ED-719BF71CB7F4}" srcId="{5422672C-C09E-4E64-A4FE-2A5A366CF971}" destId="{56EC7B8A-196C-4DE3-B631-282F79A7B4B7}" srcOrd="2" destOrd="0" parTransId="{9449439F-09CD-405B-9B13-C1926CA82155}" sibTransId="{512346D7-A9AA-44F3-AE46-9887A6788C95}"/>
    <dgm:cxn modelId="{DE238903-2BC1-4161-89D8-8B949218AD22}" srcId="{5422672C-C09E-4E64-A4FE-2A5A366CF971}" destId="{1D19CB77-5C0A-41C3-BF48-A2E158315E89}" srcOrd="1" destOrd="0" parTransId="{D1CD8D54-E14C-46BE-8E5F-C8476DC63D06}" sibTransId="{9DEE653B-56F7-4924-8BF7-D339EAB65883}"/>
    <dgm:cxn modelId="{98EB383F-7298-4676-BAE4-B3C66E371210}" type="presOf" srcId="{366CDC60-3134-48CD-BD4A-0EEF5EA8C8FB}" destId="{C8939E0A-7BDF-4529-BE53-4FC1B6D4C3DF}" srcOrd="0" destOrd="1" presId="urn:microsoft.com/office/officeart/2005/8/layout/process3"/>
    <dgm:cxn modelId="{E09011BA-184C-4A0A-B8F7-7585CDCEA474}" type="presOf" srcId="{1D19CB77-5C0A-41C3-BF48-A2E158315E89}" destId="{62AB1A15-2DD1-4501-9CF8-5A53066F051D}" srcOrd="1" destOrd="0" presId="urn:microsoft.com/office/officeart/2005/8/layout/process3"/>
    <dgm:cxn modelId="{CF859A00-3EF2-47A8-8333-C32F2A07FC1F}" type="presOf" srcId="{78A8EE07-8560-401E-AADB-0CB0094BBB57}" destId="{C8939E0A-7BDF-4529-BE53-4FC1B6D4C3DF}" srcOrd="0" destOrd="0" presId="urn:microsoft.com/office/officeart/2005/8/layout/process3"/>
    <dgm:cxn modelId="{62DD5165-CE85-4ACD-B0E7-5335423FF7CA}" type="presParOf" srcId="{51F6307E-A8FF-45F5-B70D-1804142D1755}" destId="{C9140099-73DA-478B-A7A7-FF875C5C1614}" srcOrd="0" destOrd="0" presId="urn:microsoft.com/office/officeart/2005/8/layout/process3"/>
    <dgm:cxn modelId="{D84C0280-92B6-4FB3-87E6-E20F636BC344}" type="presParOf" srcId="{C9140099-73DA-478B-A7A7-FF875C5C1614}" destId="{4CC37459-B190-4688-BDA7-5B4B16A05437}" srcOrd="0" destOrd="0" presId="urn:microsoft.com/office/officeart/2005/8/layout/process3"/>
    <dgm:cxn modelId="{E9E6CE1E-9057-4C15-85D3-F2E0C5F0AAB1}" type="presParOf" srcId="{C9140099-73DA-478B-A7A7-FF875C5C1614}" destId="{BA439963-FB20-49E5-8E6C-1EC870F80B6E}" srcOrd="1" destOrd="0" presId="urn:microsoft.com/office/officeart/2005/8/layout/process3"/>
    <dgm:cxn modelId="{E5E94B55-E05D-4880-BA19-37BFD2795A43}" type="presParOf" srcId="{C9140099-73DA-478B-A7A7-FF875C5C1614}" destId="{60F85726-673A-404F-A111-C914FE3264B6}" srcOrd="2" destOrd="0" presId="urn:microsoft.com/office/officeart/2005/8/layout/process3"/>
    <dgm:cxn modelId="{26E218BA-470F-4114-9539-F7D637A82248}" type="presParOf" srcId="{51F6307E-A8FF-45F5-B70D-1804142D1755}" destId="{1FC694B7-C7A2-459C-9FC2-2ED9B52E0C17}" srcOrd="1" destOrd="0" presId="urn:microsoft.com/office/officeart/2005/8/layout/process3"/>
    <dgm:cxn modelId="{BE7F0D32-D523-43A5-929F-54ABC7FEBE90}" type="presParOf" srcId="{1FC694B7-C7A2-459C-9FC2-2ED9B52E0C17}" destId="{E5638E4F-BCFD-43A1-A0A1-96A3B8837558}" srcOrd="0" destOrd="0" presId="urn:microsoft.com/office/officeart/2005/8/layout/process3"/>
    <dgm:cxn modelId="{4CFB7A5F-3279-453B-99F1-42CA42A68A5B}" type="presParOf" srcId="{51F6307E-A8FF-45F5-B70D-1804142D1755}" destId="{BA970CF6-C0A1-4260-B599-C896881B5EE6}" srcOrd="2" destOrd="0" presId="urn:microsoft.com/office/officeart/2005/8/layout/process3"/>
    <dgm:cxn modelId="{CF644A09-5181-4151-ACF9-11BB5E3CF467}" type="presParOf" srcId="{BA970CF6-C0A1-4260-B599-C896881B5EE6}" destId="{AFC60598-8A35-4A2E-83CD-EBB4919DA604}" srcOrd="0" destOrd="0" presId="urn:microsoft.com/office/officeart/2005/8/layout/process3"/>
    <dgm:cxn modelId="{C4D7D480-F734-4D5C-8DF9-7D20EB7C87E7}" type="presParOf" srcId="{BA970CF6-C0A1-4260-B599-C896881B5EE6}" destId="{62AB1A15-2DD1-4501-9CF8-5A53066F051D}" srcOrd="1" destOrd="0" presId="urn:microsoft.com/office/officeart/2005/8/layout/process3"/>
    <dgm:cxn modelId="{F478F78D-25CA-4DF5-A0DA-43C9B0DA8130}" type="presParOf" srcId="{BA970CF6-C0A1-4260-B599-C896881B5EE6}" destId="{C8939E0A-7BDF-4529-BE53-4FC1B6D4C3DF}" srcOrd="2" destOrd="0" presId="urn:microsoft.com/office/officeart/2005/8/layout/process3"/>
    <dgm:cxn modelId="{4A8CD3B3-4D13-4D75-A476-DBE866C2F9AA}" type="presParOf" srcId="{51F6307E-A8FF-45F5-B70D-1804142D1755}" destId="{8C4DA91F-81BF-45E0-A578-C18C63770B32}" srcOrd="3" destOrd="0" presId="urn:microsoft.com/office/officeart/2005/8/layout/process3"/>
    <dgm:cxn modelId="{7E7DF065-5183-4BF0-BD7E-28993CF33CD5}" type="presParOf" srcId="{8C4DA91F-81BF-45E0-A578-C18C63770B32}" destId="{6439BB95-FEF6-4329-AA6F-3DAB0B328EE9}" srcOrd="0" destOrd="0" presId="urn:microsoft.com/office/officeart/2005/8/layout/process3"/>
    <dgm:cxn modelId="{A279FF5B-B538-4B65-A478-DF0BF4D91244}" type="presParOf" srcId="{51F6307E-A8FF-45F5-B70D-1804142D1755}" destId="{10A3FEBD-EA84-4145-A5CE-FE67990E5683}" srcOrd="4" destOrd="0" presId="urn:microsoft.com/office/officeart/2005/8/layout/process3"/>
    <dgm:cxn modelId="{8812F687-1F3C-4FDF-9F3E-0D3584A75A2A}" type="presParOf" srcId="{10A3FEBD-EA84-4145-A5CE-FE67990E5683}" destId="{4572EFEB-FE7A-4C2A-B5A0-2243039970E7}" srcOrd="0" destOrd="0" presId="urn:microsoft.com/office/officeart/2005/8/layout/process3"/>
    <dgm:cxn modelId="{BB04851A-7ABF-497C-9F44-23B26FCEE4EB}" type="presParOf" srcId="{10A3FEBD-EA84-4145-A5CE-FE67990E5683}" destId="{A04463A4-5F03-4ECE-AD2A-887F4BEA5053}" srcOrd="1" destOrd="0" presId="urn:microsoft.com/office/officeart/2005/8/layout/process3"/>
    <dgm:cxn modelId="{A6DA4EBF-1792-45B5-9D26-659BDCDFC3E3}" type="presParOf" srcId="{10A3FEBD-EA84-4145-A5CE-FE67990E5683}" destId="{75CF2828-6634-462A-AB6F-39DAEA62A78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2672C-C09E-4E64-A4FE-2A5A366CF971}"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zh-CN" altLang="en-US"/>
        </a:p>
      </dgm:t>
    </dgm:pt>
    <dgm:pt modelId="{3BE386EF-AFAD-48BA-9530-EDB0099B9227}">
      <dgm:prSet phldrT="[文本]" custT="1"/>
      <dgm:spPr/>
      <dgm:t>
        <a:bodyPr/>
        <a:lstStyle/>
        <a:p>
          <a:r>
            <a:rPr lang="zh-CN" altLang="en-US" sz="1500" dirty="0" smtClean="0">
              <a:solidFill>
                <a:schemeClr val="tx1"/>
              </a:solidFill>
              <a:latin typeface="黑体" pitchFamily="49" charset="-122"/>
              <a:ea typeface="黑体" pitchFamily="49" charset="-122"/>
            </a:rPr>
            <a:t>数字化服务</a:t>
          </a:r>
          <a:endParaRPr lang="zh-CN" altLang="en-US" sz="1500" dirty="0">
            <a:solidFill>
              <a:schemeClr val="tx1"/>
            </a:solidFill>
            <a:latin typeface="黑体" pitchFamily="49" charset="-122"/>
            <a:ea typeface="黑体" pitchFamily="49" charset="-122"/>
          </a:endParaRPr>
        </a:p>
      </dgm:t>
    </dgm:pt>
    <dgm:pt modelId="{2616ACF8-3739-4A52-BF3F-FE889E218C51}" type="parTrans" cxnId="{68C193E6-5E3B-4AF1-B386-F56D6E504076}">
      <dgm:prSet/>
      <dgm:spPr/>
      <dgm:t>
        <a:bodyPr/>
        <a:lstStyle/>
        <a:p>
          <a:endParaRPr lang="zh-CN" altLang="en-US" sz="1500">
            <a:latin typeface="黑体" pitchFamily="49" charset="-122"/>
            <a:ea typeface="黑体" pitchFamily="49" charset="-122"/>
          </a:endParaRPr>
        </a:p>
      </dgm:t>
    </dgm:pt>
    <dgm:pt modelId="{1BB02F3C-00D9-4A9A-AE3D-80DF8433FE2E}" type="sibTrans" cxnId="{68C193E6-5E3B-4AF1-B386-F56D6E504076}">
      <dgm:prSet custT="1"/>
      <dgm:spPr/>
      <dgm:t>
        <a:bodyPr/>
        <a:lstStyle/>
        <a:p>
          <a:endParaRPr lang="zh-CN" altLang="en-US" sz="1500">
            <a:latin typeface="黑体" pitchFamily="49" charset="-122"/>
            <a:ea typeface="黑体" pitchFamily="49" charset="-122"/>
          </a:endParaRPr>
        </a:p>
      </dgm:t>
    </dgm:pt>
    <dgm:pt modelId="{2865B54E-CC7F-4326-95B0-8403F9F94CFB}">
      <dgm:prSet phldrT="[文本]" custT="1"/>
      <dgm:spPr>
        <a:solidFill>
          <a:schemeClr val="tx2">
            <a:lumMod val="20000"/>
            <a:lumOff val="80000"/>
            <a:alpha val="90000"/>
          </a:schemeClr>
        </a:solidFill>
      </dgm:spPr>
      <dgm:t>
        <a:bodyPr/>
        <a:lstStyle/>
        <a:p>
          <a:r>
            <a:rPr lang="zh-CN" altLang="en-US" sz="1500" dirty="0" smtClean="0">
              <a:latin typeface="黑体" pitchFamily="49" charset="-122"/>
              <a:ea typeface="黑体" pitchFamily="49" charset="-122"/>
            </a:rPr>
            <a:t>资源数字化</a:t>
          </a:r>
          <a:endParaRPr lang="zh-CN" altLang="en-US" sz="1500" dirty="0">
            <a:latin typeface="黑体" pitchFamily="49" charset="-122"/>
            <a:ea typeface="黑体" pitchFamily="49" charset="-122"/>
          </a:endParaRPr>
        </a:p>
      </dgm:t>
    </dgm:pt>
    <dgm:pt modelId="{A5BCFEAC-68AD-48EE-AB3D-5CE2ADC596DD}" type="parTrans" cxnId="{2C04BD32-D85E-445C-A4C5-DECF7DE98289}">
      <dgm:prSet/>
      <dgm:spPr/>
      <dgm:t>
        <a:bodyPr/>
        <a:lstStyle/>
        <a:p>
          <a:endParaRPr lang="zh-CN" altLang="en-US" sz="1500">
            <a:latin typeface="黑体" pitchFamily="49" charset="-122"/>
            <a:ea typeface="黑体" pitchFamily="49" charset="-122"/>
          </a:endParaRPr>
        </a:p>
      </dgm:t>
    </dgm:pt>
    <dgm:pt modelId="{BFCEC519-DDEF-45C4-AD00-A478FE11AAE6}" type="sibTrans" cxnId="{2C04BD32-D85E-445C-A4C5-DECF7DE98289}">
      <dgm:prSet/>
      <dgm:spPr/>
      <dgm:t>
        <a:bodyPr/>
        <a:lstStyle/>
        <a:p>
          <a:endParaRPr lang="zh-CN" altLang="en-US" sz="1500">
            <a:latin typeface="黑体" pitchFamily="49" charset="-122"/>
            <a:ea typeface="黑体" pitchFamily="49" charset="-122"/>
          </a:endParaRPr>
        </a:p>
      </dgm:t>
    </dgm:pt>
    <dgm:pt modelId="{1D19CB77-5C0A-41C3-BF48-A2E158315E89}">
      <dgm:prSet phldrT="[文本]" custT="1"/>
      <dgm:spPr>
        <a:solidFill>
          <a:schemeClr val="accent1">
            <a:lumMod val="60000"/>
            <a:lumOff val="40000"/>
          </a:schemeClr>
        </a:solidFill>
      </dgm:spPr>
      <dgm:t>
        <a:bodyPr/>
        <a:lstStyle/>
        <a:p>
          <a:r>
            <a:rPr lang="zh-CN" altLang="en-US" sz="1500" dirty="0" smtClean="0">
              <a:solidFill>
                <a:schemeClr val="tx1"/>
              </a:solidFill>
              <a:latin typeface="黑体" pitchFamily="49" charset="-122"/>
              <a:ea typeface="黑体" pitchFamily="49" charset="-122"/>
            </a:rPr>
            <a:t>嵌入个性化服务</a:t>
          </a:r>
          <a:endParaRPr lang="zh-CN" altLang="en-US" sz="1500" dirty="0">
            <a:solidFill>
              <a:schemeClr val="tx1"/>
            </a:solidFill>
            <a:latin typeface="黑体" pitchFamily="49" charset="-122"/>
            <a:ea typeface="黑体" pitchFamily="49" charset="-122"/>
          </a:endParaRPr>
        </a:p>
      </dgm:t>
    </dgm:pt>
    <dgm:pt modelId="{D1CD8D54-E14C-46BE-8E5F-C8476DC63D06}" type="parTrans" cxnId="{DE238903-2BC1-4161-89D8-8B949218AD22}">
      <dgm:prSet/>
      <dgm:spPr/>
      <dgm:t>
        <a:bodyPr/>
        <a:lstStyle/>
        <a:p>
          <a:endParaRPr lang="zh-CN" altLang="en-US" sz="1500">
            <a:latin typeface="黑体" pitchFamily="49" charset="-122"/>
            <a:ea typeface="黑体" pitchFamily="49" charset="-122"/>
          </a:endParaRPr>
        </a:p>
      </dgm:t>
    </dgm:pt>
    <dgm:pt modelId="{9DEE653B-56F7-4924-8BF7-D339EAB65883}" type="sibTrans" cxnId="{DE238903-2BC1-4161-89D8-8B949218AD22}">
      <dgm:prSet custT="1"/>
      <dgm:spPr>
        <a:solidFill>
          <a:schemeClr val="accent1">
            <a:lumMod val="75000"/>
          </a:schemeClr>
        </a:solidFill>
      </dgm:spPr>
      <dgm:t>
        <a:bodyPr/>
        <a:lstStyle/>
        <a:p>
          <a:endParaRPr lang="zh-CN" altLang="en-US" sz="1500">
            <a:latin typeface="黑体" pitchFamily="49" charset="-122"/>
            <a:ea typeface="黑体" pitchFamily="49" charset="-122"/>
          </a:endParaRPr>
        </a:p>
      </dgm:t>
    </dgm:pt>
    <dgm:pt modelId="{78A8EE07-8560-401E-AADB-0CB0094BBB57}">
      <dgm:prSet phldrT="[文本]" custT="1"/>
      <dgm:spPr>
        <a:solidFill>
          <a:schemeClr val="accent3">
            <a:lumMod val="75000"/>
            <a:alpha val="90000"/>
          </a:schemeClr>
        </a:solidFill>
        <a:ln>
          <a:solidFill>
            <a:schemeClr val="accent1">
              <a:lumMod val="75000"/>
            </a:schemeClr>
          </a:solidFill>
        </a:ln>
      </dgm:spPr>
      <dgm:t>
        <a:bodyPr/>
        <a:lstStyle/>
        <a:p>
          <a:r>
            <a:rPr lang="zh-CN" altLang="en-US" sz="1500" dirty="0" smtClean="0">
              <a:latin typeface="黑体" pitchFamily="49" charset="-122"/>
              <a:ea typeface="黑体" pitchFamily="49" charset="-122"/>
            </a:rPr>
            <a:t>面向课题组</a:t>
          </a:r>
          <a:endParaRPr lang="zh-CN" altLang="en-US" sz="1500" dirty="0">
            <a:latin typeface="黑体" pitchFamily="49" charset="-122"/>
            <a:ea typeface="黑体" pitchFamily="49" charset="-122"/>
          </a:endParaRPr>
        </a:p>
      </dgm:t>
    </dgm:pt>
    <dgm:pt modelId="{C0545B9E-9A21-46AA-AD8E-AE70BD39888F}" type="parTrans" cxnId="{315DAB0B-2FDF-486A-B2D5-38FAE1552856}">
      <dgm:prSet/>
      <dgm:spPr/>
      <dgm:t>
        <a:bodyPr/>
        <a:lstStyle/>
        <a:p>
          <a:endParaRPr lang="zh-CN" altLang="en-US" sz="1500">
            <a:latin typeface="黑体" pitchFamily="49" charset="-122"/>
            <a:ea typeface="黑体" pitchFamily="49" charset="-122"/>
          </a:endParaRPr>
        </a:p>
      </dgm:t>
    </dgm:pt>
    <dgm:pt modelId="{B480B177-E1FB-41E9-94C1-FD1FF7D8EF81}" type="sibTrans" cxnId="{315DAB0B-2FDF-486A-B2D5-38FAE1552856}">
      <dgm:prSet/>
      <dgm:spPr/>
      <dgm:t>
        <a:bodyPr/>
        <a:lstStyle/>
        <a:p>
          <a:endParaRPr lang="zh-CN" altLang="en-US" sz="1500">
            <a:latin typeface="黑体" pitchFamily="49" charset="-122"/>
            <a:ea typeface="黑体" pitchFamily="49" charset="-122"/>
          </a:endParaRPr>
        </a:p>
      </dgm:t>
    </dgm:pt>
    <dgm:pt modelId="{56EC7B8A-196C-4DE3-B631-282F79A7B4B7}">
      <dgm:prSet phldrT="[文本]" custT="1"/>
      <dgm:spPr>
        <a:solidFill>
          <a:schemeClr val="accent1">
            <a:lumMod val="75000"/>
          </a:schemeClr>
        </a:solidFill>
      </dgm:spPr>
      <dgm:t>
        <a:bodyPr/>
        <a:lstStyle/>
        <a:p>
          <a:r>
            <a:rPr lang="zh-CN" altLang="en-US" sz="1500" dirty="0" smtClean="0">
              <a:solidFill>
                <a:schemeClr val="tx1"/>
              </a:solidFill>
              <a:latin typeface="黑体" pitchFamily="49" charset="-122"/>
              <a:ea typeface="黑体" pitchFamily="49" charset="-122"/>
            </a:rPr>
            <a:t>综合增值服务</a:t>
          </a:r>
          <a:endParaRPr lang="zh-CN" altLang="en-US" sz="1500" dirty="0">
            <a:solidFill>
              <a:schemeClr val="tx1"/>
            </a:solidFill>
            <a:latin typeface="黑体" pitchFamily="49" charset="-122"/>
            <a:ea typeface="黑体" pitchFamily="49" charset="-122"/>
          </a:endParaRPr>
        </a:p>
      </dgm:t>
    </dgm:pt>
    <dgm:pt modelId="{9449439F-09CD-405B-9B13-C1926CA82155}" type="parTrans" cxnId="{1419F549-157C-4C22-B2ED-719BF71CB7F4}">
      <dgm:prSet/>
      <dgm:spPr/>
      <dgm:t>
        <a:bodyPr/>
        <a:lstStyle/>
        <a:p>
          <a:endParaRPr lang="zh-CN" altLang="en-US" sz="1500">
            <a:latin typeface="黑体" pitchFamily="49" charset="-122"/>
            <a:ea typeface="黑体" pitchFamily="49" charset="-122"/>
          </a:endParaRPr>
        </a:p>
      </dgm:t>
    </dgm:pt>
    <dgm:pt modelId="{512346D7-A9AA-44F3-AE46-9887A6788C95}" type="sibTrans" cxnId="{1419F549-157C-4C22-B2ED-719BF71CB7F4}">
      <dgm:prSet/>
      <dgm:spPr/>
      <dgm:t>
        <a:bodyPr/>
        <a:lstStyle/>
        <a:p>
          <a:endParaRPr lang="zh-CN" altLang="en-US" sz="1500">
            <a:latin typeface="黑体" pitchFamily="49" charset="-122"/>
            <a:ea typeface="黑体" pitchFamily="49" charset="-122"/>
          </a:endParaRPr>
        </a:p>
      </dgm:t>
    </dgm:pt>
    <dgm:pt modelId="{8F9E76FC-2590-4F71-895D-17301DF1AECA}">
      <dgm:prSet phldrT="[文本]" custT="1"/>
      <dgm:spPr>
        <a:solidFill>
          <a:schemeClr val="accent6">
            <a:lumMod val="75000"/>
            <a:alpha val="90000"/>
          </a:schemeClr>
        </a:solidFill>
        <a:ln>
          <a:solidFill>
            <a:schemeClr val="accent1">
              <a:lumMod val="75000"/>
            </a:schemeClr>
          </a:solidFill>
        </a:ln>
      </dgm:spPr>
      <dgm:t>
        <a:bodyPr/>
        <a:lstStyle/>
        <a:p>
          <a:r>
            <a:rPr lang="zh-CN" altLang="en-US" sz="1500" dirty="0" smtClean="0">
              <a:latin typeface="黑体" pitchFamily="49" charset="-122"/>
              <a:ea typeface="黑体" pitchFamily="49" charset="-122"/>
            </a:rPr>
            <a:t>需求不明确</a:t>
          </a:r>
          <a:endParaRPr lang="zh-CN" altLang="en-US" sz="1500" dirty="0">
            <a:latin typeface="黑体" pitchFamily="49" charset="-122"/>
            <a:ea typeface="黑体" pitchFamily="49" charset="-122"/>
          </a:endParaRPr>
        </a:p>
      </dgm:t>
    </dgm:pt>
    <dgm:pt modelId="{2DA848FE-1E0C-40A3-B8E0-7DA22BA584A2}" type="parTrans" cxnId="{95237883-86EB-468E-A3EF-0B5B650EA3AF}">
      <dgm:prSet/>
      <dgm:spPr/>
      <dgm:t>
        <a:bodyPr/>
        <a:lstStyle/>
        <a:p>
          <a:endParaRPr lang="zh-CN" altLang="en-US" sz="1500">
            <a:latin typeface="黑体" pitchFamily="49" charset="-122"/>
            <a:ea typeface="黑体" pitchFamily="49" charset="-122"/>
          </a:endParaRPr>
        </a:p>
      </dgm:t>
    </dgm:pt>
    <dgm:pt modelId="{C418CA65-E4E0-48C1-9B6B-8B51AF351E6B}" type="sibTrans" cxnId="{95237883-86EB-468E-A3EF-0B5B650EA3AF}">
      <dgm:prSet/>
      <dgm:spPr/>
      <dgm:t>
        <a:bodyPr/>
        <a:lstStyle/>
        <a:p>
          <a:endParaRPr lang="zh-CN" altLang="en-US" sz="1500">
            <a:latin typeface="黑体" pitchFamily="49" charset="-122"/>
            <a:ea typeface="黑体" pitchFamily="49" charset="-122"/>
          </a:endParaRPr>
        </a:p>
      </dgm:t>
    </dgm:pt>
    <dgm:pt modelId="{D86BDEE2-1E0D-476B-BC7B-F4CFD2605306}">
      <dgm:prSet phldrT="[文本]" custT="1"/>
      <dgm:spPr>
        <a:solidFill>
          <a:schemeClr val="tx2">
            <a:lumMod val="20000"/>
            <a:lumOff val="80000"/>
            <a:alpha val="90000"/>
          </a:schemeClr>
        </a:solidFill>
      </dgm:spPr>
      <dgm:t>
        <a:bodyPr/>
        <a:lstStyle/>
        <a:p>
          <a:r>
            <a:rPr lang="zh-CN" altLang="en-US" sz="1500" dirty="0" smtClean="0">
              <a:latin typeface="黑体" pitchFamily="49" charset="-122"/>
              <a:ea typeface="黑体" pitchFamily="49" charset="-122"/>
            </a:rPr>
            <a:t>网络服务</a:t>
          </a:r>
          <a:endParaRPr lang="zh-CN" altLang="en-US" sz="1500" dirty="0">
            <a:latin typeface="黑体" pitchFamily="49" charset="-122"/>
            <a:ea typeface="黑体" pitchFamily="49" charset="-122"/>
          </a:endParaRPr>
        </a:p>
      </dgm:t>
    </dgm:pt>
    <dgm:pt modelId="{F394B497-64F3-498E-88A9-86B7042157C8}" type="parTrans" cxnId="{CD782C03-0296-4A01-BDC9-BAC2E4B6B8EA}">
      <dgm:prSet/>
      <dgm:spPr/>
      <dgm:t>
        <a:bodyPr/>
        <a:lstStyle/>
        <a:p>
          <a:endParaRPr lang="zh-CN" altLang="en-US" sz="1500">
            <a:latin typeface="黑体" pitchFamily="49" charset="-122"/>
            <a:ea typeface="黑体" pitchFamily="49" charset="-122"/>
          </a:endParaRPr>
        </a:p>
      </dgm:t>
    </dgm:pt>
    <dgm:pt modelId="{3941C756-2071-4BFB-858A-197206EBD68C}" type="sibTrans" cxnId="{CD782C03-0296-4A01-BDC9-BAC2E4B6B8EA}">
      <dgm:prSet/>
      <dgm:spPr/>
      <dgm:t>
        <a:bodyPr/>
        <a:lstStyle/>
        <a:p>
          <a:endParaRPr lang="zh-CN" altLang="en-US" sz="1500">
            <a:latin typeface="黑体" pitchFamily="49" charset="-122"/>
            <a:ea typeface="黑体" pitchFamily="49" charset="-122"/>
          </a:endParaRPr>
        </a:p>
      </dgm:t>
    </dgm:pt>
    <dgm:pt modelId="{669541E4-5C35-4D3D-83C3-2085F7745AD8}">
      <dgm:prSet phldrT="[文本]" custT="1"/>
      <dgm:spPr>
        <a:solidFill>
          <a:schemeClr val="accent3">
            <a:lumMod val="75000"/>
            <a:alpha val="90000"/>
          </a:schemeClr>
        </a:solidFill>
        <a:ln>
          <a:solidFill>
            <a:schemeClr val="accent1">
              <a:lumMod val="75000"/>
            </a:schemeClr>
          </a:solidFill>
        </a:ln>
      </dgm:spPr>
      <dgm:t>
        <a:bodyPr/>
        <a:lstStyle/>
        <a:p>
          <a:r>
            <a:rPr lang="zh-CN" altLang="en-US" sz="1500" dirty="0" smtClean="0">
              <a:latin typeface="黑体" pitchFamily="49" charset="-122"/>
              <a:ea typeface="黑体" pitchFamily="49" charset="-122"/>
            </a:rPr>
            <a:t>面向问题解决</a:t>
          </a:r>
          <a:endParaRPr lang="zh-CN" altLang="en-US" sz="1500" dirty="0">
            <a:latin typeface="黑体" pitchFamily="49" charset="-122"/>
            <a:ea typeface="黑体" pitchFamily="49" charset="-122"/>
          </a:endParaRPr>
        </a:p>
      </dgm:t>
    </dgm:pt>
    <dgm:pt modelId="{BE1833EE-4D9C-450C-B4EB-2CD2B2F1DB4C}" type="parTrans" cxnId="{873FA903-6169-45C1-B4BE-1523E8F97C26}">
      <dgm:prSet/>
      <dgm:spPr/>
      <dgm:t>
        <a:bodyPr/>
        <a:lstStyle/>
        <a:p>
          <a:endParaRPr lang="zh-CN" altLang="en-US" sz="1500">
            <a:latin typeface="黑体" pitchFamily="49" charset="-122"/>
            <a:ea typeface="黑体" pitchFamily="49" charset="-122"/>
          </a:endParaRPr>
        </a:p>
      </dgm:t>
    </dgm:pt>
    <dgm:pt modelId="{2F32A22C-269D-4767-8668-9175F2D7474A}" type="sibTrans" cxnId="{873FA903-6169-45C1-B4BE-1523E8F97C26}">
      <dgm:prSet/>
      <dgm:spPr/>
      <dgm:t>
        <a:bodyPr/>
        <a:lstStyle/>
        <a:p>
          <a:endParaRPr lang="zh-CN" altLang="en-US" sz="1500">
            <a:latin typeface="黑体" pitchFamily="49" charset="-122"/>
            <a:ea typeface="黑体" pitchFamily="49" charset="-122"/>
          </a:endParaRPr>
        </a:p>
      </dgm:t>
    </dgm:pt>
    <dgm:pt modelId="{87102189-CCCF-4461-81E1-867E8E41E9B9}">
      <dgm:prSet phldrT="[文本]" custT="1"/>
      <dgm:spPr>
        <a:solidFill>
          <a:schemeClr val="accent6">
            <a:lumMod val="75000"/>
            <a:alpha val="90000"/>
          </a:schemeClr>
        </a:solidFill>
        <a:ln>
          <a:solidFill>
            <a:schemeClr val="accent1">
              <a:lumMod val="75000"/>
            </a:schemeClr>
          </a:solidFill>
        </a:ln>
      </dgm:spPr>
      <dgm:t>
        <a:bodyPr/>
        <a:lstStyle/>
        <a:p>
          <a:r>
            <a:rPr lang="zh-CN" altLang="en-US" sz="1500" dirty="0" smtClean="0">
              <a:latin typeface="黑体" pitchFamily="49" charset="-122"/>
              <a:ea typeface="黑体" pitchFamily="49" charset="-122"/>
            </a:rPr>
            <a:t>阶段性持续服务</a:t>
          </a:r>
          <a:endParaRPr lang="zh-CN" altLang="en-US" sz="1500" dirty="0">
            <a:latin typeface="黑体" pitchFamily="49" charset="-122"/>
            <a:ea typeface="黑体" pitchFamily="49" charset="-122"/>
          </a:endParaRPr>
        </a:p>
      </dgm:t>
    </dgm:pt>
    <dgm:pt modelId="{373EA159-1862-4D63-959F-A64437899F35}" type="parTrans" cxnId="{5014519B-B396-435D-AEB2-78C7F71DA5D3}">
      <dgm:prSet/>
      <dgm:spPr/>
      <dgm:t>
        <a:bodyPr/>
        <a:lstStyle/>
        <a:p>
          <a:endParaRPr lang="zh-CN" altLang="en-US" sz="1500">
            <a:latin typeface="黑体" pitchFamily="49" charset="-122"/>
            <a:ea typeface="黑体" pitchFamily="49" charset="-122"/>
          </a:endParaRPr>
        </a:p>
      </dgm:t>
    </dgm:pt>
    <dgm:pt modelId="{E5055C40-CD8C-4D68-8F6B-4B265BD9FF55}" type="sibTrans" cxnId="{5014519B-B396-435D-AEB2-78C7F71DA5D3}">
      <dgm:prSet/>
      <dgm:spPr/>
      <dgm:t>
        <a:bodyPr/>
        <a:lstStyle/>
        <a:p>
          <a:endParaRPr lang="zh-CN" altLang="en-US" sz="1500">
            <a:latin typeface="黑体" pitchFamily="49" charset="-122"/>
            <a:ea typeface="黑体" pitchFamily="49" charset="-122"/>
          </a:endParaRPr>
        </a:p>
      </dgm:t>
    </dgm:pt>
    <dgm:pt modelId="{51F6307E-A8FF-45F5-B70D-1804142D1755}" type="pres">
      <dgm:prSet presAssocID="{5422672C-C09E-4E64-A4FE-2A5A366CF971}" presName="linearFlow" presStyleCnt="0">
        <dgm:presLayoutVars>
          <dgm:dir/>
          <dgm:animLvl val="lvl"/>
          <dgm:resizeHandles val="exact"/>
        </dgm:presLayoutVars>
      </dgm:prSet>
      <dgm:spPr/>
      <dgm:t>
        <a:bodyPr/>
        <a:lstStyle/>
        <a:p>
          <a:endParaRPr lang="zh-CN" altLang="en-US"/>
        </a:p>
      </dgm:t>
    </dgm:pt>
    <dgm:pt modelId="{C9140099-73DA-478B-A7A7-FF875C5C1614}" type="pres">
      <dgm:prSet presAssocID="{3BE386EF-AFAD-48BA-9530-EDB0099B9227}" presName="composite" presStyleCnt="0"/>
      <dgm:spPr/>
    </dgm:pt>
    <dgm:pt modelId="{4CC37459-B190-4688-BDA7-5B4B16A05437}" type="pres">
      <dgm:prSet presAssocID="{3BE386EF-AFAD-48BA-9530-EDB0099B9227}" presName="parTx" presStyleLbl="node1" presStyleIdx="0" presStyleCnt="3">
        <dgm:presLayoutVars>
          <dgm:chMax val="0"/>
          <dgm:chPref val="0"/>
          <dgm:bulletEnabled val="1"/>
        </dgm:presLayoutVars>
      </dgm:prSet>
      <dgm:spPr/>
      <dgm:t>
        <a:bodyPr/>
        <a:lstStyle/>
        <a:p>
          <a:endParaRPr lang="zh-CN" altLang="en-US"/>
        </a:p>
      </dgm:t>
    </dgm:pt>
    <dgm:pt modelId="{BA439963-FB20-49E5-8E6C-1EC870F80B6E}" type="pres">
      <dgm:prSet presAssocID="{3BE386EF-AFAD-48BA-9530-EDB0099B9227}" presName="parSh" presStyleLbl="node1" presStyleIdx="0" presStyleCnt="3"/>
      <dgm:spPr/>
      <dgm:t>
        <a:bodyPr/>
        <a:lstStyle/>
        <a:p>
          <a:endParaRPr lang="zh-CN" altLang="en-US"/>
        </a:p>
      </dgm:t>
    </dgm:pt>
    <dgm:pt modelId="{60F85726-673A-404F-A111-C914FE3264B6}" type="pres">
      <dgm:prSet presAssocID="{3BE386EF-AFAD-48BA-9530-EDB0099B9227}" presName="desTx" presStyleLbl="fgAcc1" presStyleIdx="0" presStyleCnt="3" custScaleX="101560" custScaleY="34164" custLinFactNeighborX="-7513" custLinFactNeighborY="-22432">
        <dgm:presLayoutVars>
          <dgm:bulletEnabled val="1"/>
        </dgm:presLayoutVars>
      </dgm:prSet>
      <dgm:spPr/>
      <dgm:t>
        <a:bodyPr/>
        <a:lstStyle/>
        <a:p>
          <a:endParaRPr lang="zh-CN" altLang="en-US"/>
        </a:p>
      </dgm:t>
    </dgm:pt>
    <dgm:pt modelId="{1FC694B7-C7A2-459C-9FC2-2ED9B52E0C17}" type="pres">
      <dgm:prSet presAssocID="{1BB02F3C-00D9-4A9A-AE3D-80DF8433FE2E}" presName="sibTrans" presStyleLbl="sibTrans2D1" presStyleIdx="0" presStyleCnt="2"/>
      <dgm:spPr/>
      <dgm:t>
        <a:bodyPr/>
        <a:lstStyle/>
        <a:p>
          <a:endParaRPr lang="zh-CN" altLang="en-US"/>
        </a:p>
      </dgm:t>
    </dgm:pt>
    <dgm:pt modelId="{E5638E4F-BCFD-43A1-A0A1-96A3B8837558}" type="pres">
      <dgm:prSet presAssocID="{1BB02F3C-00D9-4A9A-AE3D-80DF8433FE2E}" presName="connTx" presStyleLbl="sibTrans2D1" presStyleIdx="0" presStyleCnt="2"/>
      <dgm:spPr/>
      <dgm:t>
        <a:bodyPr/>
        <a:lstStyle/>
        <a:p>
          <a:endParaRPr lang="zh-CN" altLang="en-US"/>
        </a:p>
      </dgm:t>
    </dgm:pt>
    <dgm:pt modelId="{BA970CF6-C0A1-4260-B599-C896881B5EE6}" type="pres">
      <dgm:prSet presAssocID="{1D19CB77-5C0A-41C3-BF48-A2E158315E89}" presName="composite" presStyleCnt="0"/>
      <dgm:spPr/>
    </dgm:pt>
    <dgm:pt modelId="{AFC60598-8A35-4A2E-83CD-EBB4919DA604}" type="pres">
      <dgm:prSet presAssocID="{1D19CB77-5C0A-41C3-BF48-A2E158315E89}" presName="parTx" presStyleLbl="node1" presStyleIdx="0" presStyleCnt="3">
        <dgm:presLayoutVars>
          <dgm:chMax val="0"/>
          <dgm:chPref val="0"/>
          <dgm:bulletEnabled val="1"/>
        </dgm:presLayoutVars>
      </dgm:prSet>
      <dgm:spPr/>
      <dgm:t>
        <a:bodyPr/>
        <a:lstStyle/>
        <a:p>
          <a:endParaRPr lang="zh-CN" altLang="en-US"/>
        </a:p>
      </dgm:t>
    </dgm:pt>
    <dgm:pt modelId="{62AB1A15-2DD1-4501-9CF8-5A53066F051D}" type="pres">
      <dgm:prSet presAssocID="{1D19CB77-5C0A-41C3-BF48-A2E158315E89}" presName="parSh" presStyleLbl="node1" presStyleIdx="1" presStyleCnt="3" custScaleX="113074" custScaleY="92614"/>
      <dgm:spPr/>
      <dgm:t>
        <a:bodyPr/>
        <a:lstStyle/>
        <a:p>
          <a:endParaRPr lang="zh-CN" altLang="en-US"/>
        </a:p>
      </dgm:t>
    </dgm:pt>
    <dgm:pt modelId="{C8939E0A-7BDF-4529-BE53-4FC1B6D4C3DF}" type="pres">
      <dgm:prSet presAssocID="{1D19CB77-5C0A-41C3-BF48-A2E158315E89}" presName="desTx" presStyleLbl="fgAcc1" presStyleIdx="1" presStyleCnt="3" custScaleX="116612" custScaleY="35166" custLinFactNeighborX="-4255" custLinFactNeighborY="-22432">
        <dgm:presLayoutVars>
          <dgm:bulletEnabled val="1"/>
        </dgm:presLayoutVars>
      </dgm:prSet>
      <dgm:spPr/>
      <dgm:t>
        <a:bodyPr/>
        <a:lstStyle/>
        <a:p>
          <a:endParaRPr lang="zh-CN" altLang="en-US"/>
        </a:p>
      </dgm:t>
    </dgm:pt>
    <dgm:pt modelId="{8C4DA91F-81BF-45E0-A578-C18C63770B32}" type="pres">
      <dgm:prSet presAssocID="{9DEE653B-56F7-4924-8BF7-D339EAB65883}" presName="sibTrans" presStyleLbl="sibTrans2D1" presStyleIdx="1" presStyleCnt="2"/>
      <dgm:spPr/>
      <dgm:t>
        <a:bodyPr/>
        <a:lstStyle/>
        <a:p>
          <a:endParaRPr lang="zh-CN" altLang="en-US"/>
        </a:p>
      </dgm:t>
    </dgm:pt>
    <dgm:pt modelId="{6439BB95-FEF6-4329-AA6F-3DAB0B328EE9}" type="pres">
      <dgm:prSet presAssocID="{9DEE653B-56F7-4924-8BF7-D339EAB65883}" presName="connTx" presStyleLbl="sibTrans2D1" presStyleIdx="1" presStyleCnt="2"/>
      <dgm:spPr/>
      <dgm:t>
        <a:bodyPr/>
        <a:lstStyle/>
        <a:p>
          <a:endParaRPr lang="zh-CN" altLang="en-US"/>
        </a:p>
      </dgm:t>
    </dgm:pt>
    <dgm:pt modelId="{10A3FEBD-EA84-4145-A5CE-FE67990E5683}" type="pres">
      <dgm:prSet presAssocID="{56EC7B8A-196C-4DE3-B631-282F79A7B4B7}" presName="composite" presStyleCnt="0"/>
      <dgm:spPr/>
    </dgm:pt>
    <dgm:pt modelId="{4572EFEB-FE7A-4C2A-B5A0-2243039970E7}" type="pres">
      <dgm:prSet presAssocID="{56EC7B8A-196C-4DE3-B631-282F79A7B4B7}" presName="parTx" presStyleLbl="node1" presStyleIdx="1" presStyleCnt="3">
        <dgm:presLayoutVars>
          <dgm:chMax val="0"/>
          <dgm:chPref val="0"/>
          <dgm:bulletEnabled val="1"/>
        </dgm:presLayoutVars>
      </dgm:prSet>
      <dgm:spPr/>
      <dgm:t>
        <a:bodyPr/>
        <a:lstStyle/>
        <a:p>
          <a:endParaRPr lang="zh-CN" altLang="en-US"/>
        </a:p>
      </dgm:t>
    </dgm:pt>
    <dgm:pt modelId="{A04463A4-5F03-4ECE-AD2A-887F4BEA5053}" type="pres">
      <dgm:prSet presAssocID="{56EC7B8A-196C-4DE3-B631-282F79A7B4B7}" presName="parSh" presStyleLbl="node1" presStyleIdx="2" presStyleCnt="3"/>
      <dgm:spPr/>
      <dgm:t>
        <a:bodyPr/>
        <a:lstStyle/>
        <a:p>
          <a:endParaRPr lang="zh-CN" altLang="en-US"/>
        </a:p>
      </dgm:t>
    </dgm:pt>
    <dgm:pt modelId="{75CF2828-6634-462A-AB6F-39DAEA62A78B}" type="pres">
      <dgm:prSet presAssocID="{56EC7B8A-196C-4DE3-B631-282F79A7B4B7}" presName="desTx" presStyleLbl="fgAcc1" presStyleIdx="2" presStyleCnt="3" custScaleX="108128" custScaleY="37912" custLinFactNeighborX="-13304" custLinFactNeighborY="-25374">
        <dgm:presLayoutVars>
          <dgm:bulletEnabled val="1"/>
        </dgm:presLayoutVars>
      </dgm:prSet>
      <dgm:spPr/>
      <dgm:t>
        <a:bodyPr/>
        <a:lstStyle/>
        <a:p>
          <a:endParaRPr lang="zh-CN" altLang="en-US"/>
        </a:p>
      </dgm:t>
    </dgm:pt>
  </dgm:ptLst>
  <dgm:cxnLst>
    <dgm:cxn modelId="{95237883-86EB-468E-A3EF-0B5B650EA3AF}" srcId="{56EC7B8A-196C-4DE3-B631-282F79A7B4B7}" destId="{8F9E76FC-2590-4F71-895D-17301DF1AECA}" srcOrd="0" destOrd="0" parTransId="{2DA848FE-1E0C-40A3-B8E0-7DA22BA584A2}" sibTransId="{C418CA65-E4E0-48C1-9B6B-8B51AF351E6B}"/>
    <dgm:cxn modelId="{CD782C03-0296-4A01-BDC9-BAC2E4B6B8EA}" srcId="{3BE386EF-AFAD-48BA-9530-EDB0099B9227}" destId="{D86BDEE2-1E0D-476B-BC7B-F4CFD2605306}" srcOrd="1" destOrd="0" parTransId="{F394B497-64F3-498E-88A9-86B7042157C8}" sibTransId="{3941C756-2071-4BFB-858A-197206EBD68C}"/>
    <dgm:cxn modelId="{629705C0-A078-41E4-A73C-07401B3912DB}" type="presOf" srcId="{D86BDEE2-1E0D-476B-BC7B-F4CFD2605306}" destId="{60F85726-673A-404F-A111-C914FE3264B6}" srcOrd="0" destOrd="1" presId="urn:microsoft.com/office/officeart/2005/8/layout/process3"/>
    <dgm:cxn modelId="{7994E30F-D33E-44E8-A986-A808E4B4D291}" type="presOf" srcId="{9DEE653B-56F7-4924-8BF7-D339EAB65883}" destId="{6439BB95-FEF6-4329-AA6F-3DAB0B328EE9}" srcOrd="1" destOrd="0" presId="urn:microsoft.com/office/officeart/2005/8/layout/process3"/>
    <dgm:cxn modelId="{E51F997D-D057-40D3-A5E1-F08E568A6A41}" type="presOf" srcId="{56EC7B8A-196C-4DE3-B631-282F79A7B4B7}" destId="{4572EFEB-FE7A-4C2A-B5A0-2243039970E7}" srcOrd="0" destOrd="0" presId="urn:microsoft.com/office/officeart/2005/8/layout/process3"/>
    <dgm:cxn modelId="{BC0EDD83-6BA1-44F7-8183-6CB8598126E5}" type="presOf" srcId="{2865B54E-CC7F-4326-95B0-8403F9F94CFB}" destId="{60F85726-673A-404F-A111-C914FE3264B6}" srcOrd="0" destOrd="0" presId="urn:microsoft.com/office/officeart/2005/8/layout/process3"/>
    <dgm:cxn modelId="{68C193E6-5E3B-4AF1-B386-F56D6E504076}" srcId="{5422672C-C09E-4E64-A4FE-2A5A366CF971}" destId="{3BE386EF-AFAD-48BA-9530-EDB0099B9227}" srcOrd="0" destOrd="0" parTransId="{2616ACF8-3739-4A52-BF3F-FE889E218C51}" sibTransId="{1BB02F3C-00D9-4A9A-AE3D-80DF8433FE2E}"/>
    <dgm:cxn modelId="{7461FCC5-53CF-4894-A379-1E6A32B47413}" type="presOf" srcId="{1D19CB77-5C0A-41C3-BF48-A2E158315E89}" destId="{62AB1A15-2DD1-4501-9CF8-5A53066F051D}" srcOrd="1" destOrd="0" presId="urn:microsoft.com/office/officeart/2005/8/layout/process3"/>
    <dgm:cxn modelId="{6BAE794B-FD44-4EE6-A804-42FE4F5047B6}" type="presOf" srcId="{3BE386EF-AFAD-48BA-9530-EDB0099B9227}" destId="{BA439963-FB20-49E5-8E6C-1EC870F80B6E}" srcOrd="1" destOrd="0" presId="urn:microsoft.com/office/officeart/2005/8/layout/process3"/>
    <dgm:cxn modelId="{FAB9793F-9C29-4B3B-B4B6-B80358BF8AA0}" type="presOf" srcId="{3BE386EF-AFAD-48BA-9530-EDB0099B9227}" destId="{4CC37459-B190-4688-BDA7-5B4B16A05437}" srcOrd="0" destOrd="0" presId="urn:microsoft.com/office/officeart/2005/8/layout/process3"/>
    <dgm:cxn modelId="{F2E067EE-16F4-4B19-B300-32EC40945F68}" type="presOf" srcId="{8F9E76FC-2590-4F71-895D-17301DF1AECA}" destId="{75CF2828-6634-462A-AB6F-39DAEA62A78B}" srcOrd="0" destOrd="0" presId="urn:microsoft.com/office/officeart/2005/8/layout/process3"/>
    <dgm:cxn modelId="{2C04BD32-D85E-445C-A4C5-DECF7DE98289}" srcId="{3BE386EF-AFAD-48BA-9530-EDB0099B9227}" destId="{2865B54E-CC7F-4326-95B0-8403F9F94CFB}" srcOrd="0" destOrd="0" parTransId="{A5BCFEAC-68AD-48EE-AB3D-5CE2ADC596DD}" sibTransId="{BFCEC519-DDEF-45C4-AD00-A478FE11AAE6}"/>
    <dgm:cxn modelId="{541ABC9A-793D-4238-BA92-F7F3C9228E87}" type="presOf" srcId="{1BB02F3C-00D9-4A9A-AE3D-80DF8433FE2E}" destId="{1FC694B7-C7A2-459C-9FC2-2ED9B52E0C17}" srcOrd="0" destOrd="0" presId="urn:microsoft.com/office/officeart/2005/8/layout/process3"/>
    <dgm:cxn modelId="{DE238903-2BC1-4161-89D8-8B949218AD22}" srcId="{5422672C-C09E-4E64-A4FE-2A5A366CF971}" destId="{1D19CB77-5C0A-41C3-BF48-A2E158315E89}" srcOrd="1" destOrd="0" parTransId="{D1CD8D54-E14C-46BE-8E5F-C8476DC63D06}" sibTransId="{9DEE653B-56F7-4924-8BF7-D339EAB65883}"/>
    <dgm:cxn modelId="{400FE957-DCD1-468C-B6B6-2EF3792EC08C}" type="presOf" srcId="{87102189-CCCF-4461-81E1-867E8E41E9B9}" destId="{75CF2828-6634-462A-AB6F-39DAEA62A78B}" srcOrd="0" destOrd="1" presId="urn:microsoft.com/office/officeart/2005/8/layout/process3"/>
    <dgm:cxn modelId="{6C8F6156-0184-4C24-A421-44BCB1BF2936}" type="presOf" srcId="{1BB02F3C-00D9-4A9A-AE3D-80DF8433FE2E}" destId="{E5638E4F-BCFD-43A1-A0A1-96A3B8837558}" srcOrd="1" destOrd="0" presId="urn:microsoft.com/office/officeart/2005/8/layout/process3"/>
    <dgm:cxn modelId="{31541B38-FD3E-4B24-B39F-C7467DE085F0}" type="presOf" srcId="{78A8EE07-8560-401E-AADB-0CB0094BBB57}" destId="{C8939E0A-7BDF-4529-BE53-4FC1B6D4C3DF}" srcOrd="0" destOrd="0" presId="urn:microsoft.com/office/officeart/2005/8/layout/process3"/>
    <dgm:cxn modelId="{2354451F-E996-42E9-8923-19C8EB0B4046}" type="presOf" srcId="{669541E4-5C35-4D3D-83C3-2085F7745AD8}" destId="{C8939E0A-7BDF-4529-BE53-4FC1B6D4C3DF}" srcOrd="0" destOrd="1" presId="urn:microsoft.com/office/officeart/2005/8/layout/process3"/>
    <dgm:cxn modelId="{5014519B-B396-435D-AEB2-78C7F71DA5D3}" srcId="{56EC7B8A-196C-4DE3-B631-282F79A7B4B7}" destId="{87102189-CCCF-4461-81E1-867E8E41E9B9}" srcOrd="1" destOrd="0" parTransId="{373EA159-1862-4D63-959F-A64437899F35}" sibTransId="{E5055C40-CD8C-4D68-8F6B-4B265BD9FF55}"/>
    <dgm:cxn modelId="{315DAB0B-2FDF-486A-B2D5-38FAE1552856}" srcId="{1D19CB77-5C0A-41C3-BF48-A2E158315E89}" destId="{78A8EE07-8560-401E-AADB-0CB0094BBB57}" srcOrd="0" destOrd="0" parTransId="{C0545B9E-9A21-46AA-AD8E-AE70BD39888F}" sibTransId="{B480B177-E1FB-41E9-94C1-FD1FF7D8EF81}"/>
    <dgm:cxn modelId="{84191586-10C0-4A65-923C-885A9390C82E}" type="presOf" srcId="{56EC7B8A-196C-4DE3-B631-282F79A7B4B7}" destId="{A04463A4-5F03-4ECE-AD2A-887F4BEA5053}" srcOrd="1" destOrd="0" presId="urn:microsoft.com/office/officeart/2005/8/layout/process3"/>
    <dgm:cxn modelId="{1419F549-157C-4C22-B2ED-719BF71CB7F4}" srcId="{5422672C-C09E-4E64-A4FE-2A5A366CF971}" destId="{56EC7B8A-196C-4DE3-B631-282F79A7B4B7}" srcOrd="2" destOrd="0" parTransId="{9449439F-09CD-405B-9B13-C1926CA82155}" sibTransId="{512346D7-A9AA-44F3-AE46-9887A6788C95}"/>
    <dgm:cxn modelId="{DCB9DDFF-750F-4171-8D8B-B5FBCF8309A9}" type="presOf" srcId="{9DEE653B-56F7-4924-8BF7-D339EAB65883}" destId="{8C4DA91F-81BF-45E0-A578-C18C63770B32}" srcOrd="0" destOrd="0" presId="urn:microsoft.com/office/officeart/2005/8/layout/process3"/>
    <dgm:cxn modelId="{873FA903-6169-45C1-B4BE-1523E8F97C26}" srcId="{1D19CB77-5C0A-41C3-BF48-A2E158315E89}" destId="{669541E4-5C35-4D3D-83C3-2085F7745AD8}" srcOrd="1" destOrd="0" parTransId="{BE1833EE-4D9C-450C-B4EB-2CD2B2F1DB4C}" sibTransId="{2F32A22C-269D-4767-8668-9175F2D7474A}"/>
    <dgm:cxn modelId="{96340D1B-3773-4FDC-918D-714D4411F508}" type="presOf" srcId="{5422672C-C09E-4E64-A4FE-2A5A366CF971}" destId="{51F6307E-A8FF-45F5-B70D-1804142D1755}" srcOrd="0" destOrd="0" presId="urn:microsoft.com/office/officeart/2005/8/layout/process3"/>
    <dgm:cxn modelId="{D94DB81F-3E73-41FC-A724-B176C1A1ACAC}" type="presOf" srcId="{1D19CB77-5C0A-41C3-BF48-A2E158315E89}" destId="{AFC60598-8A35-4A2E-83CD-EBB4919DA604}" srcOrd="0" destOrd="0" presId="urn:microsoft.com/office/officeart/2005/8/layout/process3"/>
    <dgm:cxn modelId="{397A0A70-C855-4D6B-8E96-46BBDF52C9A5}" type="presParOf" srcId="{51F6307E-A8FF-45F5-B70D-1804142D1755}" destId="{C9140099-73DA-478B-A7A7-FF875C5C1614}" srcOrd="0" destOrd="0" presId="urn:microsoft.com/office/officeart/2005/8/layout/process3"/>
    <dgm:cxn modelId="{77A6C53C-5A57-45AF-9E26-E676BDB9848A}" type="presParOf" srcId="{C9140099-73DA-478B-A7A7-FF875C5C1614}" destId="{4CC37459-B190-4688-BDA7-5B4B16A05437}" srcOrd="0" destOrd="0" presId="urn:microsoft.com/office/officeart/2005/8/layout/process3"/>
    <dgm:cxn modelId="{E89173A8-D8C6-4B69-9EA5-683AD7E297CB}" type="presParOf" srcId="{C9140099-73DA-478B-A7A7-FF875C5C1614}" destId="{BA439963-FB20-49E5-8E6C-1EC870F80B6E}" srcOrd="1" destOrd="0" presId="urn:microsoft.com/office/officeart/2005/8/layout/process3"/>
    <dgm:cxn modelId="{4CE89440-A56E-45E3-B308-248EA1038429}" type="presParOf" srcId="{C9140099-73DA-478B-A7A7-FF875C5C1614}" destId="{60F85726-673A-404F-A111-C914FE3264B6}" srcOrd="2" destOrd="0" presId="urn:microsoft.com/office/officeart/2005/8/layout/process3"/>
    <dgm:cxn modelId="{317446DD-0B64-47E8-BB83-DAE29DE2501C}" type="presParOf" srcId="{51F6307E-A8FF-45F5-B70D-1804142D1755}" destId="{1FC694B7-C7A2-459C-9FC2-2ED9B52E0C17}" srcOrd="1" destOrd="0" presId="urn:microsoft.com/office/officeart/2005/8/layout/process3"/>
    <dgm:cxn modelId="{06D066D3-56D9-4D55-960D-0A1C35C1ECDE}" type="presParOf" srcId="{1FC694B7-C7A2-459C-9FC2-2ED9B52E0C17}" destId="{E5638E4F-BCFD-43A1-A0A1-96A3B8837558}" srcOrd="0" destOrd="0" presId="urn:microsoft.com/office/officeart/2005/8/layout/process3"/>
    <dgm:cxn modelId="{2B93A48A-61A9-4B54-A5E7-106A65596A4B}" type="presParOf" srcId="{51F6307E-A8FF-45F5-B70D-1804142D1755}" destId="{BA970CF6-C0A1-4260-B599-C896881B5EE6}" srcOrd="2" destOrd="0" presId="urn:microsoft.com/office/officeart/2005/8/layout/process3"/>
    <dgm:cxn modelId="{020A8B37-74AA-49C2-A315-7A54B34673AE}" type="presParOf" srcId="{BA970CF6-C0A1-4260-B599-C896881B5EE6}" destId="{AFC60598-8A35-4A2E-83CD-EBB4919DA604}" srcOrd="0" destOrd="0" presId="urn:microsoft.com/office/officeart/2005/8/layout/process3"/>
    <dgm:cxn modelId="{641F455C-74A4-4CF3-957E-96B629A59C59}" type="presParOf" srcId="{BA970CF6-C0A1-4260-B599-C896881B5EE6}" destId="{62AB1A15-2DD1-4501-9CF8-5A53066F051D}" srcOrd="1" destOrd="0" presId="urn:microsoft.com/office/officeart/2005/8/layout/process3"/>
    <dgm:cxn modelId="{4C29C892-2380-4DF6-9867-E529B719A2DD}" type="presParOf" srcId="{BA970CF6-C0A1-4260-B599-C896881B5EE6}" destId="{C8939E0A-7BDF-4529-BE53-4FC1B6D4C3DF}" srcOrd="2" destOrd="0" presId="urn:microsoft.com/office/officeart/2005/8/layout/process3"/>
    <dgm:cxn modelId="{E8F80CCD-03C6-4F3A-9954-FBE408D0A9E0}" type="presParOf" srcId="{51F6307E-A8FF-45F5-B70D-1804142D1755}" destId="{8C4DA91F-81BF-45E0-A578-C18C63770B32}" srcOrd="3" destOrd="0" presId="urn:microsoft.com/office/officeart/2005/8/layout/process3"/>
    <dgm:cxn modelId="{E93900FF-508C-49BA-BC42-550D7497BC26}" type="presParOf" srcId="{8C4DA91F-81BF-45E0-A578-C18C63770B32}" destId="{6439BB95-FEF6-4329-AA6F-3DAB0B328EE9}" srcOrd="0" destOrd="0" presId="urn:microsoft.com/office/officeart/2005/8/layout/process3"/>
    <dgm:cxn modelId="{EB011AB4-6749-4561-B86B-4C26FCFE27C8}" type="presParOf" srcId="{51F6307E-A8FF-45F5-B70D-1804142D1755}" destId="{10A3FEBD-EA84-4145-A5CE-FE67990E5683}" srcOrd="4" destOrd="0" presId="urn:microsoft.com/office/officeart/2005/8/layout/process3"/>
    <dgm:cxn modelId="{2A35EBF4-343E-4713-9624-CC51AD200952}" type="presParOf" srcId="{10A3FEBD-EA84-4145-A5CE-FE67990E5683}" destId="{4572EFEB-FE7A-4C2A-B5A0-2243039970E7}" srcOrd="0" destOrd="0" presId="urn:microsoft.com/office/officeart/2005/8/layout/process3"/>
    <dgm:cxn modelId="{8CA08D47-78DA-4FAA-A8D4-BE9519171DE6}" type="presParOf" srcId="{10A3FEBD-EA84-4145-A5CE-FE67990E5683}" destId="{A04463A4-5F03-4ECE-AD2A-887F4BEA5053}" srcOrd="1" destOrd="0" presId="urn:microsoft.com/office/officeart/2005/8/layout/process3"/>
    <dgm:cxn modelId="{06FCD915-1D27-4CA0-A66C-69022FECB972}" type="presParOf" srcId="{10A3FEBD-EA84-4145-A5CE-FE67990E5683}" destId="{75CF2828-6634-462A-AB6F-39DAEA62A78B}" srcOrd="2" destOrd="0" presId="urn:microsoft.com/office/officeart/2005/8/layout/process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EEDCB-2BD2-4C9A-8CF9-A82A7AC51DA4}" type="datetimeFigureOut">
              <a:rPr lang="zh-CN" altLang="en-US" smtClean="0"/>
              <a:t>2016-9-26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764070-A355-4868-8739-1845A9B399A0}" type="slidenum">
              <a:rPr lang="zh-CN" altLang="en-US" smtClean="0"/>
              <a:t>‹#›</a:t>
            </a:fld>
            <a:endParaRPr lang="zh-CN" altLang="en-US"/>
          </a:p>
        </p:txBody>
      </p:sp>
    </p:spTree>
    <p:extLst>
      <p:ext uri="{BB962C8B-B14F-4D97-AF65-F5344CB8AC3E}">
        <p14:creationId xmlns:p14="http://schemas.microsoft.com/office/powerpoint/2010/main" val="59789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0AB88-2ED2-4651-B3C4-F7469FED3B98}" type="datetimeFigureOut">
              <a:rPr lang="zh-CN" altLang="en-US" smtClean="0"/>
              <a:t>2016-9-26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B818D-22D5-48D6-AF2B-BDA962258CAB}" type="slidenum">
              <a:rPr lang="zh-CN" altLang="en-US" smtClean="0"/>
              <a:t>‹#›</a:t>
            </a:fld>
            <a:endParaRPr lang="zh-CN" altLang="en-US"/>
          </a:p>
        </p:txBody>
      </p:sp>
    </p:spTree>
    <p:extLst>
      <p:ext uri="{BB962C8B-B14F-4D97-AF65-F5344CB8AC3E}">
        <p14:creationId xmlns:p14="http://schemas.microsoft.com/office/powerpoint/2010/main" val="91057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3B818D-22D5-48D6-AF2B-BDA962258CAB}" type="slidenum">
              <a:rPr lang="zh-CN" altLang="en-US" smtClean="0"/>
              <a:t>6</a:t>
            </a:fld>
            <a:endParaRPr lang="zh-CN" altLang="en-US"/>
          </a:p>
        </p:txBody>
      </p:sp>
    </p:spTree>
    <p:extLst>
      <p:ext uri="{BB962C8B-B14F-4D97-AF65-F5344CB8AC3E}">
        <p14:creationId xmlns:p14="http://schemas.microsoft.com/office/powerpoint/2010/main" val="353580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3B818D-22D5-48D6-AF2B-BDA962258CAB}" type="slidenum">
              <a:rPr lang="zh-CN" altLang="en-US" smtClean="0"/>
              <a:t>7</a:t>
            </a:fld>
            <a:endParaRPr lang="zh-CN" altLang="en-US"/>
          </a:p>
        </p:txBody>
      </p:sp>
    </p:spTree>
    <p:extLst>
      <p:ext uri="{BB962C8B-B14F-4D97-AF65-F5344CB8AC3E}">
        <p14:creationId xmlns:p14="http://schemas.microsoft.com/office/powerpoint/2010/main" val="79263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3B818D-22D5-48D6-AF2B-BDA962258CAB}" type="slidenum">
              <a:rPr lang="zh-CN" altLang="en-US" smtClean="0"/>
              <a:t>8</a:t>
            </a:fld>
            <a:endParaRPr lang="zh-CN" altLang="en-US"/>
          </a:p>
        </p:txBody>
      </p:sp>
    </p:spTree>
    <p:extLst>
      <p:ext uri="{BB962C8B-B14F-4D97-AF65-F5344CB8AC3E}">
        <p14:creationId xmlns:p14="http://schemas.microsoft.com/office/powerpoint/2010/main" val="79263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rgbClr val="F6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898846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94595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346274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rgbClr val="F6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 y="588691"/>
            <a:ext cx="3026771" cy="449319"/>
            <a:chOff x="-1" y="588691"/>
            <a:chExt cx="3026771" cy="449319"/>
          </a:xfrm>
        </p:grpSpPr>
        <p:sp>
          <p:nvSpPr>
            <p:cNvPr id="4"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5" name="矩形 4"/>
            <p:cNvSpPr/>
            <p:nvPr/>
          </p:nvSpPr>
          <p:spPr>
            <a:xfrm>
              <a:off x="240819" y="658342"/>
              <a:ext cx="2236510" cy="338554"/>
            </a:xfrm>
            <a:prstGeom prst="rect">
              <a:avLst/>
            </a:prstGeom>
          </p:spPr>
          <p:txBody>
            <a:bodyPr wrap="none">
              <a:spAutoFit/>
            </a:bodyPr>
            <a:lstStyle/>
            <a:p>
              <a:r>
                <a:rPr lang="zh-CN" altLang="en-US" sz="1600" kern="0" dirty="0">
                  <a:solidFill>
                    <a:schemeClr val="bg1"/>
                  </a:solidFill>
                  <a:latin typeface="微软雅黑" pitchFamily="34" charset="-122"/>
                  <a:ea typeface="微软雅黑" pitchFamily="34" charset="-122"/>
                </a:rPr>
                <a:t>单击此处添加</a:t>
              </a:r>
              <a:r>
                <a:rPr lang="zh-CN" altLang="en-US" sz="1600" kern="0" dirty="0" smtClean="0">
                  <a:solidFill>
                    <a:schemeClr val="bg1"/>
                  </a:solidFill>
                  <a:latin typeface="微软雅黑" pitchFamily="34" charset="-122"/>
                  <a:ea typeface="微软雅黑" pitchFamily="34" charset="-122"/>
                </a:rPr>
                <a:t>文字标</a:t>
              </a:r>
              <a:r>
                <a:rPr lang="zh-CN" altLang="en-US" sz="1600" kern="0" dirty="0">
                  <a:solidFill>
                    <a:schemeClr val="bg1"/>
                  </a:solidFill>
                  <a:latin typeface="微软雅黑" pitchFamily="34" charset="-122"/>
                  <a:ea typeface="微软雅黑" pitchFamily="34" charset="-122"/>
                </a:rPr>
                <a:t>题</a:t>
              </a:r>
              <a:endParaRPr lang="zh-CN" altLang="en-US" sz="1600" dirty="0">
                <a:solidFill>
                  <a:schemeClr val="bg1"/>
                </a:solidFill>
              </a:endParaRPr>
            </a:p>
          </p:txBody>
        </p:sp>
      </p:grpSp>
    </p:spTree>
    <p:extLst>
      <p:ext uri="{BB962C8B-B14F-4D97-AF65-F5344CB8AC3E}">
        <p14:creationId xmlns:p14="http://schemas.microsoft.com/office/powerpoint/2010/main" val="3775051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269784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2333119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45923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374839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18253751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58932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BD5ED40-B0DC-4FC6-9F32-512141D1E86D}" type="datetimeFigureOut">
              <a:rPr lang="zh-CN" altLang="en-US" smtClean="0"/>
              <a:pPr/>
              <a:t>2016-9-26</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105D5E68-4B9B-44F5-83A8-557EA4F20129}" type="slidenum">
              <a:rPr lang="zh-CN" altLang="en-US" smtClean="0"/>
              <a:pPr/>
              <a:t>‹#›</a:t>
            </a:fld>
            <a:endParaRPr lang="zh-CN" altLang="en-US"/>
          </a:p>
        </p:txBody>
      </p:sp>
    </p:spTree>
    <p:extLst>
      <p:ext uri="{BB962C8B-B14F-4D97-AF65-F5344CB8AC3E}">
        <p14:creationId xmlns:p14="http://schemas.microsoft.com/office/powerpoint/2010/main" val="16512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6021288"/>
            <a:ext cx="9144000" cy="83671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394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gooa.las.ac.cn/external/index.jsp"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gif"/><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jpeg"/><Relationship Id="rId30"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79476" y="1726309"/>
            <a:ext cx="8064896" cy="4427621"/>
          </a:xfrm>
          <a:custGeom>
            <a:avLst/>
            <a:gdLst/>
            <a:ahLst/>
            <a:cxnLst/>
            <a:rect l="l" t="t" r="r" b="b"/>
            <a:pathLst>
              <a:path w="8064896" h="4427621">
                <a:moveTo>
                  <a:pt x="309092" y="0"/>
                </a:moveTo>
                <a:lnTo>
                  <a:pt x="2862274" y="0"/>
                </a:lnTo>
                <a:cubicBezTo>
                  <a:pt x="2862274" y="646269"/>
                  <a:pt x="3386179" y="1170174"/>
                  <a:pt x="4032448" y="1170174"/>
                </a:cubicBezTo>
                <a:cubicBezTo>
                  <a:pt x="4678717" y="1170174"/>
                  <a:pt x="5202622" y="646269"/>
                  <a:pt x="5202622" y="0"/>
                </a:cubicBezTo>
                <a:lnTo>
                  <a:pt x="7755804" y="0"/>
                </a:lnTo>
                <a:cubicBezTo>
                  <a:pt x="7926511" y="0"/>
                  <a:pt x="8064896" y="138385"/>
                  <a:pt x="8064896" y="309092"/>
                </a:cubicBezTo>
                <a:lnTo>
                  <a:pt x="8064896" y="4118529"/>
                </a:lnTo>
                <a:cubicBezTo>
                  <a:pt x="8064896" y="4289236"/>
                  <a:pt x="7926511" y="4427621"/>
                  <a:pt x="7755804" y="4427621"/>
                </a:cubicBezTo>
                <a:lnTo>
                  <a:pt x="309092" y="4427621"/>
                </a:lnTo>
                <a:cubicBezTo>
                  <a:pt x="138385" y="4427621"/>
                  <a:pt x="0" y="4289236"/>
                  <a:pt x="0" y="4118529"/>
                </a:cubicBezTo>
                <a:lnTo>
                  <a:pt x="0" y="309092"/>
                </a:lnTo>
                <a:cubicBezTo>
                  <a:pt x="0" y="138385"/>
                  <a:pt x="138385" y="0"/>
                  <a:pt x="309092"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79476" y="4966650"/>
            <a:ext cx="8064896" cy="1210587"/>
            <a:chOff x="579476" y="4966650"/>
            <a:chExt cx="8064896" cy="1210587"/>
          </a:xfrm>
          <a:solidFill>
            <a:schemeClr val="bg1">
              <a:lumMod val="85000"/>
            </a:schemeClr>
          </a:solidFill>
        </p:grpSpPr>
        <p:sp>
          <p:nvSpPr>
            <p:cNvPr id="16" name="矩形 15"/>
            <p:cNvSpPr/>
            <p:nvPr/>
          </p:nvSpPr>
          <p:spPr>
            <a:xfrm>
              <a:off x="579476" y="4966650"/>
              <a:ext cx="8064896" cy="1210587"/>
            </a:xfrm>
            <a:custGeom>
              <a:avLst/>
              <a:gdLst/>
              <a:ahLst/>
              <a:cxnLst/>
              <a:rect l="l" t="t" r="r" b="b"/>
              <a:pathLst>
                <a:path w="8064896" h="1512168">
                  <a:moveTo>
                    <a:pt x="0" y="0"/>
                  </a:moveTo>
                  <a:lnTo>
                    <a:pt x="8064896" y="0"/>
                  </a:lnTo>
                  <a:lnTo>
                    <a:pt x="8064896" y="1203076"/>
                  </a:lnTo>
                  <a:cubicBezTo>
                    <a:pt x="8064896" y="1373783"/>
                    <a:pt x="7926511" y="1512168"/>
                    <a:pt x="7755804" y="1512168"/>
                  </a:cubicBezTo>
                  <a:lnTo>
                    <a:pt x="309092" y="1512168"/>
                  </a:lnTo>
                  <a:cubicBezTo>
                    <a:pt x="138385" y="1512168"/>
                    <a:pt x="0" y="1373783"/>
                    <a:pt x="0" y="12030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4560554" y="5336381"/>
              <a:ext cx="0" cy="448469"/>
            </a:xfrm>
            <a:prstGeom prst="line">
              <a:avLst/>
            </a:prstGeom>
            <a:grpFill/>
            <a:ln w="19050">
              <a:solidFill>
                <a:srgbClr val="63ADB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TextBox 3"/>
          <p:cNvSpPr txBox="1"/>
          <p:nvPr/>
        </p:nvSpPr>
        <p:spPr>
          <a:xfrm>
            <a:off x="683568" y="2924944"/>
            <a:ext cx="7879080" cy="1631216"/>
          </a:xfrm>
          <a:prstGeom prst="rect">
            <a:avLst/>
          </a:prstGeom>
          <a:noFill/>
          <a:ln>
            <a:noFill/>
          </a:ln>
        </p:spPr>
        <p:txBody>
          <a:bodyPr wrap="none">
            <a:spAutoFit/>
          </a:bodyPr>
          <a:lstStyle>
            <a:defPPr>
              <a:defRPr lang="en-US"/>
            </a:defPPr>
            <a:lvl1pPr fontAlgn="auto">
              <a:spcBef>
                <a:spcPts val="0"/>
              </a:spcBef>
              <a:spcAft>
                <a:spcPts val="0"/>
              </a:spcAft>
              <a:defRPr sz="4400">
                <a:ln w="12700">
                  <a:solidFill>
                    <a:schemeClr val="bg1"/>
                  </a:solidFill>
                </a:ln>
                <a:gradFill>
                  <a:gsLst>
                    <a:gs pos="0">
                      <a:srgbClr val="FFC000"/>
                    </a:gs>
                    <a:gs pos="21001">
                      <a:srgbClr val="FF8F8F"/>
                    </a:gs>
                    <a:gs pos="39000">
                      <a:schemeClr val="bg1"/>
                    </a:gs>
                    <a:gs pos="52000">
                      <a:srgbClr val="FFFF00"/>
                    </a:gs>
                    <a:gs pos="73000">
                      <a:srgbClr val="EE3F17"/>
                    </a:gs>
                    <a:gs pos="88000">
                      <a:srgbClr val="580000"/>
                    </a:gs>
                    <a:gs pos="100000">
                      <a:srgbClr val="510153"/>
                    </a:gs>
                  </a:gsLst>
                  <a:lin ang="5400000" scaled="0"/>
                </a:gradFill>
                <a:effectLst>
                  <a:glow rad="50800">
                    <a:schemeClr val="tx1">
                      <a:alpha val="32000"/>
                    </a:schemeClr>
                  </a:glow>
                  <a:outerShdw blurRad="38100" dist="38100" dir="2700000" algn="tl">
                    <a:srgbClr val="000000">
                      <a:alpha val="43137"/>
                    </a:srgbClr>
                  </a:outerShdw>
                </a:effectLst>
                <a:latin typeface="叶根友刀锋黑草" pitchFamily="2" charset="-122"/>
                <a:ea typeface="叶根友刀锋黑草" pitchFamily="2" charset="-122"/>
              </a:defRPr>
            </a:lvl1pPr>
            <a:lvl2pPr marL="742950" indent="-285750" eaLnBrk="0" fontAlgn="base" hangingPunct="0">
              <a:spcBef>
                <a:spcPct val="0"/>
              </a:spcBef>
              <a:spcAft>
                <a:spcPct val="0"/>
              </a:spcAft>
              <a:defRPr>
                <a:latin typeface="Calibri" pitchFamily="34" charset="0"/>
                <a:ea typeface="宋体" charset="-122"/>
              </a:defRPr>
            </a:lvl2pPr>
            <a:lvl3pPr marL="1143000" indent="-228600" eaLnBrk="0" fontAlgn="base" hangingPunct="0">
              <a:spcBef>
                <a:spcPct val="0"/>
              </a:spcBef>
              <a:spcAft>
                <a:spcPct val="0"/>
              </a:spcAft>
              <a:defRPr>
                <a:latin typeface="Calibri" pitchFamily="34" charset="0"/>
                <a:ea typeface="宋体" charset="-122"/>
              </a:defRPr>
            </a:lvl3pPr>
            <a:lvl4pPr marL="1600200" indent="-228600" eaLnBrk="0" fontAlgn="base" hangingPunct="0">
              <a:spcBef>
                <a:spcPct val="0"/>
              </a:spcBef>
              <a:spcAft>
                <a:spcPct val="0"/>
              </a:spcAft>
              <a:defRPr>
                <a:latin typeface="Calibri" pitchFamily="34" charset="0"/>
                <a:ea typeface="宋体" charset="-122"/>
              </a:defRPr>
            </a:lvl4pPr>
            <a:lvl5pPr marL="2057400" indent="-228600" eaLnBrk="0" fontAlgn="base" hangingPunct="0">
              <a:spcBef>
                <a:spcPct val="0"/>
              </a:spcBef>
              <a:spcAft>
                <a:spcPct val="0"/>
              </a:spcAft>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r>
              <a:rPr lang="zh-CN" altLang="en-US" sz="6000" b="1" dirty="0" smtClean="0">
                <a:ln w="6350">
                  <a:noFill/>
                </a:ln>
                <a:solidFill>
                  <a:srgbClr val="C00000"/>
                </a:solidFill>
                <a:effectLst/>
                <a:latin typeface="方正姚体" pitchFamily="2" charset="-122"/>
                <a:ea typeface="方正姚体" pitchFamily="2" charset="-122"/>
              </a:rPr>
              <a:t>数据驱动</a:t>
            </a:r>
            <a:r>
              <a:rPr lang="zh-CN" altLang="en-US" sz="6000" b="1" dirty="0" smtClean="0">
                <a:ln w="6350">
                  <a:noFill/>
                </a:ln>
                <a:solidFill>
                  <a:srgbClr val="EC6512"/>
                </a:solidFill>
                <a:effectLst/>
                <a:latin typeface="方正姚体" pitchFamily="2" charset="-122"/>
                <a:ea typeface="方正姚体" pitchFamily="2" charset="-122"/>
              </a:rPr>
              <a:t>助力</a:t>
            </a:r>
            <a:r>
              <a:rPr lang="zh-CN" altLang="en-US" sz="6000" b="1" dirty="0" smtClean="0">
                <a:ln w="6350">
                  <a:noFill/>
                </a:ln>
                <a:solidFill>
                  <a:srgbClr val="C00000"/>
                </a:solidFill>
                <a:effectLst/>
                <a:latin typeface="方正姚体" pitchFamily="2" charset="-122"/>
                <a:ea typeface="方正姚体" pitchFamily="2" charset="-122"/>
              </a:rPr>
              <a:t>知识服务</a:t>
            </a:r>
            <a:endParaRPr lang="en-US" altLang="zh-CN" sz="6000" b="1" dirty="0" smtClean="0">
              <a:ln w="6350">
                <a:noFill/>
              </a:ln>
              <a:solidFill>
                <a:srgbClr val="C00000"/>
              </a:solidFill>
              <a:effectLst/>
              <a:latin typeface="方正姚体" pitchFamily="2" charset="-122"/>
              <a:ea typeface="方正姚体" pitchFamily="2" charset="-122"/>
            </a:endParaRPr>
          </a:p>
          <a:p>
            <a:pPr algn="r"/>
            <a:r>
              <a:rPr lang="en-US" altLang="zh-CN" sz="4000" b="1" dirty="0" smtClean="0">
                <a:ln w="6350">
                  <a:noFill/>
                </a:ln>
                <a:solidFill>
                  <a:schemeClr val="bg1"/>
                </a:solidFill>
                <a:effectLst/>
                <a:latin typeface="方正姚体" pitchFamily="2" charset="-122"/>
                <a:ea typeface="方正姚体" pitchFamily="2" charset="-122"/>
              </a:rPr>
              <a:t>——</a:t>
            </a:r>
            <a:r>
              <a:rPr lang="zh-CN" altLang="en-US" sz="4000" b="1" dirty="0" smtClean="0">
                <a:ln w="6350">
                  <a:noFill/>
                </a:ln>
                <a:solidFill>
                  <a:schemeClr val="bg1"/>
                </a:solidFill>
                <a:effectLst/>
                <a:latin typeface="方正姚体" pitchFamily="2" charset="-122"/>
                <a:ea typeface="方正姚体" pitchFamily="2" charset="-122"/>
              </a:rPr>
              <a:t>紫金山天文台知识服务实践</a:t>
            </a:r>
            <a:endParaRPr lang="zh-CN" altLang="en-US" sz="4000" b="1" dirty="0">
              <a:ln w="6350">
                <a:noFill/>
              </a:ln>
              <a:solidFill>
                <a:schemeClr val="bg1"/>
              </a:solidFill>
              <a:effectLst/>
              <a:latin typeface="方正姚体" pitchFamily="2" charset="-122"/>
              <a:ea typeface="方正姚体" pitchFamily="2" charset="-122"/>
            </a:endParaRPr>
          </a:p>
        </p:txBody>
      </p:sp>
      <p:sp>
        <p:nvSpPr>
          <p:cNvPr id="5" name="TextBox 4"/>
          <p:cNvSpPr txBox="1"/>
          <p:nvPr/>
        </p:nvSpPr>
        <p:spPr>
          <a:xfrm>
            <a:off x="2867635" y="5268227"/>
            <a:ext cx="3360549" cy="584775"/>
          </a:xfrm>
          <a:prstGeom prst="rect">
            <a:avLst/>
          </a:prstGeom>
          <a:noFill/>
        </p:spPr>
        <p:txBody>
          <a:bodyPr wrap="square" rtlCol="0">
            <a:spAutoFit/>
          </a:bodyPr>
          <a:lstStyle/>
          <a:p>
            <a:pPr algn="ctr"/>
            <a:r>
              <a:rPr lang="zh-CN" altLang="en-US" sz="3200" dirty="0" smtClean="0">
                <a:solidFill>
                  <a:srgbClr val="C00000"/>
                </a:solidFill>
                <a:latin typeface="微软雅黑" pitchFamily="34" charset="-122"/>
                <a:ea typeface="微软雅黑" pitchFamily="34" charset="-122"/>
              </a:rPr>
              <a:t>紫台图书情报</a:t>
            </a:r>
            <a:endParaRPr lang="zh-CN" altLang="en-US" sz="3200" dirty="0">
              <a:solidFill>
                <a:srgbClr val="C00000"/>
              </a:solidFill>
              <a:latin typeface="微软雅黑" pitchFamily="34" charset="-122"/>
              <a:ea typeface="微软雅黑" pitchFamily="34" charset="-122"/>
            </a:endParaRPr>
          </a:p>
        </p:txBody>
      </p:sp>
      <p:sp>
        <p:nvSpPr>
          <p:cNvPr id="6" name="TextBox 5"/>
          <p:cNvSpPr txBox="1"/>
          <p:nvPr/>
        </p:nvSpPr>
        <p:spPr>
          <a:xfrm>
            <a:off x="2915080" y="5857710"/>
            <a:ext cx="3404999" cy="307777"/>
          </a:xfrm>
          <a:prstGeom prst="rect">
            <a:avLst/>
          </a:prstGeom>
          <a:noFill/>
        </p:spPr>
        <p:txBody>
          <a:bodyPr wrap="square" rtlCol="0">
            <a:spAutoFit/>
          </a:bodyPr>
          <a:lstStyle/>
          <a:p>
            <a:pPr algn="ctr"/>
            <a:r>
              <a:rPr lang="en-US" altLang="zh-CN" sz="1400" dirty="0" smtClean="0">
                <a:ln w="3175">
                  <a:noFill/>
                </a:ln>
                <a:effectLst/>
                <a:latin typeface="Arial" pitchFamily="34" charset="0"/>
                <a:ea typeface="微软雅黑" pitchFamily="34" charset="-122"/>
                <a:cs typeface="Arial" pitchFamily="34" charset="0"/>
              </a:rPr>
              <a:t>2016-09-27 </a:t>
            </a:r>
            <a:r>
              <a:rPr lang="zh-CN" altLang="en-US" sz="1400" dirty="0" smtClean="0">
                <a:ln w="3175">
                  <a:noFill/>
                </a:ln>
                <a:effectLst/>
                <a:latin typeface="Arial" pitchFamily="34" charset="0"/>
                <a:ea typeface="微软雅黑" pitchFamily="34" charset="-122"/>
                <a:cs typeface="Arial" pitchFamily="34" charset="0"/>
              </a:rPr>
              <a:t>乌鲁木齐</a:t>
            </a:r>
            <a:endParaRPr lang="zh-CN" altLang="en-US" sz="1400" dirty="0">
              <a:ln w="3175">
                <a:noFill/>
              </a:ln>
              <a:effectLst/>
              <a:latin typeface="Arial" pitchFamily="34" charset="0"/>
              <a:ea typeface="微软雅黑" pitchFamily="34" charset="-122"/>
              <a:cs typeface="Arial" pitchFamily="34" charset="0"/>
            </a:endParaRPr>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9752" y="476672"/>
            <a:ext cx="4220776" cy="2592288"/>
          </a:xfrm>
          <a:prstGeom prst="rect">
            <a:avLst/>
          </a:prstGeom>
        </p:spPr>
      </p:pic>
    </p:spTree>
    <p:extLst>
      <p:ext uri="{BB962C8B-B14F-4D97-AF65-F5344CB8AC3E}">
        <p14:creationId xmlns:p14="http://schemas.microsoft.com/office/powerpoint/2010/main" val="8446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par>
                                <p:cTn id="12" presetID="12" presetClass="entr" presetSubtype="2" fill="hold" grpId="0" nodeType="withEffect">
                                  <p:stCondLst>
                                    <p:cond delay="105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ppt_x</p:attrName>
                                        </p:attrNameLst>
                                      </p:cBhvr>
                                      <p:tavLst>
                                        <p:tav tm="0">
                                          <p:val>
                                            <p:strVal val="#ppt_x+#ppt_w*1.125000"/>
                                          </p:val>
                                        </p:tav>
                                        <p:tav tm="100000">
                                          <p:val>
                                            <p:strVal val="#ppt_x"/>
                                          </p:val>
                                        </p:tav>
                                      </p:tavLst>
                                    </p:anim>
                                    <p:animEffect transition="in" filter="wipe(left)">
                                      <p:cBhvr>
                                        <p:cTn id="15" dur="500"/>
                                        <p:tgtEl>
                                          <p:spTgt spid="6"/>
                                        </p:tgtEl>
                                      </p:cBhvr>
                                    </p:animEffect>
                                  </p:childTnLst>
                                </p:cTn>
                              </p:par>
                              <p:par>
                                <p:cTn id="16" presetID="12" presetClass="entr" presetSubtype="8" fill="hold" grpId="0" nodeType="withEffect">
                                  <p:stCondLst>
                                    <p:cond delay="10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par>
                                <p:cTn id="25" presetID="12" presetClass="entr" presetSubtype="1" fill="hold" nodeType="withEffect">
                                  <p:stCondLst>
                                    <p:cond delay="13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ppt_y</p:attrName>
                                        </p:attrNameLst>
                                      </p:cBhvr>
                                      <p:tavLst>
                                        <p:tav tm="0">
                                          <p:val>
                                            <p:strVal val="#ppt_y-#ppt_h*1.125000"/>
                                          </p:val>
                                        </p:tav>
                                        <p:tav tm="100000">
                                          <p:val>
                                            <p:strVal val="#ppt_y"/>
                                          </p:val>
                                        </p:tav>
                                      </p:tavLst>
                                    </p:anim>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7"/>
          <p:cNvSpPr>
            <a:spLocks noChangeArrowheads="1"/>
          </p:cNvSpPr>
          <p:nvPr/>
        </p:nvSpPr>
        <p:spPr bwMode="auto">
          <a:xfrm>
            <a:off x="611559" y="991221"/>
            <a:ext cx="3960440" cy="2308324"/>
          </a:xfrm>
          <a:prstGeom prst="rect">
            <a:avLst/>
          </a:prstGeom>
          <a:noFill/>
          <a:ln w="9525">
            <a:solidFill>
              <a:schemeClr val="accent3">
                <a:lumMod val="50000"/>
              </a:schemeClr>
            </a:solidFill>
            <a:miter lim="800000"/>
            <a:headEnd/>
            <a:tailEnd/>
          </a:ln>
        </p:spPr>
        <p:txBody>
          <a:bodyPr wrap="square">
            <a:spAutoFit/>
          </a:bodyPr>
          <a:lstStyle/>
          <a:p>
            <a:pPr algn="just">
              <a:spcBef>
                <a:spcPts val="0"/>
              </a:spcBef>
              <a:defRPr/>
            </a:pP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全院数字</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资源为主的保障体系</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zh-CN" b="1" dirty="0" smtClean="0">
                <a:solidFill>
                  <a:schemeClr val="accent3">
                    <a:lumMod val="50000"/>
                  </a:schemeClr>
                </a:solidFill>
                <a:latin typeface="微软雅黑" panose="020B0503020204020204" pitchFamily="34" charset="-122"/>
                <a:ea typeface="微软雅黑" panose="020B0503020204020204" pitchFamily="34" charset="-122"/>
              </a:rPr>
              <a:t>电子</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资源</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171</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个</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zh-CN" b="1" dirty="0" smtClean="0">
                <a:solidFill>
                  <a:schemeClr val="accent3">
                    <a:lumMod val="50000"/>
                  </a:schemeClr>
                </a:solidFill>
                <a:latin typeface="微软雅黑" panose="020B0503020204020204" pitchFamily="34" charset="-122"/>
                <a:ea typeface="微软雅黑" panose="020B0503020204020204" pitchFamily="34" charset="-122"/>
              </a:rPr>
              <a:t>外文</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电子期刊</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1.82</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万种</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外文</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电子</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图书</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等</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17.7</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万卷</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册</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外文</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电子学位论文</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54.31</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万篇</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zh-CN" b="1" dirty="0" smtClean="0">
                <a:solidFill>
                  <a:schemeClr val="accent3">
                    <a:lumMod val="50000"/>
                  </a:schemeClr>
                </a:solidFill>
                <a:latin typeface="微软雅黑" panose="020B0503020204020204" pitchFamily="34" charset="-122"/>
                <a:ea typeface="微软雅黑" panose="020B0503020204020204" pitchFamily="34" charset="-122"/>
              </a:rPr>
              <a:t>中文</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电子图书</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35</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万余种</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zh-CN" b="1" dirty="0" smtClean="0">
                <a:solidFill>
                  <a:schemeClr val="accent3">
                    <a:lumMod val="50000"/>
                  </a:schemeClr>
                </a:solidFill>
                <a:latin typeface="微软雅黑" panose="020B0503020204020204" pitchFamily="34" charset="-122"/>
                <a:ea typeface="微软雅黑" panose="020B0503020204020204" pitchFamily="34" charset="-122"/>
              </a:rPr>
              <a:t>中文</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电子期刊</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1.7</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万种</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indent="444500" algn="just">
              <a:spcBef>
                <a:spcPts val="0"/>
              </a:spcBef>
              <a:defRPr/>
            </a:pPr>
            <a:r>
              <a:rPr lang="zh-CN" altLang="zh-CN" b="1" dirty="0" smtClean="0">
                <a:solidFill>
                  <a:schemeClr val="accent3">
                    <a:lumMod val="50000"/>
                  </a:schemeClr>
                </a:solidFill>
                <a:latin typeface="微软雅黑" panose="020B0503020204020204" pitchFamily="34" charset="-122"/>
                <a:ea typeface="微软雅黑" panose="020B0503020204020204" pitchFamily="34" charset="-122"/>
              </a:rPr>
              <a:t>中文</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电子学位论文</a:t>
            </a:r>
            <a:r>
              <a:rPr lang="en-US" altLang="zh-CN" b="1" dirty="0">
                <a:solidFill>
                  <a:schemeClr val="accent3">
                    <a:lumMod val="50000"/>
                  </a:schemeClr>
                </a:solidFill>
                <a:latin typeface="微软雅黑" panose="020B0503020204020204" pitchFamily="34" charset="-122"/>
                <a:ea typeface="微软雅黑" panose="020B0503020204020204" pitchFamily="34" charset="-122"/>
              </a:rPr>
              <a:t>279</a:t>
            </a:r>
            <a:r>
              <a:rPr lang="zh-CN" altLang="zh-CN" b="1" dirty="0">
                <a:solidFill>
                  <a:schemeClr val="accent3">
                    <a:lumMod val="50000"/>
                  </a:schemeClr>
                </a:solidFill>
                <a:latin typeface="微软雅黑" panose="020B0503020204020204" pitchFamily="34" charset="-122"/>
                <a:ea typeface="微软雅黑" panose="020B0503020204020204" pitchFamily="34" charset="-122"/>
              </a:rPr>
              <a:t>万</a:t>
            </a:r>
            <a:r>
              <a:rPr lang="zh-CN" altLang="zh-CN" b="1" dirty="0" smtClean="0">
                <a:solidFill>
                  <a:schemeClr val="accent3">
                    <a:lumMod val="50000"/>
                  </a:schemeClr>
                </a:solidFill>
                <a:latin typeface="微软雅黑" panose="020B0503020204020204" pitchFamily="34" charset="-122"/>
                <a:ea typeface="微软雅黑" panose="020B0503020204020204" pitchFamily="34" charset="-122"/>
              </a:rPr>
              <a:t>篇</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9" name="TextBox 2"/>
          <p:cNvSpPr txBox="1">
            <a:spLocks noChangeArrowheads="1"/>
          </p:cNvSpPr>
          <p:nvPr/>
        </p:nvSpPr>
        <p:spPr bwMode="auto">
          <a:xfrm>
            <a:off x="4569990" y="3302620"/>
            <a:ext cx="3890442" cy="2308324"/>
          </a:xfrm>
          <a:prstGeom prst="rect">
            <a:avLst/>
          </a:prstGeom>
          <a:noFill/>
          <a:ln w="9525">
            <a:solidFill>
              <a:schemeClr val="accent6">
                <a:lumMod val="50000"/>
              </a:schemeClr>
            </a:solidFill>
            <a:miter lim="800000"/>
            <a:headEnd/>
            <a:tailEnd/>
          </a:ln>
        </p:spPr>
        <p:txBody>
          <a:bodyPr wrap="square">
            <a:spAutoFit/>
          </a:bodyPr>
          <a:lstStyle/>
          <a:p>
            <a:pPr algn="just">
              <a:lnSpc>
                <a:spcPct val="16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印本</a:t>
            </a:r>
            <a:r>
              <a:rPr lang="zh-CN" altLang="zh-CN" b="1" dirty="0">
                <a:solidFill>
                  <a:schemeClr val="accent6">
                    <a:lumMod val="50000"/>
                  </a:schemeClr>
                </a:solidFill>
                <a:latin typeface="微软雅黑" panose="020B0503020204020204" pitchFamily="34" charset="-122"/>
                <a:ea typeface="微软雅黑" panose="020B0503020204020204" pitchFamily="34" charset="-122"/>
              </a:rPr>
              <a:t>资源</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marL="0" lvl="1" indent="444500" algn="just">
              <a:lnSpc>
                <a:spcPct val="16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外文</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印本期刊</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3,536</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种</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indent="444500" algn="just">
              <a:lnSpc>
                <a:spcPct val="16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外文</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印本图书</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会议录 </a:t>
            </a: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  </a:t>
            </a:r>
            <a:r>
              <a:rPr lang="en-US" altLang="zh-CN" b="1" dirty="0" smtClean="0">
                <a:solidFill>
                  <a:schemeClr val="accent6">
                    <a:lumMod val="50000"/>
                  </a:schemeClr>
                </a:solidFill>
                <a:latin typeface="微软雅黑" panose="020B0503020204020204" pitchFamily="34" charset="-122"/>
                <a:ea typeface="微软雅黑" panose="020B0503020204020204" pitchFamily="34" charset="-122"/>
              </a:rPr>
              <a:t>8,086</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种</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indent="444500" algn="just">
              <a:lnSpc>
                <a:spcPct val="16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中文</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图书</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9,534</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种</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indent="444500" algn="just">
              <a:lnSpc>
                <a:spcPct val="160000"/>
              </a:lnSpc>
            </a:pP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书评</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书展</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788</a:t>
            </a:r>
            <a:r>
              <a:rPr lang="zh-CN" altLang="en-US" b="1" dirty="0" smtClean="0">
                <a:solidFill>
                  <a:schemeClr val="accent6">
                    <a:lumMod val="50000"/>
                  </a:schemeClr>
                </a:solidFill>
                <a:latin typeface="微软雅黑" panose="020B0503020204020204" pitchFamily="34" charset="-122"/>
                <a:ea typeface="微软雅黑" panose="020B0503020204020204" pitchFamily="34" charset="-122"/>
              </a:rPr>
              <a:t>种</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2741316">
            <a:off x="4263550" y="1637365"/>
            <a:ext cx="2935737" cy="978408"/>
          </a:xfrm>
          <a:prstGeom prst="downArrow">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accent6">
                    <a:lumMod val="50000"/>
                  </a:schemeClr>
                </a:solidFill>
                <a:latin typeface="微软雅黑" panose="020B0503020204020204" pitchFamily="34" charset="-122"/>
                <a:ea typeface="微软雅黑" panose="020B0503020204020204" pitchFamily="34" charset="-122"/>
              </a:rPr>
              <a:t>全院</a:t>
            </a:r>
            <a:endParaRPr lang="zh-CN" altLang="en-US" sz="3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 name="虚尾箭头 10"/>
          <p:cNvSpPr/>
          <p:nvPr/>
        </p:nvSpPr>
        <p:spPr>
          <a:xfrm rot="13696518">
            <a:off x="3433160" y="3625753"/>
            <a:ext cx="1323288" cy="484632"/>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1559" y="3784134"/>
            <a:ext cx="3096345" cy="1872789"/>
          </a:xfrm>
          <a:prstGeom prst="rect">
            <a:avLst/>
          </a:prstGeom>
          <a:noFill/>
          <a:ln w="9525">
            <a:solidFill>
              <a:schemeClr val="accent1"/>
            </a:solidFill>
            <a:miter lim="800000"/>
            <a:headEnd/>
            <a:tailEnd/>
          </a:ln>
        </p:spPr>
      </p:pic>
      <p:sp>
        <p:nvSpPr>
          <p:cNvPr id="14" name="流程图: 库存数据 13"/>
          <p:cNvSpPr/>
          <p:nvPr/>
        </p:nvSpPr>
        <p:spPr>
          <a:xfrm>
            <a:off x="19849" y="152056"/>
            <a:ext cx="5488255" cy="61264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二、中科院资源保障体系</a:t>
            </a:r>
          </a:p>
        </p:txBody>
      </p:sp>
    </p:spTree>
    <p:extLst>
      <p:ext uri="{BB962C8B-B14F-4D97-AF65-F5344CB8AC3E}">
        <p14:creationId xmlns:p14="http://schemas.microsoft.com/office/powerpoint/2010/main" val="3680218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库存数据 11"/>
          <p:cNvSpPr/>
          <p:nvPr/>
        </p:nvSpPr>
        <p:spPr>
          <a:xfrm>
            <a:off x="19849" y="152056"/>
            <a:ext cx="5488255" cy="61264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itchFamily="34" charset="-122"/>
                <a:ea typeface="微软雅黑" pitchFamily="34" charset="-122"/>
              </a:rPr>
              <a:t>二、中科院资源保障体系</a:t>
            </a:r>
          </a:p>
        </p:txBody>
      </p:sp>
      <p:sp>
        <p:nvSpPr>
          <p:cNvPr id="10" name="TextBox 9"/>
          <p:cNvSpPr txBox="1"/>
          <p:nvPr/>
        </p:nvSpPr>
        <p:spPr>
          <a:xfrm>
            <a:off x="539552" y="910461"/>
            <a:ext cx="8496944" cy="923330"/>
          </a:xfrm>
          <a:prstGeom prst="rect">
            <a:avLst/>
          </a:prstGeom>
          <a:noFill/>
        </p:spPr>
        <p:txBody>
          <a:bodyPr wrap="square" rtlCol="0">
            <a:spAutoFit/>
          </a:bodyPr>
          <a:lstStyle/>
          <a:p>
            <a:pPr indent="444500">
              <a:lnSpc>
                <a:spcPct val="150000"/>
              </a:lnSpc>
            </a:pPr>
            <a:r>
              <a:rPr lang="zh-CN" altLang="en-US" b="1" dirty="0" smtClean="0">
                <a:solidFill>
                  <a:srgbClr val="C00000"/>
                </a:solidFill>
                <a:latin typeface="微软雅黑" pitchFamily="34" charset="-122"/>
                <a:ea typeface="微软雅黑" pitchFamily="34" charset="-122"/>
              </a:rPr>
              <a:t>开放资源</a:t>
            </a:r>
            <a:r>
              <a:rPr lang="en-US" altLang="zh-CN" b="1" dirty="0" smtClean="0">
                <a:solidFill>
                  <a:srgbClr val="C00000"/>
                </a:solidFill>
                <a:latin typeface="微软雅黑" pitchFamily="34" charset="-122"/>
                <a:ea typeface="微软雅黑" pitchFamily="34" charset="-122"/>
              </a:rPr>
              <a:t>——</a:t>
            </a:r>
            <a:r>
              <a:rPr lang="en-US" altLang="zh-CN" b="1" dirty="0" err="1" smtClean="0">
                <a:solidFill>
                  <a:srgbClr val="C00000"/>
                </a:solidFill>
                <a:latin typeface="微软雅黑" pitchFamily="34" charset="-122"/>
                <a:ea typeface="微软雅黑" pitchFamily="34" charset="-122"/>
              </a:rPr>
              <a:t>GoOA</a:t>
            </a:r>
            <a:r>
              <a:rPr lang="zh-CN" altLang="en-US" b="1" dirty="0" smtClean="0">
                <a:solidFill>
                  <a:srgbClr val="C00000"/>
                </a:solidFill>
                <a:latin typeface="微软雅黑" pitchFamily="34" charset="-122"/>
                <a:ea typeface="微软雅黑" pitchFamily="34" charset="-122"/>
              </a:rPr>
              <a:t>建设</a:t>
            </a:r>
            <a:r>
              <a:rPr lang="en-US" altLang="zh-CN" b="1" dirty="0" smtClean="0">
                <a:solidFill>
                  <a:srgbClr val="C00000"/>
                </a:solidFill>
                <a:latin typeface="微软雅黑" pitchFamily="34" charset="-122"/>
                <a:ea typeface="微软雅黑" pitchFamily="34" charset="-122"/>
              </a:rPr>
              <a:t>【</a:t>
            </a:r>
            <a:r>
              <a:rPr lang="en-US" altLang="zh-CN" b="1" dirty="0" smtClean="0">
                <a:solidFill>
                  <a:srgbClr val="C00000"/>
                </a:solidFill>
                <a:latin typeface="微软雅黑" pitchFamily="34" charset="-122"/>
                <a:ea typeface="微软雅黑" pitchFamily="34" charset="-122"/>
                <a:hlinkClick r:id="rId2"/>
              </a:rPr>
              <a:t>http</a:t>
            </a:r>
            <a:r>
              <a:rPr lang="en-US" altLang="zh-CN" b="1" dirty="0">
                <a:solidFill>
                  <a:srgbClr val="C00000"/>
                </a:solidFill>
                <a:latin typeface="微软雅黑" pitchFamily="34" charset="-122"/>
                <a:ea typeface="微软雅黑" pitchFamily="34" charset="-122"/>
                <a:hlinkClick r:id="rId2"/>
              </a:rPr>
              <a:t>://</a:t>
            </a:r>
            <a:r>
              <a:rPr lang="en-US" altLang="zh-CN" b="1" dirty="0" smtClean="0">
                <a:solidFill>
                  <a:srgbClr val="C00000"/>
                </a:solidFill>
                <a:latin typeface="微软雅黑" pitchFamily="34" charset="-122"/>
                <a:ea typeface="微软雅黑" pitchFamily="34" charset="-122"/>
                <a:hlinkClick r:id="rId2"/>
              </a:rPr>
              <a:t>gooa.las.ac.cn/external/</a:t>
            </a:r>
            <a:r>
              <a:rPr lang="en-US" altLang="zh-CN" b="1" dirty="0" err="1" smtClean="0">
                <a:solidFill>
                  <a:srgbClr val="C00000"/>
                </a:solidFill>
                <a:latin typeface="微软雅黑" pitchFamily="34" charset="-122"/>
                <a:ea typeface="微软雅黑" pitchFamily="34" charset="-122"/>
                <a:hlinkClick r:id="rId2"/>
              </a:rPr>
              <a:t>index.jsp</a:t>
            </a:r>
            <a:r>
              <a:rPr lang="en-US" altLang="zh-CN" b="1" dirty="0" smtClean="0">
                <a:solidFill>
                  <a:srgbClr val="C00000"/>
                </a:solidFill>
                <a:latin typeface="微软雅黑" pitchFamily="34" charset="-122"/>
                <a:ea typeface="微软雅黑" pitchFamily="34" charset="-122"/>
              </a:rPr>
              <a:t>】</a:t>
            </a:r>
          </a:p>
          <a:p>
            <a:pPr>
              <a:lnSpc>
                <a:spcPct val="150000"/>
              </a:lnSpc>
            </a:pPr>
            <a:r>
              <a:rPr lang="zh-CN" altLang="en-US" b="1" dirty="0" smtClean="0">
                <a:solidFill>
                  <a:srgbClr val="C00000"/>
                </a:solidFill>
                <a:latin typeface="微软雅黑" pitchFamily="34" charset="-122"/>
                <a:ea typeface="微软雅黑" pitchFamily="34" charset="-122"/>
              </a:rPr>
              <a:t>基于开放资源的信息组织和利用</a:t>
            </a:r>
            <a:endParaRPr lang="zh-CN" altLang="en-US" dirty="0">
              <a:solidFill>
                <a:srgbClr val="C00000"/>
              </a:solidFill>
              <a:latin typeface="微软雅黑" pitchFamily="34" charset="-122"/>
              <a:ea typeface="微软雅黑" pitchFamily="34" charset="-122"/>
            </a:endParaRPr>
          </a:p>
        </p:txBody>
      </p:sp>
      <p:pic>
        <p:nvPicPr>
          <p:cNvPr id="14" name="图片 13"/>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558" y="1916832"/>
            <a:ext cx="7643866" cy="4564039"/>
          </a:xfrm>
          <a:prstGeom prst="rect">
            <a:avLst/>
          </a:prstGeom>
          <a:noFill/>
          <a:ln w="9525">
            <a:noFill/>
            <a:miter lim="800000"/>
            <a:headEnd/>
            <a:tailEnd/>
          </a:ln>
        </p:spPr>
      </p:pic>
      <p:sp>
        <p:nvSpPr>
          <p:cNvPr id="15" name="圆角矩形标注 20"/>
          <p:cNvSpPr>
            <a:spLocks noChangeArrowheads="1"/>
          </p:cNvSpPr>
          <p:nvPr/>
        </p:nvSpPr>
        <p:spPr bwMode="auto">
          <a:xfrm>
            <a:off x="6135437" y="3891052"/>
            <a:ext cx="1491110" cy="459627"/>
          </a:xfrm>
          <a:prstGeom prst="wedgeRoundRectCallout">
            <a:avLst>
              <a:gd name="adj1" fmla="val -51291"/>
              <a:gd name="adj2" fmla="val -89280"/>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1</a:t>
            </a:r>
            <a:r>
              <a:rPr lang="zh-CN" altLang="en-US" sz="1200" dirty="0" smtClean="0">
                <a:latin typeface="微软雅黑" panose="020B0503020204020204" pitchFamily="34" charset="-122"/>
                <a:ea typeface="微软雅黑" panose="020B0503020204020204" pitchFamily="34" charset="-122"/>
                <a:sym typeface="PMingLiU" pitchFamily="18" charset="-120"/>
              </a:rPr>
              <a:t>、严格的</a:t>
            </a:r>
            <a:r>
              <a:rPr lang="en-US" altLang="zh-CN" sz="1200" dirty="0" smtClean="0">
                <a:latin typeface="微软雅黑" panose="020B0503020204020204" pitchFamily="34" charset="-122"/>
                <a:ea typeface="微软雅黑" panose="020B0503020204020204" pitchFamily="34" charset="-122"/>
                <a:sym typeface="PMingLiU" pitchFamily="18" charset="-120"/>
              </a:rPr>
              <a:t>OA</a:t>
            </a:r>
            <a:r>
              <a:rPr lang="zh-CN" altLang="en-US" sz="1200" dirty="0">
                <a:latin typeface="微软雅黑" panose="020B0503020204020204" pitchFamily="34" charset="-122"/>
                <a:ea typeface="微软雅黑" panose="020B0503020204020204" pitchFamily="34" charset="-122"/>
                <a:sym typeface="PMingLiU" pitchFamily="18" charset="-120"/>
              </a:rPr>
              <a:t>期刊评价遴选体系</a:t>
            </a:r>
          </a:p>
        </p:txBody>
      </p:sp>
      <p:sp>
        <p:nvSpPr>
          <p:cNvPr id="16" name="圆角矩形标注 21"/>
          <p:cNvSpPr>
            <a:spLocks noChangeArrowheads="1"/>
          </p:cNvSpPr>
          <p:nvPr/>
        </p:nvSpPr>
        <p:spPr bwMode="auto">
          <a:xfrm>
            <a:off x="6474418" y="2535345"/>
            <a:ext cx="1914006" cy="484971"/>
          </a:xfrm>
          <a:prstGeom prst="wedgeRoundRectCallout">
            <a:avLst>
              <a:gd name="adj1" fmla="val -43625"/>
              <a:gd name="adj2" fmla="val 82880"/>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3</a:t>
            </a:r>
            <a:r>
              <a:rPr lang="zh-CN" altLang="en-US" sz="1200" dirty="0" smtClean="0">
                <a:latin typeface="微软雅黑" panose="020B0503020204020204" pitchFamily="34" charset="-122"/>
                <a:ea typeface="微软雅黑" panose="020B0503020204020204" pitchFamily="34" charset="-122"/>
                <a:sym typeface="PMingLiU" pitchFamily="18" charset="-120"/>
              </a:rPr>
              <a:t>、</a:t>
            </a:r>
            <a:r>
              <a:rPr lang="en-US" altLang="zh-CN" sz="1200" dirty="0" smtClean="0">
                <a:latin typeface="微软雅黑" panose="020B0503020204020204" pitchFamily="34" charset="-122"/>
                <a:ea typeface="微软雅黑" panose="020B0503020204020204" pitchFamily="34" charset="-122"/>
                <a:sym typeface="PMingLiU" pitchFamily="18" charset="-120"/>
              </a:rPr>
              <a:t>1900</a:t>
            </a:r>
            <a:r>
              <a:rPr lang="zh-CN" altLang="en-US" sz="1200" dirty="0" smtClean="0">
                <a:latin typeface="微软雅黑" panose="020B0503020204020204" pitchFamily="34" charset="-122"/>
                <a:ea typeface="微软雅黑" panose="020B0503020204020204" pitchFamily="34" charset="-122"/>
                <a:sym typeface="PMingLiU" pitchFamily="18" charset="-120"/>
              </a:rPr>
              <a:t>多种</a:t>
            </a:r>
            <a:r>
              <a:rPr lang="en-US" altLang="zh-CN" sz="1200" dirty="0" smtClean="0">
                <a:latin typeface="微软雅黑" panose="020B0503020204020204" pitchFamily="34" charset="-122"/>
                <a:ea typeface="微软雅黑" panose="020B0503020204020204" pitchFamily="34" charset="-122"/>
                <a:sym typeface="PMingLiU" pitchFamily="18" charset="-120"/>
              </a:rPr>
              <a:t>OA</a:t>
            </a:r>
            <a:r>
              <a:rPr lang="zh-CN" altLang="en-US" sz="1200" dirty="0">
                <a:latin typeface="微软雅黑" panose="020B0503020204020204" pitchFamily="34" charset="-122"/>
                <a:ea typeface="微软雅黑" panose="020B0503020204020204" pitchFamily="34" charset="-122"/>
                <a:sym typeface="PMingLiU" pitchFamily="18" charset="-120"/>
              </a:rPr>
              <a:t>期刊</a:t>
            </a:r>
            <a:r>
              <a:rPr lang="en-US" altLang="zh-CN" sz="1200" dirty="0">
                <a:latin typeface="微软雅黑" panose="020B0503020204020204" pitchFamily="34" charset="-122"/>
                <a:ea typeface="微软雅黑" panose="020B0503020204020204" pitchFamily="34" charset="-122"/>
                <a:sym typeface="PMingLiU" pitchFamily="18" charset="-120"/>
              </a:rPr>
              <a:t>/</a:t>
            </a:r>
            <a:r>
              <a:rPr lang="zh-CN" altLang="en-US" sz="1200" dirty="0">
                <a:latin typeface="微软雅黑" panose="020B0503020204020204" pitchFamily="34" charset="-122"/>
                <a:ea typeface="微软雅黑" panose="020B0503020204020204" pitchFamily="34" charset="-122"/>
                <a:sym typeface="PMingLiU" pitchFamily="18" charset="-120"/>
              </a:rPr>
              <a:t>论文浏览、集成检索</a:t>
            </a:r>
          </a:p>
        </p:txBody>
      </p:sp>
      <p:sp>
        <p:nvSpPr>
          <p:cNvPr id="17" name="圆角矩形标注 22"/>
          <p:cNvSpPr>
            <a:spLocks noChangeArrowheads="1"/>
          </p:cNvSpPr>
          <p:nvPr/>
        </p:nvSpPr>
        <p:spPr bwMode="auto">
          <a:xfrm>
            <a:off x="1139461" y="3684624"/>
            <a:ext cx="2243648" cy="514227"/>
          </a:xfrm>
          <a:prstGeom prst="wedgeRoundRectCallout">
            <a:avLst>
              <a:gd name="adj1" fmla="val -41671"/>
              <a:gd name="adj2" fmla="val -86648"/>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4</a:t>
            </a:r>
            <a:r>
              <a:rPr lang="zh-CN" altLang="en-US" sz="1200" dirty="0" smtClean="0">
                <a:latin typeface="微软雅黑" panose="020B0503020204020204" pitchFamily="34" charset="-122"/>
                <a:ea typeface="微软雅黑" panose="020B0503020204020204" pitchFamily="34" charset="-122"/>
                <a:sym typeface="PMingLiU" pitchFamily="18" charset="-120"/>
              </a:rPr>
              <a:t>、基于</a:t>
            </a:r>
            <a:r>
              <a:rPr lang="zh-CN" altLang="en-US" sz="1200" dirty="0">
                <a:latin typeface="微软雅黑" panose="020B0503020204020204" pitchFamily="34" charset="-122"/>
                <a:ea typeface="微软雅黑" panose="020B0503020204020204" pitchFamily="34" charset="-122"/>
                <a:sym typeface="PMingLiU" pitchFamily="18" charset="-120"/>
              </a:rPr>
              <a:t>本体概念的语义标注</a:t>
            </a:r>
            <a:r>
              <a:rPr lang="en-US" altLang="zh-CN" sz="1200" dirty="0">
                <a:latin typeface="微软雅黑" panose="020B0503020204020204" pitchFamily="34" charset="-122"/>
                <a:ea typeface="微软雅黑" panose="020B0503020204020204" pitchFamily="34" charset="-122"/>
                <a:sym typeface="PMingLiU" pitchFamily="18" charset="-120"/>
              </a:rPr>
              <a:t>/</a:t>
            </a:r>
            <a:r>
              <a:rPr lang="zh-CN" altLang="en-US" sz="1200" dirty="0">
                <a:latin typeface="微软雅黑" panose="020B0503020204020204" pitchFamily="34" charset="-122"/>
                <a:ea typeface="微软雅黑" panose="020B0503020204020204" pitchFamily="34" charset="-122"/>
                <a:sym typeface="PMingLiU" pitchFamily="18" charset="-120"/>
              </a:rPr>
              <a:t>导航</a:t>
            </a:r>
            <a:r>
              <a:rPr lang="en-US" altLang="zh-CN" sz="1200" dirty="0">
                <a:latin typeface="微软雅黑" panose="020B0503020204020204" pitchFamily="34" charset="-122"/>
                <a:ea typeface="微软雅黑" panose="020B0503020204020204" pitchFamily="34" charset="-122"/>
                <a:sym typeface="PMingLiU" pitchFamily="18" charset="-120"/>
              </a:rPr>
              <a:t>/</a:t>
            </a:r>
            <a:r>
              <a:rPr lang="zh-CN" altLang="en-US" sz="1200" dirty="0">
                <a:latin typeface="微软雅黑" panose="020B0503020204020204" pitchFamily="34" charset="-122"/>
                <a:ea typeface="微软雅黑" panose="020B0503020204020204" pitchFamily="34" charset="-122"/>
                <a:sym typeface="PMingLiU" pitchFamily="18" charset="-120"/>
              </a:rPr>
              <a:t>概念扩展检索</a:t>
            </a:r>
          </a:p>
        </p:txBody>
      </p:sp>
      <p:sp>
        <p:nvSpPr>
          <p:cNvPr id="18" name="圆角矩形标注 23"/>
          <p:cNvSpPr>
            <a:spLocks noChangeArrowheads="1"/>
          </p:cNvSpPr>
          <p:nvPr/>
        </p:nvSpPr>
        <p:spPr bwMode="auto">
          <a:xfrm>
            <a:off x="3500291" y="4652536"/>
            <a:ext cx="2315163" cy="502770"/>
          </a:xfrm>
          <a:prstGeom prst="wedgeRoundRectCallout">
            <a:avLst>
              <a:gd name="adj1" fmla="val -48144"/>
              <a:gd name="adj2" fmla="val 105912"/>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2</a:t>
            </a:r>
            <a:r>
              <a:rPr lang="zh-CN" altLang="en-US" sz="1200" dirty="0" smtClean="0">
                <a:latin typeface="微软雅黑" panose="020B0503020204020204" pitchFamily="34" charset="-122"/>
                <a:ea typeface="微软雅黑" panose="020B0503020204020204" pitchFamily="34" charset="-122"/>
                <a:sym typeface="PMingLiU" pitchFamily="18" charset="-120"/>
              </a:rPr>
              <a:t>、</a:t>
            </a:r>
            <a:r>
              <a:rPr lang="en-US" altLang="zh-CN" sz="1200" dirty="0" smtClean="0">
                <a:latin typeface="微软雅黑" panose="020B0503020204020204" pitchFamily="34" charset="-122"/>
                <a:ea typeface="微软雅黑" panose="020B0503020204020204" pitchFamily="34" charset="-122"/>
                <a:sym typeface="PMingLiU" pitchFamily="18" charset="-120"/>
              </a:rPr>
              <a:t>OA</a:t>
            </a:r>
            <a:r>
              <a:rPr lang="zh-CN" altLang="en-US" sz="1200" dirty="0">
                <a:latin typeface="微软雅黑" panose="020B0503020204020204" pitchFamily="34" charset="-122"/>
                <a:ea typeface="微软雅黑" panose="020B0503020204020204" pitchFamily="34" charset="-122"/>
                <a:sym typeface="PMingLiU" pitchFamily="18" charset="-120"/>
              </a:rPr>
              <a:t>论文的数字对象描述颗粒度到图、表、开放数据</a:t>
            </a:r>
          </a:p>
        </p:txBody>
      </p:sp>
      <p:sp>
        <p:nvSpPr>
          <p:cNvPr id="19" name="圆角矩形标注 24"/>
          <p:cNvSpPr>
            <a:spLocks noChangeArrowheads="1"/>
          </p:cNvSpPr>
          <p:nvPr/>
        </p:nvSpPr>
        <p:spPr bwMode="auto">
          <a:xfrm>
            <a:off x="995445" y="2675488"/>
            <a:ext cx="1867580" cy="344827"/>
          </a:xfrm>
          <a:prstGeom prst="wedgeRoundRectCallout">
            <a:avLst>
              <a:gd name="adj1" fmla="val 8332"/>
              <a:gd name="adj2" fmla="val -78334"/>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5</a:t>
            </a:r>
            <a:r>
              <a:rPr lang="zh-CN" altLang="en-US" sz="1200" dirty="0" smtClean="0">
                <a:latin typeface="微软雅黑" panose="020B0503020204020204" pitchFamily="34" charset="-122"/>
                <a:ea typeface="微软雅黑" panose="020B0503020204020204" pitchFamily="34" charset="-122"/>
                <a:sym typeface="PMingLiU" pitchFamily="18" charset="-120"/>
              </a:rPr>
              <a:t>、学术</a:t>
            </a:r>
            <a:r>
              <a:rPr lang="en-US" altLang="zh-CN" sz="1200" dirty="0">
                <a:latin typeface="微软雅黑" panose="020B0503020204020204" pitchFamily="34" charset="-122"/>
                <a:ea typeface="微软雅黑" panose="020B0503020204020204" pitchFamily="34" charset="-122"/>
                <a:sym typeface="PMingLiU" pitchFamily="18" charset="-120"/>
              </a:rPr>
              <a:t>OA</a:t>
            </a:r>
            <a:r>
              <a:rPr lang="zh-CN" altLang="en-US" sz="1200" dirty="0">
                <a:latin typeface="微软雅黑" panose="020B0503020204020204" pitchFamily="34" charset="-122"/>
                <a:ea typeface="微软雅黑" panose="020B0503020204020204" pitchFamily="34" charset="-122"/>
                <a:sym typeface="PMingLiU" pitchFamily="18" charset="-120"/>
              </a:rPr>
              <a:t>期刊投稿分析</a:t>
            </a:r>
          </a:p>
        </p:txBody>
      </p:sp>
      <p:sp>
        <p:nvSpPr>
          <p:cNvPr id="20" name="圆角矩形标注 25"/>
          <p:cNvSpPr>
            <a:spLocks noChangeArrowheads="1"/>
          </p:cNvSpPr>
          <p:nvPr/>
        </p:nvSpPr>
        <p:spPr bwMode="auto">
          <a:xfrm>
            <a:off x="3018589" y="2702169"/>
            <a:ext cx="2940944" cy="318147"/>
          </a:xfrm>
          <a:prstGeom prst="wedgeRoundRectCallout">
            <a:avLst>
              <a:gd name="adj1" fmla="val -40167"/>
              <a:gd name="adj2" fmla="val -80986"/>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6</a:t>
            </a:r>
            <a:r>
              <a:rPr lang="zh-CN" altLang="en-US" sz="1200" dirty="0" smtClean="0">
                <a:latin typeface="微软雅黑" panose="020B0503020204020204" pitchFamily="34" charset="-122"/>
                <a:ea typeface="微软雅黑" panose="020B0503020204020204" pitchFamily="34" charset="-122"/>
                <a:sym typeface="PMingLiU" pitchFamily="18" charset="-120"/>
              </a:rPr>
              <a:t>、丰富的数据利用方式、多种开放接口</a:t>
            </a:r>
            <a:endParaRPr lang="zh-CN" altLang="en-US" sz="1200" dirty="0">
              <a:latin typeface="微软雅黑" panose="020B0503020204020204" pitchFamily="34" charset="-122"/>
              <a:ea typeface="微软雅黑" panose="020B0503020204020204" pitchFamily="34" charset="-122"/>
              <a:sym typeface="PMingLiU" pitchFamily="18" charset="-120"/>
            </a:endParaRPr>
          </a:p>
        </p:txBody>
      </p:sp>
      <p:sp>
        <p:nvSpPr>
          <p:cNvPr id="21" name="圆角矩形标注 26"/>
          <p:cNvSpPr>
            <a:spLocks noChangeArrowheads="1"/>
          </p:cNvSpPr>
          <p:nvPr/>
        </p:nvSpPr>
        <p:spPr bwMode="auto">
          <a:xfrm>
            <a:off x="4657872" y="5559904"/>
            <a:ext cx="1928621" cy="340261"/>
          </a:xfrm>
          <a:prstGeom prst="wedgeRoundRectCallout">
            <a:avLst>
              <a:gd name="adj1" fmla="val -46585"/>
              <a:gd name="adj2" fmla="val 100204"/>
              <a:gd name="adj3" fmla="val 16667"/>
            </a:avLst>
          </a:prstGeom>
          <a:solidFill>
            <a:schemeClr val="bg1">
              <a:lumMod val="85000"/>
            </a:schemeClr>
          </a:solidFill>
          <a:ln w="28575">
            <a:solidFill>
              <a:schemeClr val="accent6">
                <a:lumMod val="75000"/>
              </a:schemeClr>
            </a:solidFill>
            <a:miter lim="800000"/>
            <a:headEnd/>
            <a:tailEnd/>
          </a:ln>
        </p:spPr>
        <p:txBody>
          <a:bodyPr anchor="ctr"/>
          <a:lstStyle/>
          <a:p>
            <a:pPr algn="ctr"/>
            <a:r>
              <a:rPr lang="en-US" altLang="zh-CN" sz="1200" dirty="0" smtClean="0">
                <a:latin typeface="微软雅黑" panose="020B0503020204020204" pitchFamily="34" charset="-122"/>
                <a:ea typeface="微软雅黑" panose="020B0503020204020204" pitchFamily="34" charset="-122"/>
                <a:sym typeface="PMingLiU" pitchFamily="18" charset="-120"/>
              </a:rPr>
              <a:t>7</a:t>
            </a:r>
            <a:r>
              <a:rPr lang="zh-CN" altLang="en-US" sz="1200" dirty="0" smtClean="0">
                <a:latin typeface="微软雅黑" panose="020B0503020204020204" pitchFamily="34" charset="-122"/>
                <a:ea typeface="微软雅黑" panose="020B0503020204020204" pitchFamily="34" charset="-122"/>
                <a:sym typeface="PMingLiU" pitchFamily="18" charset="-120"/>
              </a:rPr>
              <a:t>、用户评价、一</a:t>
            </a:r>
            <a:r>
              <a:rPr lang="zh-CN" altLang="en-US" sz="1200" dirty="0">
                <a:latin typeface="微软雅黑" panose="020B0503020204020204" pitchFamily="34" charset="-122"/>
                <a:ea typeface="微软雅黑" panose="020B0503020204020204" pitchFamily="34" charset="-122"/>
                <a:sym typeface="PMingLiU" pitchFamily="18" charset="-120"/>
              </a:rPr>
              <a:t>键共享</a:t>
            </a:r>
          </a:p>
        </p:txBody>
      </p:sp>
    </p:spTree>
    <p:extLst>
      <p:ext uri="{BB962C8B-B14F-4D97-AF65-F5344CB8AC3E}">
        <p14:creationId xmlns:p14="http://schemas.microsoft.com/office/powerpoint/2010/main" val="1473219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bg/>
                                          </p:spTgt>
                                        </p:tgtEl>
                                        <p:attrNameLst>
                                          <p:attrName>style.visibility</p:attrName>
                                        </p:attrNameLst>
                                      </p:cBhvr>
                                      <p:to>
                                        <p:strVal val="visible"/>
                                      </p:to>
                                    </p:set>
                                    <p:anim calcmode="lin" valueType="num">
                                      <p:cBhvr additive="base">
                                        <p:cTn id="15"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bg/>
                                          </p:spTgt>
                                        </p:tgtEl>
                                        <p:attrNameLst>
                                          <p:attrName>style.visibility</p:attrName>
                                        </p:attrNameLst>
                                      </p:cBhvr>
                                      <p:to>
                                        <p:strVal val="visible"/>
                                      </p:to>
                                    </p:set>
                                    <p:anim calcmode="lin" valueType="num">
                                      <p:cBhvr additive="base">
                                        <p:cTn id="23"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bg/>
                                          </p:spTgt>
                                        </p:tgtEl>
                                        <p:attrNameLst>
                                          <p:attrName>style.visibility</p:attrName>
                                        </p:attrNameLst>
                                      </p:cBhvr>
                                      <p:to>
                                        <p:strVal val="visible"/>
                                      </p:to>
                                    </p:set>
                                    <p:anim calcmode="lin" valueType="num">
                                      <p:cBhvr additive="base">
                                        <p:cTn id="31"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bg/>
                                          </p:spTgt>
                                        </p:tgtEl>
                                        <p:attrNameLst>
                                          <p:attrName>style.visibility</p:attrName>
                                        </p:attrNameLst>
                                      </p:cBhvr>
                                      <p:to>
                                        <p:strVal val="visible"/>
                                      </p:to>
                                    </p:set>
                                    <p:anim calcmode="lin" valueType="num">
                                      <p:cBhvr additive="base">
                                        <p:cTn id="3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bg/>
                                          </p:spTgt>
                                        </p:tgtEl>
                                        <p:attrNameLst>
                                          <p:attrName>style.visibility</p:attrName>
                                        </p:attrNameLst>
                                      </p:cBhvr>
                                      <p:to>
                                        <p:strVal val="visible"/>
                                      </p:to>
                                    </p:set>
                                    <p:anim calcmode="lin" valueType="num">
                                      <p:cBhvr additive="base">
                                        <p:cTn id="4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bg/>
                                          </p:spTgt>
                                        </p:tgtEl>
                                        <p:attrNameLst>
                                          <p:attrName>style.visibility</p:attrName>
                                        </p:attrNameLst>
                                      </p:cBhvr>
                                      <p:to>
                                        <p:strVal val="visible"/>
                                      </p:to>
                                    </p:set>
                                    <p:anim calcmode="lin" valueType="num">
                                      <p:cBhvr additive="base">
                                        <p:cTn id="55"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6" grpId="0" build="allAtOnce" animBg="1"/>
      <p:bldP spid="17" grpId="0" build="allAtOnce" animBg="1"/>
      <p:bldP spid="18" grpId="0" build="allAtOnce" animBg="1"/>
      <p:bldP spid="19" grpId="0" build="allAtOnce" animBg="1"/>
      <p:bldP spid="20" grpId="0" build="allAtOnce" animBg="1"/>
      <p:bldP spid="2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1776" y="1844824"/>
            <a:ext cx="7769348" cy="3416320"/>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zh-CN" altLang="en-US" sz="2400" dirty="0">
                <a:latin typeface="微软雅黑"/>
                <a:ea typeface="微软雅黑"/>
                <a:cs typeface="微软雅黑"/>
              </a:rPr>
              <a:t>什么是</a:t>
            </a:r>
            <a:r>
              <a:rPr lang="zh-CN" altLang="en-US" sz="2400" dirty="0">
                <a:solidFill>
                  <a:srgbClr val="FF0000"/>
                </a:solidFill>
                <a:latin typeface="微软雅黑"/>
                <a:ea typeface="微软雅黑"/>
                <a:cs typeface="微软雅黑"/>
              </a:rPr>
              <a:t>知识服务</a:t>
            </a:r>
            <a:r>
              <a:rPr lang="en-US" altLang="zh-CN" sz="2400" dirty="0">
                <a:latin typeface="微软雅黑"/>
                <a:ea typeface="微软雅黑"/>
                <a:cs typeface="微软雅黑"/>
              </a:rPr>
              <a:t>? </a:t>
            </a:r>
          </a:p>
          <a:p>
            <a:pPr>
              <a:lnSpc>
                <a:spcPct val="150000"/>
              </a:lnSpc>
            </a:pPr>
            <a:r>
              <a:rPr lang="zh-CN" altLang="en-US" sz="2400" dirty="0" smtClean="0">
                <a:latin typeface="微软雅黑"/>
                <a:ea typeface="微软雅黑"/>
                <a:cs typeface="微软雅黑"/>
              </a:rPr>
              <a:t>知识</a:t>
            </a:r>
            <a:r>
              <a:rPr lang="zh-CN" altLang="en-US" sz="2400" dirty="0">
                <a:latin typeface="微软雅黑"/>
                <a:ea typeface="微软雅黑"/>
                <a:cs typeface="微软雅黑"/>
              </a:rPr>
              <a:t>服务首先是一种观念</a:t>
            </a:r>
            <a:r>
              <a:rPr lang="en-US" altLang="zh-CN" sz="2400" dirty="0">
                <a:latin typeface="微软雅黑"/>
                <a:ea typeface="微软雅黑"/>
                <a:cs typeface="微软雅黑"/>
              </a:rPr>
              <a:t>, </a:t>
            </a:r>
            <a:r>
              <a:rPr lang="zh-CN" altLang="en-US" sz="2400" dirty="0">
                <a:latin typeface="微软雅黑"/>
                <a:ea typeface="微软雅黑"/>
                <a:cs typeface="微软雅黑"/>
              </a:rPr>
              <a:t>一种认识和组织服务的</a:t>
            </a:r>
            <a:r>
              <a:rPr lang="zh-CN" altLang="en-US" sz="2400" dirty="0" smtClean="0">
                <a:latin typeface="微软雅黑"/>
                <a:ea typeface="微软雅黑"/>
                <a:cs typeface="微软雅黑"/>
              </a:rPr>
              <a:t>观念</a:t>
            </a:r>
            <a:endParaRPr lang="en-US" altLang="zh-CN" sz="2400" dirty="0">
              <a:latin typeface="微软雅黑"/>
              <a:ea typeface="微软雅黑"/>
              <a:cs typeface="微软雅黑"/>
            </a:endParaRPr>
          </a:p>
          <a:p>
            <a:pPr indent="622300">
              <a:lnSpc>
                <a:spcPct val="150000"/>
              </a:lnSpc>
            </a:pPr>
            <a:r>
              <a:rPr lang="zh-CN" altLang="en-US" sz="2400" dirty="0" smtClean="0">
                <a:latin typeface="微软雅黑"/>
                <a:ea typeface="微软雅黑"/>
                <a:cs typeface="微软雅黑"/>
              </a:rPr>
              <a:t>——</a:t>
            </a:r>
            <a:r>
              <a:rPr lang="zh-CN" altLang="en-US" sz="2400" dirty="0">
                <a:latin typeface="微软雅黑"/>
                <a:ea typeface="微软雅黑"/>
                <a:cs typeface="微软雅黑"/>
              </a:rPr>
              <a:t>知识服务是用户目标驱动的</a:t>
            </a:r>
            <a:r>
              <a:rPr lang="zh-CN" altLang="en-US" sz="2400" dirty="0" smtClean="0">
                <a:latin typeface="微软雅黑"/>
                <a:ea typeface="微软雅黑"/>
                <a:cs typeface="微软雅黑"/>
              </a:rPr>
              <a:t>服务</a:t>
            </a:r>
            <a:endParaRPr lang="en-US" altLang="zh-CN" sz="2400" dirty="0">
              <a:latin typeface="微软雅黑"/>
              <a:ea typeface="微软雅黑"/>
              <a:cs typeface="微软雅黑"/>
            </a:endParaRPr>
          </a:p>
          <a:p>
            <a:pPr indent="622300">
              <a:lnSpc>
                <a:spcPct val="150000"/>
              </a:lnSpc>
            </a:pPr>
            <a:r>
              <a:rPr lang="zh-CN" altLang="en-US" sz="2400" dirty="0" smtClean="0">
                <a:latin typeface="微软雅黑"/>
                <a:ea typeface="微软雅黑"/>
                <a:cs typeface="微软雅黑"/>
              </a:rPr>
              <a:t>——</a:t>
            </a:r>
            <a:r>
              <a:rPr lang="zh-CN" altLang="en-US" sz="2400" dirty="0">
                <a:latin typeface="微软雅黑"/>
                <a:ea typeface="微软雅黑"/>
                <a:cs typeface="微软雅黑"/>
              </a:rPr>
              <a:t>知识服务是面向知识内容的</a:t>
            </a:r>
            <a:r>
              <a:rPr lang="zh-CN" altLang="en-US" sz="2400" dirty="0" smtClean="0">
                <a:latin typeface="微软雅黑"/>
                <a:ea typeface="微软雅黑"/>
                <a:cs typeface="微软雅黑"/>
              </a:rPr>
              <a:t>服务</a:t>
            </a:r>
            <a:endParaRPr lang="en-US" altLang="zh-CN" sz="2400" dirty="0">
              <a:latin typeface="微软雅黑"/>
              <a:ea typeface="微软雅黑"/>
              <a:cs typeface="微软雅黑"/>
            </a:endParaRPr>
          </a:p>
          <a:p>
            <a:pPr indent="622300">
              <a:lnSpc>
                <a:spcPct val="150000"/>
              </a:lnSpc>
            </a:pPr>
            <a:r>
              <a:rPr lang="zh-CN" altLang="en-US" sz="2400" dirty="0" smtClean="0">
                <a:latin typeface="微软雅黑"/>
                <a:ea typeface="微软雅黑"/>
                <a:cs typeface="微软雅黑"/>
              </a:rPr>
              <a:t>——</a:t>
            </a:r>
            <a:r>
              <a:rPr lang="zh-CN" altLang="en-US" sz="2400" dirty="0">
                <a:latin typeface="微软雅黑"/>
                <a:ea typeface="微软雅黑"/>
                <a:cs typeface="微软雅黑"/>
              </a:rPr>
              <a:t>知识服务是面向解决方案的</a:t>
            </a:r>
            <a:r>
              <a:rPr lang="zh-CN" altLang="en-US" sz="2400" dirty="0" smtClean="0">
                <a:latin typeface="微软雅黑"/>
                <a:ea typeface="微软雅黑"/>
                <a:cs typeface="微软雅黑"/>
              </a:rPr>
              <a:t>服务</a:t>
            </a:r>
            <a:endParaRPr lang="en-US" altLang="zh-CN" sz="2400" dirty="0">
              <a:latin typeface="微软雅黑"/>
              <a:ea typeface="微软雅黑"/>
              <a:cs typeface="微软雅黑"/>
            </a:endParaRPr>
          </a:p>
          <a:p>
            <a:pPr indent="622300">
              <a:lnSpc>
                <a:spcPct val="150000"/>
              </a:lnSpc>
            </a:pPr>
            <a:r>
              <a:rPr lang="zh-CN" altLang="en-US" sz="2400" dirty="0" smtClean="0">
                <a:latin typeface="微软雅黑"/>
                <a:ea typeface="微软雅黑"/>
                <a:cs typeface="微软雅黑"/>
              </a:rPr>
              <a:t>——</a:t>
            </a:r>
            <a:r>
              <a:rPr lang="zh-CN" altLang="en-US" sz="2400" dirty="0">
                <a:latin typeface="微软雅黑"/>
                <a:ea typeface="微软雅黑"/>
                <a:cs typeface="微软雅黑"/>
              </a:rPr>
              <a:t>知识服务是面向增值服务的服务</a:t>
            </a:r>
          </a:p>
        </p:txBody>
      </p:sp>
      <p:sp>
        <p:nvSpPr>
          <p:cNvPr id="6" name="矩形 5"/>
          <p:cNvSpPr/>
          <p:nvPr/>
        </p:nvSpPr>
        <p:spPr>
          <a:xfrm>
            <a:off x="598364" y="1196752"/>
            <a:ext cx="7920880" cy="400110"/>
          </a:xfrm>
          <a:prstGeom prst="rect">
            <a:avLst/>
          </a:prstGeom>
        </p:spPr>
        <p:txBody>
          <a:bodyPr wrap="square">
            <a:spAutoFit/>
          </a:bodyPr>
          <a:lstStyle/>
          <a:p>
            <a:r>
              <a:rPr lang="zh-CN" altLang="en-US" sz="2000" i="1" dirty="0"/>
              <a:t>张晓</a:t>
            </a:r>
            <a:r>
              <a:rPr lang="zh-CN" altLang="en-US" sz="2000" i="1" dirty="0" smtClean="0"/>
              <a:t>林</a:t>
            </a:r>
            <a:r>
              <a:rPr lang="en-US" altLang="zh-CN" sz="2000" i="1" dirty="0" smtClean="0"/>
              <a:t> : </a:t>
            </a:r>
            <a:r>
              <a:rPr lang="zh-CN" altLang="en-US" sz="2000" i="1" dirty="0" smtClean="0"/>
              <a:t>走向</a:t>
            </a:r>
            <a:r>
              <a:rPr lang="zh-CN" altLang="en-US" sz="2000" i="1" dirty="0"/>
              <a:t>知识服务</a:t>
            </a:r>
            <a:r>
              <a:rPr lang="en-US" altLang="zh-CN" sz="2000" i="1" dirty="0"/>
              <a:t>:</a:t>
            </a:r>
            <a:r>
              <a:rPr lang="zh-CN" altLang="en-US" sz="2000" i="1" dirty="0"/>
              <a:t>寻找新世纪图书情报工作的</a:t>
            </a:r>
            <a:r>
              <a:rPr lang="zh-CN" altLang="en-US" sz="2000" i="1" dirty="0" smtClean="0"/>
              <a:t>生长点   </a:t>
            </a:r>
            <a:r>
              <a:rPr lang="en-US" altLang="zh-CN" sz="2000" i="1" dirty="0" smtClean="0"/>
              <a:t>(2000</a:t>
            </a:r>
            <a:r>
              <a:rPr lang="zh-CN" altLang="en-US" sz="2000" i="1" dirty="0" smtClean="0"/>
              <a:t>年</a:t>
            </a:r>
            <a:r>
              <a:rPr lang="en-US" altLang="zh-CN" sz="2000" i="1" dirty="0" smtClean="0"/>
              <a:t>)</a:t>
            </a:r>
            <a:endParaRPr lang="zh-CN" altLang="en-US" sz="2000" b="1" dirty="0">
              <a:solidFill>
                <a:srgbClr val="C00000"/>
              </a:solidFill>
              <a:latin typeface="黑体" pitchFamily="49" charset="-122"/>
              <a:ea typeface="黑体" pitchFamily="49" charset="-122"/>
            </a:endParaRPr>
          </a:p>
        </p:txBody>
      </p:sp>
      <p:sp>
        <p:nvSpPr>
          <p:cNvPr id="7" name="流程图: 库存数据 6"/>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itchFamily="34" charset="-122"/>
                <a:ea typeface="微软雅黑"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val="2789515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901009" y="836150"/>
            <a:ext cx="7532659" cy="461665"/>
          </a:xfrm>
          <a:prstGeom prst="rect">
            <a:avLst/>
          </a:prstGeom>
          <a:noFill/>
          <a:ln w="9525">
            <a:noFill/>
            <a:miter lim="800000"/>
            <a:headEnd/>
            <a:tailEnd/>
          </a:ln>
        </p:spPr>
        <p:txBody>
          <a:bodyPr wrap="square">
            <a:spAutoFit/>
          </a:bodyPr>
          <a:lstStyle/>
          <a:p>
            <a:r>
              <a:rPr lang="zh-CN" altLang="en-US" sz="2400" b="1" dirty="0" smtClean="0">
                <a:solidFill>
                  <a:srgbClr val="003399"/>
                </a:solidFill>
                <a:latin typeface="微软雅黑" panose="020B0503020204020204" pitchFamily="34" charset="-122"/>
                <a:ea typeface="微软雅黑" panose="020B0503020204020204" pitchFamily="34" charset="-122"/>
              </a:rPr>
              <a:t>紫金山天文台知识服务实践</a:t>
            </a:r>
            <a:endParaRPr lang="zh-CN" altLang="en-US" sz="2400" b="1" dirty="0">
              <a:solidFill>
                <a:srgbClr val="003399"/>
              </a:solidFill>
              <a:latin typeface="微软雅黑" panose="020B0503020204020204" pitchFamily="34" charset="-122"/>
              <a:ea typeface="微软雅黑" panose="020B0503020204020204" pitchFamily="34" charset="-122"/>
            </a:endParaRPr>
          </a:p>
        </p:txBody>
      </p:sp>
      <p:sp>
        <p:nvSpPr>
          <p:cNvPr id="22" name="矩形 20"/>
          <p:cNvSpPr>
            <a:spLocks noChangeArrowheads="1"/>
          </p:cNvSpPr>
          <p:nvPr/>
        </p:nvSpPr>
        <p:spPr bwMode="auto">
          <a:xfrm>
            <a:off x="408083" y="1555204"/>
            <a:ext cx="2106775" cy="488950"/>
          </a:xfrm>
          <a:prstGeom prst="rect">
            <a:avLst/>
          </a:prstGeom>
          <a:noFill/>
          <a:ln w="9525" algn="ctr">
            <a:noFill/>
            <a:round/>
            <a:headEnd/>
            <a:tailEnd/>
          </a:ln>
        </p:spPr>
        <p:txBody>
          <a:bodyPr/>
          <a:lstStyle/>
          <a:p>
            <a:pPr algn="ctr" eaLnBrk="0" hangingPunct="0"/>
            <a:r>
              <a:rPr lang="zh-CN" altLang="en-US" sz="2000" b="1" dirty="0" smtClean="0">
                <a:solidFill>
                  <a:srgbClr val="C00000"/>
                </a:solidFill>
                <a:latin typeface="微软雅黑" panose="020B0503020204020204" pitchFamily="34" charset="-122"/>
                <a:ea typeface="微软雅黑" panose="020B0503020204020204" pitchFamily="34" charset="-122"/>
              </a:rPr>
              <a:t>对象</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eaLnBrk="0" hangingPunct="0"/>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bwMode="auto">
          <a:xfrm>
            <a:off x="705387" y="2080532"/>
            <a:ext cx="1512168" cy="403173"/>
          </a:xfrm>
          <a:prstGeom prst="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eaLnBrk="0" hangingPunct="0">
              <a:defRPr/>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紫金山天文台</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678623" y="2483705"/>
            <a:ext cx="1814092" cy="1392506"/>
          </a:xfrm>
          <a:prstGeom prst="rect">
            <a:avLst/>
          </a:prstGeom>
          <a:noFill/>
          <a:ln w="9525" cap="flat" cmpd="sng" algn="ctr">
            <a:noFill/>
            <a:prstDash val="solid"/>
            <a:round/>
            <a:headEnd type="none" w="med" len="med"/>
            <a:tailEnd type="none" w="med" len="med"/>
          </a:ln>
          <a:effectLst/>
          <a:extLst/>
        </p:spPr>
        <p:txBody>
          <a:bodyPr/>
          <a:lstStyle/>
          <a:p>
            <a:pPr marL="342900" indent="-342900" eaLnBrk="0" hangingPunct="0">
              <a:lnSpc>
                <a:spcPct val="150000"/>
              </a:lnSpc>
              <a:buFont typeface="Arial" panose="020B0604020202020204" pitchFamily="34" charset="0"/>
              <a:buChar cha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科研人员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eaLnBrk="0" hangingPunct="0">
              <a:lnSpc>
                <a:spcPct val="150000"/>
              </a:lnSpc>
              <a:buFont typeface="Arial" panose="020B0604020202020204" pitchFamily="34" charset="0"/>
              <a:buChar cha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研究生</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eaLnBrk="0" hangingPunct="0">
              <a:lnSpc>
                <a:spcPct val="150000"/>
              </a:lnSpc>
              <a:buFont typeface="Arial" panose="020B0604020202020204" pitchFamily="34" charset="0"/>
              <a:buChar cha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科研管理人员</a:t>
            </a:r>
          </a:p>
        </p:txBody>
      </p:sp>
      <p:sp>
        <p:nvSpPr>
          <p:cNvPr id="27" name="矩形 27"/>
          <p:cNvSpPr>
            <a:spLocks noChangeArrowheads="1"/>
          </p:cNvSpPr>
          <p:nvPr/>
        </p:nvSpPr>
        <p:spPr bwMode="auto">
          <a:xfrm>
            <a:off x="4114615" y="1556792"/>
            <a:ext cx="3170238" cy="487362"/>
          </a:xfrm>
          <a:prstGeom prst="rect">
            <a:avLst/>
          </a:prstGeom>
          <a:noFill/>
          <a:ln w="9525" algn="ctr">
            <a:noFill/>
            <a:round/>
            <a:headEnd/>
            <a:tailEnd/>
          </a:ln>
        </p:spPr>
        <p:txBody>
          <a:bodyPr/>
          <a:lstStyle/>
          <a:p>
            <a:pPr algn="ctr" eaLnBrk="0" hangingPunct="0"/>
            <a:r>
              <a:rPr lang="zh-CN" altLang="en-US" sz="2000" b="1" dirty="0">
                <a:solidFill>
                  <a:srgbClr val="C00000"/>
                </a:solidFill>
                <a:latin typeface="微软雅黑" panose="020B0503020204020204" pitchFamily="34" charset="-122"/>
                <a:ea typeface="微软雅黑" panose="020B0503020204020204" pitchFamily="34" charset="-122"/>
              </a:rPr>
              <a:t>需求变化</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eaLnBrk="0" hangingPunct="0"/>
            <a:endParaRPr lang="zh-CN" altLang="en-US" sz="2000" b="1" dirty="0">
              <a:solidFill>
                <a:srgbClr val="C00000"/>
              </a:solidFill>
              <a:latin typeface="微软雅黑" panose="020B0503020204020204" pitchFamily="34" charset="-122"/>
              <a:ea typeface="微软雅黑" panose="020B0503020204020204" pitchFamily="34" charset="-122"/>
            </a:endParaRPr>
          </a:p>
        </p:txBody>
      </p:sp>
      <p:graphicFrame>
        <p:nvGraphicFramePr>
          <p:cNvPr id="28" name="图示 33"/>
          <p:cNvGraphicFramePr/>
          <p:nvPr>
            <p:extLst>
              <p:ext uri="{D42A27DB-BD31-4B8C-83A1-F6EECF244321}">
                <p14:modId xmlns:p14="http://schemas.microsoft.com/office/powerpoint/2010/main" val="4293903858"/>
              </p:ext>
            </p:extLst>
          </p:nvPr>
        </p:nvGraphicFramePr>
        <p:xfrm>
          <a:off x="2411202" y="1666252"/>
          <a:ext cx="6168752" cy="252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9" name="图示 34"/>
          <p:cNvGraphicFramePr/>
          <p:nvPr>
            <p:extLst>
              <p:ext uri="{D42A27DB-BD31-4B8C-83A1-F6EECF244321}">
                <p14:modId xmlns:p14="http://schemas.microsoft.com/office/powerpoint/2010/main" val="3733021456"/>
              </p:ext>
            </p:extLst>
          </p:nvPr>
        </p:nvGraphicFramePr>
        <p:xfrm>
          <a:off x="2285130" y="4104017"/>
          <a:ext cx="6553200" cy="2712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下箭头 29"/>
          <p:cNvSpPr/>
          <p:nvPr/>
        </p:nvSpPr>
        <p:spPr bwMode="auto">
          <a:xfrm>
            <a:off x="3107455" y="3646817"/>
            <a:ext cx="381000" cy="549275"/>
          </a:xfrm>
          <a:prstGeom prst="downArrow">
            <a:avLst/>
          </a:prstGeom>
          <a:solidFill>
            <a:schemeClr val="accent5">
              <a:lumMod val="90000"/>
            </a:schemeClr>
          </a:solidFill>
          <a:ln w="9525" cap="flat" cmpd="sng" algn="ctr">
            <a:noFill/>
            <a:prstDash val="solid"/>
            <a:round/>
            <a:headEnd type="none" w="med" len="med"/>
            <a:tailEnd type="none" w="med" len="med"/>
          </a:ln>
          <a:effectLst/>
          <a:extLst/>
        </p:spPr>
        <p:txBody>
          <a:bodyPr/>
          <a:lstStyle/>
          <a:p>
            <a:pPr eaLnBrk="0" hangingPunct="0">
              <a:defRPr/>
            </a:pPr>
            <a:endParaRPr lang="zh-CN" altLang="en-US" sz="1600">
              <a:latin typeface="微软雅黑" panose="020B0503020204020204" pitchFamily="34" charset="-122"/>
              <a:ea typeface="微软雅黑" panose="020B0503020204020204" pitchFamily="34" charset="-122"/>
            </a:endParaRPr>
          </a:p>
        </p:txBody>
      </p:sp>
      <p:sp>
        <p:nvSpPr>
          <p:cNvPr id="31" name="下箭头 36"/>
          <p:cNvSpPr>
            <a:spLocks noChangeArrowheads="1"/>
          </p:cNvSpPr>
          <p:nvPr/>
        </p:nvSpPr>
        <p:spPr bwMode="auto">
          <a:xfrm>
            <a:off x="5180730" y="3602367"/>
            <a:ext cx="381000" cy="547688"/>
          </a:xfrm>
          <a:prstGeom prst="downArrow">
            <a:avLst>
              <a:gd name="adj1" fmla="val 50000"/>
              <a:gd name="adj2" fmla="val 49913"/>
            </a:avLst>
          </a:prstGeom>
          <a:solidFill>
            <a:schemeClr val="accent1">
              <a:lumMod val="60000"/>
              <a:lumOff val="40000"/>
            </a:schemeClr>
          </a:solidFill>
          <a:ln w="9525" algn="ctr">
            <a:noFill/>
            <a:round/>
            <a:headEnd/>
            <a:tailEnd/>
          </a:ln>
        </p:spPr>
        <p:txBody>
          <a:bodyPr/>
          <a:lstStyle/>
          <a:p>
            <a:pPr eaLnBrk="0" hangingPunct="0"/>
            <a:endParaRPr lang="zh-CN" altLang="en-US" sz="1600">
              <a:latin typeface="微软雅黑" panose="020B0503020204020204" pitchFamily="34" charset="-122"/>
              <a:ea typeface="微软雅黑" panose="020B0503020204020204" pitchFamily="34" charset="-122"/>
            </a:endParaRPr>
          </a:p>
        </p:txBody>
      </p:sp>
      <p:sp>
        <p:nvSpPr>
          <p:cNvPr id="32" name="下箭头 31"/>
          <p:cNvSpPr/>
          <p:nvPr/>
        </p:nvSpPr>
        <p:spPr bwMode="auto">
          <a:xfrm>
            <a:off x="7542930" y="3556330"/>
            <a:ext cx="381000" cy="547687"/>
          </a:xfrm>
          <a:prstGeom prst="downArrow">
            <a:avLst/>
          </a:prstGeom>
          <a:solidFill>
            <a:schemeClr val="accent1">
              <a:lumMod val="75000"/>
            </a:schemeClr>
          </a:solidFill>
          <a:ln w="9525" cap="flat" cmpd="sng" algn="ctr">
            <a:noFill/>
            <a:prstDash val="solid"/>
            <a:round/>
            <a:headEnd type="none" w="med" len="med"/>
            <a:tailEnd type="none" w="med" len="med"/>
          </a:ln>
          <a:effectLst/>
          <a:extLst/>
        </p:spPr>
        <p:txBody>
          <a:bodyPr/>
          <a:lstStyle/>
          <a:p>
            <a:pPr eaLnBrk="0" hangingPunct="0">
              <a:defRPr/>
            </a:pPr>
            <a:endParaRPr lang="zh-CN" altLang="en-US" sz="1600">
              <a:latin typeface="微软雅黑" panose="020B0503020204020204" pitchFamily="34" charset="-122"/>
              <a:ea typeface="微软雅黑" panose="020B0503020204020204" pitchFamily="34" charset="-122"/>
            </a:endParaRPr>
          </a:p>
        </p:txBody>
      </p:sp>
      <p:sp>
        <p:nvSpPr>
          <p:cNvPr id="17" name="流程图: 库存数据 16"/>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val="2789515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46"/>
          <p:cNvGrpSpPr/>
          <p:nvPr/>
        </p:nvGrpSpPr>
        <p:grpSpPr>
          <a:xfrm>
            <a:off x="2144813" y="1919262"/>
            <a:ext cx="5112567" cy="2591594"/>
            <a:chOff x="1410246" y="1419068"/>
            <a:chExt cx="6743622" cy="2203572"/>
          </a:xfrm>
          <a:noFill/>
        </p:grpSpPr>
        <p:sp>
          <p:nvSpPr>
            <p:cNvPr id="23" name="圆角矩形 22"/>
            <p:cNvSpPr/>
            <p:nvPr/>
          </p:nvSpPr>
          <p:spPr bwMode="auto">
            <a:xfrm>
              <a:off x="1410246" y="1419068"/>
              <a:ext cx="1709651" cy="58316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rot="2729150">
              <a:off x="2259546" y="2522633"/>
              <a:ext cx="1488675" cy="365370"/>
            </a:xfrm>
            <a:prstGeom prst="rect">
              <a:avLst/>
            </a:prstGeom>
            <a:grpFill/>
          </p:spPr>
          <p:txBody>
            <a:bodyPr wrap="square">
              <a:spAutoFit/>
            </a:bodyPr>
            <a:lstStyle/>
            <a:p>
              <a:pPr fontAlgn="auto">
                <a:spcBef>
                  <a:spcPts val="0"/>
                </a:spcBef>
                <a:spcAft>
                  <a:spcPts val="0"/>
                </a:spcAft>
                <a:defRPr/>
              </a:pPr>
              <a:r>
                <a:rPr lang="en-US" altLang="zh-CN" sz="1200" spc="225" dirty="0" smtClean="0">
                  <a:solidFill>
                    <a:srgbClr val="C00000"/>
                  </a:solidFill>
                  <a:latin typeface="微软雅黑" panose="020B0503020204020204" pitchFamily="34" charset="-122"/>
                  <a:ea typeface="微软雅黑" panose="020B0503020204020204" pitchFamily="34" charset="-122"/>
                </a:rPr>
                <a:t>20</a:t>
              </a:r>
              <a:r>
                <a:rPr lang="zh-CN" altLang="en-US" sz="1200" spc="225" dirty="0">
                  <a:solidFill>
                    <a:srgbClr val="FF0000"/>
                  </a:solidFill>
                  <a:latin typeface="微软雅黑" panose="020B0503020204020204" pitchFamily="34" charset="-122"/>
                  <a:ea typeface="微软雅黑" panose="020B0503020204020204" pitchFamily="34" charset="-122"/>
                </a:rPr>
                <a:t>多</a:t>
              </a:r>
              <a:r>
                <a:rPr lang="zh-CN" altLang="en-US" sz="1200" spc="225" dirty="0" smtClean="0">
                  <a:solidFill>
                    <a:srgbClr val="FF0000"/>
                  </a:solidFill>
                  <a:latin typeface="微软雅黑" panose="020B0503020204020204" pitchFamily="34" charset="-122"/>
                  <a:ea typeface="微软雅黑" panose="020B0503020204020204" pitchFamily="34" charset="-122"/>
                </a:rPr>
                <a:t>个平台</a:t>
              </a:r>
              <a:endParaRPr lang="en-US" altLang="zh-CN" sz="1200" spc="225" dirty="0">
                <a:solidFill>
                  <a:srgbClr val="FF0000"/>
                </a:solidFill>
                <a:latin typeface="微软雅黑" panose="020B0503020204020204" pitchFamily="34" charset="-122"/>
                <a:ea typeface="微软雅黑" panose="020B0503020204020204" pitchFamily="34" charset="-122"/>
              </a:endParaRPr>
            </a:p>
          </p:txBody>
        </p:sp>
        <p:sp>
          <p:nvSpPr>
            <p:cNvPr id="28" name="圆角矩形 27"/>
            <p:cNvSpPr/>
            <p:nvPr/>
          </p:nvSpPr>
          <p:spPr bwMode="auto">
            <a:xfrm>
              <a:off x="3879740" y="1419068"/>
              <a:ext cx="1709652" cy="58316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9" name="圆角矩形 28"/>
            <p:cNvSpPr/>
            <p:nvPr/>
          </p:nvSpPr>
          <p:spPr bwMode="auto">
            <a:xfrm>
              <a:off x="6349237" y="1419068"/>
              <a:ext cx="1804631" cy="58316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644122" y="1524637"/>
              <a:ext cx="1190833" cy="444882"/>
            </a:xfrm>
            <a:prstGeom prst="rect">
              <a:avLst/>
            </a:prstGeom>
            <a:grpFill/>
          </p:spPr>
          <p:txBody>
            <a:bodyPr wrap="none">
              <a:spAutoFit/>
            </a:bodyPr>
            <a:lstStyle/>
            <a:p>
              <a:pPr>
                <a:defRPr/>
              </a:pPr>
              <a:r>
                <a:rPr lang="zh-CN" altLang="en-US" sz="1400" b="1" dirty="0">
                  <a:latin typeface="微软雅黑" panose="020B0503020204020204" pitchFamily="34" charset="-122"/>
                  <a:ea typeface="微软雅黑" panose="020B0503020204020204" pitchFamily="34" charset="-122"/>
                </a:rPr>
                <a:t>群组</a:t>
              </a:r>
              <a:r>
                <a:rPr lang="zh-CN" altLang="en-US" sz="1400" b="1" dirty="0" smtClean="0">
                  <a:latin typeface="微软雅黑" panose="020B0503020204020204" pitchFamily="34" charset="-122"/>
                  <a:ea typeface="微软雅黑" panose="020B0503020204020204" pitchFamily="34" charset="-122"/>
                </a:rPr>
                <a:t>集成</a:t>
              </a:r>
              <a:endParaRPr lang="en-US" altLang="zh-CN" sz="1400" b="1" dirty="0" smtClean="0">
                <a:latin typeface="微软雅黑" panose="020B0503020204020204" pitchFamily="34" charset="-122"/>
                <a:ea typeface="微软雅黑" panose="020B0503020204020204" pitchFamily="34" charset="-122"/>
              </a:endParaRPr>
            </a:p>
            <a:p>
              <a:pPr>
                <a:defRPr/>
              </a:pPr>
              <a:r>
                <a:rPr lang="zh-CN" altLang="en-US" sz="1400" b="1" dirty="0" smtClean="0">
                  <a:latin typeface="微软雅黑" panose="020B0503020204020204" pitchFamily="34" charset="-122"/>
                  <a:ea typeface="微软雅黑" panose="020B0503020204020204" pitchFamily="34" charset="-122"/>
                </a:rPr>
                <a:t>知识</a:t>
              </a:r>
              <a:r>
                <a:rPr lang="zh-CN" altLang="en-US" sz="1400" b="1" dirty="0">
                  <a:latin typeface="微软雅黑" panose="020B0503020204020204" pitchFamily="34" charset="-122"/>
                  <a:ea typeface="微软雅黑" panose="020B0503020204020204" pitchFamily="34" charset="-122"/>
                </a:rPr>
                <a:t>环境</a:t>
              </a:r>
            </a:p>
          </p:txBody>
        </p:sp>
        <p:sp>
          <p:nvSpPr>
            <p:cNvPr id="31" name="TextBox 30"/>
            <p:cNvSpPr txBox="1"/>
            <p:nvPr/>
          </p:nvSpPr>
          <p:spPr>
            <a:xfrm>
              <a:off x="4106963" y="1543130"/>
              <a:ext cx="1427648" cy="261696"/>
            </a:xfrm>
            <a:prstGeom prst="rect">
              <a:avLst/>
            </a:prstGeom>
            <a:grpFill/>
          </p:spPr>
          <p:txBody>
            <a:bodyPr wrap="none">
              <a:spAutoFit/>
            </a:bodyPr>
            <a:lstStyle/>
            <a:p>
              <a:pPr algn="ctr">
                <a:defRPr/>
              </a:pPr>
              <a:r>
                <a:rPr lang="zh-CN" altLang="en-US" sz="1400" b="1" dirty="0">
                  <a:latin typeface="微软雅黑" panose="020B0503020204020204" pitchFamily="34" charset="-122"/>
                  <a:ea typeface="微软雅黑" panose="020B0503020204020204" pitchFamily="34" charset="-122"/>
                </a:rPr>
                <a:t>机构知识库</a:t>
              </a:r>
            </a:p>
          </p:txBody>
        </p:sp>
        <p:sp>
          <p:nvSpPr>
            <p:cNvPr id="32" name="矩形 31"/>
            <p:cNvSpPr/>
            <p:nvPr/>
          </p:nvSpPr>
          <p:spPr>
            <a:xfrm>
              <a:off x="6492559" y="1574262"/>
              <a:ext cx="1624287" cy="261696"/>
            </a:xfrm>
            <a:prstGeom prst="rect">
              <a:avLst/>
            </a:prstGeom>
            <a:grpFill/>
          </p:spPr>
          <p:txBody>
            <a:bodyPr wrap="none">
              <a:spAutoFit/>
            </a:bodyPr>
            <a:lstStyle/>
            <a:p>
              <a:pPr algn="ctr">
                <a:defRPr/>
              </a:pPr>
              <a:r>
                <a:rPr lang="en-US" altLang="zh-CN" sz="1400" b="1" dirty="0" err="1">
                  <a:solidFill>
                    <a:prstClr val="black"/>
                  </a:solidFill>
                  <a:latin typeface="微软雅黑" panose="020B0503020204020204" pitchFamily="34" charset="-122"/>
                  <a:ea typeface="微软雅黑" panose="020B0503020204020204" pitchFamily="34" charset="-122"/>
                </a:rPr>
                <a:t>iAuthor</a:t>
              </a:r>
              <a:r>
                <a:rPr lang="zh-CN" altLang="en-US" sz="1400" b="1" dirty="0">
                  <a:solidFill>
                    <a:prstClr val="black"/>
                  </a:solidFill>
                  <a:latin typeface="微软雅黑" panose="020B0503020204020204" pitchFamily="34" charset="-122"/>
                  <a:ea typeface="微软雅黑" panose="020B0503020204020204" pitchFamily="34" charset="-122"/>
                </a:rPr>
                <a:t>平台</a:t>
              </a:r>
              <a:endParaRPr lang="zh-CN" altLang="en-US" sz="1400" b="1" dirty="0">
                <a:latin typeface="微软雅黑" panose="020B0503020204020204" pitchFamily="34" charset="-122"/>
                <a:ea typeface="微软雅黑" panose="020B0503020204020204" pitchFamily="34" charset="-122"/>
              </a:endParaRPr>
            </a:p>
          </p:txBody>
        </p:sp>
        <p:sp>
          <p:nvSpPr>
            <p:cNvPr id="33" name="TextBox 32"/>
            <p:cNvSpPr txBox="1"/>
            <p:nvPr/>
          </p:nvSpPr>
          <p:spPr bwMode="auto">
            <a:xfrm>
              <a:off x="3921039" y="3125419"/>
              <a:ext cx="1573374" cy="497221"/>
            </a:xfrm>
            <a:prstGeom prst="rect">
              <a:avLst/>
            </a:prstGeom>
            <a:grpFill/>
          </p:spPr>
          <p:txBody>
            <a:bodyPr wrap="square">
              <a:spAutoFit/>
            </a:bodyPr>
            <a:lstStyle/>
            <a:p>
              <a:pPr algn="ctr" fontAlgn="auto">
                <a:spcBef>
                  <a:spcPts val="0"/>
                </a:spcBef>
                <a:spcAft>
                  <a:spcPts val="0"/>
                </a:spcAft>
                <a:defRPr/>
              </a:pPr>
              <a:r>
                <a:rPr lang="zh-CN" altLang="en-US" sz="1600" b="1" spc="225" dirty="0" smtClean="0">
                  <a:solidFill>
                    <a:srgbClr val="C00000"/>
                  </a:solidFill>
                  <a:latin typeface="微软雅黑" pitchFamily="34" charset="-122"/>
                  <a:ea typeface="微软雅黑" pitchFamily="34" charset="-122"/>
                </a:rPr>
                <a:t>学科</a:t>
              </a:r>
              <a:endParaRPr lang="en-US" altLang="zh-CN" sz="1600" b="1" spc="225" dirty="0" smtClean="0">
                <a:solidFill>
                  <a:srgbClr val="C00000"/>
                </a:solidFill>
                <a:latin typeface="微软雅黑" pitchFamily="34" charset="-122"/>
                <a:ea typeface="微软雅黑" pitchFamily="34" charset="-122"/>
              </a:endParaRPr>
            </a:p>
            <a:p>
              <a:pPr algn="ctr" fontAlgn="auto">
                <a:spcBef>
                  <a:spcPts val="0"/>
                </a:spcBef>
                <a:spcAft>
                  <a:spcPts val="0"/>
                </a:spcAft>
                <a:defRPr/>
              </a:pPr>
              <a:r>
                <a:rPr lang="zh-CN" altLang="en-US" sz="1600" b="1" spc="225" dirty="0" smtClean="0">
                  <a:solidFill>
                    <a:srgbClr val="C00000"/>
                  </a:solidFill>
                  <a:latin typeface="微软雅黑" pitchFamily="34" charset="-122"/>
                  <a:ea typeface="微软雅黑" pitchFamily="34" charset="-122"/>
                </a:rPr>
                <a:t>环境支撑</a:t>
              </a:r>
              <a:endParaRPr lang="zh-CN" altLang="en-US" sz="1600" b="1" spc="225" dirty="0">
                <a:solidFill>
                  <a:srgbClr val="C00000"/>
                </a:solidFill>
                <a:latin typeface="微软雅黑" pitchFamily="34" charset="-122"/>
                <a:ea typeface="微软雅黑" pitchFamily="34" charset="-122"/>
              </a:endParaRPr>
            </a:p>
          </p:txBody>
        </p:sp>
      </p:grpSp>
      <p:cxnSp>
        <p:nvCxnSpPr>
          <p:cNvPr id="40" name="AutoShape 30"/>
          <p:cNvCxnSpPr>
            <a:cxnSpLocks noChangeShapeType="1"/>
          </p:cNvCxnSpPr>
          <p:nvPr/>
        </p:nvCxnSpPr>
        <p:spPr bwMode="gray">
          <a:xfrm flipH="1">
            <a:off x="3440957" y="2276872"/>
            <a:ext cx="576063" cy="0"/>
          </a:xfrm>
          <a:prstGeom prst="straightConnector1">
            <a:avLst/>
          </a:prstGeom>
          <a:noFill/>
          <a:ln w="38100">
            <a:solidFill>
              <a:srgbClr val="FF0000"/>
            </a:solidFill>
            <a:round/>
            <a:headEnd type="triangle" w="med" len="med"/>
            <a:tailEnd type="triangle" w="med" len="med"/>
          </a:ln>
        </p:spPr>
      </p:cxnSp>
      <p:cxnSp>
        <p:nvCxnSpPr>
          <p:cNvPr id="41" name="AutoShape 30"/>
          <p:cNvCxnSpPr>
            <a:cxnSpLocks noChangeShapeType="1"/>
          </p:cNvCxnSpPr>
          <p:nvPr/>
        </p:nvCxnSpPr>
        <p:spPr bwMode="gray">
          <a:xfrm flipH="1">
            <a:off x="5313165" y="2276872"/>
            <a:ext cx="576063" cy="0"/>
          </a:xfrm>
          <a:prstGeom prst="straightConnector1">
            <a:avLst/>
          </a:prstGeom>
          <a:noFill/>
          <a:ln w="38100">
            <a:solidFill>
              <a:srgbClr val="FF0000"/>
            </a:solidFill>
            <a:round/>
            <a:headEnd type="triangle" w="med" len="med"/>
            <a:tailEnd type="triangle" w="med" len="med"/>
          </a:ln>
        </p:spPr>
      </p:cxnSp>
      <p:sp>
        <p:nvSpPr>
          <p:cNvPr id="42" name="矩形 77"/>
          <p:cNvSpPr>
            <a:spLocks noChangeArrowheads="1"/>
          </p:cNvSpPr>
          <p:nvPr/>
        </p:nvSpPr>
        <p:spPr bwMode="auto">
          <a:xfrm>
            <a:off x="3835360" y="2847189"/>
            <a:ext cx="1319592" cy="461665"/>
          </a:xfrm>
          <a:prstGeom prst="rect">
            <a:avLst/>
          </a:prstGeom>
          <a:noFill/>
          <a:ln w="9525">
            <a:noFill/>
            <a:miter lim="800000"/>
            <a:headEnd/>
            <a:tailEnd/>
          </a:ln>
        </p:spPr>
        <p:txBody>
          <a:bodyPr wrap="none">
            <a:spAutoFit/>
          </a:bodyPr>
          <a:lstStyle/>
          <a:p>
            <a:pPr algn="ctr"/>
            <a:r>
              <a:rPr lang="zh-CN" altLang="en-US" sz="1200" dirty="0" smtClean="0">
                <a:latin typeface="微软雅黑" pitchFamily="34" charset="-122"/>
                <a:ea typeface="微软雅黑" pitchFamily="34" charset="-122"/>
              </a:rPr>
              <a:t>下载</a:t>
            </a:r>
            <a:r>
              <a:rPr lang="zh-CN" altLang="en-US" sz="1200" dirty="0">
                <a:latin typeface="微软雅黑" pitchFamily="34" charset="-122"/>
                <a:ea typeface="微软雅黑" pitchFamily="34" charset="-122"/>
              </a:rPr>
              <a:t>量  </a:t>
            </a:r>
            <a:r>
              <a:rPr lang="en-US" altLang="zh-CN" sz="1200" dirty="0" smtClean="0">
                <a:solidFill>
                  <a:srgbClr val="FF0000"/>
                </a:solidFill>
                <a:latin typeface="微软雅黑" pitchFamily="34" charset="-122"/>
                <a:ea typeface="微软雅黑" pitchFamily="34" charset="-122"/>
              </a:rPr>
              <a:t>75273</a:t>
            </a:r>
            <a:endParaRPr lang="en-US" altLang="zh-CN" sz="1200" dirty="0" smtClean="0">
              <a:solidFill>
                <a:srgbClr val="C00000"/>
              </a:solidFill>
              <a:latin typeface="微软雅黑" pitchFamily="34" charset="-122"/>
              <a:ea typeface="微软雅黑" pitchFamily="34" charset="-122"/>
            </a:endParaRPr>
          </a:p>
          <a:p>
            <a:pPr algn="ctr"/>
            <a:r>
              <a:rPr lang="zh-CN" altLang="en-US" sz="1200" dirty="0" smtClean="0">
                <a:latin typeface="微软雅黑" pitchFamily="34" charset="-122"/>
                <a:ea typeface="微软雅黑" pitchFamily="34" charset="-122"/>
              </a:rPr>
              <a:t>访问量 </a:t>
            </a:r>
            <a:r>
              <a:rPr lang="en-US" altLang="zh-CN" sz="1200" dirty="0" smtClean="0">
                <a:solidFill>
                  <a:srgbClr val="FF0000"/>
                </a:solidFill>
                <a:latin typeface="微软雅黑" pitchFamily="34" charset="-122"/>
                <a:ea typeface="微软雅黑" pitchFamily="34" charset="-122"/>
              </a:rPr>
              <a:t>1871599</a:t>
            </a:r>
            <a:endParaRPr lang="zh-CN" altLang="en-US" sz="1200" dirty="0">
              <a:solidFill>
                <a:srgbClr val="FF0000"/>
              </a:solidFill>
              <a:latin typeface="微软雅黑" pitchFamily="34" charset="-122"/>
              <a:ea typeface="微软雅黑" pitchFamily="34" charset="-122"/>
            </a:endParaRPr>
          </a:p>
        </p:txBody>
      </p:sp>
      <p:sp>
        <p:nvSpPr>
          <p:cNvPr id="43" name="TextBox 42"/>
          <p:cNvSpPr txBox="1"/>
          <p:nvPr/>
        </p:nvSpPr>
        <p:spPr bwMode="auto">
          <a:xfrm rot="19032592">
            <a:off x="5529051" y="3181137"/>
            <a:ext cx="825867" cy="323165"/>
          </a:xfrm>
          <a:prstGeom prst="rect">
            <a:avLst/>
          </a:prstGeom>
          <a:noFill/>
        </p:spPr>
        <p:txBody>
          <a:bodyPr wrap="none">
            <a:spAutoFit/>
          </a:bodyPr>
          <a:lstStyle/>
          <a:p>
            <a:pPr algn="ctr">
              <a:lnSpc>
                <a:spcPct val="125000"/>
              </a:lnSpc>
              <a:spcAft>
                <a:spcPts val="0"/>
              </a:spcAft>
              <a:defRPr/>
            </a:pPr>
            <a:r>
              <a:rPr lang="en-US" altLang="zh-CN" sz="1200" kern="100" dirty="0" smtClean="0">
                <a:solidFill>
                  <a:srgbClr val="C00000"/>
                </a:solidFill>
                <a:latin typeface="微软雅黑" pitchFamily="34" charset="-122"/>
                <a:ea typeface="微软雅黑" pitchFamily="34" charset="-122"/>
                <a:cs typeface="Times New Roman"/>
              </a:rPr>
              <a:t>95</a:t>
            </a:r>
            <a:r>
              <a:rPr lang="zh-CN" altLang="en-US" sz="1200" kern="100" dirty="0" smtClean="0">
                <a:latin typeface="微软雅黑" pitchFamily="34" charset="-122"/>
                <a:ea typeface="微软雅黑" pitchFamily="34" charset="-122"/>
                <a:cs typeface="Times New Roman"/>
              </a:rPr>
              <a:t>个注册</a:t>
            </a:r>
            <a:endParaRPr lang="en-US" altLang="zh-CN" sz="1200" kern="100" dirty="0">
              <a:latin typeface="微软雅黑" pitchFamily="34" charset="-122"/>
              <a:ea typeface="微软雅黑" pitchFamily="34" charset="-122"/>
              <a:cs typeface="Times New Roman"/>
            </a:endParaRPr>
          </a:p>
        </p:txBody>
      </p:sp>
      <p:sp>
        <p:nvSpPr>
          <p:cNvPr id="44" name="圆角矩形 43"/>
          <p:cNvSpPr/>
          <p:nvPr/>
        </p:nvSpPr>
        <p:spPr bwMode="auto">
          <a:xfrm>
            <a:off x="2171316" y="5884607"/>
            <a:ext cx="1368152" cy="685800"/>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5" name="TextBox 34"/>
          <p:cNvSpPr txBox="1">
            <a:spLocks noChangeArrowheads="1"/>
          </p:cNvSpPr>
          <p:nvPr/>
        </p:nvSpPr>
        <p:spPr bwMode="auto">
          <a:xfrm>
            <a:off x="2480573" y="6021288"/>
            <a:ext cx="723275" cy="523220"/>
          </a:xfrm>
          <a:prstGeom prst="rect">
            <a:avLst/>
          </a:prstGeom>
          <a:noFill/>
          <a:ln w="9525">
            <a:noFill/>
            <a:miter lim="800000"/>
            <a:headEnd/>
            <a:tailEnd/>
          </a:ln>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课题组</a:t>
            </a:r>
            <a:endParaRPr lang="en-US" altLang="zh-CN" sz="1400" b="1" dirty="0" smtClean="0">
              <a:latin typeface="微软雅黑" panose="020B0503020204020204" pitchFamily="34" charset="-122"/>
              <a:ea typeface="微软雅黑" panose="020B0503020204020204" pitchFamily="34" charset="-122"/>
            </a:endParaRPr>
          </a:p>
          <a:p>
            <a:r>
              <a:rPr lang="zh-CN" altLang="en-US" sz="1400" b="1" dirty="0" smtClean="0">
                <a:latin typeface="微软雅黑" panose="020B0503020204020204" pitchFamily="34" charset="-122"/>
                <a:ea typeface="微软雅黑" panose="020B0503020204020204" pitchFamily="34" charset="-122"/>
              </a:rPr>
              <a:t>数据源</a:t>
            </a:r>
            <a:endParaRPr lang="zh-CN" altLang="en-US" sz="1400" b="1" dirty="0">
              <a:latin typeface="微软雅黑" panose="020B0503020204020204" pitchFamily="34" charset="-122"/>
              <a:ea typeface="微软雅黑" panose="020B0503020204020204" pitchFamily="34" charset="-122"/>
            </a:endParaRPr>
          </a:p>
        </p:txBody>
      </p:sp>
      <p:sp>
        <p:nvSpPr>
          <p:cNvPr id="46" name="圆角矩形 45"/>
          <p:cNvSpPr/>
          <p:nvPr/>
        </p:nvSpPr>
        <p:spPr bwMode="auto">
          <a:xfrm>
            <a:off x="3971516" y="5884607"/>
            <a:ext cx="1512168" cy="685800"/>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7" name="矩形 36"/>
          <p:cNvSpPr>
            <a:spLocks noChangeArrowheads="1"/>
          </p:cNvSpPr>
          <p:nvPr/>
        </p:nvSpPr>
        <p:spPr bwMode="auto">
          <a:xfrm>
            <a:off x="4232525" y="6021288"/>
            <a:ext cx="902811" cy="523220"/>
          </a:xfrm>
          <a:prstGeom prst="rect">
            <a:avLst/>
          </a:prstGeom>
          <a:noFill/>
          <a:ln w="9525">
            <a:noFill/>
            <a:miter lim="800000"/>
            <a:headEnd/>
            <a:tailEnd/>
          </a:ln>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科技</a:t>
            </a:r>
            <a:r>
              <a:rPr lang="zh-CN" altLang="en-US" sz="1400" b="1" dirty="0" smtClean="0">
                <a:latin typeface="微软雅黑" panose="020B0503020204020204" pitchFamily="34" charset="-122"/>
                <a:ea typeface="微软雅黑" panose="020B0503020204020204" pitchFamily="34" charset="-122"/>
              </a:rPr>
              <a:t>动态</a:t>
            </a:r>
            <a:endParaRPr lang="en-US" altLang="zh-CN" sz="1400" b="1" dirty="0" smtClean="0">
              <a:latin typeface="微软雅黑" panose="020B0503020204020204" pitchFamily="34" charset="-122"/>
              <a:ea typeface="微软雅黑" panose="020B0503020204020204" pitchFamily="34" charset="-122"/>
            </a:endParaRPr>
          </a:p>
          <a:p>
            <a:pPr algn="ctr"/>
            <a:r>
              <a:rPr lang="zh-CN" altLang="en-US" sz="1400" b="1" dirty="0" smtClean="0">
                <a:latin typeface="微软雅黑" panose="020B0503020204020204" pitchFamily="34" charset="-122"/>
                <a:ea typeface="微软雅黑" panose="020B0503020204020204" pitchFamily="34" charset="-122"/>
              </a:rPr>
              <a:t>监测</a:t>
            </a:r>
            <a:r>
              <a:rPr lang="zh-CN" altLang="en-US" sz="1400" b="1" dirty="0">
                <a:latin typeface="微软雅黑" panose="020B0503020204020204" pitchFamily="34" charset="-122"/>
                <a:ea typeface="微软雅黑" panose="020B0503020204020204" pitchFamily="34" charset="-122"/>
              </a:rPr>
              <a:t>平台</a:t>
            </a:r>
          </a:p>
        </p:txBody>
      </p:sp>
      <p:sp>
        <p:nvSpPr>
          <p:cNvPr id="50" name="TextBox 49"/>
          <p:cNvSpPr txBox="1"/>
          <p:nvPr/>
        </p:nvSpPr>
        <p:spPr bwMode="auto">
          <a:xfrm>
            <a:off x="4043524" y="5220038"/>
            <a:ext cx="1452563" cy="461665"/>
          </a:xfrm>
          <a:prstGeom prst="rect">
            <a:avLst/>
          </a:prstGeom>
          <a:noFill/>
        </p:spPr>
        <p:txBody>
          <a:bodyPr>
            <a:spAutoFit/>
          </a:bodyPr>
          <a:lstStyle/>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监测资源量</a:t>
            </a:r>
            <a:r>
              <a:rPr lang="en-US" altLang="zh-CN" sz="1200" dirty="0" smtClean="0">
                <a:solidFill>
                  <a:srgbClr val="FF0000"/>
                </a:solidFill>
                <a:latin typeface="微软雅黑" panose="020B0503020204020204" pitchFamily="34" charset="-122"/>
                <a:ea typeface="微软雅黑" panose="020B0503020204020204" pitchFamily="34" charset="-122"/>
              </a:rPr>
              <a:t>3434</a:t>
            </a:r>
          </a:p>
          <a:p>
            <a:pPr algn="ct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面向天文口</a:t>
            </a:r>
            <a:endParaRPr lang="en-US" altLang="zh-CN" sz="1200" dirty="0">
              <a:latin typeface="微软雅黑" panose="020B0503020204020204" pitchFamily="34" charset="-122"/>
              <a:ea typeface="微软雅黑" panose="020B0503020204020204" pitchFamily="34" charset="-122"/>
            </a:endParaRPr>
          </a:p>
        </p:txBody>
      </p:sp>
      <p:sp>
        <p:nvSpPr>
          <p:cNvPr id="55" name="右箭头 54"/>
          <p:cNvSpPr/>
          <p:nvPr/>
        </p:nvSpPr>
        <p:spPr>
          <a:xfrm>
            <a:off x="5483684" y="4217879"/>
            <a:ext cx="2016224" cy="576064"/>
          </a:xfrm>
          <a:prstGeom prst="rightArrow">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微软雅黑" panose="020B0503020204020204" pitchFamily="34" charset="-122"/>
                <a:ea typeface="微软雅黑" panose="020B0503020204020204" pitchFamily="34" charset="-122"/>
              </a:rPr>
              <a:t>服务发送</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6" name="圆角矩形 55"/>
          <p:cNvSpPr/>
          <p:nvPr/>
        </p:nvSpPr>
        <p:spPr bwMode="auto">
          <a:xfrm>
            <a:off x="5915732" y="5877272"/>
            <a:ext cx="1368152" cy="685800"/>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58" name="矩形 36"/>
          <p:cNvSpPr>
            <a:spLocks noChangeArrowheads="1"/>
          </p:cNvSpPr>
          <p:nvPr/>
        </p:nvSpPr>
        <p:spPr bwMode="auto">
          <a:xfrm>
            <a:off x="6117461" y="6002124"/>
            <a:ext cx="902811" cy="523220"/>
          </a:xfrm>
          <a:prstGeom prst="rect">
            <a:avLst/>
          </a:prstGeom>
          <a:noFill/>
          <a:ln w="9525">
            <a:noFill/>
            <a:miter lim="800000"/>
            <a:headEnd/>
            <a:tailEnd/>
          </a:ln>
        </p:spPr>
        <p:txBody>
          <a:bodyPr wrap="none">
            <a:spAutoFit/>
          </a:bodyPr>
          <a:lstStyle/>
          <a:p>
            <a:pPr algn="ctr"/>
            <a:r>
              <a:rPr lang="zh-CN" altLang="en-US" sz="1400" b="1" dirty="0" smtClean="0">
                <a:latin typeface="微软雅黑" panose="020B0503020204020204" pitchFamily="34" charset="-122"/>
                <a:ea typeface="微软雅黑" panose="020B0503020204020204" pitchFamily="34" charset="-122"/>
              </a:rPr>
              <a:t>学科情报</a:t>
            </a:r>
            <a:endParaRPr lang="en-US" altLang="zh-CN" sz="1400" b="1" dirty="0" smtClean="0">
              <a:latin typeface="微软雅黑" panose="020B0503020204020204" pitchFamily="34" charset="-122"/>
              <a:ea typeface="微软雅黑" panose="020B0503020204020204" pitchFamily="34" charset="-122"/>
            </a:endParaRPr>
          </a:p>
          <a:p>
            <a:pPr algn="ctr"/>
            <a:r>
              <a:rPr lang="zh-CN" altLang="en-US" sz="1400" b="1" dirty="0" smtClean="0">
                <a:latin typeface="微软雅黑" panose="020B0503020204020204" pitchFamily="34" charset="-122"/>
                <a:ea typeface="微软雅黑" panose="020B0503020204020204" pitchFamily="34" charset="-122"/>
              </a:rPr>
              <a:t>服务产品</a:t>
            </a:r>
            <a:endParaRPr lang="zh-CN" altLang="en-US" sz="1400" b="1" dirty="0">
              <a:latin typeface="微软雅黑" panose="020B0503020204020204" pitchFamily="34" charset="-122"/>
              <a:ea typeface="微软雅黑" panose="020B0503020204020204" pitchFamily="34" charset="-122"/>
            </a:endParaRPr>
          </a:p>
        </p:txBody>
      </p:sp>
      <p:pic>
        <p:nvPicPr>
          <p:cNvPr id="60" name="图片 57"/>
          <p:cNvPicPr>
            <a:picLocks noChangeAspect="1"/>
          </p:cNvPicPr>
          <p:nvPr/>
        </p:nvPicPr>
        <p:blipFill>
          <a:blip r:embed="rId2"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643924" y="4313551"/>
            <a:ext cx="784225" cy="576064"/>
          </a:xfrm>
          <a:prstGeom prst="rect">
            <a:avLst/>
          </a:prstGeom>
          <a:noFill/>
          <a:ln w="9525">
            <a:noFill/>
            <a:miter lim="800000"/>
            <a:headEnd/>
            <a:tailEnd/>
          </a:ln>
        </p:spPr>
      </p:pic>
      <p:sp>
        <p:nvSpPr>
          <p:cNvPr id="61" name="TextBox 60"/>
          <p:cNvSpPr txBox="1"/>
          <p:nvPr/>
        </p:nvSpPr>
        <p:spPr>
          <a:xfrm>
            <a:off x="7571916" y="4097527"/>
            <a:ext cx="1080119"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用户信箱</a:t>
            </a:r>
            <a:endParaRPr lang="en-GB" sz="1600" dirty="0">
              <a:latin typeface="微软雅黑" panose="020B0503020204020204" pitchFamily="34" charset="-122"/>
              <a:ea typeface="微软雅黑" panose="020B0503020204020204" pitchFamily="34" charset="-122"/>
            </a:endParaRPr>
          </a:p>
        </p:txBody>
      </p:sp>
      <p:cxnSp>
        <p:nvCxnSpPr>
          <p:cNvPr id="65" name="AutoShape 30"/>
          <p:cNvCxnSpPr>
            <a:cxnSpLocks noChangeShapeType="1"/>
          </p:cNvCxnSpPr>
          <p:nvPr/>
        </p:nvCxnSpPr>
        <p:spPr bwMode="gray">
          <a:xfrm flipH="1" flipV="1">
            <a:off x="5436096" y="6227507"/>
            <a:ext cx="456469" cy="9806"/>
          </a:xfrm>
          <a:prstGeom prst="straightConnector1">
            <a:avLst/>
          </a:prstGeom>
          <a:noFill/>
          <a:ln w="38100">
            <a:solidFill>
              <a:srgbClr val="FF0000"/>
            </a:solidFill>
            <a:round/>
            <a:headEnd type="triangle" w="med" len="med"/>
            <a:tailEnd type="triangle" w="med" len="med"/>
          </a:ln>
        </p:spPr>
      </p:cxnSp>
      <p:cxnSp>
        <p:nvCxnSpPr>
          <p:cNvPr id="66" name="AutoShape 30"/>
          <p:cNvCxnSpPr>
            <a:cxnSpLocks noChangeShapeType="1"/>
            <a:endCxn id="44" idx="3"/>
          </p:cNvCxnSpPr>
          <p:nvPr/>
        </p:nvCxnSpPr>
        <p:spPr bwMode="gray">
          <a:xfrm flipH="1" flipV="1">
            <a:off x="3539468" y="6227507"/>
            <a:ext cx="403384" cy="9805"/>
          </a:xfrm>
          <a:prstGeom prst="straightConnector1">
            <a:avLst/>
          </a:prstGeom>
          <a:noFill/>
          <a:ln w="38100">
            <a:solidFill>
              <a:srgbClr val="FF0000"/>
            </a:solidFill>
            <a:round/>
            <a:headEnd type="triangle" w="med" len="med"/>
            <a:tailEnd type="triangle" w="med" len="med"/>
          </a:ln>
        </p:spPr>
      </p:cxnSp>
      <p:pic>
        <p:nvPicPr>
          <p:cNvPr id="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8670" y="3879734"/>
            <a:ext cx="936104" cy="927355"/>
          </a:xfrm>
          <a:prstGeom prst="rect">
            <a:avLst/>
          </a:prstGeom>
          <a:noFill/>
          <a:ln w="9525">
            <a:noFill/>
            <a:miter lim="800000"/>
            <a:headEnd/>
            <a:tailEnd/>
          </a:ln>
        </p:spPr>
      </p:pic>
      <p:sp>
        <p:nvSpPr>
          <p:cNvPr id="72" name="TextBox 71"/>
          <p:cNvSpPr txBox="1"/>
          <p:nvPr/>
        </p:nvSpPr>
        <p:spPr>
          <a:xfrm>
            <a:off x="848670" y="4807089"/>
            <a:ext cx="1080119"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网络世界</a:t>
            </a:r>
            <a:endParaRPr lang="en-GB" sz="1600" dirty="0">
              <a:latin typeface="微软雅黑" panose="020B0503020204020204" pitchFamily="34" charset="-122"/>
              <a:ea typeface="微软雅黑" panose="020B0503020204020204" pitchFamily="34" charset="-122"/>
            </a:endParaRPr>
          </a:p>
        </p:txBody>
      </p:sp>
      <p:cxnSp>
        <p:nvCxnSpPr>
          <p:cNvPr id="73" name="直接箭头连接符 72"/>
          <p:cNvCxnSpPr/>
          <p:nvPr/>
        </p:nvCxnSpPr>
        <p:spPr>
          <a:xfrm flipH="1">
            <a:off x="5313165" y="2742414"/>
            <a:ext cx="1260140" cy="14016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21401820">
            <a:off x="2064874" y="4199415"/>
            <a:ext cx="1395239" cy="276999"/>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网络信息采集</a:t>
            </a:r>
            <a:endParaRPr lang="en-GB" sz="1200" dirty="0">
              <a:latin typeface="微软雅黑" panose="020B0503020204020204" pitchFamily="34" charset="-122"/>
              <a:ea typeface="微软雅黑" panose="020B0503020204020204" pitchFamily="34" charset="-122"/>
            </a:endParaRPr>
          </a:p>
        </p:txBody>
      </p:sp>
      <p:sp>
        <p:nvSpPr>
          <p:cNvPr id="75" name="矩形 74"/>
          <p:cNvSpPr/>
          <p:nvPr/>
        </p:nvSpPr>
        <p:spPr>
          <a:xfrm>
            <a:off x="426704" y="850468"/>
            <a:ext cx="8136904" cy="1015663"/>
          </a:xfrm>
          <a:prstGeom prst="rect">
            <a:avLst/>
          </a:prstGeom>
        </p:spPr>
        <p:txBody>
          <a:bodyPr wrap="square">
            <a:spAutoFit/>
          </a:bodyPr>
          <a:lstStyle/>
          <a:p>
            <a:pPr indent="533400">
              <a:lnSpc>
                <a:spcPct val="150000"/>
              </a:lnSpc>
            </a:pPr>
            <a:r>
              <a:rPr lang="zh-CN" altLang="en-US" sz="2000" b="1" dirty="0" smtClean="0">
                <a:latin typeface="Microsoft YaHei" pitchFamily="34" charset="-122"/>
                <a:ea typeface="Microsoft YaHei" pitchFamily="34" charset="-122"/>
              </a:rPr>
              <a:t>提供专题文献定制、领域资源采集推送、文献传递、科技查新、综合信息调研等服务</a:t>
            </a:r>
          </a:p>
        </p:txBody>
      </p:sp>
      <p:cxnSp>
        <p:nvCxnSpPr>
          <p:cNvPr id="77" name="直接箭头连接符 76"/>
          <p:cNvCxnSpPr/>
          <p:nvPr/>
        </p:nvCxnSpPr>
        <p:spPr>
          <a:xfrm flipH="1" flipV="1">
            <a:off x="5330407" y="4721935"/>
            <a:ext cx="1269401" cy="104239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flipV="1">
            <a:off x="1811276" y="4436081"/>
            <a:ext cx="1944216" cy="10286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4665093" y="2742414"/>
            <a:ext cx="0" cy="118566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2855392" y="4793943"/>
            <a:ext cx="1260139" cy="99404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4727600" y="4793943"/>
            <a:ext cx="0" cy="99404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792885" y="2742414"/>
            <a:ext cx="1224135" cy="129043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rot="2371587">
            <a:off x="5699668" y="5244226"/>
            <a:ext cx="1282685" cy="276999"/>
          </a:xfrm>
          <a:prstGeom prst="rect">
            <a:avLst/>
          </a:prstGeom>
          <a:noFill/>
        </p:spPr>
        <p:txBody>
          <a:bodyPr wrap="square">
            <a:spAutoFit/>
          </a:bodyPr>
          <a:lstStyle/>
          <a:p>
            <a:pPr fontAlgn="auto">
              <a:spcBef>
                <a:spcPts val="0"/>
              </a:spcBef>
              <a:spcAft>
                <a:spcPts val="0"/>
              </a:spcAft>
              <a:defRPr/>
            </a:pPr>
            <a:r>
              <a:rPr lang="en-US" altLang="zh-CN" sz="1200" spc="225" dirty="0" smtClean="0">
                <a:solidFill>
                  <a:srgbClr val="C00000"/>
                </a:solidFill>
                <a:latin typeface="微软雅黑" panose="020B0503020204020204" pitchFamily="34" charset="-122"/>
                <a:ea typeface="微软雅黑" panose="020B0503020204020204" pitchFamily="34" charset="-122"/>
              </a:rPr>
              <a:t>11</a:t>
            </a:r>
            <a:r>
              <a:rPr lang="zh-CN" altLang="en-US" sz="1200" spc="225" dirty="0" smtClean="0">
                <a:solidFill>
                  <a:srgbClr val="C00000"/>
                </a:solidFill>
                <a:latin typeface="微软雅黑" panose="020B0503020204020204" pitchFamily="34" charset="-122"/>
                <a:ea typeface="微软雅黑" panose="020B0503020204020204" pitchFamily="34" charset="-122"/>
              </a:rPr>
              <a:t>份</a:t>
            </a:r>
            <a:r>
              <a:rPr lang="zh-CN" altLang="en-US" sz="1200" spc="225" dirty="0" smtClean="0">
                <a:latin typeface="微软雅黑" panose="020B0503020204020204" pitchFamily="34" charset="-122"/>
                <a:ea typeface="微软雅黑" panose="020B0503020204020204" pitchFamily="34" charset="-122"/>
              </a:rPr>
              <a:t>报告</a:t>
            </a:r>
            <a:endParaRPr lang="en-US" altLang="zh-CN" sz="1200" spc="225" dirty="0">
              <a:latin typeface="微软雅黑" panose="020B0503020204020204" pitchFamily="34" charset="-122"/>
              <a:ea typeface="微软雅黑" panose="020B0503020204020204" pitchFamily="34" charset="-122"/>
            </a:endParaRPr>
          </a:p>
        </p:txBody>
      </p:sp>
      <p:sp>
        <p:nvSpPr>
          <p:cNvPr id="49" name="TextBox 48"/>
          <p:cNvSpPr txBox="1"/>
          <p:nvPr/>
        </p:nvSpPr>
        <p:spPr bwMode="auto">
          <a:xfrm rot="19294839">
            <a:off x="2761394" y="5128960"/>
            <a:ext cx="954107" cy="323165"/>
          </a:xfrm>
          <a:prstGeom prst="rect">
            <a:avLst/>
          </a:prstGeom>
          <a:noFill/>
        </p:spPr>
        <p:txBody>
          <a:bodyPr wrap="none">
            <a:spAutoFit/>
          </a:bodyPr>
          <a:lstStyle/>
          <a:p>
            <a:pPr algn="ctr">
              <a:lnSpc>
                <a:spcPct val="125000"/>
              </a:lnSpc>
              <a:spcAft>
                <a:spcPts val="0"/>
              </a:spcAft>
              <a:defRPr/>
            </a:pPr>
            <a:r>
              <a:rPr lang="zh-CN" altLang="en-US" sz="1200" kern="100" dirty="0" smtClean="0">
                <a:latin typeface="微软雅黑" pitchFamily="34" charset="-122"/>
                <a:ea typeface="微软雅黑" pitchFamily="34" charset="-122"/>
                <a:cs typeface="Times New Roman"/>
              </a:rPr>
              <a:t>关键词遴选</a:t>
            </a:r>
            <a:endParaRPr lang="en-US" altLang="zh-CN" sz="1200" kern="100" dirty="0">
              <a:latin typeface="微软雅黑" pitchFamily="34" charset="-122"/>
              <a:ea typeface="微软雅黑" pitchFamily="34" charset="-122"/>
              <a:cs typeface="Times New Roman"/>
            </a:endParaRPr>
          </a:p>
        </p:txBody>
      </p:sp>
      <p:sp>
        <p:nvSpPr>
          <p:cNvPr id="51" name="流程图: 库存数据 50"/>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
        <p:nvSpPr>
          <p:cNvPr id="2" name="流程图: 卡片 1"/>
          <p:cNvSpPr/>
          <p:nvPr/>
        </p:nvSpPr>
        <p:spPr>
          <a:xfrm>
            <a:off x="1918246" y="1916832"/>
            <a:ext cx="5462066" cy="1838845"/>
          </a:xfrm>
          <a:prstGeom prst="flowChartPunchedCard">
            <a:avLst/>
          </a:prstGeom>
          <a:solidFill>
            <a:schemeClr val="accent6">
              <a:lumMod val="20000"/>
              <a:lumOff val="80000"/>
            </a:schemeClr>
          </a:solidFill>
          <a:ln>
            <a:solidFill>
              <a:srgbClr val="EC6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100" dirty="0">
                <a:solidFill>
                  <a:schemeClr val="tx1">
                    <a:lumMod val="85000"/>
                    <a:lumOff val="15000"/>
                  </a:schemeClr>
                </a:solidFill>
                <a:latin typeface="楷体" pitchFamily="49" charset="-122"/>
                <a:ea typeface="楷体" pitchFamily="49" charset="-122"/>
              </a:rPr>
              <a:t>我们为科研人员提供</a:t>
            </a:r>
            <a:r>
              <a:rPr lang="zh-CN" altLang="zh-CN" sz="1100" dirty="0" smtClean="0">
                <a:solidFill>
                  <a:schemeClr val="tx1">
                    <a:lumMod val="85000"/>
                    <a:lumOff val="15000"/>
                  </a:schemeClr>
                </a:solidFill>
                <a:latin typeface="楷体" pitchFamily="49" charset="-122"/>
                <a:ea typeface="楷体" pitchFamily="49" charset="-122"/>
              </a:rPr>
              <a:t>了</a:t>
            </a:r>
            <a:r>
              <a:rPr lang="en-US" altLang="zh-CN" sz="1100" dirty="0">
                <a:solidFill>
                  <a:schemeClr val="tx1">
                    <a:lumMod val="85000"/>
                    <a:lumOff val="15000"/>
                  </a:schemeClr>
                </a:solidFill>
                <a:latin typeface="楷体" pitchFamily="49" charset="-122"/>
                <a:ea typeface="楷体" pitchFamily="49" charset="-122"/>
              </a:rPr>
              <a:t>5</a:t>
            </a:r>
            <a:r>
              <a:rPr lang="zh-CN" altLang="zh-CN" sz="1100" dirty="0" smtClean="0">
                <a:solidFill>
                  <a:schemeClr val="tx1">
                    <a:lumMod val="85000"/>
                    <a:lumOff val="15000"/>
                  </a:schemeClr>
                </a:solidFill>
                <a:latin typeface="楷体" pitchFamily="49" charset="-122"/>
                <a:ea typeface="楷体" pitchFamily="49" charset="-122"/>
              </a:rPr>
              <a:t>份</a:t>
            </a:r>
            <a:r>
              <a:rPr lang="zh-CN" altLang="zh-CN" sz="1100" dirty="0">
                <a:solidFill>
                  <a:schemeClr val="tx1">
                    <a:lumMod val="85000"/>
                    <a:lumOff val="15000"/>
                  </a:schemeClr>
                </a:solidFill>
                <a:latin typeface="楷体" pitchFamily="49" charset="-122"/>
                <a:ea typeface="楷体" pitchFamily="49" charset="-122"/>
              </a:rPr>
              <a:t>竞争力分析报告：《紫台中点研究方向之空间目标与碎片</a:t>
            </a:r>
            <a:r>
              <a:rPr lang="zh-CN" altLang="zh-CN" sz="1100" dirty="0" smtClean="0">
                <a:solidFill>
                  <a:schemeClr val="tx1">
                    <a:lumMod val="85000"/>
                    <a:lumOff val="15000"/>
                  </a:schemeClr>
                </a:solidFill>
                <a:latin typeface="楷体" pitchFamily="49" charset="-122"/>
                <a:ea typeface="楷体" pitchFamily="49" charset="-122"/>
              </a:rPr>
              <a:t>观</a:t>
            </a:r>
            <a:r>
              <a:rPr lang="en-US" altLang="zh-CN" sz="1100" dirty="0" smtClean="0">
                <a:solidFill>
                  <a:schemeClr val="tx1">
                    <a:lumMod val="85000"/>
                    <a:lumOff val="15000"/>
                  </a:schemeClr>
                </a:solidFill>
                <a:latin typeface="楷体" pitchFamily="49" charset="-122"/>
                <a:ea typeface="楷体" pitchFamily="49" charset="-122"/>
              </a:rPr>
              <a:t> </a:t>
            </a:r>
            <a:r>
              <a:rPr lang="zh-CN" altLang="zh-CN" sz="1100" dirty="0" smtClean="0">
                <a:solidFill>
                  <a:schemeClr val="tx1">
                    <a:lumMod val="85000"/>
                    <a:lumOff val="15000"/>
                  </a:schemeClr>
                </a:solidFill>
                <a:latin typeface="楷体" pitchFamily="49" charset="-122"/>
                <a:ea typeface="楷体" pitchFamily="49" charset="-122"/>
              </a:rPr>
              <a:t>测</a:t>
            </a:r>
            <a:r>
              <a:rPr lang="zh-CN" altLang="zh-CN" sz="1100" dirty="0">
                <a:solidFill>
                  <a:schemeClr val="tx1">
                    <a:lumMod val="85000"/>
                    <a:lumOff val="15000"/>
                  </a:schemeClr>
                </a:solidFill>
                <a:latin typeface="楷体" pitchFamily="49" charset="-122"/>
                <a:ea typeface="楷体" pitchFamily="49" charset="-122"/>
              </a:rPr>
              <a:t>》</a:t>
            </a:r>
            <a:r>
              <a:rPr lang="en-US" altLang="zh-CN" sz="1100" dirty="0">
                <a:solidFill>
                  <a:schemeClr val="tx1">
                    <a:lumMod val="85000"/>
                    <a:lumOff val="15000"/>
                  </a:schemeClr>
                </a:solidFill>
                <a:latin typeface="楷体" pitchFamily="49" charset="-122"/>
                <a:ea typeface="楷体" pitchFamily="49" charset="-122"/>
              </a:rPr>
              <a:t>;</a:t>
            </a:r>
            <a:r>
              <a:rPr lang="zh-CN" altLang="zh-CN" sz="1100" dirty="0">
                <a:solidFill>
                  <a:schemeClr val="tx1">
                    <a:lumMod val="85000"/>
                    <a:lumOff val="15000"/>
                  </a:schemeClr>
                </a:solidFill>
                <a:latin typeface="楷体" pitchFamily="49" charset="-122"/>
                <a:ea typeface="楷体" pitchFamily="49" charset="-122"/>
              </a:rPr>
              <a:t>《行星科学竞争力分析报告》</a:t>
            </a:r>
            <a:r>
              <a:rPr lang="en-US" altLang="zh-CN" sz="1100" dirty="0">
                <a:solidFill>
                  <a:schemeClr val="tx1">
                    <a:lumMod val="85000"/>
                    <a:lumOff val="15000"/>
                  </a:schemeClr>
                </a:solidFill>
                <a:latin typeface="楷体" pitchFamily="49" charset="-122"/>
                <a:ea typeface="楷体" pitchFamily="49" charset="-122"/>
              </a:rPr>
              <a:t>;</a:t>
            </a:r>
            <a:r>
              <a:rPr lang="zh-CN" altLang="zh-CN" sz="1100" dirty="0">
                <a:solidFill>
                  <a:schemeClr val="tx1">
                    <a:lumMod val="85000"/>
                    <a:lumOff val="15000"/>
                  </a:schemeClr>
                </a:solidFill>
                <a:latin typeface="楷体" pitchFamily="49" charset="-122"/>
                <a:ea typeface="楷体" pitchFamily="49" charset="-122"/>
              </a:rPr>
              <a:t>《紫台国家自然科学基金分析》</a:t>
            </a:r>
            <a:r>
              <a:rPr lang="en-US" altLang="zh-CN" sz="1100" dirty="0">
                <a:solidFill>
                  <a:schemeClr val="tx1">
                    <a:lumMod val="85000"/>
                    <a:lumOff val="15000"/>
                  </a:schemeClr>
                </a:solidFill>
                <a:latin typeface="楷体" pitchFamily="49" charset="-122"/>
                <a:ea typeface="楷体" pitchFamily="49" charset="-122"/>
              </a:rPr>
              <a:t>;</a:t>
            </a:r>
            <a:r>
              <a:rPr lang="zh-CN" altLang="zh-CN" sz="1100" dirty="0" smtClean="0">
                <a:solidFill>
                  <a:schemeClr val="tx1">
                    <a:lumMod val="85000"/>
                    <a:lumOff val="15000"/>
                  </a:schemeClr>
                </a:solidFill>
                <a:latin typeface="楷体" pitchFamily="49" charset="-122"/>
                <a:ea typeface="楷体" pitchFamily="49" charset="-122"/>
              </a:rPr>
              <a:t>《紫外探测技术在空间领域应用专题分析》</a:t>
            </a:r>
            <a:r>
              <a:rPr lang="zh-CN" altLang="zh-CN" sz="1100" dirty="0">
                <a:solidFill>
                  <a:schemeClr val="tx1">
                    <a:lumMod val="85000"/>
                    <a:lumOff val="15000"/>
                  </a:schemeClr>
                </a:solidFill>
                <a:latin typeface="楷体" pitchFamily="49" charset="-122"/>
                <a:ea typeface="楷体" pitchFamily="49" charset="-122"/>
              </a:rPr>
              <a:t>。</a:t>
            </a:r>
          </a:p>
          <a:p>
            <a:r>
              <a:rPr lang="en-US" altLang="zh-CN" sz="1100" dirty="0">
                <a:solidFill>
                  <a:schemeClr val="tx1">
                    <a:lumMod val="85000"/>
                    <a:lumOff val="15000"/>
                  </a:schemeClr>
                </a:solidFill>
                <a:latin typeface="楷体" pitchFamily="49" charset="-122"/>
                <a:ea typeface="楷体" pitchFamily="49" charset="-122"/>
              </a:rPr>
              <a:t>  </a:t>
            </a:r>
            <a:r>
              <a:rPr lang="zh-CN" altLang="zh-CN" sz="1100" dirty="0">
                <a:solidFill>
                  <a:schemeClr val="tx1">
                    <a:lumMod val="85000"/>
                    <a:lumOff val="15000"/>
                  </a:schemeClr>
                </a:solidFill>
                <a:latin typeface="楷体" pitchFamily="49" charset="-122"/>
                <a:ea typeface="楷体" pitchFamily="49" charset="-122"/>
              </a:rPr>
              <a:t>我们分析数据，是从机构、领域、细节碎片、变化、探究点寻求</a:t>
            </a:r>
            <a:r>
              <a:rPr lang="zh-CN" altLang="zh-CN" sz="1100" dirty="0" smtClean="0">
                <a:solidFill>
                  <a:schemeClr val="tx1">
                    <a:lumMod val="85000"/>
                    <a:lumOff val="15000"/>
                  </a:schemeClr>
                </a:solidFill>
                <a:latin typeface="楷体" pitchFamily="49" charset="-122"/>
                <a:ea typeface="楷体" pitchFamily="49" charset="-122"/>
              </a:rPr>
              <a:t>。</a:t>
            </a:r>
            <a:r>
              <a:rPr lang="en-US" altLang="zh-CN" sz="1100" dirty="0" smtClean="0">
                <a:solidFill>
                  <a:schemeClr val="tx1">
                    <a:lumMod val="85000"/>
                    <a:lumOff val="15000"/>
                  </a:schemeClr>
                </a:solidFill>
                <a:latin typeface="楷体" pitchFamily="49" charset="-122"/>
                <a:ea typeface="楷体" pitchFamily="49" charset="-122"/>
              </a:rPr>
              <a:t> </a:t>
            </a:r>
            <a:r>
              <a:rPr lang="zh-CN" altLang="zh-CN" sz="1100" dirty="0">
                <a:solidFill>
                  <a:schemeClr val="tx1">
                    <a:lumMod val="85000"/>
                    <a:lumOff val="15000"/>
                  </a:schemeClr>
                </a:solidFill>
                <a:latin typeface="楷体" pitchFamily="49" charset="-122"/>
                <a:ea typeface="楷体" pitchFamily="49" charset="-122"/>
              </a:rPr>
              <a:t>分析机制：用比较分析（深入进去） 、问题和建议提炼（跳出来） 、产出</a:t>
            </a:r>
            <a:r>
              <a:rPr lang="zh-CN" altLang="zh-CN" sz="1100" dirty="0" smtClean="0">
                <a:solidFill>
                  <a:schemeClr val="tx1">
                    <a:lumMod val="85000"/>
                    <a:lumOff val="15000"/>
                  </a:schemeClr>
                </a:solidFill>
                <a:latin typeface="楷体" pitchFamily="49" charset="-122"/>
                <a:ea typeface="楷体" pitchFamily="49" charset="-122"/>
              </a:rPr>
              <a:t>与影响、合作与流动、重要计划和常规活动、资助机构政策与机制、国家</a:t>
            </a:r>
            <a:r>
              <a:rPr lang="en-US" altLang="zh-CN" sz="1100" dirty="0" smtClean="0">
                <a:solidFill>
                  <a:schemeClr val="tx1">
                    <a:lumMod val="85000"/>
                    <a:lumOff val="15000"/>
                  </a:schemeClr>
                </a:solidFill>
                <a:latin typeface="楷体" pitchFamily="49" charset="-122"/>
                <a:ea typeface="楷体" pitchFamily="49" charset="-122"/>
              </a:rPr>
              <a:t> </a:t>
            </a:r>
            <a:r>
              <a:rPr lang="zh-CN" altLang="zh-CN" sz="1100" dirty="0" smtClean="0">
                <a:solidFill>
                  <a:schemeClr val="tx1">
                    <a:lumMod val="85000"/>
                    <a:lumOff val="15000"/>
                  </a:schemeClr>
                </a:solidFill>
                <a:latin typeface="楷体" pitchFamily="49" charset="-122"/>
                <a:ea typeface="楷体" pitchFamily="49" charset="-122"/>
              </a:rPr>
              <a:t>政策与机制。</a:t>
            </a:r>
          </a:p>
          <a:p>
            <a:r>
              <a:rPr lang="en-US" altLang="zh-CN" sz="1100" dirty="0" smtClean="0">
                <a:solidFill>
                  <a:schemeClr val="tx1">
                    <a:lumMod val="85000"/>
                    <a:lumOff val="15000"/>
                  </a:schemeClr>
                </a:solidFill>
                <a:latin typeface="楷体" pitchFamily="49" charset="-122"/>
                <a:ea typeface="楷体" pitchFamily="49" charset="-122"/>
              </a:rPr>
              <a:t>        </a:t>
            </a:r>
            <a:r>
              <a:rPr lang="zh-CN" altLang="zh-CN" sz="1100" dirty="0">
                <a:solidFill>
                  <a:schemeClr val="tx1">
                    <a:lumMod val="85000"/>
                    <a:lumOff val="15000"/>
                  </a:schemeClr>
                </a:solidFill>
                <a:latin typeface="楷体" pitchFamily="49" charset="-122"/>
                <a:ea typeface="楷体" pitchFamily="49" charset="-122"/>
              </a:rPr>
              <a:t>科技资源：项目、资金、人才、设施、产权、组织。涉及领域：基础</a:t>
            </a:r>
            <a:r>
              <a:rPr lang="zh-CN" altLang="zh-CN" sz="1100" dirty="0" smtClean="0">
                <a:solidFill>
                  <a:schemeClr val="tx1">
                    <a:lumMod val="85000"/>
                    <a:lumOff val="15000"/>
                  </a:schemeClr>
                </a:solidFill>
                <a:latin typeface="楷体" pitchFamily="49" charset="-122"/>
                <a:ea typeface="楷体" pitchFamily="49" charset="-122"/>
              </a:rPr>
              <a:t>研究</a:t>
            </a:r>
            <a:r>
              <a:rPr lang="zh-CN" altLang="en-US" sz="1100" dirty="0" smtClean="0">
                <a:solidFill>
                  <a:schemeClr val="tx1">
                    <a:lumMod val="85000"/>
                    <a:lumOff val="15000"/>
                  </a:schemeClr>
                </a:solidFill>
                <a:latin typeface="楷体" pitchFamily="49" charset="-122"/>
                <a:ea typeface="楷体" pitchFamily="49" charset="-122"/>
              </a:rPr>
              <a:t>，研究</a:t>
            </a:r>
            <a:r>
              <a:rPr lang="zh-CN" altLang="zh-CN" sz="1100" dirty="0" smtClean="0">
                <a:solidFill>
                  <a:schemeClr val="tx1">
                    <a:lumMod val="85000"/>
                    <a:lumOff val="15000"/>
                  </a:schemeClr>
                </a:solidFill>
                <a:latin typeface="楷体" pitchFamily="49" charset="-122"/>
                <a:ea typeface="楷体" pitchFamily="49" charset="-122"/>
              </a:rPr>
              <a:t>区域性</a:t>
            </a:r>
            <a:r>
              <a:rPr lang="zh-CN" altLang="zh-CN" sz="1100" dirty="0">
                <a:solidFill>
                  <a:schemeClr val="tx1">
                    <a:lumMod val="85000"/>
                    <a:lumOff val="15000"/>
                  </a:schemeClr>
                </a:solidFill>
                <a:latin typeface="楷体" pitchFamily="49" charset="-122"/>
                <a:ea typeface="楷体" pitchFamily="49" charset="-122"/>
              </a:rPr>
              <a:t>问题、全球性挑战。</a:t>
            </a:r>
          </a:p>
        </p:txBody>
      </p:sp>
      <p:pic>
        <p:nvPicPr>
          <p:cNvPr id="57" name="图片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2012650"/>
            <a:ext cx="3240360" cy="4598896"/>
          </a:xfrm>
          <a:prstGeom prst="rect">
            <a:avLst/>
          </a:prstGeom>
        </p:spPr>
      </p:pic>
      <p:pic>
        <p:nvPicPr>
          <p:cNvPr id="54" name="图片 5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2198" y="1980286"/>
            <a:ext cx="3271810" cy="4631260"/>
          </a:xfrm>
          <a:prstGeom prst="rect">
            <a:avLst/>
          </a:prstGeom>
        </p:spPr>
      </p:pic>
      <p:pic>
        <p:nvPicPr>
          <p:cNvPr id="59" name="图片 5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3040" y="2013743"/>
            <a:ext cx="3241088" cy="4583609"/>
          </a:xfrm>
          <a:prstGeom prst="rect">
            <a:avLst/>
          </a:prstGeom>
        </p:spPr>
      </p:pic>
      <p:pic>
        <p:nvPicPr>
          <p:cNvPr id="52" name="图片 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1042" y="1999807"/>
            <a:ext cx="3295253" cy="4669553"/>
          </a:xfrm>
          <a:prstGeom prst="rect">
            <a:avLst/>
          </a:prstGeom>
        </p:spPr>
      </p:pic>
      <p:pic>
        <p:nvPicPr>
          <p:cNvPr id="53" name="图片 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02516" y="2003034"/>
            <a:ext cx="3289964" cy="4666326"/>
          </a:xfrm>
          <a:prstGeom prst="rect">
            <a:avLst/>
          </a:prstGeom>
        </p:spPr>
      </p:pic>
    </p:spTree>
    <p:extLst>
      <p:ext uri="{BB962C8B-B14F-4D97-AF65-F5344CB8AC3E}">
        <p14:creationId xmlns:p14="http://schemas.microsoft.com/office/powerpoint/2010/main" val="3680218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库存数据 10"/>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
        <p:nvSpPr>
          <p:cNvPr id="14" name="矩形 13"/>
          <p:cNvSpPr/>
          <p:nvPr/>
        </p:nvSpPr>
        <p:spPr>
          <a:xfrm>
            <a:off x="598715" y="831255"/>
            <a:ext cx="326243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面向课题组的群组平台</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067" y="1353949"/>
            <a:ext cx="2912253" cy="2176557"/>
          </a:xfrm>
          <a:prstGeom prst="rect">
            <a:avLst/>
          </a:prstGeom>
        </p:spPr>
      </p:pic>
      <p:pic>
        <p:nvPicPr>
          <p:cNvPr id="16" name="图片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1147" y="1351911"/>
            <a:ext cx="2912253" cy="181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4572000" y="2144463"/>
            <a:ext cx="2872853" cy="198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图片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86" y="1986945"/>
            <a:ext cx="2872853" cy="169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gray">
          <a:xfrm>
            <a:off x="598715" y="2692624"/>
            <a:ext cx="2872853" cy="173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24630" y="2802338"/>
            <a:ext cx="2872853" cy="17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0287" y="3488078"/>
            <a:ext cx="2872853" cy="253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图片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89041" y="2945950"/>
            <a:ext cx="2170176" cy="2426208"/>
          </a:xfrm>
          <a:prstGeom prst="rect">
            <a:avLst/>
          </a:prstGeom>
        </p:spPr>
      </p:pic>
      <p:pic>
        <p:nvPicPr>
          <p:cNvPr id="32" name="图片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38328" y="4261329"/>
            <a:ext cx="2192036" cy="2075157"/>
          </a:xfrm>
          <a:prstGeom prst="rect">
            <a:avLst/>
          </a:prstGeom>
        </p:spPr>
      </p:pic>
      <p:pic>
        <p:nvPicPr>
          <p:cNvPr id="33" name="图片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80757" y="3284984"/>
            <a:ext cx="2315579" cy="3356443"/>
          </a:xfrm>
          <a:prstGeom prst="rect">
            <a:avLst/>
          </a:prstGeom>
        </p:spPr>
      </p:pic>
    </p:spTree>
    <p:extLst>
      <p:ext uri="{BB962C8B-B14F-4D97-AF65-F5344CB8AC3E}">
        <p14:creationId xmlns:p14="http://schemas.microsoft.com/office/powerpoint/2010/main" val="1550280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10" presetClass="entr" presetSubtype="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fade">
                                      <p:cBhvr>
                                        <p:cTn id="25" dur="500"/>
                                        <p:tgtEl>
                                          <p:spTgt spid="5123"/>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库存数据 10"/>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
        <p:nvSpPr>
          <p:cNvPr id="14" name="矩形 13"/>
          <p:cNvSpPr/>
          <p:nvPr/>
        </p:nvSpPr>
        <p:spPr>
          <a:xfrm>
            <a:off x="598715" y="831255"/>
            <a:ext cx="3262432"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面向课题组的群组平台</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888" y="1295322"/>
            <a:ext cx="2194560" cy="2718816"/>
          </a:xfrm>
          <a:prstGeom prst="rect">
            <a:avLst/>
          </a:prstGeom>
        </p:spPr>
      </p:pic>
      <p:pic>
        <p:nvPicPr>
          <p:cNvPr id="18" name="图片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30" y="1966033"/>
            <a:ext cx="2123274" cy="2627315"/>
          </a:xfrm>
          <a:prstGeom prst="rect">
            <a:avLst/>
          </a:prstGeom>
        </p:spPr>
      </p:pic>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5382" y="1445028"/>
            <a:ext cx="2292311" cy="2694135"/>
          </a:xfrm>
          <a:prstGeom prst="rect">
            <a:avLst/>
          </a:prstGeom>
        </p:spPr>
      </p:pic>
      <p:pic>
        <p:nvPicPr>
          <p:cNvPr id="19" name="图片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00" y="2536116"/>
            <a:ext cx="2168970" cy="2688336"/>
          </a:xfrm>
          <a:prstGeom prst="rect">
            <a:avLst/>
          </a:prstGeom>
        </p:spPr>
      </p:pic>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7507" y="3243084"/>
            <a:ext cx="2133600" cy="2700528"/>
          </a:xfrm>
          <a:prstGeom prst="rect">
            <a:avLst/>
          </a:prstGeom>
        </p:spPr>
      </p:pic>
      <p:pic>
        <p:nvPicPr>
          <p:cNvPr id="20" name="图片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494" y="4033166"/>
            <a:ext cx="2174172" cy="2572985"/>
          </a:xfrm>
          <a:prstGeom prst="rect">
            <a:avLst/>
          </a:prstGeom>
        </p:spPr>
      </p:pic>
      <p:pic>
        <p:nvPicPr>
          <p:cNvPr id="21" name="图片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4662" y="2420888"/>
            <a:ext cx="2163031" cy="2621464"/>
          </a:xfrm>
          <a:prstGeom prst="rect">
            <a:avLst/>
          </a:prstGeom>
        </p:spPr>
      </p:pic>
      <p:pic>
        <p:nvPicPr>
          <p:cNvPr id="25" name="图片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04625" y="3334428"/>
            <a:ext cx="2295913" cy="3027999"/>
          </a:xfrm>
          <a:prstGeom prst="rect">
            <a:avLst/>
          </a:prstGeom>
        </p:spPr>
      </p:pic>
      <p:pic>
        <p:nvPicPr>
          <p:cNvPr id="3" name="图片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34160" y="4267716"/>
            <a:ext cx="2206752" cy="2359152"/>
          </a:xfrm>
          <a:prstGeom prst="rect">
            <a:avLst/>
          </a:prstGeom>
        </p:spPr>
      </p:pic>
      <p:pic>
        <p:nvPicPr>
          <p:cNvPr id="29" name="图片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04248" y="4267716"/>
            <a:ext cx="2195084" cy="2210831"/>
          </a:xfrm>
          <a:prstGeom prst="rect">
            <a:avLst/>
          </a:prstGeom>
        </p:spPr>
      </p:pic>
      <p:pic>
        <p:nvPicPr>
          <p:cNvPr id="2050" name="Picture 2" descr="C:\Users\lenovo\Desktop\新疆会议报告资料\图片9.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56176" y="1337565"/>
            <a:ext cx="2318204" cy="278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89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additive="base">
                                        <p:cTn id="47" dur="500" fill="hold"/>
                                        <p:tgtEl>
                                          <p:spTgt spid="2050"/>
                                        </p:tgtEl>
                                        <p:attrNameLst>
                                          <p:attrName>ppt_x</p:attrName>
                                        </p:attrNameLst>
                                      </p:cBhvr>
                                      <p:tavLst>
                                        <p:tav tm="0">
                                          <p:val>
                                            <p:strVal val="#ppt_x"/>
                                          </p:val>
                                        </p:tav>
                                        <p:tav tm="100000">
                                          <p:val>
                                            <p:strVal val="#ppt_x"/>
                                          </p:val>
                                        </p:tav>
                                      </p:tavLst>
                                    </p:anim>
                                    <p:anim calcmode="lin" valueType="num">
                                      <p:cBhvr additive="base">
                                        <p:cTn id="4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594" y="2038087"/>
            <a:ext cx="44196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流程图: 库存数据 10"/>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
        <p:nvSpPr>
          <p:cNvPr id="14" name="矩形 13"/>
          <p:cNvSpPr/>
          <p:nvPr/>
        </p:nvSpPr>
        <p:spPr>
          <a:xfrm>
            <a:off x="513532" y="807095"/>
            <a:ext cx="5166799"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资源集成环境</a:t>
            </a:r>
            <a:r>
              <a:rPr lang="en-US" altLang="zh-CN" sz="2400" b="1" dirty="0" smtClean="0">
                <a:solidFill>
                  <a:srgbClr val="C00000"/>
                </a:solidFill>
                <a:latin typeface="微软雅黑" panose="020B0503020204020204" pitchFamily="34" charset="-122"/>
                <a:ea typeface="微软雅黑" panose="020B0503020204020204" pitchFamily="34" charset="-122"/>
              </a:rPr>
              <a:t>——</a:t>
            </a:r>
            <a:r>
              <a:rPr lang="zh-CN" altLang="en-US" sz="2400" b="1" dirty="0" smtClean="0">
                <a:solidFill>
                  <a:srgbClr val="C00000"/>
                </a:solidFill>
                <a:latin typeface="微软雅黑" panose="020B0503020204020204" pitchFamily="34" charset="-122"/>
                <a:ea typeface="微软雅黑" panose="020B0503020204020204" pitchFamily="34" charset="-122"/>
              </a:rPr>
              <a:t>机构知识库（</a:t>
            </a:r>
            <a:r>
              <a:rPr lang="en-US" altLang="zh-CN" sz="2400" b="1" dirty="0" smtClean="0">
                <a:solidFill>
                  <a:srgbClr val="C00000"/>
                </a:solidFill>
                <a:latin typeface="微软雅黑" panose="020B0503020204020204" pitchFamily="34" charset="-122"/>
                <a:ea typeface="微软雅黑" panose="020B0503020204020204" pitchFamily="34" charset="-122"/>
              </a:rPr>
              <a:t>IR</a:t>
            </a:r>
            <a:r>
              <a:rPr lang="zh-CN" altLang="en-US" sz="2400" b="1" dirty="0" smtClean="0">
                <a:solidFill>
                  <a:srgbClr val="C00000"/>
                </a:solidFill>
                <a:latin typeface="微软雅黑" panose="020B0503020204020204" pitchFamily="34" charset="-122"/>
                <a:ea typeface="微软雅黑" panose="020B0503020204020204" pitchFamily="34" charset="-122"/>
              </a:rPr>
              <a:t>）</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551491" y="1275992"/>
            <a:ext cx="8073700" cy="646331"/>
          </a:xfrm>
          <a:prstGeom prst="rect">
            <a:avLst/>
          </a:prstGeom>
          <a:noFill/>
        </p:spPr>
        <p:txBody>
          <a:bodyPr wrap="square">
            <a:spAutoFit/>
          </a:bodyPr>
          <a:lstStyle/>
          <a:p>
            <a:pPr algn="just">
              <a:defRPr/>
            </a:pPr>
            <a:r>
              <a:rPr lang="zh-CN" altLang="en-US" b="1" dirty="0" smtClean="0">
                <a:latin typeface="微软雅黑" panose="020B0503020204020204" pitchFamily="34" charset="-122"/>
                <a:ea typeface="微软雅黑" panose="020B0503020204020204" pitchFamily="34" charset="-122"/>
              </a:rPr>
              <a:t>中国科学院是全球</a:t>
            </a:r>
            <a:r>
              <a:rPr lang="zh-CN" altLang="en-US" b="1" dirty="0">
                <a:latin typeface="微软雅黑" panose="020B0503020204020204" pitchFamily="34" charset="-122"/>
                <a:ea typeface="微软雅黑" panose="020B0503020204020204" pitchFamily="34" charset="-122"/>
              </a:rPr>
              <a:t>最大机构知识库群</a:t>
            </a:r>
            <a:r>
              <a:rPr lang="zh-CN" altLang="en-US" b="1" dirty="0" smtClean="0">
                <a:latin typeface="微软雅黑" panose="020B0503020204020204" pitchFamily="34" charset="-122"/>
                <a:ea typeface="微软雅黑" panose="020B0503020204020204" pitchFamily="34" charset="-122"/>
              </a:rPr>
              <a:t>，覆盖</a:t>
            </a:r>
            <a:r>
              <a:rPr lang="zh-CN" altLang="en-US" b="1" dirty="0">
                <a:latin typeface="微软雅黑" panose="020B0503020204020204" pitchFamily="34" charset="-122"/>
                <a:ea typeface="微软雅黑" panose="020B0503020204020204" pitchFamily="34" charset="-122"/>
              </a:rPr>
              <a:t>全院各研究所，数据总量</a:t>
            </a:r>
            <a:r>
              <a:rPr lang="en-US" altLang="zh-CN" b="1" dirty="0">
                <a:latin typeface="微软雅黑" panose="020B0503020204020204" pitchFamily="34" charset="-122"/>
                <a:ea typeface="微软雅黑" panose="020B0503020204020204" pitchFamily="34" charset="-122"/>
              </a:rPr>
              <a:t>69.5</a:t>
            </a:r>
            <a:r>
              <a:rPr lang="zh-CN" altLang="en-US" b="1" dirty="0">
                <a:latin typeface="微软雅黑" panose="020B0503020204020204" pitchFamily="34" charset="-122"/>
                <a:ea typeface="微软雅黑" panose="020B0503020204020204" pitchFamily="34" charset="-122"/>
              </a:rPr>
              <a:t>万，全文总量</a:t>
            </a:r>
            <a:r>
              <a:rPr lang="en-US" altLang="zh-CN" b="1" dirty="0">
                <a:latin typeface="微软雅黑" panose="020B0503020204020204" pitchFamily="34" charset="-122"/>
                <a:ea typeface="微软雅黑" panose="020B0503020204020204" pitchFamily="34" charset="-122"/>
              </a:rPr>
              <a:t>51.94</a:t>
            </a:r>
            <a:r>
              <a:rPr lang="zh-CN" altLang="en-US" b="1" dirty="0">
                <a:latin typeface="微软雅黑" panose="020B0503020204020204" pitchFamily="34" charset="-122"/>
                <a:ea typeface="微软雅黑" panose="020B0503020204020204" pitchFamily="34" charset="-122"/>
              </a:rPr>
              <a:t>万，全文开放量</a:t>
            </a:r>
            <a:r>
              <a:rPr lang="en-US" altLang="zh-CN" b="1" dirty="0">
                <a:latin typeface="微软雅黑" panose="020B0503020204020204" pitchFamily="34" charset="-122"/>
                <a:ea typeface="微软雅黑" panose="020B0503020204020204" pitchFamily="34" charset="-122"/>
              </a:rPr>
              <a:t>26.17</a:t>
            </a:r>
            <a:r>
              <a:rPr lang="zh-CN" altLang="en-US" b="1" dirty="0" smtClean="0">
                <a:latin typeface="微软雅黑" panose="020B0503020204020204" pitchFamily="34" charset="-122"/>
                <a:ea typeface="微软雅黑" panose="020B0503020204020204" pitchFamily="34" charset="-122"/>
              </a:rPr>
              <a:t>万，</a:t>
            </a:r>
            <a:r>
              <a:rPr lang="zh-CN" altLang="en-US" b="1" dirty="0" smtClean="0">
                <a:solidFill>
                  <a:srgbClr val="FF0000"/>
                </a:solidFill>
                <a:latin typeface="微软雅黑" panose="020B0503020204020204" pitchFamily="34" charset="-122"/>
                <a:ea typeface="微软雅黑" panose="020B0503020204020204" pitchFamily="34" charset="-122"/>
              </a:rPr>
              <a:t>紫金山天文台储存全文率达</a:t>
            </a:r>
            <a:r>
              <a:rPr lang="en-US" altLang="zh-CN" b="1" dirty="0" smtClean="0">
                <a:solidFill>
                  <a:srgbClr val="FF0000"/>
                </a:solidFill>
                <a:latin typeface="微软雅黑" panose="020B0503020204020204" pitchFamily="34" charset="-122"/>
                <a:ea typeface="微软雅黑" panose="020B0503020204020204" pitchFamily="34" charset="-122"/>
              </a:rPr>
              <a:t>99.9%</a:t>
            </a:r>
            <a:r>
              <a:rPr lang="zh-CN" altLang="en-US" b="1" dirty="0" smtClean="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p:txBody>
      </p:sp>
      <p:pic>
        <p:nvPicPr>
          <p:cNvPr id="3074" name="Picture 2" descr="C:\Users\lenovo\Desktop\新疆会议报告资料\ir-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426" y="2038087"/>
            <a:ext cx="5216005" cy="47752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enovo\Desktop\新疆会议报告资料\ir-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0356" y="2265106"/>
            <a:ext cx="5508243" cy="39453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enovo\Desktop\新疆会议报告资料\ir-7.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2464" y="2514938"/>
            <a:ext cx="5519171" cy="39235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enovo\Desktop\新疆会议报告资料\ir-5.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45602" y="2780928"/>
            <a:ext cx="5508244" cy="39617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enovo\Desktop\新疆会议报告资料\IR-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832" y="2926706"/>
            <a:ext cx="5184576" cy="3939866"/>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73457" y="2093613"/>
            <a:ext cx="2902999" cy="4110735"/>
          </a:xfrm>
          <a:prstGeom prst="rect">
            <a:avLst/>
          </a:prstGeom>
        </p:spPr>
      </p:pic>
    </p:spTree>
    <p:extLst>
      <p:ext uri="{BB962C8B-B14F-4D97-AF65-F5344CB8AC3E}">
        <p14:creationId xmlns:p14="http://schemas.microsoft.com/office/powerpoint/2010/main" val="1249152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库存数据 10"/>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
        <p:nvSpPr>
          <p:cNvPr id="14" name="矩形 13"/>
          <p:cNvSpPr/>
          <p:nvPr/>
        </p:nvSpPr>
        <p:spPr>
          <a:xfrm>
            <a:off x="513532" y="807095"/>
            <a:ext cx="4182555"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中国科学家在线</a:t>
            </a:r>
            <a:r>
              <a:rPr lang="en-US" altLang="zh-CN"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err="1" smtClean="0">
                <a:solidFill>
                  <a:srgbClr val="C00000"/>
                </a:solidFill>
                <a:latin typeface="微软雅黑" panose="020B0503020204020204" pitchFamily="34" charset="-122"/>
                <a:ea typeface="微软雅黑" panose="020B0503020204020204" pitchFamily="34" charset="-122"/>
              </a:rPr>
              <a:t>iAuthor</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3076"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
          <a:stretch/>
        </p:blipFill>
        <p:spPr bwMode="auto">
          <a:xfrm>
            <a:off x="668918" y="1268760"/>
            <a:ext cx="7704856" cy="3927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9463" y="2172925"/>
            <a:ext cx="7464311" cy="461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834477" y="1772816"/>
            <a:ext cx="4572000" cy="400110"/>
          </a:xfrm>
          <a:prstGeom prst="rect">
            <a:avLst/>
          </a:prstGeom>
          <a:solidFill>
            <a:schemeClr val="bg1"/>
          </a:solidFill>
        </p:spPr>
        <p:txBody>
          <a:bodyPr>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紫金山天文台首选</a:t>
            </a:r>
            <a:r>
              <a:rPr lang="en-US" altLang="zh-CN" sz="2000" b="1" dirty="0">
                <a:solidFill>
                  <a:srgbClr val="FF0000"/>
                </a:solidFill>
                <a:latin typeface="微软雅黑" panose="020B0503020204020204" pitchFamily="34" charset="-122"/>
                <a:ea typeface="微软雅黑" panose="020B0503020204020204" pitchFamily="34" charset="-122"/>
              </a:rPr>
              <a:t>95</a:t>
            </a:r>
            <a:r>
              <a:rPr lang="zh-CN" altLang="en-US" sz="2000" b="1" dirty="0">
                <a:solidFill>
                  <a:srgbClr val="FF0000"/>
                </a:solidFill>
                <a:latin typeface="微软雅黑" panose="020B0503020204020204" pitchFamily="34" charset="-122"/>
                <a:ea typeface="微软雅黑" panose="020B0503020204020204" pitchFamily="34" charset="-122"/>
              </a:rPr>
              <a:t>位科研人员录入</a:t>
            </a:r>
          </a:p>
        </p:txBody>
      </p:sp>
    </p:spTree>
    <p:extLst>
      <p:ext uri="{BB962C8B-B14F-4D97-AF65-F5344CB8AC3E}">
        <p14:creationId xmlns:p14="http://schemas.microsoft.com/office/powerpoint/2010/main" val="3995934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库存数据 10"/>
          <p:cNvSpPr/>
          <p:nvPr/>
        </p:nvSpPr>
        <p:spPr>
          <a:xfrm>
            <a:off x="19849" y="152056"/>
            <a:ext cx="5488255" cy="612648"/>
          </a:xfrm>
          <a:prstGeom prst="flowChartOnlineStora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anose="020B0503020204020204" pitchFamily="34" charset="-122"/>
                <a:ea typeface="微软雅黑" panose="020B0503020204020204" pitchFamily="34" charset="-122"/>
              </a:rPr>
              <a:t>三、支撑科研的知识</a:t>
            </a:r>
            <a:r>
              <a:rPr lang="zh-CN" altLang="en-US" sz="2400" b="1" dirty="0" smtClean="0">
                <a:solidFill>
                  <a:srgbClr val="404040"/>
                </a:solidFill>
                <a:latin typeface="微软雅黑" pitchFamily="34" charset="-122"/>
                <a:ea typeface="微软雅黑" pitchFamily="34" charset="-122"/>
              </a:rPr>
              <a:t>服务</a:t>
            </a:r>
            <a:endParaRPr lang="zh-CN" altLang="en-US" sz="2400" b="1" dirty="0">
              <a:solidFill>
                <a:srgbClr val="404040"/>
              </a:solidFill>
              <a:latin typeface="微软雅黑" pitchFamily="34" charset="-122"/>
              <a:ea typeface="微软雅黑" pitchFamily="34" charset="-122"/>
            </a:endParaRPr>
          </a:p>
        </p:txBody>
      </p:sp>
      <p:sp>
        <p:nvSpPr>
          <p:cNvPr id="14" name="矩形 13"/>
          <p:cNvSpPr/>
          <p:nvPr/>
        </p:nvSpPr>
        <p:spPr>
          <a:xfrm>
            <a:off x="513532" y="807095"/>
            <a:ext cx="8234947" cy="461665"/>
          </a:xfrm>
          <a:prstGeom prst="rect">
            <a:avLst/>
          </a:prstGeom>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面向科研一线的情报服务平台</a:t>
            </a:r>
            <a:r>
              <a:rPr lang="en-US" altLang="zh-CN" sz="2400" b="1" dirty="0" smtClean="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科技自动监测服务云平台</a:t>
            </a:r>
          </a:p>
        </p:txBody>
      </p:sp>
      <p:sp>
        <p:nvSpPr>
          <p:cNvPr id="8" name="AutoShape 5"/>
          <p:cNvSpPr>
            <a:spLocks noChangeArrowheads="1"/>
          </p:cNvSpPr>
          <p:nvPr/>
        </p:nvSpPr>
        <p:spPr bwMode="gray">
          <a:xfrm>
            <a:off x="5147121" y="3373008"/>
            <a:ext cx="3708400" cy="635000"/>
          </a:xfrm>
          <a:prstGeom prst="homePlate">
            <a:avLst>
              <a:gd name="adj" fmla="val 51607"/>
            </a:avLst>
          </a:prstGeom>
          <a:gradFill rotWithShape="1">
            <a:gsLst>
              <a:gs pos="0">
                <a:schemeClr val="folHlink"/>
              </a:gs>
              <a:gs pos="100000">
                <a:schemeClr val="folHlink">
                  <a:gamma/>
                  <a:tint val="40000"/>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9" name="Group 6"/>
          <p:cNvGrpSpPr>
            <a:grpSpLocks/>
          </p:cNvGrpSpPr>
          <p:nvPr/>
        </p:nvGrpSpPr>
        <p:grpSpPr bwMode="auto">
          <a:xfrm>
            <a:off x="4427984" y="3360308"/>
            <a:ext cx="1323975" cy="793750"/>
            <a:chOff x="2161" y="696"/>
            <a:chExt cx="1360" cy="1356"/>
          </a:xfrm>
        </p:grpSpPr>
        <p:grpSp>
          <p:nvGrpSpPr>
            <p:cNvPr id="10" name="Group 7"/>
            <p:cNvGrpSpPr>
              <a:grpSpLocks/>
            </p:cNvGrpSpPr>
            <p:nvPr/>
          </p:nvGrpSpPr>
          <p:grpSpPr bwMode="auto">
            <a:xfrm>
              <a:off x="2161" y="696"/>
              <a:ext cx="1360" cy="1356"/>
              <a:chOff x="2508" y="1231"/>
              <a:chExt cx="1248" cy="1240"/>
            </a:xfrm>
          </p:grpSpPr>
          <p:sp>
            <p:nvSpPr>
              <p:cNvPr id="13" name="Oval 8"/>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5" name="Oval 9"/>
              <p:cNvSpPr>
                <a:spLocks noChangeArrowheads="1"/>
              </p:cNvSpPr>
              <p:nvPr/>
            </p:nvSpPr>
            <p:spPr bwMode="gray">
              <a:xfrm>
                <a:off x="2541" y="1256"/>
                <a:ext cx="1190" cy="1190"/>
              </a:xfrm>
              <a:prstGeom prst="ellipse">
                <a:avLst/>
              </a:prstGeom>
              <a:gradFill rotWithShape="1">
                <a:gsLst>
                  <a:gs pos="0">
                    <a:srgbClr val="F8F8F8"/>
                  </a:gs>
                  <a:gs pos="100000">
                    <a:srgbClr val="414141"/>
                  </a:gs>
                </a:gsLst>
                <a:lin ang="5400000" scaled="1"/>
              </a:gra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6" name="Oval 10"/>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7" name="Oval 11"/>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Oval 12"/>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12" name="Oval 13"/>
            <p:cNvSpPr>
              <a:spLocks noChangeArrowheads="1"/>
            </p:cNvSpPr>
            <p:nvPr/>
          </p:nvSpPr>
          <p:spPr bwMode="gray">
            <a:xfrm>
              <a:off x="2322" y="845"/>
              <a:ext cx="1052" cy="1052"/>
            </a:xfrm>
            <a:prstGeom prst="ellipse">
              <a:avLst/>
            </a:prstGeom>
            <a:gradFill rotWithShape="1">
              <a:gsLst>
                <a:gs pos="0">
                  <a:schemeClr val="folHlink">
                    <a:gamma/>
                    <a:shade val="46275"/>
                    <a:invGamma/>
                  </a:schemeClr>
                </a:gs>
                <a:gs pos="100000">
                  <a:schemeClr val="folHlink"/>
                </a:gs>
              </a:gsLst>
              <a:lin ang="5400000" scaled="1"/>
            </a:gradFill>
            <a:ln w="57150">
              <a:noFill/>
              <a:round/>
              <a:headEnd/>
              <a:tailEnd/>
            </a:ln>
            <a:effectLst/>
          </p:spPr>
          <p:txBody>
            <a:bodyPr wrap="none" anchor="ct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9" name="Group 14"/>
          <p:cNvGrpSpPr>
            <a:grpSpLocks/>
          </p:cNvGrpSpPr>
          <p:nvPr/>
        </p:nvGrpSpPr>
        <p:grpSpPr bwMode="auto">
          <a:xfrm>
            <a:off x="4658171" y="3568271"/>
            <a:ext cx="879475" cy="781050"/>
            <a:chOff x="523" y="2809"/>
            <a:chExt cx="876" cy="882"/>
          </a:xfrm>
        </p:grpSpPr>
        <p:sp>
          <p:nvSpPr>
            <p:cNvPr id="20" name="Oval 1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1" name="Line 16"/>
            <p:cNvSpPr>
              <a:spLocks noChangeShapeType="1"/>
            </p:cNvSpPr>
            <p:nvPr/>
          </p:nvSpPr>
          <p:spPr bwMode="gray">
            <a:xfrm>
              <a:off x="964" y="2809"/>
              <a:ext cx="0" cy="870"/>
            </a:xfrm>
            <a:prstGeom prst="line">
              <a:avLst/>
            </a:prstGeom>
            <a:noFill/>
            <a:ln w="19050">
              <a:solidFill>
                <a:srgbClr val="FFFFFF">
                  <a:alpha val="20000"/>
                </a:srgbClr>
              </a:solidFill>
              <a:round/>
              <a:headEnd/>
              <a:tailEn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Line 17"/>
            <p:cNvSpPr>
              <a:spLocks noChangeShapeType="1"/>
            </p:cNvSpPr>
            <p:nvPr/>
          </p:nvSpPr>
          <p:spPr bwMode="gray">
            <a:xfrm>
              <a:off x="523" y="3244"/>
              <a:ext cx="876" cy="0"/>
            </a:xfrm>
            <a:prstGeom prst="line">
              <a:avLst/>
            </a:prstGeom>
            <a:noFill/>
            <a:ln w="19050">
              <a:solidFill>
                <a:srgbClr val="FFFFFF">
                  <a:alpha val="20000"/>
                </a:srgbClr>
              </a:solidFill>
              <a:round/>
              <a:headEnd/>
              <a:tailEn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Freeform 18"/>
            <p:cNvSpPr>
              <a:spLocks/>
            </p:cNvSpPr>
            <p:nvPr/>
          </p:nvSpPr>
          <p:spPr bwMode="gray">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Freeform 1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Freeform 20"/>
            <p:cNvSpPr>
              <a:spLocks/>
            </p:cNvSpPr>
            <p:nvPr/>
          </p:nvSpPr>
          <p:spPr bwMode="gray">
            <a:xfrm rot="5400000">
              <a:off x="892" y="3171"/>
              <a:ext cx="114" cy="653"/>
            </a:xfrm>
            <a:custGeom>
              <a:avLst/>
              <a:gdLst>
                <a:gd name="T0" fmla="*/ 97 w 197"/>
                <a:gd name="T1" fmla="*/ 0 h 870"/>
                <a:gd name="T2" fmla="*/ 0 w 197"/>
                <a:gd name="T3" fmla="*/ 327 h 870"/>
                <a:gd name="T4" fmla="*/ 114 w 197"/>
                <a:gd name="T5" fmla="*/ 653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Freeform 21"/>
            <p:cNvSpPr>
              <a:spLocks/>
            </p:cNvSpPr>
            <p:nvPr/>
          </p:nvSpPr>
          <p:spPr bwMode="gray">
            <a:xfrm rot="16200000" flipV="1">
              <a:off x="900" y="2668"/>
              <a:ext cx="114" cy="653"/>
            </a:xfrm>
            <a:custGeom>
              <a:avLst/>
              <a:gdLst>
                <a:gd name="T0" fmla="*/ 97 w 197"/>
                <a:gd name="T1" fmla="*/ 0 h 870"/>
                <a:gd name="T2" fmla="*/ 0 w 197"/>
                <a:gd name="T3" fmla="*/ 327 h 870"/>
                <a:gd name="T4" fmla="*/ 114 w 197"/>
                <a:gd name="T5" fmla="*/ 653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7" name="Rectangle 22"/>
          <p:cNvSpPr>
            <a:spLocks noChangeArrowheads="1"/>
          </p:cNvSpPr>
          <p:nvPr/>
        </p:nvSpPr>
        <p:spPr bwMode="white">
          <a:xfrm>
            <a:off x="4732784" y="3519058"/>
            <a:ext cx="723900" cy="522288"/>
          </a:xfrm>
          <a:prstGeom prst="rect">
            <a:avLst/>
          </a:prstGeom>
          <a:noFill/>
          <a:ln w="9525" algn="ctr">
            <a:noFill/>
            <a:miter lim="800000"/>
            <a:headEnd/>
            <a:tailEnd/>
          </a:ln>
        </p:spPr>
        <p:txBody>
          <a:bodyP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中科院</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院所</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8" name="Rectangle 23"/>
          <p:cNvSpPr>
            <a:spLocks noChangeArrowheads="1"/>
          </p:cNvSpPr>
          <p:nvPr/>
        </p:nvSpPr>
        <p:spPr bwMode="auto">
          <a:xfrm>
            <a:off x="5747196" y="3431746"/>
            <a:ext cx="2908300" cy="584775"/>
          </a:xfrm>
          <a:prstGeom prst="rect">
            <a:avLst/>
          </a:prstGeom>
          <a:noFill/>
          <a:ln w="9525" algn="ctr">
            <a:noFill/>
            <a:miter lim="800000"/>
            <a:headEnd/>
            <a:tailEnd/>
          </a:ln>
        </p:spPr>
        <p:txBody>
          <a:bodyPr>
            <a:spAutoFit/>
          </a:bodyPr>
          <a:lstStyle/>
          <a:p>
            <a:pPr marL="342900" indent="-342900" eaLnBrk="0" hangingPunct="0"/>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个情报团队和</a:t>
            </a:r>
            <a:r>
              <a:rPr lang="en-US" altLang="zh-CN" sz="1600" dirty="0">
                <a:solidFill>
                  <a:schemeClr val="bg1"/>
                </a:solidFill>
                <a:latin typeface="微软雅黑" panose="020B0503020204020204" pitchFamily="34" charset="-122"/>
                <a:ea typeface="微软雅黑" panose="020B0503020204020204" pitchFamily="34" charset="-122"/>
              </a:rPr>
              <a:t>23</a:t>
            </a:r>
            <a:r>
              <a:rPr lang="zh-CN" altLang="en-US" sz="1600" dirty="0">
                <a:solidFill>
                  <a:schemeClr val="bg1"/>
                </a:solidFill>
                <a:latin typeface="微软雅黑" panose="020B0503020204020204" pitchFamily="34" charset="-122"/>
                <a:ea typeface="微软雅黑" panose="020B0503020204020204" pitchFamily="34" charset="-122"/>
              </a:rPr>
              <a:t>个研究所，</a:t>
            </a:r>
            <a:r>
              <a:rPr lang="en-US" altLang="zh-CN" sz="1600" dirty="0">
                <a:solidFill>
                  <a:schemeClr val="bg1"/>
                </a:solidFill>
                <a:latin typeface="微软雅黑" panose="020B0503020204020204" pitchFamily="34" charset="-122"/>
                <a:ea typeface="微软雅黑" panose="020B0503020204020204" pitchFamily="34" charset="-122"/>
              </a:rPr>
              <a:t>111</a:t>
            </a:r>
            <a:r>
              <a:rPr lang="zh-CN" altLang="en-US" sz="1600" dirty="0">
                <a:solidFill>
                  <a:schemeClr val="bg1"/>
                </a:solidFill>
                <a:latin typeface="微软雅黑" panose="020B0503020204020204" pitchFamily="34" charset="-122"/>
                <a:ea typeface="微软雅黑" panose="020B0503020204020204" pitchFamily="34" charset="-122"/>
              </a:rPr>
              <a:t>个监测服务</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9" name="AutoShape 26"/>
          <p:cNvSpPr>
            <a:spLocks noChangeArrowheads="1"/>
          </p:cNvSpPr>
          <p:nvPr/>
        </p:nvSpPr>
        <p:spPr bwMode="gray">
          <a:xfrm>
            <a:off x="5147121" y="4236608"/>
            <a:ext cx="3708400" cy="635000"/>
          </a:xfrm>
          <a:prstGeom prst="homePlate">
            <a:avLst>
              <a:gd name="adj" fmla="val 51607"/>
            </a:avLst>
          </a:prstGeom>
          <a:gradFill rotWithShape="1">
            <a:gsLst>
              <a:gs pos="0">
                <a:schemeClr val="accent2"/>
              </a:gs>
              <a:gs pos="100000">
                <a:schemeClr val="accent2">
                  <a:gamma/>
                  <a:tint val="40000"/>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accent2"/>
            </a:extrusionClr>
          </a:sp3d>
        </p:spPr>
        <p:txBody>
          <a:bodyPr wrap="none" anchor="ctr">
            <a:flatTx/>
          </a:bodyPr>
          <a:lstStyle/>
          <a:p>
            <a:pPr>
              <a:defRPr/>
            </a:pPr>
            <a:r>
              <a:rPr lang="zh-CN" altLang="en-US" sz="1400" dirty="0" smtClean="0">
                <a:solidFill>
                  <a:schemeClr val="bg1"/>
                </a:solidFill>
                <a:latin typeface="微软雅黑" panose="020B0503020204020204" pitchFamily="34" charset="-122"/>
                <a:ea typeface="微软雅黑" panose="020B0503020204020204" pitchFamily="34" charset="-122"/>
              </a:rPr>
              <a:t>系列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0" name="Group 27"/>
          <p:cNvGrpSpPr>
            <a:grpSpLocks/>
          </p:cNvGrpSpPr>
          <p:nvPr/>
        </p:nvGrpSpPr>
        <p:grpSpPr bwMode="auto">
          <a:xfrm>
            <a:off x="4427984" y="4223908"/>
            <a:ext cx="1323975" cy="793750"/>
            <a:chOff x="2161" y="696"/>
            <a:chExt cx="1360" cy="1356"/>
          </a:xfrm>
        </p:grpSpPr>
        <p:grpSp>
          <p:nvGrpSpPr>
            <p:cNvPr id="31" name="Group 28"/>
            <p:cNvGrpSpPr>
              <a:grpSpLocks/>
            </p:cNvGrpSpPr>
            <p:nvPr/>
          </p:nvGrpSpPr>
          <p:grpSpPr bwMode="auto">
            <a:xfrm>
              <a:off x="2161" y="696"/>
              <a:ext cx="1360" cy="1356"/>
              <a:chOff x="2508" y="1231"/>
              <a:chExt cx="1248" cy="1240"/>
            </a:xfrm>
          </p:grpSpPr>
          <p:sp>
            <p:nvSpPr>
              <p:cNvPr id="33" name="Oval 29"/>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Oval 30"/>
              <p:cNvSpPr>
                <a:spLocks noChangeArrowheads="1"/>
              </p:cNvSpPr>
              <p:nvPr/>
            </p:nvSpPr>
            <p:spPr bwMode="gray">
              <a:xfrm>
                <a:off x="2541" y="1256"/>
                <a:ext cx="1190" cy="1190"/>
              </a:xfrm>
              <a:prstGeom prst="ellipse">
                <a:avLst/>
              </a:prstGeom>
              <a:gradFill rotWithShape="1">
                <a:gsLst>
                  <a:gs pos="0">
                    <a:srgbClr val="F8F8F8"/>
                  </a:gs>
                  <a:gs pos="100000">
                    <a:srgbClr val="414141"/>
                  </a:gs>
                </a:gsLst>
                <a:lin ang="5400000" scaled="1"/>
              </a:gra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5" name="Oval 31"/>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6" name="Oval 32"/>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7" name="Oval 33"/>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2" name="Oval 34"/>
            <p:cNvSpPr>
              <a:spLocks noChangeArrowheads="1"/>
            </p:cNvSpPr>
            <p:nvPr/>
          </p:nvSpPr>
          <p:spPr bwMode="gray">
            <a:xfrm>
              <a:off x="2322" y="845"/>
              <a:ext cx="1052" cy="1052"/>
            </a:xfrm>
            <a:prstGeom prst="ellipse">
              <a:avLst/>
            </a:prstGeom>
            <a:gradFill rotWithShape="1">
              <a:gsLst>
                <a:gs pos="0">
                  <a:schemeClr val="accent2">
                    <a:gamma/>
                    <a:shade val="46275"/>
                    <a:invGamma/>
                  </a:schemeClr>
                </a:gs>
                <a:gs pos="100000">
                  <a:schemeClr val="accent2"/>
                </a:gs>
              </a:gsLst>
              <a:lin ang="5400000" scaled="1"/>
            </a:gradFill>
            <a:ln w="57150">
              <a:noFill/>
              <a:round/>
              <a:headEnd/>
              <a:tailEnd/>
            </a:ln>
            <a:effectLst/>
          </p:spPr>
          <p:txBody>
            <a:bodyPr wrap="none" anchor="ct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38" name="Group 35"/>
          <p:cNvGrpSpPr>
            <a:grpSpLocks/>
          </p:cNvGrpSpPr>
          <p:nvPr/>
        </p:nvGrpSpPr>
        <p:grpSpPr bwMode="auto">
          <a:xfrm>
            <a:off x="4642296" y="4431871"/>
            <a:ext cx="879475" cy="782637"/>
            <a:chOff x="523" y="2809"/>
            <a:chExt cx="876" cy="882"/>
          </a:xfrm>
        </p:grpSpPr>
        <p:sp>
          <p:nvSpPr>
            <p:cNvPr id="39" name="Oval 36"/>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0" name="Line 37"/>
            <p:cNvSpPr>
              <a:spLocks noChangeShapeType="1"/>
            </p:cNvSpPr>
            <p:nvPr/>
          </p:nvSpPr>
          <p:spPr bwMode="gray">
            <a:xfrm>
              <a:off x="964" y="2809"/>
              <a:ext cx="0" cy="870"/>
            </a:xfrm>
            <a:prstGeom prst="line">
              <a:avLst/>
            </a:prstGeom>
            <a:noFill/>
            <a:ln w="19050">
              <a:solidFill>
                <a:srgbClr val="FFFFFF">
                  <a:alpha val="20000"/>
                </a:srgbClr>
              </a:solidFill>
              <a:round/>
              <a:headEnd/>
              <a:tailEn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38"/>
            <p:cNvSpPr>
              <a:spLocks noChangeShapeType="1"/>
            </p:cNvSpPr>
            <p:nvPr/>
          </p:nvSpPr>
          <p:spPr bwMode="gray">
            <a:xfrm>
              <a:off x="523" y="3244"/>
              <a:ext cx="876" cy="0"/>
            </a:xfrm>
            <a:prstGeom prst="line">
              <a:avLst/>
            </a:prstGeom>
            <a:noFill/>
            <a:ln w="19050">
              <a:solidFill>
                <a:srgbClr val="FFFFFF">
                  <a:alpha val="20000"/>
                </a:srgbClr>
              </a:solidFill>
              <a:round/>
              <a:headEnd/>
              <a:tailEn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Freeform 39"/>
            <p:cNvSpPr>
              <a:spLocks/>
            </p:cNvSpPr>
            <p:nvPr/>
          </p:nvSpPr>
          <p:spPr bwMode="gray">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Freeform 40"/>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Freeform 41"/>
            <p:cNvSpPr>
              <a:spLocks/>
            </p:cNvSpPr>
            <p:nvPr/>
          </p:nvSpPr>
          <p:spPr bwMode="gray">
            <a:xfrm rot="5400000">
              <a:off x="892" y="3171"/>
              <a:ext cx="114" cy="653"/>
            </a:xfrm>
            <a:custGeom>
              <a:avLst/>
              <a:gdLst>
                <a:gd name="T0" fmla="*/ 97 w 197"/>
                <a:gd name="T1" fmla="*/ 0 h 870"/>
                <a:gd name="T2" fmla="*/ 0 w 197"/>
                <a:gd name="T3" fmla="*/ 327 h 870"/>
                <a:gd name="T4" fmla="*/ 114 w 197"/>
                <a:gd name="T5" fmla="*/ 653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Freeform 42"/>
            <p:cNvSpPr>
              <a:spLocks/>
            </p:cNvSpPr>
            <p:nvPr/>
          </p:nvSpPr>
          <p:spPr bwMode="gray">
            <a:xfrm rot="16200000" flipV="1">
              <a:off x="900" y="2668"/>
              <a:ext cx="114" cy="653"/>
            </a:xfrm>
            <a:custGeom>
              <a:avLst/>
              <a:gdLst>
                <a:gd name="T0" fmla="*/ 97 w 197"/>
                <a:gd name="T1" fmla="*/ 0 h 870"/>
                <a:gd name="T2" fmla="*/ 0 w 197"/>
                <a:gd name="T3" fmla="*/ 327 h 870"/>
                <a:gd name="T4" fmla="*/ 114 w 197"/>
                <a:gd name="T5" fmla="*/ 653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alpha val="20000"/>
                </a:srgbClr>
              </a:solidFill>
              <a:prstDash val="solid"/>
              <a:round/>
              <a:headEnd type="none" w="med" len="med"/>
              <a:tailEnd type="none" w="med" len="me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6" name="Rectangle 43"/>
          <p:cNvSpPr>
            <a:spLocks noChangeArrowheads="1"/>
          </p:cNvSpPr>
          <p:nvPr/>
        </p:nvSpPr>
        <p:spPr bwMode="white">
          <a:xfrm>
            <a:off x="4732784" y="4393771"/>
            <a:ext cx="723900" cy="522287"/>
          </a:xfrm>
          <a:prstGeom prst="rect">
            <a:avLst/>
          </a:prstGeom>
          <a:noFill/>
          <a:ln w="9525" algn="ctr">
            <a:noFill/>
            <a:miter lim="800000"/>
            <a:headEnd/>
            <a:tailEnd/>
          </a:ln>
        </p:spPr>
        <p:txBody>
          <a:bodyP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国家重</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大专项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Rectangle 44"/>
          <p:cNvSpPr>
            <a:spLocks noChangeArrowheads="1"/>
          </p:cNvSpPr>
          <p:nvPr/>
        </p:nvSpPr>
        <p:spPr bwMode="auto">
          <a:xfrm>
            <a:off x="5775770" y="4420758"/>
            <a:ext cx="3044702" cy="338554"/>
          </a:xfrm>
          <a:prstGeom prst="rect">
            <a:avLst/>
          </a:prstGeom>
          <a:noFill/>
          <a:ln w="9525" algn="ctr">
            <a:noFill/>
            <a:miter lim="800000"/>
            <a:headEnd/>
            <a:tailEnd/>
          </a:ln>
        </p:spPr>
        <p:txBody>
          <a:bodyPr wrap="square">
            <a:spAutoFit/>
          </a:bodyPr>
          <a:lstStyle/>
          <a:p>
            <a:pPr marL="342900" indent="-342900" eaLnBrk="0" hangingPunct="0"/>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个重大专项，</a:t>
            </a:r>
            <a:r>
              <a:rPr lang="en-US" altLang="zh-CN" sz="1600" dirty="0">
                <a:solidFill>
                  <a:schemeClr val="bg1"/>
                </a:solidFill>
                <a:latin typeface="微软雅黑" panose="020B0503020204020204" pitchFamily="34" charset="-122"/>
                <a:ea typeface="微软雅黑" panose="020B0503020204020204" pitchFamily="34" charset="-122"/>
              </a:rPr>
              <a:t>44</a:t>
            </a:r>
            <a:r>
              <a:rPr lang="zh-CN" altLang="en-US" sz="1600" dirty="0">
                <a:solidFill>
                  <a:schemeClr val="bg1"/>
                </a:solidFill>
                <a:latin typeface="微软雅黑" panose="020B0503020204020204" pitchFamily="34" charset="-122"/>
                <a:ea typeface="微软雅黑" panose="020B0503020204020204" pitchFamily="34" charset="-122"/>
              </a:rPr>
              <a:t>个监测服务</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8" name="AutoShape 47"/>
          <p:cNvSpPr>
            <a:spLocks noChangeArrowheads="1"/>
          </p:cNvSpPr>
          <p:nvPr/>
        </p:nvSpPr>
        <p:spPr bwMode="gray">
          <a:xfrm>
            <a:off x="5147121" y="5100208"/>
            <a:ext cx="3708400" cy="636588"/>
          </a:xfrm>
          <a:prstGeom prst="homePlate">
            <a:avLst>
              <a:gd name="adj" fmla="val 51607"/>
            </a:avLst>
          </a:prstGeom>
          <a:gradFill rotWithShape="1">
            <a:gsLst>
              <a:gs pos="0">
                <a:schemeClr val="accent1"/>
              </a:gs>
              <a:gs pos="100000">
                <a:schemeClr val="accent1">
                  <a:gamma/>
                  <a:tint val="40000"/>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49" name="Group 48"/>
          <p:cNvGrpSpPr>
            <a:grpSpLocks/>
          </p:cNvGrpSpPr>
          <p:nvPr/>
        </p:nvGrpSpPr>
        <p:grpSpPr bwMode="auto">
          <a:xfrm>
            <a:off x="4427984" y="5087508"/>
            <a:ext cx="1323975" cy="795338"/>
            <a:chOff x="2161" y="696"/>
            <a:chExt cx="1360" cy="1356"/>
          </a:xfrm>
        </p:grpSpPr>
        <p:grpSp>
          <p:nvGrpSpPr>
            <p:cNvPr id="50" name="Group 49"/>
            <p:cNvGrpSpPr>
              <a:grpSpLocks/>
            </p:cNvGrpSpPr>
            <p:nvPr/>
          </p:nvGrpSpPr>
          <p:grpSpPr bwMode="auto">
            <a:xfrm>
              <a:off x="2161" y="696"/>
              <a:ext cx="1360" cy="1356"/>
              <a:chOff x="2508" y="1231"/>
              <a:chExt cx="1248" cy="1240"/>
            </a:xfrm>
          </p:grpSpPr>
          <p:sp>
            <p:nvSpPr>
              <p:cNvPr id="52" name="Oval 50"/>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3" name="Oval 51"/>
              <p:cNvSpPr>
                <a:spLocks noChangeArrowheads="1"/>
              </p:cNvSpPr>
              <p:nvPr/>
            </p:nvSpPr>
            <p:spPr bwMode="gray">
              <a:xfrm>
                <a:off x="2541" y="1256"/>
                <a:ext cx="1190" cy="1190"/>
              </a:xfrm>
              <a:prstGeom prst="ellipse">
                <a:avLst/>
              </a:prstGeom>
              <a:gradFill rotWithShape="1">
                <a:gsLst>
                  <a:gs pos="0">
                    <a:srgbClr val="F8F8F8"/>
                  </a:gs>
                  <a:gs pos="100000">
                    <a:srgbClr val="414141"/>
                  </a:gs>
                </a:gsLst>
                <a:lin ang="5400000" scaled="1"/>
              </a:gra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4" name="Oval 52"/>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5" name="Oval 53"/>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6" name="Oval 54"/>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51" name="Oval 55"/>
            <p:cNvSpPr>
              <a:spLocks noChangeArrowheads="1"/>
            </p:cNvSpPr>
            <p:nvPr/>
          </p:nvSpPr>
          <p:spPr bwMode="gray">
            <a:xfrm>
              <a:off x="2322" y="845"/>
              <a:ext cx="1052" cy="1053"/>
            </a:xfrm>
            <a:prstGeom prst="ellipse">
              <a:avLst/>
            </a:prstGeom>
            <a:gradFill rotWithShape="1">
              <a:gsLst>
                <a:gs pos="0">
                  <a:schemeClr val="accent1">
                    <a:gamma/>
                    <a:shade val="46275"/>
                    <a:invGamma/>
                  </a:schemeClr>
                </a:gs>
                <a:gs pos="100000">
                  <a:schemeClr val="accent1"/>
                </a:gs>
              </a:gsLst>
              <a:lin ang="5400000" scaled="1"/>
            </a:gradFill>
            <a:ln w="57150">
              <a:noFill/>
              <a:round/>
              <a:headEnd/>
              <a:tailEnd/>
            </a:ln>
            <a:effectLst/>
          </p:spPr>
          <p:txBody>
            <a:bodyPr wrap="none" anchor="ct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57" name="Rectangle 64"/>
          <p:cNvSpPr>
            <a:spLocks noChangeArrowheads="1"/>
          </p:cNvSpPr>
          <p:nvPr/>
        </p:nvSpPr>
        <p:spPr bwMode="white">
          <a:xfrm>
            <a:off x="4732784" y="5235146"/>
            <a:ext cx="723900" cy="523875"/>
          </a:xfrm>
          <a:prstGeom prst="rect">
            <a:avLst/>
          </a:prstGeom>
          <a:noFill/>
          <a:ln w="9525" algn="ctr">
            <a:noFill/>
            <a:miter lim="800000"/>
            <a:headEnd/>
            <a:tailEnd/>
          </a:ln>
        </p:spPr>
        <p:txBody>
          <a:bodyPr>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社会科</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研团体</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8" name="Rectangle 65"/>
          <p:cNvSpPr>
            <a:spLocks noChangeArrowheads="1"/>
          </p:cNvSpPr>
          <p:nvPr/>
        </p:nvSpPr>
        <p:spPr bwMode="auto">
          <a:xfrm>
            <a:off x="5775771" y="5160533"/>
            <a:ext cx="2763838" cy="584775"/>
          </a:xfrm>
          <a:prstGeom prst="rect">
            <a:avLst/>
          </a:prstGeom>
          <a:noFill/>
          <a:ln w="9525" algn="ctr">
            <a:noFill/>
            <a:miter lim="800000"/>
            <a:headEnd/>
            <a:tailEnd/>
          </a:ln>
        </p:spPr>
        <p:txBody>
          <a:bodyPr>
            <a:spAutoFit/>
          </a:bodyPr>
          <a:lstStyle/>
          <a:p>
            <a:pPr marL="342900" indent="-342900" eaLnBrk="0" hangingPunct="0"/>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家研究所或企事业单位，</a:t>
            </a:r>
            <a:r>
              <a:rPr lang="en-US" altLang="zh-CN" sz="1600" dirty="0">
                <a:solidFill>
                  <a:schemeClr val="bg1"/>
                </a:solidFill>
                <a:latin typeface="微软雅黑" panose="020B0503020204020204" pitchFamily="34" charset="-122"/>
                <a:ea typeface="微软雅黑" panose="020B0503020204020204" pitchFamily="34" charset="-122"/>
              </a:rPr>
              <a:t>24</a:t>
            </a:r>
            <a:r>
              <a:rPr lang="zh-CN" altLang="en-US" sz="1600" dirty="0">
                <a:solidFill>
                  <a:schemeClr val="bg1"/>
                </a:solidFill>
                <a:latin typeface="微软雅黑" panose="020B0503020204020204" pitchFamily="34" charset="-122"/>
                <a:ea typeface="微软雅黑" panose="020B0503020204020204" pitchFamily="34" charset="-122"/>
              </a:rPr>
              <a:t>个监测服务</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625233" y="1340768"/>
            <a:ext cx="7914375" cy="1477328"/>
          </a:xfrm>
          <a:prstGeom prst="rect">
            <a:avLst/>
          </a:prstGeom>
          <a:ln>
            <a:solidFill>
              <a:schemeClr val="tx1"/>
            </a:solidFill>
            <a:prstDash val="solid"/>
          </a:ln>
        </p:spPr>
        <p:txBody>
          <a:bodyPr wrap="square">
            <a:spAutoFit/>
          </a:bodyPr>
          <a:lstStyle/>
          <a:p>
            <a:pPr indent="533400">
              <a:lnSpc>
                <a:spcPct val="150000"/>
              </a:lnSpc>
            </a:pPr>
            <a:r>
              <a:rPr lang="zh-CN" altLang="en-US" sz="2000" b="1" dirty="0" smtClean="0">
                <a:latin typeface="微软雅黑" panose="020B0503020204020204" pitchFamily="34" charset="-122"/>
                <a:ea typeface="微软雅黑" panose="020B0503020204020204" pitchFamily="34" charset="-122"/>
              </a:rPr>
              <a:t>自动监测国内外相关机构网站，自动搜集、遴选重大新闻、研究报告、经费预算、科研活动等信息，帮助用户快速了解领域内科研发展态势，掌握竞争对手的科技动向，发现热点主题，辅助科技决策。</a:t>
            </a:r>
            <a:endParaRPr lang="zh-CN" altLang="en-US" sz="2000" b="1" dirty="0">
              <a:latin typeface="微软雅黑" panose="020B0503020204020204" pitchFamily="34" charset="-122"/>
              <a:ea typeface="微软雅黑" panose="020B0503020204020204" pitchFamily="34" charset="-122"/>
            </a:endParaRPr>
          </a:p>
        </p:txBody>
      </p:sp>
      <p:pic>
        <p:nvPicPr>
          <p:cNvPr id="6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960000">
            <a:off x="726307" y="3793476"/>
            <a:ext cx="2252623" cy="18604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
            <a:off x="902839" y="3419752"/>
            <a:ext cx="2809176" cy="21038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6295" y="3448789"/>
            <a:ext cx="2798714" cy="21141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5" name="Picture 3" descr="C:\Users\lenovo\Desktop\ir-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520" y="-27384"/>
            <a:ext cx="924560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enovo\Desktop\ir-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520" y="-27385"/>
            <a:ext cx="9252520" cy="77002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enovo\Desktop\ir-3.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9063" y="66675"/>
            <a:ext cx="9382126" cy="67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409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0809"/>
            <a:ext cx="9144000" cy="32869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4" name="TextBox 3"/>
          <p:cNvSpPr txBox="1"/>
          <p:nvPr/>
        </p:nvSpPr>
        <p:spPr>
          <a:xfrm>
            <a:off x="814110" y="2745899"/>
            <a:ext cx="587334" cy="1200329"/>
          </a:xfrm>
          <a:prstGeom prst="rect">
            <a:avLst/>
          </a:prstGeom>
          <a:noFill/>
        </p:spPr>
        <p:txBody>
          <a:bodyPr wrap="square" rtlCol="0">
            <a:spAutoFit/>
          </a:bodyPr>
          <a:lstStyle/>
          <a:p>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717080" y="1497484"/>
            <a:ext cx="2349499" cy="3488201"/>
            <a:chOff x="2603591" y="954680"/>
            <a:chExt cx="2349499" cy="2579265"/>
          </a:xfrm>
        </p:grpSpPr>
        <p:grpSp>
          <p:nvGrpSpPr>
            <p:cNvPr id="21" name="组合 20"/>
            <p:cNvGrpSpPr/>
            <p:nvPr/>
          </p:nvGrpSpPr>
          <p:grpSpPr>
            <a:xfrm>
              <a:off x="2603591" y="954680"/>
              <a:ext cx="2349499" cy="2579265"/>
              <a:chOff x="1292697" y="954680"/>
              <a:chExt cx="2349499" cy="2579265"/>
            </a:xfrm>
          </p:grpSpPr>
          <p:sp>
            <p:nvSpPr>
              <p:cNvPr id="23" name="任意多边形 22"/>
              <p:cNvSpPr/>
              <p:nvPr/>
            </p:nvSpPr>
            <p:spPr>
              <a:xfrm>
                <a:off x="1292697" y="954680"/>
                <a:ext cx="292894" cy="159545"/>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1419696" y="966133"/>
                <a:ext cx="2222500" cy="2567812"/>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sp>
          <p:nvSpPr>
            <p:cNvPr id="22" name="矩形 21"/>
            <p:cNvSpPr/>
            <p:nvPr/>
          </p:nvSpPr>
          <p:spPr>
            <a:xfrm rot="4019499">
              <a:off x="2894168" y="2090735"/>
              <a:ext cx="2024732" cy="46166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全球出版发展趋势</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169537" y="1497484"/>
            <a:ext cx="2349499" cy="3488201"/>
            <a:chOff x="2603591" y="954680"/>
            <a:chExt cx="2349499" cy="2579265"/>
          </a:xfrm>
        </p:grpSpPr>
        <p:grpSp>
          <p:nvGrpSpPr>
            <p:cNvPr id="39" name="组合 38"/>
            <p:cNvGrpSpPr/>
            <p:nvPr/>
          </p:nvGrpSpPr>
          <p:grpSpPr>
            <a:xfrm>
              <a:off x="2603591" y="954680"/>
              <a:ext cx="2349499" cy="2579265"/>
              <a:chOff x="1292697" y="954680"/>
              <a:chExt cx="2349499" cy="2579265"/>
            </a:xfrm>
          </p:grpSpPr>
          <p:sp>
            <p:nvSpPr>
              <p:cNvPr id="46" name="任意多边形 45"/>
              <p:cNvSpPr/>
              <p:nvPr/>
            </p:nvSpPr>
            <p:spPr>
              <a:xfrm>
                <a:off x="1292697" y="954680"/>
                <a:ext cx="292894" cy="159545"/>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任意多边形 46"/>
              <p:cNvSpPr/>
              <p:nvPr/>
            </p:nvSpPr>
            <p:spPr>
              <a:xfrm>
                <a:off x="1419696" y="966133"/>
                <a:ext cx="2222500" cy="2567812"/>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sp>
          <p:nvSpPr>
            <p:cNvPr id="40" name="矩形 39"/>
            <p:cNvSpPr/>
            <p:nvPr/>
          </p:nvSpPr>
          <p:spPr>
            <a:xfrm rot="4019499">
              <a:off x="2808826" y="2090735"/>
              <a:ext cx="2195416"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中科院资源保障</a:t>
              </a:r>
              <a:r>
                <a:rPr lang="zh-CN" altLang="en-US" sz="2400" b="1" dirty="0" smtClean="0">
                  <a:solidFill>
                    <a:schemeClr val="bg1"/>
                  </a:solidFill>
                  <a:latin typeface="微软雅黑" panose="020B0503020204020204" pitchFamily="34" charset="-122"/>
                  <a:ea typeface="微软雅黑" panose="020B0503020204020204" pitchFamily="34" charset="-122"/>
                </a:rPr>
                <a:t>体系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621994" y="1497484"/>
            <a:ext cx="2349499" cy="3488201"/>
            <a:chOff x="2603591" y="954680"/>
            <a:chExt cx="2349499" cy="2579265"/>
          </a:xfrm>
        </p:grpSpPr>
        <p:grpSp>
          <p:nvGrpSpPr>
            <p:cNvPr id="49" name="组合 48"/>
            <p:cNvGrpSpPr/>
            <p:nvPr/>
          </p:nvGrpSpPr>
          <p:grpSpPr>
            <a:xfrm>
              <a:off x="2603591" y="954680"/>
              <a:ext cx="2349499" cy="2579265"/>
              <a:chOff x="1292697" y="954680"/>
              <a:chExt cx="2349499" cy="2579265"/>
            </a:xfrm>
          </p:grpSpPr>
          <p:sp>
            <p:nvSpPr>
              <p:cNvPr id="51" name="任意多边形 50"/>
              <p:cNvSpPr/>
              <p:nvPr/>
            </p:nvSpPr>
            <p:spPr>
              <a:xfrm>
                <a:off x="1292697" y="954680"/>
                <a:ext cx="292894" cy="159545"/>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任意多边形 51"/>
              <p:cNvSpPr/>
              <p:nvPr/>
            </p:nvSpPr>
            <p:spPr>
              <a:xfrm>
                <a:off x="1419696" y="966133"/>
                <a:ext cx="2222500" cy="2567812"/>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sp>
          <p:nvSpPr>
            <p:cNvPr id="50" name="矩形 49"/>
            <p:cNvSpPr/>
            <p:nvPr/>
          </p:nvSpPr>
          <p:spPr>
            <a:xfrm rot="4019499">
              <a:off x="2808827" y="2090735"/>
              <a:ext cx="2195416"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支撑科研的知识服务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074451" y="1497484"/>
            <a:ext cx="2349499" cy="3488201"/>
            <a:chOff x="2603591" y="954680"/>
            <a:chExt cx="2349499" cy="2579265"/>
          </a:xfrm>
        </p:grpSpPr>
        <p:grpSp>
          <p:nvGrpSpPr>
            <p:cNvPr id="54" name="组合 53"/>
            <p:cNvGrpSpPr/>
            <p:nvPr/>
          </p:nvGrpSpPr>
          <p:grpSpPr>
            <a:xfrm>
              <a:off x="2603591" y="954680"/>
              <a:ext cx="2349499" cy="2579265"/>
              <a:chOff x="1292697" y="954680"/>
              <a:chExt cx="2349499" cy="2579265"/>
            </a:xfrm>
          </p:grpSpPr>
          <p:sp>
            <p:nvSpPr>
              <p:cNvPr id="56" name="任意多边形 55"/>
              <p:cNvSpPr/>
              <p:nvPr/>
            </p:nvSpPr>
            <p:spPr>
              <a:xfrm>
                <a:off x="1292697" y="954680"/>
                <a:ext cx="292894" cy="159545"/>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任意多边形 56"/>
              <p:cNvSpPr/>
              <p:nvPr/>
            </p:nvSpPr>
            <p:spPr>
              <a:xfrm>
                <a:off x="1419696" y="966133"/>
                <a:ext cx="2222500" cy="2567812"/>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sp>
          <p:nvSpPr>
            <p:cNvPr id="55" name="矩形 54"/>
            <p:cNvSpPr/>
            <p:nvPr/>
          </p:nvSpPr>
          <p:spPr>
            <a:xfrm rot="4019499">
              <a:off x="2694446" y="2090735"/>
              <a:ext cx="242417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数据驱动推动知识服务</a:t>
              </a:r>
            </a:p>
          </p:txBody>
        </p:sp>
      </p:grpSp>
    </p:spTree>
    <p:extLst>
      <p:ext uri="{BB962C8B-B14F-4D97-AF65-F5344CB8AC3E}">
        <p14:creationId xmlns:p14="http://schemas.microsoft.com/office/powerpoint/2010/main" val="403066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2" presetClass="entr" presetSubtype="1"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ppt_y</p:attrName>
                                        </p:attrNameLst>
                                      </p:cBhvr>
                                      <p:tavLst>
                                        <p:tav tm="0">
                                          <p:val>
                                            <p:strVal val="#ppt_y-#ppt_h*1.125000"/>
                                          </p:val>
                                        </p:tav>
                                        <p:tav tm="100000">
                                          <p:val>
                                            <p:strVal val="#ppt_y"/>
                                          </p:val>
                                        </p:tav>
                                      </p:tavLst>
                                    </p:anim>
                                    <p:animEffect transition="in" filter="wipe(down)">
                                      <p:cBhvr>
                                        <p:cTn id="11" dur="500"/>
                                        <p:tgtEl>
                                          <p:spTgt spid="4"/>
                                        </p:tgtEl>
                                      </p:cBhvr>
                                    </p:animEffect>
                                  </p:childTnLst>
                                </p:cTn>
                              </p:par>
                              <p:par>
                                <p:cTn id="12" presetID="2" presetClass="entr" presetSubtype="8" fill="hold" nodeType="withEffect">
                                  <p:stCondLst>
                                    <p:cond delay="18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8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80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80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2039548"/>
            <a:ext cx="8208912" cy="2181540"/>
            <a:chOff x="567124" y="964824"/>
            <a:chExt cx="8208912" cy="2181540"/>
          </a:xfrm>
        </p:grpSpPr>
        <p:sp>
          <p:nvSpPr>
            <p:cNvPr id="25" name="矩形 2"/>
            <p:cNvSpPr/>
            <p:nvPr/>
          </p:nvSpPr>
          <p:spPr>
            <a:xfrm>
              <a:off x="567124" y="1988840"/>
              <a:ext cx="8208912" cy="418264"/>
            </a:xfrm>
            <a:custGeom>
              <a:avLst/>
              <a:gdLst>
                <a:gd name="connsiteX0" fmla="*/ 0 w 7099546"/>
                <a:gd name="connsiteY0" fmla="*/ 0 h 504056"/>
                <a:gd name="connsiteX1" fmla="*/ 7099546 w 7099546"/>
                <a:gd name="connsiteY1" fmla="*/ 0 h 504056"/>
                <a:gd name="connsiteX2" fmla="*/ 7099546 w 7099546"/>
                <a:gd name="connsiteY2" fmla="*/ 504056 h 504056"/>
                <a:gd name="connsiteX3" fmla="*/ 0 w 7099546"/>
                <a:gd name="connsiteY3" fmla="*/ 504056 h 504056"/>
                <a:gd name="connsiteX4" fmla="*/ 0 w 7099546"/>
                <a:gd name="connsiteY4" fmla="*/ 0 h 504056"/>
                <a:gd name="connsiteX0" fmla="*/ 0 w 7099546"/>
                <a:gd name="connsiteY0" fmla="*/ 0 h 504056"/>
                <a:gd name="connsiteX1" fmla="*/ 7099546 w 7099546"/>
                <a:gd name="connsiteY1" fmla="*/ 0 h 504056"/>
                <a:gd name="connsiteX2" fmla="*/ 7091412 w 7099546"/>
                <a:gd name="connsiteY2" fmla="*/ 253938 h 504056"/>
                <a:gd name="connsiteX3" fmla="*/ 7099546 w 7099546"/>
                <a:gd name="connsiteY3" fmla="*/ 504056 h 504056"/>
                <a:gd name="connsiteX4" fmla="*/ 0 w 7099546"/>
                <a:gd name="connsiteY4" fmla="*/ 504056 h 504056"/>
                <a:gd name="connsiteX5" fmla="*/ 0 w 7099546"/>
                <a:gd name="connsiteY5" fmla="*/ 0 h 504056"/>
                <a:gd name="connsiteX0" fmla="*/ 0 w 7411452"/>
                <a:gd name="connsiteY0" fmla="*/ 0 h 504056"/>
                <a:gd name="connsiteX1" fmla="*/ 7099546 w 7411452"/>
                <a:gd name="connsiteY1" fmla="*/ 0 h 504056"/>
                <a:gd name="connsiteX2" fmla="*/ 7411452 w 7411452"/>
                <a:gd name="connsiteY2" fmla="*/ 246318 h 504056"/>
                <a:gd name="connsiteX3" fmla="*/ 7099546 w 7411452"/>
                <a:gd name="connsiteY3" fmla="*/ 504056 h 504056"/>
                <a:gd name="connsiteX4" fmla="*/ 0 w 7411452"/>
                <a:gd name="connsiteY4" fmla="*/ 504056 h 504056"/>
                <a:gd name="connsiteX5" fmla="*/ 0 w 7411452"/>
                <a:gd name="connsiteY5"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1452" h="504056">
                  <a:moveTo>
                    <a:pt x="0" y="0"/>
                  </a:moveTo>
                  <a:lnTo>
                    <a:pt x="7099546" y="0"/>
                  </a:lnTo>
                  <a:lnTo>
                    <a:pt x="7411452" y="246318"/>
                  </a:lnTo>
                  <a:lnTo>
                    <a:pt x="7099546" y="504056"/>
                  </a:lnTo>
                  <a:lnTo>
                    <a:pt x="0" y="504056"/>
                  </a:lnTo>
                  <a:lnTo>
                    <a:pt x="0" y="0"/>
                  </a:lnTo>
                  <a:close/>
                </a:path>
              </a:pathLst>
            </a:custGeom>
            <a:solidFill>
              <a:srgbClr val="9DB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966070" y="971241"/>
              <a:ext cx="1338828" cy="2175123"/>
              <a:chOff x="1580359" y="1593478"/>
              <a:chExt cx="1600648" cy="2621270"/>
            </a:xfrm>
          </p:grpSpPr>
          <p:sp>
            <p:nvSpPr>
              <p:cNvPr id="27" name="椭圆 26"/>
              <p:cNvSpPr/>
              <p:nvPr/>
            </p:nvSpPr>
            <p:spPr>
              <a:xfrm>
                <a:off x="1792113" y="2141640"/>
                <a:ext cx="1152128" cy="1152128"/>
              </a:xfrm>
              <a:prstGeom prst="ellipse">
                <a:avLst/>
              </a:prstGeom>
              <a:solidFill>
                <a:srgbClr val="9DB9B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2009429" y="1593478"/>
                <a:ext cx="220857" cy="445087"/>
              </a:xfrm>
              <a:prstGeom prst="rect">
                <a:avLst/>
              </a:prstGeom>
              <a:noFill/>
            </p:spPr>
            <p:txBody>
              <a:bodyPr wrap="none" rtlCol="0">
                <a:spAutoFit/>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580359" y="3435846"/>
                <a:ext cx="1600648" cy="778902"/>
              </a:xfrm>
              <a:prstGeom prst="rect">
                <a:avLst/>
              </a:prstGeom>
            </p:spPr>
            <p:txBody>
              <a:bodyPr wrap="none">
                <a:spAutoFit/>
              </a:bodyPr>
              <a:lstStyle/>
              <a:p>
                <a:pPr algn="ctr"/>
                <a:r>
                  <a:rPr lang="zh-CN" altLang="en-US" b="1" kern="0" dirty="0" smtClean="0">
                    <a:solidFill>
                      <a:srgbClr val="C00000"/>
                    </a:solidFill>
                    <a:latin typeface="微软雅黑" panose="020B0503020204020204" pitchFamily="34" charset="-122"/>
                    <a:ea typeface="微软雅黑" panose="020B0503020204020204" pitchFamily="34" charset="-122"/>
                  </a:rPr>
                  <a:t>数字</a:t>
                </a:r>
                <a:endParaRPr lang="en-US" altLang="zh-CN" b="1" kern="0" dirty="0" smtClean="0">
                  <a:solidFill>
                    <a:srgbClr val="C00000"/>
                  </a:solidFill>
                  <a:latin typeface="微软雅黑" panose="020B0503020204020204" pitchFamily="34" charset="-122"/>
                  <a:ea typeface="微软雅黑" panose="020B0503020204020204" pitchFamily="34" charset="-122"/>
                </a:endParaRPr>
              </a:p>
              <a:p>
                <a:pPr algn="just"/>
                <a:r>
                  <a:rPr lang="zh-CN" altLang="en-US" b="1" kern="0" dirty="0" smtClean="0">
                    <a:solidFill>
                      <a:srgbClr val="C00000"/>
                    </a:solidFill>
                    <a:latin typeface="微软雅黑" panose="020B0503020204020204" pitchFamily="34" charset="-122"/>
                    <a:ea typeface="微软雅黑" panose="020B0503020204020204" pitchFamily="34" charset="-122"/>
                  </a:rPr>
                  <a:t>图书馆建设</a:t>
                </a:r>
                <a:endParaRPr lang="zh-CN" altLang="en-US" b="1" kern="0" dirty="0">
                  <a:solidFill>
                    <a:srgbClr val="C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459664" y="964824"/>
              <a:ext cx="1107996" cy="2175127"/>
              <a:chOff x="3788444" y="1593478"/>
              <a:chExt cx="1324676" cy="2621272"/>
            </a:xfrm>
          </p:grpSpPr>
          <p:sp>
            <p:nvSpPr>
              <p:cNvPr id="31" name="椭圆 30"/>
              <p:cNvSpPr/>
              <p:nvPr/>
            </p:nvSpPr>
            <p:spPr>
              <a:xfrm>
                <a:off x="3850221" y="2141640"/>
                <a:ext cx="1152128" cy="1152128"/>
              </a:xfrm>
              <a:prstGeom prst="ellipse">
                <a:avLst/>
              </a:prstGeom>
              <a:solidFill>
                <a:schemeClr val="accent5">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4028728" y="1593478"/>
                <a:ext cx="220857" cy="445087"/>
              </a:xfrm>
              <a:prstGeom prst="rect">
                <a:avLst/>
              </a:prstGeom>
              <a:noFill/>
            </p:spPr>
            <p:txBody>
              <a:bodyPr wrap="none" rtlCol="0">
                <a:spAutoFit/>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788444" y="3435849"/>
                <a:ext cx="1324676" cy="778901"/>
              </a:xfrm>
              <a:prstGeom prst="rect">
                <a:avLst/>
              </a:prstGeom>
            </p:spPr>
            <p:txBody>
              <a:bodyPr wrap="none">
                <a:spAutoFit/>
              </a:bodyPr>
              <a:lstStyle/>
              <a:p>
                <a:pPr algn="ctr"/>
                <a:r>
                  <a:rPr lang="zh-CN" altLang="en-US" b="1" kern="0" dirty="0" smtClean="0">
                    <a:solidFill>
                      <a:srgbClr val="C00000"/>
                    </a:solidFill>
                    <a:latin typeface="微软雅黑" panose="020B0503020204020204" pitchFamily="34" charset="-122"/>
                    <a:ea typeface="微软雅黑" panose="020B0503020204020204" pitchFamily="34" charset="-122"/>
                  </a:rPr>
                  <a:t>知识</a:t>
                </a:r>
                <a:endParaRPr lang="en-US" altLang="zh-CN" b="1" kern="0" dirty="0" smtClean="0">
                  <a:solidFill>
                    <a:srgbClr val="C00000"/>
                  </a:solidFill>
                  <a:latin typeface="微软雅黑" panose="020B0503020204020204" pitchFamily="34" charset="-122"/>
                  <a:ea typeface="微软雅黑" panose="020B0503020204020204" pitchFamily="34" charset="-122"/>
                </a:endParaRPr>
              </a:p>
              <a:p>
                <a:pPr algn="just"/>
                <a:r>
                  <a:rPr lang="zh-CN" altLang="en-US" b="1" kern="0" dirty="0" smtClean="0">
                    <a:solidFill>
                      <a:srgbClr val="C00000"/>
                    </a:solidFill>
                    <a:latin typeface="微软雅黑" panose="020B0503020204020204" pitchFamily="34" charset="-122"/>
                    <a:ea typeface="微软雅黑" panose="020B0503020204020204" pitchFamily="34" charset="-122"/>
                  </a:rPr>
                  <a:t>挖掘研究</a:t>
                </a:r>
                <a:endParaRPr lang="zh-CN" altLang="en-US" b="1" kern="0" dirty="0">
                  <a:solidFill>
                    <a:srgbClr val="C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679948" y="964824"/>
              <a:ext cx="1338828" cy="2175123"/>
              <a:chOff x="5669760" y="1593478"/>
              <a:chExt cx="1600647" cy="2621269"/>
            </a:xfrm>
          </p:grpSpPr>
          <p:sp>
            <p:nvSpPr>
              <p:cNvPr id="35" name="椭圆 34"/>
              <p:cNvSpPr/>
              <p:nvPr/>
            </p:nvSpPr>
            <p:spPr>
              <a:xfrm>
                <a:off x="5908329" y="2141640"/>
                <a:ext cx="1152128" cy="1152128"/>
              </a:xfrm>
              <a:prstGeom prst="ellipse">
                <a:avLst/>
              </a:prstGeom>
              <a:solidFill>
                <a:schemeClr val="accent5">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078789" y="1593478"/>
                <a:ext cx="220857" cy="445087"/>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5669760" y="3435845"/>
                <a:ext cx="1600647" cy="778902"/>
              </a:xfrm>
              <a:prstGeom prst="rect">
                <a:avLst/>
              </a:prstGeom>
            </p:spPr>
            <p:txBody>
              <a:bodyPr wrap="none">
                <a:spAutoFit/>
              </a:bodyPr>
              <a:lstStyle/>
              <a:p>
                <a:pPr algn="ctr"/>
                <a:r>
                  <a:rPr lang="zh-CN" altLang="en-US" b="1" kern="0" dirty="0">
                    <a:solidFill>
                      <a:srgbClr val="C00000"/>
                    </a:solidFill>
                    <a:latin typeface="微软雅黑" panose="020B0503020204020204" pitchFamily="34" charset="-122"/>
                    <a:ea typeface="微软雅黑" panose="020B0503020204020204" pitchFamily="34" charset="-122"/>
                  </a:rPr>
                  <a:t>机构</a:t>
                </a:r>
                <a:endParaRPr lang="en-US" altLang="zh-CN" b="1" kern="0" dirty="0">
                  <a:solidFill>
                    <a:srgbClr val="C00000"/>
                  </a:solidFill>
                  <a:latin typeface="微软雅黑" panose="020B0503020204020204" pitchFamily="34" charset="-122"/>
                  <a:ea typeface="微软雅黑" panose="020B0503020204020204" pitchFamily="34" charset="-122"/>
                </a:endParaRPr>
              </a:p>
              <a:p>
                <a:pPr algn="just"/>
                <a:r>
                  <a:rPr lang="zh-CN" altLang="en-US" b="1" kern="0" dirty="0">
                    <a:solidFill>
                      <a:srgbClr val="C00000"/>
                    </a:solidFill>
                    <a:latin typeface="微软雅黑" panose="020B0503020204020204" pitchFamily="34" charset="-122"/>
                    <a:ea typeface="微软雅黑" panose="020B0503020204020204" pitchFamily="34" charset="-122"/>
                  </a:rPr>
                  <a:t>知识库建设</a:t>
                </a:r>
              </a:p>
            </p:txBody>
          </p:sp>
        </p:grpSp>
        <p:grpSp>
          <p:nvGrpSpPr>
            <p:cNvPr id="38" name="组合 37"/>
            <p:cNvGrpSpPr/>
            <p:nvPr/>
          </p:nvGrpSpPr>
          <p:grpSpPr>
            <a:xfrm>
              <a:off x="6644396" y="964824"/>
              <a:ext cx="1338829" cy="2181540"/>
              <a:chOff x="1654126" y="1593478"/>
              <a:chExt cx="1600648" cy="2629002"/>
            </a:xfrm>
          </p:grpSpPr>
          <p:sp>
            <p:nvSpPr>
              <p:cNvPr id="39" name="椭圆 38"/>
              <p:cNvSpPr/>
              <p:nvPr/>
            </p:nvSpPr>
            <p:spPr>
              <a:xfrm>
                <a:off x="1792113" y="2141640"/>
                <a:ext cx="1152128" cy="1152128"/>
              </a:xfrm>
              <a:prstGeom prst="ellipse">
                <a:avLst/>
              </a:prstGeom>
              <a:solidFill>
                <a:srgbClr val="9DB9B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5</a:t>
                </a:r>
                <a:endParaRPr lang="zh-CN" altLang="en-US" sz="28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2009429" y="1593478"/>
                <a:ext cx="220857" cy="445087"/>
              </a:xfrm>
              <a:prstGeom prst="rect">
                <a:avLst/>
              </a:prstGeom>
              <a:noFill/>
            </p:spPr>
            <p:txBody>
              <a:bodyPr wrap="none" rtlCol="0">
                <a:spAutoFit/>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1654126" y="3443578"/>
                <a:ext cx="1600648" cy="778902"/>
              </a:xfrm>
              <a:prstGeom prst="rect">
                <a:avLst/>
              </a:prstGeom>
            </p:spPr>
            <p:txBody>
              <a:bodyPr wrap="none">
                <a:spAutoFit/>
              </a:bodyPr>
              <a:lstStyle/>
              <a:p>
                <a:pPr algn="ctr"/>
                <a:r>
                  <a:rPr lang="zh-CN" altLang="en-US" b="1" kern="0" dirty="0" smtClean="0">
                    <a:solidFill>
                      <a:srgbClr val="C00000"/>
                    </a:solidFill>
                    <a:latin typeface="微软雅黑" panose="020B0503020204020204" pitchFamily="34" charset="-122"/>
                    <a:ea typeface="微软雅黑" panose="020B0503020204020204" pitchFamily="34" charset="-122"/>
                  </a:rPr>
                  <a:t>大数据</a:t>
                </a:r>
                <a:endParaRPr lang="en-US" altLang="zh-CN" b="1" kern="0" dirty="0" smtClean="0">
                  <a:solidFill>
                    <a:srgbClr val="C00000"/>
                  </a:solidFill>
                  <a:latin typeface="微软雅黑" panose="020B0503020204020204" pitchFamily="34" charset="-122"/>
                  <a:ea typeface="微软雅黑" panose="020B0503020204020204" pitchFamily="34" charset="-122"/>
                </a:endParaRPr>
              </a:p>
              <a:p>
                <a:pPr algn="ctr"/>
                <a:r>
                  <a:rPr lang="zh-CN" altLang="en-US" b="1" kern="0" dirty="0" smtClean="0">
                    <a:solidFill>
                      <a:srgbClr val="C00000"/>
                    </a:solidFill>
                    <a:latin typeface="微软雅黑" panose="020B0503020204020204" pitchFamily="34" charset="-122"/>
                    <a:ea typeface="微软雅黑" panose="020B0503020204020204" pitchFamily="34" charset="-122"/>
                  </a:rPr>
                  <a:t>分析与研究</a:t>
                </a:r>
                <a:endParaRPr lang="zh-CN" altLang="en-US" b="1" kern="0" dirty="0">
                  <a:solidFill>
                    <a:srgbClr val="C00000"/>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027119" y="964824"/>
              <a:ext cx="1569660" cy="2175125"/>
              <a:chOff x="1442373" y="1593478"/>
              <a:chExt cx="1876620" cy="2621270"/>
            </a:xfrm>
          </p:grpSpPr>
          <p:sp>
            <p:nvSpPr>
              <p:cNvPr id="43" name="椭圆 42"/>
              <p:cNvSpPr/>
              <p:nvPr/>
            </p:nvSpPr>
            <p:spPr>
              <a:xfrm>
                <a:off x="1792113" y="2141640"/>
                <a:ext cx="1152128" cy="1152128"/>
              </a:xfrm>
              <a:prstGeom prst="ellipse">
                <a:avLst/>
              </a:prstGeom>
              <a:solidFill>
                <a:schemeClr val="accent5">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2009429" y="1593478"/>
                <a:ext cx="220857" cy="445087"/>
              </a:xfrm>
              <a:prstGeom prst="rect">
                <a:avLst/>
              </a:prstGeom>
              <a:noFill/>
            </p:spPr>
            <p:txBody>
              <a:bodyPr wrap="none" rtlCol="0">
                <a:spAutoFit/>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442373" y="3435846"/>
                <a:ext cx="1876620" cy="778902"/>
              </a:xfrm>
              <a:prstGeom prst="rect">
                <a:avLst/>
              </a:prstGeom>
            </p:spPr>
            <p:txBody>
              <a:bodyPr wrap="none">
                <a:spAutoFit/>
              </a:bodyPr>
              <a:lstStyle/>
              <a:p>
                <a:pPr algn="ctr"/>
                <a:r>
                  <a:rPr lang="zh-CN" altLang="en-US" b="1" kern="0" dirty="0">
                    <a:solidFill>
                      <a:srgbClr val="C00000"/>
                    </a:solidFill>
                    <a:latin typeface="微软雅黑" panose="020B0503020204020204" pitchFamily="34" charset="-122"/>
                    <a:ea typeface="微软雅黑" panose="020B0503020204020204" pitchFamily="34" charset="-122"/>
                  </a:rPr>
                  <a:t>学科</a:t>
                </a:r>
                <a:endParaRPr lang="en-US" altLang="zh-CN" b="1" kern="0" dirty="0">
                  <a:solidFill>
                    <a:srgbClr val="C00000"/>
                  </a:solidFill>
                  <a:latin typeface="微软雅黑" panose="020B0503020204020204" pitchFamily="34" charset="-122"/>
                  <a:ea typeface="微软雅黑" panose="020B0503020204020204" pitchFamily="34" charset="-122"/>
                </a:endParaRPr>
              </a:p>
              <a:p>
                <a:pPr algn="just"/>
                <a:r>
                  <a:rPr lang="zh-CN" altLang="en-US" b="1" kern="0" dirty="0">
                    <a:solidFill>
                      <a:srgbClr val="C00000"/>
                    </a:solidFill>
                    <a:latin typeface="微软雅黑" panose="020B0503020204020204" pitchFamily="34" charset="-122"/>
                    <a:ea typeface="微软雅黑" panose="020B0503020204020204" pitchFamily="34" charset="-122"/>
                  </a:rPr>
                  <a:t>知识服务建设</a:t>
                </a:r>
              </a:p>
            </p:txBody>
          </p:sp>
        </p:grpSp>
      </p:grpSp>
      <p:sp>
        <p:nvSpPr>
          <p:cNvPr id="46" name="流程图: 库存数据 45"/>
          <p:cNvSpPr/>
          <p:nvPr/>
        </p:nvSpPr>
        <p:spPr>
          <a:xfrm>
            <a:off x="19849" y="152056"/>
            <a:ext cx="5920303" cy="612648"/>
          </a:xfrm>
          <a:prstGeom prst="flowChartOnlineStorag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itchFamily="34" charset="-122"/>
                <a:ea typeface="微软雅黑" pitchFamily="34" charset="-122"/>
              </a:rPr>
              <a:t>四、数据驱动推动知识服务</a:t>
            </a:r>
          </a:p>
        </p:txBody>
      </p:sp>
    </p:spTree>
    <p:extLst>
      <p:ext uri="{BB962C8B-B14F-4D97-AF65-F5344CB8AC3E}">
        <p14:creationId xmlns:p14="http://schemas.microsoft.com/office/powerpoint/2010/main" val="2758693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8"/>
          <p:cNvSpPr/>
          <p:nvPr/>
        </p:nvSpPr>
        <p:spPr>
          <a:xfrm>
            <a:off x="579476" y="1726309"/>
            <a:ext cx="8064896" cy="4427621"/>
          </a:xfrm>
          <a:custGeom>
            <a:avLst/>
            <a:gdLst/>
            <a:ahLst/>
            <a:cxnLst/>
            <a:rect l="l" t="t" r="r" b="b"/>
            <a:pathLst>
              <a:path w="8064896" h="4427621">
                <a:moveTo>
                  <a:pt x="309092" y="0"/>
                </a:moveTo>
                <a:lnTo>
                  <a:pt x="2862274" y="0"/>
                </a:lnTo>
                <a:cubicBezTo>
                  <a:pt x="2862274" y="646269"/>
                  <a:pt x="3386179" y="1170174"/>
                  <a:pt x="4032448" y="1170174"/>
                </a:cubicBezTo>
                <a:cubicBezTo>
                  <a:pt x="4678717" y="1170174"/>
                  <a:pt x="5202622" y="646269"/>
                  <a:pt x="5202622" y="0"/>
                </a:cubicBezTo>
                <a:lnTo>
                  <a:pt x="7755804" y="0"/>
                </a:lnTo>
                <a:cubicBezTo>
                  <a:pt x="7926511" y="0"/>
                  <a:pt x="8064896" y="138385"/>
                  <a:pt x="8064896" y="309092"/>
                </a:cubicBezTo>
                <a:lnTo>
                  <a:pt x="8064896" y="4118529"/>
                </a:lnTo>
                <a:cubicBezTo>
                  <a:pt x="8064896" y="4289236"/>
                  <a:pt x="7926511" y="4427621"/>
                  <a:pt x="7755804" y="4427621"/>
                </a:cubicBezTo>
                <a:lnTo>
                  <a:pt x="309092" y="4427621"/>
                </a:lnTo>
                <a:cubicBezTo>
                  <a:pt x="138385" y="4427621"/>
                  <a:pt x="0" y="4289236"/>
                  <a:pt x="0" y="4118529"/>
                </a:cubicBezTo>
                <a:lnTo>
                  <a:pt x="0" y="309092"/>
                </a:lnTo>
                <a:cubicBezTo>
                  <a:pt x="0" y="138385"/>
                  <a:pt x="138385" y="0"/>
                  <a:pt x="30909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15"/>
          <p:cNvSpPr/>
          <p:nvPr/>
        </p:nvSpPr>
        <p:spPr>
          <a:xfrm>
            <a:off x="582532" y="4954717"/>
            <a:ext cx="8064896" cy="1210587"/>
          </a:xfrm>
          <a:custGeom>
            <a:avLst/>
            <a:gdLst/>
            <a:ahLst/>
            <a:cxnLst/>
            <a:rect l="l" t="t" r="r" b="b"/>
            <a:pathLst>
              <a:path w="8064896" h="1512168">
                <a:moveTo>
                  <a:pt x="0" y="0"/>
                </a:moveTo>
                <a:lnTo>
                  <a:pt x="8064896" y="0"/>
                </a:lnTo>
                <a:lnTo>
                  <a:pt x="8064896" y="1203076"/>
                </a:lnTo>
                <a:cubicBezTo>
                  <a:pt x="8064896" y="1373783"/>
                  <a:pt x="7926511" y="1512168"/>
                  <a:pt x="7755804" y="1512168"/>
                </a:cubicBezTo>
                <a:lnTo>
                  <a:pt x="309092" y="1512168"/>
                </a:lnTo>
                <a:cubicBezTo>
                  <a:pt x="138385" y="1512168"/>
                  <a:pt x="0" y="1373783"/>
                  <a:pt x="0" y="1203076"/>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652155" y="3253854"/>
            <a:ext cx="3818674" cy="1015663"/>
          </a:xfrm>
          <a:prstGeom prst="rect">
            <a:avLst/>
          </a:prstGeom>
          <a:noFill/>
          <a:ln>
            <a:noFill/>
          </a:ln>
        </p:spPr>
        <p:txBody>
          <a:bodyPr wrap="none">
            <a:spAutoFit/>
          </a:bodyPr>
          <a:lstStyle>
            <a:defPPr>
              <a:defRPr lang="zh-CN"/>
            </a:defPPr>
            <a:lvl1pPr fontAlgn="auto">
              <a:spcBef>
                <a:spcPts val="0"/>
              </a:spcBef>
              <a:spcAft>
                <a:spcPts val="0"/>
              </a:spcAft>
              <a:defRPr sz="6000">
                <a:ln w="6350">
                  <a:noFill/>
                </a:ln>
                <a:effectLst/>
                <a:latin typeface="Arial Black" pitchFamily="34" charset="0"/>
                <a:ea typeface="叶根友刀锋黑草" pitchFamily="2" charset="-122"/>
              </a:defRPr>
            </a:lvl1pPr>
            <a:lvl2pPr marL="742950" indent="-285750" eaLnBrk="0" fontAlgn="base" hangingPunct="0">
              <a:spcBef>
                <a:spcPct val="0"/>
              </a:spcBef>
              <a:spcAft>
                <a:spcPct val="0"/>
              </a:spcAft>
              <a:defRPr>
                <a:latin typeface="Calibri" pitchFamily="34" charset="0"/>
                <a:ea typeface="宋体" charset="-122"/>
              </a:defRPr>
            </a:lvl2pPr>
            <a:lvl3pPr marL="1143000" indent="-228600" eaLnBrk="0" fontAlgn="base" hangingPunct="0">
              <a:spcBef>
                <a:spcPct val="0"/>
              </a:spcBef>
              <a:spcAft>
                <a:spcPct val="0"/>
              </a:spcAft>
              <a:defRPr>
                <a:latin typeface="Calibri" pitchFamily="34" charset="0"/>
                <a:ea typeface="宋体" charset="-122"/>
              </a:defRPr>
            </a:lvl3pPr>
            <a:lvl4pPr marL="1600200" indent="-228600" eaLnBrk="0" fontAlgn="base" hangingPunct="0">
              <a:spcBef>
                <a:spcPct val="0"/>
              </a:spcBef>
              <a:spcAft>
                <a:spcPct val="0"/>
              </a:spcAft>
              <a:defRPr>
                <a:latin typeface="Calibri" pitchFamily="34" charset="0"/>
                <a:ea typeface="宋体" charset="-122"/>
              </a:defRPr>
            </a:lvl4pPr>
            <a:lvl5pPr marL="2057400" indent="-228600" eaLnBrk="0" fontAlgn="base" hangingPunct="0">
              <a:spcBef>
                <a:spcPct val="0"/>
              </a:spcBef>
              <a:spcAft>
                <a:spcPct val="0"/>
              </a:spcAft>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r>
              <a:rPr lang="en-US" altLang="zh-CN" dirty="0">
                <a:solidFill>
                  <a:srgbClr val="C00000"/>
                </a:solidFill>
              </a:rPr>
              <a:t>THANKS</a:t>
            </a:r>
            <a:endParaRPr lang="zh-CN" altLang="en-US" dirty="0">
              <a:solidFill>
                <a:srgbClr val="C00000"/>
              </a:solidFill>
            </a:endParaRPr>
          </a:p>
        </p:txBody>
      </p:sp>
      <p:sp>
        <p:nvSpPr>
          <p:cNvPr id="34" name="TextBox 33"/>
          <p:cNvSpPr txBox="1"/>
          <p:nvPr/>
        </p:nvSpPr>
        <p:spPr>
          <a:xfrm>
            <a:off x="1907704" y="5118283"/>
            <a:ext cx="5688632" cy="830997"/>
          </a:xfrm>
          <a:prstGeom prst="rect">
            <a:avLst/>
          </a:prstGeom>
          <a:noFill/>
        </p:spPr>
        <p:txBody>
          <a:bodyPr wrap="square" rtlCol="0">
            <a:spAutoFit/>
          </a:bodyPr>
          <a:lstStyle/>
          <a:p>
            <a:r>
              <a:rPr lang="en-US" altLang="zh-CN" sz="4800" b="1" dirty="0">
                <a:solidFill>
                  <a:srgbClr val="C00000"/>
                </a:solidFill>
                <a:latin typeface="French Script MT" pitchFamily="66" charset="0"/>
              </a:rPr>
              <a:t>Thank you </a:t>
            </a:r>
            <a:r>
              <a:rPr lang="en-US" altLang="zh-CN" sz="4800" b="1" dirty="0" smtClean="0">
                <a:solidFill>
                  <a:srgbClr val="C00000"/>
                </a:solidFill>
                <a:latin typeface="French Script MT" pitchFamily="66" charset="0"/>
              </a:rPr>
              <a:t>for </a:t>
            </a:r>
            <a:r>
              <a:rPr lang="en-US" altLang="zh-CN" sz="4800" b="1" dirty="0">
                <a:solidFill>
                  <a:srgbClr val="C00000"/>
                </a:solidFill>
                <a:latin typeface="French Script MT" pitchFamily="66" charset="0"/>
              </a:rPr>
              <a:t>your listening!</a:t>
            </a:r>
            <a:endParaRPr lang="zh-CN" altLang="en-US" sz="4800" b="1" dirty="0">
              <a:solidFill>
                <a:srgbClr val="C00000"/>
              </a:solidFill>
              <a:latin typeface="French Script MT" pitchFamily="66" charset="0"/>
              <a:ea typeface="华文新魏" pitchFamily="2" charset="-122"/>
            </a:endParaRPr>
          </a:p>
        </p:txBody>
      </p:sp>
      <p:pic>
        <p:nvPicPr>
          <p:cNvPr id="15" name="图片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536" y="430165"/>
            <a:ext cx="4220776" cy="2592288"/>
          </a:xfrm>
          <a:prstGeom prst="rect">
            <a:avLst/>
          </a:prstGeom>
        </p:spPr>
      </p:pic>
    </p:spTree>
    <p:extLst>
      <p:ext uri="{BB962C8B-B14F-4D97-AF65-F5344CB8AC3E}">
        <p14:creationId xmlns:p14="http://schemas.microsoft.com/office/powerpoint/2010/main" val="403066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Scale>
                                      <p:cBhvr>
                                        <p:cTn id="18"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35"/>
                                        </p:tgtEl>
                                        <p:attrNameLst>
                                          <p:attrName>ppt_x</p:attrName>
                                          <p:attrName>ppt_y</p:attrName>
                                        </p:attrNameLst>
                                      </p:cBhvr>
                                    </p:animMotion>
                                    <p:animEffect transition="in" filter="fade">
                                      <p:cBhvr>
                                        <p:cTn id="20" dur="500"/>
                                        <p:tgtEl>
                                          <p:spTgt spid="35"/>
                                        </p:tgtEl>
                                      </p:cBhvr>
                                    </p:animEffect>
                                  </p:childTnLst>
                                </p:cTn>
                              </p:par>
                              <p:par>
                                <p:cTn id="21" presetID="14" presetClass="entr" presetSubtype="10" fill="hold" nodeType="withEffect">
                                  <p:stCondLst>
                                    <p:cond delay="75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orcid.org/sites/about.orcid.org/files/aip_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115" y="1618061"/>
            <a:ext cx="710967" cy="597198"/>
          </a:xfrm>
          <a:prstGeom prst="rect">
            <a:avLst/>
          </a:prstGeom>
          <a:noFill/>
        </p:spPr>
      </p:pic>
      <p:pic>
        <p:nvPicPr>
          <p:cNvPr id="8" name="Picture 4" descr="http://orcid.org/sites/about.orcid.org/files/aaas_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2116" y="1618061"/>
            <a:ext cx="1214446" cy="660025"/>
          </a:xfrm>
          <a:prstGeom prst="rect">
            <a:avLst/>
          </a:prstGeom>
          <a:noFill/>
        </p:spPr>
      </p:pic>
      <p:pic>
        <p:nvPicPr>
          <p:cNvPr id="10" name="Picture 6" descr="http://orcid.org/sites/about.orcid.org/files/agu_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4795" y="1714488"/>
            <a:ext cx="1132657" cy="419084"/>
          </a:xfrm>
          <a:prstGeom prst="rect">
            <a:avLst/>
          </a:prstGeom>
          <a:noFill/>
        </p:spPr>
      </p:pic>
      <p:pic>
        <p:nvPicPr>
          <p:cNvPr id="12" name="Picture 8" descr="http://orcid.org/sites/about.orcid.org/files/ams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3109" y="6328167"/>
            <a:ext cx="1000132" cy="325043"/>
          </a:xfrm>
          <a:prstGeom prst="rect">
            <a:avLst/>
          </a:prstGeom>
          <a:noFill/>
        </p:spPr>
      </p:pic>
      <p:pic>
        <p:nvPicPr>
          <p:cNvPr id="13" name="Picture 10" descr="http://orcid.org/sites/about.orcid.org/files/Logo-C-Pub-RGB.jpg"/>
          <p:cNvPicPr>
            <a:picLocks noChangeAspect="1" noChangeArrowheads="1"/>
          </p:cNvPicPr>
          <p:nvPr/>
        </p:nvPicPr>
        <p:blipFill>
          <a:blip r:embed="rId6"/>
          <a:srcRect/>
          <a:stretch>
            <a:fillRect/>
          </a:stretch>
        </p:blipFill>
        <p:spPr bwMode="auto">
          <a:xfrm>
            <a:off x="624115" y="2411701"/>
            <a:ext cx="1905000" cy="352426"/>
          </a:xfrm>
          <a:prstGeom prst="rect">
            <a:avLst/>
          </a:prstGeom>
          <a:noFill/>
        </p:spPr>
      </p:pic>
      <p:pic>
        <p:nvPicPr>
          <p:cNvPr id="14" name="Picture 12" descr="http://orcid.org/sites/about.orcid.org/files/logo_edp_pantone_186C.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45876" y="2571329"/>
            <a:ext cx="1690686" cy="574833"/>
          </a:xfrm>
          <a:prstGeom prst="rect">
            <a:avLst/>
          </a:prstGeom>
          <a:noFill/>
        </p:spPr>
      </p:pic>
      <p:pic>
        <p:nvPicPr>
          <p:cNvPr id="15" name="Picture 14" descr="http://orcid.org/sites/about.orcid.org/files/elsevier-trim_3502ffb7eb151e706cb1d3b9a4183e3d.gif"/>
          <p:cNvPicPr>
            <a:picLocks noChangeAspect="1" noChangeArrowheads="1"/>
          </p:cNvPicPr>
          <p:nvPr/>
        </p:nvPicPr>
        <p:blipFill>
          <a:blip r:embed="rId8"/>
          <a:srcRect/>
          <a:stretch>
            <a:fillRect/>
          </a:stretch>
        </p:blipFill>
        <p:spPr bwMode="auto">
          <a:xfrm>
            <a:off x="4194330" y="1618061"/>
            <a:ext cx="1192585" cy="1310533"/>
          </a:xfrm>
          <a:prstGeom prst="rect">
            <a:avLst/>
          </a:prstGeom>
          <a:noFill/>
        </p:spPr>
      </p:pic>
      <p:pic>
        <p:nvPicPr>
          <p:cNvPr id="16" name="Picture 16" descr="http://orcid.org/sites/about.orcid.org/files/F1000R-Logo-orang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04949" y="2215259"/>
            <a:ext cx="1868292" cy="485757"/>
          </a:xfrm>
          <a:prstGeom prst="rect">
            <a:avLst/>
          </a:prstGeom>
          <a:noFill/>
        </p:spPr>
      </p:pic>
      <p:pic>
        <p:nvPicPr>
          <p:cNvPr id="17" name="Picture 18" descr="http://orcid.org/sites/about.orcid.org/files/F1000-Prime-Logo.jpg"/>
          <p:cNvPicPr>
            <a:picLocks noChangeAspect="1" noChangeArrowheads="1"/>
          </p:cNvPicPr>
          <p:nvPr/>
        </p:nvPicPr>
        <p:blipFill>
          <a:blip r:embed="rId10"/>
          <a:srcRect/>
          <a:stretch>
            <a:fillRect/>
          </a:stretch>
        </p:blipFill>
        <p:spPr bwMode="auto">
          <a:xfrm>
            <a:off x="6768241" y="2925265"/>
            <a:ext cx="1905000" cy="257175"/>
          </a:xfrm>
          <a:prstGeom prst="rect">
            <a:avLst/>
          </a:prstGeom>
          <a:noFill/>
        </p:spPr>
      </p:pic>
      <p:pic>
        <p:nvPicPr>
          <p:cNvPr id="18" name="Picture 20" descr="http://orcid.org/sites/about.orcid.org/files/Hindawi_10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4115" y="2871758"/>
            <a:ext cx="857256" cy="857256"/>
          </a:xfrm>
          <a:prstGeom prst="rect">
            <a:avLst/>
          </a:prstGeom>
          <a:noFill/>
        </p:spPr>
      </p:pic>
      <p:pic>
        <p:nvPicPr>
          <p:cNvPr id="19" name="Picture 22" descr="http://orcid.org/sites/about.orcid.org/files/IOP_logo.jpg"/>
          <p:cNvPicPr>
            <a:picLocks noChangeAspect="1" noChangeArrowheads="1"/>
          </p:cNvPicPr>
          <p:nvPr/>
        </p:nvPicPr>
        <p:blipFill>
          <a:blip r:embed="rId12"/>
          <a:srcRect/>
          <a:stretch>
            <a:fillRect/>
          </a:stretch>
        </p:blipFill>
        <p:spPr bwMode="auto">
          <a:xfrm>
            <a:off x="1786922" y="3327559"/>
            <a:ext cx="1905000" cy="295275"/>
          </a:xfrm>
          <a:prstGeom prst="rect">
            <a:avLst/>
          </a:prstGeom>
          <a:noFill/>
        </p:spPr>
      </p:pic>
      <p:pic>
        <p:nvPicPr>
          <p:cNvPr id="22" name="Picture 24" descr="http://orcid.org/sites/about.orcid.org/files/JBJS_logo.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095962" y="3847152"/>
            <a:ext cx="1071570" cy="594723"/>
          </a:xfrm>
          <a:prstGeom prst="rect">
            <a:avLst/>
          </a:prstGeom>
          <a:noFill/>
        </p:spPr>
      </p:pic>
      <p:pic>
        <p:nvPicPr>
          <p:cNvPr id="23" name="Picture 26" descr="http://orcid.org/sites/about.orcid.org/files/wiley-wordmark-header.png"/>
          <p:cNvPicPr>
            <a:picLocks noChangeAspect="1" noChangeArrowheads="1"/>
          </p:cNvPicPr>
          <p:nvPr/>
        </p:nvPicPr>
        <p:blipFill>
          <a:blip r:embed="rId14"/>
          <a:srcRect/>
          <a:stretch>
            <a:fillRect/>
          </a:stretch>
        </p:blipFill>
        <p:spPr bwMode="auto">
          <a:xfrm>
            <a:off x="834422" y="6253160"/>
            <a:ext cx="1905000" cy="400050"/>
          </a:xfrm>
          <a:prstGeom prst="rect">
            <a:avLst/>
          </a:prstGeom>
          <a:noFill/>
        </p:spPr>
      </p:pic>
      <p:pic>
        <p:nvPicPr>
          <p:cNvPr id="24" name="Picture 8" descr="http://orcid.org/sites/about.orcid.org/files/ASCE_logo_sig.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26434" y="1858779"/>
            <a:ext cx="1143008" cy="457203"/>
          </a:xfrm>
          <a:prstGeom prst="rect">
            <a:avLst/>
          </a:prstGeom>
          <a:noFill/>
        </p:spPr>
      </p:pic>
      <p:pic>
        <p:nvPicPr>
          <p:cNvPr id="25" name="Picture 6" descr="http://orcid.org/sites/about.orcid.org/files/asm_logo.jpg"/>
          <p:cNvPicPr>
            <a:picLocks noChangeAspect="1" noChangeArrowheads="1"/>
          </p:cNvPicPr>
          <p:nvPr/>
        </p:nvPicPr>
        <p:blipFill>
          <a:blip r:embed="rId16"/>
          <a:srcRect/>
          <a:stretch>
            <a:fillRect/>
          </a:stretch>
        </p:blipFill>
        <p:spPr bwMode="auto">
          <a:xfrm>
            <a:off x="6644049" y="1618061"/>
            <a:ext cx="2029192" cy="375402"/>
          </a:xfrm>
          <a:prstGeom prst="rect">
            <a:avLst/>
          </a:prstGeom>
          <a:noFill/>
        </p:spPr>
      </p:pic>
      <p:pic>
        <p:nvPicPr>
          <p:cNvPr id="26" name="Picture 10" descr="http://orcid.org/sites/about.orcid.org/files/elife_logo.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095962" y="2908243"/>
            <a:ext cx="1762124" cy="766525"/>
          </a:xfrm>
          <a:prstGeom prst="rect">
            <a:avLst/>
          </a:prstGeom>
          <a:noFill/>
        </p:spPr>
      </p:pic>
      <p:pic>
        <p:nvPicPr>
          <p:cNvPr id="27" name="Picture 12" descr="http://orcid.org/sites/about.orcid.org/files/ieee_logo.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22248" y="3327559"/>
            <a:ext cx="1482876" cy="430035"/>
          </a:xfrm>
          <a:prstGeom prst="rect">
            <a:avLst/>
          </a:prstGeom>
          <a:noFill/>
        </p:spPr>
      </p:pic>
      <p:pic>
        <p:nvPicPr>
          <p:cNvPr id="28" name="Picture 14" descr="http://orcid.org/sites/about.orcid.org/files/logo_karger%5b1%5d.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887291" y="3375433"/>
            <a:ext cx="1785950" cy="473278"/>
          </a:xfrm>
          <a:prstGeom prst="rect">
            <a:avLst/>
          </a:prstGeom>
          <a:noFill/>
        </p:spPr>
      </p:pic>
      <p:pic>
        <p:nvPicPr>
          <p:cNvPr id="29" name="Picture 28" descr="http://orcid.org/sites/about.orcid.org/files/PLOS_logo.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925398" y="4144514"/>
            <a:ext cx="1747843" cy="585528"/>
          </a:xfrm>
          <a:prstGeom prst="rect">
            <a:avLst/>
          </a:prstGeom>
          <a:noFill/>
        </p:spPr>
      </p:pic>
      <p:pic>
        <p:nvPicPr>
          <p:cNvPr id="30" name="Picture 30" descr="http://orcid.org/sites/about.orcid.org/files/pnas_logo.jp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24115" y="5426785"/>
            <a:ext cx="1489040" cy="640288"/>
          </a:xfrm>
          <a:prstGeom prst="rect">
            <a:avLst/>
          </a:prstGeom>
          <a:noFill/>
        </p:spPr>
      </p:pic>
      <p:pic>
        <p:nvPicPr>
          <p:cNvPr id="31" name="Picture 32" descr="http://orcid.org/sites/about.orcid.org/files/landes_logo.png"/>
          <p:cNvPicPr>
            <a:picLocks noChangeAspect="1" noChangeArrowheads="1"/>
          </p:cNvPicPr>
          <p:nvPr/>
        </p:nvPicPr>
        <p:blipFill>
          <a:blip r:embed="rId22"/>
          <a:srcRect/>
          <a:stretch>
            <a:fillRect/>
          </a:stretch>
        </p:blipFill>
        <p:spPr bwMode="auto">
          <a:xfrm>
            <a:off x="720122" y="4107661"/>
            <a:ext cx="1066800" cy="952500"/>
          </a:xfrm>
          <a:prstGeom prst="rect">
            <a:avLst/>
          </a:prstGeom>
          <a:noFill/>
        </p:spPr>
      </p:pic>
      <p:pic>
        <p:nvPicPr>
          <p:cNvPr id="32" name="Picture 28" descr="http://orcid.org/sites/about.orcid.org/files/oup_logo.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958729" y="5075754"/>
            <a:ext cx="1714512" cy="505781"/>
          </a:xfrm>
          <a:prstGeom prst="rect">
            <a:avLst/>
          </a:prstGeom>
          <a:noFill/>
        </p:spPr>
      </p:pic>
      <p:pic>
        <p:nvPicPr>
          <p:cNvPr id="33" name="Picture 30" descr="http://orcid.org/sites/about.orcid.org/files/OSAlogo_fullname_blue.jp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393489" y="4429132"/>
            <a:ext cx="1017277" cy="577998"/>
          </a:xfrm>
          <a:prstGeom prst="rect">
            <a:avLst/>
          </a:prstGeom>
          <a:noFill/>
        </p:spPr>
      </p:pic>
      <p:pic>
        <p:nvPicPr>
          <p:cNvPr id="34" name="Picture 20" descr="http://orcid.org/sites/about.orcid.org/files/tr_sah_4cp_pos.gif.gif"/>
          <p:cNvPicPr>
            <a:picLocks noChangeAspect="1" noChangeArrowheads="1"/>
          </p:cNvPicPr>
          <p:nvPr/>
        </p:nvPicPr>
        <p:blipFill>
          <a:blip r:embed="rId25"/>
          <a:srcRect/>
          <a:stretch>
            <a:fillRect/>
          </a:stretch>
        </p:blipFill>
        <p:spPr bwMode="auto">
          <a:xfrm>
            <a:off x="3929405" y="4400913"/>
            <a:ext cx="2714644" cy="610796"/>
          </a:xfrm>
          <a:prstGeom prst="rect">
            <a:avLst/>
          </a:prstGeom>
          <a:noFill/>
        </p:spPr>
      </p:pic>
      <p:pic>
        <p:nvPicPr>
          <p:cNvPr id="35" name="Picture 22" descr="http://orcid.org/sites/about.orcid.org/files/TF_logo.jpg"/>
          <p:cNvPicPr>
            <a:picLocks noChangeAspect="1" noChangeArrowheads="1"/>
          </p:cNvPicPr>
          <p:nvPr/>
        </p:nvPicPr>
        <p:blipFill>
          <a:blip r:embed="rId26"/>
          <a:srcRect/>
          <a:stretch>
            <a:fillRect/>
          </a:stretch>
        </p:blipFill>
        <p:spPr bwMode="auto">
          <a:xfrm>
            <a:off x="5613324" y="5686440"/>
            <a:ext cx="2698667" cy="566720"/>
          </a:xfrm>
          <a:prstGeom prst="rect">
            <a:avLst/>
          </a:prstGeom>
          <a:noFill/>
        </p:spPr>
      </p:pic>
      <p:pic>
        <p:nvPicPr>
          <p:cNvPr id="36" name="Picture 24" descr="http://orcid.org/sites/about.orcid.org/files/Springer.jpg"/>
          <p:cNvPicPr>
            <a:picLocks noChangeAspect="1" noChangeArrowheads="1"/>
          </p:cNvPicPr>
          <p:nvPr/>
        </p:nvPicPr>
        <p:blipFill>
          <a:blip r:embed="rId27"/>
          <a:srcRect/>
          <a:stretch>
            <a:fillRect/>
          </a:stretch>
        </p:blipFill>
        <p:spPr bwMode="auto">
          <a:xfrm>
            <a:off x="4036562" y="5101326"/>
            <a:ext cx="2296221" cy="642942"/>
          </a:xfrm>
          <a:prstGeom prst="rect">
            <a:avLst/>
          </a:prstGeom>
          <a:noFill/>
        </p:spPr>
      </p:pic>
      <p:pic>
        <p:nvPicPr>
          <p:cNvPr id="37" name="Picture 26" descr="http://orcid.org/sites/about.orcid.org/files/rsc_logo.jpg"/>
          <p:cNvPicPr>
            <a:picLocks noChangeAspect="1" noChangeArrowheads="1"/>
          </p:cNvPicPr>
          <p:nvPr/>
        </p:nvPicPr>
        <p:blipFill>
          <a:blip r:embed="rId28"/>
          <a:srcRect/>
          <a:stretch>
            <a:fillRect/>
          </a:stretch>
        </p:blipFill>
        <p:spPr bwMode="auto">
          <a:xfrm>
            <a:off x="2192514" y="5152915"/>
            <a:ext cx="1419225" cy="952500"/>
          </a:xfrm>
          <a:prstGeom prst="rect">
            <a:avLst/>
          </a:prstGeom>
          <a:noFill/>
        </p:spPr>
      </p:pic>
      <p:pic>
        <p:nvPicPr>
          <p:cNvPr id="38" name="Picture 34" descr="http://orcid.org/sites/about.orcid.org/files/nih.jpg"/>
          <p:cNvPicPr>
            <a:picLocks noChangeAspect="1" noChangeArrowheads="1"/>
          </p:cNvPicPr>
          <p:nvPr/>
        </p:nvPicPr>
        <p:blipFill>
          <a:blip r:embed="rId29"/>
          <a:srcRect/>
          <a:stretch>
            <a:fillRect/>
          </a:stretch>
        </p:blipFill>
        <p:spPr bwMode="auto">
          <a:xfrm>
            <a:off x="3380818" y="6286521"/>
            <a:ext cx="2365735" cy="366689"/>
          </a:xfrm>
          <a:prstGeom prst="rect">
            <a:avLst/>
          </a:prstGeom>
          <a:noFill/>
        </p:spPr>
      </p:pic>
      <p:pic>
        <p:nvPicPr>
          <p:cNvPr id="39" name="Picture 32" descr="http://orcid.org/sites/about.orcid.org/files/nature_logo_913337a2aad427f6681d2dfb909a2973.jpeg"/>
          <p:cNvPicPr>
            <a:picLocks noChangeAspect="1" noChangeArrowheads="1"/>
          </p:cNvPicPr>
          <p:nvPr/>
        </p:nvPicPr>
        <p:blipFill>
          <a:blip r:embed="rId30"/>
          <a:srcRect/>
          <a:stretch>
            <a:fillRect/>
          </a:stretch>
        </p:blipFill>
        <p:spPr bwMode="auto">
          <a:xfrm>
            <a:off x="1679108" y="3857628"/>
            <a:ext cx="2631918" cy="500066"/>
          </a:xfrm>
          <a:prstGeom prst="rect">
            <a:avLst/>
          </a:prstGeom>
          <a:noFill/>
        </p:spPr>
      </p:pic>
      <p:cxnSp>
        <p:nvCxnSpPr>
          <p:cNvPr id="40" name="直接连接符 39"/>
          <p:cNvCxnSpPr/>
          <p:nvPr/>
        </p:nvCxnSpPr>
        <p:spPr>
          <a:xfrm>
            <a:off x="393224" y="1440261"/>
            <a:ext cx="850112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93224" y="974490"/>
            <a:ext cx="8501122" cy="46166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数据库商云集世界</a:t>
            </a:r>
            <a:r>
              <a:rPr lang="zh-CN" altLang="en-US" sz="2400" smtClean="0">
                <a:latin typeface="微软雅黑" panose="020B0503020204020204" pitchFamily="34" charset="-122"/>
                <a:ea typeface="微软雅黑" panose="020B0503020204020204" pitchFamily="34" charset="-122"/>
              </a:rPr>
              <a:t>科技文献</a:t>
            </a:r>
            <a:endParaRPr lang="zh-CN" altLang="en-US" sz="2400" dirty="0">
              <a:latin typeface="微软雅黑" panose="020B0503020204020204" pitchFamily="34" charset="-122"/>
              <a:ea typeface="微软雅黑" panose="020B0503020204020204" pitchFamily="34" charset="-122"/>
            </a:endParaRPr>
          </a:p>
        </p:txBody>
      </p:sp>
      <p:sp>
        <p:nvSpPr>
          <p:cNvPr id="41" name="流程图: 库存数据 40"/>
          <p:cNvSpPr/>
          <p:nvPr/>
        </p:nvSpPr>
        <p:spPr>
          <a:xfrm>
            <a:off x="19849" y="152056"/>
            <a:ext cx="4912191" cy="61264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404040"/>
                </a:solidFill>
                <a:latin typeface="微软雅黑" pitchFamily="34" charset="-122"/>
                <a:ea typeface="微软雅黑" pitchFamily="34" charset="-122"/>
              </a:rPr>
              <a:t>一、全球出版</a:t>
            </a:r>
            <a:r>
              <a:rPr lang="zh-CN" altLang="en-US" sz="2400" b="1" dirty="0">
                <a:solidFill>
                  <a:srgbClr val="404040"/>
                </a:solidFill>
                <a:latin typeface="微软雅黑" pitchFamily="34" charset="-122"/>
                <a:ea typeface="微软雅黑" pitchFamily="34" charset="-122"/>
              </a:rPr>
              <a:t>发展趋势</a:t>
            </a:r>
          </a:p>
        </p:txBody>
      </p:sp>
    </p:spTree>
    <p:extLst>
      <p:ext uri="{BB962C8B-B14F-4D97-AF65-F5344CB8AC3E}">
        <p14:creationId xmlns:p14="http://schemas.microsoft.com/office/powerpoint/2010/main" val="2765847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75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75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75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75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75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75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750"/>
                                        <p:tgtEl>
                                          <p:spTgt spid="1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75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750"/>
                                        <p:tgtEl>
                                          <p:spTgt spid="18"/>
                                        </p:tgtEl>
                                      </p:cBhvr>
                                    </p:animEffect>
                                  </p:childTnLst>
                                </p:cTn>
                              </p:par>
                              <p:par>
                                <p:cTn id="35" presetID="6"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750"/>
                                        <p:tgtEl>
                                          <p:spTgt spid="19"/>
                                        </p:tgtEl>
                                      </p:cBhvr>
                                    </p:animEffect>
                                  </p:childTnLst>
                                </p:cTn>
                              </p:par>
                              <p:par>
                                <p:cTn id="38" presetID="6" presetClass="entr" presetSubtype="1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in)">
                                      <p:cBhvr>
                                        <p:cTn id="40" dur="750"/>
                                        <p:tgtEl>
                                          <p:spTgt spid="22"/>
                                        </p:tgtEl>
                                      </p:cBhvr>
                                    </p:animEffect>
                                  </p:childTnLst>
                                </p:cTn>
                              </p:par>
                              <p:par>
                                <p:cTn id="41" presetID="6" presetClass="entr" presetSubtype="16"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750"/>
                                        <p:tgtEl>
                                          <p:spTgt spid="23"/>
                                        </p:tgtEl>
                                      </p:cBhvr>
                                    </p:animEffect>
                                  </p:childTnLst>
                                </p:cTn>
                              </p:par>
                              <p:par>
                                <p:cTn id="44" presetID="6"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750"/>
                                        <p:tgtEl>
                                          <p:spTgt spid="24"/>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750"/>
                                        <p:tgtEl>
                                          <p:spTgt spid="25"/>
                                        </p:tgtEl>
                                      </p:cBhvr>
                                    </p:animEffect>
                                  </p:childTnLst>
                                </p:cTn>
                              </p:par>
                              <p:par>
                                <p:cTn id="50" presetID="6" presetClass="entr" presetSubtype="16"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750"/>
                                        <p:tgtEl>
                                          <p:spTgt spid="26"/>
                                        </p:tgtEl>
                                      </p:cBhvr>
                                    </p:animEffect>
                                  </p:childTnLst>
                                </p:cTn>
                              </p:par>
                              <p:par>
                                <p:cTn id="53" presetID="6" presetClass="entr" presetSubtype="16"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750"/>
                                        <p:tgtEl>
                                          <p:spTgt spid="27"/>
                                        </p:tgtEl>
                                      </p:cBhvr>
                                    </p:animEffect>
                                  </p:childTnLst>
                                </p:cTn>
                              </p:par>
                              <p:par>
                                <p:cTn id="56" presetID="6"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ircle(in)">
                                      <p:cBhvr>
                                        <p:cTn id="58" dur="750"/>
                                        <p:tgtEl>
                                          <p:spTgt spid="28"/>
                                        </p:tgtEl>
                                      </p:cBhvr>
                                    </p:animEffect>
                                  </p:childTnLst>
                                </p:cTn>
                              </p:par>
                              <p:par>
                                <p:cTn id="59" presetID="6" presetClass="entr" presetSubtype="16"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ircle(in)">
                                      <p:cBhvr>
                                        <p:cTn id="61" dur="750"/>
                                        <p:tgtEl>
                                          <p:spTgt spid="29"/>
                                        </p:tgtEl>
                                      </p:cBhvr>
                                    </p:animEffect>
                                  </p:childTnLst>
                                </p:cTn>
                              </p:par>
                              <p:par>
                                <p:cTn id="62" presetID="6" presetClass="entr" presetSubtype="16"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circle(in)">
                                      <p:cBhvr>
                                        <p:cTn id="64" dur="750"/>
                                        <p:tgtEl>
                                          <p:spTgt spid="30"/>
                                        </p:tgtEl>
                                      </p:cBhvr>
                                    </p:animEffect>
                                  </p:childTnLst>
                                </p:cTn>
                              </p:par>
                              <p:par>
                                <p:cTn id="65" presetID="6" presetClass="entr" presetSubtype="16"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ircle(in)">
                                      <p:cBhvr>
                                        <p:cTn id="67" dur="750"/>
                                        <p:tgtEl>
                                          <p:spTgt spid="31"/>
                                        </p:tgtEl>
                                      </p:cBhvr>
                                    </p:animEffect>
                                  </p:childTnLst>
                                </p:cTn>
                              </p:par>
                              <p:par>
                                <p:cTn id="68" presetID="6" presetClass="entr" presetSubtype="16"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ircle(in)">
                                      <p:cBhvr>
                                        <p:cTn id="70" dur="750"/>
                                        <p:tgtEl>
                                          <p:spTgt spid="32"/>
                                        </p:tgtEl>
                                      </p:cBhvr>
                                    </p:animEffect>
                                  </p:childTnLst>
                                </p:cTn>
                              </p:par>
                              <p:par>
                                <p:cTn id="71" presetID="6" presetClass="entr" presetSubtype="16"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circle(in)">
                                      <p:cBhvr>
                                        <p:cTn id="73" dur="750"/>
                                        <p:tgtEl>
                                          <p:spTgt spid="33"/>
                                        </p:tgtEl>
                                      </p:cBhvr>
                                    </p:animEffect>
                                  </p:childTnLst>
                                </p:cTn>
                              </p:par>
                              <p:par>
                                <p:cTn id="74" presetID="6" presetClass="entr" presetSubtype="16"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circle(in)">
                                      <p:cBhvr>
                                        <p:cTn id="76" dur="750"/>
                                        <p:tgtEl>
                                          <p:spTgt spid="34"/>
                                        </p:tgtEl>
                                      </p:cBhvr>
                                    </p:animEffect>
                                  </p:childTnLst>
                                </p:cTn>
                              </p:par>
                              <p:par>
                                <p:cTn id="77" presetID="6" presetClass="entr" presetSubtype="16"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circle(in)">
                                      <p:cBhvr>
                                        <p:cTn id="79" dur="750"/>
                                        <p:tgtEl>
                                          <p:spTgt spid="35"/>
                                        </p:tgtEl>
                                      </p:cBhvr>
                                    </p:animEffect>
                                  </p:childTnLst>
                                </p:cTn>
                              </p:par>
                              <p:par>
                                <p:cTn id="80" presetID="6" presetClass="entr" presetSubtype="16"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circle(in)">
                                      <p:cBhvr>
                                        <p:cTn id="82" dur="750"/>
                                        <p:tgtEl>
                                          <p:spTgt spid="36"/>
                                        </p:tgtEl>
                                      </p:cBhvr>
                                    </p:animEffect>
                                  </p:childTnLst>
                                </p:cTn>
                              </p:par>
                              <p:par>
                                <p:cTn id="83" presetID="6" presetClass="entr" presetSubtype="16"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circle(in)">
                                      <p:cBhvr>
                                        <p:cTn id="85" dur="750"/>
                                        <p:tgtEl>
                                          <p:spTgt spid="37"/>
                                        </p:tgtEl>
                                      </p:cBhvr>
                                    </p:animEffect>
                                  </p:childTnLst>
                                </p:cTn>
                              </p:par>
                              <p:par>
                                <p:cTn id="86" presetID="6" presetClass="entr" presetSubtype="16"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circle(in)">
                                      <p:cBhvr>
                                        <p:cTn id="88" dur="750"/>
                                        <p:tgtEl>
                                          <p:spTgt spid="38"/>
                                        </p:tgtEl>
                                      </p:cBhvr>
                                    </p:animEffect>
                                  </p:childTnLst>
                                </p:cTn>
                              </p:par>
                              <p:par>
                                <p:cTn id="89" presetID="6" presetClass="entr" presetSubtype="16"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circle(in)">
                                      <p:cBhvr>
                                        <p:cTn id="91"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库存数据 3"/>
          <p:cNvSpPr/>
          <p:nvPr/>
        </p:nvSpPr>
        <p:spPr>
          <a:xfrm>
            <a:off x="19849" y="152056"/>
            <a:ext cx="4912191" cy="61264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404040"/>
                </a:solidFill>
                <a:latin typeface="微软雅黑" pitchFamily="34" charset="-122"/>
                <a:ea typeface="微软雅黑" pitchFamily="34" charset="-122"/>
              </a:rPr>
              <a:t>一、全球出版</a:t>
            </a:r>
            <a:r>
              <a:rPr lang="zh-CN" altLang="en-US" sz="2400" b="1" dirty="0">
                <a:solidFill>
                  <a:srgbClr val="404040"/>
                </a:solidFill>
                <a:latin typeface="微软雅黑" pitchFamily="34" charset="-122"/>
                <a:ea typeface="微软雅黑" pitchFamily="34" charset="-122"/>
              </a:rPr>
              <a:t>发展趋势</a:t>
            </a:r>
          </a:p>
        </p:txBody>
      </p:sp>
      <p:sp>
        <p:nvSpPr>
          <p:cNvPr id="18" name="TextBox 6"/>
          <p:cNvSpPr txBox="1">
            <a:spLocks noChangeArrowheads="1"/>
          </p:cNvSpPr>
          <p:nvPr/>
        </p:nvSpPr>
        <p:spPr bwMode="auto">
          <a:xfrm>
            <a:off x="825279" y="897116"/>
            <a:ext cx="7995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b="1" dirty="0">
                <a:solidFill>
                  <a:srgbClr val="C00000"/>
                </a:solidFill>
                <a:latin typeface="微软雅黑" pitchFamily="34" charset="-122"/>
                <a:ea typeface="微软雅黑" pitchFamily="34" charset="-122"/>
              </a:rPr>
              <a:t>1</a:t>
            </a:r>
            <a:r>
              <a:rPr lang="zh-CN" altLang="en-US" sz="2000" b="1" dirty="0">
                <a:solidFill>
                  <a:srgbClr val="C00000"/>
                </a:solidFill>
                <a:latin typeface="微软雅黑" pitchFamily="34" charset="-122"/>
                <a:ea typeface="微软雅黑" pitchFamily="34" charset="-122"/>
              </a:rPr>
              <a:t>、全球各大出版商</a:t>
            </a:r>
            <a:r>
              <a:rPr lang="en-US" altLang="zh-CN" sz="2000" b="1" dirty="0">
                <a:solidFill>
                  <a:srgbClr val="C00000"/>
                </a:solidFill>
                <a:latin typeface="微软雅黑" pitchFamily="34" charset="-122"/>
                <a:ea typeface="微软雅黑" pitchFamily="34" charset="-122"/>
              </a:rPr>
              <a:t>2015</a:t>
            </a:r>
            <a:r>
              <a:rPr lang="zh-CN" altLang="en-US" sz="2000" b="1" dirty="0">
                <a:solidFill>
                  <a:srgbClr val="C00000"/>
                </a:solidFill>
                <a:latin typeface="微软雅黑" pitchFamily="34" charset="-122"/>
                <a:ea typeface="微软雅黑" pitchFamily="34" charset="-122"/>
              </a:rPr>
              <a:t>年</a:t>
            </a:r>
            <a:r>
              <a:rPr lang="zh-CN" altLang="en-US" sz="2000" b="1" dirty="0" smtClean="0">
                <a:solidFill>
                  <a:srgbClr val="C00000"/>
                </a:solidFill>
                <a:latin typeface="微软雅黑" pitchFamily="34" charset="-122"/>
                <a:ea typeface="微软雅黑" pitchFamily="34" charset="-122"/>
              </a:rPr>
              <a:t>数据收入</a:t>
            </a:r>
            <a:r>
              <a:rPr lang="zh-CN" altLang="en-US" sz="2000" b="1" dirty="0">
                <a:solidFill>
                  <a:srgbClr val="C00000"/>
                </a:solidFill>
                <a:latin typeface="微软雅黑" pitchFamily="34" charset="-122"/>
                <a:ea typeface="微软雅黑" pitchFamily="34" charset="-122"/>
              </a:rPr>
              <a:t>持续增长，已成为主要收入来源</a:t>
            </a:r>
          </a:p>
        </p:txBody>
      </p:sp>
      <p:grpSp>
        <p:nvGrpSpPr>
          <p:cNvPr id="2" name="组合 1"/>
          <p:cNvGrpSpPr/>
          <p:nvPr/>
        </p:nvGrpSpPr>
        <p:grpSpPr>
          <a:xfrm>
            <a:off x="802137" y="1702494"/>
            <a:ext cx="7839075" cy="4883189"/>
            <a:chOff x="569913" y="1772817"/>
            <a:chExt cx="7839075" cy="4592930"/>
          </a:xfrm>
        </p:grpSpPr>
        <p:sp>
          <p:nvSpPr>
            <p:cNvPr id="20" name="AutoShape 6"/>
            <p:cNvSpPr>
              <a:spLocks noChangeArrowheads="1"/>
            </p:cNvSpPr>
            <p:nvPr/>
          </p:nvSpPr>
          <p:spPr bwMode="gray">
            <a:xfrm rot="16200000" flipV="1">
              <a:off x="5349876" y="4606504"/>
              <a:ext cx="374650" cy="727075"/>
            </a:xfrm>
            <a:prstGeom prst="cube">
              <a:avLst>
                <a:gd name="adj" fmla="val 47523"/>
              </a:avLst>
            </a:prstGeom>
            <a:gradFill rotWithShape="1">
              <a:gsLst>
                <a:gs pos="0">
                  <a:srgbClr val="BBE0E3"/>
                </a:gs>
                <a:gs pos="100000">
                  <a:srgbClr val="576869">
                    <a:alpha val="7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21" name="AutoShape 7"/>
            <p:cNvSpPr>
              <a:spLocks noChangeArrowheads="1"/>
            </p:cNvSpPr>
            <p:nvPr/>
          </p:nvSpPr>
          <p:spPr bwMode="gray">
            <a:xfrm rot="16200000" flipV="1">
              <a:off x="3938588" y="3006304"/>
              <a:ext cx="3195637" cy="728663"/>
            </a:xfrm>
            <a:prstGeom prst="cube">
              <a:avLst>
                <a:gd name="adj" fmla="val 23792"/>
              </a:avLst>
            </a:prstGeom>
            <a:gradFill rotWithShape="1">
              <a:gsLst>
                <a:gs pos="0">
                  <a:srgbClr val="181847"/>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25" name="AutoShape 10"/>
            <p:cNvSpPr>
              <a:spLocks noChangeArrowheads="1"/>
            </p:cNvSpPr>
            <p:nvPr/>
          </p:nvSpPr>
          <p:spPr bwMode="gray">
            <a:xfrm rot="16200000" flipV="1">
              <a:off x="3228182" y="4319960"/>
              <a:ext cx="989012" cy="727075"/>
            </a:xfrm>
            <a:prstGeom prst="cube">
              <a:avLst>
                <a:gd name="adj" fmla="val 23792"/>
              </a:avLst>
            </a:prstGeom>
            <a:gradFill rotWithShape="1">
              <a:gsLst>
                <a:gs pos="0">
                  <a:srgbClr val="BBE0E3"/>
                </a:gs>
                <a:gs pos="100000">
                  <a:srgbClr val="576869">
                    <a:alpha val="7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26" name="AutoShape 11"/>
            <p:cNvSpPr>
              <a:spLocks noChangeArrowheads="1"/>
            </p:cNvSpPr>
            <p:nvPr/>
          </p:nvSpPr>
          <p:spPr bwMode="gray">
            <a:xfrm rot="16200000" flipV="1">
              <a:off x="2426494" y="2705473"/>
              <a:ext cx="2592387" cy="727075"/>
            </a:xfrm>
            <a:prstGeom prst="cube">
              <a:avLst>
                <a:gd name="adj" fmla="val 23792"/>
              </a:avLst>
            </a:prstGeom>
            <a:gradFill rotWithShape="1">
              <a:gsLst>
                <a:gs pos="0">
                  <a:srgbClr val="181847"/>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27" name="AutoShape 12"/>
            <p:cNvSpPr>
              <a:spLocks noChangeArrowheads="1"/>
            </p:cNvSpPr>
            <p:nvPr/>
          </p:nvSpPr>
          <p:spPr bwMode="gray">
            <a:xfrm rot="16200000" flipV="1">
              <a:off x="1593851" y="4438229"/>
              <a:ext cx="735012" cy="725487"/>
            </a:xfrm>
            <a:prstGeom prst="cube">
              <a:avLst>
                <a:gd name="adj" fmla="val 23792"/>
              </a:avLst>
            </a:prstGeom>
            <a:gradFill rotWithShape="1">
              <a:gsLst>
                <a:gs pos="0">
                  <a:srgbClr val="BBE0E3"/>
                </a:gs>
                <a:gs pos="100000">
                  <a:srgbClr val="576869">
                    <a:alpha val="7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28" name="AutoShape 13"/>
            <p:cNvSpPr>
              <a:spLocks noChangeArrowheads="1"/>
            </p:cNvSpPr>
            <p:nvPr/>
          </p:nvSpPr>
          <p:spPr bwMode="gray">
            <a:xfrm rot="16200000" flipV="1">
              <a:off x="722313" y="3015829"/>
              <a:ext cx="2473325" cy="720725"/>
            </a:xfrm>
            <a:prstGeom prst="cube">
              <a:avLst>
                <a:gd name="adj" fmla="val 23792"/>
              </a:avLst>
            </a:prstGeom>
            <a:gradFill rotWithShape="1">
              <a:gsLst>
                <a:gs pos="0">
                  <a:srgbClr val="121235"/>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cxnSp>
          <p:nvCxnSpPr>
            <p:cNvPr id="29" name="直接连接符 28"/>
            <p:cNvCxnSpPr/>
            <p:nvPr/>
          </p:nvCxnSpPr>
          <p:spPr>
            <a:xfrm>
              <a:off x="569913" y="5157367"/>
              <a:ext cx="7839075" cy="20637"/>
            </a:xfrm>
            <a:prstGeom prst="line">
              <a:avLst/>
            </a:prstGeom>
          </p:spPr>
          <p:style>
            <a:lnRef idx="1">
              <a:schemeClr val="accent1"/>
            </a:lnRef>
            <a:fillRef idx="0">
              <a:schemeClr val="accent1"/>
            </a:fillRef>
            <a:effectRef idx="0">
              <a:schemeClr val="accent1"/>
            </a:effectRef>
            <a:fontRef idx="minor">
              <a:schemeClr val="tx1"/>
            </a:fontRef>
          </p:style>
        </p:cxnSp>
        <p:sp>
          <p:nvSpPr>
            <p:cNvPr id="30" name="AutoShape 6"/>
            <p:cNvSpPr>
              <a:spLocks noChangeArrowheads="1"/>
            </p:cNvSpPr>
            <p:nvPr/>
          </p:nvSpPr>
          <p:spPr bwMode="gray">
            <a:xfrm rot="16200000" flipV="1">
              <a:off x="6971507" y="4445373"/>
              <a:ext cx="668337" cy="727075"/>
            </a:xfrm>
            <a:prstGeom prst="cube">
              <a:avLst>
                <a:gd name="adj" fmla="val 23792"/>
              </a:avLst>
            </a:prstGeom>
            <a:gradFill rotWithShape="1">
              <a:gsLst>
                <a:gs pos="0">
                  <a:srgbClr val="BBE0E3"/>
                </a:gs>
                <a:gs pos="100000">
                  <a:srgbClr val="576869">
                    <a:alpha val="7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31" name="AutoShape 7"/>
            <p:cNvSpPr>
              <a:spLocks noChangeArrowheads="1"/>
            </p:cNvSpPr>
            <p:nvPr/>
          </p:nvSpPr>
          <p:spPr bwMode="gray">
            <a:xfrm rot="16200000" flipV="1">
              <a:off x="6276976" y="3268241"/>
              <a:ext cx="2057400" cy="727075"/>
            </a:xfrm>
            <a:prstGeom prst="cube">
              <a:avLst>
                <a:gd name="adj" fmla="val 23792"/>
              </a:avLst>
            </a:prstGeom>
            <a:gradFill rotWithShape="1">
              <a:gsLst>
                <a:gs pos="0">
                  <a:srgbClr val="181847"/>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p>
          </p:txBody>
        </p:sp>
        <p:sp>
          <p:nvSpPr>
            <p:cNvPr id="32" name="文本框 148"/>
            <p:cNvSpPr txBox="1">
              <a:spLocks noChangeArrowheads="1"/>
            </p:cNvSpPr>
            <p:nvPr/>
          </p:nvSpPr>
          <p:spPr bwMode="auto">
            <a:xfrm>
              <a:off x="755576" y="5260554"/>
              <a:ext cx="1612975" cy="4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1600" b="1" dirty="0" err="1" smtClean="0"/>
                <a:t>Wolters</a:t>
              </a:r>
              <a:r>
                <a:rPr lang="en-US" altLang="zh-CN" sz="1600" b="1" dirty="0"/>
                <a:t> </a:t>
              </a:r>
              <a:r>
                <a:rPr lang="en-US" altLang="zh-CN" sz="1600" b="1" dirty="0" smtClean="0"/>
                <a:t>Kluwer</a:t>
              </a:r>
            </a:p>
            <a:p>
              <a:pPr eaLnBrk="1" hangingPunct="1"/>
              <a:r>
                <a:rPr lang="zh-CN" altLang="en-US" sz="1200" b="1" dirty="0" smtClean="0">
                  <a:solidFill>
                    <a:srgbClr val="C00000"/>
                  </a:solidFill>
                  <a:latin typeface="仿宋" pitchFamily="49" charset="-122"/>
                  <a:ea typeface="仿宋" pitchFamily="49" charset="-122"/>
                </a:rPr>
                <a:t>法律、医疗、金融等</a:t>
              </a:r>
              <a:endParaRPr lang="zh-CN" altLang="en-US" sz="1200" b="1" dirty="0">
                <a:solidFill>
                  <a:srgbClr val="C00000"/>
                </a:solidFill>
                <a:latin typeface="仿宋" pitchFamily="49" charset="-122"/>
                <a:ea typeface="仿宋" pitchFamily="49" charset="-122"/>
              </a:endParaRPr>
            </a:p>
          </p:txBody>
        </p:sp>
        <p:sp>
          <p:nvSpPr>
            <p:cNvPr id="33" name="文本框 150"/>
            <p:cNvSpPr txBox="1">
              <a:spLocks noChangeArrowheads="1"/>
            </p:cNvSpPr>
            <p:nvPr/>
          </p:nvSpPr>
          <p:spPr bwMode="auto">
            <a:xfrm>
              <a:off x="3131840" y="5282779"/>
              <a:ext cx="1019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1600" b="1" dirty="0"/>
                <a:t>Springer</a:t>
              </a:r>
              <a:endParaRPr lang="zh-CN" altLang="en-US" sz="1600" b="1" dirty="0"/>
            </a:p>
          </p:txBody>
        </p:sp>
        <p:sp>
          <p:nvSpPr>
            <p:cNvPr id="34" name="矩形 152"/>
            <p:cNvSpPr>
              <a:spLocks noChangeArrowheads="1"/>
            </p:cNvSpPr>
            <p:nvPr/>
          </p:nvSpPr>
          <p:spPr bwMode="auto">
            <a:xfrm>
              <a:off x="4638675" y="5294663"/>
              <a:ext cx="1949549" cy="10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600" b="1" dirty="0"/>
                <a:t>Thomson </a:t>
              </a:r>
              <a:r>
                <a:rPr lang="zh-CN" altLang="en-US" sz="1600" b="1" dirty="0" smtClean="0"/>
                <a:t>Reuters</a:t>
              </a:r>
              <a:endParaRPr lang="en-US" altLang="zh-CN" sz="1600" b="1" dirty="0" smtClean="0"/>
            </a:p>
            <a:p>
              <a:r>
                <a:rPr lang="zh-CN" altLang="en-US" sz="1000" b="1" dirty="0">
                  <a:solidFill>
                    <a:srgbClr val="C00000"/>
                  </a:solidFill>
                  <a:latin typeface="华文仿宋" pitchFamily="2" charset="-122"/>
                  <a:ea typeface="华文仿宋" pitchFamily="2" charset="-122"/>
                </a:rPr>
                <a:t>为研究学者、科学家和信息专家提供信息和决策服务工具</a:t>
              </a:r>
            </a:p>
            <a:p>
              <a:pPr eaLnBrk="1" hangingPunct="1"/>
              <a:endParaRPr lang="en-US" altLang="zh-CN" sz="1600" b="1" dirty="0" smtClean="0"/>
            </a:p>
            <a:p>
              <a:pPr eaLnBrk="1" hangingPunct="1"/>
              <a:endParaRPr lang="zh-CN" altLang="en-US" sz="1600" b="1" dirty="0"/>
            </a:p>
          </p:txBody>
        </p:sp>
        <p:sp>
          <p:nvSpPr>
            <p:cNvPr id="35" name="矩形 153"/>
            <p:cNvSpPr>
              <a:spLocks noChangeArrowheads="1"/>
            </p:cNvSpPr>
            <p:nvPr/>
          </p:nvSpPr>
          <p:spPr bwMode="auto">
            <a:xfrm>
              <a:off x="6902450" y="5260554"/>
              <a:ext cx="84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t>Elsevier</a:t>
              </a:r>
            </a:p>
          </p:txBody>
        </p:sp>
        <p:sp>
          <p:nvSpPr>
            <p:cNvPr id="36" name="文本框 154"/>
            <p:cNvSpPr txBox="1">
              <a:spLocks noChangeArrowheads="1"/>
            </p:cNvSpPr>
            <p:nvPr/>
          </p:nvSpPr>
          <p:spPr bwMode="auto">
            <a:xfrm>
              <a:off x="1573213" y="3074567"/>
              <a:ext cx="58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solidFill>
                    <a:schemeClr val="bg1"/>
                  </a:solidFill>
                </a:rPr>
                <a:t>68%</a:t>
              </a:r>
              <a:endParaRPr lang="zh-CN" altLang="en-US">
                <a:solidFill>
                  <a:schemeClr val="bg1"/>
                </a:solidFill>
              </a:endParaRPr>
            </a:p>
          </p:txBody>
        </p:sp>
        <p:sp>
          <p:nvSpPr>
            <p:cNvPr id="37" name="文本框 155"/>
            <p:cNvSpPr txBox="1">
              <a:spLocks noChangeArrowheads="1"/>
            </p:cNvSpPr>
            <p:nvPr/>
          </p:nvSpPr>
          <p:spPr bwMode="auto">
            <a:xfrm>
              <a:off x="3319463" y="2817392"/>
              <a:ext cx="75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solidFill>
                    <a:schemeClr val="bg1"/>
                  </a:solidFill>
                </a:rPr>
                <a:t>71.7%</a:t>
              </a:r>
              <a:endParaRPr lang="zh-CN" altLang="en-US">
                <a:solidFill>
                  <a:schemeClr val="bg1"/>
                </a:solidFill>
              </a:endParaRPr>
            </a:p>
          </p:txBody>
        </p:sp>
        <p:sp>
          <p:nvSpPr>
            <p:cNvPr id="38" name="文本框 157"/>
            <p:cNvSpPr txBox="1">
              <a:spLocks noChangeArrowheads="1"/>
            </p:cNvSpPr>
            <p:nvPr/>
          </p:nvSpPr>
          <p:spPr bwMode="auto">
            <a:xfrm>
              <a:off x="5162550" y="3280942"/>
              <a:ext cx="58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solidFill>
                    <a:schemeClr val="bg1"/>
                  </a:solidFill>
                </a:rPr>
                <a:t>92%</a:t>
              </a:r>
              <a:endParaRPr lang="zh-CN" altLang="en-US">
                <a:solidFill>
                  <a:schemeClr val="bg1"/>
                </a:solidFill>
              </a:endParaRPr>
            </a:p>
          </p:txBody>
        </p:sp>
        <p:sp>
          <p:nvSpPr>
            <p:cNvPr id="39" name="文本框 158"/>
            <p:cNvSpPr txBox="1">
              <a:spLocks noChangeArrowheads="1"/>
            </p:cNvSpPr>
            <p:nvPr/>
          </p:nvSpPr>
          <p:spPr bwMode="auto">
            <a:xfrm>
              <a:off x="6951663" y="3588917"/>
              <a:ext cx="58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solidFill>
                    <a:schemeClr val="bg1"/>
                  </a:solidFill>
                </a:rPr>
                <a:t>66%</a:t>
              </a:r>
              <a:endParaRPr lang="zh-CN" altLang="en-US">
                <a:solidFill>
                  <a:schemeClr val="bg1"/>
                </a:solidFill>
              </a:endParaRPr>
            </a:p>
          </p:txBody>
        </p:sp>
        <p:sp>
          <p:nvSpPr>
            <p:cNvPr id="40" name="文本框 159"/>
            <p:cNvSpPr txBox="1">
              <a:spLocks noChangeArrowheads="1"/>
            </p:cNvSpPr>
            <p:nvPr/>
          </p:nvSpPr>
          <p:spPr bwMode="auto">
            <a:xfrm>
              <a:off x="1598613" y="4685879"/>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a:t>20%</a:t>
              </a:r>
              <a:endParaRPr lang="zh-CN" altLang="en-US" b="1"/>
            </a:p>
          </p:txBody>
        </p:sp>
        <p:sp>
          <p:nvSpPr>
            <p:cNvPr id="41" name="文本框 160"/>
            <p:cNvSpPr txBox="1">
              <a:spLocks noChangeArrowheads="1"/>
            </p:cNvSpPr>
            <p:nvPr/>
          </p:nvSpPr>
          <p:spPr bwMode="auto">
            <a:xfrm>
              <a:off x="3367088" y="4489029"/>
              <a:ext cx="76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a:t>28.3%</a:t>
              </a:r>
              <a:endParaRPr lang="zh-CN" altLang="en-US" b="1"/>
            </a:p>
          </p:txBody>
        </p:sp>
        <p:sp>
          <p:nvSpPr>
            <p:cNvPr id="42" name="文本框 162"/>
            <p:cNvSpPr txBox="1">
              <a:spLocks noChangeArrowheads="1"/>
            </p:cNvSpPr>
            <p:nvPr/>
          </p:nvSpPr>
          <p:spPr bwMode="auto">
            <a:xfrm>
              <a:off x="5194300" y="4881142"/>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a:t>8%</a:t>
              </a:r>
              <a:endParaRPr lang="zh-CN" altLang="en-US" b="1"/>
            </a:p>
          </p:txBody>
        </p:sp>
        <p:sp>
          <p:nvSpPr>
            <p:cNvPr id="43" name="文本框 163"/>
            <p:cNvSpPr txBox="1">
              <a:spLocks noChangeArrowheads="1"/>
            </p:cNvSpPr>
            <p:nvPr/>
          </p:nvSpPr>
          <p:spPr bwMode="auto">
            <a:xfrm>
              <a:off x="6942138" y="4717629"/>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a:t>18%</a:t>
              </a:r>
              <a:endParaRPr lang="zh-CN" altLang="en-US" b="1"/>
            </a:p>
          </p:txBody>
        </p:sp>
        <p:sp>
          <p:nvSpPr>
            <p:cNvPr id="44" name="矩形 43"/>
            <p:cNvSpPr/>
            <p:nvPr/>
          </p:nvSpPr>
          <p:spPr>
            <a:xfrm>
              <a:off x="2722563" y="6035254"/>
              <a:ext cx="220662" cy="222250"/>
            </a:xfrm>
            <a:prstGeom prst="rect">
              <a:avLst/>
            </a:prstGeom>
            <a:solidFill>
              <a:srgbClr val="2323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矩形 44"/>
            <p:cNvSpPr/>
            <p:nvPr/>
          </p:nvSpPr>
          <p:spPr>
            <a:xfrm>
              <a:off x="5157788" y="6016204"/>
              <a:ext cx="222250" cy="220663"/>
            </a:xfrm>
            <a:prstGeom prst="rect">
              <a:avLst/>
            </a:prstGeom>
            <a:solidFill>
              <a:srgbClr val="BBDD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BBDDE0"/>
                </a:solidFill>
              </a:endParaRPr>
            </a:p>
          </p:txBody>
        </p:sp>
        <p:sp>
          <p:nvSpPr>
            <p:cNvPr id="46" name="矩形 169"/>
            <p:cNvSpPr>
              <a:spLocks noChangeArrowheads="1"/>
            </p:cNvSpPr>
            <p:nvPr/>
          </p:nvSpPr>
          <p:spPr bwMode="auto">
            <a:xfrm>
              <a:off x="5467350" y="5962229"/>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b="1" dirty="0">
                  <a:latin typeface="微软雅黑" pitchFamily="34" charset="-122"/>
                  <a:ea typeface="微软雅黑" pitchFamily="34" charset="-122"/>
                </a:rPr>
                <a:t>纸本收入比例</a:t>
              </a:r>
            </a:p>
          </p:txBody>
        </p:sp>
        <p:sp>
          <p:nvSpPr>
            <p:cNvPr id="47" name="矩形 170"/>
            <p:cNvSpPr>
              <a:spLocks noChangeArrowheads="1"/>
            </p:cNvSpPr>
            <p:nvPr/>
          </p:nvSpPr>
          <p:spPr bwMode="auto">
            <a:xfrm>
              <a:off x="3068638" y="5962229"/>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b="1" dirty="0">
                  <a:latin typeface="微软雅黑" pitchFamily="34" charset="-122"/>
                  <a:ea typeface="微软雅黑" pitchFamily="34" charset="-122"/>
                </a:rPr>
                <a:t>电子收入比例</a:t>
              </a:r>
            </a:p>
          </p:txBody>
        </p:sp>
        <p:sp>
          <p:nvSpPr>
            <p:cNvPr id="48" name="TextBox 1"/>
            <p:cNvSpPr txBox="1">
              <a:spLocks noChangeArrowheads="1"/>
            </p:cNvSpPr>
            <p:nvPr/>
          </p:nvSpPr>
          <p:spPr bwMode="auto">
            <a:xfrm>
              <a:off x="7893051" y="2575836"/>
              <a:ext cx="4000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zh-CN" altLang="en-US" sz="1400" dirty="0">
                  <a:latin typeface="微软雅黑" pitchFamily="34" charset="-122"/>
                  <a:ea typeface="微软雅黑" pitchFamily="34" charset="-122"/>
                </a:rPr>
                <a:t>数据来源：各出版公司年报</a:t>
              </a:r>
            </a:p>
          </p:txBody>
        </p:sp>
      </p:grpSp>
      <p:graphicFrame>
        <p:nvGraphicFramePr>
          <p:cNvPr id="9" name="表格 8"/>
          <p:cNvGraphicFramePr>
            <a:graphicFrameLocks noGrp="1"/>
          </p:cNvGraphicFramePr>
          <p:nvPr>
            <p:extLst>
              <p:ext uri="{D42A27DB-BD31-4B8C-83A1-F6EECF244321}">
                <p14:modId xmlns:p14="http://schemas.microsoft.com/office/powerpoint/2010/main" val="1902719106"/>
              </p:ext>
            </p:extLst>
          </p:nvPr>
        </p:nvGraphicFramePr>
        <p:xfrm>
          <a:off x="4355976" y="1268760"/>
          <a:ext cx="2340000" cy="428004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340000"/>
              </a:tblGrid>
              <a:tr h="404151">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Advances in Space Research</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404151">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Planetary and Space Science</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404151">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Chinese Astronomy and Astrophysics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404151">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Icarus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404151">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Space Research Today </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404151">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 </a:t>
                      </a:r>
                      <a:r>
                        <a:rPr lang="en-US" sz="1100" u="none" strike="noStrike" dirty="0" smtClean="0">
                          <a:solidFill>
                            <a:schemeClr val="bg1"/>
                          </a:solidFill>
                          <a:effectLst/>
                          <a:latin typeface="微软雅黑" panose="020B0503020204020204" pitchFamily="34" charset="-122"/>
                          <a:ea typeface="微软雅黑" panose="020B0503020204020204" pitchFamily="34" charset="-122"/>
                        </a:rPr>
                        <a:t>Aerospace Science and Technology</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411145">
                <a:tc>
                  <a:txBody>
                    <a:bodyPr/>
                    <a:lstStyle/>
                    <a:p>
                      <a:pPr algn="l" fontAlgn="ctr"/>
                      <a:r>
                        <a:rPr lang="en-US" sz="1100" u="none" strike="noStrike" dirty="0" smtClean="0">
                          <a:solidFill>
                            <a:schemeClr val="bg1"/>
                          </a:solidFill>
                          <a:effectLst/>
                          <a:latin typeface="微软雅黑" panose="020B0503020204020204" pitchFamily="34" charset="-122"/>
                          <a:ea typeface="微软雅黑" panose="020B0503020204020204" pitchFamily="34" charset="-122"/>
                        </a:rPr>
                        <a:t>Infrared Physics &amp; Technology</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360040">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COSPAR Information Bulletin</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541975">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Physics of the Earth and Planetary Interiors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r h="541975">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Progress</a:t>
                      </a:r>
                      <a:r>
                        <a:rPr lang="en-US" sz="1100" b="0" i="0" u="none" strike="noStrike" baseline="0" dirty="0" smtClean="0">
                          <a:solidFill>
                            <a:schemeClr val="bg1"/>
                          </a:solidFill>
                          <a:effectLst/>
                          <a:latin typeface="微软雅黑" panose="020B0503020204020204" pitchFamily="34" charset="-122"/>
                          <a:ea typeface="微软雅黑" panose="020B0503020204020204" pitchFamily="34" charset="-122"/>
                        </a:rPr>
                        <a:t> in Aerospace Sciences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tx2">
                        <a:lumMod val="75000"/>
                      </a:schemeClr>
                    </a:solidFill>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4024853239"/>
              </p:ext>
            </p:extLst>
          </p:nvPr>
        </p:nvGraphicFramePr>
        <p:xfrm>
          <a:off x="467544" y="908720"/>
          <a:ext cx="2592288" cy="4848667"/>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2592288"/>
              </a:tblGrid>
              <a:tr h="289429">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Astronomy</a:t>
                      </a:r>
                      <a:r>
                        <a:rPr lang="en-US" sz="1100" b="0" i="0" u="none" strike="noStrike" baseline="0" dirty="0" smtClean="0">
                          <a:solidFill>
                            <a:schemeClr val="bg1"/>
                          </a:solidFill>
                          <a:effectLst/>
                          <a:latin typeface="微软雅黑" panose="020B0503020204020204" pitchFamily="34" charset="-122"/>
                          <a:ea typeface="微软雅黑" panose="020B0503020204020204" pitchFamily="34" charset="-122"/>
                        </a:rPr>
                        <a:t> Letters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325943">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Astronomy Reports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Astrophysical</a:t>
                      </a:r>
                      <a:r>
                        <a:rPr lang="en-US" sz="1100" b="0" i="0" u="none" strike="noStrike" baseline="0" dirty="0" smtClean="0">
                          <a:solidFill>
                            <a:schemeClr val="bg1"/>
                          </a:solidFill>
                          <a:effectLst/>
                          <a:latin typeface="微软雅黑" panose="020B0503020204020204" pitchFamily="34" charset="-122"/>
                          <a:ea typeface="微软雅黑" panose="020B0503020204020204" pitchFamily="34" charset="-122"/>
                        </a:rPr>
                        <a:t> Bulletin</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Astrophysics</a:t>
                      </a:r>
                      <a:r>
                        <a:rPr lang="en-US" sz="1100" b="0" i="0" u="none" strike="noStrike" baseline="0" dirty="0" smtClean="0">
                          <a:solidFill>
                            <a:schemeClr val="bg1"/>
                          </a:solidFill>
                          <a:effectLst/>
                          <a:latin typeface="微软雅黑" panose="020B0503020204020204" pitchFamily="34" charset="-122"/>
                          <a:ea typeface="微软雅黑" panose="020B0503020204020204" pitchFamily="34" charset="-122"/>
                        </a:rPr>
                        <a:t> and Space Science</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u="none" strike="noStrike" dirty="0" smtClean="0">
                          <a:solidFill>
                            <a:schemeClr val="bg1"/>
                          </a:solidFill>
                          <a:effectLst/>
                          <a:latin typeface="微软雅黑" panose="020B0503020204020204" pitchFamily="34" charset="-122"/>
                          <a:ea typeface="微软雅黑" panose="020B0503020204020204" pitchFamily="34" charset="-122"/>
                        </a:rPr>
                        <a:t>Celestial Mechanics and Dynamical Astronomy </a:t>
                      </a:r>
                      <a:endParaRPr lang="en-US" altLang="zh-CN" sz="11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325943">
                <a:tc>
                  <a:txBody>
                    <a:bodyPr/>
                    <a:lstStyle/>
                    <a:p>
                      <a:pPr algn="l" fontAlgn="ctr"/>
                      <a:r>
                        <a:rPr lang="en-US" sz="1100" b="0" i="0" u="none" strike="noStrike" dirty="0" smtClean="0">
                          <a:solidFill>
                            <a:schemeClr val="bg1"/>
                          </a:solidFill>
                          <a:effectLst/>
                          <a:latin typeface="微软雅黑" panose="020B0503020204020204" pitchFamily="34" charset="-122"/>
                          <a:ea typeface="微软雅黑" panose="020B0503020204020204" pitchFamily="34" charset="-122"/>
                        </a:rPr>
                        <a:t>Earth, Moon, and Planets</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325943">
                <a:tc>
                  <a:txBody>
                    <a:bodyPr/>
                    <a:lstStyle/>
                    <a:p>
                      <a:pPr algn="l" fontAlgn="ctr"/>
                      <a:r>
                        <a:rPr lang="en-US" sz="1100" u="none" strike="noStrike" dirty="0" smtClean="0">
                          <a:solidFill>
                            <a:schemeClr val="bg1"/>
                          </a:solidFill>
                          <a:effectLst/>
                          <a:latin typeface="微软雅黑" panose="020B0503020204020204" pitchFamily="34" charset="-122"/>
                          <a:ea typeface="微软雅黑" panose="020B0503020204020204" pitchFamily="34" charset="-122"/>
                        </a:rPr>
                        <a:t>Astronomy </a:t>
                      </a:r>
                      <a:r>
                        <a:rPr lang="en-US" sz="1100" u="none" strike="noStrike" dirty="0">
                          <a:solidFill>
                            <a:schemeClr val="bg1"/>
                          </a:solidFill>
                          <a:effectLst/>
                          <a:latin typeface="微软雅黑" panose="020B0503020204020204" pitchFamily="34" charset="-122"/>
                          <a:ea typeface="微软雅黑" panose="020B0503020204020204" pitchFamily="34" charset="-122"/>
                        </a:rPr>
                        <a:t>and Astrophysics Review </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3396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u="none" strike="noStrike" dirty="0" smtClean="0">
                          <a:solidFill>
                            <a:schemeClr val="bg1"/>
                          </a:solidFill>
                          <a:effectLst/>
                          <a:latin typeface="微软雅黑" panose="020B0503020204020204" pitchFamily="34" charset="-122"/>
                          <a:ea typeface="微软雅黑" panose="020B0503020204020204" pitchFamily="34" charset="-122"/>
                        </a:rPr>
                        <a:t>Solar Physics </a:t>
                      </a:r>
                      <a:endParaRPr lang="en-US" altLang="zh-CN" sz="11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Astrophysics </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415392">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Journal of Astrophysics and Astronomy</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325943">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Computational Astrophysics and Cosmology </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325943">
                <a:tc>
                  <a:txBody>
                    <a:bodyPr/>
                    <a:lstStyle/>
                    <a:p>
                      <a:pPr algn="l" fontAlgn="ctr"/>
                      <a:r>
                        <a:rPr lang="en-US" sz="1100" u="none" strike="noStrike" dirty="0" err="1">
                          <a:solidFill>
                            <a:schemeClr val="bg1"/>
                          </a:solidFill>
                          <a:effectLst/>
                          <a:latin typeface="微软雅黑" panose="020B0503020204020204" pitchFamily="34" charset="-122"/>
                          <a:ea typeface="微软雅黑" panose="020B0503020204020204" pitchFamily="34" charset="-122"/>
                        </a:rPr>
                        <a:t>Radiophysics</a:t>
                      </a:r>
                      <a:r>
                        <a:rPr lang="en-US" sz="1100" u="none" strike="noStrike" dirty="0">
                          <a:solidFill>
                            <a:schemeClr val="bg1"/>
                          </a:solidFill>
                          <a:effectLst/>
                          <a:latin typeface="微软雅黑" panose="020B0503020204020204" pitchFamily="34" charset="-122"/>
                          <a:ea typeface="微软雅黑" panose="020B0503020204020204" pitchFamily="34" charset="-122"/>
                        </a:rPr>
                        <a:t> and Quantum Electronics </a:t>
                      </a:r>
                      <a:endParaRPr 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u="none" strike="noStrike" dirty="0" smtClean="0">
                          <a:solidFill>
                            <a:schemeClr val="bg1"/>
                          </a:solidFill>
                          <a:effectLst/>
                          <a:latin typeface="微软雅黑" panose="020B0503020204020204" pitchFamily="34" charset="-122"/>
                          <a:ea typeface="微软雅黑" panose="020B0503020204020204" pitchFamily="34" charset="-122"/>
                        </a:rPr>
                        <a:t>Journal of Infrared, Millimeter, and Terahertz Waves </a:t>
                      </a:r>
                      <a:endParaRPr lang="en-US" altLang="zh-CN" sz="11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u="none" strike="noStrike" dirty="0" smtClean="0">
                          <a:solidFill>
                            <a:schemeClr val="bg1"/>
                          </a:solidFill>
                          <a:effectLst/>
                          <a:latin typeface="微软雅黑" panose="020B0503020204020204" pitchFamily="34" charset="-122"/>
                          <a:ea typeface="微软雅黑" panose="020B0503020204020204" pitchFamily="34" charset="-122"/>
                        </a:rPr>
                        <a:t>Space Science Reviews </a:t>
                      </a:r>
                      <a:endParaRPr lang="en-US" altLang="zh-CN" sz="11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r h="289429">
                <a:tc>
                  <a:txBody>
                    <a:bodyPr/>
                    <a:lstStyle/>
                    <a:p>
                      <a:pPr algn="l" fontAlgn="ctr"/>
                      <a:r>
                        <a:rPr lang="en-US" sz="1100" u="none" strike="noStrike" dirty="0">
                          <a:solidFill>
                            <a:schemeClr val="bg1"/>
                          </a:solidFill>
                          <a:effectLst/>
                          <a:latin typeface="微软雅黑" panose="020B0503020204020204" pitchFamily="34" charset="-122"/>
                          <a:ea typeface="微软雅黑" panose="020B0503020204020204" pitchFamily="34" charset="-122"/>
                        </a:rPr>
                        <a:t>General Relativity and Gravitation </a:t>
                      </a:r>
                      <a:endParaRPr lang="en-US" sz="110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50000"/>
                      </a:schemeClr>
                    </a:solidFill>
                  </a:tcPr>
                </a:tc>
              </a:tr>
            </a:tbl>
          </a:graphicData>
        </a:graphic>
      </p:graphicFrame>
      <p:grpSp>
        <p:nvGrpSpPr>
          <p:cNvPr id="24" name="组合 23"/>
          <p:cNvGrpSpPr/>
          <p:nvPr/>
        </p:nvGrpSpPr>
        <p:grpSpPr>
          <a:xfrm>
            <a:off x="3160933" y="1660801"/>
            <a:ext cx="423864" cy="3609414"/>
            <a:chOff x="3149352" y="1702493"/>
            <a:chExt cx="376239" cy="3609414"/>
          </a:xfrm>
        </p:grpSpPr>
        <p:cxnSp>
          <p:nvCxnSpPr>
            <p:cNvPr id="6" name="直接连接符 5"/>
            <p:cNvCxnSpPr>
              <a:endCxn id="37" idx="1"/>
            </p:cNvCxnSpPr>
            <p:nvPr/>
          </p:nvCxnSpPr>
          <p:spPr>
            <a:xfrm>
              <a:off x="3149353" y="1702493"/>
              <a:ext cx="376238" cy="130722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7" idx="1"/>
            </p:cNvCxnSpPr>
            <p:nvPr/>
          </p:nvCxnSpPr>
          <p:spPr>
            <a:xfrm flipH="1">
              <a:off x="3149352" y="3009715"/>
              <a:ext cx="376238" cy="230219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448" y="1558478"/>
            <a:ext cx="363442" cy="3727269"/>
            <a:chOff x="6588224" y="1340768"/>
            <a:chExt cx="363442" cy="3727269"/>
          </a:xfrm>
        </p:grpSpPr>
        <p:cxnSp>
          <p:nvCxnSpPr>
            <p:cNvPr id="49" name="直接连接符 48"/>
            <p:cNvCxnSpPr/>
            <p:nvPr/>
          </p:nvCxnSpPr>
          <p:spPr>
            <a:xfrm>
              <a:off x="6588224" y="1340768"/>
              <a:ext cx="363439" cy="212045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588224" y="3461226"/>
              <a:ext cx="363442" cy="1606811"/>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55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对象 2"/>
          <p:cNvGraphicFramePr>
            <a:graphicFrameLocks/>
          </p:cNvGraphicFramePr>
          <p:nvPr>
            <p:extLst>
              <p:ext uri="{D42A27DB-BD31-4B8C-83A1-F6EECF244321}">
                <p14:modId xmlns:p14="http://schemas.microsoft.com/office/powerpoint/2010/main" val="3521609556"/>
              </p:ext>
            </p:extLst>
          </p:nvPr>
        </p:nvGraphicFramePr>
        <p:xfrm>
          <a:off x="971600" y="2362944"/>
          <a:ext cx="7112000" cy="3638550"/>
        </p:xfrm>
        <a:graphic>
          <a:graphicData uri="http://schemas.openxmlformats.org/presentationml/2006/ole">
            <mc:AlternateContent xmlns:mc="http://schemas.openxmlformats.org/markup-compatibility/2006">
              <mc:Choice xmlns:v="urn:schemas-microsoft-com:vml" Requires="v">
                <p:oleObj spid="_x0000_s1083" name="图表" r:id="rId3" imgW="8577815" imgH="4816257" progId="Excel.Chart.8">
                  <p:embed/>
                </p:oleObj>
              </mc:Choice>
              <mc:Fallback>
                <p:oleObj name="图表" r:id="rId3" imgW="8577815" imgH="481625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362944"/>
                        <a:ext cx="7112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3"/>
          <p:cNvSpPr txBox="1">
            <a:spLocks noChangeArrowheads="1"/>
          </p:cNvSpPr>
          <p:nvPr/>
        </p:nvSpPr>
        <p:spPr bwMode="auto">
          <a:xfrm>
            <a:off x="2467932" y="6086475"/>
            <a:ext cx="415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zh-CN" altLang="en-US" sz="1400" dirty="0">
                <a:latin typeface="微软雅黑" pitchFamily="34" charset="-122"/>
                <a:ea typeface="微软雅黑" pitchFamily="34" charset="-122"/>
              </a:rPr>
              <a:t>数据来源：</a:t>
            </a:r>
            <a:r>
              <a:rPr lang="en-US" altLang="zh-CN" sz="1400" dirty="0">
                <a:latin typeface="微软雅黑" pitchFamily="34" charset="-122"/>
                <a:ea typeface="微软雅黑" pitchFamily="34" charset="-122"/>
              </a:rPr>
              <a:t>2001-2014</a:t>
            </a:r>
            <a:r>
              <a:rPr lang="zh-CN" altLang="en-US" sz="1400" dirty="0">
                <a:latin typeface="微软雅黑" pitchFamily="34" charset="-122"/>
                <a:ea typeface="微软雅黑" pitchFamily="34" charset="-122"/>
              </a:rPr>
              <a:t>年全国新闻出版业基本情况</a:t>
            </a:r>
          </a:p>
        </p:txBody>
      </p:sp>
      <p:sp>
        <p:nvSpPr>
          <p:cNvPr id="2" name="矩形 1"/>
          <p:cNvSpPr/>
          <p:nvPr/>
        </p:nvSpPr>
        <p:spPr>
          <a:xfrm>
            <a:off x="631900" y="1415450"/>
            <a:ext cx="8116564" cy="923330"/>
          </a:xfrm>
          <a:prstGeom prst="rect">
            <a:avLst/>
          </a:prstGeom>
        </p:spPr>
        <p:txBody>
          <a:bodyPr wrap="square">
            <a:spAutoFit/>
          </a:bodyPr>
          <a:lstStyle/>
          <a:p>
            <a:pPr indent="444500">
              <a:lnSpc>
                <a:spcPct val="150000"/>
              </a:lnSpc>
            </a:pPr>
            <a:r>
              <a:rPr lang="en-US" altLang="zh-CN" b="1" dirty="0" smtClean="0">
                <a:latin typeface="微软雅黑" pitchFamily="34" charset="-122"/>
                <a:ea typeface="微软雅黑" pitchFamily="34" charset="-122"/>
              </a:rPr>
              <a:t>2014</a:t>
            </a:r>
            <a:r>
              <a:rPr lang="zh-CN" altLang="en-US" b="1" dirty="0">
                <a:latin typeface="微软雅黑" pitchFamily="34" charset="-122"/>
                <a:ea typeface="微软雅黑" pitchFamily="34" charset="-122"/>
              </a:rPr>
              <a:t>年，我国共进口数字出版物</a:t>
            </a:r>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亿美元，占总进口</a:t>
            </a:r>
            <a:r>
              <a:rPr lang="en-US" altLang="zh-CN" b="1" dirty="0">
                <a:latin typeface="微软雅黑" pitchFamily="34" charset="-122"/>
                <a:ea typeface="微软雅黑" pitchFamily="34" charset="-122"/>
              </a:rPr>
              <a:t>4.9</a:t>
            </a:r>
            <a:r>
              <a:rPr lang="zh-CN" altLang="en-US" b="1" dirty="0">
                <a:latin typeface="微软雅黑" pitchFamily="34" charset="-122"/>
                <a:ea typeface="微软雅黑" pitchFamily="34" charset="-122"/>
              </a:rPr>
              <a:t>亿美元的</a:t>
            </a:r>
            <a:r>
              <a:rPr lang="en-US" altLang="zh-CN" b="1" dirty="0">
                <a:latin typeface="微软雅黑" pitchFamily="34" charset="-122"/>
                <a:ea typeface="微软雅黑" pitchFamily="34" charset="-122"/>
              </a:rPr>
              <a:t>42.45%</a:t>
            </a:r>
            <a:r>
              <a:rPr lang="zh-CN" altLang="en-US" b="1" dirty="0">
                <a:latin typeface="微软雅黑" pitchFamily="34" charset="-122"/>
                <a:ea typeface="微软雅黑" pitchFamily="34" charset="-122"/>
              </a:rPr>
              <a:t>。数字出版物的出口很少，大概为</a:t>
            </a:r>
            <a:r>
              <a:rPr lang="en-US" altLang="zh-CN" b="1" dirty="0">
                <a:latin typeface="微软雅黑" pitchFamily="34" charset="-122"/>
                <a:ea typeface="微软雅黑" pitchFamily="34" charset="-122"/>
              </a:rPr>
              <a:t>100</a:t>
            </a:r>
            <a:r>
              <a:rPr lang="zh-CN" altLang="en-US" b="1" dirty="0">
                <a:latin typeface="微软雅黑" pitchFamily="34" charset="-122"/>
                <a:ea typeface="微软雅黑" pitchFamily="34" charset="-122"/>
              </a:rPr>
              <a:t>万美元左右，约占总出口</a:t>
            </a: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亿美元的</a:t>
            </a: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a:t>
            </a:r>
            <a:endParaRPr lang="zh-CN" altLang="zh-CN" b="1" dirty="0">
              <a:latin typeface="微软雅黑" pitchFamily="34" charset="-122"/>
              <a:ea typeface="微软雅黑" pitchFamily="34" charset="-122"/>
            </a:endParaRPr>
          </a:p>
        </p:txBody>
      </p:sp>
      <p:sp>
        <p:nvSpPr>
          <p:cNvPr id="9" name="TextBox 6"/>
          <p:cNvSpPr txBox="1">
            <a:spLocks noChangeArrowheads="1"/>
          </p:cNvSpPr>
          <p:nvPr/>
        </p:nvSpPr>
        <p:spPr bwMode="auto">
          <a:xfrm>
            <a:off x="863029" y="870620"/>
            <a:ext cx="788543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2000" b="1" dirty="0" smtClean="0">
                <a:solidFill>
                  <a:srgbClr val="C00000"/>
                </a:solidFill>
                <a:latin typeface="微软雅黑" pitchFamily="34" charset="-122"/>
                <a:ea typeface="微软雅黑" pitchFamily="34" charset="-122"/>
              </a:rPr>
              <a:t>2</a:t>
            </a:r>
            <a:r>
              <a:rPr lang="zh-CN" altLang="en-US" sz="2000" b="1" dirty="0" smtClean="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数字出版物进口已成为我国出版物进口的重要形态</a:t>
            </a:r>
          </a:p>
        </p:txBody>
      </p:sp>
      <p:sp>
        <p:nvSpPr>
          <p:cNvPr id="11" name="流程图: 库存数据 10"/>
          <p:cNvSpPr/>
          <p:nvPr/>
        </p:nvSpPr>
        <p:spPr>
          <a:xfrm>
            <a:off x="19849" y="152056"/>
            <a:ext cx="4912191" cy="61264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404040"/>
                </a:solidFill>
                <a:latin typeface="微软雅黑" pitchFamily="34" charset="-122"/>
                <a:ea typeface="微软雅黑" pitchFamily="34" charset="-122"/>
              </a:rPr>
              <a:t>一、全球出版</a:t>
            </a:r>
            <a:r>
              <a:rPr lang="zh-CN" altLang="en-US" sz="2400" b="1" dirty="0">
                <a:solidFill>
                  <a:srgbClr val="404040"/>
                </a:solidFill>
                <a:latin typeface="微软雅黑" pitchFamily="34" charset="-122"/>
                <a:ea typeface="微软雅黑" pitchFamily="34" charset="-122"/>
              </a:rPr>
              <a:t>发展趋势</a:t>
            </a:r>
          </a:p>
        </p:txBody>
      </p:sp>
    </p:spTree>
    <p:extLst>
      <p:ext uri="{BB962C8B-B14F-4D97-AF65-F5344CB8AC3E}">
        <p14:creationId xmlns:p14="http://schemas.microsoft.com/office/powerpoint/2010/main" val="18855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
          <p:cNvSpPr>
            <a:spLocks noChangeArrowheads="1"/>
          </p:cNvSpPr>
          <p:nvPr/>
        </p:nvSpPr>
        <p:spPr bwMode="auto">
          <a:xfrm>
            <a:off x="827584" y="868650"/>
            <a:ext cx="817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000" b="1" dirty="0" smtClean="0">
                <a:solidFill>
                  <a:srgbClr val="C00000"/>
                </a:solidFill>
                <a:latin typeface="微软雅黑" pitchFamily="34" charset="-122"/>
                <a:ea typeface="微软雅黑" pitchFamily="34" charset="-122"/>
              </a:rPr>
              <a:t>3</a:t>
            </a:r>
            <a:r>
              <a:rPr lang="zh-CN" altLang="en-US" sz="2000" b="1" dirty="0" smtClean="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对开放获取模式的接受度</a:t>
            </a:r>
            <a:r>
              <a:rPr lang="zh-CN" altLang="en-US" sz="2000" b="1" dirty="0" smtClean="0">
                <a:solidFill>
                  <a:srgbClr val="C00000"/>
                </a:solidFill>
                <a:latin typeface="微软雅黑" pitchFamily="34" charset="-122"/>
                <a:ea typeface="微软雅黑" pitchFamily="34" charset="-122"/>
              </a:rPr>
              <a:t>增强</a:t>
            </a:r>
            <a:endParaRPr lang="en-US" altLang="zh-CN" sz="2000" b="1" dirty="0">
              <a:solidFill>
                <a:srgbClr val="C00000"/>
              </a:solidFill>
              <a:latin typeface="微软雅黑" pitchFamily="34" charset="-122"/>
              <a:ea typeface="微软雅黑" pitchFamily="34" charset="-122"/>
            </a:endParaRPr>
          </a:p>
        </p:txBody>
      </p:sp>
      <p:pic>
        <p:nvPicPr>
          <p:cNvPr id="20"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2494453"/>
            <a:ext cx="3935808" cy="10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9128" y="2060574"/>
            <a:ext cx="3789213" cy="221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1600" y="4621398"/>
            <a:ext cx="5341390" cy="112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37059" y="1384856"/>
            <a:ext cx="8208911" cy="400110"/>
          </a:xfrm>
          <a:prstGeom prst="rect">
            <a:avLst/>
          </a:prstGeom>
        </p:spPr>
        <p:txBody>
          <a:bodyPr wrap="square">
            <a:spAutoFit/>
          </a:bodyPr>
          <a:lstStyle/>
          <a:p>
            <a:pPr lvl="0"/>
            <a:r>
              <a:rPr lang="zh-CN" altLang="en-US" sz="2000" b="1" dirty="0">
                <a:solidFill>
                  <a:prstClr val="black"/>
                </a:solidFill>
                <a:latin typeface="微软雅黑" pitchFamily="34" charset="-122"/>
                <a:ea typeface="微软雅黑" pitchFamily="34" charset="-122"/>
              </a:rPr>
              <a:t>众多学术出版商纷纷出台</a:t>
            </a:r>
            <a:r>
              <a:rPr lang="en-US" altLang="zh-CN" sz="2000" b="1" dirty="0">
                <a:solidFill>
                  <a:prstClr val="black"/>
                </a:solidFill>
                <a:latin typeface="微软雅黑" pitchFamily="34" charset="-122"/>
                <a:ea typeface="微软雅黑" pitchFamily="34" charset="-122"/>
              </a:rPr>
              <a:t>Open Access</a:t>
            </a:r>
            <a:r>
              <a:rPr lang="zh-CN" altLang="en-US" sz="2000" b="1" dirty="0">
                <a:solidFill>
                  <a:prstClr val="black"/>
                </a:solidFill>
                <a:latin typeface="微软雅黑" pitchFamily="34" charset="-122"/>
                <a:ea typeface="微软雅黑" pitchFamily="34" charset="-122"/>
              </a:rPr>
              <a:t>政策或者发布专门的</a:t>
            </a:r>
            <a:r>
              <a:rPr lang="en-US" altLang="zh-CN" sz="2000" b="1" dirty="0">
                <a:solidFill>
                  <a:prstClr val="black"/>
                </a:solidFill>
                <a:latin typeface="微软雅黑" pitchFamily="34" charset="-122"/>
                <a:ea typeface="微软雅黑" pitchFamily="34" charset="-122"/>
              </a:rPr>
              <a:t>Open</a:t>
            </a:r>
            <a:r>
              <a:rPr lang="zh-CN" altLang="en-US" sz="2000" b="1" dirty="0">
                <a:solidFill>
                  <a:prstClr val="black"/>
                </a:solidFill>
                <a:latin typeface="微软雅黑" pitchFamily="34" charset="-122"/>
                <a:ea typeface="微软雅黑" pitchFamily="34" charset="-122"/>
              </a:rPr>
              <a:t>平台</a:t>
            </a:r>
            <a:endParaRPr lang="zh-CN" altLang="zh-CN" sz="2000" b="1" dirty="0">
              <a:solidFill>
                <a:prstClr val="black"/>
              </a:solidFill>
              <a:latin typeface="微软雅黑" pitchFamily="34" charset="-122"/>
              <a:ea typeface="微软雅黑" pitchFamily="34" charset="-122"/>
            </a:endParaRPr>
          </a:p>
        </p:txBody>
      </p:sp>
      <p:sp>
        <p:nvSpPr>
          <p:cNvPr id="11" name="流程图: 库存数据 10"/>
          <p:cNvSpPr/>
          <p:nvPr/>
        </p:nvSpPr>
        <p:spPr>
          <a:xfrm>
            <a:off x="19849" y="152056"/>
            <a:ext cx="4912191" cy="61264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404040"/>
                </a:solidFill>
                <a:latin typeface="微软雅黑" pitchFamily="34" charset="-122"/>
                <a:ea typeface="微软雅黑" pitchFamily="34" charset="-122"/>
              </a:rPr>
              <a:t>一、全球出版</a:t>
            </a:r>
            <a:r>
              <a:rPr lang="zh-CN" altLang="en-US" sz="2400" b="1" dirty="0">
                <a:solidFill>
                  <a:srgbClr val="404040"/>
                </a:solidFill>
                <a:latin typeface="微软雅黑" pitchFamily="34" charset="-122"/>
                <a:ea typeface="微软雅黑" pitchFamily="34" charset="-122"/>
              </a:rPr>
              <a:t>发展趋势</a:t>
            </a:r>
          </a:p>
        </p:txBody>
      </p:sp>
    </p:spTree>
    <p:extLst>
      <p:ext uri="{BB962C8B-B14F-4D97-AF65-F5344CB8AC3E}">
        <p14:creationId xmlns:p14="http://schemas.microsoft.com/office/powerpoint/2010/main" val="18855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a:spLocks noChangeArrowheads="1"/>
          </p:cNvSpPr>
          <p:nvPr/>
        </p:nvSpPr>
        <p:spPr bwMode="auto">
          <a:xfrm>
            <a:off x="827584" y="1312302"/>
            <a:ext cx="7315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defRPr sz="1050" b="0" i="0" u="none" strike="noStrike" kern="1200" baseline="0">
                <a:solidFill>
                  <a:sysClr val="windowText" lastClr="000000"/>
                </a:solidFill>
                <a:latin typeface="微软雅黑" pitchFamily="34" charset="-122"/>
                <a:ea typeface="微软雅黑" pitchFamily="34" charset="-122"/>
                <a:cs typeface="+mn-cs"/>
              </a:defRPr>
            </a:pPr>
            <a:r>
              <a:rPr lang="zh-CN" altLang="en-US" sz="2000" dirty="0" smtClean="0">
                <a:latin typeface="微软雅黑" pitchFamily="34" charset="-122"/>
                <a:ea typeface="微软雅黑" pitchFamily="34" charset="-122"/>
              </a:rPr>
              <a:t>全球天文</a:t>
            </a:r>
            <a:r>
              <a:rPr lang="zh-CN" altLang="en-US" sz="2000" dirty="0">
                <a:latin typeface="微软雅黑" pitchFamily="34" charset="-122"/>
                <a:ea typeface="微软雅黑" pitchFamily="34" charset="-122"/>
              </a:rPr>
              <a:t>与天体物理学领域发文</a:t>
            </a:r>
            <a:r>
              <a:rPr lang="en-US" altLang="zh-CN" sz="2000" dirty="0">
                <a:latin typeface="微软雅黑" pitchFamily="34" charset="-122"/>
                <a:ea typeface="微软雅黑" pitchFamily="34" charset="-122"/>
              </a:rPr>
              <a:t>TOP20 </a:t>
            </a:r>
            <a:r>
              <a:rPr lang="zh-CN" altLang="en-US" sz="2000" dirty="0" smtClean="0">
                <a:latin typeface="微软雅黑" pitchFamily="34" charset="-122"/>
                <a:ea typeface="微软雅黑" pitchFamily="34" charset="-122"/>
              </a:rPr>
              <a:t>期刊和影响因子</a:t>
            </a:r>
            <a:endParaRPr lang="zh-CN" altLang="en-US" sz="2000" dirty="0">
              <a:latin typeface="微软雅黑" pitchFamily="34" charset="-122"/>
              <a:ea typeface="微软雅黑" pitchFamily="34" charset="-122"/>
            </a:endParaRPr>
          </a:p>
        </p:txBody>
      </p:sp>
      <p:grpSp>
        <p:nvGrpSpPr>
          <p:cNvPr id="6" name="组合 5"/>
          <p:cNvGrpSpPr/>
          <p:nvPr/>
        </p:nvGrpSpPr>
        <p:grpSpPr>
          <a:xfrm>
            <a:off x="904874" y="1707196"/>
            <a:ext cx="7483549" cy="4962164"/>
            <a:chOff x="904875" y="1852191"/>
            <a:chExt cx="7334250" cy="4529137"/>
          </a:xfrm>
        </p:grpSpPr>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875" y="1852191"/>
              <a:ext cx="7334250"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矩形 50"/>
            <p:cNvSpPr/>
            <p:nvPr/>
          </p:nvSpPr>
          <p:spPr>
            <a:xfrm>
              <a:off x="5614616" y="5661248"/>
              <a:ext cx="2269752" cy="466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zh-CN" altLang="en-US" sz="1100">
                  <a:solidFill>
                    <a:srgbClr val="FF0000"/>
                  </a:solidFill>
                </a:rPr>
                <a:t>均为剔除少数无影响因子的会议文集数据</a:t>
              </a:r>
            </a:p>
          </p:txBody>
        </p:sp>
      </p:grpSp>
      <p:grpSp>
        <p:nvGrpSpPr>
          <p:cNvPr id="7" name="组合 6"/>
          <p:cNvGrpSpPr/>
          <p:nvPr/>
        </p:nvGrpSpPr>
        <p:grpSpPr>
          <a:xfrm>
            <a:off x="904874" y="1712412"/>
            <a:ext cx="7483549" cy="4956947"/>
            <a:chOff x="9281741" y="2409131"/>
            <a:chExt cx="7334250" cy="4524375"/>
          </a:xfrm>
        </p:grpSpPr>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1741" y="2409131"/>
              <a:ext cx="7334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矩形 54"/>
            <p:cNvSpPr/>
            <p:nvPr/>
          </p:nvSpPr>
          <p:spPr>
            <a:xfrm>
              <a:off x="14250293" y="5990669"/>
              <a:ext cx="2269752" cy="466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zh-CN" altLang="en-US" sz="1100" dirty="0">
                  <a:solidFill>
                    <a:srgbClr val="FF0000"/>
                  </a:solidFill>
                </a:rPr>
                <a:t>均为剔除少数无影响因子的会议文集数据</a:t>
              </a:r>
            </a:p>
          </p:txBody>
        </p:sp>
      </p:grpSp>
      <p:sp>
        <p:nvSpPr>
          <p:cNvPr id="12" name="流程图: 库存数据 11"/>
          <p:cNvSpPr/>
          <p:nvPr/>
        </p:nvSpPr>
        <p:spPr>
          <a:xfrm>
            <a:off x="19849" y="152056"/>
            <a:ext cx="4912191" cy="61264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404040"/>
                </a:solidFill>
                <a:latin typeface="微软雅黑" pitchFamily="34" charset="-122"/>
                <a:ea typeface="微软雅黑" pitchFamily="34" charset="-122"/>
              </a:rPr>
              <a:t>一、全球出版</a:t>
            </a:r>
            <a:r>
              <a:rPr lang="zh-CN" altLang="en-US" sz="2400" b="1" dirty="0">
                <a:solidFill>
                  <a:srgbClr val="404040"/>
                </a:solidFill>
                <a:latin typeface="微软雅黑" pitchFamily="34" charset="-122"/>
                <a:ea typeface="微软雅黑" pitchFamily="34" charset="-122"/>
              </a:rPr>
              <a:t>发展趋势</a:t>
            </a:r>
          </a:p>
        </p:txBody>
      </p:sp>
      <p:sp>
        <p:nvSpPr>
          <p:cNvPr id="14" name="矩形 1"/>
          <p:cNvSpPr>
            <a:spLocks noChangeArrowheads="1"/>
          </p:cNvSpPr>
          <p:nvPr/>
        </p:nvSpPr>
        <p:spPr bwMode="auto">
          <a:xfrm>
            <a:off x="827584" y="868650"/>
            <a:ext cx="817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000" b="1" dirty="0" smtClean="0">
                <a:solidFill>
                  <a:srgbClr val="C00000"/>
                </a:solidFill>
                <a:latin typeface="微软雅黑" pitchFamily="34" charset="-122"/>
                <a:ea typeface="微软雅黑" pitchFamily="34" charset="-122"/>
              </a:rPr>
              <a:t>天文领域部分出版物概况</a:t>
            </a:r>
            <a:endParaRPr lang="en-US" altLang="zh-CN" sz="20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826123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68" y="1726124"/>
            <a:ext cx="7920000" cy="4941184"/>
          </a:xfrm>
          <a:prstGeom prst="rect">
            <a:avLst/>
          </a:prstGeom>
        </p:spPr>
      </p:pic>
      <p:pic>
        <p:nvPicPr>
          <p:cNvPr id="3" name="图片 2"/>
          <p:cNvPicPr>
            <a:picLocks/>
          </p:cNvPicPr>
          <p:nvPr/>
        </p:nvPicPr>
        <p:blipFill>
          <a:blip r:embed="rId4"/>
          <a:stretch>
            <a:fillRect/>
          </a:stretch>
        </p:blipFill>
        <p:spPr>
          <a:xfrm>
            <a:off x="683568" y="1726124"/>
            <a:ext cx="7920000" cy="4942800"/>
          </a:xfrm>
          <a:prstGeom prst="rect">
            <a:avLst/>
          </a:prstGeom>
        </p:spPr>
      </p:pic>
      <p:sp>
        <p:nvSpPr>
          <p:cNvPr id="12" name="流程图: 库存数据 11"/>
          <p:cNvSpPr/>
          <p:nvPr/>
        </p:nvSpPr>
        <p:spPr>
          <a:xfrm>
            <a:off x="19849" y="152056"/>
            <a:ext cx="4912191" cy="61264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404040"/>
                </a:solidFill>
                <a:latin typeface="微软雅黑" pitchFamily="34" charset="-122"/>
                <a:ea typeface="微软雅黑" pitchFamily="34" charset="-122"/>
              </a:rPr>
              <a:t>一、全球出版</a:t>
            </a:r>
            <a:r>
              <a:rPr lang="zh-CN" altLang="en-US" sz="2400" b="1" dirty="0">
                <a:solidFill>
                  <a:srgbClr val="404040"/>
                </a:solidFill>
                <a:latin typeface="微软雅黑" pitchFamily="34" charset="-122"/>
                <a:ea typeface="微软雅黑" pitchFamily="34" charset="-122"/>
              </a:rPr>
              <a:t>发展趋势</a:t>
            </a:r>
          </a:p>
        </p:txBody>
      </p:sp>
      <p:sp>
        <p:nvSpPr>
          <p:cNvPr id="14" name="矩形 1"/>
          <p:cNvSpPr>
            <a:spLocks noChangeArrowheads="1"/>
          </p:cNvSpPr>
          <p:nvPr/>
        </p:nvSpPr>
        <p:spPr bwMode="auto">
          <a:xfrm>
            <a:off x="827584" y="868650"/>
            <a:ext cx="817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000" b="1" dirty="0" smtClean="0">
                <a:solidFill>
                  <a:srgbClr val="C00000"/>
                </a:solidFill>
                <a:latin typeface="微软雅黑" pitchFamily="34" charset="-122"/>
                <a:ea typeface="微软雅黑" pitchFamily="34" charset="-122"/>
              </a:rPr>
              <a:t>天文领域部分出版物概况</a:t>
            </a:r>
            <a:endParaRPr lang="en-US" altLang="zh-CN" sz="2000" b="1" dirty="0">
              <a:solidFill>
                <a:srgbClr val="C00000"/>
              </a:solidFill>
              <a:latin typeface="微软雅黑" pitchFamily="34" charset="-122"/>
              <a:ea typeface="微软雅黑" pitchFamily="34" charset="-122"/>
            </a:endParaRPr>
          </a:p>
        </p:txBody>
      </p:sp>
      <p:sp>
        <p:nvSpPr>
          <p:cNvPr id="13" name="TextBox 6"/>
          <p:cNvSpPr txBox="1">
            <a:spLocks noChangeArrowheads="1"/>
          </p:cNvSpPr>
          <p:nvPr/>
        </p:nvSpPr>
        <p:spPr bwMode="auto">
          <a:xfrm>
            <a:off x="827584" y="1312302"/>
            <a:ext cx="7315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defRPr sz="1050" b="0" i="0" u="none" strike="noStrike" kern="1200" baseline="0">
                <a:solidFill>
                  <a:sysClr val="windowText" lastClr="000000"/>
                </a:solidFill>
                <a:latin typeface="微软雅黑" pitchFamily="34" charset="-122"/>
                <a:ea typeface="微软雅黑" pitchFamily="34" charset="-122"/>
                <a:cs typeface="+mn-cs"/>
              </a:defRPr>
            </a:pPr>
            <a:r>
              <a:rPr lang="zh-CN" altLang="en-US" sz="2000" dirty="0" smtClean="0">
                <a:latin typeface="微软雅黑" pitchFamily="34" charset="-122"/>
                <a:ea typeface="微软雅黑" pitchFamily="34" charset="-122"/>
              </a:rPr>
              <a:t>国内天文</a:t>
            </a:r>
            <a:r>
              <a:rPr lang="zh-CN" altLang="en-US" sz="2000" dirty="0">
                <a:latin typeface="微软雅黑" pitchFamily="34" charset="-122"/>
                <a:ea typeface="微软雅黑" pitchFamily="34" charset="-122"/>
              </a:rPr>
              <a:t>与天体物理学领域发文</a:t>
            </a:r>
            <a:r>
              <a:rPr lang="en-US" altLang="zh-CN" sz="2000" dirty="0">
                <a:latin typeface="微软雅黑" pitchFamily="34" charset="-122"/>
                <a:ea typeface="微软雅黑" pitchFamily="34" charset="-122"/>
              </a:rPr>
              <a:t>TOP20 </a:t>
            </a:r>
            <a:r>
              <a:rPr lang="zh-CN" altLang="en-US" sz="2000" dirty="0" smtClean="0">
                <a:latin typeface="微软雅黑" pitchFamily="34" charset="-122"/>
                <a:ea typeface="微软雅黑" pitchFamily="34" charset="-122"/>
              </a:rPr>
              <a:t>期刊和影响因子</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90171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3908" y="3717032"/>
            <a:ext cx="7920880" cy="2585323"/>
          </a:xfrm>
          <a:prstGeom prst="rect">
            <a:avLst/>
          </a:prstGeom>
          <a:ln>
            <a:solidFill>
              <a:schemeClr val="accent3">
                <a:lumMod val="50000"/>
              </a:schemeClr>
            </a:solidFill>
            <a:prstDash val="lgDash"/>
          </a:ln>
        </p:spPr>
        <p:txBody>
          <a:bodyPr wrap="square">
            <a:spAutoFit/>
          </a:bodyPr>
          <a:lstStyle/>
          <a:p>
            <a:pPr marL="355600" lvl="0" indent="-355600">
              <a:lnSpc>
                <a:spcPct val="150000"/>
              </a:lnSpc>
              <a:buAutoNum type="arabicPeriod"/>
            </a:pPr>
            <a:r>
              <a:rPr lang="zh-CN" altLang="en-US" b="1" dirty="0" smtClean="0">
                <a:latin typeface="微软雅黑" panose="020B0503020204020204" pitchFamily="34" charset="-122"/>
                <a:ea typeface="微软雅黑" panose="020B0503020204020204" pitchFamily="34" charset="-122"/>
              </a:rPr>
              <a:t>大</a:t>
            </a:r>
            <a:r>
              <a:rPr lang="zh-CN" altLang="en-US" b="1" dirty="0">
                <a:latin typeface="微软雅黑" panose="020B0503020204020204" pitchFamily="34" charset="-122"/>
                <a:ea typeface="微软雅黑" panose="020B0503020204020204" pitchFamily="34" charset="-122"/>
              </a:rPr>
              <a:t>数据时代的科技信息服务发生重大变化，基于需求驱动的知识组织</a:t>
            </a:r>
            <a:r>
              <a:rPr lang="zh-CN" altLang="en-US"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开放</a:t>
            </a:r>
            <a:r>
              <a:rPr lang="zh-CN" altLang="en-US" b="1" dirty="0" smtClean="0">
                <a:latin typeface="微软雅黑" panose="020B0503020204020204" pitchFamily="34" charset="-122"/>
                <a:ea typeface="微软雅黑" panose="020B0503020204020204" pitchFamily="34" charset="-122"/>
              </a:rPr>
              <a:t>式</a:t>
            </a:r>
            <a:r>
              <a:rPr lang="zh-CN" altLang="en-US" b="1" dirty="0">
                <a:latin typeface="微软雅黑" panose="020B0503020204020204" pitchFamily="34" charset="-122"/>
                <a:ea typeface="微软雅黑" panose="020B0503020204020204" pitchFamily="34" charset="-122"/>
              </a:rPr>
              <a:t>知识获取与整合、用户跟随式主动知识服务，将逐渐成为主流</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55600" lvl="0" indent="-355600">
              <a:lnSpc>
                <a:spcPct val="150000"/>
              </a:lnSpc>
              <a:buAutoNum type="arabicPeriod"/>
            </a:pPr>
            <a:r>
              <a:rPr lang="zh-CN" altLang="en-US" b="1" dirty="0" smtClean="0">
                <a:latin typeface="微软雅黑" panose="020B0503020204020204" pitchFamily="34" charset="-122"/>
                <a:ea typeface="微软雅黑" panose="020B0503020204020204" pitchFamily="34" charset="-122"/>
              </a:rPr>
              <a:t>智</a:t>
            </a:r>
            <a:r>
              <a:rPr lang="zh-CN" altLang="en-US" b="1" dirty="0">
                <a:latin typeface="微软雅黑" panose="020B0503020204020204" pitchFamily="34" charset="-122"/>
                <a:ea typeface="微软雅黑" panose="020B0503020204020204" pitchFamily="34" charset="-122"/>
              </a:rPr>
              <a:t>库</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战略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学科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产业等</a:t>
            </a:r>
            <a:r>
              <a:rPr lang="zh-CN" altLang="zh-CN" b="1" dirty="0">
                <a:latin typeface="微软雅黑" panose="020B0503020204020204" pitchFamily="34" charset="-122"/>
                <a:ea typeface="微软雅黑" panose="020B0503020204020204" pitchFamily="34" charset="-122"/>
              </a:rPr>
              <a:t>情报分析</a:t>
            </a:r>
            <a:r>
              <a:rPr lang="zh-CN" altLang="en-US" b="1" dirty="0">
                <a:latin typeface="微软雅黑" panose="020B0503020204020204" pitchFamily="34" charset="-122"/>
                <a:ea typeface="微软雅黑" panose="020B0503020204020204" pitchFamily="34" charset="-122"/>
              </a:rPr>
              <a:t>需要实现科学家、领域专家、行业</a:t>
            </a:r>
            <a:r>
              <a:rPr lang="zh-CN" altLang="en-US" b="1" dirty="0" smtClean="0">
                <a:latin typeface="微软雅黑" panose="020B0503020204020204" pitchFamily="34" charset="-122"/>
                <a:ea typeface="微软雅黑" panose="020B0503020204020204" pitchFamily="34" charset="-122"/>
              </a:rPr>
              <a:t>专家同情报</a:t>
            </a:r>
            <a:r>
              <a:rPr lang="zh-CN" altLang="en-US" b="1" dirty="0">
                <a:latin typeface="微软雅黑" panose="020B0503020204020204" pitchFamily="34" charset="-122"/>
                <a:ea typeface="微软雅黑" panose="020B0503020204020204" pitchFamily="34" charset="-122"/>
              </a:rPr>
              <a:t>研究体系的深入结合</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55600" indent="-355600">
              <a:lnSpc>
                <a:spcPct val="150000"/>
              </a:lnSpc>
            </a:pPr>
            <a:r>
              <a:rPr lang="en-US" altLang="zh-CN" b="1" dirty="0" smtClean="0">
                <a:latin typeface="微软雅黑" panose="020B0503020204020204" pitchFamily="34" charset="-122"/>
                <a:ea typeface="微软雅黑" panose="020B0503020204020204" pitchFamily="34" charset="-122"/>
              </a:rPr>
              <a:t>3.  </a:t>
            </a:r>
            <a:r>
              <a:rPr lang="zh-CN" altLang="en-US" b="1" dirty="0" smtClean="0">
                <a:latin typeface="微软雅黑" panose="020B0503020204020204" pitchFamily="34" charset="-122"/>
                <a:ea typeface="微软雅黑" panose="020B0503020204020204" pitchFamily="34" charset="-122"/>
              </a:rPr>
              <a:t>科研</a:t>
            </a:r>
            <a:r>
              <a:rPr lang="zh-CN" altLang="en-US" b="1" dirty="0">
                <a:latin typeface="微软雅黑" panose="020B0503020204020204" pitchFamily="34" charset="-122"/>
                <a:ea typeface="微软雅黑" panose="020B0503020204020204" pitchFamily="34" charset="-122"/>
              </a:rPr>
              <a:t>机构广泛</a:t>
            </a:r>
            <a:r>
              <a:rPr lang="zh-CN" altLang="en-US" b="1" dirty="0" smtClean="0">
                <a:latin typeface="微软雅黑" panose="020B0503020204020204" pitchFamily="34" charset="-122"/>
                <a:ea typeface="微软雅黑" panose="020B0503020204020204" pitchFamily="34" charset="-122"/>
              </a:rPr>
              <a:t>的合作</a:t>
            </a:r>
            <a:r>
              <a:rPr lang="zh-CN" altLang="en-US" b="1" dirty="0">
                <a:latin typeface="微软雅黑" panose="020B0503020204020204" pitchFamily="34" charset="-122"/>
                <a:ea typeface="微软雅黑" panose="020B0503020204020204" pitchFamily="34" charset="-122"/>
              </a:rPr>
              <a:t>，涉及的</a:t>
            </a:r>
            <a:r>
              <a:rPr lang="zh-CN" altLang="en-US" b="1" dirty="0" smtClean="0">
                <a:latin typeface="微软雅黑" panose="020B0503020204020204" pitchFamily="34" charset="-122"/>
                <a:ea typeface="微软雅黑" panose="020B0503020204020204" pitchFamily="34" charset="-122"/>
              </a:rPr>
              <a:t>领域可持续发展</a:t>
            </a:r>
            <a:r>
              <a:rPr lang="zh-CN" altLang="en-US" b="1" dirty="0">
                <a:latin typeface="微软雅黑" panose="020B0503020204020204" pitchFamily="34" charset="-122"/>
                <a:ea typeface="微软雅黑" panose="020B0503020204020204" pitchFamily="34" charset="-122"/>
              </a:rPr>
              <a:t>问题</a:t>
            </a:r>
            <a:r>
              <a:rPr lang="zh-CN" altLang="en-US" b="1" dirty="0" smtClean="0">
                <a:latin typeface="微软雅黑" panose="020B0503020204020204" pitchFamily="34" charset="-122"/>
                <a:ea typeface="微软雅黑" panose="020B0503020204020204" pitchFamily="34" charset="-122"/>
              </a:rPr>
              <a:t>、科研</a:t>
            </a:r>
            <a:r>
              <a:rPr lang="zh-CN" altLang="en-US" b="1" dirty="0">
                <a:latin typeface="微软雅黑" panose="020B0503020204020204" pitchFamily="34" charset="-122"/>
                <a:ea typeface="微软雅黑" panose="020B0503020204020204" pitchFamily="34" charset="-122"/>
              </a:rPr>
              <a:t>绩效的评估、</a:t>
            </a:r>
            <a:r>
              <a:rPr lang="zh-CN" altLang="en-US" b="1" dirty="0" smtClean="0">
                <a:latin typeface="微软雅黑" panose="020B0503020204020204" pitchFamily="34" charset="-122"/>
                <a:ea typeface="微软雅黑" panose="020B0503020204020204" pitchFamily="34" charset="-122"/>
              </a:rPr>
              <a:t>以及</a:t>
            </a:r>
            <a:r>
              <a:rPr lang="zh-CN" altLang="en-US" b="1" dirty="0">
                <a:latin typeface="微软雅黑" panose="020B0503020204020204" pitchFamily="34" charset="-122"/>
                <a:ea typeface="微软雅黑" panose="020B0503020204020204" pitchFamily="34" charset="-122"/>
              </a:rPr>
              <a:t>特定领域的研发</a:t>
            </a:r>
            <a:r>
              <a:rPr lang="zh-CN" altLang="en-US" b="1" dirty="0" smtClean="0">
                <a:latin typeface="微软雅黑" panose="020B0503020204020204" pitchFamily="34" charset="-122"/>
                <a:ea typeface="微软雅黑" panose="020B0503020204020204" pitchFamily="34" charset="-122"/>
              </a:rPr>
              <a:t>趋势。</a:t>
            </a:r>
            <a:endParaRPr lang="zh-CN" altLang="en-US" b="1" dirty="0">
              <a:latin typeface="微软雅黑" panose="020B0503020204020204" pitchFamily="34" charset="-122"/>
              <a:ea typeface="微软雅黑" panose="020B0503020204020204" pitchFamily="34" charset="-122"/>
            </a:endParaRPr>
          </a:p>
        </p:txBody>
      </p:sp>
      <p:sp>
        <p:nvSpPr>
          <p:cNvPr id="5" name="矩形 4"/>
          <p:cNvSpPr/>
          <p:nvPr/>
        </p:nvSpPr>
        <p:spPr>
          <a:xfrm>
            <a:off x="628824" y="1484784"/>
            <a:ext cx="7920880" cy="1421928"/>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indent="444500">
              <a:lnSpc>
                <a:spcPct val="120000"/>
              </a:lnSpc>
            </a:pPr>
            <a:r>
              <a:rPr lang="zh-CN" altLang="en-US" b="1" dirty="0" smtClean="0">
                <a:latin typeface="微软雅黑" panose="020B0503020204020204" pitchFamily="34" charset="-122"/>
                <a:ea typeface="微软雅黑" panose="020B0503020204020204" pitchFamily="34" charset="-122"/>
              </a:rPr>
              <a:t>科技信息的出版和交流已经全面数字化，日益增长和可计算的海量科技数据和其它丰富形式的知识内容也正在成为科技创新的坚实基础，互联网已成为科技创新的重要基础设施。网络化协同科研不断扩展，开放式的科研、集群化协同科研等多种模式不断涌现。</a:t>
            </a:r>
            <a:endParaRPr lang="zh-CN" altLang="en-US" b="1" dirty="0">
              <a:latin typeface="微软雅黑" panose="020B0503020204020204" pitchFamily="34" charset="-122"/>
              <a:ea typeface="微软雅黑" panose="020B0503020204020204" pitchFamily="34" charset="-122"/>
            </a:endParaRPr>
          </a:p>
        </p:txBody>
      </p:sp>
      <p:sp>
        <p:nvSpPr>
          <p:cNvPr id="6" name="矩形 5"/>
          <p:cNvSpPr/>
          <p:nvPr/>
        </p:nvSpPr>
        <p:spPr>
          <a:xfrm>
            <a:off x="611560" y="910888"/>
            <a:ext cx="5814392" cy="40011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李静海副院长在第六次文献情报工作会议上的</a:t>
            </a:r>
            <a:r>
              <a:rPr lang="zh-CN" altLang="en-US" sz="2000" b="1" dirty="0" smtClean="0">
                <a:solidFill>
                  <a:srgbClr val="C00000"/>
                </a:solidFill>
                <a:latin typeface="微软雅黑" panose="020B0503020204020204" pitchFamily="34" charset="-122"/>
                <a:ea typeface="微软雅黑" panose="020B0503020204020204" pitchFamily="34" charset="-122"/>
              </a:rPr>
              <a:t>讲话</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603908" y="3152884"/>
            <a:ext cx="3775393" cy="400110"/>
          </a:xfrm>
          <a:prstGeom prst="rect">
            <a:avLst/>
          </a:prstGeom>
        </p:spPr>
        <p:txBody>
          <a:bodyPr wrap="none">
            <a:spAutoFit/>
          </a:bodyPr>
          <a:lstStyle/>
          <a:p>
            <a:pPr lvl="0"/>
            <a:r>
              <a:rPr lang="zh-CN" altLang="en-US" sz="2000" b="1" dirty="0">
                <a:solidFill>
                  <a:srgbClr val="C00000"/>
                </a:solidFill>
                <a:latin typeface="微软雅黑" pitchFamily="34" charset="-122"/>
                <a:ea typeface="微软雅黑" pitchFamily="34" charset="-122"/>
              </a:rPr>
              <a:t>挑战、需求分析及资源组织思路</a:t>
            </a:r>
            <a:endParaRPr lang="en-US" altLang="zh-CN" sz="2000" b="1" dirty="0">
              <a:solidFill>
                <a:srgbClr val="C00000"/>
              </a:solidFill>
              <a:latin typeface="微软雅黑" pitchFamily="34" charset="-122"/>
              <a:ea typeface="微软雅黑" pitchFamily="34" charset="-122"/>
            </a:endParaRPr>
          </a:p>
        </p:txBody>
      </p:sp>
      <p:sp>
        <p:nvSpPr>
          <p:cNvPr id="9" name="流程图: 库存数据 8"/>
          <p:cNvSpPr/>
          <p:nvPr/>
        </p:nvSpPr>
        <p:spPr>
          <a:xfrm>
            <a:off x="19849" y="152056"/>
            <a:ext cx="5488255" cy="61264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404040"/>
                </a:solidFill>
                <a:latin typeface="微软雅黑" pitchFamily="34" charset="-122"/>
                <a:ea typeface="微软雅黑" pitchFamily="34" charset="-122"/>
              </a:rPr>
              <a:t>二、中科院资源保障体系</a:t>
            </a:r>
          </a:p>
        </p:txBody>
      </p:sp>
    </p:spTree>
    <p:extLst>
      <p:ext uri="{BB962C8B-B14F-4D97-AF65-F5344CB8AC3E}">
        <p14:creationId xmlns:p14="http://schemas.microsoft.com/office/powerpoint/2010/main" val="3680218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TotalTime>
  <Words>1367</Words>
  <Application>Microsoft Office PowerPoint</Application>
  <PresentationFormat>全屏显示(4:3)</PresentationFormat>
  <Paragraphs>209</Paragraphs>
  <Slides>21</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3" baseType="lpstr">
      <vt:lpstr>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lenovo</cp:lastModifiedBy>
  <cp:revision>229</cp:revision>
  <dcterms:created xsi:type="dcterms:W3CDTF">2013-07-22T14:16:44Z</dcterms:created>
  <dcterms:modified xsi:type="dcterms:W3CDTF">2016-09-26T15:03:39Z</dcterms:modified>
</cp:coreProperties>
</file>