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75" r:id="rId2"/>
    <p:sldMasterId id="2147483894" r:id="rId3"/>
    <p:sldMasterId id="2147483906" r:id="rId4"/>
    <p:sldMasterId id="2147483931" r:id="rId5"/>
  </p:sldMasterIdLst>
  <p:notesMasterIdLst>
    <p:notesMasterId r:id="rId12"/>
  </p:notesMasterIdLst>
  <p:sldIdLst>
    <p:sldId id="1597" r:id="rId6"/>
    <p:sldId id="1598" r:id="rId7"/>
    <p:sldId id="1593" r:id="rId8"/>
    <p:sldId id="1594" r:id="rId9"/>
    <p:sldId id="1595" r:id="rId10"/>
    <p:sldId id="159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003366"/>
    <a:srgbClr val="003300"/>
    <a:srgbClr val="0000FF"/>
    <a:srgbClr val="FF0000"/>
    <a:srgbClr val="00FF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14" autoAdjust="0"/>
  </p:normalViewPr>
  <p:slideViewPr>
    <p:cSldViewPr>
      <p:cViewPr varScale="1">
        <p:scale>
          <a:sx n="83" d="100"/>
          <a:sy n="83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D6208-ED91-40FF-B05D-491961716338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CF8EB4D4-1362-4670-ACCC-412A95097DB0}">
      <dgm:prSet phldrT="[文本]" custT="1"/>
      <dgm:spPr/>
      <dgm:t>
        <a:bodyPr lIns="0" tIns="0" rIns="0" bIns="0"/>
        <a:lstStyle/>
        <a:p>
          <a:r>
            <a:rPr lang="zh-CN" altLang="en-US" sz="1100" b="0" dirty="0" smtClean="0">
              <a:latin typeface="黑体" panose="02010609060101010101" pitchFamily="49" charset="-122"/>
              <a:ea typeface="黑体" panose="02010609060101010101" pitchFamily="49" charset="-122"/>
            </a:rPr>
            <a:t>时间申请</a:t>
          </a:r>
          <a:endParaRPr lang="zh-CN" altLang="en-US" sz="11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5F5DC26-C731-4C9A-975D-CAB22D160BA8}" type="parTrans" cxnId="{BD5DB8A4-320C-4D62-8000-511AF2E552EF}">
      <dgm:prSet/>
      <dgm:spPr/>
      <dgm:t>
        <a:bodyPr/>
        <a:lstStyle/>
        <a:p>
          <a:endParaRPr lang="zh-CN" altLang="en-US" sz="16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DF2F97A-A461-447D-B138-C61F2A054C0A}" type="sibTrans" cxnId="{BD5DB8A4-320C-4D62-8000-511AF2E552E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 sz="11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A31F6E2-05FB-4781-948E-715ED59C29C7}">
      <dgm:prSet phldrT="[文本]" custT="1"/>
      <dgm:spPr/>
      <dgm:t>
        <a:bodyPr lIns="0" tIns="0" rIns="0" bIns="0"/>
        <a:lstStyle/>
        <a:p>
          <a:r>
            <a:rPr lang="zh-CN" altLang="en-US" sz="1100" b="0" dirty="0" smtClean="0">
              <a:latin typeface="黑体" panose="02010609060101010101" pitchFamily="49" charset="-122"/>
              <a:ea typeface="黑体" panose="02010609060101010101" pitchFamily="49" charset="-122"/>
            </a:rPr>
            <a:t>观测辅助</a:t>
          </a:r>
          <a:endParaRPr lang="zh-CN" altLang="en-US" sz="11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AF309FF-61AF-45F2-8673-0468DC0AE779}" type="parTrans" cxnId="{68EBE7A9-0626-4321-A180-5EF115299760}">
      <dgm:prSet/>
      <dgm:spPr/>
      <dgm:t>
        <a:bodyPr/>
        <a:lstStyle/>
        <a:p>
          <a:endParaRPr lang="zh-CN" altLang="en-US" sz="16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321470E-97F1-486E-90D1-3ECF5D4B068C}" type="sibTrans" cxnId="{68EBE7A9-0626-4321-A180-5EF11529976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 sz="11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68F0C90-B90E-42D1-BB4C-C7176918BDAC}">
      <dgm:prSet phldrT="[文本]" custT="1"/>
      <dgm:spPr/>
      <dgm:t>
        <a:bodyPr lIns="0" tIns="0" rIns="0" bIns="0"/>
        <a:lstStyle/>
        <a:p>
          <a:r>
            <a:rPr lang="zh-CN" altLang="en-US" sz="1100" b="0" smtClean="0">
              <a:latin typeface="黑体" panose="02010609060101010101" pitchFamily="49" charset="-122"/>
              <a:ea typeface="黑体" panose="02010609060101010101" pitchFamily="49" charset="-122"/>
            </a:rPr>
            <a:t>数据归档</a:t>
          </a:r>
          <a:endParaRPr lang="zh-CN" altLang="en-US" sz="11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7287520-F267-4717-9CA6-B2F7B2EBFA5A}" type="parTrans" cxnId="{F409ABDA-55BA-401F-B1F1-8953102F57D8}">
      <dgm:prSet/>
      <dgm:spPr/>
      <dgm:t>
        <a:bodyPr/>
        <a:lstStyle/>
        <a:p>
          <a:endParaRPr lang="zh-CN" altLang="en-US" sz="16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1574565-46FB-4EBE-A44B-273B227462C7}" type="sibTrans" cxnId="{F409ABDA-55BA-401F-B1F1-8953102F57D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 sz="11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B4C5C9D-1586-47AC-8B40-D34576FB714F}">
      <dgm:prSet custT="1"/>
      <dgm:spPr/>
      <dgm:t>
        <a:bodyPr lIns="0" tIns="0" rIns="0" bIns="0"/>
        <a:lstStyle/>
        <a:p>
          <a:r>
            <a:rPr lang="zh-CN" altLang="en-US" sz="1100" b="0" dirty="0" smtClean="0">
              <a:latin typeface="黑体" panose="02010609060101010101" pitchFamily="49" charset="-122"/>
              <a:ea typeface="黑体" panose="02010609060101010101" pitchFamily="49" charset="-122"/>
            </a:rPr>
            <a:t>预处理</a:t>
          </a:r>
          <a:endParaRPr lang="zh-CN" altLang="en-US" sz="11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8016E2D4-3058-4CFD-AE11-FF2F98A5C8C4}" type="parTrans" cxnId="{4D669B04-C880-4DD3-A0B0-4F9C281B9A4D}">
      <dgm:prSet/>
      <dgm:spPr/>
      <dgm:t>
        <a:bodyPr/>
        <a:lstStyle/>
        <a:p>
          <a:endParaRPr lang="zh-CN" altLang="en-US" sz="16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D5D72DF-356D-46D6-B7E9-DA24AA3170D9}" type="sibTrans" cxnId="{4D669B04-C880-4DD3-A0B0-4F9C281B9A4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 sz="11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29F2A91-0A47-4054-872F-FD4E6791FE8C}">
      <dgm:prSet custT="1"/>
      <dgm:spPr/>
      <dgm:t>
        <a:bodyPr lIns="0" tIns="0" rIns="0" bIns="0"/>
        <a:lstStyle/>
        <a:p>
          <a:r>
            <a:rPr lang="zh-CN" altLang="en-US" sz="1100" b="0" dirty="0" smtClean="0">
              <a:latin typeface="黑体" panose="02010609060101010101" pitchFamily="49" charset="-122"/>
              <a:ea typeface="黑体" panose="02010609060101010101" pitchFamily="49" charset="-122"/>
            </a:rPr>
            <a:t>数据发布</a:t>
          </a:r>
          <a:endParaRPr lang="zh-CN" altLang="en-US" sz="11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5047194-B803-4C1C-8072-CD26999B5576}" type="parTrans" cxnId="{26FC7AF6-D7F1-42DA-B947-4883F02812F8}">
      <dgm:prSet/>
      <dgm:spPr/>
      <dgm:t>
        <a:bodyPr/>
        <a:lstStyle/>
        <a:p>
          <a:endParaRPr lang="zh-CN" altLang="en-US" sz="16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F7122D8-B533-4380-A03F-0E4E23236324}" type="sibTrans" cxnId="{26FC7AF6-D7F1-42DA-B947-4883F02812F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 sz="11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D670026-3E33-45A2-97CA-F3E2403AF87B}">
      <dgm:prSet custT="1"/>
      <dgm:spPr/>
      <dgm:t>
        <a:bodyPr lIns="0" tIns="0" rIns="0" bIns="0"/>
        <a:lstStyle/>
        <a:p>
          <a:r>
            <a:rPr lang="zh-CN" altLang="en-US" sz="1100" b="0" dirty="0" smtClean="0">
              <a:latin typeface="黑体" panose="02010609060101010101" pitchFamily="49" charset="-122"/>
              <a:ea typeface="黑体" panose="02010609060101010101" pitchFamily="49" charset="-122"/>
            </a:rPr>
            <a:t>处理分析</a:t>
          </a:r>
          <a:endParaRPr lang="zh-CN" altLang="en-US" sz="11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E39CEA7-5314-4655-BBFC-5057D02043EC}" type="parTrans" cxnId="{A2F9C94E-F3DD-4400-BCCC-C706D4A0F833}">
      <dgm:prSet/>
      <dgm:spPr/>
      <dgm:t>
        <a:bodyPr/>
        <a:lstStyle/>
        <a:p>
          <a:endParaRPr lang="zh-CN" altLang="en-US" sz="16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0088C88-3DF2-4B66-B55F-E5DAD0DCD94C}" type="sibTrans" cxnId="{A2F9C94E-F3DD-4400-BCCC-C706D4A0F8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zh-CN" altLang="en-US" sz="11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382F7EF-5AB4-4ACD-BF32-AFB8A6215FB6}">
      <dgm:prSet custT="1"/>
      <dgm:spPr/>
      <dgm:t>
        <a:bodyPr lIns="0" tIns="0" rIns="0" bIns="0"/>
        <a:lstStyle/>
        <a:p>
          <a:r>
            <a:rPr lang="zh-CN" altLang="en-US" sz="1100" b="0" dirty="0" smtClean="0">
              <a:latin typeface="黑体" panose="02010609060101010101" pitchFamily="49" charset="-122"/>
              <a:ea typeface="黑体" panose="02010609060101010101" pitchFamily="49" charset="-122"/>
            </a:rPr>
            <a:t>成果统计</a:t>
          </a:r>
          <a:endParaRPr lang="zh-CN" altLang="en-US" sz="11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293C85D-3261-443C-95E7-5F993F76EA7E}" type="parTrans" cxnId="{1D9D4F6E-48CC-43DB-8731-9182E2AD0983}">
      <dgm:prSet/>
      <dgm:spPr/>
      <dgm:t>
        <a:bodyPr/>
        <a:lstStyle/>
        <a:p>
          <a:endParaRPr lang="zh-CN" altLang="en-US" sz="16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59C21C93-2377-4DE6-ADB6-A9DCD329A3DB}" type="sibTrans" cxnId="{1D9D4F6E-48CC-43DB-8731-9182E2AD0983}">
      <dgm:prSet/>
      <dgm:spPr/>
      <dgm:t>
        <a:bodyPr/>
        <a:lstStyle/>
        <a:p>
          <a:endParaRPr lang="zh-CN" altLang="en-US" sz="1600" b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7413350-43B6-4B57-9C0A-C785E8A7DCE5}" type="pres">
      <dgm:prSet presAssocID="{F9FD6208-ED91-40FF-B05D-491961716338}" presName="Name0" presStyleCnt="0">
        <dgm:presLayoutVars>
          <dgm:dir/>
          <dgm:resizeHandles val="exact"/>
        </dgm:presLayoutVars>
      </dgm:prSet>
      <dgm:spPr/>
    </dgm:pt>
    <dgm:pt modelId="{ABA3F395-E5D0-4BDF-ACC9-01F8EF7D3697}" type="pres">
      <dgm:prSet presAssocID="{CF8EB4D4-1362-4670-ACCC-412A95097DB0}" presName="node" presStyleLbl="node1" presStyleIdx="0" presStyleCnt="7" custScaleY="73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ADE1F3-93CA-4F06-8481-462AF23960EA}" type="pres">
      <dgm:prSet presAssocID="{EDF2F97A-A461-447D-B138-C61F2A054C0A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A111641B-CBB7-4261-A6E7-065AB5783728}" type="pres">
      <dgm:prSet presAssocID="{EDF2F97A-A461-447D-B138-C61F2A054C0A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B83A5EE6-B188-4592-83D8-31CD7F9BB803}" type="pres">
      <dgm:prSet presAssocID="{9A31F6E2-05FB-4781-948E-715ED59C29C7}" presName="node" presStyleLbl="node1" presStyleIdx="1" presStyleCnt="7" custScaleY="73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FEEB5D-55E1-4A90-80A2-CC3CA10E9FA1}" type="pres">
      <dgm:prSet presAssocID="{2321470E-97F1-486E-90D1-3ECF5D4B068C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FA9B9E8C-731C-4CC7-82F6-D4540BEE7F88}" type="pres">
      <dgm:prSet presAssocID="{2321470E-97F1-486E-90D1-3ECF5D4B068C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64908D93-FD63-4EEF-90D1-90C1F04354CF}" type="pres">
      <dgm:prSet presAssocID="{E68F0C90-B90E-42D1-BB4C-C7176918BDAC}" presName="node" presStyleLbl="node1" presStyleIdx="2" presStyleCnt="7" custScaleY="73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F97B79-6F69-4A71-A110-F4CB141170D3}" type="pres">
      <dgm:prSet presAssocID="{31574565-46FB-4EBE-A44B-273B227462C7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D00807AB-2512-4FB7-8BE3-BCCBA0A7E6E5}" type="pres">
      <dgm:prSet presAssocID="{31574565-46FB-4EBE-A44B-273B227462C7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8357EEB4-237B-4F25-BDE3-DCDF96E9227B}" type="pres">
      <dgm:prSet presAssocID="{6B4C5C9D-1586-47AC-8B40-D34576FB714F}" presName="node" presStyleLbl="node1" presStyleIdx="3" presStyleCnt="7" custScaleY="73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1E34B1-AB75-4E40-A56C-034F827D6C15}" type="pres">
      <dgm:prSet presAssocID="{0D5D72DF-356D-46D6-B7E9-DA24AA3170D9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8F4789CC-B492-4EDC-8B93-E7F59F234C0B}" type="pres">
      <dgm:prSet presAssocID="{0D5D72DF-356D-46D6-B7E9-DA24AA3170D9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490B6B6D-E7B8-4520-8EFC-49395848176D}" type="pres">
      <dgm:prSet presAssocID="{329F2A91-0A47-4054-872F-FD4E6791FE8C}" presName="node" presStyleLbl="node1" presStyleIdx="4" presStyleCnt="7" custScaleY="73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AA7CE2-9A15-4E8E-AD6F-633286ABB8C5}" type="pres">
      <dgm:prSet presAssocID="{4F7122D8-B533-4380-A03F-0E4E23236324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EFED6A09-B4FB-4198-82F7-7F655C626191}" type="pres">
      <dgm:prSet presAssocID="{4F7122D8-B533-4380-A03F-0E4E23236324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855C620D-F650-4E67-96D0-9F8C7CB1E0A2}" type="pres">
      <dgm:prSet presAssocID="{3D670026-3E33-45A2-97CA-F3E2403AF87B}" presName="node" presStyleLbl="node1" presStyleIdx="5" presStyleCnt="7" custScaleY="73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3FAAC0-2B02-4132-A29C-38A55847A3A8}" type="pres">
      <dgm:prSet presAssocID="{40088C88-3DF2-4B66-B55F-E5DAD0DCD94C}" presName="sibTrans" presStyleLbl="sibTrans2D1" presStyleIdx="5" presStyleCnt="6"/>
      <dgm:spPr/>
      <dgm:t>
        <a:bodyPr/>
        <a:lstStyle/>
        <a:p>
          <a:endParaRPr lang="zh-CN" altLang="en-US"/>
        </a:p>
      </dgm:t>
    </dgm:pt>
    <dgm:pt modelId="{63634B01-3DAF-4F66-A38B-3E314ED0A6AD}" type="pres">
      <dgm:prSet presAssocID="{40088C88-3DF2-4B66-B55F-E5DAD0DCD94C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  <dgm:pt modelId="{9C3DD7EE-35F6-478A-898D-927588B60B3E}" type="pres">
      <dgm:prSet presAssocID="{7382F7EF-5AB4-4ACD-BF32-AFB8A6215FB6}" presName="node" presStyleLbl="node1" presStyleIdx="6" presStyleCnt="7" custScaleY="732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1015A8F-4AD1-47E7-A145-0070D3EFA25C}" type="presOf" srcId="{31574565-46FB-4EBE-A44B-273B227462C7}" destId="{D00807AB-2512-4FB7-8BE3-BCCBA0A7E6E5}" srcOrd="1" destOrd="0" presId="urn:microsoft.com/office/officeart/2005/8/layout/process1"/>
    <dgm:cxn modelId="{26FC7AF6-D7F1-42DA-B947-4883F02812F8}" srcId="{F9FD6208-ED91-40FF-B05D-491961716338}" destId="{329F2A91-0A47-4054-872F-FD4E6791FE8C}" srcOrd="4" destOrd="0" parTransId="{55047194-B803-4C1C-8072-CD26999B5576}" sibTransId="{4F7122D8-B533-4380-A03F-0E4E23236324}"/>
    <dgm:cxn modelId="{BD5DB8A4-320C-4D62-8000-511AF2E552EF}" srcId="{F9FD6208-ED91-40FF-B05D-491961716338}" destId="{CF8EB4D4-1362-4670-ACCC-412A95097DB0}" srcOrd="0" destOrd="0" parTransId="{95F5DC26-C731-4C9A-975D-CAB22D160BA8}" sibTransId="{EDF2F97A-A461-447D-B138-C61F2A054C0A}"/>
    <dgm:cxn modelId="{76A7F793-6667-41FA-AD12-E249AF09EED4}" type="presOf" srcId="{40088C88-3DF2-4B66-B55F-E5DAD0DCD94C}" destId="{803FAAC0-2B02-4132-A29C-38A55847A3A8}" srcOrd="0" destOrd="0" presId="urn:microsoft.com/office/officeart/2005/8/layout/process1"/>
    <dgm:cxn modelId="{5F70FC9A-D9B9-4D3A-9D42-2FB17D29AB9E}" type="presOf" srcId="{40088C88-3DF2-4B66-B55F-E5DAD0DCD94C}" destId="{63634B01-3DAF-4F66-A38B-3E314ED0A6AD}" srcOrd="1" destOrd="0" presId="urn:microsoft.com/office/officeart/2005/8/layout/process1"/>
    <dgm:cxn modelId="{4D669B04-C880-4DD3-A0B0-4F9C281B9A4D}" srcId="{F9FD6208-ED91-40FF-B05D-491961716338}" destId="{6B4C5C9D-1586-47AC-8B40-D34576FB714F}" srcOrd="3" destOrd="0" parTransId="{8016E2D4-3058-4CFD-AE11-FF2F98A5C8C4}" sibTransId="{0D5D72DF-356D-46D6-B7E9-DA24AA3170D9}"/>
    <dgm:cxn modelId="{68EBE7A9-0626-4321-A180-5EF115299760}" srcId="{F9FD6208-ED91-40FF-B05D-491961716338}" destId="{9A31F6E2-05FB-4781-948E-715ED59C29C7}" srcOrd="1" destOrd="0" parTransId="{4AF309FF-61AF-45F2-8673-0468DC0AE779}" sibTransId="{2321470E-97F1-486E-90D1-3ECF5D4B068C}"/>
    <dgm:cxn modelId="{CC3F3844-681D-45A1-84C4-4AD742FD5BCE}" type="presOf" srcId="{7382F7EF-5AB4-4ACD-BF32-AFB8A6215FB6}" destId="{9C3DD7EE-35F6-478A-898D-927588B60B3E}" srcOrd="0" destOrd="0" presId="urn:microsoft.com/office/officeart/2005/8/layout/process1"/>
    <dgm:cxn modelId="{503083FA-7C9B-45AD-88D5-49DC619BEA38}" type="presOf" srcId="{CF8EB4D4-1362-4670-ACCC-412A95097DB0}" destId="{ABA3F395-E5D0-4BDF-ACC9-01F8EF7D3697}" srcOrd="0" destOrd="0" presId="urn:microsoft.com/office/officeart/2005/8/layout/process1"/>
    <dgm:cxn modelId="{8132CA22-9C73-4A56-AE56-0A55140E0C53}" type="presOf" srcId="{6B4C5C9D-1586-47AC-8B40-D34576FB714F}" destId="{8357EEB4-237B-4F25-BDE3-DCDF96E9227B}" srcOrd="0" destOrd="0" presId="urn:microsoft.com/office/officeart/2005/8/layout/process1"/>
    <dgm:cxn modelId="{F409ABDA-55BA-401F-B1F1-8953102F57D8}" srcId="{F9FD6208-ED91-40FF-B05D-491961716338}" destId="{E68F0C90-B90E-42D1-BB4C-C7176918BDAC}" srcOrd="2" destOrd="0" parTransId="{97287520-F267-4717-9CA6-B2F7B2EBFA5A}" sibTransId="{31574565-46FB-4EBE-A44B-273B227462C7}"/>
    <dgm:cxn modelId="{7675FF36-B0C2-451E-B523-DC471575EDA0}" type="presOf" srcId="{4F7122D8-B533-4380-A03F-0E4E23236324}" destId="{B5AA7CE2-9A15-4E8E-AD6F-633286ABB8C5}" srcOrd="0" destOrd="0" presId="urn:microsoft.com/office/officeart/2005/8/layout/process1"/>
    <dgm:cxn modelId="{B8C32601-99CF-4859-9307-2E002DC9E8CB}" type="presOf" srcId="{0D5D72DF-356D-46D6-B7E9-DA24AA3170D9}" destId="{8F4789CC-B492-4EDC-8B93-E7F59F234C0B}" srcOrd="1" destOrd="0" presId="urn:microsoft.com/office/officeart/2005/8/layout/process1"/>
    <dgm:cxn modelId="{7FC98348-CD42-4BB5-AAE3-0D29174B7494}" type="presOf" srcId="{E68F0C90-B90E-42D1-BB4C-C7176918BDAC}" destId="{64908D93-FD63-4EEF-90D1-90C1F04354CF}" srcOrd="0" destOrd="0" presId="urn:microsoft.com/office/officeart/2005/8/layout/process1"/>
    <dgm:cxn modelId="{3D9AA6C2-B2D3-43A6-BF14-96C9370DBDB6}" type="presOf" srcId="{329F2A91-0A47-4054-872F-FD4E6791FE8C}" destId="{490B6B6D-E7B8-4520-8EFC-49395848176D}" srcOrd="0" destOrd="0" presId="urn:microsoft.com/office/officeart/2005/8/layout/process1"/>
    <dgm:cxn modelId="{171E7CFA-9D5B-4630-B03D-66CFA0081484}" type="presOf" srcId="{9A31F6E2-05FB-4781-948E-715ED59C29C7}" destId="{B83A5EE6-B188-4592-83D8-31CD7F9BB803}" srcOrd="0" destOrd="0" presId="urn:microsoft.com/office/officeart/2005/8/layout/process1"/>
    <dgm:cxn modelId="{3BEB5FD7-141F-4E96-8186-E0DD5C988BB0}" type="presOf" srcId="{31574565-46FB-4EBE-A44B-273B227462C7}" destId="{D3F97B79-6F69-4A71-A110-F4CB141170D3}" srcOrd="0" destOrd="0" presId="urn:microsoft.com/office/officeart/2005/8/layout/process1"/>
    <dgm:cxn modelId="{A2F9C94E-F3DD-4400-BCCC-C706D4A0F833}" srcId="{F9FD6208-ED91-40FF-B05D-491961716338}" destId="{3D670026-3E33-45A2-97CA-F3E2403AF87B}" srcOrd="5" destOrd="0" parTransId="{1E39CEA7-5314-4655-BBFC-5057D02043EC}" sibTransId="{40088C88-3DF2-4B66-B55F-E5DAD0DCD94C}"/>
    <dgm:cxn modelId="{1D9D4F6E-48CC-43DB-8731-9182E2AD0983}" srcId="{F9FD6208-ED91-40FF-B05D-491961716338}" destId="{7382F7EF-5AB4-4ACD-BF32-AFB8A6215FB6}" srcOrd="6" destOrd="0" parTransId="{4293C85D-3261-443C-95E7-5F993F76EA7E}" sibTransId="{59C21C93-2377-4DE6-ADB6-A9DCD329A3DB}"/>
    <dgm:cxn modelId="{34834B5C-F9DD-454A-B1EE-6BD112819C7B}" type="presOf" srcId="{4F7122D8-B533-4380-A03F-0E4E23236324}" destId="{EFED6A09-B4FB-4198-82F7-7F655C626191}" srcOrd="1" destOrd="0" presId="urn:microsoft.com/office/officeart/2005/8/layout/process1"/>
    <dgm:cxn modelId="{1929AB4A-FC3F-4337-95E5-E6967A6A860F}" type="presOf" srcId="{F9FD6208-ED91-40FF-B05D-491961716338}" destId="{47413350-43B6-4B57-9C0A-C785E8A7DCE5}" srcOrd="0" destOrd="0" presId="urn:microsoft.com/office/officeart/2005/8/layout/process1"/>
    <dgm:cxn modelId="{B81C93EC-F930-4879-A0AD-3D26A52A2F36}" type="presOf" srcId="{EDF2F97A-A461-447D-B138-C61F2A054C0A}" destId="{5EADE1F3-93CA-4F06-8481-462AF23960EA}" srcOrd="0" destOrd="0" presId="urn:microsoft.com/office/officeart/2005/8/layout/process1"/>
    <dgm:cxn modelId="{06DD10D0-EE73-4A7C-A1E2-F7768D1187C3}" type="presOf" srcId="{EDF2F97A-A461-447D-B138-C61F2A054C0A}" destId="{A111641B-CBB7-4261-A6E7-065AB5783728}" srcOrd="1" destOrd="0" presId="urn:microsoft.com/office/officeart/2005/8/layout/process1"/>
    <dgm:cxn modelId="{4FA31C6A-2550-40B1-8FE7-B87E99D4F787}" type="presOf" srcId="{2321470E-97F1-486E-90D1-3ECF5D4B068C}" destId="{FA9B9E8C-731C-4CC7-82F6-D4540BEE7F88}" srcOrd="1" destOrd="0" presId="urn:microsoft.com/office/officeart/2005/8/layout/process1"/>
    <dgm:cxn modelId="{68F90FEE-9972-4DC5-8D61-50A468AE571F}" type="presOf" srcId="{2321470E-97F1-486E-90D1-3ECF5D4B068C}" destId="{63FEEB5D-55E1-4A90-80A2-CC3CA10E9FA1}" srcOrd="0" destOrd="0" presId="urn:microsoft.com/office/officeart/2005/8/layout/process1"/>
    <dgm:cxn modelId="{EE24672B-6E2D-4B79-ADC1-2151BD17C194}" type="presOf" srcId="{3D670026-3E33-45A2-97CA-F3E2403AF87B}" destId="{855C620D-F650-4E67-96D0-9F8C7CB1E0A2}" srcOrd="0" destOrd="0" presId="urn:microsoft.com/office/officeart/2005/8/layout/process1"/>
    <dgm:cxn modelId="{4EA5BCAA-D207-4F16-8CCD-250914395EC3}" type="presOf" srcId="{0D5D72DF-356D-46D6-B7E9-DA24AA3170D9}" destId="{DF1E34B1-AB75-4E40-A56C-034F827D6C15}" srcOrd="0" destOrd="0" presId="urn:microsoft.com/office/officeart/2005/8/layout/process1"/>
    <dgm:cxn modelId="{58BD4F9A-5E5D-4EF4-97E5-D1DF4AEC1706}" type="presParOf" srcId="{47413350-43B6-4B57-9C0A-C785E8A7DCE5}" destId="{ABA3F395-E5D0-4BDF-ACC9-01F8EF7D3697}" srcOrd="0" destOrd="0" presId="urn:microsoft.com/office/officeart/2005/8/layout/process1"/>
    <dgm:cxn modelId="{78BBD91D-0167-4891-A096-1E6F7516F15B}" type="presParOf" srcId="{47413350-43B6-4B57-9C0A-C785E8A7DCE5}" destId="{5EADE1F3-93CA-4F06-8481-462AF23960EA}" srcOrd="1" destOrd="0" presId="urn:microsoft.com/office/officeart/2005/8/layout/process1"/>
    <dgm:cxn modelId="{8A4D6D1E-E2D1-4BBD-91A7-7B0D9313F1A8}" type="presParOf" srcId="{5EADE1F3-93CA-4F06-8481-462AF23960EA}" destId="{A111641B-CBB7-4261-A6E7-065AB5783728}" srcOrd="0" destOrd="0" presId="urn:microsoft.com/office/officeart/2005/8/layout/process1"/>
    <dgm:cxn modelId="{6157D3DF-B1F4-4AF9-AAC1-36C271FBDDD3}" type="presParOf" srcId="{47413350-43B6-4B57-9C0A-C785E8A7DCE5}" destId="{B83A5EE6-B188-4592-83D8-31CD7F9BB803}" srcOrd="2" destOrd="0" presId="urn:microsoft.com/office/officeart/2005/8/layout/process1"/>
    <dgm:cxn modelId="{C283922D-C12C-40B1-9866-AB0261284A22}" type="presParOf" srcId="{47413350-43B6-4B57-9C0A-C785E8A7DCE5}" destId="{63FEEB5D-55E1-4A90-80A2-CC3CA10E9FA1}" srcOrd="3" destOrd="0" presId="urn:microsoft.com/office/officeart/2005/8/layout/process1"/>
    <dgm:cxn modelId="{98C545FE-6AC2-45DE-93E1-EA9D508B1625}" type="presParOf" srcId="{63FEEB5D-55E1-4A90-80A2-CC3CA10E9FA1}" destId="{FA9B9E8C-731C-4CC7-82F6-D4540BEE7F88}" srcOrd="0" destOrd="0" presId="urn:microsoft.com/office/officeart/2005/8/layout/process1"/>
    <dgm:cxn modelId="{738EF717-7880-4739-8A2F-E519549213F1}" type="presParOf" srcId="{47413350-43B6-4B57-9C0A-C785E8A7DCE5}" destId="{64908D93-FD63-4EEF-90D1-90C1F04354CF}" srcOrd="4" destOrd="0" presId="urn:microsoft.com/office/officeart/2005/8/layout/process1"/>
    <dgm:cxn modelId="{AF2D3AA1-48F2-4616-8258-741347B075D0}" type="presParOf" srcId="{47413350-43B6-4B57-9C0A-C785E8A7DCE5}" destId="{D3F97B79-6F69-4A71-A110-F4CB141170D3}" srcOrd="5" destOrd="0" presId="urn:microsoft.com/office/officeart/2005/8/layout/process1"/>
    <dgm:cxn modelId="{DCAFE272-4405-4E94-8E4C-E715B8F013E7}" type="presParOf" srcId="{D3F97B79-6F69-4A71-A110-F4CB141170D3}" destId="{D00807AB-2512-4FB7-8BE3-BCCBA0A7E6E5}" srcOrd="0" destOrd="0" presId="urn:microsoft.com/office/officeart/2005/8/layout/process1"/>
    <dgm:cxn modelId="{79B574F6-CA86-44D1-AA73-4D49F1B78846}" type="presParOf" srcId="{47413350-43B6-4B57-9C0A-C785E8A7DCE5}" destId="{8357EEB4-237B-4F25-BDE3-DCDF96E9227B}" srcOrd="6" destOrd="0" presId="urn:microsoft.com/office/officeart/2005/8/layout/process1"/>
    <dgm:cxn modelId="{6D92310E-0F8A-4542-88A6-785FFA97A340}" type="presParOf" srcId="{47413350-43B6-4B57-9C0A-C785E8A7DCE5}" destId="{DF1E34B1-AB75-4E40-A56C-034F827D6C15}" srcOrd="7" destOrd="0" presId="urn:microsoft.com/office/officeart/2005/8/layout/process1"/>
    <dgm:cxn modelId="{060DC438-162A-4841-9248-FE04A5C5A748}" type="presParOf" srcId="{DF1E34B1-AB75-4E40-A56C-034F827D6C15}" destId="{8F4789CC-B492-4EDC-8B93-E7F59F234C0B}" srcOrd="0" destOrd="0" presId="urn:microsoft.com/office/officeart/2005/8/layout/process1"/>
    <dgm:cxn modelId="{6A670684-C9A3-449F-825B-D3DCF603DE7E}" type="presParOf" srcId="{47413350-43B6-4B57-9C0A-C785E8A7DCE5}" destId="{490B6B6D-E7B8-4520-8EFC-49395848176D}" srcOrd="8" destOrd="0" presId="urn:microsoft.com/office/officeart/2005/8/layout/process1"/>
    <dgm:cxn modelId="{332603D7-D7FD-4FBF-B106-D312EE35A097}" type="presParOf" srcId="{47413350-43B6-4B57-9C0A-C785E8A7DCE5}" destId="{B5AA7CE2-9A15-4E8E-AD6F-633286ABB8C5}" srcOrd="9" destOrd="0" presId="urn:microsoft.com/office/officeart/2005/8/layout/process1"/>
    <dgm:cxn modelId="{7BC65683-8112-43D0-B444-24BC5B466E64}" type="presParOf" srcId="{B5AA7CE2-9A15-4E8E-AD6F-633286ABB8C5}" destId="{EFED6A09-B4FB-4198-82F7-7F655C626191}" srcOrd="0" destOrd="0" presId="urn:microsoft.com/office/officeart/2005/8/layout/process1"/>
    <dgm:cxn modelId="{29E015A4-A15A-4432-A4A7-1EBEF88EB1F7}" type="presParOf" srcId="{47413350-43B6-4B57-9C0A-C785E8A7DCE5}" destId="{855C620D-F650-4E67-96D0-9F8C7CB1E0A2}" srcOrd="10" destOrd="0" presId="urn:microsoft.com/office/officeart/2005/8/layout/process1"/>
    <dgm:cxn modelId="{541B7357-BD16-4176-A77F-819E25B69044}" type="presParOf" srcId="{47413350-43B6-4B57-9C0A-C785E8A7DCE5}" destId="{803FAAC0-2B02-4132-A29C-38A55847A3A8}" srcOrd="11" destOrd="0" presId="urn:microsoft.com/office/officeart/2005/8/layout/process1"/>
    <dgm:cxn modelId="{134EABF9-ED15-4D83-900B-CFA45264A87D}" type="presParOf" srcId="{803FAAC0-2B02-4132-A29C-38A55847A3A8}" destId="{63634B01-3DAF-4F66-A38B-3E314ED0A6AD}" srcOrd="0" destOrd="0" presId="urn:microsoft.com/office/officeart/2005/8/layout/process1"/>
    <dgm:cxn modelId="{F73B3A4D-133E-4603-8D7F-C9B0A1EA20CA}" type="presParOf" srcId="{47413350-43B6-4B57-9C0A-C785E8A7DCE5}" destId="{9C3DD7EE-35F6-478A-898D-927588B60B3E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3F395-E5D0-4BDF-ACC9-01F8EF7D3697}">
      <dsp:nvSpPr>
        <dsp:cNvPr id="0" name=""/>
        <dsp:cNvSpPr/>
      </dsp:nvSpPr>
      <dsp:spPr>
        <a:xfrm>
          <a:off x="1664" y="146026"/>
          <a:ext cx="630206" cy="276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时间申请</a:t>
          </a:r>
          <a:endParaRPr lang="zh-CN" altLang="en-US" sz="11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9771" y="154133"/>
        <a:ext cx="613992" cy="260580"/>
      </dsp:txXfrm>
    </dsp:sp>
    <dsp:sp modelId="{5EADE1F3-93CA-4F06-8481-462AF23960EA}">
      <dsp:nvSpPr>
        <dsp:cNvPr id="0" name=""/>
        <dsp:cNvSpPr/>
      </dsp:nvSpPr>
      <dsp:spPr>
        <a:xfrm>
          <a:off x="694891" y="206277"/>
          <a:ext cx="133603" cy="156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0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694891" y="237535"/>
        <a:ext cx="93522" cy="93775"/>
      </dsp:txXfrm>
    </dsp:sp>
    <dsp:sp modelId="{B83A5EE6-B188-4592-83D8-31CD7F9BB803}">
      <dsp:nvSpPr>
        <dsp:cNvPr id="0" name=""/>
        <dsp:cNvSpPr/>
      </dsp:nvSpPr>
      <dsp:spPr>
        <a:xfrm>
          <a:off x="883953" y="146026"/>
          <a:ext cx="630206" cy="276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观测辅助</a:t>
          </a:r>
          <a:endParaRPr lang="zh-CN" altLang="en-US" sz="11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892060" y="154133"/>
        <a:ext cx="613992" cy="260580"/>
      </dsp:txXfrm>
    </dsp:sp>
    <dsp:sp modelId="{63FEEB5D-55E1-4A90-80A2-CC3CA10E9FA1}">
      <dsp:nvSpPr>
        <dsp:cNvPr id="0" name=""/>
        <dsp:cNvSpPr/>
      </dsp:nvSpPr>
      <dsp:spPr>
        <a:xfrm>
          <a:off x="1577181" y="206277"/>
          <a:ext cx="133603" cy="156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0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577181" y="237535"/>
        <a:ext cx="93522" cy="93775"/>
      </dsp:txXfrm>
    </dsp:sp>
    <dsp:sp modelId="{64908D93-FD63-4EEF-90D1-90C1F04354CF}">
      <dsp:nvSpPr>
        <dsp:cNvPr id="0" name=""/>
        <dsp:cNvSpPr/>
      </dsp:nvSpPr>
      <dsp:spPr>
        <a:xfrm>
          <a:off x="1766243" y="146026"/>
          <a:ext cx="630206" cy="276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0" kern="1200" smtClean="0">
              <a:latin typeface="黑体" panose="02010609060101010101" pitchFamily="49" charset="-122"/>
              <a:ea typeface="黑体" panose="02010609060101010101" pitchFamily="49" charset="-122"/>
            </a:rPr>
            <a:t>数据归档</a:t>
          </a:r>
          <a:endParaRPr lang="zh-CN" altLang="en-US" sz="11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774350" y="154133"/>
        <a:ext cx="613992" cy="260580"/>
      </dsp:txXfrm>
    </dsp:sp>
    <dsp:sp modelId="{D3F97B79-6F69-4A71-A110-F4CB141170D3}">
      <dsp:nvSpPr>
        <dsp:cNvPr id="0" name=""/>
        <dsp:cNvSpPr/>
      </dsp:nvSpPr>
      <dsp:spPr>
        <a:xfrm>
          <a:off x="2459470" y="206277"/>
          <a:ext cx="133603" cy="156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0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59470" y="237535"/>
        <a:ext cx="93522" cy="93775"/>
      </dsp:txXfrm>
    </dsp:sp>
    <dsp:sp modelId="{8357EEB4-237B-4F25-BDE3-DCDF96E9227B}">
      <dsp:nvSpPr>
        <dsp:cNvPr id="0" name=""/>
        <dsp:cNvSpPr/>
      </dsp:nvSpPr>
      <dsp:spPr>
        <a:xfrm>
          <a:off x="2648532" y="146026"/>
          <a:ext cx="630206" cy="276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预处理</a:t>
          </a:r>
          <a:endParaRPr lang="zh-CN" altLang="en-US" sz="11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656639" y="154133"/>
        <a:ext cx="613992" cy="260580"/>
      </dsp:txXfrm>
    </dsp:sp>
    <dsp:sp modelId="{DF1E34B1-AB75-4E40-A56C-034F827D6C15}">
      <dsp:nvSpPr>
        <dsp:cNvPr id="0" name=""/>
        <dsp:cNvSpPr/>
      </dsp:nvSpPr>
      <dsp:spPr>
        <a:xfrm>
          <a:off x="3341760" y="206277"/>
          <a:ext cx="133603" cy="156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0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341760" y="237535"/>
        <a:ext cx="93522" cy="93775"/>
      </dsp:txXfrm>
    </dsp:sp>
    <dsp:sp modelId="{490B6B6D-E7B8-4520-8EFC-49395848176D}">
      <dsp:nvSpPr>
        <dsp:cNvPr id="0" name=""/>
        <dsp:cNvSpPr/>
      </dsp:nvSpPr>
      <dsp:spPr>
        <a:xfrm>
          <a:off x="3530822" y="146026"/>
          <a:ext cx="630206" cy="276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数据发布</a:t>
          </a:r>
          <a:endParaRPr lang="zh-CN" altLang="en-US" sz="11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538929" y="154133"/>
        <a:ext cx="613992" cy="260580"/>
      </dsp:txXfrm>
    </dsp:sp>
    <dsp:sp modelId="{B5AA7CE2-9A15-4E8E-AD6F-633286ABB8C5}">
      <dsp:nvSpPr>
        <dsp:cNvPr id="0" name=""/>
        <dsp:cNvSpPr/>
      </dsp:nvSpPr>
      <dsp:spPr>
        <a:xfrm>
          <a:off x="4224049" y="206277"/>
          <a:ext cx="133603" cy="156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0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224049" y="237535"/>
        <a:ext cx="93522" cy="93775"/>
      </dsp:txXfrm>
    </dsp:sp>
    <dsp:sp modelId="{855C620D-F650-4E67-96D0-9F8C7CB1E0A2}">
      <dsp:nvSpPr>
        <dsp:cNvPr id="0" name=""/>
        <dsp:cNvSpPr/>
      </dsp:nvSpPr>
      <dsp:spPr>
        <a:xfrm>
          <a:off x="4413111" y="146026"/>
          <a:ext cx="630206" cy="276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处理分析</a:t>
          </a:r>
          <a:endParaRPr lang="zh-CN" altLang="en-US" sz="11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421218" y="154133"/>
        <a:ext cx="613992" cy="260580"/>
      </dsp:txXfrm>
    </dsp:sp>
    <dsp:sp modelId="{803FAAC0-2B02-4132-A29C-38A55847A3A8}">
      <dsp:nvSpPr>
        <dsp:cNvPr id="0" name=""/>
        <dsp:cNvSpPr/>
      </dsp:nvSpPr>
      <dsp:spPr>
        <a:xfrm>
          <a:off x="5106339" y="206277"/>
          <a:ext cx="133603" cy="156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0" kern="120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106339" y="237535"/>
        <a:ext cx="93522" cy="93775"/>
      </dsp:txXfrm>
    </dsp:sp>
    <dsp:sp modelId="{9C3DD7EE-35F6-478A-898D-927588B60B3E}">
      <dsp:nvSpPr>
        <dsp:cNvPr id="0" name=""/>
        <dsp:cNvSpPr/>
      </dsp:nvSpPr>
      <dsp:spPr>
        <a:xfrm>
          <a:off x="5295401" y="146026"/>
          <a:ext cx="630206" cy="2767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成果统计</a:t>
          </a:r>
          <a:endParaRPr lang="zh-CN" altLang="en-US" sz="11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303508" y="154133"/>
        <a:ext cx="613992" cy="260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614A2BB4-76FB-45C9-8C01-704ECD4F62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84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08388" y="877888"/>
            <a:ext cx="3149600" cy="23622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300" b="1" dirty="0">
                <a:solidFill>
                  <a:srgbClr val="000090"/>
                </a:solidFill>
                <a:latin typeface="+mj-ea"/>
                <a:ea typeface="+mj-ea"/>
              </a:rPr>
              <a:t>做到五个统筹，统筹管理运行</a:t>
            </a:r>
            <a:r>
              <a:rPr lang="zh-CN" altLang="en-US" sz="2300" b="1" dirty="0">
                <a:solidFill>
                  <a:srgbClr val="C00000"/>
                </a:solidFill>
                <a:latin typeface="+mj-ea"/>
                <a:ea typeface="+mj-ea"/>
              </a:rPr>
              <a:t>观测装置，</a:t>
            </a:r>
            <a:r>
              <a:rPr lang="zh-CN" altLang="en-US" sz="2300" b="1" dirty="0">
                <a:solidFill>
                  <a:srgbClr val="000090"/>
                </a:solidFill>
                <a:latin typeface="+mj-ea"/>
                <a:ea typeface="+mj-ea"/>
              </a:rPr>
              <a:t>统筹管理发展</a:t>
            </a:r>
            <a:r>
              <a:rPr lang="zh-CN" altLang="en-US" sz="2300" b="1" dirty="0">
                <a:solidFill>
                  <a:srgbClr val="C00000"/>
                </a:solidFill>
                <a:latin typeface="+mj-ea"/>
                <a:ea typeface="+mj-ea"/>
              </a:rPr>
              <a:t>技术平台，</a:t>
            </a:r>
            <a:r>
              <a:rPr lang="zh-CN" altLang="en-US" sz="2300" b="1" dirty="0">
                <a:solidFill>
                  <a:srgbClr val="000090"/>
                </a:solidFill>
                <a:latin typeface="+mj-ea"/>
                <a:ea typeface="+mj-ea"/>
              </a:rPr>
              <a:t>统筹组织中心</a:t>
            </a:r>
            <a:r>
              <a:rPr lang="zh-CN" altLang="en-US" sz="2300" b="1" dirty="0">
                <a:solidFill>
                  <a:srgbClr val="C00000"/>
                </a:solidFill>
                <a:latin typeface="+mj-ea"/>
                <a:ea typeface="+mj-ea"/>
              </a:rPr>
              <a:t>前沿研究，</a:t>
            </a:r>
            <a:r>
              <a:rPr lang="zh-CN" altLang="en-US" sz="2300" b="1" dirty="0">
                <a:solidFill>
                  <a:srgbClr val="000090"/>
                </a:solidFill>
                <a:latin typeface="+mj-ea"/>
                <a:ea typeface="+mj-ea"/>
              </a:rPr>
              <a:t>统筹优化</a:t>
            </a:r>
            <a:r>
              <a:rPr lang="zh-CN" altLang="en-US" sz="2300" b="1" dirty="0">
                <a:solidFill>
                  <a:srgbClr val="C00000"/>
                </a:solidFill>
                <a:latin typeface="+mj-ea"/>
                <a:ea typeface="+mj-ea"/>
              </a:rPr>
              <a:t>配置资源，</a:t>
            </a:r>
            <a:r>
              <a:rPr lang="zh-CN" altLang="en-US" sz="2300" b="1" dirty="0">
                <a:solidFill>
                  <a:srgbClr val="000090"/>
                </a:solidFill>
                <a:latin typeface="+mj-ea"/>
                <a:ea typeface="+mj-ea"/>
              </a:rPr>
              <a:t>统筹</a:t>
            </a:r>
            <a:r>
              <a:rPr lang="zh-CN" altLang="en-US" sz="2300" b="1" dirty="0">
                <a:solidFill>
                  <a:srgbClr val="C00000"/>
                </a:solidFill>
                <a:latin typeface="+mj-ea"/>
                <a:ea typeface="+mj-ea"/>
              </a:rPr>
              <a:t>规划</a:t>
            </a:r>
            <a:r>
              <a:rPr lang="zh-CN" altLang="en-US" sz="2300" b="1" dirty="0">
                <a:solidFill>
                  <a:srgbClr val="000090"/>
                </a:solidFill>
                <a:latin typeface="+mj-ea"/>
                <a:ea typeface="+mj-ea"/>
              </a:rPr>
              <a:t>重大观测装置，实现装置和平台两个开放共享。</a:t>
            </a:r>
            <a:endParaRPr lang="zh-CN" altLang="en-US" sz="2300" b="1" dirty="0">
              <a:latin typeface="+mj-ea"/>
              <a:ea typeface="+mj-ea"/>
            </a:endParaRPr>
          </a:p>
          <a:p>
            <a:pPr algn="l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EC6D-DB1F-44A4-BAF7-4CD4248B20AA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2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ts val="3524"/>
              </a:lnSpc>
            </a:pPr>
            <a:r>
              <a:rPr lang="zh-CN" altLang="en-US" dirty="0" smtClean="0"/>
              <a:t>创新体制机制，围绕核心装置打造</a:t>
            </a:r>
            <a:r>
              <a:rPr lang="zh-CN" altLang="en-US" dirty="0" smtClean="0">
                <a:solidFill>
                  <a:srgbClr val="C00000"/>
                </a:solidFill>
              </a:rPr>
              <a:t>光学</a:t>
            </a:r>
            <a:r>
              <a:rPr lang="en-US" altLang="zh-CN" dirty="0" smtClean="0">
                <a:solidFill>
                  <a:srgbClr val="C00000"/>
                </a:solidFill>
              </a:rPr>
              <a:t>/</a:t>
            </a:r>
            <a:r>
              <a:rPr lang="zh-CN" altLang="en-US" dirty="0" smtClean="0">
                <a:solidFill>
                  <a:srgbClr val="C00000"/>
                </a:solidFill>
              </a:rPr>
              <a:t>红外、射电、太阳、天力天测四大集群，科学价值不高的观测设备不再进入中心，转为课题专用或淘汰。由中心统筹分配观测资源、统筹调配运维力量、统筹配置运维资源，依托中国虚拟天文台建设天文观测服务平台，实现从观测时间申请到科研成果统计的全过程管理和</a:t>
            </a:r>
            <a:r>
              <a:rPr lang="zh-CN" altLang="en-US" dirty="0" smtClean="0">
                <a:solidFill>
                  <a:srgbClr val="3333FF"/>
                </a:solidFill>
              </a:rPr>
              <a:t>面向国内外天文界的高效开放共享。</a:t>
            </a:r>
            <a:endParaRPr lang="en-US" altLang="zh-CN" dirty="0" smtClean="0">
              <a:solidFill>
                <a:srgbClr val="3333FF"/>
              </a:solidFill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EC6D-DB1F-44A4-BAF7-4CD4248B20AA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9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23D8-A914-40C7-ADE0-9AFA69F5C94F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27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6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CA3748A-8386-451D-A174-F17F6B50C1B0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202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41AF146-A35B-4A18-BCB2-CC0835EF08B3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92139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BE220620-BF7A-4AA7-8784-C41C67F0E6A8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533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C5E90BC-A7A8-40B3-BFD4-744D4CD85D26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4933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E99D65DE-8D35-47F5-BA7B-515E8569943E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141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BF8B21DE-866D-4398-BDA8-6A74659E52C4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4730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224BC90-03E3-4CC6-94A4-8BB6ADF4AD0C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64046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1773239"/>
            <a:ext cx="2058988" cy="4103687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773239"/>
            <a:ext cx="6029325" cy="410368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C81592A-7131-494C-A05E-142D4666AAF1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01814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2BC0-0D12-4D1C-B2A3-6FA00A869D9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37479" y="3510303"/>
            <a:ext cx="4464496" cy="1133538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7776864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4A1F-743D-4887-8201-D0EA74C3B44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2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FC4C4-23E0-4744-8C62-56A01064B776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00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3C25-2900-4EEB-B05A-81446005D09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73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2E2A-C6A6-4054-B4C7-F5D4C4E59CD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4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5AF6-3CCA-4EDF-96FE-22280466227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7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F74-D50E-49D2-B53B-226EF5C5EFC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83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3ADF-609E-4E94-ADFE-D3F6F7F3897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58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D246-4FAD-492F-8E4E-FD5C5BE07B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13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032D-5DE3-4A50-9D63-91B4A65DF2C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3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9CF0-3B91-411D-AB72-E00DB41A0BA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47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6A69-D426-4B02-96A4-CA1C3813B11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40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5285FE-EC3B-4172-AA43-B1545E379CA3}" type="datetime1">
              <a:rPr lang="zh-CN" altLang="en-US" smtClean="0"/>
              <a:t>2016/10/2</a:t>
            </a:fld>
            <a:endParaRPr lang="es-E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/>
              <a:pPr/>
              <a:t>‹#›</a:t>
            </a:fld>
            <a:endParaRPr lang="es-E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zh-CN" smtClean="0"/>
              <a:t>China-VO 2016, Urumqi, Sep. 27-29, 2016 </a:t>
            </a:r>
            <a:endParaRPr lang="es-ES" altLang="zh-CN"/>
          </a:p>
        </p:txBody>
      </p:sp>
    </p:spTree>
    <p:extLst>
      <p:ext uri="{BB962C8B-B14F-4D97-AF65-F5344CB8AC3E}">
        <p14:creationId xmlns:p14="http://schemas.microsoft.com/office/powerpoint/2010/main" val="29885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D835-7E72-41E6-9E64-63E99E8238FE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96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A3EE6-37D5-4760-B690-2E5BAD0CCC4F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57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B084-8A07-454E-BEAF-3FAA91714610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143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0DBC-B440-44B5-8136-37135676F0ED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10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3075" y="2633663"/>
            <a:ext cx="3673475" cy="324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A4EC7-B77B-4034-A381-9A66BE216C6C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93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CFB2B-57EE-4832-A1F3-2F68E0223A9B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3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DC56-15D0-4BA9-B9E0-3AE25A796D07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22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80A3F-42CE-429E-9BCF-25C4B3FB4A13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490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6CF8-5A81-4053-B903-6E876BCB4EB4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63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D1DC5-15FB-4993-957B-765BA35B7A60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751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CC110-7E92-402D-841E-588F988B615F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1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E8DD-680C-4BD6-B9BE-3367DC903652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2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1773238"/>
            <a:ext cx="2058988" cy="4103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773238"/>
            <a:ext cx="6029325" cy="4103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AC26-4063-4A9B-9439-AECB76E85357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738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sfp.silverfoxprod.com\Work\White_Whale\5-10358_Alyssa_Felda\MS_Templates_2011\SFP_Art\4X3 Art\PNG\New folder\MSR_Cloud_Lower Graphic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9"/>
          <a:stretch/>
        </p:blipFill>
        <p:spPr bwMode="auto">
          <a:xfrm>
            <a:off x="0" y="5197344"/>
            <a:ext cx="9144000" cy="16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fp.silverfoxprod.com\Work\White_Whale\5-10358_Alyssa_Felda\MS_Templates_2011\SFP_Art\4X3 Art\PNG\New folder\MSR_All_Icons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7302" y="0"/>
            <a:ext cx="4146698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127687"/>
            <a:ext cx="6545521" cy="1218795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defRPr sz="4400"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599" y="3753140"/>
            <a:ext cx="7929563" cy="3323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gradFill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>
              <a:buNone/>
              <a:defRPr sz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5685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sfp.silverfoxprod.com\Work\White_Whale\5-10358_Alyssa_Felda\MS_Templates_2011\SFP_Art\4X3 Art\PNG\New folder\MSR_Cloud_Lower Graphic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9"/>
          <a:stretch/>
        </p:blipFill>
        <p:spPr bwMode="auto">
          <a:xfrm>
            <a:off x="0" y="5197344"/>
            <a:ext cx="9144000" cy="16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2048787"/>
            <a:ext cx="7929563" cy="609398"/>
          </a:xfrm>
        </p:spPr>
        <p:txBody>
          <a:bodyPr anchor="ctr" anchorCtr="0">
            <a:spAutoFit/>
          </a:bodyPr>
          <a:lstStyle>
            <a:lvl1pPr>
              <a:lnSpc>
                <a:spcPct val="90000"/>
              </a:lnSpc>
              <a:defRPr sz="4400"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1" y="3752332"/>
            <a:ext cx="7929562" cy="3323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gradFill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81521"/>
            <a:ext cx="8381999" cy="914096"/>
          </a:xfrm>
        </p:spPr>
        <p:txBody>
          <a:bodyPr anchor="t" anchorCtr="0">
            <a:sp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6600" b="0" i="0" u="none" strike="noStrike" kern="1200" cap="none" spc="-300" normalizeH="0" baseline="0" noProof="0" dirty="0" smtClean="0">
                <a:ln w="11430"/>
                <a:gradFill>
                  <a:gsLst>
                    <a:gs pos="0">
                      <a:schemeClr val="bg1">
                        <a:alpha val="55000"/>
                      </a:schemeClr>
                    </a:gs>
                    <a:gs pos="88000">
                      <a:schemeClr val="bg1">
                        <a:alpha val="5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>
              <a:buNone/>
              <a:defRPr sz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42462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4960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27097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2000548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71763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36" y="1447800"/>
            <a:ext cx="4115872" cy="2129814"/>
          </a:xfrm>
        </p:spPr>
        <p:txBody>
          <a:bodyPr>
            <a:spAutoFit/>
          </a:bodyPr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447800"/>
            <a:ext cx="4115872" cy="2129814"/>
          </a:xfrm>
        </p:spPr>
        <p:txBody>
          <a:bodyPr>
            <a:spAutoFit/>
          </a:bodyPr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5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065305"/>
            <a:ext cx="4115872" cy="692497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33600"/>
            <a:ext cx="4114800" cy="1855893"/>
          </a:xfrm>
        </p:spPr>
        <p:txBody>
          <a:bodyPr>
            <a:spAutoFit/>
          </a:bodyPr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7501" y="1065305"/>
            <a:ext cx="4115872" cy="692497"/>
          </a:xfrm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7501" y="2133601"/>
            <a:ext cx="4115872" cy="1855893"/>
          </a:xfrm>
        </p:spPr>
        <p:txBody>
          <a:bodyPr>
            <a:spAutoFit/>
          </a:bodyPr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2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31627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988" y="6622501"/>
            <a:ext cx="2486025" cy="166199"/>
          </a:xfrm>
        </p:spPr>
        <p:txBody>
          <a:bodyPr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buFont typeface="Arial" pitchFamily="34" charset="0"/>
              <a:buNone/>
              <a:defRPr lang="en-US" sz="12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60375" indent="0" algn="ctr">
              <a:buNone/>
              <a:defRPr sz="1200"/>
            </a:lvl2pPr>
            <a:lvl3pPr marL="855663" indent="0" algn="ctr">
              <a:buNone/>
              <a:defRPr sz="1200"/>
            </a:lvl3pPr>
            <a:lvl4pPr marL="1258888" indent="0" algn="ctr">
              <a:buNone/>
              <a:defRPr sz="1200"/>
            </a:lvl4pPr>
            <a:lvl5pPr marL="1604963" indent="0" algn="ctr">
              <a:buNone/>
              <a:defRPr sz="1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0500" y="6572905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E90CD"/>
              </a:buClr>
              <a:buSzPct val="120000"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4ADF12F3-3404-4B21-B30F-258D3BB43857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49961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905000"/>
            <a:ext cx="4115872" cy="2129814"/>
          </a:xfrm>
        </p:spPr>
        <p:txBody>
          <a:bodyPr>
            <a:spAutoFit/>
          </a:bodyPr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564914"/>
            <a:ext cx="2895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60651"/>
              </a:buClr>
              <a:buSzPct val="120000"/>
              <a:buFont typeface="Arial" pitchFamily="34" charset="0"/>
              <a:buNone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altLang="zh-CN" smtClean="0"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t>China-VO 2016, Urumqi, Sep. 27-29, 2016 </a:t>
            </a:r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5624" y="6564914"/>
            <a:ext cx="21336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60651"/>
              </a:buClr>
              <a:buSzPct val="120000"/>
              <a:buFont typeface="Arial" pitchFamily="34" charset="0"/>
              <a:buNone/>
              <a:defRPr lang="en-US" sz="1200" kern="120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fld id="{64116138-1E09-45EE-B6F5-ADD12E5D7040}" type="slidenum">
              <a:rPr>
                <a:gradFill>
                  <a:gsLst>
                    <a:gs pos="0">
                      <a:srgbClr val="292929"/>
                    </a:gs>
                    <a:gs pos="86000">
                      <a:srgbClr val="292929"/>
                    </a:gs>
                  </a:gsLst>
                  <a:lin ang="5400000" scaled="0"/>
                </a:gradFill>
              </a:rPr>
              <a:pPr fontAlgn="auto">
                <a:spcAft>
                  <a:spcPts val="0"/>
                </a:spcAft>
              </a:pPr>
              <a:t>‹#›</a:t>
            </a:fld>
            <a:endParaRPr dirty="0">
              <a:gradFill>
                <a:gsLst>
                  <a:gs pos="0">
                    <a:srgbClr val="292929"/>
                  </a:gs>
                  <a:gs pos="86000">
                    <a:srgbClr val="292929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4" descr="C:\Users\andrewl\Desktop\200571897-001_FPO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60" t="15680" r="17119" b="1619"/>
          <a:stretch/>
        </p:blipFill>
        <p:spPr bwMode="auto">
          <a:xfrm>
            <a:off x="388188" y="1897810"/>
            <a:ext cx="3648973" cy="35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93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1FF52-2B41-4AAE-94E1-EE1D90BA3085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9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266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0"/>
            <a:ext cx="8363938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71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0"/>
            <a:ext cx="8363938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54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BF1D2F3B-059F-4CB5-B439-3FAA8D3A6F6A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2016/10/2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zh-CN" sz="1800" smtClean="0">
                <a:solidFill>
                  <a:srgbClr val="292929"/>
                </a:solidFill>
                <a:latin typeface="Segoe UI"/>
                <a:ea typeface="+mn-ea"/>
              </a:rPr>
              <a:t>China-VO 2016, Urumqi, Sep. 27-29, 2016 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0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1050503-CF78-4670-8F6F-73A540670A38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2016/10/2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zh-CN" sz="1800" smtClean="0">
                <a:solidFill>
                  <a:srgbClr val="292929"/>
                </a:solidFill>
                <a:latin typeface="Segoe UI"/>
                <a:ea typeface="+mn-ea"/>
              </a:rPr>
              <a:t>China-VO 2016, Urumqi, Sep. 27-29, 2016 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D915F34C-1410-400A-ACB2-83D4514790D9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590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FC98027B-5265-4BCC-A897-11D09E013D1E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2016/10/2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zh-CN" sz="1800" smtClean="0">
                <a:solidFill>
                  <a:srgbClr val="292929"/>
                </a:solidFill>
                <a:latin typeface="Segoe UI"/>
                <a:ea typeface="+mn-ea"/>
              </a:rPr>
              <a:t>China-VO 2016, Urumqi, Sep. 27-29, 2016 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4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9436" y="298693"/>
            <a:ext cx="83639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6951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D1742A35-0D6D-4490-9D84-B48641E4EC36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2016/10/2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zh-CN" sz="1800" smtClean="0">
                <a:solidFill>
                  <a:srgbClr val="292929"/>
                </a:solidFill>
                <a:latin typeface="Segoe UI"/>
                <a:ea typeface="+mn-ea"/>
              </a:rPr>
              <a:t>China-VO 2016, Urumqi, Sep. 27-29, 2016 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0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18D6F214-88A4-4565-824A-F0FD52F4B9F1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2016/10/2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zh-CN" sz="1800" smtClean="0">
                <a:solidFill>
                  <a:srgbClr val="292929"/>
                </a:solidFill>
                <a:latin typeface="Segoe UI"/>
                <a:ea typeface="+mn-ea"/>
              </a:rPr>
              <a:t>China-VO 2016, Urumqi, Sep. 27-29, 2016 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1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589DC0B9-29DE-4493-A201-AF4F292A0892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2016/10/2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zh-CN" sz="1800" smtClean="0">
                <a:solidFill>
                  <a:srgbClr val="292929"/>
                </a:solidFill>
                <a:latin typeface="Segoe UI"/>
                <a:ea typeface="+mn-ea"/>
              </a:rPr>
              <a:t>China-VO 2016, Urumqi, Sep. 27-29, 2016 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9E0FC87C-86CD-4135-9511-463A0DF518FB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8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6" y="1773239"/>
            <a:ext cx="2058988" cy="4103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773239"/>
            <a:ext cx="6029325" cy="4103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0158-3A81-4717-8D86-EB0EEA883C8A}" type="datetime1">
              <a:rPr lang="zh-CN" altLang="en-US" smtClean="0"/>
              <a:t>2016/10/2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87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C4E4268A-AA6F-447F-BEAA-068BB659AC8B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2016/10/2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zh-CN" sz="1800" smtClean="0">
                <a:solidFill>
                  <a:srgbClr val="292929"/>
                </a:solidFill>
                <a:latin typeface="Segoe UI"/>
                <a:ea typeface="+mn-ea"/>
              </a:rPr>
              <a:t>China-VO 2016, Urumqi, Sep. 27-29, 2016 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</a:pPr>
            <a:fld id="{80F950DC-83B2-43B1-AF9A-F53289E0D4D4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5488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667A029-54DF-46FA-8296-4A364F1F38A3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2016/10/2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1800" smtClean="0">
                <a:solidFill>
                  <a:srgbClr val="292929"/>
                </a:solidFill>
                <a:latin typeface="Segoe UI"/>
                <a:ea typeface="+mn-ea"/>
              </a:rPr>
              <a:t>China-VO 2016, Urumqi, Sep. 27-29, 2016 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0A540B-3803-460A-9E3B-C5534BD07F70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60960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4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300FDBE-484E-41F0-9FF8-1C82343D1395}" type="datetime1">
              <a:rPr lang="zh-CN" altLang="en-US" sz="1800" smtClean="0">
                <a:solidFill>
                  <a:srgbClr val="292929"/>
                </a:solidFill>
                <a:latin typeface="Segoe UI"/>
                <a:ea typeface="+mn-ea"/>
              </a:rPr>
              <a:t>2016/10/2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1800" smtClean="0">
                <a:solidFill>
                  <a:srgbClr val="292929"/>
                </a:solidFill>
                <a:latin typeface="Segoe UI"/>
                <a:ea typeface="+mn-ea"/>
              </a:rPr>
              <a:t>China-VO 2016, Urumqi, Sep. 27-29, 2016 </a:t>
            </a:r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0A540B-3803-460A-9E3B-C5534BD07F70}" type="slidenum">
              <a:rPr lang="en-US" sz="1800" smtClean="0">
                <a:solidFill>
                  <a:srgbClr val="292929"/>
                </a:solidFill>
                <a:latin typeface="Segoe UI"/>
                <a:ea typeface="+mn-ea"/>
              </a:rPr>
              <a:pPr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292929"/>
              </a:solidFill>
              <a:latin typeface="Segoe UI"/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60960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1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5A6BA80-C353-4D2E-9C8C-2FF7AF62F10F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2322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1" y="381000"/>
            <a:ext cx="5867400" cy="639762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7499350" cy="431006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5520FE5-ED40-4085-81D5-B20F5856FBC4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7974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6A1BC24F-38F3-4123-AF02-24A7AAD4191B}" type="datetime1">
              <a:rPr lang="zh-CN" altLang="en-US" smtClean="0"/>
              <a:t>2016/10/2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0961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9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205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C50CDB84-C37F-4AB0-9194-C090344C82BF}" type="datetime1">
              <a:rPr lang="zh-CN" altLang="en-US" smtClean="0"/>
              <a:t>2016/10/2</a:t>
            </a:fld>
            <a:endParaRPr lang="zh-CN" altLang="en-US"/>
          </a:p>
        </p:txBody>
      </p:sp>
      <p:sp>
        <p:nvSpPr>
          <p:cNvPr id="2053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zh-CN" altLang="en-US" sz="140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4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153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305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45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61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274609" indent="-274609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</a:defRPr>
      </a:lvl2pPr>
      <a:lvl3pPr marL="1147644" indent="-22857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9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C0543BF-434E-4E80-888F-95C033777056}" type="datetime1">
              <a:rPr lang="zh-CN" altLang="en-US" smtClean="0"/>
              <a:t>2016/10/2</a:t>
            </a:fld>
            <a:endParaRPr lang="zh-CN" altLang="zh-CN"/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endParaRPr lang="zh-CN" altLang="zh-CN" sz="1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3078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MS PGothic" pitchFamily="34" charset="-128"/>
          <a:cs typeface="Arial" pitchFamily="-106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6" charset="0"/>
          <a:ea typeface="ＭＳ Ｐゴシック" pitchFamily="-106" charset="-128"/>
          <a:cs typeface="Arial" pitchFamily="-106" charset="0"/>
        </a:defRPr>
      </a:lvl9pPr>
    </p:titleStyle>
    <p:bodyStyle>
      <a:lvl1pPr marL="274609" indent="-274609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  <a:cs typeface="+mn-cs"/>
        </a:defRPr>
      </a:lvl2pPr>
      <a:lvl3pPr marL="1147644" indent="-22857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EEDE4955-0F69-4121-8CBF-83B3C7A4298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1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32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512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3663"/>
            <a:ext cx="74993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0A9D417B-46BF-424C-A0F1-C41D3C045FB9}" type="datetime1">
              <a:rPr lang="zh-CN" altLang="en-US" smtClean="0"/>
              <a:t>2016/10/2</a:t>
            </a:fld>
            <a:endParaRPr lang="zh-CN" altLang="en-US"/>
          </a:p>
        </p:txBody>
      </p:sp>
      <p:sp>
        <p:nvSpPr>
          <p:cNvPr id="5125" name="Rectangle 26"/>
          <p:cNvSpPr>
            <a:spLocks noChangeArrowheads="1"/>
          </p:cNvSpPr>
          <p:nvPr/>
        </p:nvSpPr>
        <p:spPr bwMode="auto">
          <a:xfrm>
            <a:off x="600075" y="60293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4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126" name="Picture 28" descr="ICRAR logo small on black 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94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274638" indent="-274638" algn="l" rtl="0" eaLnBrk="0" fontAlgn="base" hangingPunct="0">
        <a:spcBef>
          <a:spcPct val="20000"/>
        </a:spcBef>
        <a:spcAft>
          <a:spcPct val="4000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  <a:ea typeface="+mn-ea"/>
        </a:defRPr>
      </a:lvl2pPr>
      <a:lvl3pPr marL="11477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47800"/>
            <a:ext cx="8363937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10" descr="\\sfp.silverfoxprod.com\Work\White_Whale\5-10358_Alyssa_Felda\MS_Templates_2011\4x3 Templates\4X3_Art\JPG\Blue Template\5-10358_MRC_4x3_Blue_Footere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8332" y="6544733"/>
            <a:ext cx="3005667" cy="3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0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6" r:id="rId13"/>
    <p:sldLayoutId id="2147483947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20000"/>
        <a:buFont typeface="Arial" pitchFamily="34" charset="0"/>
        <a:buChar char="•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rgbClr val="4E90CD"/>
        </a:buClr>
        <a:buSzPct val="11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101" y="3933010"/>
            <a:ext cx="4275950" cy="231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628800"/>
            <a:ext cx="4771609" cy="190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政策导向的资源开放共享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05" y="1253581"/>
            <a:ext cx="3445669" cy="409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937" y="3248957"/>
            <a:ext cx="3408047" cy="3687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接连接符 8"/>
          <p:cNvCxnSpPr/>
          <p:nvPr/>
        </p:nvCxnSpPr>
        <p:spPr>
          <a:xfrm>
            <a:off x="1979712" y="4293096"/>
            <a:ext cx="223741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15616" y="5661248"/>
            <a:ext cx="306870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天文台站观测设备运行绩效评估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1539"/>
            <a:ext cx="3682752" cy="520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2016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第三届科学数据大会，上海，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2016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71" y="1632915"/>
            <a:ext cx="3197120" cy="45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3131695" y="2236240"/>
            <a:ext cx="6052504" cy="2088232"/>
            <a:chOff x="2553860" y="2204864"/>
            <a:chExt cx="6052504" cy="208823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2628" y="2204864"/>
              <a:ext cx="6023736" cy="990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8" name="组合 17"/>
            <p:cNvGrpSpPr/>
            <p:nvPr/>
          </p:nvGrpSpPr>
          <p:grpSpPr>
            <a:xfrm>
              <a:off x="2553860" y="2420888"/>
              <a:ext cx="6050588" cy="1872208"/>
              <a:chOff x="2553860" y="2420888"/>
              <a:chExt cx="6050588" cy="187220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555776" y="2420888"/>
                <a:ext cx="6048672" cy="57606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2553860" y="2996952"/>
                <a:ext cx="1874124" cy="11845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6732240" y="2994360"/>
                <a:ext cx="1872208" cy="122672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4427984" y="4149080"/>
                <a:ext cx="2304256" cy="14401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3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086600" y="6485293"/>
            <a:ext cx="2057400" cy="365125"/>
          </a:xfrm>
        </p:spPr>
        <p:txBody>
          <a:bodyPr/>
          <a:lstStyle/>
          <a:p>
            <a:fld id="{EF38325B-457E-4669-9C45-796DC2434EB3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中科院“率先行动”计划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5" name="Picture 2" descr="http://imgt5.bdstatic.com/it/u=717177680,1800978999&amp;fm=21&amp;gp=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4" y="2608342"/>
            <a:ext cx="3981445" cy="3064256"/>
          </a:xfrm>
          <a:prstGeom prst="rect">
            <a:avLst/>
          </a:prstGeom>
          <a:gradFill rotWithShape="1">
            <a:gsLst>
              <a:gs pos="0">
                <a:srgbClr val="009DD9">
                  <a:tint val="50000"/>
                  <a:satMod val="300000"/>
                </a:srgbClr>
              </a:gs>
              <a:gs pos="35000">
                <a:srgbClr val="009DD9">
                  <a:tint val="37000"/>
                  <a:satMod val="300000"/>
                </a:srgbClr>
              </a:gs>
              <a:gs pos="100000">
                <a:srgbClr val="009D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  <a:extLst/>
        </p:spPr>
      </p:pic>
      <p:grpSp>
        <p:nvGrpSpPr>
          <p:cNvPr id="6" name="组合 5"/>
          <p:cNvGrpSpPr/>
          <p:nvPr/>
        </p:nvGrpSpPr>
        <p:grpSpPr>
          <a:xfrm>
            <a:off x="5576340" y="3440816"/>
            <a:ext cx="2290393" cy="1355878"/>
            <a:chOff x="5066465" y="1066763"/>
            <a:chExt cx="2319636" cy="1549543"/>
          </a:xfrm>
        </p:grpSpPr>
        <p:sp>
          <p:nvSpPr>
            <p:cNvPr id="7" name="圆角矩形 6"/>
            <p:cNvSpPr/>
            <p:nvPr/>
          </p:nvSpPr>
          <p:spPr>
            <a:xfrm>
              <a:off x="5081572" y="1066763"/>
              <a:ext cx="2304529" cy="1549543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 sz="2400" b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5066465" y="1129266"/>
              <a:ext cx="2319636" cy="1424536"/>
            </a:xfrm>
            <a:prstGeom prst="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ts val="3000"/>
                </a:lnSpc>
                <a:defRPr/>
              </a:pPr>
              <a:r>
                <a:rPr lang="zh-CN" altLang="en-US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卓越创新</a:t>
              </a:r>
              <a:r>
                <a:rPr lang="zh-CN" altLang="en-US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中心</a:t>
              </a:r>
              <a:endPara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ts val="3000"/>
                </a:lnSpc>
                <a:defRPr/>
              </a:pP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面向前沿基础科学</a:t>
              </a:r>
              <a:endPara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lnSpc>
                  <a:spcPts val="3000"/>
                </a:lnSpc>
                <a:defRPr/>
              </a:pP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（马普学会）</a:t>
              </a:r>
              <a:endPara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89686" y="1381614"/>
            <a:ext cx="2619321" cy="1798588"/>
            <a:chOff x="6660539" y="2906376"/>
            <a:chExt cx="2075991" cy="3170099"/>
          </a:xfrm>
        </p:grpSpPr>
        <p:sp>
          <p:nvSpPr>
            <p:cNvPr id="10" name="圆角矩形 9"/>
            <p:cNvSpPr/>
            <p:nvPr/>
          </p:nvSpPr>
          <p:spPr>
            <a:xfrm>
              <a:off x="6660539" y="2906376"/>
              <a:ext cx="2067226" cy="3170099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1800" b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6669303" y="2980977"/>
              <a:ext cx="2067227" cy="3019630"/>
            </a:xfrm>
            <a:prstGeom prst="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ts val="3000"/>
                </a:lnSpc>
                <a:defRPr/>
              </a:pPr>
              <a:r>
                <a:rPr lang="zh-CN" altLang="en-US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创新</a:t>
              </a:r>
              <a:r>
                <a:rPr lang="zh-CN" altLang="en-US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研究院</a:t>
              </a:r>
              <a:endParaRPr lang="zh-CN" altLang="en-US" sz="2400" b="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ts val="3000"/>
                </a:lnSpc>
                <a:defRPr/>
              </a:pP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面向国家经济社会发展的战略需求</a:t>
              </a:r>
              <a:endPara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lnSpc>
                  <a:spcPts val="3000"/>
                </a:lnSpc>
                <a:defRPr/>
              </a:pP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（能源部国家实验室）</a:t>
              </a:r>
              <a:endPara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4547" y="5731752"/>
            <a:ext cx="3528392" cy="936104"/>
            <a:chOff x="1475656" y="5229200"/>
            <a:chExt cx="3528392" cy="936104"/>
          </a:xfrm>
        </p:grpSpPr>
        <p:sp>
          <p:nvSpPr>
            <p:cNvPr id="13" name="椭圆 12"/>
            <p:cNvSpPr/>
            <p:nvPr/>
          </p:nvSpPr>
          <p:spPr>
            <a:xfrm>
              <a:off x="1475656" y="5229200"/>
              <a:ext cx="3528392" cy="936104"/>
            </a:xfrm>
            <a:prstGeom prst="ellipse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1475656" y="5361702"/>
              <a:ext cx="3528392" cy="584775"/>
            </a:xfrm>
            <a:prstGeom prst="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四</a:t>
              </a:r>
              <a:r>
                <a:rPr lang="zh-CN" altLang="en-US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类机构分类改革</a:t>
              </a:r>
              <a:endParaRPr lang="zh-CN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99699" y="3543691"/>
            <a:ext cx="1152128" cy="1075875"/>
            <a:chOff x="7119281" y="1239940"/>
            <a:chExt cx="1152128" cy="1075875"/>
          </a:xfrm>
        </p:grpSpPr>
        <p:pic>
          <p:nvPicPr>
            <p:cNvPr id="16" name="Picture 2" descr="http://imgt1.bdstatic.com/it/u=4057261652,597931311&amp;fm=21&amp;gp=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281" y="1239940"/>
              <a:ext cx="1152128" cy="675915"/>
            </a:xfrm>
            <a:prstGeom prst="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pic>
        <p:sp>
          <p:nvSpPr>
            <p:cNvPr id="17" name="TextBox 22"/>
            <p:cNvSpPr txBox="1"/>
            <p:nvPr/>
          </p:nvSpPr>
          <p:spPr>
            <a:xfrm>
              <a:off x="7119281" y="1854150"/>
              <a:ext cx="1152128" cy="461665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 smtClean="0">
                  <a:solidFill>
                    <a:srgbClr val="DBF5F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尖刀连</a:t>
              </a:r>
              <a:endParaRPr lang="zh-CN" altLang="en-US" sz="2400" dirty="0">
                <a:solidFill>
                  <a:srgbClr val="DBF5F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59880" y="1694832"/>
            <a:ext cx="1152128" cy="1138064"/>
            <a:chOff x="5162679" y="4681282"/>
            <a:chExt cx="1152128" cy="1138064"/>
          </a:xfrm>
        </p:grpSpPr>
        <p:pic>
          <p:nvPicPr>
            <p:cNvPr id="19" name="Picture 6" descr="http://imgt5.bdstatic.com/it/u=1611144629,3953956078&amp;fm=21&amp;gp=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679" y="4681282"/>
              <a:ext cx="1152128" cy="706016"/>
            </a:xfrm>
            <a:prstGeom prst="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pic>
        <p:sp>
          <p:nvSpPr>
            <p:cNvPr id="20" name="TextBox 29"/>
            <p:cNvSpPr txBox="1"/>
            <p:nvPr/>
          </p:nvSpPr>
          <p:spPr>
            <a:xfrm>
              <a:off x="5162679" y="5357681"/>
              <a:ext cx="1152128" cy="461665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 smtClean="0">
                  <a:solidFill>
                    <a:srgbClr val="DBF5F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集团军</a:t>
              </a:r>
              <a:endParaRPr lang="zh-CN" altLang="en-US" sz="2400" dirty="0">
                <a:solidFill>
                  <a:srgbClr val="DBF5F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0624" y="2216932"/>
            <a:ext cx="2385265" cy="2402634"/>
            <a:chOff x="212753" y="1557444"/>
            <a:chExt cx="2385265" cy="2402634"/>
          </a:xfrm>
        </p:grpSpPr>
        <p:sp>
          <p:nvSpPr>
            <p:cNvPr id="22" name="圆角矩形 21"/>
            <p:cNvSpPr/>
            <p:nvPr/>
          </p:nvSpPr>
          <p:spPr>
            <a:xfrm>
              <a:off x="243637" y="1557444"/>
              <a:ext cx="2349260" cy="1250619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3" name="TextBox 11"/>
            <p:cNvSpPr txBox="1"/>
            <p:nvPr/>
          </p:nvSpPr>
          <p:spPr>
            <a:xfrm>
              <a:off x="212753" y="1674923"/>
              <a:ext cx="2385265" cy="1015663"/>
            </a:xfrm>
            <a:prstGeom prst="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Aft>
                  <a:spcPts val="0"/>
                </a:spcAft>
                <a:defRPr/>
              </a:pPr>
              <a:r>
                <a:rPr lang="zh-CN" altLang="en-US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大科学研究中心</a:t>
              </a:r>
              <a:endPara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spcAft>
                  <a:spcPts val="0"/>
                </a:spcAft>
                <a:defRPr/>
              </a:pPr>
              <a:r>
                <a:rPr lang="zh-CN" altLang="en-US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依托大科学装置（</a:t>
              </a: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赫姆霍兹联合会）</a:t>
              </a:r>
            </a:p>
          </p:txBody>
        </p:sp>
        <p:sp>
          <p:nvSpPr>
            <p:cNvPr id="24" name="TextBox 32"/>
            <p:cNvSpPr txBox="1"/>
            <p:nvPr/>
          </p:nvSpPr>
          <p:spPr>
            <a:xfrm>
              <a:off x="606473" y="3498413"/>
              <a:ext cx="1662389" cy="461665"/>
            </a:xfrm>
            <a:prstGeom prst="rect">
              <a:avLst/>
            </a:prstGeom>
            <a:solidFill>
              <a:srgbClr val="009DD9"/>
            </a:soli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400" dirty="0" smtClean="0">
                  <a:solidFill>
                    <a:srgbClr val="DBF5F9"/>
                  </a:solidFill>
                  <a:latin typeface="黑体" pitchFamily="49" charset="-122"/>
                  <a:ea typeface="黑体" pitchFamily="49" charset="-122"/>
                </a:rPr>
                <a:t>航空母舰</a:t>
              </a:r>
              <a:endParaRPr lang="zh-CN" altLang="en-US" sz="2400" dirty="0">
                <a:solidFill>
                  <a:srgbClr val="DBF5F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84831" y="5002659"/>
            <a:ext cx="2037496" cy="1327608"/>
            <a:chOff x="973683" y="4077072"/>
            <a:chExt cx="1798117" cy="1541043"/>
          </a:xfrm>
        </p:grpSpPr>
        <p:sp>
          <p:nvSpPr>
            <p:cNvPr id="26" name="圆角矩形 25"/>
            <p:cNvSpPr/>
            <p:nvPr/>
          </p:nvSpPr>
          <p:spPr>
            <a:xfrm>
              <a:off x="973683" y="4077072"/>
              <a:ext cx="1798117" cy="1541043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1800" b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7" name="TextBox 30"/>
            <p:cNvSpPr txBox="1"/>
            <p:nvPr/>
          </p:nvSpPr>
          <p:spPr>
            <a:xfrm>
              <a:off x="985598" y="4124148"/>
              <a:ext cx="1774287" cy="1446891"/>
            </a:xfrm>
            <a:prstGeom prst="rect">
              <a:avLst/>
            </a:prstGeom>
            <a:gradFill rotWithShape="1">
              <a:gsLst>
                <a:gs pos="0">
                  <a:srgbClr val="009DD9">
                    <a:tint val="50000"/>
                    <a:satMod val="300000"/>
                  </a:srgbClr>
                </a:gs>
                <a:gs pos="35000">
                  <a:srgbClr val="009DD9">
                    <a:tint val="37000"/>
                    <a:satMod val="300000"/>
                  </a:srgbClr>
                </a:gs>
                <a:gs pos="100000">
                  <a:srgbClr val="009DD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DD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Aft>
                  <a:spcPts val="600"/>
                </a:spcAft>
                <a:defRPr/>
              </a:pPr>
              <a:r>
                <a:rPr lang="zh-CN" altLang="en-US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特色</a:t>
              </a:r>
              <a:r>
                <a:rPr lang="zh-CN" altLang="en-US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研究所</a:t>
              </a:r>
              <a:endPara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lnSpc>
                  <a:spcPts val="3000"/>
                </a:lnSpc>
                <a:defRPr/>
              </a:pPr>
              <a:r>
                <a: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依托特色学科和服务区域发展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8" y="3481502"/>
            <a:ext cx="1310278" cy="71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环形箭头 28"/>
          <p:cNvSpPr/>
          <p:nvPr/>
        </p:nvSpPr>
        <p:spPr>
          <a:xfrm rot="276878">
            <a:off x="2974223" y="4148273"/>
            <a:ext cx="1699206" cy="1609680"/>
          </a:xfrm>
          <a:prstGeom prst="circularArrow">
            <a:avLst>
              <a:gd name="adj1" fmla="val 7796"/>
              <a:gd name="adj2" fmla="val 2035299"/>
              <a:gd name="adj3" fmla="val 19170586"/>
              <a:gd name="adj4" fmla="val 14223086"/>
              <a:gd name="adj5" fmla="val 16430"/>
            </a:avLst>
          </a:prstGeom>
          <a:solidFill>
            <a:srgbClr val="FF1B0D"/>
          </a:solidFill>
          <a:ln w="76200">
            <a:solidFill>
              <a:srgbClr val="FF1B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3391"/>
            <a:ext cx="9144000" cy="103536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中科院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天文大科学研究中心</a:t>
            </a:r>
            <a:endParaRPr lang="zh-CN" altLang="en-US" dirty="0">
              <a:solidFill>
                <a:srgbClr val="FFFF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222" y="1593860"/>
            <a:ext cx="2998896" cy="241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 smtClean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统筹配置</a:t>
            </a:r>
            <a:r>
              <a:rPr lang="zh-CN" altLang="en-US" sz="22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队伍资源条件</a:t>
            </a:r>
            <a:endParaRPr lang="en-US" altLang="zh-CN" sz="22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lvl="1" algn="r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 smtClean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统筹</a:t>
            </a:r>
            <a:r>
              <a:rPr lang="zh-CN" altLang="en-US" sz="2200" b="1" dirty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制定</a:t>
            </a:r>
            <a:r>
              <a:rPr lang="zh-CN" altLang="en-US" sz="22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重大</a:t>
            </a:r>
            <a:r>
              <a:rPr lang="zh-CN" altLang="en-US" sz="2200" b="1" dirty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装置规划</a:t>
            </a:r>
          </a:p>
          <a:p>
            <a:pPr marL="0" lvl="1" algn="r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统筹组织</a:t>
            </a:r>
            <a:r>
              <a:rPr lang="zh-CN" altLang="en-US" sz="22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重大</a:t>
            </a:r>
            <a:r>
              <a:rPr lang="zh-CN" altLang="en-US" sz="2200" b="1" dirty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前沿研究</a:t>
            </a:r>
            <a:endParaRPr lang="en-US" altLang="zh-CN" sz="2200" b="1" dirty="0">
              <a:solidFill>
                <a:srgbClr val="00009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lvl="1" algn="r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 smtClean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统筹运行</a:t>
            </a:r>
            <a:r>
              <a:rPr lang="zh-CN" altLang="en-US" sz="22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重大</a:t>
            </a:r>
            <a:r>
              <a:rPr lang="zh-CN" altLang="en-US" sz="2200" b="1" dirty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观测装置</a:t>
            </a:r>
            <a:endParaRPr lang="en-US" altLang="zh-CN" sz="2200" b="1" dirty="0">
              <a:solidFill>
                <a:srgbClr val="00009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lvl="1" algn="r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 smtClean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统筹发展</a:t>
            </a:r>
            <a:r>
              <a:rPr lang="zh-CN" altLang="en-US" sz="22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</a:t>
            </a:r>
            <a:r>
              <a:rPr lang="zh-CN" altLang="en-US" sz="22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大</a:t>
            </a:r>
            <a:r>
              <a:rPr lang="zh-CN" altLang="en-US" sz="2200" b="1" dirty="0">
                <a:solidFill>
                  <a:srgbClr val="00009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技术平台</a:t>
            </a:r>
            <a:endParaRPr lang="en-US" altLang="zh-CN" sz="2200" b="1" dirty="0">
              <a:solidFill>
                <a:srgbClr val="00009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187882" y="1636143"/>
            <a:ext cx="810842" cy="420750"/>
          </a:xfrm>
          <a:prstGeom prst="rightArrow">
            <a:avLst>
              <a:gd name="adj1" fmla="val 50000"/>
              <a:gd name="adj2" fmla="val 74482"/>
            </a:avLst>
          </a:prstGeom>
          <a:noFill/>
          <a:ln>
            <a:solidFill>
              <a:srgbClr val="5B9BD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186347" y="2112877"/>
            <a:ext cx="805744" cy="420750"/>
          </a:xfrm>
          <a:prstGeom prst="rightArrow">
            <a:avLst>
              <a:gd name="adj1" fmla="val 50000"/>
              <a:gd name="adj2" fmla="val 74482"/>
            </a:avLst>
          </a:prstGeom>
          <a:noFill/>
          <a:ln>
            <a:solidFill>
              <a:srgbClr val="5B9BD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191806" y="2625887"/>
            <a:ext cx="823895" cy="420750"/>
          </a:xfrm>
          <a:prstGeom prst="rightArrow">
            <a:avLst>
              <a:gd name="adj1" fmla="val 50000"/>
              <a:gd name="adj2" fmla="val 74482"/>
            </a:avLst>
          </a:prstGeom>
          <a:noFill/>
          <a:ln>
            <a:solidFill>
              <a:srgbClr val="5B9BD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188828" y="3089519"/>
            <a:ext cx="813994" cy="420750"/>
          </a:xfrm>
          <a:prstGeom prst="rightArrow">
            <a:avLst>
              <a:gd name="adj1" fmla="val 50000"/>
              <a:gd name="adj2" fmla="val 74482"/>
            </a:avLst>
          </a:prstGeom>
          <a:noFill/>
          <a:ln>
            <a:solidFill>
              <a:srgbClr val="5B9BD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4201707" y="3563805"/>
            <a:ext cx="813994" cy="420750"/>
          </a:xfrm>
          <a:prstGeom prst="rightArrow">
            <a:avLst>
              <a:gd name="adj1" fmla="val 50000"/>
              <a:gd name="adj2" fmla="val 74482"/>
            </a:avLst>
          </a:prstGeom>
          <a:noFill/>
          <a:ln>
            <a:solidFill>
              <a:srgbClr val="5B9BD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Freeform 2"/>
          <p:cNvSpPr>
            <a:spLocks/>
          </p:cNvSpPr>
          <p:nvPr/>
        </p:nvSpPr>
        <p:spPr bwMode="auto">
          <a:xfrm rot="10800000">
            <a:off x="721713" y="4081954"/>
            <a:ext cx="7822345" cy="1352168"/>
          </a:xfrm>
          <a:custGeom>
            <a:avLst/>
            <a:gdLst>
              <a:gd name="T0" fmla="*/ 2147483647 w 5034"/>
              <a:gd name="T1" fmla="*/ 0 h 1908"/>
              <a:gd name="T2" fmla="*/ 2147483647 w 5034"/>
              <a:gd name="T3" fmla="*/ 2147483647 h 1908"/>
              <a:gd name="T4" fmla="*/ 2147483647 w 5034"/>
              <a:gd name="T5" fmla="*/ 2147483647 h 1908"/>
              <a:gd name="T6" fmla="*/ 0 w 5034"/>
              <a:gd name="T7" fmla="*/ 2147483647 h 1908"/>
              <a:gd name="T8" fmla="*/ 2147483647 w 5034"/>
              <a:gd name="T9" fmla="*/ 2147483647 h 1908"/>
              <a:gd name="T10" fmla="*/ 2147483647 w 5034"/>
              <a:gd name="T11" fmla="*/ 2147483647 h 1908"/>
              <a:gd name="T12" fmla="*/ 2147483647 w 5034"/>
              <a:gd name="T13" fmla="*/ 2147483647 h 1908"/>
              <a:gd name="T14" fmla="*/ 2147483647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chemeClr val="bg2">
                <a:lumMod val="75000"/>
                <a:alpha val="4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zh-CN" altLang="en-US" sz="1800" b="1" dirty="0">
              <a:solidFill>
                <a:srgbClr val="00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832" y="2291296"/>
            <a:ext cx="615553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五统筹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81180" y="1593860"/>
            <a:ext cx="520045" cy="2470728"/>
          </a:xfrm>
          <a:prstGeom prst="roundRect">
            <a:avLst>
              <a:gd name="adj" fmla="val 5570"/>
            </a:avLst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63102" y="2196354"/>
            <a:ext cx="615553" cy="1305142"/>
          </a:xfrm>
          <a:prstGeom prst="rect">
            <a:avLst/>
          </a:prstGeom>
          <a:noFill/>
        </p:spPr>
        <p:txBody>
          <a:bodyPr vert="eaVert" wrap="none" tIns="180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两共享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074107" y="1605850"/>
            <a:ext cx="792000" cy="2448000"/>
          </a:xfrm>
          <a:prstGeom prst="roundRect">
            <a:avLst>
              <a:gd name="adj" fmla="val 5570"/>
            </a:avLst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44531" y="1579395"/>
            <a:ext cx="3138121" cy="2485192"/>
          </a:xfrm>
          <a:prstGeom prst="roundRect">
            <a:avLst>
              <a:gd name="adj" fmla="val 5570"/>
            </a:avLst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Ins="14400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92091" y="1609233"/>
            <a:ext cx="2773049" cy="241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 smtClean="0">
                <a:solidFill>
                  <a:srgbClr val="6600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集中力量办</a:t>
            </a:r>
            <a:r>
              <a:rPr lang="zh-CN" altLang="en-US" sz="22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大事</a:t>
            </a:r>
            <a:endParaRPr lang="en-US" altLang="zh-CN" sz="2200" b="1" dirty="0" smtClean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lvl="1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 smtClean="0">
                <a:solidFill>
                  <a:srgbClr val="6600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科学谋划未来发展</a:t>
            </a:r>
            <a:endParaRPr lang="en-US" altLang="zh-CN" sz="2200" b="1" dirty="0" smtClean="0">
              <a:solidFill>
                <a:srgbClr val="660066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lvl="1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 smtClean="0">
                <a:solidFill>
                  <a:srgbClr val="6600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促进装置重大产出</a:t>
            </a:r>
            <a:endParaRPr lang="zh-CN" altLang="en-US" sz="2200" b="1" dirty="0">
              <a:solidFill>
                <a:srgbClr val="660066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lvl="1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 smtClean="0">
                <a:solidFill>
                  <a:srgbClr val="6600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规范标准、高效开放</a:t>
            </a:r>
            <a:endParaRPr lang="zh-CN" altLang="en-US" sz="2200" b="1" dirty="0">
              <a:solidFill>
                <a:srgbClr val="660066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lvl="1" eaLnBrk="1" fontAlgn="auto" hangingPunct="1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200" b="1" dirty="0" smtClean="0">
                <a:solidFill>
                  <a:srgbClr val="6600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强力</a:t>
            </a:r>
            <a:r>
              <a:rPr lang="zh-CN" altLang="en-US" sz="2200" b="1" dirty="0">
                <a:solidFill>
                  <a:srgbClr val="6600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支撑运行和</a:t>
            </a:r>
            <a:r>
              <a:rPr lang="zh-CN" altLang="en-US" sz="2200" b="1" dirty="0" smtClean="0">
                <a:solidFill>
                  <a:srgbClr val="6600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发展</a:t>
            </a:r>
            <a:endParaRPr lang="en-US" altLang="zh-CN" sz="2200" b="1" dirty="0">
              <a:solidFill>
                <a:srgbClr val="660066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992091" y="1564347"/>
            <a:ext cx="2726220" cy="2515288"/>
          </a:xfrm>
          <a:prstGeom prst="roundRect">
            <a:avLst>
              <a:gd name="adj" fmla="val 5570"/>
            </a:avLst>
          </a:prstGeom>
          <a:noFill/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81343" y="1846518"/>
            <a:ext cx="615553" cy="2023288"/>
          </a:xfrm>
          <a:prstGeom prst="rect">
            <a:avLst/>
          </a:prstGeom>
          <a:noFill/>
        </p:spPr>
        <p:txBody>
          <a:bodyPr vert="eaVert" wrap="none" tIns="18000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装置与平台</a:t>
            </a:r>
            <a:endParaRPr lang="zh-CN" altLang="en-US" sz="2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0" y="4173266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075" lvl="1" indent="-365125" algn="ctr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独立的</a:t>
            </a:r>
            <a:r>
              <a:rPr lang="zh-CN" altLang="en-US" sz="2200" b="1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非法</a:t>
            </a:r>
            <a:r>
              <a:rPr lang="zh-CN" altLang="en-US" sz="2200" b="1" dirty="0" smtClean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人研究单元</a:t>
            </a:r>
            <a:endParaRPr lang="en-US" altLang="zh-CN" sz="2200" b="1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727075" lvl="1" indent="-365125" algn="ctr" eaLnBrk="1" fontAlgn="auto" hangingPunct="1"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实行“</a:t>
            </a:r>
            <a:r>
              <a:rPr lang="zh-CN" altLang="en-US" sz="22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</a:t>
            </a:r>
            <a:r>
              <a:rPr lang="zh-CN" altLang="en-US" sz="22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大”统筹管理</a:t>
            </a:r>
            <a:endParaRPr lang="en-US" altLang="zh-CN" sz="22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858193" y="5460626"/>
            <a:ext cx="5549388" cy="1070449"/>
          </a:xfrm>
          <a:custGeom>
            <a:avLst/>
            <a:gdLst>
              <a:gd name="connsiteX0" fmla="*/ 0 w 1538405"/>
              <a:gd name="connsiteY0" fmla="*/ 0 h 923043"/>
              <a:gd name="connsiteX1" fmla="*/ 1538405 w 1538405"/>
              <a:gd name="connsiteY1" fmla="*/ 0 h 923043"/>
              <a:gd name="connsiteX2" fmla="*/ 1538405 w 1538405"/>
              <a:gd name="connsiteY2" fmla="*/ 923043 h 923043"/>
              <a:gd name="connsiteX3" fmla="*/ 0 w 1538405"/>
              <a:gd name="connsiteY3" fmla="*/ 923043 h 923043"/>
              <a:gd name="connsiteX4" fmla="*/ 0 w 1538405"/>
              <a:gd name="connsiteY4" fmla="*/ 0 h 92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405" h="923043">
                <a:moveTo>
                  <a:pt x="0" y="0"/>
                </a:moveTo>
                <a:lnTo>
                  <a:pt x="1538405" y="0"/>
                </a:lnTo>
                <a:lnTo>
                  <a:pt x="1538405" y="923043"/>
                </a:lnTo>
                <a:lnTo>
                  <a:pt x="0" y="923043"/>
                </a:lnTo>
                <a:lnTo>
                  <a:pt x="0" y="0"/>
                </a:lnTo>
                <a:close/>
              </a:path>
            </a:pathLst>
          </a:custGeom>
          <a:solidFill>
            <a:srgbClr val="0066CC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zh-CN" altLang="en-US" sz="3200" b="1" dirty="0" smtClean="0">
                <a:solidFill>
                  <a:prstClr val="white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天文大科学研究中心</a:t>
            </a:r>
            <a:endParaRPr lang="en-US" altLang="zh-CN" sz="3200" b="1" dirty="0" smtClean="0">
              <a:solidFill>
                <a:prstClr val="white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defTabSz="84455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肩负引领中国天文发展的使命</a:t>
            </a:r>
            <a:endParaRPr lang="zh-CN" altLang="en-US" sz="2800" b="1" dirty="0">
              <a:solidFill>
                <a:srgbClr val="FFFF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" name="上箭头 23"/>
          <p:cNvSpPr/>
          <p:nvPr/>
        </p:nvSpPr>
        <p:spPr>
          <a:xfrm rot="5400000">
            <a:off x="7650610" y="2611947"/>
            <a:ext cx="468000" cy="432000"/>
          </a:xfrm>
          <a:prstGeom prst="upArrow">
            <a:avLst>
              <a:gd name="adj1" fmla="val 43753"/>
              <a:gd name="adj2" fmla="val 498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5" name="上箭头 24"/>
          <p:cNvSpPr/>
          <p:nvPr/>
        </p:nvSpPr>
        <p:spPr>
          <a:xfrm rot="16200000">
            <a:off x="746269" y="2586258"/>
            <a:ext cx="468000" cy="396000"/>
          </a:xfrm>
          <a:prstGeom prst="upArrow">
            <a:avLst>
              <a:gd name="adj1" fmla="val 43753"/>
              <a:gd name="adj2" fmla="val 498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8835" indent="-198835">
              <a:lnSpc>
                <a:spcPts val="2550"/>
              </a:lnSpc>
            </a:pPr>
            <a:r>
              <a:rPr lang="zh-CN" altLang="en-US" sz="1800" dirty="0"/>
              <a:t>打造四大装置集群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marL="473869" lvl="1" indent="-204788">
              <a:lnSpc>
                <a:spcPts val="2100"/>
              </a:lnSpc>
            </a:pPr>
            <a:r>
              <a:rPr lang="zh-CN" altLang="en-US" sz="1500" dirty="0"/>
              <a:t>围绕</a:t>
            </a:r>
            <a:r>
              <a:rPr lang="zh-CN" altLang="en-US" sz="1500" dirty="0">
                <a:solidFill>
                  <a:srgbClr val="C00000"/>
                </a:solidFill>
              </a:rPr>
              <a:t>重大装置</a:t>
            </a:r>
            <a:r>
              <a:rPr lang="zh-CN" altLang="en-US" sz="1500" dirty="0"/>
              <a:t>组织光学</a:t>
            </a:r>
            <a:r>
              <a:rPr lang="en-US" altLang="zh-CN" sz="1500" dirty="0"/>
              <a:t>/</a:t>
            </a:r>
            <a:r>
              <a:rPr lang="zh-CN" altLang="en-US" sz="1500" dirty="0"/>
              <a:t>红外、射电、太阳、天力天测四大集群</a:t>
            </a:r>
            <a:endParaRPr lang="en-US" altLang="zh-CN" sz="1500" dirty="0"/>
          </a:p>
          <a:p>
            <a:pPr marL="473869" lvl="1" indent="-204788">
              <a:lnSpc>
                <a:spcPts val="2100"/>
              </a:lnSpc>
            </a:pPr>
            <a:r>
              <a:rPr lang="zh-CN" altLang="en-US" sz="1500" dirty="0"/>
              <a:t>形成</a:t>
            </a:r>
            <a:r>
              <a:rPr lang="zh-CN" altLang="en-US" sz="1500" dirty="0">
                <a:solidFill>
                  <a:srgbClr val="C00000"/>
                </a:solidFill>
              </a:rPr>
              <a:t>优势互补的联合舰队、</a:t>
            </a:r>
            <a:r>
              <a:rPr lang="zh-CN" altLang="en-US" sz="1500" dirty="0"/>
              <a:t>支撑重大天文前沿研究</a:t>
            </a:r>
            <a:endParaRPr lang="en-US" altLang="zh-CN" sz="1500" dirty="0"/>
          </a:p>
          <a:p>
            <a:pPr marL="202406" indent="-204788">
              <a:lnSpc>
                <a:spcPts val="2550"/>
              </a:lnSpc>
            </a:pPr>
            <a:r>
              <a:rPr lang="zh-CN" altLang="en-US" sz="1800" dirty="0"/>
              <a:t>创新体制机制：统筹运行管理、实现开放共享</a:t>
            </a:r>
            <a:endParaRPr lang="en-US" altLang="zh-CN" sz="1800" dirty="0"/>
          </a:p>
          <a:p>
            <a:pPr marL="473869" lvl="1" indent="-204788">
              <a:lnSpc>
                <a:spcPts val="2550"/>
              </a:lnSpc>
            </a:pPr>
            <a:r>
              <a:rPr lang="zh-CN" altLang="en-US" sz="1500" dirty="0"/>
              <a:t>统筹分配</a:t>
            </a:r>
            <a:r>
              <a:rPr lang="zh-CN" altLang="en-US" sz="1500" dirty="0">
                <a:solidFill>
                  <a:srgbClr val="C00000"/>
                </a:solidFill>
              </a:rPr>
              <a:t>观测资源、</a:t>
            </a:r>
            <a:r>
              <a:rPr lang="zh-CN" altLang="en-US" sz="1500" dirty="0"/>
              <a:t>统筹调配</a:t>
            </a:r>
            <a:r>
              <a:rPr lang="zh-CN" altLang="en-US" sz="1500" dirty="0">
                <a:solidFill>
                  <a:srgbClr val="C00000"/>
                </a:solidFill>
              </a:rPr>
              <a:t>运维力量、</a:t>
            </a:r>
            <a:r>
              <a:rPr lang="zh-CN" altLang="en-US" sz="1500" dirty="0"/>
              <a:t>统筹配置</a:t>
            </a:r>
            <a:r>
              <a:rPr lang="zh-CN" altLang="en-US" sz="1500" dirty="0">
                <a:solidFill>
                  <a:srgbClr val="C00000"/>
                </a:solidFill>
              </a:rPr>
              <a:t>运维资源</a:t>
            </a:r>
            <a:endParaRPr lang="en-US" altLang="zh-CN" sz="1500" dirty="0">
              <a:solidFill>
                <a:srgbClr val="C00000"/>
              </a:solidFill>
            </a:endParaRPr>
          </a:p>
          <a:p>
            <a:pPr marL="473869" lvl="1" indent="-204788">
              <a:lnSpc>
                <a:spcPts val="2100"/>
              </a:lnSpc>
            </a:pPr>
            <a:r>
              <a:rPr lang="zh-CN" altLang="en-US" sz="1500" dirty="0"/>
              <a:t>依托中国虚拟天文台建设天文观测服务平台，实现从观测时间申请到科研成果统计的</a:t>
            </a:r>
            <a:r>
              <a:rPr lang="zh-CN" altLang="en-US" sz="1500" dirty="0">
                <a:solidFill>
                  <a:srgbClr val="C00000"/>
                </a:solidFill>
              </a:rPr>
              <a:t>全过程管理</a:t>
            </a:r>
            <a:r>
              <a:rPr lang="zh-CN" altLang="en-US" sz="1500" dirty="0"/>
              <a:t>，支撑面向国内外天文界的</a:t>
            </a:r>
            <a:r>
              <a:rPr lang="zh-CN" altLang="en-US" sz="1500" dirty="0">
                <a:solidFill>
                  <a:srgbClr val="C00000"/>
                </a:solidFill>
              </a:rPr>
              <a:t>高效开放共享</a:t>
            </a:r>
            <a:endParaRPr lang="en-US" altLang="zh-CN" sz="1500" dirty="0">
              <a:solidFill>
                <a:srgbClr val="C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中科院天文大科学研究中心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31640" y="4365104"/>
            <a:ext cx="6359978" cy="1802782"/>
            <a:chOff x="1379766" y="4578546"/>
            <a:chExt cx="6359978" cy="1802782"/>
          </a:xfrm>
        </p:grpSpPr>
        <p:sp>
          <p:nvSpPr>
            <p:cNvPr id="17" name="六边形 16"/>
            <p:cNvSpPr/>
            <p:nvPr/>
          </p:nvSpPr>
          <p:spPr>
            <a:xfrm>
              <a:off x="2057969" y="4596475"/>
              <a:ext cx="922567" cy="583593"/>
            </a:xfrm>
            <a:prstGeom prst="hexagon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光学</a:t>
              </a:r>
              <a:endParaRPr lang="en-US" altLang="zh-CN" sz="15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15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红外</a:t>
              </a: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3405504" y="4578546"/>
              <a:ext cx="922567" cy="583593"/>
            </a:xfrm>
            <a:prstGeom prst="hexagon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射电</a:t>
              </a: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4794080" y="4586649"/>
              <a:ext cx="922567" cy="583593"/>
            </a:xfrm>
            <a:prstGeom prst="hexagon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太阳</a:t>
              </a: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6141250" y="4586649"/>
              <a:ext cx="922567" cy="583593"/>
            </a:xfrm>
            <a:prstGeom prst="hexagon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zh-CN" altLang="en-US" sz="1350" b="1" spc="-75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天体力学天体测量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379766" y="5621734"/>
              <a:ext cx="6359978" cy="28224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5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中国虚拟天文台</a:t>
              </a:r>
            </a:p>
          </p:txBody>
        </p:sp>
        <p:sp>
          <p:nvSpPr>
            <p:cNvPr id="26" name="梯形 25"/>
            <p:cNvSpPr/>
            <p:nvPr/>
          </p:nvSpPr>
          <p:spPr>
            <a:xfrm>
              <a:off x="1379766" y="5170262"/>
              <a:ext cx="6359978" cy="447923"/>
            </a:xfrm>
            <a:prstGeom prst="trapezoid">
              <a:avLst>
                <a:gd name="adj" fmla="val 177104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 i="1" dirty="0">
                <a:solidFill>
                  <a:prstClr val="white"/>
                </a:solidFill>
                <a:latin typeface="华文彩云" panose="02010800040101010101" pitchFamily="2" charset="-122"/>
                <a:ea typeface="华文彩云" panose="0201080004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775688" y="5015060"/>
              <a:ext cx="3524042" cy="57708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zh-CN" altLang="en-US" sz="3300" b="1" i="1" dirty="0">
                  <a:ln w="0"/>
                  <a:gradFill>
                    <a:gsLst>
                      <a:gs pos="0">
                        <a:srgbClr val="4472C4">
                          <a:lumMod val="50000"/>
                        </a:srgbClr>
                      </a:gs>
                      <a:gs pos="50000">
                        <a:srgbClr val="4472C4"/>
                      </a:gs>
                      <a:gs pos="100000">
                        <a:srgbClr val="4472C4">
                          <a:lumMod val="60000"/>
                          <a:lumOff val="40000"/>
                        </a:srgb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天文观测服务平台</a:t>
              </a:r>
            </a:p>
          </p:txBody>
        </p:sp>
        <p:sp>
          <p:nvSpPr>
            <p:cNvPr id="30" name="十字形 29"/>
            <p:cNvSpPr/>
            <p:nvPr/>
          </p:nvSpPr>
          <p:spPr>
            <a:xfrm>
              <a:off x="3050348" y="4754749"/>
              <a:ext cx="216663" cy="246427"/>
            </a:xfrm>
            <a:prstGeom prst="plus">
              <a:avLst>
                <a:gd name="adj" fmla="val 314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十字形 30"/>
            <p:cNvSpPr/>
            <p:nvPr/>
          </p:nvSpPr>
          <p:spPr>
            <a:xfrm>
              <a:off x="4467351" y="4746646"/>
              <a:ext cx="216663" cy="246427"/>
            </a:xfrm>
            <a:prstGeom prst="plus">
              <a:avLst>
                <a:gd name="adj" fmla="val 314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十字形 31"/>
            <p:cNvSpPr/>
            <p:nvPr/>
          </p:nvSpPr>
          <p:spPr>
            <a:xfrm>
              <a:off x="5817869" y="4755894"/>
              <a:ext cx="216663" cy="246427"/>
            </a:xfrm>
            <a:prstGeom prst="plus">
              <a:avLst>
                <a:gd name="adj" fmla="val 314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aphicFrame>
          <p:nvGraphicFramePr>
            <p:cNvPr id="41" name="图示 40"/>
            <p:cNvGraphicFramePr/>
            <p:nvPr>
              <p:extLst/>
            </p:nvPr>
          </p:nvGraphicFramePr>
          <p:xfrm>
            <a:off x="1592037" y="5812481"/>
            <a:ext cx="5927272" cy="5688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757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zh-CN" altLang="en-US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天文大科学研究中心与</a:t>
            </a:r>
            <a:r>
              <a:rPr lang="zh-CN" altLang="en-US" sz="40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数据</a:t>
            </a:r>
            <a:r>
              <a:rPr lang="zh-CN" altLang="en-US" sz="40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开放共享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5576664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左    维（</a:t>
            </a:r>
            <a:r>
              <a:rPr lang="zh-CN" altLang="en-US" sz="28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国家天文台）</a:t>
            </a:r>
            <a:endParaRPr lang="en-US" altLang="zh-CN" sz="2800" dirty="0" smtClean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王传军（云南天文台）</a:t>
            </a:r>
            <a:endParaRPr lang="en-US" altLang="zh-CN" sz="2800" dirty="0" smtClean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李立</a:t>
            </a:r>
            <a:r>
              <a:rPr lang="zh-CN" altLang="en-US" sz="28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刚（上海天文台）</a:t>
            </a:r>
            <a:endParaRPr lang="en-US" altLang="zh-CN" sz="2800" dirty="0" smtClean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傅燕</a:t>
            </a:r>
            <a:r>
              <a:rPr lang="zh-CN" altLang="en-US" sz="28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宁（紫金山天文台）</a:t>
            </a:r>
            <a:endParaRPr lang="zh-CN" altLang="en-US" sz="280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zh-CN" smtClean="0">
                <a:solidFill>
                  <a:prstClr val="black">
                    <a:tint val="75000"/>
                  </a:prstClr>
                </a:solidFill>
              </a:rPr>
              <a:t>China-VO 2016, Urumqi, Sep. 27-29, 2016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-10358_MRC_4x3_Blue_Bullet_Template">
  <a:themeElements>
    <a:clrScheme name="MSRC_TEMPLATE">
      <a:dk1>
        <a:srgbClr val="292929"/>
      </a:dk1>
      <a:lt1>
        <a:srgbClr val="FFFFFF"/>
      </a:lt1>
      <a:dk2>
        <a:srgbClr val="AEAFB3"/>
      </a:dk2>
      <a:lt2>
        <a:srgbClr val="A5D8F5"/>
      </a:lt2>
      <a:accent1>
        <a:srgbClr val="D5D20B"/>
      </a:accent1>
      <a:accent2>
        <a:srgbClr val="5090CE"/>
      </a:accent2>
      <a:accent3>
        <a:srgbClr val="F47737"/>
      </a:accent3>
      <a:accent4>
        <a:srgbClr val="72C269"/>
      </a:accent4>
      <a:accent5>
        <a:srgbClr val="AEAFB3"/>
      </a:accent5>
      <a:accent6>
        <a:srgbClr val="7A4397"/>
      </a:accent6>
      <a:hlink>
        <a:srgbClr val="3F3F9B"/>
      </a:hlink>
      <a:folHlink>
        <a:srgbClr val="3F3F9B"/>
      </a:folHlink>
    </a:clrScheme>
    <a:fontScheme name="Segoe UI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spcBef>
            <a:spcPct val="20000"/>
          </a:spcBef>
          <a:buClr>
            <a:srgbClr val="4E90CD"/>
          </a:buClr>
          <a:buSzPct val="120000"/>
          <a:defRPr sz="3200" dirty="0" err="1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9032</TotalTime>
  <Words>462</Words>
  <Application>Microsoft Office PowerPoint</Application>
  <PresentationFormat>全屏显示(4:3)</PresentationFormat>
  <Paragraphs>68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7" baseType="lpstr">
      <vt:lpstr>Arial Unicode MS</vt:lpstr>
      <vt:lpstr>MS PGothic</vt:lpstr>
      <vt:lpstr>MS PGothic</vt:lpstr>
      <vt:lpstr>黑体</vt:lpstr>
      <vt:lpstr>华文彩云</vt:lpstr>
      <vt:lpstr>华文细黑</vt:lpstr>
      <vt:lpstr>隶书</vt:lpstr>
      <vt:lpstr>宋体</vt:lpstr>
      <vt:lpstr>微软雅黑</vt:lpstr>
      <vt:lpstr>Arial</vt:lpstr>
      <vt:lpstr>Calibri</vt:lpstr>
      <vt:lpstr>Segoe UI</vt:lpstr>
      <vt:lpstr>Segoe UI Light</vt:lpstr>
      <vt:lpstr>Times</vt:lpstr>
      <vt:lpstr>Times New Roman</vt:lpstr>
      <vt:lpstr>Wingdings</vt:lpstr>
      <vt:lpstr>Custom Design</vt:lpstr>
      <vt:lpstr>1_Custom Design</vt:lpstr>
      <vt:lpstr>Office 主题</vt:lpstr>
      <vt:lpstr>2_Custom Design</vt:lpstr>
      <vt:lpstr>5-10358_MRC_4x3_Blue_Bullet_Template</vt:lpstr>
      <vt:lpstr>政策导向的资源开放共享</vt:lpstr>
      <vt:lpstr>天文台站观测设备运行绩效评估</vt:lpstr>
      <vt:lpstr>中科院“率先行动”计划</vt:lpstr>
      <vt:lpstr>中科院天文大科学研究中心</vt:lpstr>
      <vt:lpstr>中科院天文大科学研究中心</vt:lpstr>
      <vt:lpstr>天文大科学研究中心与数据开放共享</vt:lpstr>
    </vt:vector>
  </TitlesOfParts>
  <Company>STScI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Wildt</dc:creator>
  <cp:lastModifiedBy>cuichenzhou</cp:lastModifiedBy>
  <cp:revision>1071</cp:revision>
  <dcterms:created xsi:type="dcterms:W3CDTF">2003-08-08T17:14:50Z</dcterms:created>
  <dcterms:modified xsi:type="dcterms:W3CDTF">2016-10-02T09:50:25Z</dcterms:modified>
</cp:coreProperties>
</file>