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9" r:id="rId1"/>
  </p:sldMasterIdLst>
  <p:notesMasterIdLst>
    <p:notesMasterId r:id="rId23"/>
  </p:notesMasterIdLst>
  <p:sldIdLst>
    <p:sldId id="256" r:id="rId2"/>
    <p:sldId id="260" r:id="rId3"/>
    <p:sldId id="261" r:id="rId4"/>
    <p:sldId id="280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66" r:id="rId13"/>
    <p:sldId id="265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5F5F5"/>
    <a:srgbClr val="FAFAFA"/>
    <a:srgbClr val="EAEAEA"/>
    <a:srgbClr val="E6E6E6"/>
    <a:srgbClr val="FEFAF8"/>
    <a:srgbClr val="3BB7A8"/>
    <a:srgbClr val="339F92"/>
    <a:srgbClr val="6D6D6D"/>
    <a:srgbClr val="5D6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78559" autoAdjust="0"/>
  </p:normalViewPr>
  <p:slideViewPr>
    <p:cSldViewPr snapToGrid="0">
      <p:cViewPr varScale="1">
        <p:scale>
          <a:sx n="70" d="100"/>
          <a:sy n="70" d="100"/>
        </p:scale>
        <p:origin x="124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F574-9E5E-4479-A694-7B0504769AE1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模板来自于 </a:t>
            </a:r>
            <a:r>
              <a:rPr lang="en-US" altLang="zh-CN" dirty="0" smtClean="0"/>
              <a:t>http://docer.mysoeasy.com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8F04A-84B0-4E5D-A1A7-EE43D6EF2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400" kern="1200" baseline="0">
        <a:solidFill>
          <a:srgbClr val="FF0000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0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636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183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025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25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893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11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734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99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9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9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err="1" smtClean="0"/>
              <a:t>james</a:t>
            </a:r>
            <a:r>
              <a:rPr lang="en-US" altLang="zh-CN" dirty="0" smtClean="0"/>
              <a:t> clerk </a:t>
            </a:r>
            <a:r>
              <a:rPr lang="en-US" altLang="zh-CN" dirty="0" err="1" smtClean="0"/>
              <a:t>maxwell</a:t>
            </a:r>
            <a:r>
              <a:rPr lang="en-US" altLang="zh-CN" dirty="0" smtClean="0"/>
              <a:t> telescope (</a:t>
            </a:r>
            <a:r>
              <a:rPr lang="en-US" altLang="zh-CN" dirty="0" err="1" smtClean="0"/>
              <a:t>jcmt</a:t>
            </a:r>
            <a:r>
              <a:rPr lang="en-US" altLang="zh-CN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23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20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72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第一张截图是对于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MSB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内容的录入，录入成功后可以再下面列表中显示，点击列表内容可以实现对于录入列表信息的修改。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45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第二张截图是对于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的信息录入，一个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MSB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对应多个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，点击相应</a:t>
            </a:r>
            <a:r>
              <a:rPr lang="en-US" altLang="zh-CN" sz="1400" kern="1200" baseline="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msb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可以实现对应的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的列表信息，同时可以添加新的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，同样可以对于数以同一个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MSB</a:t>
            </a:r>
            <a:r>
              <a:rPr lang="zh-CN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400" kern="1200" baseline="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observation</a:t>
            </a:r>
            <a:r>
              <a:rPr lang="zh-CN" altLang="zh-CN" sz="1400" kern="1200" baseline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进行修改。</a:t>
            </a:r>
            <a:endParaRPr lang="zh-CN" altLang="zh-CN" sz="1400" kern="1200" baseline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02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433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5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64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3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408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882"/>
            <a:ext cx="9144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+mj-ea"/>
              <a:ea typeface="+mj-ea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5565913" y="4397651"/>
            <a:ext cx="3578087" cy="2454656"/>
          </a:xfrm>
          <a:prstGeom prst="rt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pPr/>
              <a:t>2016/09/27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409279" y="3238470"/>
            <a:ext cx="4568608" cy="467211"/>
          </a:xfrm>
          <a:noFill/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rgbClr val="545454"/>
                </a:solidFill>
                <a:effectLst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394292" y="1234415"/>
            <a:ext cx="4568608" cy="1720077"/>
          </a:xfrm>
        </p:spPr>
        <p:txBody>
          <a:bodyPr>
            <a:noAutofit/>
          </a:bodyPr>
          <a:lstStyle>
            <a:lvl1pPr algn="r">
              <a:defRPr sz="4000" b="0" baseline="0">
                <a:solidFill>
                  <a:srgbClr val="3399FF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  <p:sp>
        <p:nvSpPr>
          <p:cNvPr id="8" name="直角三角形 7"/>
          <p:cNvSpPr/>
          <p:nvPr/>
        </p:nvSpPr>
        <p:spPr>
          <a:xfrm>
            <a:off x="0" y="4426226"/>
            <a:ext cx="9144000" cy="2431774"/>
          </a:xfrm>
          <a:prstGeom prst="rtTriangle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直角三角形 12"/>
          <p:cNvSpPr/>
          <p:nvPr/>
        </p:nvSpPr>
        <p:spPr>
          <a:xfrm flipH="1">
            <a:off x="8140147" y="4367313"/>
            <a:ext cx="1003853" cy="2481162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直角三角形 10"/>
          <p:cNvSpPr/>
          <p:nvPr/>
        </p:nvSpPr>
        <p:spPr>
          <a:xfrm>
            <a:off x="-29817" y="4399721"/>
            <a:ext cx="9094304" cy="2458279"/>
          </a:xfrm>
          <a:custGeom>
            <a:avLst/>
            <a:gdLst>
              <a:gd name="connsiteX0" fmla="*/ 0 w 8375374"/>
              <a:gd name="connsiteY0" fmla="*/ 1663148 h 1663148"/>
              <a:gd name="connsiteX1" fmla="*/ 0 w 8375374"/>
              <a:gd name="connsiteY1" fmla="*/ 0 h 1663148"/>
              <a:gd name="connsiteX2" fmla="*/ 8375374 w 8375374"/>
              <a:gd name="connsiteY2" fmla="*/ 1663148 h 1663148"/>
              <a:gd name="connsiteX3" fmla="*/ 0 w 8375374"/>
              <a:gd name="connsiteY3" fmla="*/ 1663148 h 1663148"/>
              <a:gd name="connsiteX0" fmla="*/ 3750365 w 12125739"/>
              <a:gd name="connsiteY0" fmla="*/ 2458279 h 2458279"/>
              <a:gd name="connsiteX1" fmla="*/ 0 w 12125739"/>
              <a:gd name="connsiteY1" fmla="*/ 0 h 2458279"/>
              <a:gd name="connsiteX2" fmla="*/ 12125739 w 12125739"/>
              <a:gd name="connsiteY2" fmla="*/ 2458279 h 2458279"/>
              <a:gd name="connsiteX3" fmla="*/ 3750365 w 12125739"/>
              <a:gd name="connsiteY3" fmla="*/ 2458279 h 2458279"/>
              <a:gd name="connsiteX0" fmla="*/ 5406887 w 12125739"/>
              <a:gd name="connsiteY0" fmla="*/ 2445026 h 2458279"/>
              <a:gd name="connsiteX1" fmla="*/ 0 w 12125739"/>
              <a:gd name="connsiteY1" fmla="*/ 0 h 2458279"/>
              <a:gd name="connsiteX2" fmla="*/ 12125739 w 12125739"/>
              <a:gd name="connsiteY2" fmla="*/ 2458279 h 2458279"/>
              <a:gd name="connsiteX3" fmla="*/ 5406887 w 12125739"/>
              <a:gd name="connsiteY3" fmla="*/ 2445026 h 2458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739" h="2458279">
                <a:moveTo>
                  <a:pt x="5406887" y="2445026"/>
                </a:moveTo>
                <a:lnTo>
                  <a:pt x="0" y="0"/>
                </a:lnTo>
                <a:lnTo>
                  <a:pt x="12125739" y="2458279"/>
                </a:lnTo>
                <a:lnTo>
                  <a:pt x="5406887" y="2445026"/>
                </a:lnTo>
                <a:close/>
              </a:path>
            </a:pathLst>
          </a:custGeom>
          <a:solidFill>
            <a:srgbClr val="616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直角三角形 13"/>
          <p:cNvSpPr/>
          <p:nvPr/>
        </p:nvSpPr>
        <p:spPr>
          <a:xfrm rot="10800000" flipH="1">
            <a:off x="0" y="-3"/>
            <a:ext cx="2097157" cy="1020419"/>
          </a:xfrm>
          <a:prstGeom prst="rt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2876365" y="3061271"/>
            <a:ext cx="5086535" cy="0"/>
          </a:xfrm>
          <a:prstGeom prst="line">
            <a:avLst/>
          </a:prstGeom>
          <a:ln w="3810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1461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669757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60770" y="709685"/>
            <a:ext cx="886883" cy="5811839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617683" y="709685"/>
            <a:ext cx="5949952" cy="5811839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flipV="1">
            <a:off x="7567635" y="0"/>
            <a:ext cx="648528" cy="559902"/>
          </a:xfrm>
          <a:prstGeom prst="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1859835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855619"/>
          </a:xfrm>
        </p:spPr>
        <p:txBody>
          <a:bodyPr>
            <a:noAutofit/>
          </a:bodyPr>
          <a:lstStyle>
            <a:lvl1pPr marL="361950" indent="-3619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361950" indent="-361950">
              <a:buFont typeface="Arial" panose="020B0604020202020204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pPr/>
              <a:t>2016/09/27</a:t>
            </a:fld>
            <a:endParaRPr lang="zh-CN" alt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12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 flipH="1">
            <a:off x="5565913" y="4426226"/>
            <a:ext cx="3578087" cy="2454656"/>
          </a:xfrm>
          <a:prstGeom prst="rt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直角三角形 9"/>
          <p:cNvSpPr/>
          <p:nvPr/>
        </p:nvSpPr>
        <p:spPr>
          <a:xfrm>
            <a:off x="0" y="1378226"/>
            <a:ext cx="9144000" cy="5479774"/>
          </a:xfrm>
          <a:prstGeom prst="rtTriangle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628650" y="4328976"/>
            <a:ext cx="3499247" cy="754702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628651" y="5140827"/>
            <a:ext cx="3499245" cy="46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28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39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3763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22002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7" y="13763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7" y="22002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268752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42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76121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533403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1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2133603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V="1">
            <a:off x="-222389" y="1739762"/>
            <a:ext cx="864704" cy="419927"/>
          </a:xfrm>
          <a:prstGeom prst="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71481031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2016/09/27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6200000" flipV="1">
            <a:off x="-222389" y="1660249"/>
            <a:ext cx="864704" cy="419927"/>
          </a:xfrm>
          <a:prstGeom prst="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878214023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25978" y="527576"/>
            <a:ext cx="8370154" cy="699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pPr/>
              <a:t>2016/09/27</a:t>
            </a:fld>
            <a:endParaRPr lang="zh-CN" alt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25977" y="1373746"/>
            <a:ext cx="8250884" cy="498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16" name="等腰三角形 15"/>
          <p:cNvSpPr/>
          <p:nvPr/>
        </p:nvSpPr>
        <p:spPr>
          <a:xfrm flipV="1">
            <a:off x="425978" y="0"/>
            <a:ext cx="648528" cy="559902"/>
          </a:xfrm>
          <a:prstGeom prst="triangle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11195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3399FF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514350" rtl="0" eaLnBrk="1" latinLnBrk="0" hangingPunct="1">
        <a:lnSpc>
          <a:spcPct val="110000"/>
        </a:lnSpc>
        <a:spcBef>
          <a:spcPts val="1013"/>
        </a:spcBef>
        <a:spcAft>
          <a:spcPts val="0"/>
        </a:spcAft>
        <a:buClr>
          <a:srgbClr val="3399FF"/>
        </a:buClr>
        <a:buSzPct val="70000"/>
        <a:buFont typeface="Arial" panose="020B0604020202020204" pitchFamily="34" charset="0"/>
        <a:buChar char="•"/>
        <a:defRPr sz="2400" kern="1200" baseline="0">
          <a:solidFill>
            <a:schemeClr val="tx1">
              <a:lumMod val="95000"/>
              <a:lumOff val="5000"/>
            </a:schemeClr>
          </a:solidFill>
          <a:latin typeface="+mj-ea"/>
          <a:ea typeface="+mj-ea"/>
          <a:cs typeface="+mn-cs"/>
        </a:defRPr>
      </a:lvl1pPr>
      <a:lvl2pPr marL="361950" indent="-361950" algn="just" defTabSz="514350" rtl="0" eaLnBrk="1" latinLnBrk="0" hangingPunct="1">
        <a:lnSpc>
          <a:spcPct val="130000"/>
        </a:lnSpc>
        <a:spcBef>
          <a:spcPts val="0"/>
        </a:spcBef>
        <a:spcAft>
          <a:spcPts val="338"/>
        </a:spcAft>
        <a:buClr>
          <a:srgbClr val="3399FF"/>
        </a:buClr>
        <a:buFont typeface="Arial" panose="020B0604020202020204" pitchFamily="34" charset="0"/>
        <a:buChar char="•"/>
        <a:defRPr sz="1600" kern="1200" baseline="0">
          <a:solidFill>
            <a:schemeClr val="tx1">
              <a:lumMod val="95000"/>
              <a:lumOff val="5000"/>
            </a:schemeClr>
          </a:solidFill>
          <a:latin typeface="+mn-ea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3409279" y="3238470"/>
            <a:ext cx="4568608" cy="1567609"/>
          </a:xfr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国家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天文台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——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天津大学</a:t>
            </a: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天文信息技术联合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研究中心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李悦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1262270" y="1234415"/>
            <a:ext cx="6700630" cy="1720077"/>
          </a:xfrm>
        </p:spPr>
        <p:txBody>
          <a:bodyPr>
            <a:noAutofit/>
          </a:bodyPr>
          <a:lstStyle/>
          <a:p>
            <a:r>
              <a:rPr lang="en-US" altLang="zh-CN" sz="4800" dirty="0"/>
              <a:t>FAST</a:t>
            </a:r>
            <a:r>
              <a:rPr lang="zh-CN" altLang="en-US" sz="4800" dirty="0"/>
              <a:t>观测</a:t>
            </a:r>
            <a:r>
              <a:rPr lang="zh-CN" altLang="en-US" sz="4800" dirty="0" smtClean="0"/>
              <a:t>管理</a:t>
            </a:r>
            <a:r>
              <a:rPr lang="en-US" altLang="zh-CN" sz="4800" dirty="0" smtClean="0"/>
              <a:t/>
            </a:r>
            <a:br>
              <a:rPr lang="en-US" altLang="zh-CN" sz="4800" dirty="0" smtClean="0"/>
            </a:br>
            <a:r>
              <a:rPr lang="zh-CN" altLang="en-US" sz="4800" dirty="0" smtClean="0"/>
              <a:t>原型系统设计</a:t>
            </a:r>
            <a:r>
              <a:rPr lang="zh-CN" altLang="en-US" sz="4800" dirty="0"/>
              <a:t>开发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8358" y="6211957"/>
            <a:ext cx="3359426" cy="40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rgbClr val="FEFAF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新疆 乌鲁木齐 </a:t>
            </a:r>
            <a:r>
              <a:rPr lang="en-US" altLang="zh-CN" smtClean="0">
                <a:solidFill>
                  <a:srgbClr val="FEFAF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2016/09/27</a:t>
            </a:r>
            <a:endParaRPr lang="zh-CN" altLang="en-US" dirty="0" smtClean="0">
              <a:solidFill>
                <a:srgbClr val="FEFAF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19779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观测状态信息系统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：当前执行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MSB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显示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39539" r="1958" b="24401"/>
          <a:stretch/>
        </p:blipFill>
        <p:spPr>
          <a:xfrm>
            <a:off x="308834" y="2188847"/>
            <a:ext cx="8593048" cy="262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20227" y="5154237"/>
            <a:ext cx="85816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正在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执行的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基本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信息：申请人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ID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Proposal ID,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开始时间，已执行时间，预期结束时间等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相关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32588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观测状态信息系统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：观测日志模块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75710" r="1849" b="-190"/>
          <a:stretch/>
        </p:blipFill>
        <p:spPr>
          <a:xfrm>
            <a:off x="320227" y="2299011"/>
            <a:ext cx="8593048" cy="1783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20227" y="4711785"/>
            <a:ext cx="85816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控制台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日志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显示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多级过滤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显示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观测管理系统本身日志、总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控相关指令执行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日志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提供输出日志过滤器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09590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47666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观测调度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系统：总览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1" y="1996990"/>
            <a:ext cx="3896141" cy="46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30" y="2143565"/>
            <a:ext cx="3934375" cy="46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5436704" y="2143565"/>
            <a:ext cx="35571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该模块显示系统中观测计划的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情况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搜索模块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列表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展示模块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详细信息模块</a:t>
            </a:r>
          </a:p>
        </p:txBody>
      </p:sp>
    </p:spTree>
    <p:extLst>
      <p:ext uri="{BB962C8B-B14F-4D97-AF65-F5344CB8AC3E}">
        <p14:creationId xmlns:p14="http://schemas.microsoft.com/office/powerpoint/2010/main" val="16590659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观测调度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系统：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MSB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搜索模块</a:t>
            </a:r>
            <a:endParaRPr lang="en-US" altLang="zh-CN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1728" b="89434"/>
          <a:stretch/>
        </p:blipFill>
        <p:spPr>
          <a:xfrm>
            <a:off x="403123" y="1996990"/>
            <a:ext cx="8337754" cy="1080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r="20919" b="41655"/>
          <a:stretch/>
        </p:blipFill>
        <p:spPr>
          <a:xfrm>
            <a:off x="403123" y="3382430"/>
            <a:ext cx="5014947" cy="275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692877" y="3382430"/>
            <a:ext cx="310325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搜索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模块支持简单与高级搜索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支持多条件联合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搜索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手动增加或减少搜索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条件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4812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观测调度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系统：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MSB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调度列表模块</a:t>
            </a:r>
            <a:endParaRPr lang="en-US" altLang="zh-CN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15094" r="1613" b="32997"/>
          <a:stretch/>
        </p:blipFill>
        <p:spPr>
          <a:xfrm>
            <a:off x="403123" y="1996990"/>
            <a:ext cx="5156432" cy="328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6040745" y="1862198"/>
            <a:ext cx="3103255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调度列表展示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模块支持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中显示方式：日历显示方式、列表显示方式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调度列表显示简化后的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t="15032" r="1989" b="33297"/>
          <a:stretch/>
        </p:blipFill>
        <p:spPr>
          <a:xfrm>
            <a:off x="501444" y="2620234"/>
            <a:ext cx="5191433" cy="328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6137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观测调度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系统：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MSB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详细信息模块</a:t>
            </a:r>
            <a:endParaRPr lang="en-US" altLang="zh-CN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" t="67002" r="2436" b="350"/>
          <a:stretch/>
        </p:blipFill>
        <p:spPr>
          <a:xfrm>
            <a:off x="1090688" y="1996990"/>
            <a:ext cx="6921462" cy="281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564178" y="4845141"/>
            <a:ext cx="8112683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详细信息模块由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列表跳转得到，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观测源列表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0100" lvl="1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翻译后的指令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0909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观测调度系统：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手动调度模块</a:t>
            </a:r>
            <a:endParaRPr lang="en-US" altLang="zh-CN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r="2240"/>
          <a:stretch/>
        </p:blipFill>
        <p:spPr>
          <a:xfrm>
            <a:off x="111345" y="1996990"/>
            <a:ext cx="5747974" cy="43054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38684" y="1862198"/>
            <a:ext cx="305783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手动调度模块支持多种调度策略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调度锁定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支持撤销操作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调度详细日志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54470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观测调度系统：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自动调度模块</a:t>
            </a:r>
            <a:endParaRPr lang="en-US" altLang="zh-CN" dirty="0" smtClean="0"/>
          </a:p>
        </p:txBody>
      </p:sp>
      <p:sp>
        <p:nvSpPr>
          <p:cNvPr id="4" name="内容占位符 5"/>
          <p:cNvSpPr txBox="1">
            <a:spLocks/>
          </p:cNvSpPr>
          <p:nvPr/>
        </p:nvSpPr>
        <p:spPr>
          <a:xfrm>
            <a:off x="425977" y="2055852"/>
            <a:ext cx="8250884" cy="4265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1950" indent="-361950" algn="just" defTabSz="514350" rtl="0" eaLnBrk="1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3399FF"/>
              </a:buClr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38"/>
              </a:spcAft>
              <a:buClr>
                <a:srgbClr val="3399FF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在满足视场、天气、中天距离等约束条件的同时，快速且科学的为用户提交的项目分配时间片，使得</a:t>
            </a:r>
            <a:r>
              <a:rPr lang="zh-CN" altLang="en-US" dirty="0" smtClean="0"/>
              <a:t>观测的</a:t>
            </a:r>
            <a:r>
              <a:rPr lang="zh-CN" altLang="en-US" dirty="0"/>
              <a:t>总价值最大化。</a:t>
            </a:r>
          </a:p>
          <a:p>
            <a:r>
              <a:rPr lang="zh-CN" altLang="en-US" dirty="0"/>
              <a:t>对于用户提交的带有科学价值的大量观测项目，将影响观测的视场、天气、中天距离等因素转换为数学模型。</a:t>
            </a:r>
          </a:p>
          <a:p>
            <a:r>
              <a:rPr lang="zh-CN" altLang="en-US" dirty="0" smtClean="0"/>
              <a:t>将以上</a:t>
            </a:r>
            <a:r>
              <a:rPr lang="zh-CN" altLang="en-US" dirty="0" smtClean="0"/>
              <a:t>内容</a:t>
            </a:r>
            <a:r>
              <a:rPr lang="zh-CN" altLang="en-US" dirty="0" smtClean="0"/>
              <a:t>转换</a:t>
            </a:r>
            <a:r>
              <a:rPr lang="zh-CN" altLang="en-US" dirty="0"/>
              <a:t>得到</a:t>
            </a:r>
            <a:r>
              <a:rPr lang="zh-CN" altLang="en-US" dirty="0" smtClean="0"/>
              <a:t>数学模型与算法</a:t>
            </a:r>
            <a:r>
              <a:rPr lang="zh-CN" altLang="en-US" dirty="0"/>
              <a:t>和</a:t>
            </a:r>
            <a:r>
              <a:rPr lang="zh-CN" altLang="en-US" dirty="0" smtClean="0"/>
              <a:t>观测</a:t>
            </a:r>
            <a:r>
              <a:rPr lang="zh-CN" altLang="en-US" dirty="0" smtClean="0"/>
              <a:t>管理系统结合实现</a:t>
            </a:r>
            <a:r>
              <a:rPr lang="en-US" altLang="zh-CN" dirty="0" smtClean="0"/>
              <a:t>MSB</a:t>
            </a:r>
            <a:r>
              <a:rPr lang="zh-CN" altLang="en-US" dirty="0" smtClean="0"/>
              <a:t>的自动调度。</a:t>
            </a:r>
            <a:endParaRPr lang="en-US" altLang="zh-CN" dirty="0" smtClean="0"/>
          </a:p>
          <a:p>
            <a:endParaRPr lang="en-US" altLang="zh-CN" dirty="0" smtClean="0">
              <a:latin typeface="+mn-lt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9803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进度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可视化系统：总览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2464"/>
          <a:stretch/>
        </p:blipFill>
        <p:spPr>
          <a:xfrm>
            <a:off x="425977" y="2164139"/>
            <a:ext cx="5063613" cy="366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722375" y="2018605"/>
            <a:ext cx="3165987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利用可视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分析方法在天区图中呈现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观测进度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</a:t>
            </a: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高级搜索筛选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支持查看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目标源和标准源的地平可视化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21554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观测结果显示系统：总览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1167" y="2055852"/>
            <a:ext cx="332206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数据的可视分析呈现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结果数据归档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列表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观测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结果数据查询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搜索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MSB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缩略图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列表</a:t>
            </a:r>
            <a:endParaRPr lang="en-US" altLang="zh-C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望远镜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调试窗口</a:t>
            </a:r>
            <a:endParaRPr lang="en-US" altLang="zh-CN" sz="2400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72" y="2055852"/>
            <a:ext cx="5274310" cy="455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00474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一、背景 </a:t>
            </a:r>
            <a:r>
              <a:rPr lang="en-US" altLang="zh-CN" b="0" dirty="0" smtClean="0"/>
              <a:t>/ </a:t>
            </a:r>
            <a:r>
              <a:rPr lang="en-US" altLang="zh-CN" sz="2400" b="0" dirty="0" smtClean="0"/>
              <a:t>Background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49475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 smtClean="0"/>
              <a:t>500</a:t>
            </a:r>
            <a:r>
              <a:rPr lang="zh-CN" altLang="en-US" dirty="0"/>
              <a:t>米口径球面射电望远镜</a:t>
            </a:r>
            <a:r>
              <a:rPr lang="en-US" altLang="zh-CN" dirty="0"/>
              <a:t>(</a:t>
            </a:r>
            <a:r>
              <a:rPr lang="zh-CN" altLang="en-US" dirty="0"/>
              <a:t>简称</a:t>
            </a:r>
            <a:r>
              <a:rPr lang="en-US" altLang="zh-CN" dirty="0" smtClean="0"/>
              <a:t>FAST)</a:t>
            </a:r>
            <a:r>
              <a:rPr lang="zh-CN" altLang="en-US" dirty="0" smtClean="0"/>
              <a:t>。</a:t>
            </a:r>
            <a:r>
              <a:rPr lang="zh-CN" altLang="en-US" dirty="0"/>
              <a:t>据悉，</a:t>
            </a:r>
            <a:r>
              <a:rPr lang="en-US" altLang="zh-CN" dirty="0"/>
              <a:t>FAST</a:t>
            </a:r>
            <a:r>
              <a:rPr lang="zh-CN" altLang="en-US" dirty="0"/>
              <a:t>大射电望远镜项目将于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</a:t>
            </a:r>
            <a:r>
              <a:rPr lang="zh-CN" altLang="en-US" dirty="0" smtClean="0"/>
              <a:t>在贵州省</a:t>
            </a:r>
            <a:r>
              <a:rPr lang="zh-CN" altLang="en-US" dirty="0"/>
              <a:t>黔南州平塘县落成</a:t>
            </a:r>
            <a:r>
              <a:rPr lang="zh-CN" altLang="en-US" dirty="0" smtClean="0"/>
              <a:t>启用。</a:t>
            </a:r>
            <a:endParaRPr lang="en-US" altLang="zh-CN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/>
              <a:t>由于</a:t>
            </a:r>
            <a:r>
              <a:rPr lang="en-US" altLang="zh-CN" dirty="0" smtClean="0"/>
              <a:t>FAST</a:t>
            </a:r>
            <a:r>
              <a:rPr lang="zh-CN" altLang="en-US" dirty="0" smtClean="0"/>
              <a:t>射电望远镜的观测方式，观测计划需要进行规划。</a:t>
            </a:r>
            <a:endParaRPr lang="en-US" altLang="zh-CN" dirty="0" smtClean="0"/>
          </a:p>
          <a:p>
            <a:r>
              <a:rPr lang="zh-CN" altLang="en-US" dirty="0" smtClean="0">
                <a:latin typeface="+mn-lt"/>
              </a:rPr>
              <a:t>一个观测计划根据巡天位置等因素，将总的观测时间拆分为多个观测时间块，</a:t>
            </a:r>
            <a:r>
              <a:rPr lang="zh-CN" altLang="en-US" dirty="0" smtClean="0"/>
              <a:t>每</a:t>
            </a:r>
            <a:r>
              <a:rPr lang="zh-CN" altLang="en-US" dirty="0"/>
              <a:t>一个时间块作为观测计划的最小调度单元（</a:t>
            </a:r>
            <a:r>
              <a:rPr lang="en-US" altLang="zh-CN" dirty="0"/>
              <a:t>Minimal Schedule Block</a:t>
            </a:r>
            <a:r>
              <a:rPr lang="zh-CN" altLang="en-US" dirty="0"/>
              <a:t>，</a:t>
            </a:r>
            <a:r>
              <a:rPr lang="en-US" altLang="zh-CN" dirty="0"/>
              <a:t>MSB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在望远镜正式开始观测之前，需要根据科学价值等依据对多个观测计划的</a:t>
            </a:r>
            <a:r>
              <a:rPr lang="en-US" altLang="zh-CN" dirty="0" smtClean="0"/>
              <a:t>MSB</a:t>
            </a:r>
            <a:r>
              <a:rPr lang="zh-CN" altLang="en-US" dirty="0" smtClean="0"/>
              <a:t>进行排序，以实现最优。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</a:pPr>
            <a:endParaRPr lang="en-US" altLang="zh-CN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83779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四、典型观测流程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Flow</a:t>
            </a:r>
            <a:endParaRPr lang="zh-CN" altLang="en-US" b="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97" y="1227171"/>
            <a:ext cx="7544315" cy="56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217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47963" y="2190365"/>
            <a:ext cx="3499247" cy="754702"/>
          </a:xfrm>
        </p:spPr>
        <p:txBody>
          <a:bodyPr>
            <a:normAutofit/>
          </a:bodyPr>
          <a:lstStyle/>
          <a:p>
            <a:r>
              <a:rPr lang="en-US" altLang="zh-CN" sz="3200" b="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r>
              <a:rPr lang="en-US" altLang="zh-CN" sz="4800" b="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4800" b="0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89322" y="5398439"/>
            <a:ext cx="3499245" cy="894205"/>
          </a:xfrm>
        </p:spPr>
        <p:txBody>
          <a:bodyPr>
            <a:noAutofit/>
          </a:bodyPr>
          <a:lstStyle/>
          <a:p>
            <a:pPr algn="l"/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天津大学 李悦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l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黑体" panose="02010609060101010101" pitchFamily="49" charset="-122"/>
              </a:rPr>
              <a:t>iyue_@tju.edu.cn</a:t>
            </a:r>
            <a:endParaRPr lang="zh-CN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2231922" y="1366684"/>
            <a:ext cx="3965665" cy="1201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 baseline="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zh-CN" altLang="en-US" sz="6000" b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6000" b="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324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、观测申请 </a:t>
            </a:r>
            <a:r>
              <a:rPr lang="en-US" altLang="zh-CN" b="0" dirty="0" smtClean="0"/>
              <a:t>/ </a:t>
            </a:r>
            <a:r>
              <a:rPr lang="en-US" altLang="zh-CN" sz="2400" dirty="0"/>
              <a:t>Application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zh-CN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102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6" y="1690127"/>
            <a:ext cx="8634258" cy="5060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内容占位符 5"/>
          <p:cNvSpPr txBox="1">
            <a:spLocks/>
          </p:cNvSpPr>
          <p:nvPr/>
        </p:nvSpPr>
        <p:spPr>
          <a:xfrm>
            <a:off x="293926" y="1186563"/>
            <a:ext cx="8250884" cy="47666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1950" indent="-361950" algn="just" defTabSz="514350" rtl="0" eaLnBrk="1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3399FF"/>
              </a:buClr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38"/>
              </a:spcAft>
              <a:buClr>
                <a:srgbClr val="3399FF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MSB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内容的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录入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4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zh-CN" altLang="en-US" dirty="0" smtClean="0"/>
              <a:t>、观测申请 </a:t>
            </a:r>
            <a:r>
              <a:rPr lang="en-US" altLang="zh-CN" b="0" dirty="0" smtClean="0"/>
              <a:t>/ </a:t>
            </a:r>
            <a:r>
              <a:rPr lang="en-US" altLang="zh-CN" sz="2400" dirty="0"/>
              <a:t>Application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zh-CN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7" name="内容占位符 5"/>
          <p:cNvSpPr txBox="1">
            <a:spLocks/>
          </p:cNvSpPr>
          <p:nvPr/>
        </p:nvSpPr>
        <p:spPr>
          <a:xfrm>
            <a:off x="293926" y="1186563"/>
            <a:ext cx="8250884" cy="47666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61950" indent="-361950" algn="just" defTabSz="514350" rtl="0" eaLnBrk="1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3399FF"/>
              </a:buClr>
              <a:buSzPct val="70000"/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1pPr>
            <a:lvl2pPr marL="361950" indent="-361950" algn="just" defTabSz="5143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338"/>
              </a:spcAft>
              <a:buClr>
                <a:srgbClr val="3399FF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的信息录入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5" y="1801555"/>
            <a:ext cx="7571880" cy="4974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1652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10514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+mn-lt"/>
              </a:rPr>
              <a:t>根据上述分析，我们将观测管理原型系统设计为以下</a:t>
            </a:r>
            <a:r>
              <a:rPr lang="en-US" altLang="zh-CN" dirty="0" smtClean="0">
                <a:latin typeface="+mn-lt"/>
              </a:rPr>
              <a:t>4</a:t>
            </a:r>
            <a:r>
              <a:rPr lang="zh-CN" altLang="en-US" dirty="0" smtClean="0">
                <a:latin typeface="+mn-lt"/>
              </a:rPr>
              <a:t>个模块：</a:t>
            </a:r>
            <a:endParaRPr lang="en-US" altLang="zh-CN" dirty="0" smtClean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139965" y="2427513"/>
            <a:ext cx="6822907" cy="4063561"/>
            <a:chOff x="1139965" y="2427513"/>
            <a:chExt cx="6822907" cy="4063561"/>
          </a:xfrm>
        </p:grpSpPr>
        <p:sp>
          <p:nvSpPr>
            <p:cNvPr id="4" name="任意多边形 3"/>
            <p:cNvSpPr/>
            <p:nvPr/>
          </p:nvSpPr>
          <p:spPr>
            <a:xfrm>
              <a:off x="3558291" y="4504819"/>
              <a:ext cx="1986255" cy="1986255"/>
            </a:xfrm>
            <a:custGeom>
              <a:avLst/>
              <a:gdLst>
                <a:gd name="connsiteX0" fmla="*/ 0 w 1986255"/>
                <a:gd name="connsiteY0" fmla="*/ 993128 h 1986255"/>
                <a:gd name="connsiteX1" fmla="*/ 993128 w 1986255"/>
                <a:gd name="connsiteY1" fmla="*/ 0 h 1986255"/>
                <a:gd name="connsiteX2" fmla="*/ 1986256 w 1986255"/>
                <a:gd name="connsiteY2" fmla="*/ 993128 h 1986255"/>
                <a:gd name="connsiteX3" fmla="*/ 993128 w 1986255"/>
                <a:gd name="connsiteY3" fmla="*/ 1986256 h 1986255"/>
                <a:gd name="connsiteX4" fmla="*/ 0 w 1986255"/>
                <a:gd name="connsiteY4" fmla="*/ 993128 h 198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255" h="1986255">
                  <a:moveTo>
                    <a:pt x="0" y="993128"/>
                  </a:moveTo>
                  <a:cubicBezTo>
                    <a:pt x="0" y="444639"/>
                    <a:pt x="444639" y="0"/>
                    <a:pt x="993128" y="0"/>
                  </a:cubicBezTo>
                  <a:cubicBezTo>
                    <a:pt x="1541617" y="0"/>
                    <a:pt x="1986256" y="444639"/>
                    <a:pt x="1986256" y="993128"/>
                  </a:cubicBezTo>
                  <a:cubicBezTo>
                    <a:pt x="1986256" y="1541617"/>
                    <a:pt x="1541617" y="1986256"/>
                    <a:pt x="993128" y="1986256"/>
                  </a:cubicBezTo>
                  <a:cubicBezTo>
                    <a:pt x="444639" y="1986256"/>
                    <a:pt x="0" y="1541617"/>
                    <a:pt x="0" y="993128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6120" tIns="306120" rIns="306120" bIns="3061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4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FAST</a:t>
              </a:r>
              <a:r>
                <a:rPr lang="zh-CN" altLang="en-US" sz="24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观测管理系统</a:t>
              </a:r>
              <a:endParaRPr lang="zh-CN" altLang="en-US" sz="24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7" name="左箭头 6"/>
            <p:cNvSpPr/>
            <p:nvPr/>
          </p:nvSpPr>
          <p:spPr>
            <a:xfrm rot="11700000">
              <a:off x="2058289" y="4744621"/>
              <a:ext cx="1476010" cy="5660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任意多边形 7"/>
            <p:cNvSpPr/>
            <p:nvPr/>
          </p:nvSpPr>
          <p:spPr>
            <a:xfrm>
              <a:off x="1139965" y="4081875"/>
              <a:ext cx="1886942" cy="1509554"/>
            </a:xfrm>
            <a:custGeom>
              <a:avLst/>
              <a:gdLst>
                <a:gd name="connsiteX0" fmla="*/ 0 w 1886942"/>
                <a:gd name="connsiteY0" fmla="*/ 150955 h 1509554"/>
                <a:gd name="connsiteX1" fmla="*/ 150955 w 1886942"/>
                <a:gd name="connsiteY1" fmla="*/ 0 h 1509554"/>
                <a:gd name="connsiteX2" fmla="*/ 1735987 w 1886942"/>
                <a:gd name="connsiteY2" fmla="*/ 0 h 1509554"/>
                <a:gd name="connsiteX3" fmla="*/ 1886942 w 1886942"/>
                <a:gd name="connsiteY3" fmla="*/ 150955 h 1509554"/>
                <a:gd name="connsiteX4" fmla="*/ 1886942 w 1886942"/>
                <a:gd name="connsiteY4" fmla="*/ 1358599 h 1509554"/>
                <a:gd name="connsiteX5" fmla="*/ 1735987 w 1886942"/>
                <a:gd name="connsiteY5" fmla="*/ 1509554 h 1509554"/>
                <a:gd name="connsiteX6" fmla="*/ 150955 w 1886942"/>
                <a:gd name="connsiteY6" fmla="*/ 1509554 h 1509554"/>
                <a:gd name="connsiteX7" fmla="*/ 0 w 1886942"/>
                <a:gd name="connsiteY7" fmla="*/ 1358599 h 1509554"/>
                <a:gd name="connsiteX8" fmla="*/ 0 w 1886942"/>
                <a:gd name="connsiteY8" fmla="*/ 150955 h 15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942" h="1509554">
                  <a:moveTo>
                    <a:pt x="0" y="150955"/>
                  </a:moveTo>
                  <a:cubicBezTo>
                    <a:pt x="0" y="67585"/>
                    <a:pt x="67585" y="0"/>
                    <a:pt x="150955" y="0"/>
                  </a:cubicBezTo>
                  <a:lnTo>
                    <a:pt x="1735987" y="0"/>
                  </a:lnTo>
                  <a:cubicBezTo>
                    <a:pt x="1819357" y="0"/>
                    <a:pt x="1886942" y="67585"/>
                    <a:pt x="1886942" y="150955"/>
                  </a:cubicBezTo>
                  <a:lnTo>
                    <a:pt x="1886942" y="1358599"/>
                  </a:lnTo>
                  <a:cubicBezTo>
                    <a:pt x="1886942" y="1441969"/>
                    <a:pt x="1819357" y="1509554"/>
                    <a:pt x="1735987" y="1509554"/>
                  </a:cubicBezTo>
                  <a:lnTo>
                    <a:pt x="150955" y="1509554"/>
                  </a:lnTo>
                  <a:cubicBezTo>
                    <a:pt x="67585" y="1509554"/>
                    <a:pt x="0" y="1441969"/>
                    <a:pt x="0" y="1358599"/>
                  </a:cubicBezTo>
                  <a:lnTo>
                    <a:pt x="0" y="15095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933" tIns="89933" rIns="89933" bIns="899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观测状态信息系统</a:t>
              </a:r>
              <a:endParaRPr lang="zh-CN" altLang="en-US" sz="24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" name="左箭头 8"/>
            <p:cNvSpPr/>
            <p:nvPr/>
          </p:nvSpPr>
          <p:spPr>
            <a:xfrm rot="14700000">
              <a:off x="3045500" y="3568109"/>
              <a:ext cx="1476010" cy="5660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任意多边形 9"/>
            <p:cNvSpPr/>
            <p:nvPr/>
          </p:nvSpPr>
          <p:spPr>
            <a:xfrm>
              <a:off x="2528139" y="2427513"/>
              <a:ext cx="1886942" cy="1509554"/>
            </a:xfrm>
            <a:custGeom>
              <a:avLst/>
              <a:gdLst>
                <a:gd name="connsiteX0" fmla="*/ 0 w 1886942"/>
                <a:gd name="connsiteY0" fmla="*/ 150955 h 1509554"/>
                <a:gd name="connsiteX1" fmla="*/ 150955 w 1886942"/>
                <a:gd name="connsiteY1" fmla="*/ 0 h 1509554"/>
                <a:gd name="connsiteX2" fmla="*/ 1735987 w 1886942"/>
                <a:gd name="connsiteY2" fmla="*/ 0 h 1509554"/>
                <a:gd name="connsiteX3" fmla="*/ 1886942 w 1886942"/>
                <a:gd name="connsiteY3" fmla="*/ 150955 h 1509554"/>
                <a:gd name="connsiteX4" fmla="*/ 1886942 w 1886942"/>
                <a:gd name="connsiteY4" fmla="*/ 1358599 h 1509554"/>
                <a:gd name="connsiteX5" fmla="*/ 1735987 w 1886942"/>
                <a:gd name="connsiteY5" fmla="*/ 1509554 h 1509554"/>
                <a:gd name="connsiteX6" fmla="*/ 150955 w 1886942"/>
                <a:gd name="connsiteY6" fmla="*/ 1509554 h 1509554"/>
                <a:gd name="connsiteX7" fmla="*/ 0 w 1886942"/>
                <a:gd name="connsiteY7" fmla="*/ 1358599 h 1509554"/>
                <a:gd name="connsiteX8" fmla="*/ 0 w 1886942"/>
                <a:gd name="connsiteY8" fmla="*/ 150955 h 15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942" h="1509554">
                  <a:moveTo>
                    <a:pt x="0" y="150955"/>
                  </a:moveTo>
                  <a:cubicBezTo>
                    <a:pt x="0" y="67585"/>
                    <a:pt x="67585" y="0"/>
                    <a:pt x="150955" y="0"/>
                  </a:cubicBezTo>
                  <a:lnTo>
                    <a:pt x="1735987" y="0"/>
                  </a:lnTo>
                  <a:cubicBezTo>
                    <a:pt x="1819357" y="0"/>
                    <a:pt x="1886942" y="67585"/>
                    <a:pt x="1886942" y="150955"/>
                  </a:cubicBezTo>
                  <a:lnTo>
                    <a:pt x="1886942" y="1358599"/>
                  </a:lnTo>
                  <a:cubicBezTo>
                    <a:pt x="1886942" y="1441969"/>
                    <a:pt x="1819357" y="1509554"/>
                    <a:pt x="1735987" y="1509554"/>
                  </a:cubicBezTo>
                  <a:lnTo>
                    <a:pt x="150955" y="1509554"/>
                  </a:lnTo>
                  <a:cubicBezTo>
                    <a:pt x="67585" y="1509554"/>
                    <a:pt x="0" y="1441969"/>
                    <a:pt x="0" y="1358599"/>
                  </a:cubicBezTo>
                  <a:lnTo>
                    <a:pt x="0" y="15095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933" tIns="89933" rIns="89933" bIns="899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观测调度系统</a:t>
              </a:r>
              <a:endParaRPr lang="zh-CN" altLang="en-US" sz="24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左箭头 10"/>
            <p:cNvSpPr/>
            <p:nvPr/>
          </p:nvSpPr>
          <p:spPr>
            <a:xfrm rot="17700000">
              <a:off x="4581327" y="3568109"/>
              <a:ext cx="1476010" cy="5660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任意多边形 11"/>
            <p:cNvSpPr/>
            <p:nvPr/>
          </p:nvSpPr>
          <p:spPr>
            <a:xfrm>
              <a:off x="4687755" y="2427513"/>
              <a:ext cx="1886942" cy="1509554"/>
            </a:xfrm>
            <a:custGeom>
              <a:avLst/>
              <a:gdLst>
                <a:gd name="connsiteX0" fmla="*/ 0 w 1886942"/>
                <a:gd name="connsiteY0" fmla="*/ 150955 h 1509554"/>
                <a:gd name="connsiteX1" fmla="*/ 150955 w 1886942"/>
                <a:gd name="connsiteY1" fmla="*/ 0 h 1509554"/>
                <a:gd name="connsiteX2" fmla="*/ 1735987 w 1886942"/>
                <a:gd name="connsiteY2" fmla="*/ 0 h 1509554"/>
                <a:gd name="connsiteX3" fmla="*/ 1886942 w 1886942"/>
                <a:gd name="connsiteY3" fmla="*/ 150955 h 1509554"/>
                <a:gd name="connsiteX4" fmla="*/ 1886942 w 1886942"/>
                <a:gd name="connsiteY4" fmla="*/ 1358599 h 1509554"/>
                <a:gd name="connsiteX5" fmla="*/ 1735987 w 1886942"/>
                <a:gd name="connsiteY5" fmla="*/ 1509554 h 1509554"/>
                <a:gd name="connsiteX6" fmla="*/ 150955 w 1886942"/>
                <a:gd name="connsiteY6" fmla="*/ 1509554 h 1509554"/>
                <a:gd name="connsiteX7" fmla="*/ 0 w 1886942"/>
                <a:gd name="connsiteY7" fmla="*/ 1358599 h 1509554"/>
                <a:gd name="connsiteX8" fmla="*/ 0 w 1886942"/>
                <a:gd name="connsiteY8" fmla="*/ 150955 h 15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942" h="1509554">
                  <a:moveTo>
                    <a:pt x="0" y="150955"/>
                  </a:moveTo>
                  <a:cubicBezTo>
                    <a:pt x="0" y="67585"/>
                    <a:pt x="67585" y="0"/>
                    <a:pt x="150955" y="0"/>
                  </a:cubicBezTo>
                  <a:lnTo>
                    <a:pt x="1735987" y="0"/>
                  </a:lnTo>
                  <a:cubicBezTo>
                    <a:pt x="1819357" y="0"/>
                    <a:pt x="1886942" y="67585"/>
                    <a:pt x="1886942" y="150955"/>
                  </a:cubicBezTo>
                  <a:lnTo>
                    <a:pt x="1886942" y="1358599"/>
                  </a:lnTo>
                  <a:cubicBezTo>
                    <a:pt x="1886942" y="1441969"/>
                    <a:pt x="1819357" y="1509554"/>
                    <a:pt x="1735987" y="1509554"/>
                  </a:cubicBezTo>
                  <a:lnTo>
                    <a:pt x="150955" y="1509554"/>
                  </a:lnTo>
                  <a:cubicBezTo>
                    <a:pt x="67585" y="1509554"/>
                    <a:pt x="0" y="1441969"/>
                    <a:pt x="0" y="1358599"/>
                  </a:cubicBezTo>
                  <a:lnTo>
                    <a:pt x="0" y="15095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933" tIns="89933" rIns="89933" bIns="899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观测进度可视化系统</a:t>
              </a:r>
              <a:endParaRPr lang="zh-CN" altLang="en-US" sz="24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3" name="左箭头 12"/>
            <p:cNvSpPr/>
            <p:nvPr/>
          </p:nvSpPr>
          <p:spPr>
            <a:xfrm rot="20700000">
              <a:off x="5568537" y="4744621"/>
              <a:ext cx="1476010" cy="5660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任意多边形 13"/>
            <p:cNvSpPr/>
            <p:nvPr/>
          </p:nvSpPr>
          <p:spPr>
            <a:xfrm>
              <a:off x="6075930" y="4081875"/>
              <a:ext cx="1886942" cy="1509554"/>
            </a:xfrm>
            <a:custGeom>
              <a:avLst/>
              <a:gdLst>
                <a:gd name="connsiteX0" fmla="*/ 0 w 1886942"/>
                <a:gd name="connsiteY0" fmla="*/ 150955 h 1509554"/>
                <a:gd name="connsiteX1" fmla="*/ 150955 w 1886942"/>
                <a:gd name="connsiteY1" fmla="*/ 0 h 1509554"/>
                <a:gd name="connsiteX2" fmla="*/ 1735987 w 1886942"/>
                <a:gd name="connsiteY2" fmla="*/ 0 h 1509554"/>
                <a:gd name="connsiteX3" fmla="*/ 1886942 w 1886942"/>
                <a:gd name="connsiteY3" fmla="*/ 150955 h 1509554"/>
                <a:gd name="connsiteX4" fmla="*/ 1886942 w 1886942"/>
                <a:gd name="connsiteY4" fmla="*/ 1358599 h 1509554"/>
                <a:gd name="connsiteX5" fmla="*/ 1735987 w 1886942"/>
                <a:gd name="connsiteY5" fmla="*/ 1509554 h 1509554"/>
                <a:gd name="connsiteX6" fmla="*/ 150955 w 1886942"/>
                <a:gd name="connsiteY6" fmla="*/ 1509554 h 1509554"/>
                <a:gd name="connsiteX7" fmla="*/ 0 w 1886942"/>
                <a:gd name="connsiteY7" fmla="*/ 1358599 h 1509554"/>
                <a:gd name="connsiteX8" fmla="*/ 0 w 1886942"/>
                <a:gd name="connsiteY8" fmla="*/ 150955 h 150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6942" h="1509554">
                  <a:moveTo>
                    <a:pt x="0" y="150955"/>
                  </a:moveTo>
                  <a:cubicBezTo>
                    <a:pt x="0" y="67585"/>
                    <a:pt x="67585" y="0"/>
                    <a:pt x="150955" y="0"/>
                  </a:cubicBezTo>
                  <a:lnTo>
                    <a:pt x="1735987" y="0"/>
                  </a:lnTo>
                  <a:cubicBezTo>
                    <a:pt x="1819357" y="0"/>
                    <a:pt x="1886942" y="67585"/>
                    <a:pt x="1886942" y="150955"/>
                  </a:cubicBezTo>
                  <a:lnTo>
                    <a:pt x="1886942" y="1358599"/>
                  </a:lnTo>
                  <a:cubicBezTo>
                    <a:pt x="1886942" y="1441969"/>
                    <a:pt x="1819357" y="1509554"/>
                    <a:pt x="1735987" y="1509554"/>
                  </a:cubicBezTo>
                  <a:lnTo>
                    <a:pt x="150955" y="1509554"/>
                  </a:lnTo>
                  <a:cubicBezTo>
                    <a:pt x="67585" y="1509554"/>
                    <a:pt x="0" y="1441969"/>
                    <a:pt x="0" y="1358599"/>
                  </a:cubicBezTo>
                  <a:lnTo>
                    <a:pt x="0" y="150955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933" tIns="89933" rIns="89933" bIns="89933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观测结果显示系统</a:t>
              </a:r>
              <a:endParaRPr lang="zh-CN" altLang="en-US" sz="2400" kern="12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9396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47666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观测状态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信息系统</a:t>
            </a:r>
            <a:r>
              <a:rPr lang="zh-CN" altLang="en-US" dirty="0" smtClean="0"/>
              <a:t>：该模块显示整体系统状态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23" y="1996990"/>
            <a:ext cx="5668591" cy="461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07623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观测状态信息系统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：当前信息模块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-1" r="73657" b="60315"/>
          <a:stretch/>
        </p:blipFill>
        <p:spPr>
          <a:xfrm>
            <a:off x="496956" y="1996990"/>
            <a:ext cx="3600504" cy="4602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4551419" y="2156016"/>
            <a:ext cx="42447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望远镜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整体状态信息：正常、故障、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停机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环境信息：天气，湿度，温度，风速，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透明度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时间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HST(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夏威夷标准时间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UTC(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世界调整时间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LST(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当地标准时间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018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观测状态信息系统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：观测系统管理模块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4" t="-1" r="1557" b="84036"/>
          <a:stretch/>
        </p:blipFill>
        <p:spPr>
          <a:xfrm>
            <a:off x="308835" y="2188847"/>
            <a:ext cx="8468962" cy="151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260591" y="4043809"/>
            <a:ext cx="85816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控系统连接控制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观测计划载入：文件、虚拟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天文台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登陆用户的信息</a:t>
            </a:r>
          </a:p>
          <a:p>
            <a:pPr marL="914400" lvl="1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用户详细信息：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用户名、</a:t>
            </a:r>
            <a:r>
              <a:rPr lang="zh-CN" altLang="en-US" sz="2000" smtClean="0">
                <a:latin typeface="黑体" panose="02010609060101010101" pitchFamily="49" charset="-122"/>
                <a:ea typeface="黑体" panose="02010609060101010101" pitchFamily="49" charset="-122"/>
              </a:rPr>
              <a:t>权限等级、联系方式、状态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4372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三、原型设计 </a:t>
            </a:r>
            <a:r>
              <a:rPr lang="en-US" altLang="zh-CN" b="0" dirty="0" smtClean="0"/>
              <a:t>/ </a:t>
            </a:r>
            <a:r>
              <a:rPr lang="en-US" altLang="zh-CN" sz="2400" dirty="0" smtClean="0"/>
              <a:t>Prototyping </a:t>
            </a:r>
            <a:endParaRPr lang="zh-CN" altLang="en-US" b="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25977" y="1373746"/>
            <a:ext cx="8250884" cy="53553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观测状态信息系统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：天线状态模块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t="15524" r="1473" b="60319"/>
          <a:stretch/>
        </p:blipFill>
        <p:spPr>
          <a:xfrm>
            <a:off x="308835" y="2188847"/>
            <a:ext cx="8468962" cy="2294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320227" y="4821942"/>
            <a:ext cx="85816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天线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指向信息：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RA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DEC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AZ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天线实际位置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天线指向与天线实际位置的偏差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721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A000120150822A22KPBG</Template>
  <TotalTime>1093</TotalTime>
  <Words>930</Words>
  <Application>Microsoft Office PowerPoint</Application>
  <PresentationFormat>全屏显示(4:3)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黑体</vt:lpstr>
      <vt:lpstr>华文新魏</vt:lpstr>
      <vt:lpstr>宋体</vt:lpstr>
      <vt:lpstr>微软雅黑</vt:lpstr>
      <vt:lpstr>幼圆</vt:lpstr>
      <vt:lpstr>Arial</vt:lpstr>
      <vt:lpstr>Calibri</vt:lpstr>
      <vt:lpstr>A000120140530A99PPBG</vt:lpstr>
      <vt:lpstr>FAST观测管理 原型系统设计开发</vt:lpstr>
      <vt:lpstr>一、背景 / Background</vt:lpstr>
      <vt:lpstr>二、观测申请 / Application</vt:lpstr>
      <vt:lpstr>二、观测申请 / Application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三、原型设计 / Prototyping </vt:lpstr>
      <vt:lpstr>四、典型观测流程 / Flow</vt:lpstr>
      <vt:lpstr>Thank you.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Liec LI</cp:lastModifiedBy>
  <cp:revision>297</cp:revision>
  <dcterms:created xsi:type="dcterms:W3CDTF">2014-06-03T02:52:00Z</dcterms:created>
  <dcterms:modified xsi:type="dcterms:W3CDTF">2016-09-27T05:07:07Z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简约轻量化_A000120150822A22PPBG</vt:lpwstr>
  </property>
  <property fmtid="{D5CDD505-2E9C-101B-9397-08002B2CF9AE}" pid="3" name="fileid">
    <vt:lpwstr>603490</vt:lpwstr>
  </property>
</Properties>
</file>