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17"/>
  </p:notesMasterIdLst>
  <p:sldIdLst>
    <p:sldId id="315" r:id="rId3"/>
    <p:sldId id="364" r:id="rId4"/>
    <p:sldId id="367" r:id="rId5"/>
    <p:sldId id="365" r:id="rId6"/>
    <p:sldId id="366" r:id="rId7"/>
    <p:sldId id="368" r:id="rId8"/>
    <p:sldId id="369" r:id="rId9"/>
    <p:sldId id="370" r:id="rId10"/>
    <p:sldId id="376" r:id="rId11"/>
    <p:sldId id="379" r:id="rId12"/>
    <p:sldId id="377" r:id="rId13"/>
    <p:sldId id="373" r:id="rId14"/>
    <p:sldId id="378" r:id="rId15"/>
    <p:sldId id="36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1" autoAdjust="0"/>
  </p:normalViewPr>
  <p:slideViewPr>
    <p:cSldViewPr>
      <p:cViewPr varScale="1">
        <p:scale>
          <a:sx n="74" d="100"/>
          <a:sy n="74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EEAE6-1A5B-4713-8C98-2D2CA8E8CC95}" type="datetimeFigureOut">
              <a:rPr lang="zh-CN" altLang="en-US" smtClean="0"/>
              <a:t>2016/9/29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7BAD-10D4-4C92-A65E-0789C4770B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53200" y="6400800"/>
            <a:ext cx="114617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35250" y="6400800"/>
            <a:ext cx="3886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77863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44281C-2FAF-47E0-94D9-D5933DC6974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/>
          <p:cNvSpPr/>
          <p:nvPr userDrawn="1"/>
        </p:nvSpPr>
        <p:spPr bwMode="auto">
          <a:xfrm>
            <a:off x="1601600" y="1125278"/>
            <a:ext cx="5887216" cy="4320175"/>
          </a:xfrm>
          <a:prstGeom prst="roundRect">
            <a:avLst>
              <a:gd name="adj" fmla="val 2998"/>
            </a:avLst>
          </a:prstGeom>
          <a:ln>
            <a:noFill/>
            <a:headEnd type="oval" w="med" len="med"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3" name="Picture 3" descr="C:\Documents and Settings\tdz\桌面\未标题-1 拷贝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004338" y="1269706"/>
            <a:ext cx="5090585" cy="51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tdz\桌面\未标题-1 拷贝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13669" y="1269706"/>
            <a:ext cx="5090585" cy="51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tdz\桌面\未标题-1 拷贝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007910" y="4740765"/>
            <a:ext cx="5094157" cy="5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tdz\桌面\未标题-1 拷贝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13669" y="4740765"/>
            <a:ext cx="5094157" cy="5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783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 userDrawn="1"/>
        </p:nvGrpSpPr>
        <p:grpSpPr bwMode="auto">
          <a:xfrm>
            <a:off x="64302" y="441223"/>
            <a:ext cx="8990389" cy="468205"/>
            <a:chOff x="85870" y="441513"/>
            <a:chExt cx="11986000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815" y="441513"/>
              <a:ext cx="2771862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7303" y="441513"/>
              <a:ext cx="2771862" cy="468001"/>
            </a:xfrm>
            <a:prstGeom prst="roundRect">
              <a:avLst/>
            </a:prstGeom>
            <a:gradFill>
              <a:gsLst>
                <a:gs pos="33000">
                  <a:srgbClr val="A379BB">
                    <a:lumMod val="60000"/>
                    <a:lumOff val="40000"/>
                  </a:srgbClr>
                </a:gs>
                <a:gs pos="100000">
                  <a:srgbClr val="A379BB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327" y="441513"/>
              <a:ext cx="2771862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14"/>
            <p:cNvGrpSpPr>
              <a:grpSpLocks/>
            </p:cNvGrpSpPr>
            <p:nvPr/>
          </p:nvGrpSpPr>
          <p:grpSpPr bwMode="auto">
            <a:xfrm>
              <a:off x="85870" y="499866"/>
              <a:ext cx="11986000" cy="372468"/>
              <a:chOff x="95302" y="1533432"/>
              <a:chExt cx="11986000" cy="372468"/>
            </a:xfrm>
          </p:grpSpPr>
          <p:pic>
            <p:nvPicPr>
              <p:cNvPr id="7" name="Picture 2" descr="C:\Documents and Settings\tdz\桌面\未标题-2 拷贝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600000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058" y="1533600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25744" y="1534471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Documents and Settings\tdz\桌面\未标题-2 拷贝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5302" y="1533432"/>
                <a:ext cx="1600000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12999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/>
          <p:cNvSpPr/>
          <p:nvPr userDrawn="1"/>
        </p:nvSpPr>
        <p:spPr bwMode="auto">
          <a:xfrm>
            <a:off x="885940" y="1701407"/>
            <a:ext cx="404865" cy="3959896"/>
          </a:xfrm>
          <a:prstGeom prst="roundRect">
            <a:avLst/>
          </a:prstGeom>
          <a:ln>
            <a:headEnd type="oval" w="med" len="med"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845454" y="441223"/>
            <a:ext cx="8209237" cy="468205"/>
            <a:chOff x="1126800" y="441513"/>
            <a:chExt cx="10945070" cy="468001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708477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126800" y="441513"/>
              <a:ext cx="2771989" cy="468001"/>
            </a:xfrm>
            <a:prstGeom prst="roundRect">
              <a:avLst/>
            </a:prstGeom>
            <a:gradFill>
              <a:gsLst>
                <a:gs pos="33000">
                  <a:srgbClr val="A379BB">
                    <a:lumMod val="60000"/>
                    <a:lumOff val="40000"/>
                  </a:srgbClr>
                </a:gs>
                <a:gs pos="100000">
                  <a:srgbClr val="A379BB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8290153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" name="组合 11"/>
            <p:cNvGrpSpPr>
              <a:grpSpLocks/>
            </p:cNvGrpSpPr>
            <p:nvPr/>
          </p:nvGrpSpPr>
          <p:grpSpPr bwMode="auto">
            <a:xfrm>
              <a:off x="3416312" y="500034"/>
              <a:ext cx="8655558" cy="372300"/>
              <a:chOff x="3425744" y="1533600"/>
              <a:chExt cx="8655558" cy="372300"/>
            </a:xfrm>
          </p:grpSpPr>
          <p:pic>
            <p:nvPicPr>
              <p:cNvPr id="8" name="Picture 2" descr="C:\Documents and Settings\tdz\桌面\未标题-2 拷贝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600000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058" y="1533600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25744" y="1534471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2" descr="C:\Documents and Settings\tdz\桌面\未标题-3 拷贝1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9052" y="511057"/>
            <a:ext cx="278643" cy="17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tdz\桌面\未标题-2 拷贝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49052" y="5156594"/>
            <a:ext cx="27864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105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 userDrawn="1"/>
        </p:nvGrpSpPr>
        <p:grpSpPr bwMode="auto">
          <a:xfrm>
            <a:off x="58348" y="441223"/>
            <a:ext cx="8996343" cy="468205"/>
            <a:chOff x="77246" y="441513"/>
            <a:chExt cx="11994624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393" y="441513"/>
              <a:ext cx="2772020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6676" y="441513"/>
              <a:ext cx="2772020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110" y="441513"/>
              <a:ext cx="2772020" cy="468001"/>
            </a:xfrm>
            <a:prstGeom prst="roundRect">
              <a:avLst/>
            </a:prstGeom>
            <a:gradFill>
              <a:gsLst>
                <a:gs pos="3300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11"/>
            <p:cNvGrpSpPr>
              <a:grpSpLocks/>
            </p:cNvGrpSpPr>
            <p:nvPr/>
          </p:nvGrpSpPr>
          <p:grpSpPr bwMode="auto">
            <a:xfrm>
              <a:off x="77246" y="477466"/>
              <a:ext cx="11994624" cy="370800"/>
              <a:chOff x="77246" y="1535100"/>
              <a:chExt cx="11994624" cy="370800"/>
            </a:xfrm>
          </p:grpSpPr>
          <p:pic>
            <p:nvPicPr>
              <p:cNvPr id="7" name="Picture 2" descr="C:\Documents and Settings\tdz\桌面\橙色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74974" y="15351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21813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31986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Documents and Settings\tdz\桌面\橙色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246" y="15351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131444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 userDrawn="1"/>
        </p:nvGrpSpPr>
        <p:grpSpPr bwMode="auto">
          <a:xfrm>
            <a:off x="845454" y="441223"/>
            <a:ext cx="8209237" cy="468205"/>
            <a:chOff x="1126800" y="441513"/>
            <a:chExt cx="10945070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477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6800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153" y="441513"/>
              <a:ext cx="2771989" cy="468001"/>
            </a:xfrm>
            <a:prstGeom prst="roundRect">
              <a:avLst/>
            </a:prstGeom>
            <a:gradFill>
              <a:gsLst>
                <a:gs pos="3300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13"/>
            <p:cNvGrpSpPr>
              <a:grpSpLocks/>
            </p:cNvGrpSpPr>
            <p:nvPr/>
          </p:nvGrpSpPr>
          <p:grpSpPr bwMode="auto">
            <a:xfrm>
              <a:off x="3431986" y="477466"/>
              <a:ext cx="8639884" cy="370800"/>
              <a:chOff x="3431986" y="1535100"/>
              <a:chExt cx="8639884" cy="370800"/>
            </a:xfrm>
          </p:grpSpPr>
          <p:pic>
            <p:nvPicPr>
              <p:cNvPr id="7" name="Picture 2" descr="C:\Documents and Settings\tdz\桌面\橙色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74974" y="15351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21813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31986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圆角矩形 19"/>
          <p:cNvSpPr/>
          <p:nvPr userDrawn="1"/>
        </p:nvSpPr>
        <p:spPr bwMode="auto">
          <a:xfrm>
            <a:off x="885940" y="1701407"/>
            <a:ext cx="404865" cy="3959896"/>
          </a:xfrm>
          <a:prstGeom prst="roundRect">
            <a:avLst/>
          </a:prstGeom>
          <a:ln>
            <a:headEnd type="oval" w="med" len="med"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C:\Documents and Settings\tdz\桌面\橙色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9052" y="5158180"/>
            <a:ext cx="27864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tdz\桌面\橙色3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1434" y="511057"/>
            <a:ext cx="278643" cy="17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318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 userDrawn="1"/>
        </p:nvGrpSpPr>
        <p:grpSpPr bwMode="auto">
          <a:xfrm>
            <a:off x="69066" y="441223"/>
            <a:ext cx="8985626" cy="468205"/>
            <a:chOff x="92078" y="441513"/>
            <a:chExt cx="11979792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727" y="441513"/>
              <a:ext cx="2771895" cy="468001"/>
            </a:xfrm>
            <a:prstGeom prst="roundRect">
              <a:avLst/>
            </a:prstGeom>
            <a:gradFill>
              <a:gsLst>
                <a:gs pos="3300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7173" y="441513"/>
              <a:ext cx="2771895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282" y="441513"/>
              <a:ext cx="2771895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92078" y="489307"/>
              <a:ext cx="11979792" cy="372300"/>
              <a:chOff x="98406" y="1533600"/>
              <a:chExt cx="11979792" cy="372300"/>
            </a:xfrm>
          </p:grpSpPr>
          <p:pic>
            <p:nvPicPr>
              <p:cNvPr id="7" name="Picture 2" descr="C:\Documents and Settings\tdz\桌面\绿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310" y="15336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41483" y="15351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Documents and Settings\tdz\桌面\绿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8406" y="15336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16523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845454" y="441223"/>
            <a:ext cx="8209237" cy="468205"/>
            <a:chOff x="1126800" y="441513"/>
            <a:chExt cx="10945070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477" y="441513"/>
              <a:ext cx="2771989" cy="468001"/>
            </a:xfrm>
            <a:prstGeom prst="roundRect">
              <a:avLst/>
            </a:prstGeom>
            <a:gradFill>
              <a:gsLst>
                <a:gs pos="3300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6800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153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3435155" y="489307"/>
              <a:ext cx="8636715" cy="372300"/>
              <a:chOff x="3441483" y="1533600"/>
              <a:chExt cx="8636715" cy="372300"/>
            </a:xfrm>
          </p:grpSpPr>
          <p:pic>
            <p:nvPicPr>
              <p:cNvPr id="7" name="Picture 2" descr="C:\Documents and Settings\tdz\桌面\绿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310" y="15336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41483" y="15351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圆角矩形 10"/>
          <p:cNvSpPr/>
          <p:nvPr userDrawn="1"/>
        </p:nvSpPr>
        <p:spPr bwMode="auto">
          <a:xfrm>
            <a:off x="885940" y="1701407"/>
            <a:ext cx="404865" cy="3959896"/>
          </a:xfrm>
          <a:prstGeom prst="roundRect">
            <a:avLst/>
          </a:prstGeom>
          <a:ln>
            <a:headEnd type="oval" w="med" len="med"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C:\Documents and Settings\tdz\桌面\绿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9052" y="509470"/>
            <a:ext cx="278643" cy="17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tdz\桌面\绿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49052" y="5158180"/>
            <a:ext cx="27864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751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4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08253" indent="0">
              <a:buNone/>
              <a:defRPr sz="1050"/>
            </a:lvl2pPr>
            <a:lvl3pPr marL="816506" indent="0">
              <a:buNone/>
              <a:defRPr sz="900"/>
            </a:lvl3pPr>
            <a:lvl4pPr marL="1224759" indent="0">
              <a:buNone/>
              <a:defRPr sz="825"/>
            </a:lvl4pPr>
            <a:lvl5pPr marL="1633011" indent="0">
              <a:buNone/>
              <a:defRPr sz="825"/>
            </a:lvl5pPr>
            <a:lvl6pPr marL="2041264" indent="0">
              <a:buNone/>
              <a:defRPr sz="825"/>
            </a:lvl6pPr>
            <a:lvl7pPr marL="2449518" indent="0">
              <a:buNone/>
              <a:defRPr sz="825"/>
            </a:lvl7pPr>
            <a:lvl8pPr marL="2857770" indent="0">
              <a:buNone/>
              <a:defRPr sz="825"/>
            </a:lvl8pPr>
            <a:lvl9pPr marL="3266023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35FE8-37D0-4A62-9236-6E55F618578C}" type="datetimeFigureOut">
              <a:rPr lang="zh-CN" altLang="en-US"/>
              <a:pPr/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32CA-E668-4385-B622-15C921B4DE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87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53" indent="0">
              <a:buNone/>
              <a:defRPr sz="2550"/>
            </a:lvl2pPr>
            <a:lvl3pPr marL="816506" indent="0">
              <a:buNone/>
              <a:defRPr sz="2100"/>
            </a:lvl3pPr>
            <a:lvl4pPr marL="1224759" indent="0">
              <a:buNone/>
              <a:defRPr sz="1800"/>
            </a:lvl4pPr>
            <a:lvl5pPr marL="1633011" indent="0">
              <a:buNone/>
              <a:defRPr sz="1800"/>
            </a:lvl5pPr>
            <a:lvl6pPr marL="2041264" indent="0">
              <a:buNone/>
              <a:defRPr sz="1800"/>
            </a:lvl6pPr>
            <a:lvl7pPr marL="2449518" indent="0">
              <a:buNone/>
              <a:defRPr sz="1800"/>
            </a:lvl7pPr>
            <a:lvl8pPr marL="2857770" indent="0">
              <a:buNone/>
              <a:defRPr sz="1800"/>
            </a:lvl8pPr>
            <a:lvl9pPr marL="3266023" indent="0">
              <a:buNone/>
              <a:defRPr sz="18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53" indent="0">
              <a:buNone/>
              <a:defRPr sz="1050"/>
            </a:lvl2pPr>
            <a:lvl3pPr marL="816506" indent="0">
              <a:buNone/>
              <a:defRPr sz="900"/>
            </a:lvl3pPr>
            <a:lvl4pPr marL="1224759" indent="0">
              <a:buNone/>
              <a:defRPr sz="825"/>
            </a:lvl4pPr>
            <a:lvl5pPr marL="1633011" indent="0">
              <a:buNone/>
              <a:defRPr sz="825"/>
            </a:lvl5pPr>
            <a:lvl6pPr marL="2041264" indent="0">
              <a:buNone/>
              <a:defRPr sz="825"/>
            </a:lvl6pPr>
            <a:lvl7pPr marL="2449518" indent="0">
              <a:buNone/>
              <a:defRPr sz="825"/>
            </a:lvl7pPr>
            <a:lvl8pPr marL="2857770" indent="0">
              <a:buNone/>
              <a:defRPr sz="825"/>
            </a:lvl8pPr>
            <a:lvl9pPr marL="3266023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A3A39-56CF-4E58-AD11-3D886FC2794E}" type="datetimeFigureOut">
              <a:rPr lang="zh-CN" altLang="en-US"/>
              <a:pPr/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3D88-43A9-42EA-9365-7B4D188B51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95349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B3894-F7D7-4C93-BCE5-9302D2E61D5A}" type="datetimeFigureOut">
              <a:rPr lang="zh-CN" altLang="en-US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27F76-916B-4368-A465-5F73491520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41994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677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11" indent="0" algn="ctr">
              <a:buNone/>
              <a:defRPr/>
            </a:lvl2pPr>
            <a:lvl3pPr marL="685823" indent="0" algn="ctr">
              <a:buNone/>
              <a:defRPr/>
            </a:lvl3pPr>
            <a:lvl4pPr marL="1028734" indent="0" algn="ctr">
              <a:buNone/>
              <a:defRPr/>
            </a:lvl4pPr>
            <a:lvl5pPr marL="1371646" indent="0" algn="ctr">
              <a:buNone/>
              <a:defRPr/>
            </a:lvl5pPr>
            <a:lvl6pPr marL="1714557" indent="0" algn="ctr">
              <a:buNone/>
              <a:defRPr/>
            </a:lvl6pPr>
            <a:lvl7pPr marL="2057469" indent="0" algn="ctr">
              <a:buNone/>
              <a:defRPr/>
            </a:lvl7pPr>
            <a:lvl8pPr marL="2400380" indent="0" algn="ctr">
              <a:buNone/>
              <a:defRPr/>
            </a:lvl8pPr>
            <a:lvl9pPr marL="2743291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95D67-98B0-42D3-ADF8-22830C934CEE}" type="slidenum">
              <a:rPr lang="zh-CN" altLang="en-US"/>
              <a:pPr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150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/>
          <a:ea typeface="黑体"/>
          <a:cs typeface="黑体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/>
          <a:ea typeface="楷体"/>
          <a:cs typeface="楷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仿宋"/>
          <a:ea typeface="仿宋"/>
          <a:cs typeface="仿宋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/>
          <a:ea typeface="楷体"/>
          <a:cs typeface="楷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仿宋"/>
          <a:ea typeface="仿宋"/>
          <a:cs typeface="仿宋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60" y="274575"/>
            <a:ext cx="8229481" cy="114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60" y="1599829"/>
            <a:ext cx="8229481" cy="45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3" tIns="54426" rIns="108853" bIns="54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60" y="6356467"/>
            <a:ext cx="2132687" cy="365040"/>
          </a:xfrm>
          <a:prstGeom prst="rect">
            <a:avLst/>
          </a:prstGeom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fld id="{40047251-BB40-4C22-A94B-7AE455D67937}" type="datetimeFigureOut">
              <a:rPr lang="zh-CN" altLang="en-US" smtClean="0"/>
              <a:pPr defTabSz="913332" fontAlgn="base">
                <a:spcBef>
                  <a:spcPct val="0"/>
                </a:spcBef>
                <a:spcAft>
                  <a:spcPct val="0"/>
                </a:spcAft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607" y="6356467"/>
            <a:ext cx="2894787" cy="365040"/>
          </a:xfrm>
          <a:prstGeom prst="rect">
            <a:avLst/>
          </a:prstGeom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054" y="6356467"/>
            <a:ext cx="2132687" cy="365040"/>
          </a:xfrm>
          <a:prstGeom prst="rect">
            <a:avLst/>
          </a:prstGeom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fld id="{2C17C963-925F-4F3D-805E-AF2F429C959F}" type="slidenum">
              <a:rPr lang="zh-CN" altLang="en-US" smtClean="0"/>
              <a:pPr defTabSz="91333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815687" rtl="0" eaLnBrk="0" fontAlgn="base" hangingPunct="0">
        <a:spcBef>
          <a:spcPct val="0"/>
        </a:spcBef>
        <a:spcAft>
          <a:spcPct val="0"/>
        </a:spcAft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02410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04819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907229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209638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04841" indent="-304841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2076" indent="-254828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02" indent="-203624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750" indent="-203624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189" indent="-203624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91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44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896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149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3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06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59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11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64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18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70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23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535" y="1916832"/>
            <a:ext cx="8198223" cy="1470025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 地理分布的云平台下数据和计算的联合调度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3878" y="3386857"/>
            <a:ext cx="7920880" cy="1054968"/>
          </a:xfrm>
        </p:spPr>
        <p:txBody>
          <a:bodyPr>
            <a:noAutofit/>
          </a:bodyPr>
          <a:lstStyle/>
          <a:p>
            <a:r>
              <a:rPr kumimoji="1" lang="en-US" altLang="zh-CN" sz="2800" b="1" dirty="0"/>
              <a:t>Joint Scheduling of Data and Computation</a:t>
            </a:r>
          </a:p>
          <a:p>
            <a:r>
              <a:rPr kumimoji="1" lang="en-US" altLang="zh-CN" sz="2800" b="1" dirty="0"/>
              <a:t>in Geo-distributed Cloud Systems</a:t>
            </a:r>
          </a:p>
          <a:p>
            <a:endParaRPr lang="en-US" altLang="zh-CN" sz="2800" dirty="0" smtClean="0">
              <a:solidFill>
                <a:schemeClr val="tx1"/>
              </a:solidFill>
              <a:latin typeface="华文隶书"/>
              <a:ea typeface="华文隶书"/>
              <a:cs typeface="华文隶书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华文隶书"/>
                <a:ea typeface="华文隶书"/>
                <a:cs typeface="华文隶书"/>
              </a:rPr>
              <a:t>李晨</a:t>
            </a:r>
            <a:endParaRPr lang="en-US" altLang="zh-CN" sz="2800" dirty="0" smtClean="0">
              <a:solidFill>
                <a:schemeClr val="tx1"/>
              </a:solidFill>
              <a:latin typeface="华文隶书"/>
              <a:ea typeface="华文隶书"/>
              <a:cs typeface="华文隶书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国家天文台</a:t>
            </a:r>
            <a:r>
              <a:rPr lang="en-US" altLang="zh-CN" sz="2400" b="1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-</a:t>
            </a:r>
            <a:r>
              <a:rPr lang="zh-CN" altLang="en-US" sz="2400" b="1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天津大学天文信息技术联合研究中心</a:t>
            </a:r>
            <a:endParaRPr lang="en-US" altLang="zh-CN" sz="2400" b="1" dirty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2016.9.29</a:t>
            </a:r>
          </a:p>
        </p:txBody>
      </p:sp>
    </p:spTree>
    <p:extLst>
      <p:ext uri="{BB962C8B-B14F-4D97-AF65-F5344CB8AC3E}">
        <p14:creationId xmlns:p14="http://schemas.microsoft.com/office/powerpoint/2010/main" val="1530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实验结果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684"/>
            <a:ext cx="7776864" cy="21196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3749290"/>
            <a:ext cx="7582090" cy="20572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" y="5806559"/>
            <a:ext cx="711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CCR</a:t>
            </a:r>
            <a:r>
              <a:rPr lang="zh-CN" altLang="en-US" dirty="0" smtClean="0"/>
              <a:t>：数据传输量与任务计算量的比值</a:t>
            </a:r>
            <a:endParaRPr lang="en-US" altLang="zh-CN" dirty="0" smtClean="0"/>
          </a:p>
          <a:p>
            <a:r>
              <a:rPr lang="en-US" altLang="zh-CN" dirty="0" smtClean="0"/>
              <a:t>Load Ratio:  </a:t>
            </a:r>
            <a:r>
              <a:rPr lang="zh-CN" altLang="en-US" dirty="0" smtClean="0"/>
              <a:t>任务所需计算量与数据中心可用计算能力之间的比值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67544" y="1628800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更倾向于调度的理论层面而</a:t>
            </a:r>
            <a:r>
              <a:rPr lang="zh-CN" altLang="en-US" dirty="0" smtClean="0"/>
              <a:t>不是实际应用层面</a:t>
            </a:r>
            <a:endParaRPr lang="en-US" altLang="zh-CN" dirty="0" smtClean="0"/>
          </a:p>
          <a:p>
            <a:r>
              <a:rPr lang="zh-CN" altLang="en-US" dirty="0" smtClean="0"/>
              <a:t>分散在全国各地的望远镜并不能简单的抽象为数据中心</a:t>
            </a:r>
            <a:endParaRPr lang="en-US" altLang="zh-CN" dirty="0" smtClean="0"/>
          </a:p>
          <a:p>
            <a:r>
              <a:rPr lang="zh-CN" altLang="en-US" dirty="0" smtClean="0"/>
              <a:t>用户查询所涉及的数据会更加复杂，数据中心之间的通信成本高</a:t>
            </a:r>
            <a:endParaRPr lang="en-US" altLang="zh-CN" dirty="0" smtClean="0"/>
          </a:p>
          <a:p>
            <a:r>
              <a:rPr lang="zh-CN" altLang="en-US" dirty="0"/>
              <a:t>国内望远镜的观测数据会同步到国家天文台的服务器中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287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</a:t>
            </a:r>
            <a:r>
              <a:rPr lang="zh-CN" altLang="en-US" dirty="0" smtClean="0"/>
              <a:t>工作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62100" y="1700808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针对国台服务器的中大量天文星表文件</a:t>
            </a:r>
            <a:endParaRPr lang="en-US" altLang="zh-CN" dirty="0" smtClean="0"/>
          </a:p>
          <a:p>
            <a:r>
              <a:rPr lang="zh-CN" altLang="en-US" dirty="0" smtClean="0"/>
              <a:t>利用分布式系统对天文数据进行归档整理</a:t>
            </a:r>
            <a:endParaRPr lang="en-US" altLang="zh-CN" dirty="0" smtClean="0"/>
          </a:p>
          <a:p>
            <a:r>
              <a:rPr lang="zh-CN" altLang="en-US" dirty="0" smtClean="0"/>
              <a:t>实现负载均衡和资源调度</a:t>
            </a:r>
            <a:r>
              <a:rPr lang="zh-CN" altLang="en-US" dirty="0"/>
              <a:t>来</a:t>
            </a:r>
            <a:r>
              <a:rPr lang="zh-CN" altLang="en-US" dirty="0" smtClean="0"/>
              <a:t>加快</a:t>
            </a:r>
            <a:r>
              <a:rPr lang="zh-CN" altLang="en-US" dirty="0"/>
              <a:t>查询响应速度</a:t>
            </a:r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3682925" cy="29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后续</a:t>
            </a:r>
            <a:r>
              <a:rPr lang="zh-CN" altLang="en-US" dirty="0" smtClean="0"/>
              <a:t>工作及展望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7200" y="1844824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优化数据的存储</a:t>
            </a:r>
            <a:endParaRPr lang="en-US" altLang="zh-CN" dirty="0" smtClean="0"/>
          </a:p>
          <a:p>
            <a:r>
              <a:rPr lang="zh-CN" altLang="en-US" dirty="0" smtClean="0"/>
              <a:t>设计对应的并行框架，优化调度算法</a:t>
            </a:r>
            <a:endParaRPr lang="en-US" altLang="zh-CN" dirty="0" smtClean="0"/>
          </a:p>
          <a:p>
            <a:r>
              <a:rPr lang="zh-CN" altLang="en-US" dirty="0" smtClean="0"/>
              <a:t>将成果应用于</a:t>
            </a:r>
            <a:r>
              <a:rPr lang="en-US" altLang="zh-CN" dirty="0" smtClean="0"/>
              <a:t>VO</a:t>
            </a:r>
            <a:r>
              <a:rPr lang="zh-CN" altLang="en-US" dirty="0" smtClean="0"/>
              <a:t>平台</a:t>
            </a:r>
            <a:endParaRPr lang="en-US" altLang="zh-CN" dirty="0" smtClean="0"/>
          </a:p>
          <a:p>
            <a:r>
              <a:rPr lang="zh-CN" altLang="en-US" dirty="0"/>
              <a:t>调研天文科学家的查询流程</a:t>
            </a:r>
            <a:r>
              <a:rPr lang="zh-CN" altLang="en-US"/>
              <a:t>和</a:t>
            </a:r>
            <a:r>
              <a:rPr lang="zh-CN" altLang="en-US" smtClean="0"/>
              <a:t>习惯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040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谢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4182" y="1062325"/>
            <a:ext cx="6124182" cy="365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 descr="谢谢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6784" y="2216190"/>
            <a:ext cx="2326784" cy="13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than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256" y="1342158"/>
            <a:ext cx="2694736" cy="79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 descr="谢谢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792" y="3440312"/>
            <a:ext cx="933572" cy="5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 descr="謝謝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209" y="792017"/>
            <a:ext cx="1557540" cy="8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 descr="謝謝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990" y="1908969"/>
            <a:ext cx="1190780" cy="61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1" descr="thank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280" y="5272923"/>
            <a:ext cx="1977886" cy="5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 descr="謝謝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990" y="4163116"/>
            <a:ext cx="2657821" cy="136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0" descr="封底遮罩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27"/>
            <a:ext cx="9145191" cy="57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"/>
          <p:cNvSpPr>
            <a:spLocks noChangeArrowheads="1"/>
          </p:cNvSpPr>
          <p:nvPr/>
        </p:nvSpPr>
        <p:spPr bwMode="auto">
          <a:xfrm>
            <a:off x="3886706" y="3012823"/>
            <a:ext cx="1534394" cy="8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r>
              <a:rPr lang="en-US" sz="495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END</a:t>
            </a:r>
            <a:endParaRPr lang="zh-CN" altLang="en-US">
              <a:solidFill>
                <a:prstClr val="black"/>
              </a:solidFill>
              <a:latin typeface="Arial" charset="0"/>
              <a:ea typeface="Heiti SC Light" pitchFamily="7" charset="-122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0" y="856319"/>
            <a:ext cx="9145191" cy="514417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endParaRPr lang="zh-CN" altLang="zh-CN" b="1" i="1">
              <a:solidFill>
                <a:prstClr val="black"/>
              </a:solidFill>
              <a:latin typeface="Arial" charset="0"/>
              <a:ea typeface="Heiti SC Light" pitchFamily="7" charset="-122"/>
              <a:sym typeface="Heiti SC Light" pitchFamily="7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3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dur="indefinite" nodeType="mainSeq"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3" grpId="1" bldLvl="0" autoUpdateAnimBg="0"/>
      <p:bldP spid="15" grpId="0" bldLvl="0" animBg="1" autoUpdateAnimBg="0"/>
      <p:bldP spid="15" grpId="1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问题背景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85" y="1673424"/>
            <a:ext cx="878497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kumimoji="1"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67544" y="1628800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" y="1546993"/>
            <a:ext cx="6552728" cy="52618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46808"/>
            <a:ext cx="3187886" cy="12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问题背景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85" y="1673424"/>
            <a:ext cx="878497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kumimoji="1"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67544" y="1628800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0671"/>
            <a:ext cx="6515100" cy="3924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9592" y="555310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通过优化资源</a:t>
            </a:r>
            <a:r>
              <a:rPr lang="zh-CN" altLang="en-US" dirty="0" smtClean="0"/>
              <a:t>调度与数据排布来加快响应时间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4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解决</a:t>
            </a:r>
            <a:r>
              <a:rPr kumimoji="1" lang="zh-CN" altLang="en-US" dirty="0" smtClean="0"/>
              <a:t>方式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85" y="1673424"/>
            <a:ext cx="878497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kumimoji="1"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67544" y="1628800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映射阶段</a:t>
            </a:r>
            <a:endParaRPr lang="en-US" altLang="zh-CN" dirty="0" smtClean="0"/>
          </a:p>
          <a:p>
            <a:r>
              <a:rPr lang="zh-CN" altLang="en-US" dirty="0" smtClean="0"/>
              <a:t>重分配阶段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目标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最小</a:t>
            </a:r>
            <a:r>
              <a:rPr lang="zh-CN" altLang="en-US" b="1" dirty="0" smtClean="0"/>
              <a:t>化</a:t>
            </a:r>
            <a:r>
              <a:rPr lang="zh-CN" altLang="en-US" b="1" dirty="0" smtClean="0"/>
              <a:t>响应时间</a:t>
            </a:r>
            <a:endParaRPr lang="en-US" altLang="zh-CN" b="1" dirty="0"/>
          </a:p>
          <a:p>
            <a:pPr lvl="1"/>
            <a:r>
              <a:rPr lang="zh-CN" altLang="en-US" b="1" dirty="0" smtClean="0"/>
              <a:t>最小化</a:t>
            </a:r>
            <a:r>
              <a:rPr lang="zh-CN" altLang="en-US" b="1" dirty="0" smtClean="0"/>
              <a:t>数据中心之间的数据传输量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909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映射阶段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638185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映射阶段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85" y="1673424"/>
            <a:ext cx="878497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kumimoji="1" lang="en-US" altLang="zh-CN" sz="2800" dirty="0" smtClean="0">
              <a:solidFill>
                <a:srgbClr val="FF66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3960440" cy="986483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57200" y="3356992"/>
            <a:ext cx="8229600" cy="32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		    Task </a:t>
            </a:r>
            <a:r>
              <a:rPr lang="en-US" altLang="zh-CN" sz="2400" dirty="0"/>
              <a:t>t</a:t>
            </a:r>
            <a:r>
              <a:rPr lang="en-US" altLang="zh-CN" sz="2400" baseline="-25000" dirty="0"/>
              <a:t>i </a:t>
            </a:r>
            <a:endParaRPr lang="en-US" altLang="zh-CN" sz="2400" dirty="0" smtClean="0"/>
          </a:p>
          <a:p>
            <a:r>
              <a:rPr lang="en-US" altLang="zh-CN" sz="2400" dirty="0" smtClean="0"/>
              <a:t>F(t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)         The input files required by task </a:t>
            </a:r>
            <a:r>
              <a:rPr lang="en-US" altLang="zh-CN" sz="2400" dirty="0"/>
              <a:t>t</a:t>
            </a:r>
            <a:r>
              <a:rPr lang="en-US" altLang="zh-CN" sz="2400" baseline="-25000" dirty="0"/>
              <a:t>i</a:t>
            </a:r>
            <a:endParaRPr lang="en-US" altLang="zh-CN" sz="2400" dirty="0" smtClean="0"/>
          </a:p>
          <a:p>
            <a:r>
              <a:rPr lang="en-US" altLang="zh-CN" sz="2400" dirty="0" smtClean="0"/>
              <a:t>S(F(t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))      The weights </a:t>
            </a:r>
            <a:r>
              <a:rPr lang="en-US" altLang="zh-CN" sz="2400" dirty="0"/>
              <a:t>(or sizes</a:t>
            </a:r>
            <a:r>
              <a:rPr lang="en-US" altLang="zh-CN" sz="2400" dirty="0" smtClean="0"/>
              <a:t>) of F(</a:t>
            </a:r>
            <a:r>
              <a:rPr lang="en-US" altLang="zh-CN" sz="2400" dirty="0"/>
              <a:t>t</a:t>
            </a:r>
            <a:r>
              <a:rPr lang="en-US" altLang="zh-CN" sz="2400" baseline="-25000" dirty="0"/>
              <a:t>i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/>
              <a:t>R		  </a:t>
            </a:r>
            <a:r>
              <a:rPr lang="en-US" altLang="zh-CN" sz="2400" dirty="0" smtClean="0"/>
              <a:t>  Strength of </a:t>
            </a:r>
            <a:r>
              <a:rPr lang="en-US" altLang="zh-CN" sz="2400" dirty="0"/>
              <a:t>relation from t</a:t>
            </a:r>
            <a:r>
              <a:rPr lang="en-US" altLang="zh-CN" sz="2400" baseline="-25000" dirty="0"/>
              <a:t>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to </a:t>
            </a:r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j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altLang="zh-CN" sz="2400" dirty="0" smtClean="0"/>
          </a:p>
          <a:p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3287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映射阶段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10" y="1593008"/>
            <a:ext cx="6271897" cy="3744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58" y="5989486"/>
            <a:ext cx="2438400" cy="485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/>
          <a:stretch/>
        </p:blipFill>
        <p:spPr>
          <a:xfrm>
            <a:off x="2627784" y="5373216"/>
            <a:ext cx="3333750" cy="5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重分配阶段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641537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已有方法</a:t>
            </a:r>
            <a:endParaRPr lang="en-US" altLang="zh-CN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67544" y="1628800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楷体"/>
                <a:ea typeface="楷体"/>
                <a:cs typeface="楷体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仿宋"/>
                <a:ea typeface="仿宋"/>
                <a:cs typeface="仿宋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MCT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Minimize Completion Time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缺点</a:t>
            </a:r>
            <a:r>
              <a:rPr lang="zh-CN" altLang="en-US" dirty="0" smtClean="0"/>
              <a:t>：数据传输量大，不能</a:t>
            </a:r>
            <a:r>
              <a:rPr lang="zh-CN" altLang="en-US" dirty="0" smtClean="0"/>
              <a:t>保证任务被指派给执行最快的节点</a:t>
            </a:r>
            <a:endParaRPr lang="en-US" altLang="zh-CN" dirty="0" smtClean="0"/>
          </a:p>
          <a:p>
            <a:r>
              <a:rPr lang="en-US" altLang="zh-CN" dirty="0" smtClean="0"/>
              <a:t>GR (Greedy Reschedule)</a:t>
            </a:r>
          </a:p>
          <a:p>
            <a:pPr lvl="1"/>
            <a:r>
              <a:rPr lang="zh-CN" altLang="en-US" dirty="0" smtClean="0"/>
              <a:t>缺点：数据中心之间数据传输量</a:t>
            </a:r>
            <a:r>
              <a:rPr lang="zh-CN" altLang="en-US" dirty="0" smtClean="0"/>
              <a:t>大，无法保证完成时间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644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na-v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>
          <a:solidFill>
            <a:srgbClr val="DC9F0B"/>
          </a:solidFill>
          <a:round/>
          <a:headEnd type="oval" w="med" len="med"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china-vo1.potx</Template>
  <TotalTime>2738</TotalTime>
  <Words>270</Words>
  <Application>Microsoft Office PowerPoint</Application>
  <PresentationFormat>全屏显示(4:3)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Heiti SC Light</vt:lpstr>
      <vt:lpstr>仿宋</vt:lpstr>
      <vt:lpstr>黑体</vt:lpstr>
      <vt:lpstr>华文隶书</vt:lpstr>
      <vt:lpstr>楷体</vt:lpstr>
      <vt:lpstr>宋体</vt:lpstr>
      <vt:lpstr>微软雅黑</vt:lpstr>
      <vt:lpstr>Arial</vt:lpstr>
      <vt:lpstr>Calibri</vt:lpstr>
      <vt:lpstr>Impact</vt:lpstr>
      <vt:lpstr>china-vo1</vt:lpstr>
      <vt:lpstr>1_Office 主题</vt:lpstr>
      <vt:lpstr> 地理分布的云平台下数据和计算的联合调度</vt:lpstr>
      <vt:lpstr>问题背景</vt:lpstr>
      <vt:lpstr>问题背景</vt:lpstr>
      <vt:lpstr>解决方式</vt:lpstr>
      <vt:lpstr>映射阶段</vt:lpstr>
      <vt:lpstr>映射阶段</vt:lpstr>
      <vt:lpstr>映射阶段</vt:lpstr>
      <vt:lpstr>重分配阶段</vt:lpstr>
      <vt:lpstr>已有方法</vt:lpstr>
      <vt:lpstr>实验结果</vt:lpstr>
      <vt:lpstr>问题</vt:lpstr>
      <vt:lpstr>近期工作</vt:lpstr>
      <vt:lpstr>后续工作及展望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天文学“科技领域云”</dc:title>
  <dc:creator>Chenzhou Cui</dc:creator>
  <cp:lastModifiedBy>Leech</cp:lastModifiedBy>
  <cp:revision>295</cp:revision>
  <dcterms:created xsi:type="dcterms:W3CDTF">2012-08-27T00:18:08Z</dcterms:created>
  <dcterms:modified xsi:type="dcterms:W3CDTF">2016-09-29T02:12:57Z</dcterms:modified>
</cp:coreProperties>
</file>