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6" r:id="rId3"/>
    <p:sldId id="273" r:id="rId4"/>
    <p:sldId id="259" r:id="rId5"/>
    <p:sldId id="269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68" r:id="rId17"/>
    <p:sldId id="270" r:id="rId18"/>
    <p:sldId id="287" r:id="rId19"/>
    <p:sldId id="288" r:id="rId20"/>
    <p:sldId id="264" r:id="rId21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FCF4994-0188-4A37-8698-089B143B1C5F}">
          <p14:sldIdLst>
            <p14:sldId id="256"/>
            <p14:sldId id="276"/>
            <p14:sldId id="273"/>
            <p14:sldId id="259"/>
            <p14:sldId id="269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68"/>
            <p14:sldId id="270"/>
            <p14:sldId id="287"/>
            <p14:sldId id="288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7" autoAdjust="0"/>
    <p:restoredTop sz="92251" autoAdjust="0"/>
  </p:normalViewPr>
  <p:slideViewPr>
    <p:cSldViewPr>
      <p:cViewPr>
        <p:scale>
          <a:sx n="66" d="100"/>
          <a:sy n="66" d="100"/>
        </p:scale>
        <p:origin x="-14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EB57A-7BBD-4222-A2ED-B885C43C613E}" type="datetimeFigureOut">
              <a:rPr lang="zh-CN" altLang="en-US" smtClean="0"/>
              <a:t>2016/9/27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4283A-2D0E-4675-B836-EBD446FAC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877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22B7-1F6A-4521-BFEF-53867167D8F3}" type="datetimeFigureOut">
              <a:rPr lang="zh-CN" altLang="en-US" smtClean="0"/>
              <a:t>2016/9/27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D7A35-C895-4775-B265-C4974DABC8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64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D7A35-C895-4775-B265-C4974DABC8F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65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D7A35-C895-4775-B265-C4974DABC8F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8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建设时间：</a:t>
            </a:r>
            <a:r>
              <a:rPr lang="en-US" altLang="zh-CN" dirty="0" smtClean="0"/>
              <a:t>1991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-2002</a:t>
            </a:r>
            <a:r>
              <a:rPr lang="zh-CN" altLang="en-US" dirty="0" smtClean="0"/>
              <a:t>年</a:t>
            </a:r>
            <a:endParaRPr lang="en-US" altLang="zh-CN" dirty="0" smtClean="0"/>
          </a:p>
          <a:p>
            <a:r>
              <a:rPr lang="zh-CN" altLang="en-US" dirty="0" smtClean="0"/>
              <a:t>频率范围：</a:t>
            </a:r>
            <a:r>
              <a:rPr lang="en-US" altLang="zh-CN" dirty="0" smtClean="0"/>
              <a:t>290MHz-100GHz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D7A35-C895-4775-B265-C4974DABC8F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92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2011</a:t>
            </a:r>
            <a:r>
              <a:rPr lang="zh-CN" altLang="en-US" dirty="0" smtClean="0"/>
              <a:t>年建成，</a:t>
            </a:r>
            <a:r>
              <a:rPr lang="en-US" altLang="zh-CN" dirty="0" smtClean="0"/>
              <a:t>0.3-115GHz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D7A35-C895-4775-B265-C4974DABC8F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44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26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98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15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85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51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36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7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75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54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1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39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6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68560" y="-171400"/>
            <a:ext cx="9612560" cy="5706635"/>
            <a:chOff x="-468560" y="-171400"/>
            <a:chExt cx="9612560" cy="5706635"/>
          </a:xfrm>
        </p:grpSpPr>
        <p:sp>
          <p:nvSpPr>
            <p:cNvPr id="4" name="TextBox 3"/>
            <p:cNvSpPr txBox="1"/>
            <p:nvPr/>
          </p:nvSpPr>
          <p:spPr>
            <a:xfrm>
              <a:off x="-7753" y="1471717"/>
              <a:ext cx="9144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 smtClean="0">
                  <a:latin typeface="微软雅黑" pitchFamily="34" charset="-122"/>
                  <a:ea typeface="微软雅黑" pitchFamily="34" charset="-122"/>
                </a:rPr>
                <a:t>射电望远镜</a:t>
              </a:r>
              <a:endParaRPr lang="en-US" altLang="zh-CN" sz="48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4800" b="1" dirty="0" smtClean="0">
                  <a:latin typeface="微软雅黑" pitchFamily="34" charset="-122"/>
                  <a:ea typeface="微软雅黑" pitchFamily="34" charset="-122"/>
                </a:rPr>
                <a:t>观测控制系统</a:t>
              </a:r>
              <a:r>
                <a:rPr lang="en-US" altLang="zh-CN" sz="4800" b="1" dirty="0" smtClean="0">
                  <a:latin typeface="微软雅黑" pitchFamily="34" charset="-122"/>
                  <a:ea typeface="微软雅黑" pitchFamily="34" charset="-122"/>
                </a:rPr>
                <a:t>(OCS)</a:t>
              </a:r>
              <a:r>
                <a:rPr lang="zh-CN" altLang="en-US" sz="4800" b="1" dirty="0" smtClean="0">
                  <a:latin typeface="微软雅黑" pitchFamily="34" charset="-122"/>
                  <a:ea typeface="微软雅黑" pitchFamily="34" charset="-122"/>
                </a:rPr>
                <a:t>调研报告</a:t>
              </a:r>
              <a:endParaRPr lang="zh-CN" altLang="en-US" sz="48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026" name="Picture 2" descr="C:\Users\China-VOer\Desktop\topNav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80"/>
            <a:stretch/>
          </p:blipFill>
          <p:spPr bwMode="auto">
            <a:xfrm>
              <a:off x="-468560" y="-171400"/>
              <a:ext cx="2631189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-35547" y="3684506"/>
              <a:ext cx="9143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dirty="0">
                  <a:latin typeface="华文楷体" pitchFamily="2" charset="-122"/>
                  <a:ea typeface="华文楷体" pitchFamily="2" charset="-122"/>
                </a:rPr>
                <a:t>韩</a:t>
              </a:r>
              <a:r>
                <a:rPr lang="zh-CN" altLang="en-US" sz="3600" b="1" dirty="0" smtClean="0">
                  <a:latin typeface="华文楷体" pitchFamily="2" charset="-122"/>
                  <a:ea typeface="华文楷体" pitchFamily="2" charset="-122"/>
                </a:rPr>
                <a:t>军</a:t>
              </a:r>
              <a:endParaRPr lang="en-US" altLang="zh-CN" sz="3600" b="1" dirty="0"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8189" y="4581128"/>
              <a:ext cx="912581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国家天文台信息与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计算中心</a:t>
              </a:r>
              <a:endParaRPr lang="en-US" altLang="zh-CN" sz="2800" b="1" dirty="0" smtClean="0">
                <a:latin typeface="华文楷体" pitchFamily="2" charset="-122"/>
                <a:ea typeface="华文楷体" pitchFamily="2" charset="-122"/>
              </a:endParaRPr>
            </a:p>
            <a:p>
              <a:pPr algn="ctr"/>
              <a:r>
                <a:rPr lang="en-US" altLang="zh-CN" sz="2800" b="1" dirty="0">
                  <a:latin typeface="华文楷体" pitchFamily="2" charset="-122"/>
                  <a:ea typeface="华文楷体" pitchFamily="2" charset="-122"/>
                </a:rPr>
                <a:t>2016</a:t>
              </a: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年</a:t>
              </a:r>
              <a:r>
                <a:rPr lang="en-US" altLang="zh-CN" sz="2800" b="1" dirty="0">
                  <a:latin typeface="华文楷体" pitchFamily="2" charset="-122"/>
                  <a:ea typeface="华文楷体" pitchFamily="2" charset="-122"/>
                </a:rPr>
                <a:t>9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月</a:t>
              </a:r>
              <a:r>
                <a:rPr lang="en-US" altLang="zh-CN" sz="2800" b="1" dirty="0" smtClean="0">
                  <a:latin typeface="华文楷体" pitchFamily="2" charset="-122"/>
                  <a:ea typeface="华文楷体" pitchFamily="2" charset="-122"/>
                </a:rPr>
                <a:t>27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日</a:t>
              </a:r>
              <a:endParaRPr lang="en-US" altLang="zh-CN" sz="2800" b="1" dirty="0">
                <a:latin typeface="华文楷体" pitchFamily="2" charset="-122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0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9144000" cy="6741368"/>
            <a:chOff x="0" y="0"/>
            <a:chExt cx="9144000" cy="67413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latin typeface="微软雅黑" pitchFamily="34" charset="-122"/>
                  <a:ea typeface="微软雅黑" pitchFamily="34" charset="-122"/>
                </a:rPr>
                <a:t>佳木斯</a:t>
              </a:r>
              <a:r>
                <a:rPr lang="en-US" altLang="zh-CN" sz="4000" b="1" dirty="0">
                  <a:latin typeface="微软雅黑" pitchFamily="34" charset="-122"/>
                  <a:ea typeface="微软雅黑" pitchFamily="34" charset="-122"/>
                </a:rPr>
                <a:t>66</a:t>
              </a:r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米观测体会</a:t>
              </a:r>
              <a:endParaRPr lang="en-US" altLang="zh-CN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7658" y="755993"/>
              <a:ext cx="3942105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l"/>
              </a:pPr>
              <a:r>
                <a:rPr lang="zh-CN" altLang="en-US" sz="3200" b="1" dirty="0" smtClean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</a:rPr>
                <a:t>根据需求进行观测</a:t>
              </a:r>
              <a:endParaRPr lang="zh-CN" altLang="en-US" sz="32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858328" y="3068960"/>
              <a:ext cx="2785680" cy="2929320"/>
              <a:chOff x="1259632" y="2470201"/>
              <a:chExt cx="2785680" cy="2929320"/>
            </a:xfrm>
          </p:grpSpPr>
          <p:sp>
            <p:nvSpPr>
              <p:cNvPr id="11" name="CustomShape 1"/>
              <p:cNvSpPr/>
              <p:nvPr/>
            </p:nvSpPr>
            <p:spPr>
              <a:xfrm>
                <a:off x="2545552" y="3970321"/>
                <a:ext cx="285480" cy="285480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FFFFFF"/>
                </a:solidFill>
                <a:round/>
              </a:ln>
            </p:spPr>
          </p:sp>
          <p:sp>
            <p:nvSpPr>
              <p:cNvPr id="12" name="CustomShape 4"/>
              <p:cNvSpPr/>
              <p:nvPr/>
            </p:nvSpPr>
            <p:spPr>
              <a:xfrm flipH="1" flipV="1">
                <a:off x="1402552" y="4095964"/>
                <a:ext cx="2642760" cy="45719"/>
              </a:xfrm>
              <a:prstGeom prst="straightConnector1">
                <a:avLst/>
              </a:prstGeom>
              <a:solidFill>
                <a:srgbClr val="00B8FF"/>
              </a:solidFill>
              <a:ln w="9360">
                <a:solidFill>
                  <a:srgbClr val="000000"/>
                </a:solidFill>
                <a:round/>
                <a:tailEnd type="arrow" w="med" len="med"/>
              </a:ln>
            </p:spPr>
          </p:sp>
          <p:sp>
            <p:nvSpPr>
              <p:cNvPr id="13" name="CustomShape 5"/>
              <p:cNvSpPr/>
              <p:nvPr/>
            </p:nvSpPr>
            <p:spPr>
              <a:xfrm rot="5400000">
                <a:off x="1437472" y="4148521"/>
                <a:ext cx="2500920" cy="1080"/>
              </a:xfrm>
              <a:prstGeom prst="straightConnector1">
                <a:avLst/>
              </a:prstGeom>
              <a:solidFill>
                <a:srgbClr val="00B8FF"/>
              </a:solidFill>
              <a:ln w="9360">
                <a:solidFill>
                  <a:srgbClr val="000000"/>
                </a:solidFill>
                <a:round/>
                <a:tailEnd type="arrow" w="med" len="med"/>
              </a:ln>
            </p:spPr>
          </p:sp>
          <p:sp>
            <p:nvSpPr>
              <p:cNvPr id="14" name="CustomShape 6"/>
              <p:cNvSpPr/>
              <p:nvPr/>
            </p:nvSpPr>
            <p:spPr>
              <a:xfrm>
                <a:off x="1402552" y="2898601"/>
                <a:ext cx="2642760" cy="249984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360">
                <a:solidFill>
                  <a:srgbClr val="000000"/>
                </a:solidFill>
                <a:custDash>
                  <a:ds d="140000" sp="105000"/>
                </a:custDash>
                <a:round/>
                <a:headEnd type="arrow" w="med" len="med"/>
              </a:ln>
            </p:spPr>
          </p:sp>
          <p:sp>
            <p:nvSpPr>
              <p:cNvPr id="15" name="CustomShape 7"/>
              <p:cNvSpPr/>
              <p:nvPr/>
            </p:nvSpPr>
            <p:spPr>
              <a:xfrm>
                <a:off x="1259632" y="3763321"/>
                <a:ext cx="642600" cy="345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pPr>
                  <a:lnSpc>
                    <a:spcPct val="93000"/>
                  </a:lnSpc>
                </a:pPr>
                <a:r>
                  <a:rPr lang="en-US" b="1" i="1" dirty="0">
                    <a:solidFill>
                      <a:srgbClr val="000000"/>
                    </a:solidFill>
                    <a:latin typeface="Arial"/>
                    <a:ea typeface="WenQuanYi Zen Hei"/>
                  </a:rPr>
                  <a:t>AZ</a:t>
                </a:r>
                <a:endParaRPr b="1" i="1" dirty="0"/>
              </a:p>
            </p:txBody>
          </p:sp>
          <p:sp>
            <p:nvSpPr>
              <p:cNvPr id="10" name="CustomShape 8"/>
              <p:cNvSpPr/>
              <p:nvPr/>
            </p:nvSpPr>
            <p:spPr>
              <a:xfrm>
                <a:off x="2473912" y="2470201"/>
                <a:ext cx="642600" cy="345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pPr>
                  <a:lnSpc>
                    <a:spcPct val="93000"/>
                  </a:lnSpc>
                </a:pPr>
                <a:r>
                  <a:rPr lang="en-US" b="1" i="1" dirty="0">
                    <a:solidFill>
                      <a:srgbClr val="000000"/>
                    </a:solidFill>
                    <a:latin typeface="Arial"/>
                    <a:ea typeface="WenQuanYi Zen Hei"/>
                  </a:rPr>
                  <a:t>EL</a:t>
                </a:r>
                <a:endParaRPr b="1" i="1" dirty="0"/>
              </a:p>
            </p:txBody>
          </p:sp>
          <p:cxnSp>
            <p:nvCxnSpPr>
              <p:cNvPr id="17" name="直接箭头连接符 16"/>
              <p:cNvCxnSpPr/>
              <p:nvPr/>
            </p:nvCxnSpPr>
            <p:spPr>
              <a:xfrm>
                <a:off x="2687392" y="4118823"/>
                <a:ext cx="42912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2687392" y="4149061"/>
                <a:ext cx="8338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3C286</a:t>
                </a:r>
                <a:endParaRPr lang="zh-CN" altLang="en-US" sz="20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606041" y="1953504"/>
              <a:ext cx="39740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华文楷体" pitchFamily="2" charset="-122"/>
                  <a:ea typeface="华文楷体" pitchFamily="2" charset="-122"/>
                </a:rPr>
                <a:t>           </a:t>
              </a: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依靠控制台提供的位置偏移功能进行扫描。</a:t>
              </a:r>
              <a:endParaRPr lang="zh-CN" altLang="en-US" sz="2400" b="1" dirty="0">
                <a:latin typeface="华文楷体" pitchFamily="2" charset="-122"/>
                <a:ea typeface="华文楷体" pitchFamily="2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724128" y="755993"/>
              <a:ext cx="3162504" cy="5985375"/>
              <a:chOff x="5883090" y="755993"/>
              <a:chExt cx="3162504" cy="5985375"/>
            </a:xfrm>
          </p:grpSpPr>
          <p:pic>
            <p:nvPicPr>
              <p:cNvPr id="20" name="图片 1"/>
              <p:cNvPicPr/>
              <p:nvPr/>
            </p:nvPicPr>
            <p:blipFill rotWithShape="1">
              <a:blip r:embed="rId2"/>
              <a:srcRect t="7106" r="19347"/>
              <a:stretch/>
            </p:blipFill>
            <p:spPr>
              <a:xfrm>
                <a:off x="6238326" y="755993"/>
                <a:ext cx="2294114" cy="181626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1" name="图片 19"/>
              <p:cNvPicPr/>
              <p:nvPr/>
            </p:nvPicPr>
            <p:blipFill rotWithShape="1">
              <a:blip r:embed="rId3"/>
              <a:srcRect t="7912" r="17801"/>
              <a:stretch/>
            </p:blipFill>
            <p:spPr>
              <a:xfrm>
                <a:off x="6156176" y="4835017"/>
                <a:ext cx="2376264" cy="190635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2" name="图片 4"/>
              <p:cNvPicPr/>
              <p:nvPr/>
            </p:nvPicPr>
            <p:blipFill rotWithShape="1">
              <a:blip r:embed="rId4"/>
              <a:srcRect t="7838" r="19701"/>
              <a:stretch/>
            </p:blipFill>
            <p:spPr>
              <a:xfrm>
                <a:off x="6156176" y="2852936"/>
                <a:ext cx="2376264" cy="190292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8604448" y="2132856"/>
                <a:ext cx="441146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latin typeface="微软雅黑" pitchFamily="34" charset="-122"/>
                    <a:ea typeface="微软雅黑" pitchFamily="34" charset="-122"/>
                  </a:rPr>
                  <a:t>不</a:t>
                </a:r>
                <a:endParaRPr lang="en-US" altLang="zh-CN" sz="2000" b="1" dirty="0"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2000" b="1" dirty="0">
                    <a:latin typeface="微软雅黑" pitchFamily="34" charset="-122"/>
                    <a:ea typeface="微软雅黑" pitchFamily="34" charset="-122"/>
                  </a:rPr>
                  <a:t>同</a:t>
                </a:r>
                <a:endParaRPr lang="en-US" altLang="zh-CN" sz="2000" b="1" dirty="0"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2000" b="1" dirty="0">
                    <a:latin typeface="微软雅黑" pitchFamily="34" charset="-122"/>
                    <a:ea typeface="微软雅黑" pitchFamily="34" charset="-122"/>
                  </a:rPr>
                  <a:t>的</a:t>
                </a:r>
                <a:endParaRPr lang="en-US" altLang="zh-CN" sz="2000" b="1" dirty="0"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2000" b="1" dirty="0">
                    <a:latin typeface="微软雅黑" pitchFamily="34" charset="-122"/>
                    <a:ea typeface="微软雅黑" pitchFamily="34" charset="-122"/>
                  </a:rPr>
                  <a:t>十</a:t>
                </a:r>
                <a:endParaRPr lang="en-US" altLang="zh-CN" sz="2000" b="1" dirty="0"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2000" b="1" dirty="0">
                    <a:latin typeface="微软雅黑" pitchFamily="34" charset="-122"/>
                    <a:ea typeface="微软雅黑" pitchFamily="34" charset="-122"/>
                  </a:rPr>
                  <a:t>字</a:t>
                </a:r>
                <a:endParaRPr lang="en-US" altLang="zh-CN" sz="2000" b="1" dirty="0"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2000" b="1" dirty="0">
                    <a:latin typeface="微软雅黑" pitchFamily="34" charset="-122"/>
                    <a:ea typeface="微软雅黑" pitchFamily="34" charset="-122"/>
                  </a:rPr>
                  <a:t>扫</a:t>
                </a:r>
                <a:endParaRPr lang="en-US" altLang="zh-CN" sz="2000" b="1" dirty="0"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2000" b="1" dirty="0">
                    <a:latin typeface="微软雅黑" pitchFamily="34" charset="-122"/>
                    <a:ea typeface="微软雅黑" pitchFamily="34" charset="-122"/>
                  </a:rPr>
                  <a:t>描</a:t>
                </a:r>
                <a:endParaRPr lang="en-US" altLang="zh-CN" sz="2000" b="1" dirty="0"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2000" b="1" dirty="0">
                    <a:latin typeface="微软雅黑" pitchFamily="34" charset="-122"/>
                    <a:ea typeface="微软雅黑" pitchFamily="34" charset="-122"/>
                  </a:rPr>
                  <a:t>结</a:t>
                </a:r>
                <a:endParaRPr lang="en-US" altLang="zh-CN" sz="2000" b="1" dirty="0"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2000" b="1" dirty="0">
                    <a:latin typeface="微软雅黑" pitchFamily="34" charset="-122"/>
                    <a:ea typeface="微软雅黑" pitchFamily="34" charset="-122"/>
                  </a:rPr>
                  <a:t>果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886706" y="1012506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>
                    <a:latin typeface="楷体" pitchFamily="49" charset="-122"/>
                    <a:ea typeface="楷体" pitchFamily="49" charset="-122"/>
                  </a:rPr>
                  <a:t>频</a:t>
                </a:r>
                <a:endParaRPr lang="en-US" altLang="zh-CN" b="1" dirty="0" smtClean="0">
                  <a:latin typeface="楷体" pitchFamily="49" charset="-122"/>
                  <a:ea typeface="楷体" pitchFamily="49" charset="-122"/>
                </a:endParaRPr>
              </a:p>
              <a:p>
                <a:r>
                  <a:rPr lang="zh-CN" altLang="en-US" b="1" dirty="0" smtClean="0">
                    <a:latin typeface="楷体" pitchFamily="49" charset="-122"/>
                    <a:ea typeface="楷体" pitchFamily="49" charset="-122"/>
                  </a:rPr>
                  <a:t>率</a:t>
                </a:r>
                <a:endParaRPr lang="zh-CN" altLang="en-US" b="1" dirty="0">
                  <a:latin typeface="楷体" pitchFamily="49" charset="-122"/>
                  <a:ea typeface="楷体" pitchFamily="49" charset="-122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094021" y="2524895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latin typeface="楷体" pitchFamily="49" charset="-122"/>
                    <a:ea typeface="楷体" pitchFamily="49" charset="-122"/>
                  </a:rPr>
                  <a:t>时间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883090" y="1846565"/>
                <a:ext cx="4171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>
                    <a:latin typeface="楷体" pitchFamily="49" charset="-122"/>
                    <a:ea typeface="楷体" pitchFamily="49" charset="-122"/>
                  </a:rPr>
                  <a:t>强</a:t>
                </a:r>
                <a:endParaRPr lang="en-US" altLang="zh-CN" b="1" dirty="0" smtClean="0">
                  <a:latin typeface="楷体" pitchFamily="49" charset="-122"/>
                  <a:ea typeface="楷体" pitchFamily="49" charset="-122"/>
                </a:endParaRPr>
              </a:p>
              <a:p>
                <a:r>
                  <a:rPr lang="zh-CN" altLang="en-US" b="1" dirty="0" smtClean="0">
                    <a:latin typeface="楷体" pitchFamily="49" charset="-122"/>
                    <a:ea typeface="楷体" pitchFamily="49" charset="-122"/>
                  </a:rPr>
                  <a:t>度</a:t>
                </a:r>
                <a:endParaRPr lang="zh-CN" altLang="en-US" b="1" dirty="0">
                  <a:latin typeface="楷体" pitchFamily="49" charset="-122"/>
                  <a:ea typeface="楷体" pitchFamily="49" charset="-122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052112" y="1340768"/>
              <a:ext cx="28119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ü"/>
              </a:pPr>
              <a:r>
                <a:rPr lang="en-US" altLang="zh-CN" sz="2800" b="1" dirty="0" smtClean="0">
                  <a:latin typeface="仿宋" pitchFamily="49" charset="-122"/>
                  <a:ea typeface="仿宋" pitchFamily="49" charset="-122"/>
                </a:rPr>
                <a:t>3C</a:t>
              </a:r>
              <a:r>
                <a:rPr lang="zh-CN" altLang="en-US" sz="2800" b="1" dirty="0" smtClean="0">
                  <a:latin typeface="仿宋" pitchFamily="49" charset="-122"/>
                  <a:ea typeface="仿宋" pitchFamily="49" charset="-122"/>
                </a:rPr>
                <a:t>源十字扫描</a:t>
              </a:r>
              <a:endParaRPr lang="zh-CN" altLang="en-US" sz="2800" b="1" dirty="0">
                <a:latin typeface="仿宋" pitchFamily="49" charset="-122"/>
                <a:ea typeface="仿宋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9144000" cy="6077495"/>
            <a:chOff x="0" y="0"/>
            <a:chExt cx="9144000" cy="607749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latin typeface="微软雅黑" pitchFamily="34" charset="-122"/>
                  <a:ea typeface="微软雅黑" pitchFamily="34" charset="-122"/>
                </a:rPr>
                <a:t>佳木斯</a:t>
              </a:r>
              <a:r>
                <a:rPr lang="en-US" altLang="zh-CN" sz="4000" b="1" dirty="0">
                  <a:latin typeface="微软雅黑" pitchFamily="34" charset="-122"/>
                  <a:ea typeface="微软雅黑" pitchFamily="34" charset="-122"/>
                </a:rPr>
                <a:t>66</a:t>
              </a:r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米观测体会</a:t>
              </a:r>
              <a:endParaRPr lang="en-US" altLang="zh-CN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7658" y="755993"/>
              <a:ext cx="3942105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l"/>
              </a:pPr>
              <a:r>
                <a:rPr lang="zh-CN" altLang="en-US" sz="3200" b="1" dirty="0" smtClean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</a:rPr>
                <a:t>根据需求进行观测</a:t>
              </a:r>
              <a:endParaRPr lang="zh-CN" altLang="en-US" sz="32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52112" y="134076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ü"/>
              </a:pPr>
              <a:r>
                <a:rPr lang="zh-CN" altLang="en-US" sz="2800" b="1" dirty="0" smtClean="0">
                  <a:latin typeface="仿宋" pitchFamily="49" charset="-122"/>
                  <a:ea typeface="仿宋" pitchFamily="49" charset="-122"/>
                </a:rPr>
                <a:t>指向标校观测</a:t>
              </a:r>
              <a:endParaRPr lang="zh-CN" altLang="en-US" sz="2800" b="1" dirty="0">
                <a:latin typeface="仿宋" pitchFamily="49" charset="-122"/>
                <a:ea typeface="仿宋" pitchFamily="49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4311" y="1883670"/>
              <a:ext cx="78581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        对望远镜不同方位俯仰位置的射电源进行十字扫描，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  <a:p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建立射电望远镜指向模型。</a:t>
              </a:r>
              <a:endParaRPr lang="zh-CN" altLang="en-US" sz="2400" b="1" dirty="0">
                <a:latin typeface="华文楷体" pitchFamily="2" charset="-122"/>
                <a:ea typeface="华文楷体" pitchFamily="2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59068" y="3053159"/>
              <a:ext cx="4938438" cy="3024336"/>
              <a:chOff x="359068" y="3053159"/>
              <a:chExt cx="4938438" cy="3024336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359068" y="3053159"/>
                <a:ext cx="4938438" cy="3024336"/>
                <a:chOff x="827584" y="3140968"/>
                <a:chExt cx="4272235" cy="2657475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3140968"/>
                  <a:ext cx="4272235" cy="2657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0" name="Picture 2" descr="C:\Users\China-VOer\Desktop\mf700-00021128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697" r="8732"/>
                <a:stretch/>
              </p:blipFill>
              <p:spPr bwMode="auto">
                <a:xfrm>
                  <a:off x="2267744" y="4455821"/>
                  <a:ext cx="1152128" cy="11006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" name="五角星 9"/>
              <p:cNvSpPr/>
              <p:nvPr/>
            </p:nvSpPr>
            <p:spPr>
              <a:xfrm>
                <a:off x="2250874" y="3723499"/>
                <a:ext cx="277431" cy="273601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" name="直接箭头连接符 11"/>
              <p:cNvCxnSpPr/>
              <p:nvPr/>
            </p:nvCxnSpPr>
            <p:spPr>
              <a:xfrm>
                <a:off x="2137674" y="3723499"/>
                <a:ext cx="490110" cy="273601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/>
              <p:nvPr/>
            </p:nvCxnSpPr>
            <p:spPr>
              <a:xfrm flipH="1">
                <a:off x="2246253" y="3723499"/>
                <a:ext cx="272952" cy="281565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932040" y="3183359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存在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问题：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86010" y="3650248"/>
              <a:ext cx="372249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l"/>
              </a:pPr>
              <a:r>
                <a:rPr lang="zh-CN" altLang="en-US" sz="2400" b="1" dirty="0">
                  <a:latin typeface="楷体" pitchFamily="49" charset="-122"/>
                  <a:ea typeface="楷体" pitchFamily="49" charset="-122"/>
                </a:rPr>
                <a:t>如何添加如此多的</a:t>
              </a: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源</a:t>
              </a:r>
              <a:endParaRPr lang="en-US" altLang="zh-CN" sz="1400" b="1" dirty="0" smtClean="0">
                <a:latin typeface="楷体" pitchFamily="49" charset="-122"/>
                <a:ea typeface="楷体" pitchFamily="49" charset="-122"/>
              </a:endParaRPr>
            </a:p>
            <a:p>
              <a:pPr marL="342900" indent="-342900">
                <a:buFont typeface="Wingdings" pitchFamily="2" charset="2"/>
                <a:buChar char="l"/>
              </a:pP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如何保证正确扫描</a:t>
              </a:r>
              <a:endParaRPr lang="en-US" altLang="zh-CN" sz="1400" b="1" dirty="0" smtClean="0">
                <a:latin typeface="楷体" pitchFamily="49" charset="-122"/>
                <a:ea typeface="楷体" pitchFamily="49" charset="-122"/>
              </a:endParaRPr>
            </a:p>
            <a:p>
              <a:pPr marL="342900" indent="-342900">
                <a:buFont typeface="Wingdings" pitchFamily="2" charset="2"/>
                <a:buChar char="l"/>
              </a:pP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如何控制源的扫描顺序</a:t>
              </a:r>
              <a:endParaRPr lang="en-US" altLang="zh-CN" sz="1200" b="1" dirty="0">
                <a:latin typeface="楷体" pitchFamily="49" charset="-122"/>
                <a:ea typeface="楷体" pitchFamily="49" charset="-122"/>
              </a:endParaRPr>
            </a:p>
            <a:p>
              <a:pPr marL="342900" indent="-342900">
                <a:buFont typeface="Wingdings" pitchFamily="2" charset="2"/>
                <a:buChar char="l"/>
              </a:pPr>
              <a:r>
                <a:rPr lang="zh-CN" altLang="en-US" sz="2400" b="1" dirty="0">
                  <a:latin typeface="楷体" pitchFamily="49" charset="-122"/>
                  <a:ea typeface="楷体" pitchFamily="49" charset="-122"/>
                </a:rPr>
                <a:t>气象</a:t>
              </a: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数据、数据记录等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记录情况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lang="en-US" altLang="zh-CN" sz="2400" b="1" dirty="0" smtClean="0">
                  <a:latin typeface="楷体" pitchFamily="49" charset="-122"/>
                  <a:ea typeface="楷体" pitchFamily="49" charset="-122"/>
                </a:rPr>
                <a:t> </a:t>
              </a: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对人耐心、生理的考验</a:t>
              </a:r>
              <a:endParaRPr lang="en-US" altLang="zh-CN" b="1" dirty="0">
                <a:latin typeface="楷体" pitchFamily="49" charset="-122"/>
                <a:ea typeface="楷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0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381328"/>
            <a:chOff x="0" y="0"/>
            <a:chExt cx="9144000" cy="638132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latin typeface="微软雅黑" pitchFamily="34" charset="-122"/>
                  <a:ea typeface="微软雅黑" pitchFamily="34" charset="-122"/>
                </a:rPr>
                <a:t>佳木斯</a:t>
              </a:r>
              <a:r>
                <a:rPr lang="en-US" altLang="zh-CN" sz="4000" b="1" dirty="0">
                  <a:latin typeface="微软雅黑" pitchFamily="34" charset="-122"/>
                  <a:ea typeface="微软雅黑" pitchFamily="34" charset="-122"/>
                </a:rPr>
                <a:t>66</a:t>
              </a:r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米观测体会</a:t>
              </a:r>
              <a:endParaRPr lang="en-US" altLang="zh-CN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7658" y="755993"/>
              <a:ext cx="3942105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l"/>
              </a:pPr>
              <a:r>
                <a:rPr lang="zh-CN" altLang="en-US" sz="3200" b="1" dirty="0" smtClean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</a:rPr>
                <a:t>根据需求进行观测</a:t>
              </a:r>
              <a:endParaRPr lang="zh-CN" altLang="en-US" sz="32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52112" y="1340768"/>
              <a:ext cx="28103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ü"/>
              </a:pPr>
              <a:r>
                <a:rPr lang="zh-CN" altLang="en-US" sz="2800" b="1" dirty="0" smtClean="0">
                  <a:latin typeface="仿宋" pitchFamily="49" charset="-122"/>
                  <a:ea typeface="仿宋" pitchFamily="49" charset="-122"/>
                </a:rPr>
                <a:t>地面辐射监测</a:t>
              </a:r>
              <a:endParaRPr lang="zh-CN" altLang="en-US" sz="2800" b="1" dirty="0">
                <a:latin typeface="仿宋" pitchFamily="49" charset="-122"/>
                <a:ea typeface="仿宋" pitchFamily="49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9672" y="1863988"/>
              <a:ext cx="66479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不同俯仰，每隔几度进行</a:t>
              </a:r>
              <a:r>
                <a:rPr lang="en-US" altLang="zh-CN" sz="2400" b="1" dirty="0">
                  <a:latin typeface="华文楷体" pitchFamily="2" charset="-122"/>
                  <a:ea typeface="华文楷体" pitchFamily="2" charset="-122"/>
                </a:rPr>
                <a:t>360</a:t>
              </a:r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度扫描；</a:t>
              </a:r>
              <a:endParaRPr lang="en-US" altLang="zh-CN" sz="2400" b="1" dirty="0">
                <a:latin typeface="华文楷体" pitchFamily="2" charset="-122"/>
                <a:ea typeface="华文楷体" pitchFamily="2" charset="-122"/>
              </a:endParaRPr>
            </a:p>
            <a:p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不同方位，每隔几度进行天顶与地面间的扫描；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96508" y="3197470"/>
              <a:ext cx="5404166" cy="3183858"/>
              <a:chOff x="124500" y="3125462"/>
              <a:chExt cx="5599628" cy="3183858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96977" y="3125462"/>
                <a:ext cx="5127151" cy="3183858"/>
                <a:chOff x="308945" y="3068960"/>
                <a:chExt cx="5127151" cy="3183858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308945" y="3068960"/>
                  <a:ext cx="5127151" cy="3183858"/>
                  <a:chOff x="827584" y="3140968"/>
                  <a:chExt cx="4272235" cy="2657475"/>
                </a:xfrm>
              </p:grpSpPr>
              <p:pic>
                <p:nvPicPr>
                  <p:cNvPr id="8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584" y="3140968"/>
                    <a:ext cx="4272235" cy="26574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" name="Picture 2" descr="C:\Users\China-VOer\Desktop\mf700-00021128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000000">
                          <a:alpha val="0"/>
                        </a:srgbClr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697" r="8732"/>
                  <a:stretch/>
                </p:blipFill>
                <p:spPr bwMode="auto">
                  <a:xfrm>
                    <a:off x="2267744" y="4455821"/>
                    <a:ext cx="1152128" cy="11006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0" name="左弧形箭头 9"/>
                <p:cNvSpPr/>
                <p:nvPr/>
              </p:nvSpPr>
              <p:spPr>
                <a:xfrm>
                  <a:off x="308945" y="5303586"/>
                  <a:ext cx="1526751" cy="357662"/>
                </a:xfrm>
                <a:prstGeom prst="curvedRight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24500" y="4819091"/>
                <a:ext cx="41549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不</a:t>
                </a:r>
                <a:endParaRPr lang="en-US" altLang="zh-CN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同</a:t>
                </a:r>
                <a:endParaRPr lang="en-US" altLang="zh-CN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俯</a:t>
                </a:r>
                <a:endParaRPr lang="en-US" altLang="zh-CN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仰</a:t>
                </a:r>
                <a:endParaRPr lang="zh-CN" altLang="en-US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" name="上箭头 23"/>
              <p:cNvSpPr/>
              <p:nvPr/>
            </p:nvSpPr>
            <p:spPr>
              <a:xfrm rot="20819343" flipH="1">
                <a:off x="5434651" y="5335511"/>
                <a:ext cx="188031" cy="618045"/>
              </a:xfrm>
              <a:prstGeom prst="up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948590" y="4869160"/>
                <a:ext cx="41549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不</a:t>
                </a:r>
                <a:endParaRPr lang="en-US" altLang="zh-CN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同</a:t>
                </a:r>
                <a:endParaRPr lang="en-US" altLang="zh-CN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方</a:t>
                </a:r>
                <a:endParaRPr lang="en-US" altLang="zh-CN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位</a:t>
                </a:r>
                <a:endParaRPr lang="zh-CN" altLang="en-US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841502" y="3197470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存在问题：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36343" y="3691816"/>
              <a:ext cx="356700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l"/>
              </a:pP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天线</a:t>
              </a:r>
              <a:r>
                <a:rPr lang="zh-CN" altLang="en-US" sz="2400" b="1" dirty="0">
                  <a:latin typeface="楷体" pitchFamily="49" charset="-122"/>
                  <a:ea typeface="楷体" pitchFamily="49" charset="-122"/>
                </a:rPr>
                <a:t>控制</a:t>
              </a: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计算机上开展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手动设置起止位置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手写记录观测坐标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安全隐患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lang="zh-CN" altLang="en-US" sz="2400" b="1" dirty="0">
                  <a:latin typeface="楷体" pitchFamily="49" charset="-122"/>
                  <a:ea typeface="楷体" pitchFamily="49" charset="-122"/>
                </a:rPr>
                <a:t>对</a:t>
              </a: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人精力的考验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4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023768"/>
            <a:chOff x="0" y="0"/>
            <a:chExt cx="9144000" cy="60237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latin typeface="微软雅黑" pitchFamily="34" charset="-122"/>
                  <a:ea typeface="微软雅黑" pitchFamily="34" charset="-122"/>
                </a:rPr>
                <a:t>佳木斯</a:t>
              </a:r>
              <a:r>
                <a:rPr lang="en-US" altLang="zh-CN" sz="4000" b="1" dirty="0">
                  <a:latin typeface="微软雅黑" pitchFamily="34" charset="-122"/>
                  <a:ea typeface="微软雅黑" pitchFamily="34" charset="-122"/>
                </a:rPr>
                <a:t>66</a:t>
              </a:r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米观测体会</a:t>
              </a:r>
              <a:endParaRPr lang="en-US" altLang="zh-CN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7658" y="755993"/>
              <a:ext cx="3942105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l"/>
              </a:pPr>
              <a:r>
                <a:rPr lang="zh-CN" altLang="en-US" sz="3200" b="1" dirty="0" smtClean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</a:rPr>
                <a:t>根据需求进行观测</a:t>
              </a:r>
              <a:endParaRPr lang="zh-CN" altLang="en-US" sz="32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52112" y="1340768"/>
              <a:ext cx="20890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ü"/>
              </a:pPr>
              <a:r>
                <a:rPr lang="zh-CN" altLang="en-US" sz="2800" b="1" dirty="0" smtClean="0">
                  <a:latin typeface="仿宋" pitchFamily="49" charset="-122"/>
                  <a:ea typeface="仿宋" pitchFamily="49" charset="-122"/>
                </a:rPr>
                <a:t>区域扫描</a:t>
              </a:r>
              <a:endParaRPr lang="zh-CN" altLang="en-US" sz="2800" b="1" dirty="0">
                <a:latin typeface="仿宋" pitchFamily="49" charset="-122"/>
                <a:ea typeface="仿宋" pitchFamily="49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81588" y="2839910"/>
              <a:ext cx="5127151" cy="3183858"/>
              <a:chOff x="577569" y="3022155"/>
              <a:chExt cx="5127151" cy="318385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77569" y="3022155"/>
                <a:ext cx="5127151" cy="3183858"/>
                <a:chOff x="827584" y="3140968"/>
                <a:chExt cx="4272235" cy="2657475"/>
              </a:xfrm>
            </p:grpSpPr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3140968"/>
                  <a:ext cx="4272235" cy="2657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2" descr="C:\Users\China-VOer\Desktop\mf700-00021128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697" r="8732"/>
                <a:stretch/>
              </p:blipFill>
              <p:spPr bwMode="auto">
                <a:xfrm>
                  <a:off x="2267744" y="4455821"/>
                  <a:ext cx="1152128" cy="11006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1" name="组合 60"/>
              <p:cNvGrpSpPr/>
              <p:nvPr/>
            </p:nvGrpSpPr>
            <p:grpSpPr>
              <a:xfrm rot="19583948">
                <a:off x="1802486" y="3769858"/>
                <a:ext cx="1076838" cy="717243"/>
                <a:chOff x="1692648" y="3933853"/>
                <a:chExt cx="1076838" cy="717243"/>
              </a:xfrm>
            </p:grpSpPr>
            <p:sp>
              <p:nvSpPr>
                <p:cNvPr id="44" name="椭圆 43"/>
                <p:cNvSpPr/>
                <p:nvPr/>
              </p:nvSpPr>
              <p:spPr>
                <a:xfrm rot="210181">
                  <a:off x="1700826" y="3933853"/>
                  <a:ext cx="69154" cy="778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 rot="210181">
                  <a:off x="2020637" y="3951705"/>
                  <a:ext cx="69154" cy="778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 rot="210181">
                  <a:off x="2362909" y="3966089"/>
                  <a:ext cx="69154" cy="778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 rot="210181">
                  <a:off x="2700332" y="3986745"/>
                  <a:ext cx="69154" cy="778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 rot="210181">
                  <a:off x="1692648" y="4125483"/>
                  <a:ext cx="69154" cy="778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 rot="210181">
                  <a:off x="2012459" y="4143336"/>
                  <a:ext cx="69154" cy="778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 rot="210181">
                  <a:off x="2354731" y="4157720"/>
                  <a:ext cx="69154" cy="778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 rot="210181">
                  <a:off x="2692154" y="4178376"/>
                  <a:ext cx="69154" cy="778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 rot="210181">
                  <a:off x="1700826" y="4328716"/>
                  <a:ext cx="69154" cy="778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 rot="210181">
                  <a:off x="2020637" y="4346568"/>
                  <a:ext cx="69154" cy="778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 rot="210181">
                  <a:off x="2362909" y="4360952"/>
                  <a:ext cx="69154" cy="778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 rot="210181">
                  <a:off x="2700332" y="4381608"/>
                  <a:ext cx="69154" cy="778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 rot="210181">
                  <a:off x="1692648" y="4520346"/>
                  <a:ext cx="69154" cy="778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 rot="210181">
                  <a:off x="2012459" y="4538199"/>
                  <a:ext cx="69154" cy="778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 rot="210181">
                  <a:off x="2354731" y="4552583"/>
                  <a:ext cx="69154" cy="778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 rot="210181">
                  <a:off x="2692154" y="4573239"/>
                  <a:ext cx="69154" cy="7785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1850378" y="1988840"/>
              <a:ext cx="6032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对某一天区</a:t>
              </a: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进行扫描</a:t>
              </a:r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，记录</a:t>
              </a: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每个点</a:t>
              </a:r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的流量。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58135" y="3114745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存在问题：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89413" y="3625843"/>
              <a:ext cx="325762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l"/>
              </a:pP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需开发</a:t>
              </a:r>
              <a:r>
                <a:rPr lang="zh-CN" altLang="en-US" sz="2400" b="1" dirty="0">
                  <a:latin typeface="楷体" pitchFamily="49" charset="-122"/>
                  <a:ea typeface="楷体" pitchFamily="49" charset="-122"/>
                </a:rPr>
                <a:t>区域扫描</a:t>
              </a: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程序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控制台与后端无通信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数据连续记录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位置信息与数据信息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需进行人工合并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0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252818"/>
            <a:chOff x="0" y="0"/>
            <a:chExt cx="9144000" cy="625281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latin typeface="微软雅黑" pitchFamily="34" charset="-122"/>
                  <a:ea typeface="微软雅黑" pitchFamily="34" charset="-122"/>
                </a:rPr>
                <a:t>佳木斯</a:t>
              </a:r>
              <a:r>
                <a:rPr lang="en-US" altLang="zh-CN" sz="4000" b="1" dirty="0">
                  <a:latin typeface="微软雅黑" pitchFamily="34" charset="-122"/>
                  <a:ea typeface="微软雅黑" pitchFamily="34" charset="-122"/>
                </a:rPr>
                <a:t>66</a:t>
              </a:r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米观测体会</a:t>
              </a:r>
              <a:endParaRPr lang="en-US" altLang="zh-CN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7658" y="755993"/>
              <a:ext cx="3942105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l"/>
              </a:pPr>
              <a:r>
                <a:rPr lang="zh-CN" altLang="en-US" sz="3200" b="1" dirty="0" smtClean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</a:rPr>
                <a:t>根据需求进行观测</a:t>
              </a:r>
              <a:endParaRPr lang="zh-CN" altLang="en-US" sz="32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52112" y="1340768"/>
              <a:ext cx="20890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ü"/>
              </a:pPr>
              <a:r>
                <a:rPr lang="zh-CN" altLang="en-US" sz="2800" b="1" dirty="0" smtClean="0">
                  <a:latin typeface="仿宋" pitchFamily="49" charset="-122"/>
                  <a:ea typeface="仿宋" pitchFamily="49" charset="-122"/>
                </a:rPr>
                <a:t>目标跟踪</a:t>
              </a:r>
              <a:endParaRPr lang="zh-CN" altLang="en-US" sz="2800" b="1" dirty="0">
                <a:latin typeface="仿宋" pitchFamily="49" charset="-122"/>
                <a:ea typeface="仿宋" pitchFamily="49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08945" y="3068960"/>
              <a:ext cx="5127151" cy="3183858"/>
              <a:chOff x="827584" y="3140968"/>
              <a:chExt cx="4272235" cy="2657475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3140968"/>
                <a:ext cx="4272235" cy="2657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 descr="C:\Users\China-VOer\Desktop\mf700-00021128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7" r="8732"/>
              <a:stretch/>
            </p:blipFill>
            <p:spPr bwMode="auto">
              <a:xfrm>
                <a:off x="2267744" y="4455821"/>
                <a:ext cx="1152128" cy="1100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五角星 8"/>
            <p:cNvSpPr/>
            <p:nvPr/>
          </p:nvSpPr>
          <p:spPr>
            <a:xfrm>
              <a:off x="2180678" y="3976283"/>
              <a:ext cx="288032" cy="288032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59360" y="1815773"/>
              <a:ext cx="74174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          射电源</a:t>
              </a:r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东升西落，每颗源的可观测时间会</a:t>
              </a: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有很大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  <a:p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差别</a:t>
              </a:r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。在进行连续观测时，需要合理安排计划。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51256" y="3285770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存在问题：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22010" y="3737533"/>
              <a:ext cx="362471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l"/>
              </a:pPr>
              <a:r>
                <a:rPr lang="zh-CN" altLang="en-US" sz="2400" b="1" dirty="0">
                  <a:latin typeface="楷体" pitchFamily="49" charset="-122"/>
                  <a:ea typeface="楷体" pitchFamily="49" charset="-122"/>
                </a:rPr>
                <a:t>无脚本观测能力，</a:t>
              </a: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需要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人工切换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  <a:p>
              <a:pPr marL="342900" indent="-342900">
                <a:buFont typeface="Wingdings" pitchFamily="2" charset="2"/>
                <a:buChar char="l"/>
              </a:pP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控制台不对目标</a:t>
              </a:r>
              <a:r>
                <a:rPr lang="zh-CN" altLang="en-US" sz="2400" b="1" dirty="0">
                  <a:latin typeface="楷体" pitchFamily="49" charset="-122"/>
                  <a:ea typeface="楷体" pitchFamily="49" charset="-122"/>
                </a:rPr>
                <a:t>过低</a:t>
              </a: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、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卷绕问题进行安全保护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  <a:p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1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516585"/>
            <a:chOff x="0" y="0"/>
            <a:chExt cx="9144000" cy="651658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latin typeface="微软雅黑" pitchFamily="34" charset="-122"/>
                  <a:ea typeface="微软雅黑" pitchFamily="34" charset="-122"/>
                </a:rPr>
                <a:t>佳木斯</a:t>
              </a:r>
              <a:r>
                <a:rPr lang="en-US" altLang="zh-CN" sz="4000" b="1" dirty="0">
                  <a:latin typeface="微软雅黑" pitchFamily="34" charset="-122"/>
                  <a:ea typeface="微软雅黑" pitchFamily="34" charset="-122"/>
                </a:rPr>
                <a:t>66</a:t>
              </a:r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米观测体会</a:t>
              </a:r>
              <a:endParaRPr lang="en-US" altLang="zh-CN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7503" y="6093296"/>
              <a:ext cx="44051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          射电望远镜系统示意图                       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81738" y="1196752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00CC"/>
                  </a:solidFill>
                  <a:latin typeface="微软雅黑" pitchFamily="34" charset="-122"/>
                  <a:ea typeface="微软雅黑" pitchFamily="34" charset="-122"/>
                </a:rPr>
                <a:t>小结：</a:t>
              </a:r>
              <a:endParaRPr lang="zh-CN" altLang="en-US" sz="28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55976" y="1561382"/>
              <a:ext cx="4320480" cy="495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1600" b="1" dirty="0">
                <a:latin typeface="华文楷体" pitchFamily="2" charset="-122"/>
                <a:ea typeface="华文楷体" pitchFamily="2" charset="-122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因为人的经验、耐力等原因产生不同问题，而且不能满足不同的观测需求，</a:t>
              </a:r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自动化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程度</a:t>
              </a:r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低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；</a:t>
              </a:r>
              <a:endParaRPr lang="en-US" altLang="zh-CN" sz="2800" b="1" dirty="0" smtClean="0">
                <a:latin typeface="华文楷体" pitchFamily="2" charset="-122"/>
                <a:ea typeface="华文楷体" pitchFamily="2" charset="-122"/>
              </a:endParaRPr>
            </a:p>
            <a:p>
              <a:pPr marL="285750" indent="-285750">
                <a:buFont typeface="Wingdings" pitchFamily="2" charset="2"/>
                <a:buChar char="ü"/>
              </a:pPr>
              <a:endParaRPr lang="en-US" altLang="zh-CN" sz="2000" b="1" dirty="0">
                <a:latin typeface="华文楷体" pitchFamily="2" charset="-122"/>
                <a:ea typeface="华文楷体" pitchFamily="2" charset="-122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各子系统的建立只是望远镜运行的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基础</a:t>
              </a:r>
              <a:r>
                <a:rPr lang="en-US" altLang="zh-CN" sz="2800" b="1" dirty="0" smtClean="0">
                  <a:latin typeface="华文楷体" pitchFamily="2" charset="-122"/>
                  <a:ea typeface="华文楷体" pitchFamily="2" charset="-122"/>
                </a:rPr>
                <a:t>;</a:t>
              </a:r>
            </a:p>
            <a:p>
              <a:pPr marL="285750" indent="-285750">
                <a:buFont typeface="Wingdings" pitchFamily="2" charset="2"/>
                <a:buChar char="ü"/>
              </a:pPr>
              <a:endParaRPr lang="en-US" altLang="zh-CN" sz="2800" b="1" dirty="0">
                <a:latin typeface="华文楷体" pitchFamily="2" charset="-122"/>
                <a:ea typeface="华文楷体" pitchFamily="2" charset="-122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良好的统一管理环境（</a:t>
              </a:r>
              <a:r>
                <a:rPr lang="en-US" altLang="zh-CN" sz="2800" b="1" dirty="0" smtClean="0">
                  <a:latin typeface="华文楷体" pitchFamily="2" charset="-122"/>
                  <a:ea typeface="华文楷体" pitchFamily="2" charset="-122"/>
                </a:rPr>
                <a:t>OCS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）是望远镜迈入实用性的重要一步；</a:t>
              </a:r>
              <a:endParaRPr lang="en-US" altLang="zh-CN" sz="2800" b="1" dirty="0">
                <a:latin typeface="华文楷体" pitchFamily="2" charset="-122"/>
                <a:ea typeface="华文楷体" pitchFamily="2" charset="-122"/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770902" y="1196752"/>
              <a:ext cx="3209708" cy="4608512"/>
              <a:chOff x="1187624" y="1340768"/>
              <a:chExt cx="3209708" cy="4608512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3220018" y="3301873"/>
                <a:ext cx="1177314" cy="78562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观测</a:t>
                </a:r>
                <a:endParaRPr lang="en-US" altLang="zh-CN" sz="24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zh-CN" altLang="en-US" sz="2400" b="1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控制</a:t>
                </a:r>
                <a:endParaRPr lang="en-US" altLang="zh-CN" sz="24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187624" y="2627746"/>
                <a:ext cx="998656" cy="90583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设备</a:t>
                </a:r>
                <a:endParaRPr lang="en-US" altLang="zh-CN" sz="24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zh-CN" altLang="en-US" sz="2400" b="1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控制</a:t>
                </a:r>
                <a:endParaRPr lang="zh-CN" altLang="en-US" sz="24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1198639" y="1340768"/>
                <a:ext cx="987642" cy="108012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天线</a:t>
                </a:r>
                <a:endParaRPr lang="en-US" altLang="zh-CN" sz="24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zh-CN" altLang="en-US" sz="2400" b="1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控制</a:t>
                </a:r>
                <a:endParaRPr lang="zh-CN" altLang="en-US" sz="24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1198638" y="5045750"/>
                <a:ext cx="987644" cy="90353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气象</a:t>
                </a:r>
                <a:endParaRPr lang="en-US" altLang="zh-CN" sz="24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1198638" y="3773283"/>
                <a:ext cx="987643" cy="100811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数字</a:t>
                </a:r>
                <a:endParaRPr lang="en-US" altLang="zh-CN" sz="24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zh-CN" altLang="en-US" sz="2400" b="1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后端</a:t>
                </a:r>
                <a:endParaRPr lang="zh-CN" altLang="en-US" sz="24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71" name="直接箭头连接符 70"/>
              <p:cNvCxnSpPr>
                <a:stCxn id="75" idx="3"/>
                <a:endCxn id="62" idx="1"/>
              </p:cNvCxnSpPr>
              <p:nvPr/>
            </p:nvCxnSpPr>
            <p:spPr>
              <a:xfrm>
                <a:off x="2186281" y="1880828"/>
                <a:ext cx="1033737" cy="1813857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直接箭头连接符 87"/>
              <p:cNvCxnSpPr>
                <a:stCxn id="74" idx="3"/>
              </p:cNvCxnSpPr>
              <p:nvPr/>
            </p:nvCxnSpPr>
            <p:spPr>
              <a:xfrm>
                <a:off x="2186280" y="3080664"/>
                <a:ext cx="1033738" cy="61402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直接箭头连接符 90"/>
              <p:cNvCxnSpPr/>
              <p:nvPr/>
            </p:nvCxnSpPr>
            <p:spPr>
              <a:xfrm flipV="1">
                <a:off x="2186282" y="3694684"/>
                <a:ext cx="1033736" cy="58265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接箭头连接符 94"/>
              <p:cNvCxnSpPr>
                <a:stCxn id="76" idx="3"/>
              </p:cNvCxnSpPr>
              <p:nvPr/>
            </p:nvCxnSpPr>
            <p:spPr>
              <a:xfrm flipV="1">
                <a:off x="2186282" y="3694685"/>
                <a:ext cx="1033736" cy="180283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623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9728" y="-15057"/>
            <a:ext cx="9144000" cy="6900441"/>
            <a:chOff x="-29728" y="-15057"/>
            <a:chExt cx="9144000" cy="6900441"/>
          </a:xfrm>
        </p:grpSpPr>
        <p:grpSp>
          <p:nvGrpSpPr>
            <p:cNvPr id="4" name="组合 3"/>
            <p:cNvGrpSpPr/>
            <p:nvPr/>
          </p:nvGrpSpPr>
          <p:grpSpPr>
            <a:xfrm>
              <a:off x="253430" y="1497238"/>
              <a:ext cx="4822626" cy="4752136"/>
              <a:chOff x="1187624" y="836845"/>
              <a:chExt cx="6633003" cy="5472475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853008"/>
                <a:ext cx="6617952" cy="53881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" name="组合 5"/>
              <p:cNvGrpSpPr/>
              <p:nvPr/>
            </p:nvGrpSpPr>
            <p:grpSpPr>
              <a:xfrm>
                <a:off x="1224136" y="836845"/>
                <a:ext cx="6596491" cy="5472475"/>
                <a:chOff x="72008" y="692829"/>
                <a:chExt cx="6596491" cy="5472475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369812" y="2636911"/>
                  <a:ext cx="1220787" cy="1656185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lgDash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72008" y="692829"/>
                  <a:ext cx="6588224" cy="1728059"/>
                </a:xfrm>
                <a:prstGeom prst="rect">
                  <a:avLst/>
                </a:prstGeom>
                <a:noFill/>
                <a:ln>
                  <a:solidFill>
                    <a:srgbClr val="0000CC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72008" y="4653136"/>
                  <a:ext cx="6588223" cy="1512168"/>
                </a:xfrm>
                <a:prstGeom prst="rect">
                  <a:avLst/>
                </a:prstGeom>
                <a:noFill/>
                <a:ln>
                  <a:solidFill>
                    <a:srgbClr val="0000CC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1860979" y="2492896"/>
                  <a:ext cx="1149117" cy="2016224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3652249" y="2636911"/>
                  <a:ext cx="2602412" cy="1656185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591798" y="811959"/>
                  <a:ext cx="2068434" cy="3850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b="1" i="1" dirty="0" smtClean="0">
                      <a:solidFill>
                        <a:srgbClr val="0000CC"/>
                      </a:solidFill>
                    </a:rPr>
                    <a:t>Hardware Level</a:t>
                  </a:r>
                  <a:endParaRPr lang="zh-CN" altLang="en-US" sz="1600" b="1" i="1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717136" y="3817459"/>
                  <a:ext cx="2452580" cy="385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b="1" i="1" dirty="0" smtClean="0">
                      <a:solidFill>
                        <a:srgbClr val="00B050"/>
                      </a:solidFill>
                    </a:rPr>
                    <a:t>Local Control Level</a:t>
                  </a:r>
                  <a:endParaRPr lang="zh-CN" altLang="en-US" sz="1600" b="1" i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131359" y="2771636"/>
                  <a:ext cx="660243" cy="3850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b="1" i="1" dirty="0" smtClean="0">
                      <a:solidFill>
                        <a:srgbClr val="7030A0"/>
                      </a:solidFill>
                    </a:rPr>
                    <a:t>TCS</a:t>
                  </a:r>
                  <a:endParaRPr lang="zh-CN" altLang="en-US" b="1" i="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48080" y="3679085"/>
                  <a:ext cx="714579" cy="3850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b="1" i="1" dirty="0" smtClean="0">
                      <a:solidFill>
                        <a:srgbClr val="FF0000"/>
                      </a:solidFill>
                    </a:rPr>
                    <a:t>OCS</a:t>
                  </a:r>
                  <a:endParaRPr lang="zh-CN" altLang="en-US" sz="1600" b="1" i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600065" y="5702191"/>
                  <a:ext cx="2068434" cy="3850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b="1" i="1" dirty="0" smtClean="0">
                      <a:solidFill>
                        <a:srgbClr val="0000CC"/>
                      </a:solidFill>
                    </a:rPr>
                    <a:t>Hardware Level</a:t>
                  </a:r>
                  <a:endParaRPr lang="zh-CN" altLang="en-US" sz="1600" b="1" i="1" dirty="0">
                    <a:solidFill>
                      <a:srgbClr val="0000CC"/>
                    </a:solidFill>
                  </a:endParaRPr>
                </a:p>
              </p:txBody>
            </p:sp>
          </p:grpSp>
        </p:grpSp>
        <p:grpSp>
          <p:nvGrpSpPr>
            <p:cNvPr id="3" name="组合 2"/>
            <p:cNvGrpSpPr/>
            <p:nvPr/>
          </p:nvGrpSpPr>
          <p:grpSpPr>
            <a:xfrm>
              <a:off x="5081854" y="1497238"/>
              <a:ext cx="3960440" cy="4654711"/>
              <a:chOff x="4937838" y="1484784"/>
              <a:chExt cx="4026650" cy="4949643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32"/>
              <a:stretch/>
            </p:blipFill>
            <p:spPr bwMode="auto">
              <a:xfrm>
                <a:off x="5004048" y="1484784"/>
                <a:ext cx="3960440" cy="2218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7838" y="3787191"/>
                <a:ext cx="3960440" cy="2647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6526099" y="5589240"/>
                <a:ext cx="566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smtClean="0">
                    <a:solidFill>
                      <a:srgbClr val="FF0000"/>
                    </a:solidFill>
                  </a:rPr>
                  <a:t>OCS</a:t>
                </a:r>
                <a:endParaRPr lang="zh-CN" altLang="en-US" b="1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-29728" y="-15057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射电望远镜</a:t>
              </a:r>
              <a:r>
                <a:rPr lang="en-US" altLang="zh-CN" sz="4000" b="1" dirty="0" smtClean="0">
                  <a:latin typeface="微软雅黑" pitchFamily="34" charset="-122"/>
                  <a:ea typeface="微软雅黑" pitchFamily="34" charset="-122"/>
                </a:rPr>
                <a:t>OCS</a:t>
              </a:r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设计实例</a:t>
              </a:r>
              <a:endParaRPr lang="zh-CN" altLang="en-US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489" y="6269250"/>
              <a:ext cx="9057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           韩国</a:t>
              </a:r>
              <a:r>
                <a:rPr lang="en-US" altLang="zh-CN" sz="2000" b="1" dirty="0" smtClean="0">
                  <a:latin typeface="微软雅黑" pitchFamily="34" charset="-122"/>
                  <a:ea typeface="微软雅黑" pitchFamily="34" charset="-122"/>
                </a:rPr>
                <a:t>21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米射电望远镜系统                         新疆</a:t>
              </a:r>
              <a:r>
                <a:rPr lang="en-US" altLang="zh-CN" sz="2000" b="1" dirty="0">
                  <a:latin typeface="微软雅黑" pitchFamily="34" charset="-122"/>
                  <a:ea typeface="微软雅黑" pitchFamily="34" charset="-122"/>
                </a:rPr>
                <a:t>25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米射电望远镜系统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85852" y="6608385"/>
              <a:ext cx="1578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i="1" dirty="0"/>
                <a:t>Smith et al.,SPIE,2008</a:t>
              </a:r>
              <a:endParaRPr lang="zh-CN" altLang="en-US" sz="1200" b="1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24542" y="6608385"/>
              <a:ext cx="2319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i="1" dirty="0">
                  <a:latin typeface="华文楷体" pitchFamily="2" charset="-122"/>
                  <a:ea typeface="华文楷体" pitchFamily="2" charset="-122"/>
                </a:rPr>
                <a:t>胡悦等，天文研究与技术，</a:t>
              </a:r>
              <a:r>
                <a:rPr lang="en-US" altLang="zh-CN" sz="1200" b="1" i="1" dirty="0">
                  <a:latin typeface="华文楷体" pitchFamily="2" charset="-122"/>
                  <a:ea typeface="华文楷体" pitchFamily="2" charset="-122"/>
                </a:rPr>
                <a:t>2008</a:t>
              </a:r>
              <a:endParaRPr lang="zh-CN" altLang="en-US" sz="1200" b="1" i="1" dirty="0"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496" y="548680"/>
              <a:ext cx="90787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      在系统设计</a:t>
              </a: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中，</a:t>
              </a:r>
              <a:r>
                <a:rPr lang="en-US" altLang="zh-CN" sz="2800" b="1" dirty="0">
                  <a:latin typeface="华文楷体" pitchFamily="2" charset="-122"/>
                  <a:ea typeface="华文楷体" pitchFamily="2" charset="-122"/>
                </a:rPr>
                <a:t>OCS</a:t>
              </a: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往往被忽视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，</a:t>
              </a: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没有提升到系统层次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，扩展性</a:t>
              </a: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和可移植性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差，功能相对简单。</a:t>
              </a:r>
              <a:endParaRPr lang="zh-CN" altLang="en-US" sz="2800" b="1" dirty="0">
                <a:latin typeface="华文楷体" pitchFamily="2" charset="-122"/>
                <a:ea typeface="华文楷体" pitchFamily="2" charset="-122"/>
              </a:endParaRPr>
            </a:p>
            <a:p>
              <a:endParaRPr lang="zh-CN" altLang="en-US" sz="2800" b="1" dirty="0">
                <a:latin typeface="华文楷体" pitchFamily="2" charset="-122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8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29728" y="-15057"/>
            <a:ext cx="9203316" cy="6873057"/>
            <a:chOff x="-29728" y="-15057"/>
            <a:chExt cx="9203316" cy="6873057"/>
          </a:xfrm>
        </p:grpSpPr>
        <p:grpSp>
          <p:nvGrpSpPr>
            <p:cNvPr id="4" name="组合 3"/>
            <p:cNvGrpSpPr/>
            <p:nvPr/>
          </p:nvGrpSpPr>
          <p:grpSpPr>
            <a:xfrm>
              <a:off x="107504" y="805571"/>
              <a:ext cx="9066084" cy="6052429"/>
              <a:chOff x="107504" y="805571"/>
              <a:chExt cx="9066084" cy="605242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36096" y="3903439"/>
                <a:ext cx="3432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0000CC"/>
                    </a:solidFill>
                    <a:latin typeface="微软雅黑" pitchFamily="34" charset="-122"/>
                    <a:ea typeface="微软雅黑" pitchFamily="34" charset="-122"/>
                  </a:rPr>
                  <a:t>设计</a:t>
                </a:r>
                <a:r>
                  <a:rPr lang="zh-CN" altLang="en-US" sz="2400" b="1" dirty="0">
                    <a:solidFill>
                      <a:srgbClr val="0000CC"/>
                    </a:solidFill>
                    <a:latin typeface="微软雅黑" pitchFamily="34" charset="-122"/>
                    <a:ea typeface="微软雅黑" pitchFamily="34" charset="-122"/>
                  </a:rPr>
                  <a:t>特点</a:t>
                </a:r>
                <a:r>
                  <a:rPr lang="zh-CN" altLang="en-US" sz="2400" b="1" dirty="0" smtClean="0">
                    <a:solidFill>
                      <a:srgbClr val="0000CC"/>
                    </a:solidFill>
                    <a:latin typeface="微软雅黑" pitchFamily="34" charset="-122"/>
                    <a:ea typeface="微软雅黑" pitchFamily="34" charset="-122"/>
                  </a:rPr>
                  <a:t>：</a:t>
                </a:r>
                <a:endParaRPr lang="zh-CN" altLang="en-US" sz="2400" b="1" dirty="0">
                  <a:solidFill>
                    <a:srgbClr val="0000C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940152" y="4289028"/>
                <a:ext cx="2800767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l"/>
                </a:pPr>
                <a:r>
                  <a:rPr lang="zh-CN" altLang="en-US" sz="2400" b="1" dirty="0" smtClean="0">
                    <a:latin typeface="华文楷体" pitchFamily="2" charset="-122"/>
                    <a:ea typeface="华文楷体" pitchFamily="2" charset="-122"/>
                  </a:rPr>
                  <a:t>层级结构</a:t>
                </a:r>
                <a:r>
                  <a:rPr lang="zh-CN" altLang="en-US" sz="2400" b="1" dirty="0">
                    <a:latin typeface="华文楷体" pitchFamily="2" charset="-122"/>
                    <a:ea typeface="华文楷体" pitchFamily="2" charset="-122"/>
                  </a:rPr>
                  <a:t>及</a:t>
                </a:r>
                <a:r>
                  <a:rPr lang="zh-CN" altLang="en-US" sz="2400" b="1" dirty="0" smtClean="0">
                    <a:latin typeface="华文楷体" pitchFamily="2" charset="-122"/>
                    <a:ea typeface="华文楷体" pitchFamily="2" charset="-122"/>
                  </a:rPr>
                  <a:t>模块</a:t>
                </a:r>
                <a:endParaRPr lang="en-US" altLang="zh-CN" sz="2400" b="1" dirty="0" smtClean="0">
                  <a:latin typeface="华文楷体" pitchFamily="2" charset="-122"/>
                  <a:ea typeface="华文楷体" pitchFamily="2" charset="-122"/>
                </a:endParaRPr>
              </a:p>
              <a:p>
                <a:r>
                  <a:rPr lang="zh-CN" altLang="en-US" sz="2400" b="1" dirty="0" smtClean="0">
                    <a:latin typeface="华文楷体" pitchFamily="2" charset="-122"/>
                    <a:ea typeface="华文楷体" pitchFamily="2" charset="-122"/>
                  </a:rPr>
                  <a:t>化设计方案；</a:t>
                </a:r>
                <a:endParaRPr lang="en-US" altLang="zh-CN" sz="2400" b="1" dirty="0" smtClean="0">
                  <a:latin typeface="华文楷体" pitchFamily="2" charset="-122"/>
                  <a:ea typeface="华文楷体" pitchFamily="2" charset="-122"/>
                </a:endParaRPr>
              </a:p>
              <a:p>
                <a:pPr marL="457200" indent="-457200">
                  <a:buFont typeface="Wingdings" pitchFamily="2" charset="2"/>
                  <a:buChar char="l"/>
                </a:pPr>
                <a:r>
                  <a:rPr lang="zh-CN" altLang="en-US" sz="2400" b="1" dirty="0" smtClean="0">
                    <a:latin typeface="华文楷体" pitchFamily="2" charset="-122"/>
                    <a:ea typeface="华文楷体" pitchFamily="2" charset="-122"/>
                  </a:rPr>
                  <a:t>对事件进行了必</a:t>
                </a:r>
                <a:endParaRPr lang="en-US" altLang="zh-CN" sz="2400" b="1" dirty="0" smtClean="0">
                  <a:latin typeface="华文楷体" pitchFamily="2" charset="-122"/>
                  <a:ea typeface="华文楷体" pitchFamily="2" charset="-122"/>
                </a:endParaRPr>
              </a:p>
              <a:p>
                <a:r>
                  <a:rPr lang="zh-CN" altLang="en-US" sz="2400" b="1" dirty="0" smtClean="0">
                    <a:latin typeface="华文楷体" pitchFamily="2" charset="-122"/>
                    <a:ea typeface="华文楷体" pitchFamily="2" charset="-122"/>
                  </a:rPr>
                  <a:t>要的抽象；</a:t>
                </a:r>
                <a:endParaRPr lang="en-US" altLang="zh-CN" sz="2400" b="1" dirty="0" smtClean="0">
                  <a:latin typeface="华文楷体" pitchFamily="2" charset="-122"/>
                  <a:ea typeface="华文楷体" pitchFamily="2" charset="-122"/>
                </a:endParaRPr>
              </a:p>
              <a:p>
                <a:pPr marL="457200" indent="-457200">
                  <a:buFont typeface="Wingdings" pitchFamily="2" charset="2"/>
                  <a:buChar char="l"/>
                </a:pPr>
                <a:r>
                  <a:rPr lang="zh-CN" altLang="en-US" sz="2400" b="1" dirty="0" smtClean="0">
                    <a:latin typeface="华文楷体" pitchFamily="2" charset="-122"/>
                    <a:ea typeface="华文楷体" pitchFamily="2" charset="-122"/>
                  </a:rPr>
                  <a:t>对不同需求的集</a:t>
                </a:r>
                <a:endParaRPr lang="en-US" altLang="zh-CN" sz="2400" b="1" dirty="0" smtClean="0">
                  <a:latin typeface="华文楷体" pitchFamily="2" charset="-122"/>
                  <a:ea typeface="华文楷体" pitchFamily="2" charset="-122"/>
                </a:endParaRPr>
              </a:p>
              <a:p>
                <a:r>
                  <a:rPr lang="zh-CN" altLang="en-US" sz="2400" b="1" dirty="0" smtClean="0">
                    <a:latin typeface="华文楷体" pitchFamily="2" charset="-122"/>
                    <a:ea typeface="华文楷体" pitchFamily="2" charset="-122"/>
                  </a:rPr>
                  <a:t>成程度低；</a:t>
                </a:r>
                <a:endParaRPr lang="en-US" altLang="zh-CN" sz="2400" b="1" dirty="0" smtClean="0">
                  <a:latin typeface="华文楷体" pitchFamily="2" charset="-122"/>
                  <a:ea typeface="华文楷体" pitchFamily="2" charset="-122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36096" y="1815207"/>
                <a:ext cx="3737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00CC"/>
                    </a:solidFill>
                    <a:latin typeface="微软雅黑" pitchFamily="34" charset="-122"/>
                    <a:ea typeface="微软雅黑" pitchFamily="34" charset="-122"/>
                  </a:rPr>
                  <a:t>功能模块：</a:t>
                </a: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6084168" y="2248997"/>
                <a:ext cx="2656955" cy="1569660"/>
                <a:chOff x="6040159" y="602633"/>
                <a:chExt cx="2656955" cy="1569660"/>
              </a:xfrm>
            </p:grpSpPr>
            <p:sp>
              <p:nvSpPr>
                <p:cNvPr id="25" name="等腰三角形 24"/>
                <p:cNvSpPr/>
                <p:nvPr/>
              </p:nvSpPr>
              <p:spPr>
                <a:xfrm>
                  <a:off x="6057046" y="746649"/>
                  <a:ext cx="147195" cy="216024"/>
                </a:xfrm>
                <a:prstGeom prst="triangle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等腰三角形 25"/>
                <p:cNvSpPr/>
                <p:nvPr/>
              </p:nvSpPr>
              <p:spPr>
                <a:xfrm>
                  <a:off x="6040159" y="1106689"/>
                  <a:ext cx="147195" cy="216024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等腰三角形 26"/>
                <p:cNvSpPr/>
                <p:nvPr/>
              </p:nvSpPr>
              <p:spPr>
                <a:xfrm>
                  <a:off x="6040159" y="1394721"/>
                  <a:ext cx="147195" cy="216024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等腰三角形 27"/>
                <p:cNvSpPr/>
                <p:nvPr/>
              </p:nvSpPr>
              <p:spPr>
                <a:xfrm>
                  <a:off x="6040159" y="1754761"/>
                  <a:ext cx="147195" cy="216024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204124" y="602633"/>
                  <a:ext cx="2492990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b="1" dirty="0" smtClean="0">
                      <a:latin typeface="华文楷体" pitchFamily="2" charset="-122"/>
                      <a:ea typeface="华文楷体" pitchFamily="2" charset="-122"/>
                    </a:rPr>
                    <a:t>控制模块；</a:t>
                  </a:r>
                  <a:endParaRPr lang="en-US" altLang="zh-CN" sz="2400" b="1" dirty="0" smtClean="0">
                    <a:latin typeface="华文楷体" pitchFamily="2" charset="-122"/>
                    <a:ea typeface="华文楷体" pitchFamily="2" charset="-122"/>
                  </a:endParaRPr>
                </a:p>
                <a:p>
                  <a:r>
                    <a:rPr lang="zh-CN" altLang="en-US" sz="2400" b="1" dirty="0">
                      <a:latin typeface="华文楷体" pitchFamily="2" charset="-122"/>
                      <a:ea typeface="华文楷体" pitchFamily="2" charset="-122"/>
                    </a:rPr>
                    <a:t>消息</a:t>
                  </a:r>
                  <a:r>
                    <a:rPr lang="en-US" altLang="zh-CN" sz="2400" b="1" dirty="0">
                      <a:latin typeface="华文楷体" pitchFamily="2" charset="-122"/>
                      <a:ea typeface="华文楷体" pitchFamily="2" charset="-122"/>
                    </a:rPr>
                    <a:t>/</a:t>
                  </a:r>
                  <a:r>
                    <a:rPr lang="zh-CN" altLang="en-US" sz="2400" b="1" dirty="0">
                      <a:latin typeface="华文楷体" pitchFamily="2" charset="-122"/>
                      <a:ea typeface="华文楷体" pitchFamily="2" charset="-122"/>
                    </a:rPr>
                    <a:t>警告模块</a:t>
                  </a:r>
                  <a:r>
                    <a:rPr lang="zh-CN" altLang="en-US" sz="2400" b="1" dirty="0" smtClean="0">
                      <a:latin typeface="华文楷体" pitchFamily="2" charset="-122"/>
                      <a:ea typeface="华文楷体" pitchFamily="2" charset="-122"/>
                    </a:rPr>
                    <a:t>；</a:t>
                  </a:r>
                  <a:endParaRPr lang="en-US" altLang="zh-CN" sz="2400" b="1" dirty="0" smtClean="0">
                    <a:latin typeface="华文楷体" pitchFamily="2" charset="-122"/>
                    <a:ea typeface="华文楷体" pitchFamily="2" charset="-122"/>
                  </a:endParaRPr>
                </a:p>
                <a:p>
                  <a:r>
                    <a:rPr lang="zh-CN" altLang="en-US" sz="2400" b="1" dirty="0" smtClean="0">
                      <a:latin typeface="华文楷体" pitchFamily="2" charset="-122"/>
                      <a:ea typeface="华文楷体" pitchFamily="2" charset="-122"/>
                    </a:rPr>
                    <a:t>监控</a:t>
                  </a:r>
                  <a:r>
                    <a:rPr lang="zh-CN" altLang="en-US" sz="2400" b="1" dirty="0">
                      <a:latin typeface="华文楷体" pitchFamily="2" charset="-122"/>
                      <a:ea typeface="华文楷体" pitchFamily="2" charset="-122"/>
                    </a:rPr>
                    <a:t>模块</a:t>
                  </a:r>
                  <a:r>
                    <a:rPr lang="zh-CN" altLang="en-US" sz="2400" b="1" dirty="0" smtClean="0">
                      <a:latin typeface="华文楷体" pitchFamily="2" charset="-122"/>
                      <a:ea typeface="华文楷体" pitchFamily="2" charset="-122"/>
                    </a:rPr>
                    <a:t>；</a:t>
                  </a:r>
                  <a:endParaRPr lang="en-US" altLang="zh-CN" sz="2400" b="1" dirty="0" smtClean="0">
                    <a:latin typeface="华文楷体" pitchFamily="2" charset="-122"/>
                    <a:ea typeface="华文楷体" pitchFamily="2" charset="-122"/>
                  </a:endParaRPr>
                </a:p>
                <a:p>
                  <a:r>
                    <a:rPr lang="zh-CN" altLang="en-US" sz="2400" b="1" dirty="0" smtClean="0">
                      <a:latin typeface="华文楷体" pitchFamily="2" charset="-122"/>
                      <a:ea typeface="华文楷体" pitchFamily="2" charset="-122"/>
                    </a:rPr>
                    <a:t>数据模块；</a:t>
                  </a:r>
                  <a:endParaRPr lang="zh-CN" altLang="en-US" sz="2400" b="1" dirty="0">
                    <a:latin typeface="华文楷体" pitchFamily="2" charset="-122"/>
                    <a:ea typeface="华文楷体" pitchFamily="2" charset="-122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7373480" y="6550223"/>
                <a:ext cx="18001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i="1" dirty="0" smtClean="0"/>
                  <a:t>Mark, GBT memo,180</a:t>
                </a:r>
                <a:endParaRPr lang="zh-CN" altLang="en-US" sz="1400" b="1" i="1" dirty="0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107504" y="805571"/>
                <a:ext cx="5213648" cy="5719773"/>
                <a:chOff x="-1" y="116632"/>
                <a:chExt cx="5681193" cy="6552728"/>
              </a:xfrm>
            </p:grpSpPr>
            <p:pic>
              <p:nvPicPr>
                <p:cNvPr id="5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" y="116632"/>
                  <a:ext cx="5681193" cy="6525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" name="等腰三角形 7"/>
                <p:cNvSpPr/>
                <p:nvPr/>
              </p:nvSpPr>
              <p:spPr>
                <a:xfrm>
                  <a:off x="4355976" y="1885691"/>
                  <a:ext cx="144016" cy="216024"/>
                </a:xfrm>
                <a:prstGeom prst="triangle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等腰三角形 8"/>
                <p:cNvSpPr/>
                <p:nvPr/>
              </p:nvSpPr>
              <p:spPr>
                <a:xfrm>
                  <a:off x="5292080" y="2677779"/>
                  <a:ext cx="144016" cy="216024"/>
                </a:xfrm>
                <a:prstGeom prst="triangle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等腰三角形 9"/>
                <p:cNvSpPr/>
                <p:nvPr/>
              </p:nvSpPr>
              <p:spPr>
                <a:xfrm>
                  <a:off x="5340987" y="1309627"/>
                  <a:ext cx="144016" cy="216024"/>
                </a:xfrm>
                <a:prstGeom prst="triangle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等腰三角形 10"/>
                <p:cNvSpPr/>
                <p:nvPr/>
              </p:nvSpPr>
              <p:spPr>
                <a:xfrm>
                  <a:off x="3275856" y="2569767"/>
                  <a:ext cx="144016" cy="216024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等腰三角形 11"/>
                <p:cNvSpPr/>
                <p:nvPr/>
              </p:nvSpPr>
              <p:spPr>
                <a:xfrm>
                  <a:off x="3367743" y="1309627"/>
                  <a:ext cx="144016" cy="216024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等腰三角形 12"/>
                <p:cNvSpPr/>
                <p:nvPr/>
              </p:nvSpPr>
              <p:spPr>
                <a:xfrm>
                  <a:off x="2195736" y="2821795"/>
                  <a:ext cx="144016" cy="216024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等腰三角形 13"/>
                <p:cNvSpPr/>
                <p:nvPr/>
              </p:nvSpPr>
              <p:spPr>
                <a:xfrm>
                  <a:off x="2411760" y="1309627"/>
                  <a:ext cx="144016" cy="216024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等腰三角形 14"/>
                <p:cNvSpPr/>
                <p:nvPr/>
              </p:nvSpPr>
              <p:spPr>
                <a:xfrm>
                  <a:off x="1475656" y="2844727"/>
                  <a:ext cx="144016" cy="216024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等腰三角形 15"/>
                <p:cNvSpPr/>
                <p:nvPr/>
              </p:nvSpPr>
              <p:spPr>
                <a:xfrm>
                  <a:off x="611560" y="2710008"/>
                  <a:ext cx="144016" cy="216024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等腰三角形 16"/>
                <p:cNvSpPr/>
                <p:nvPr/>
              </p:nvSpPr>
              <p:spPr>
                <a:xfrm>
                  <a:off x="998645" y="949587"/>
                  <a:ext cx="144016" cy="216024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" name="矩形 2"/>
                <p:cNvSpPr/>
                <p:nvPr/>
              </p:nvSpPr>
              <p:spPr>
                <a:xfrm>
                  <a:off x="2670720" y="5630107"/>
                  <a:ext cx="2981400" cy="1039253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等腰三角形 5"/>
                <p:cNvSpPr/>
                <p:nvPr/>
              </p:nvSpPr>
              <p:spPr>
                <a:xfrm>
                  <a:off x="4355976" y="3267535"/>
                  <a:ext cx="144016" cy="216024"/>
                </a:xfrm>
                <a:prstGeom prst="triangle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3" name="直接连接符 32"/>
                <p:cNvCxnSpPr/>
                <p:nvPr/>
              </p:nvCxnSpPr>
              <p:spPr>
                <a:xfrm>
                  <a:off x="72008" y="3757899"/>
                  <a:ext cx="5580112" cy="0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72008" y="3757899"/>
                  <a:ext cx="0" cy="2880320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72008" y="6638219"/>
                  <a:ext cx="2483768" cy="0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2555776" y="5486091"/>
                  <a:ext cx="0" cy="1080120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2520280" y="5486091"/>
                  <a:ext cx="3160912" cy="0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5652120" y="3757899"/>
                  <a:ext cx="29072" cy="1728192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矩形 60"/>
                <p:cNvSpPr/>
                <p:nvPr/>
              </p:nvSpPr>
              <p:spPr>
                <a:xfrm>
                  <a:off x="78432" y="144016"/>
                  <a:ext cx="5573688" cy="354187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5733473" y="836712"/>
                <a:ext cx="308699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latin typeface="微软雅黑" pitchFamily="34" charset="-122"/>
                    <a:ea typeface="微软雅黑" pitchFamily="34" charset="-122"/>
                  </a:rPr>
                  <a:t>美国</a:t>
                </a:r>
                <a:r>
                  <a:rPr lang="en-US" altLang="zh-CN" sz="2400" b="1" dirty="0" smtClean="0">
                    <a:latin typeface="微软雅黑" pitchFamily="34" charset="-122"/>
                    <a:ea typeface="微软雅黑" pitchFamily="34" charset="-122"/>
                  </a:rPr>
                  <a:t>GBT110X100</a:t>
                </a:r>
                <a:r>
                  <a:rPr lang="zh-CN" altLang="en-US" sz="2400" b="1" dirty="0" smtClean="0">
                    <a:latin typeface="微软雅黑" pitchFamily="34" charset="-122"/>
                    <a:ea typeface="微软雅黑" pitchFamily="34" charset="-122"/>
                  </a:rPr>
                  <a:t>米</a:t>
                </a:r>
                <a:endParaRPr lang="en-US" altLang="zh-CN" sz="2400" b="1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en-US" altLang="zh-CN" sz="2400" b="1" dirty="0" smtClean="0">
                    <a:latin typeface="微软雅黑" pitchFamily="34" charset="-122"/>
                    <a:ea typeface="微软雅黑" pitchFamily="34" charset="-122"/>
                  </a:rPr>
                  <a:t>OCS</a:t>
                </a:r>
                <a:r>
                  <a:rPr lang="zh-CN" altLang="en-US" sz="2400" b="1" dirty="0" smtClean="0">
                    <a:latin typeface="微软雅黑" pitchFamily="34" charset="-122"/>
                    <a:ea typeface="微软雅黑" pitchFamily="34" charset="-122"/>
                  </a:rPr>
                  <a:t>系统</a:t>
                </a:r>
                <a:endParaRPr lang="zh-CN" altLang="en-US" sz="24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-29728" y="-15057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射电望远镜</a:t>
              </a:r>
              <a:r>
                <a:rPr lang="en-US" altLang="zh-CN" sz="4000" b="1" dirty="0" smtClean="0">
                  <a:latin typeface="微软雅黑" pitchFamily="34" charset="-122"/>
                  <a:ea typeface="微软雅黑" pitchFamily="34" charset="-122"/>
                </a:rPr>
                <a:t>OCS</a:t>
              </a:r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设计实例</a:t>
              </a:r>
              <a:endParaRPr lang="zh-CN" altLang="en-US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08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9728" y="-15057"/>
            <a:ext cx="9144000" cy="6588213"/>
            <a:chOff x="-29728" y="-15057"/>
            <a:chExt cx="9144000" cy="65882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4704"/>
              <a:ext cx="5004048" cy="36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295020" y="1013827"/>
              <a:ext cx="3669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意大利</a:t>
              </a:r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Sardinia 64</a:t>
              </a: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米</a:t>
              </a:r>
              <a:endParaRPr lang="en-US" altLang="zh-CN" sz="2400" b="1" dirty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OCS</a:t>
              </a: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系统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29728" y="4418721"/>
              <a:ext cx="3449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00CC"/>
                  </a:solidFill>
                  <a:latin typeface="微软雅黑" pitchFamily="34" charset="-122"/>
                  <a:ea typeface="微软雅黑" pitchFamily="34" charset="-122"/>
                </a:rPr>
                <a:t>发展趋势（</a:t>
              </a:r>
              <a:r>
                <a:rPr lang="en-US" altLang="zh-CN" sz="2800" b="1" dirty="0" smtClean="0">
                  <a:solidFill>
                    <a:srgbClr val="0000CC"/>
                  </a:solidFill>
                  <a:latin typeface="微软雅黑" pitchFamily="34" charset="-122"/>
                  <a:ea typeface="微软雅黑" pitchFamily="34" charset="-122"/>
                </a:rPr>
                <a:t>OCS</a:t>
              </a:r>
              <a:r>
                <a:rPr lang="zh-CN" altLang="en-US" sz="2800" b="1" dirty="0" smtClean="0">
                  <a:solidFill>
                    <a:srgbClr val="0000CC"/>
                  </a:solidFill>
                  <a:latin typeface="微软雅黑" pitchFamily="34" charset="-122"/>
                  <a:ea typeface="微软雅黑" pitchFamily="34" charset="-122"/>
                </a:rPr>
                <a:t>）：</a:t>
              </a:r>
              <a:endParaRPr lang="zh-CN" altLang="en-US" sz="28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5094" y="836711"/>
              <a:ext cx="4918954" cy="91098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884" y="908719"/>
              <a:ext cx="6078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 smtClean="0">
                  <a:solidFill>
                    <a:srgbClr val="FF0000"/>
                  </a:solidFill>
                </a:rPr>
                <a:t>OCS</a:t>
              </a:r>
              <a:endParaRPr lang="zh-CN" altLang="en-US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5094" y="2204862"/>
              <a:ext cx="4918954" cy="216024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612" y="2204863"/>
              <a:ext cx="13059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>
                  <a:solidFill>
                    <a:srgbClr val="FFC000"/>
                  </a:solidFill>
                </a:rPr>
                <a:t>S</a:t>
              </a:r>
              <a:r>
                <a:rPr lang="en-US" altLang="zh-CN" sz="2000" b="1" i="1" dirty="0" smtClean="0">
                  <a:solidFill>
                    <a:srgbClr val="FFC000"/>
                  </a:solidFill>
                </a:rPr>
                <a:t>ubsystem</a:t>
              </a:r>
              <a:endParaRPr lang="zh-CN" altLang="en-US" b="1" i="1" dirty="0">
                <a:solidFill>
                  <a:srgbClr val="FFC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43585" y="1912764"/>
              <a:ext cx="396491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l"/>
              </a:pPr>
              <a:r>
                <a:rPr lang="en-US" altLang="zh-CN" sz="2400" b="1" dirty="0" smtClean="0">
                  <a:latin typeface="华文楷体" pitchFamily="2" charset="-122"/>
                  <a:ea typeface="华文楷体" pitchFamily="2" charset="-122"/>
                </a:rPr>
                <a:t>  OCS</a:t>
              </a: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与子系统清晰划</a:t>
              </a:r>
              <a:r>
                <a:rPr lang="en-US" altLang="zh-CN" sz="2400" b="1" dirty="0">
                  <a:latin typeface="华文楷体" pitchFamily="2" charset="-122"/>
                  <a:ea typeface="华文楷体" pitchFamily="2" charset="-122"/>
                </a:rPr>
                <a:t> </a:t>
              </a:r>
              <a:r>
                <a:rPr lang="en-US" altLang="zh-CN" sz="2400" b="1" dirty="0" smtClean="0">
                  <a:latin typeface="华文楷体" pitchFamily="2" charset="-122"/>
                  <a:ea typeface="华文楷体" pitchFamily="2" charset="-122"/>
                </a:rPr>
                <a:t> </a:t>
              </a:r>
            </a:p>
            <a:p>
              <a:r>
                <a:rPr lang="en-US" altLang="zh-CN" sz="2400" b="1" dirty="0">
                  <a:latin typeface="华文楷体" pitchFamily="2" charset="-122"/>
                  <a:ea typeface="华文楷体" pitchFamily="2" charset="-122"/>
                </a:rPr>
                <a:t> </a:t>
              </a:r>
              <a:r>
                <a:rPr lang="en-US" altLang="zh-CN" sz="2400" b="1" dirty="0" smtClean="0">
                  <a:latin typeface="华文楷体" pitchFamily="2" charset="-122"/>
                  <a:ea typeface="华文楷体" pitchFamily="2" charset="-122"/>
                </a:rPr>
                <a:t>    </a:t>
              </a: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界，抽象彻底；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lang="en-US" altLang="zh-CN" sz="2400" b="1" dirty="0" smtClean="0">
                  <a:latin typeface="华文楷体" pitchFamily="2" charset="-122"/>
                  <a:ea typeface="华文楷体" pitchFamily="2" charset="-122"/>
                </a:rPr>
                <a:t>  </a:t>
              </a:r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采用</a:t>
              </a: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模块化与泛型接口， 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  <a:p>
              <a:r>
                <a:rPr lang="en-US" altLang="zh-CN" sz="2400" b="1" dirty="0">
                  <a:latin typeface="华文楷体" pitchFamily="2" charset="-122"/>
                  <a:ea typeface="华文楷体" pitchFamily="2" charset="-122"/>
                </a:rPr>
                <a:t> </a:t>
              </a:r>
              <a:r>
                <a:rPr lang="en-US" altLang="zh-CN" sz="2400" b="1" dirty="0" smtClean="0">
                  <a:latin typeface="华文楷体" pitchFamily="2" charset="-122"/>
                  <a:ea typeface="华文楷体" pitchFamily="2" charset="-122"/>
                </a:rPr>
                <a:t>     </a:t>
              </a: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方便移植；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lang="en-US" altLang="zh-CN" sz="2400" b="1" dirty="0">
                  <a:latin typeface="华文楷体" pitchFamily="2" charset="-122"/>
                  <a:ea typeface="华文楷体" pitchFamily="2" charset="-122"/>
                </a:rPr>
                <a:t> </a:t>
              </a:r>
              <a:r>
                <a:rPr lang="en-US" altLang="zh-CN" sz="2400" b="1" dirty="0" smtClean="0">
                  <a:latin typeface="华文楷体" pitchFamily="2" charset="-122"/>
                  <a:ea typeface="华文楷体" pitchFamily="2" charset="-122"/>
                </a:rPr>
                <a:t> </a:t>
              </a: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已准备将该系统移植到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  <a:p>
              <a:r>
                <a:rPr lang="en-US" altLang="zh-CN" sz="2400" b="1" dirty="0">
                  <a:latin typeface="华文楷体" pitchFamily="2" charset="-122"/>
                  <a:ea typeface="华文楷体" pitchFamily="2" charset="-122"/>
                </a:rPr>
                <a:t> </a:t>
              </a:r>
              <a:r>
                <a:rPr lang="en-US" altLang="zh-CN" sz="2400" b="1" dirty="0" smtClean="0">
                  <a:latin typeface="华文楷体" pitchFamily="2" charset="-122"/>
                  <a:ea typeface="华文楷体" pitchFamily="2" charset="-122"/>
                </a:rPr>
                <a:t>     </a:t>
              </a: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其他望远镜；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44716" y="5003496"/>
              <a:ext cx="618630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ü"/>
              </a:pP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提升到专业的系统层次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集成</a:t>
              </a:r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射电</a:t>
              </a: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观测所有功能，可根据需求定制</a:t>
              </a:r>
              <a:endParaRPr lang="en-US" altLang="zh-CN" sz="2400" b="1" dirty="0">
                <a:latin typeface="华文楷体" pitchFamily="2" charset="-122"/>
                <a:ea typeface="华文楷体" pitchFamily="2" charset="-122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集成</a:t>
              </a: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可扩展接口，便于添加新模块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不依赖某个</a:t>
              </a: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望远镜的通用系统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29728" y="-15057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射电望远镜</a:t>
              </a:r>
              <a:r>
                <a:rPr lang="en-US" altLang="zh-CN" sz="4000" b="1" dirty="0" smtClean="0">
                  <a:latin typeface="微软雅黑" pitchFamily="34" charset="-122"/>
                  <a:ea typeface="微软雅黑" pitchFamily="34" charset="-122"/>
                </a:rPr>
                <a:t>OCS</a:t>
              </a:r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发展趋势</a:t>
              </a:r>
              <a:endParaRPr lang="zh-CN" altLang="en-US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5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4123"/>
            <a:ext cx="9144000" cy="5949678"/>
            <a:chOff x="0" y="14123"/>
            <a:chExt cx="9144000" cy="5949678"/>
          </a:xfrm>
        </p:grpSpPr>
        <p:pic>
          <p:nvPicPr>
            <p:cNvPr id="3" name="Picture 2" descr="C:\Users\China-VOer\Desktop\无标题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97800"/>
              <a:ext cx="4283968" cy="350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0" y="14123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总结</a:t>
              </a:r>
              <a:endParaRPr lang="zh-CN" altLang="en-US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5536" y="836712"/>
              <a:ext cx="5101799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射电望远镜</a:t>
              </a:r>
              <a:r>
                <a:rPr lang="en-US" altLang="zh-CN" sz="2800" b="1" dirty="0" smtClean="0">
                  <a:latin typeface="华文楷体" pitchFamily="2" charset="-122"/>
                  <a:ea typeface="华文楷体" pitchFamily="2" charset="-122"/>
                </a:rPr>
                <a:t>OCS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是连接用户与望远镜的系统中枢；</a:t>
              </a:r>
              <a:endParaRPr lang="en-US" altLang="zh-CN" sz="2800" b="1" dirty="0">
                <a:latin typeface="华文楷体" pitchFamily="2" charset="-122"/>
                <a:ea typeface="华文楷体" pitchFamily="2" charset="-122"/>
              </a:endParaRPr>
            </a:p>
            <a:p>
              <a:endParaRPr lang="en-US" altLang="zh-CN" sz="2800" b="1" dirty="0">
                <a:latin typeface="华文楷体" pitchFamily="2" charset="-122"/>
                <a:ea typeface="华文楷体" pitchFamily="2" charset="-122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通常</a:t>
              </a: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根据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最初需求和条件设计的</a:t>
              </a:r>
              <a:r>
                <a:rPr lang="en-US" altLang="zh-CN" sz="2800" b="1" dirty="0" smtClean="0">
                  <a:latin typeface="华文楷体" pitchFamily="2" charset="-122"/>
                  <a:ea typeface="华文楷体" pitchFamily="2" charset="-122"/>
                </a:rPr>
                <a:t>OCS</a:t>
              </a: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模块，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不利于观测手段的升级</a:t>
              </a: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扩展等；</a:t>
              </a:r>
            </a:p>
            <a:p>
              <a:pPr marL="457200" indent="-457200">
                <a:buFont typeface="Wingdings" pitchFamily="2" charset="2"/>
                <a:buChar char="Ø"/>
              </a:pPr>
              <a:endParaRPr lang="zh-CN" altLang="en-US" sz="2800" b="1" dirty="0"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3717032"/>
              <a:ext cx="856895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 </a:t>
              </a: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 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通用的</a:t>
              </a:r>
              <a:r>
                <a:rPr lang="en-US" altLang="zh-CN" sz="2800" b="1" dirty="0" smtClean="0">
                  <a:latin typeface="华文楷体" pitchFamily="2" charset="-122"/>
                  <a:ea typeface="华文楷体" pitchFamily="2" charset="-122"/>
                </a:rPr>
                <a:t>OCS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成为发展趋势，既节约望远镜建设</a:t>
              </a: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或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升</a:t>
              </a:r>
              <a:endParaRPr lang="en-US" altLang="zh-CN" sz="2800" b="1" dirty="0" smtClean="0">
                <a:latin typeface="华文楷体" pitchFamily="2" charset="-122"/>
                <a:ea typeface="华文楷体" pitchFamily="2" charset="-122"/>
              </a:endParaRPr>
            </a:p>
            <a:p>
              <a:r>
                <a:rPr lang="en-US" altLang="zh-CN" sz="2800" b="1" dirty="0">
                  <a:latin typeface="华文楷体" pitchFamily="2" charset="-122"/>
                  <a:ea typeface="华文楷体" pitchFamily="2" charset="-122"/>
                </a:rPr>
                <a:t> </a:t>
              </a:r>
              <a:r>
                <a:rPr lang="en-US" altLang="zh-CN" sz="2800" b="1" dirty="0" smtClean="0">
                  <a:latin typeface="华文楷体" pitchFamily="2" charset="-122"/>
                  <a:ea typeface="华文楷体" pitchFamily="2" charset="-122"/>
                </a:rPr>
                <a:t>    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级成本，也节省观测者熟悉观测环境的时间；</a:t>
              </a:r>
              <a:endParaRPr lang="en-US" altLang="zh-CN" sz="2800" b="1" dirty="0" smtClean="0">
                <a:latin typeface="华文楷体" pitchFamily="2" charset="-122"/>
                <a:ea typeface="华文楷体" pitchFamily="2" charset="-122"/>
              </a:endParaRPr>
            </a:p>
            <a:p>
              <a:endParaRPr lang="en-US" altLang="zh-CN" sz="2800" b="1" dirty="0">
                <a:latin typeface="华文楷体" pitchFamily="2" charset="-122"/>
                <a:ea typeface="华文楷体" pitchFamily="2" charset="-122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射电望远镜</a:t>
              </a:r>
              <a:r>
                <a:rPr lang="en-US" altLang="zh-CN" sz="2800" b="1" dirty="0" smtClean="0">
                  <a:latin typeface="华文楷体" pitchFamily="2" charset="-122"/>
                  <a:ea typeface="华文楷体" pitchFamily="2" charset="-122"/>
                </a:rPr>
                <a:t>OCS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上升</a:t>
              </a:r>
              <a:r>
                <a:rPr lang="zh-CN" altLang="en-US" sz="2800" b="1" dirty="0">
                  <a:latin typeface="华文楷体" pitchFamily="2" charset="-122"/>
                  <a:ea typeface="华文楷体" pitchFamily="2" charset="-122"/>
                </a:rPr>
                <a:t>到更高的</a:t>
              </a:r>
              <a:r>
                <a:rPr lang="zh-CN" altLang="en-US" sz="2800" b="1" dirty="0" smtClean="0">
                  <a:latin typeface="华文楷体" pitchFamily="2" charset="-122"/>
                  <a:ea typeface="华文楷体" pitchFamily="2" charset="-122"/>
                </a:rPr>
                <a:t>层次是发展的必然，具备易操作、易扩展、易维护、易移植等特点；</a:t>
              </a:r>
              <a:endParaRPr lang="zh-CN" altLang="en-US" sz="2800" b="1" dirty="0">
                <a:latin typeface="华文楷体" pitchFamily="2" charset="-122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5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" y="188640"/>
            <a:ext cx="9143999" cy="5182835"/>
            <a:chOff x="-1" y="188640"/>
            <a:chExt cx="9143999" cy="5182835"/>
          </a:xfrm>
        </p:grpSpPr>
        <p:sp>
          <p:nvSpPr>
            <p:cNvPr id="4" name="TextBox 3"/>
            <p:cNvSpPr txBox="1"/>
            <p:nvPr/>
          </p:nvSpPr>
          <p:spPr>
            <a:xfrm>
              <a:off x="-1" y="188640"/>
              <a:ext cx="9143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 smtClean="0">
                  <a:latin typeface="微软雅黑" pitchFamily="34" charset="-122"/>
                  <a:ea typeface="微软雅黑" pitchFamily="34" charset="-122"/>
                </a:rPr>
                <a:t>报告提纲</a:t>
              </a:r>
              <a:endParaRPr lang="zh-CN" altLang="en-US" sz="48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75656" y="1340768"/>
              <a:ext cx="48686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zh-CN" altLang="en-US" sz="3600" b="1" dirty="0" smtClean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rPr>
                <a:t> 射电望远镜</a:t>
              </a:r>
              <a:r>
                <a:rPr lang="en-US" altLang="zh-CN" sz="3600" b="1" dirty="0" smtClean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rPr>
                <a:t>OCS</a:t>
              </a:r>
              <a:r>
                <a:rPr lang="zh-CN" altLang="en-US" sz="3600" b="1" dirty="0" smtClean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rPr>
                <a:t>简介</a:t>
              </a:r>
              <a:endParaRPr lang="zh-CN" altLang="en-US" sz="36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76129" y="2336701"/>
              <a:ext cx="71769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zh-CN" altLang="en-US" sz="3600" b="1" dirty="0" smtClean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rPr>
                <a:t> 射电望远镜</a:t>
              </a:r>
              <a:r>
                <a:rPr lang="en-US" altLang="zh-CN" sz="3600" b="1" dirty="0" smtClean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rPr>
                <a:t>OCS</a:t>
              </a:r>
              <a:r>
                <a:rPr lang="zh-CN" altLang="en-US" sz="3600" b="1" dirty="0" smtClean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rPr>
                <a:t>现状与发展趋势</a:t>
              </a:r>
              <a:endParaRPr lang="zh-CN" altLang="en-US" sz="36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0609" y="4725144"/>
              <a:ext cx="1685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zh-CN" altLang="en-US" sz="3600" b="1" dirty="0" smtClean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rPr>
                <a:t> 总结</a:t>
              </a:r>
              <a:endParaRPr lang="zh-CN" altLang="en-US" sz="36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915816" y="2985536"/>
              <a:ext cx="511870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ü"/>
              </a:pPr>
              <a:r>
                <a:rPr lang="zh-CN" altLang="en-US" sz="3200" b="1" dirty="0" smtClean="0">
                  <a:latin typeface="华文楷体" pitchFamily="2" charset="-122"/>
                  <a:ea typeface="华文楷体" pitchFamily="2" charset="-122"/>
                </a:rPr>
                <a:t>佳木斯</a:t>
              </a:r>
              <a:r>
                <a:rPr lang="en-US" altLang="zh-CN" sz="3200" b="1" dirty="0" smtClean="0">
                  <a:latin typeface="华文楷体" pitchFamily="2" charset="-122"/>
                  <a:ea typeface="华文楷体" pitchFamily="2" charset="-122"/>
                </a:rPr>
                <a:t>66</a:t>
              </a:r>
              <a:r>
                <a:rPr lang="zh-CN" altLang="en-US" sz="3200" b="1" dirty="0" smtClean="0">
                  <a:latin typeface="华文楷体" pitchFamily="2" charset="-122"/>
                  <a:ea typeface="华文楷体" pitchFamily="2" charset="-122"/>
                </a:rPr>
                <a:t>米</a:t>
              </a:r>
              <a:r>
                <a:rPr lang="zh-CN" altLang="en-US" sz="3200" b="1" dirty="0">
                  <a:latin typeface="华文楷体" pitchFamily="2" charset="-122"/>
                  <a:ea typeface="华文楷体" pitchFamily="2" charset="-122"/>
                </a:rPr>
                <a:t>观测体会</a:t>
              </a:r>
              <a:endParaRPr lang="en-US" altLang="zh-CN" sz="3200" b="1" dirty="0">
                <a:latin typeface="华文楷体" pitchFamily="2" charset="-122"/>
                <a:ea typeface="华文楷体" pitchFamily="2" charset="-122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zh-CN" altLang="en-US" sz="3200" b="1" dirty="0" smtClean="0">
                  <a:latin typeface="华文楷体" pitchFamily="2" charset="-122"/>
                  <a:ea typeface="华文楷体" pitchFamily="2" charset="-122"/>
                </a:rPr>
                <a:t>射电望远镜</a:t>
              </a:r>
              <a:r>
                <a:rPr lang="en-US" altLang="zh-CN" sz="3200" b="1" dirty="0" smtClean="0">
                  <a:latin typeface="华文楷体" pitchFamily="2" charset="-122"/>
                  <a:ea typeface="华文楷体" pitchFamily="2" charset="-122"/>
                </a:rPr>
                <a:t>OCS</a:t>
              </a:r>
              <a:r>
                <a:rPr lang="zh-CN" altLang="en-US" sz="3200" b="1" dirty="0" smtClean="0">
                  <a:latin typeface="华文楷体" pitchFamily="2" charset="-122"/>
                  <a:ea typeface="华文楷体" pitchFamily="2" charset="-122"/>
                </a:rPr>
                <a:t>设计实例</a:t>
              </a:r>
              <a:endParaRPr lang="en-US" altLang="zh-CN" sz="3200" b="1" dirty="0" smtClean="0">
                <a:latin typeface="华文楷体" pitchFamily="2" charset="-122"/>
                <a:ea typeface="华文楷体" pitchFamily="2" charset="-122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zh-CN" altLang="en-US" sz="3200" b="1" dirty="0" smtClean="0">
                  <a:latin typeface="华文楷体" pitchFamily="2" charset="-122"/>
                  <a:ea typeface="华文楷体" pitchFamily="2" charset="-122"/>
                </a:rPr>
                <a:t>射电望远镜</a:t>
              </a:r>
              <a:r>
                <a:rPr lang="en-US" altLang="zh-CN" sz="3200" b="1" dirty="0" smtClean="0">
                  <a:latin typeface="华文楷体" pitchFamily="2" charset="-122"/>
                  <a:ea typeface="华文楷体" pitchFamily="2" charset="-122"/>
                </a:rPr>
                <a:t>OCS</a:t>
              </a:r>
              <a:r>
                <a:rPr lang="zh-CN" altLang="en-US" sz="3200" b="1" dirty="0" smtClean="0">
                  <a:latin typeface="华文楷体" pitchFamily="2" charset="-122"/>
                  <a:ea typeface="华文楷体" pitchFamily="2" charset="-122"/>
                </a:rPr>
                <a:t>发展趋势</a:t>
              </a:r>
              <a:endParaRPr lang="en-US" altLang="zh-CN" sz="3200" b="1" dirty="0" smtClean="0">
                <a:latin typeface="华文楷体" pitchFamily="2" charset="-122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8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" y="213285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latin typeface="楷体" pitchFamily="49" charset="-122"/>
                <a:ea typeface="楷体" pitchFamily="49" charset="-122"/>
              </a:rPr>
              <a:t>谢谢！</a:t>
            </a:r>
            <a:endParaRPr lang="en-US" altLang="zh-CN" sz="8800" b="1" dirty="0" smtClean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8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4123"/>
            <a:ext cx="9144000" cy="6799253"/>
            <a:chOff x="0" y="14123"/>
            <a:chExt cx="9144000" cy="6799253"/>
          </a:xfrm>
        </p:grpSpPr>
        <p:sp>
          <p:nvSpPr>
            <p:cNvPr id="4" name="矩形 3"/>
            <p:cNvSpPr/>
            <p:nvPr/>
          </p:nvSpPr>
          <p:spPr>
            <a:xfrm>
              <a:off x="0" y="14123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射电望远镜</a:t>
              </a:r>
              <a:r>
                <a:rPr lang="en-US" altLang="zh-CN" sz="4000" b="1" dirty="0" smtClean="0">
                  <a:latin typeface="微软雅黑" pitchFamily="34" charset="-122"/>
                  <a:ea typeface="微软雅黑" pitchFamily="34" charset="-122"/>
                </a:rPr>
                <a:t>OCS</a:t>
              </a:r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简介</a:t>
              </a:r>
              <a:endParaRPr lang="zh-CN" altLang="en-US" sz="4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5500" y="620688"/>
              <a:ext cx="88509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    望远镜是软硬件相结合构成的复杂系统，观测者不需要了解所有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过程</a:t>
              </a:r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，只需简单设置即可进行观测。</a:t>
              </a:r>
              <a:endParaRPr lang="zh-CN" altLang="en-US" sz="28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0414" y="2183373"/>
              <a:ext cx="441146" cy="347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单</a:t>
              </a:r>
              <a:endParaRPr lang="en-US" altLang="zh-CN" sz="20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天</a:t>
              </a:r>
              <a:endParaRPr lang="en-US" altLang="zh-CN" sz="20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线</a:t>
              </a:r>
              <a:endParaRPr lang="en-US" altLang="zh-CN" sz="20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望</a:t>
              </a:r>
              <a:endParaRPr lang="en-US" altLang="zh-CN" sz="20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远</a:t>
              </a:r>
              <a:endParaRPr lang="en-US" altLang="zh-CN" sz="20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镜</a:t>
              </a:r>
              <a:endParaRPr lang="en-US" altLang="zh-CN" sz="20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框</a:t>
              </a:r>
              <a:endParaRPr lang="en-US" altLang="zh-CN" sz="20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架</a:t>
              </a:r>
              <a:endParaRPr lang="en-US" altLang="zh-CN" sz="20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示</a:t>
              </a:r>
              <a:endParaRPr lang="en-US" altLang="zh-CN" sz="20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意</a:t>
              </a:r>
              <a:endParaRPr lang="en-US" altLang="zh-CN" sz="2000" b="1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图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741297" y="1607273"/>
              <a:ext cx="8007167" cy="5206103"/>
              <a:chOff x="741297" y="1607273"/>
              <a:chExt cx="8007167" cy="5206103"/>
            </a:xfrm>
          </p:grpSpPr>
          <p:pic>
            <p:nvPicPr>
              <p:cNvPr id="38" name="Picture 4" descr="dsc0280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8478" y="4526234"/>
                <a:ext cx="2758877" cy="22300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7005772" y="5922916"/>
                <a:ext cx="1380974" cy="4817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345" tIns="45674" rIns="91345" bIns="45674">
                <a:spAutoFit/>
              </a:bodyPr>
              <a:lstStyle/>
              <a:p>
                <a:r>
                  <a:rPr kumimoji="1" lang="zh-CN" altLang="en-US" sz="1400">
                    <a:solidFill>
                      <a:schemeClr val="bg1"/>
                    </a:solidFill>
                    <a:latin typeface="宋体" charset="-122"/>
                  </a:rPr>
                  <a:t>射电望远镜</a:t>
                </a:r>
                <a:r>
                  <a:rPr kumimoji="1" lang="en-US" altLang="zh-CN" sz="1400">
                    <a:solidFill>
                      <a:schemeClr val="bg1"/>
                    </a:solidFill>
                    <a:latin typeface="宋体" charset="-122"/>
                  </a:rPr>
                  <a:t>-</a:t>
                </a:r>
                <a:r>
                  <a:rPr kumimoji="1" lang="zh-CN" altLang="en-US" sz="1400">
                    <a:solidFill>
                      <a:schemeClr val="bg1"/>
                    </a:solidFill>
                    <a:latin typeface="宋体" charset="-122"/>
                  </a:rPr>
                  <a:t>引论</a:t>
                </a:r>
                <a:r>
                  <a:rPr kumimoji="1" lang="zh-CN" altLang="en-US" sz="3200">
                    <a:solidFill>
                      <a:schemeClr val="bg1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pic>
            <p:nvPicPr>
              <p:cNvPr id="10" name="Picture 4" descr="ws_16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07" r="11908" b="23242"/>
              <a:stretch>
                <a:fillRect/>
              </a:stretch>
            </p:blipFill>
            <p:spPr bwMode="auto">
              <a:xfrm>
                <a:off x="741297" y="1670290"/>
                <a:ext cx="2518246" cy="3212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5" descr="2008222142633106_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311" y="5232170"/>
                <a:ext cx="2240697" cy="1581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837149" y="1763546"/>
                <a:ext cx="1142563" cy="36931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18" tIns="45709" rIns="91418" bIns="45709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主反射面</a:t>
                </a:r>
                <a:endParaRPr lang="zh-CN" altLang="en-US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1908355" y="2926808"/>
                <a:ext cx="429185" cy="47911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 flipV="1">
                <a:off x="1908355" y="2029295"/>
                <a:ext cx="1903577" cy="89751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1908355" y="3405921"/>
                <a:ext cx="1903577" cy="71933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3563888" y="1607273"/>
                <a:ext cx="1945841" cy="400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18" tIns="45709" rIns="91418" bIns="45709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000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馈源和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接收机</a:t>
                </a:r>
              </a:p>
            </p:txBody>
          </p:sp>
          <p:pic>
            <p:nvPicPr>
              <p:cNvPr id="22" name="Picture 21" descr="2008222142633106_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6089" y="5079621"/>
                <a:ext cx="2240697" cy="1581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99" r="16937" b="16293"/>
              <a:stretch>
                <a:fillRect/>
              </a:stretch>
            </p:blipFill>
            <p:spPr bwMode="auto">
              <a:xfrm>
                <a:off x="6424328" y="1670290"/>
                <a:ext cx="2252128" cy="2829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5333932" y="3573016"/>
                <a:ext cx="1008456" cy="0"/>
              </a:xfrm>
              <a:prstGeom prst="line">
                <a:avLst/>
              </a:prstGeom>
              <a:noFill/>
              <a:ln w="76200" cmpd="tri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Text Box 24"/>
              <p:cNvSpPr txBox="1">
                <a:spLocks noChangeArrowheads="1"/>
              </p:cNvSpPr>
              <p:nvPr/>
            </p:nvSpPr>
            <p:spPr bwMode="auto">
              <a:xfrm>
                <a:off x="6461260" y="1660761"/>
                <a:ext cx="2287204" cy="400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18" tIns="45709" rIns="91418" bIns="45709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数字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后端采集数据</a:t>
                </a:r>
                <a:endParaRPr lang="zh-CN" altLang="en-US" sz="20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 flipV="1">
                <a:off x="7926421" y="4423541"/>
                <a:ext cx="0" cy="817202"/>
              </a:xfrm>
              <a:prstGeom prst="line">
                <a:avLst/>
              </a:prstGeom>
              <a:noFill/>
              <a:ln w="76200" cmpd="tri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7711829" y="4423541"/>
                <a:ext cx="214593" cy="1"/>
              </a:xfrm>
              <a:prstGeom prst="line">
                <a:avLst/>
              </a:prstGeom>
              <a:noFill/>
              <a:ln w="76200" cmpd="tri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Text Box 28"/>
              <p:cNvSpPr txBox="1">
                <a:spLocks noChangeArrowheads="1"/>
              </p:cNvSpPr>
              <p:nvPr/>
            </p:nvSpPr>
            <p:spPr bwMode="auto">
              <a:xfrm>
                <a:off x="3707904" y="4765307"/>
                <a:ext cx="982928" cy="400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18" tIns="45709" rIns="91418" bIns="45709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观测室</a:t>
                </a:r>
                <a:endParaRPr lang="zh-CN" altLang="en-US" sz="20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275547" y="5467290"/>
                <a:ext cx="69762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  <a:spcBef>
                    <a:spcPct val="50000"/>
                  </a:spcBef>
                </a:pPr>
                <a:r>
                  <a:rPr lang="zh-CN" altLang="en-US" sz="2000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控制</a:t>
                </a:r>
                <a:endParaRPr lang="en-US" altLang="zh-CN" sz="2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>
                  <a:lnSpc>
                    <a:spcPts val="1200"/>
                  </a:lnSpc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系统</a:t>
                </a:r>
                <a:endParaRPr lang="en-US" altLang="zh-CN" sz="2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852930" y="5357409"/>
                <a:ext cx="697627" cy="50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000"/>
                  </a:lnSpc>
                  <a:spcBef>
                    <a:spcPct val="50000"/>
                  </a:spcBef>
                </a:pPr>
                <a:r>
                  <a:rPr lang="zh-CN" altLang="en-US" sz="2000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数据</a:t>
                </a:r>
                <a:endParaRPr lang="en-US" altLang="zh-CN" sz="20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ts val="1000"/>
                  </a:lnSpc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显示</a:t>
                </a:r>
              </a:p>
            </p:txBody>
          </p:sp>
          <p:cxnSp>
            <p:nvCxnSpPr>
              <p:cNvPr id="7" name="直接连接符 6"/>
              <p:cNvCxnSpPr>
                <a:endCxn id="38" idx="1"/>
              </p:cNvCxnSpPr>
              <p:nvPr/>
            </p:nvCxnSpPr>
            <p:spPr>
              <a:xfrm>
                <a:off x="3191008" y="5467290"/>
                <a:ext cx="257470" cy="1739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endCxn id="38" idx="1"/>
              </p:cNvCxnSpPr>
              <p:nvPr/>
            </p:nvCxnSpPr>
            <p:spPr>
              <a:xfrm flipV="1">
                <a:off x="3166855" y="5641284"/>
                <a:ext cx="281623" cy="76338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>
                <a:stCxn id="38" idx="3"/>
              </p:cNvCxnSpPr>
              <p:nvPr/>
            </p:nvCxnSpPr>
            <p:spPr>
              <a:xfrm flipV="1">
                <a:off x="6207355" y="5079622"/>
                <a:ext cx="452877" cy="56166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>
                <a:stCxn id="38" idx="3"/>
              </p:cNvCxnSpPr>
              <p:nvPr/>
            </p:nvCxnSpPr>
            <p:spPr>
              <a:xfrm>
                <a:off x="6207355" y="5641284"/>
                <a:ext cx="298734" cy="76338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17" descr="RXR1-LARG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7904" y="2029295"/>
                <a:ext cx="1626028" cy="209991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5509729" y="2276872"/>
                <a:ext cx="69762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放大</a:t>
                </a:r>
                <a:endParaRPr lang="en-US" altLang="zh-CN" sz="2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zh-CN" altLang="en-US" sz="20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与</a:t>
                </a:r>
                <a:endParaRPr lang="en-US" altLang="zh-CN" sz="20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sz="20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混频</a:t>
                </a:r>
              </a:p>
            </p:txBody>
          </p:sp>
          <p:cxnSp>
            <p:nvCxnSpPr>
              <p:cNvPr id="65" name="直接箭头连接符 64"/>
              <p:cNvCxnSpPr>
                <a:stCxn id="14" idx="2"/>
              </p:cNvCxnSpPr>
              <p:nvPr/>
            </p:nvCxnSpPr>
            <p:spPr>
              <a:xfrm>
                <a:off x="1408431" y="2132856"/>
                <a:ext cx="138583" cy="317689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2070659" y="1763524"/>
                <a:ext cx="1107996" cy="36933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副反射面</a:t>
                </a:r>
              </a:p>
            </p:txBody>
          </p:sp>
          <p:cxnSp>
            <p:nvCxnSpPr>
              <p:cNvPr id="71" name="直接箭头连接符 70"/>
              <p:cNvCxnSpPr>
                <a:stCxn id="69" idx="2"/>
              </p:cNvCxnSpPr>
              <p:nvPr/>
            </p:nvCxnSpPr>
            <p:spPr>
              <a:xfrm>
                <a:off x="2624657" y="2132856"/>
                <a:ext cx="82496" cy="345195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741297" y="2500854"/>
                <a:ext cx="461665" cy="64011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支架</a:t>
                </a: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806295" y="2492896"/>
                <a:ext cx="288032" cy="59421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" name="直接箭头连接符 78"/>
              <p:cNvCxnSpPr>
                <a:stCxn id="77" idx="3"/>
              </p:cNvCxnSpPr>
              <p:nvPr/>
            </p:nvCxnSpPr>
            <p:spPr>
              <a:xfrm flipV="1">
                <a:off x="1094327" y="2500855"/>
                <a:ext cx="181220" cy="289149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Line 23"/>
              <p:cNvSpPr>
                <a:spLocks noChangeShapeType="1"/>
              </p:cNvSpPr>
              <p:nvPr/>
            </p:nvSpPr>
            <p:spPr bwMode="auto">
              <a:xfrm flipV="1">
                <a:off x="2337540" y="4883101"/>
                <a:ext cx="0" cy="522767"/>
              </a:xfrm>
              <a:prstGeom prst="line">
                <a:avLst/>
              </a:prstGeom>
              <a:noFill/>
              <a:ln w="76200" cmpd="tri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051720" y="4149080"/>
                <a:ext cx="1115135" cy="646331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方位俯仰驱动</a:t>
                </a:r>
                <a:endParaRPr lang="en-US" altLang="zh-CN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86" name="直接箭头连接符 85"/>
              <p:cNvCxnSpPr>
                <a:stCxn id="84" idx="1"/>
              </p:cNvCxnSpPr>
              <p:nvPr/>
            </p:nvCxnSpPr>
            <p:spPr>
              <a:xfrm flipH="1">
                <a:off x="1624362" y="4472246"/>
                <a:ext cx="427358" cy="293061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箭头连接符 86"/>
              <p:cNvCxnSpPr>
                <a:stCxn id="84" idx="1"/>
              </p:cNvCxnSpPr>
              <p:nvPr/>
            </p:nvCxnSpPr>
            <p:spPr>
              <a:xfrm flipH="1" flipV="1">
                <a:off x="1385038" y="3765588"/>
                <a:ext cx="666682" cy="70665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135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4123"/>
            <a:ext cx="9144000" cy="6828870"/>
            <a:chOff x="0" y="14123"/>
            <a:chExt cx="9144000" cy="6828870"/>
          </a:xfrm>
        </p:grpSpPr>
        <p:sp>
          <p:nvSpPr>
            <p:cNvPr id="5" name="TextBox 4"/>
            <p:cNvSpPr txBox="1"/>
            <p:nvPr/>
          </p:nvSpPr>
          <p:spPr>
            <a:xfrm>
              <a:off x="69792" y="6381328"/>
              <a:ext cx="7103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望远镜系统层次结构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85414" y="6535216"/>
              <a:ext cx="18585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 smtClean="0"/>
                <a:t>Wang et al.,PASP,2013</a:t>
              </a:r>
              <a:endParaRPr lang="zh-CN" altLang="en-US" sz="1400" b="1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8122" y="674693"/>
              <a:ext cx="86677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    系统常划分为五层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，其中观测控制系统</a:t>
              </a:r>
              <a:r>
                <a:rPr lang="en-US" altLang="zh-CN" sz="2800" b="1" dirty="0">
                  <a:latin typeface="楷体" pitchFamily="49" charset="-122"/>
                  <a:ea typeface="楷体" pitchFamily="49" charset="-122"/>
                </a:rPr>
                <a:t>(OCS)</a:t>
              </a:r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连接</a:t>
              </a:r>
              <a:endParaRPr lang="en-US" altLang="zh-CN" sz="2800" b="1" dirty="0" smtClean="0">
                <a:latin typeface="楷体" pitchFamily="49" charset="-122"/>
                <a:ea typeface="楷体" pitchFamily="49" charset="-122"/>
              </a:endParaRPr>
            </a:p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用户与各子系统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，是整个系统的中枢。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0" y="1700807"/>
              <a:ext cx="7236296" cy="4707905"/>
              <a:chOff x="395536" y="1023119"/>
              <a:chExt cx="8208912" cy="5385594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484784"/>
                <a:ext cx="8208912" cy="49239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" name="直接连接符 2"/>
              <p:cNvCxnSpPr/>
              <p:nvPr/>
            </p:nvCxnSpPr>
            <p:spPr>
              <a:xfrm>
                <a:off x="467544" y="1484784"/>
                <a:ext cx="1584176" cy="0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2051720" y="1484784"/>
                <a:ext cx="194421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3995936" y="1484784"/>
                <a:ext cx="4536504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67544" y="1023119"/>
                <a:ext cx="8064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rPr>
                  <a:t>      用户       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华文楷体" pitchFamily="2" charset="-122"/>
                    <a:ea typeface="华文楷体" pitchFamily="2" charset="-122"/>
                  </a:rPr>
                  <a:t>观测控制                      </a:t>
                </a:r>
                <a:r>
                  <a:rPr lang="zh-CN" altLang="en-US" sz="2400" b="1" dirty="0" smtClean="0">
                    <a:solidFill>
                      <a:srgbClr val="00B050"/>
                    </a:solidFill>
                    <a:latin typeface="华文楷体" pitchFamily="2" charset="-122"/>
                    <a:ea typeface="华文楷体" pitchFamily="2" charset="-122"/>
                  </a:rPr>
                  <a:t>子系统                </a:t>
                </a:r>
                <a:endParaRPr lang="zh-CN" altLang="en-US" b="1" dirty="0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7236296" y="2289066"/>
              <a:ext cx="18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华文仿宋" pitchFamily="2" charset="-122"/>
                  <a:ea typeface="华文仿宋" pitchFamily="2" charset="-122"/>
                </a:rPr>
                <a:t>方位俯仰，主副面，换馈等；</a:t>
              </a:r>
              <a:endParaRPr lang="zh-CN" altLang="en-US" sz="2000" b="1" dirty="0">
                <a:latin typeface="华文仿宋" pitchFamily="2" charset="-122"/>
                <a:ea typeface="华文仿宋" pitchFamily="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36296" y="3369186"/>
              <a:ext cx="18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华文仿宋" pitchFamily="2" charset="-122"/>
                  <a:ea typeface="华文仿宋" pitchFamily="2" charset="-122"/>
                </a:rPr>
                <a:t>信道、监控、</a:t>
              </a:r>
              <a:endParaRPr lang="en-US" altLang="zh-CN" sz="2000" b="1" dirty="0" smtClean="0">
                <a:latin typeface="华文仿宋" pitchFamily="2" charset="-122"/>
                <a:ea typeface="华文仿宋" pitchFamily="2" charset="-122"/>
              </a:endParaRPr>
            </a:p>
            <a:p>
              <a:r>
                <a:rPr lang="zh-CN" altLang="en-US" sz="2000" b="1" dirty="0" smtClean="0">
                  <a:latin typeface="华文仿宋" pitchFamily="2" charset="-122"/>
                  <a:ea typeface="华文仿宋" pitchFamily="2" charset="-122"/>
                </a:rPr>
                <a:t>参数设置等；</a:t>
              </a:r>
              <a:endParaRPr lang="zh-CN" altLang="en-US" sz="2000" b="1" dirty="0">
                <a:latin typeface="华文仿宋" pitchFamily="2" charset="-122"/>
                <a:ea typeface="华文仿宋" pitchFamily="2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36296" y="4521314"/>
              <a:ext cx="18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华文仿宋" pitchFamily="2" charset="-122"/>
                  <a:ea typeface="华文仿宋" pitchFamily="2" charset="-122"/>
                </a:rPr>
                <a:t>数据存储、预处理等；</a:t>
              </a:r>
              <a:endParaRPr lang="zh-CN" altLang="en-US" sz="2000" b="1" dirty="0">
                <a:latin typeface="华文仿宋" pitchFamily="2" charset="-122"/>
                <a:ea typeface="华文仿宋" pitchFamily="2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56306" y="5693186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华文仿宋" pitchFamily="2" charset="-122"/>
                  <a:ea typeface="华文仿宋" pitchFamily="2" charset="-122"/>
                </a:rPr>
                <a:t>气象信息等；</a:t>
              </a:r>
              <a:endParaRPr lang="zh-CN" altLang="en-US" sz="2000" b="1" dirty="0">
                <a:latin typeface="华文仿宋" pitchFamily="2" charset="-122"/>
                <a:ea typeface="华文仿宋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14123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射电望远镜</a:t>
              </a:r>
              <a:r>
                <a:rPr lang="en-US" altLang="zh-CN" sz="4000" b="1" dirty="0" smtClean="0">
                  <a:latin typeface="微软雅黑" pitchFamily="34" charset="-122"/>
                  <a:ea typeface="微软雅黑" pitchFamily="34" charset="-122"/>
                </a:rPr>
                <a:t>OCS</a:t>
              </a:r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简介</a:t>
              </a:r>
              <a:endParaRPr lang="zh-CN" altLang="en-US" sz="4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1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4123"/>
            <a:ext cx="9166890" cy="6818998"/>
            <a:chOff x="0" y="14123"/>
            <a:chExt cx="9166890" cy="681899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722010"/>
              <a:ext cx="5185413" cy="5731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182655" y="4345940"/>
              <a:ext cx="17572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0000CC"/>
                  </a:solidFill>
                  <a:latin typeface="微软雅黑" pitchFamily="34" charset="-122"/>
                  <a:ea typeface="微软雅黑" pitchFamily="34" charset="-122"/>
                </a:rPr>
                <a:t>OCS</a:t>
              </a:r>
              <a:r>
                <a:rPr lang="zh-CN" altLang="en-US" sz="2800" b="1" dirty="0" smtClean="0">
                  <a:solidFill>
                    <a:srgbClr val="0000CC"/>
                  </a:solidFill>
                  <a:latin typeface="微软雅黑" pitchFamily="34" charset="-122"/>
                  <a:ea typeface="微软雅黑" pitchFamily="34" charset="-122"/>
                </a:rPr>
                <a:t>系统</a:t>
              </a:r>
              <a:r>
                <a:rPr lang="en-US" altLang="zh-CN" sz="2800" b="1" dirty="0" smtClean="0">
                  <a:solidFill>
                    <a:srgbClr val="0000CC"/>
                  </a:solidFill>
                  <a:latin typeface="微软雅黑" pitchFamily="34" charset="-122"/>
                  <a:ea typeface="微软雅黑" pitchFamily="34" charset="-122"/>
                </a:rPr>
                <a:t>:</a:t>
              </a:r>
              <a:endParaRPr lang="zh-CN" altLang="en-US" sz="28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20072" y="4941168"/>
              <a:ext cx="38164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        望远镜的抽象管理环境，并按需求协调硬件</a:t>
              </a:r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产生科学</a:t>
              </a: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数据，方便用户</a:t>
              </a:r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的</a:t>
              </a: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操作。</a:t>
              </a:r>
              <a:endParaRPr lang="zh-CN" altLang="en-US" sz="2400" b="1" dirty="0"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76056" y="817548"/>
              <a:ext cx="1723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00CC"/>
                  </a:solidFill>
                  <a:latin typeface="微软雅黑" pitchFamily="34" charset="-122"/>
                  <a:ea typeface="微软雅黑" pitchFamily="34" charset="-122"/>
                </a:rPr>
                <a:t>主要功能</a:t>
              </a:r>
              <a:r>
                <a:rPr lang="en-US" altLang="zh-CN" sz="2800" b="1" dirty="0" smtClean="0">
                  <a:solidFill>
                    <a:srgbClr val="0000CC"/>
                  </a:solidFill>
                  <a:latin typeface="微软雅黑" pitchFamily="34" charset="-122"/>
                  <a:ea typeface="微软雅黑" pitchFamily="34" charset="-122"/>
                </a:rPr>
                <a:t>:</a:t>
              </a:r>
              <a:endParaRPr lang="zh-CN" altLang="en-US" sz="28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72429" y="1318116"/>
              <a:ext cx="2993127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本地</a:t>
              </a:r>
              <a:r>
                <a:rPr lang="en-US" altLang="zh-CN" sz="2400" b="1" dirty="0">
                  <a:latin typeface="华文楷体" pitchFamily="2" charset="-122"/>
                  <a:ea typeface="华文楷体" pitchFamily="2" charset="-122"/>
                </a:rPr>
                <a:t>/</a:t>
              </a:r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远程观测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控制界面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观测模式命令解析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zh-CN" altLang="en-US" sz="2400" b="1" dirty="0">
                  <a:latin typeface="华文楷体" pitchFamily="2" charset="-122"/>
                  <a:ea typeface="华文楷体" pitchFamily="2" charset="-122"/>
                </a:rPr>
                <a:t>数据</a:t>
              </a: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归档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状态监控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报警处理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zh-CN" altLang="en-US" sz="2400" b="1" dirty="0" smtClean="0">
                  <a:latin typeface="华文楷体" pitchFamily="2" charset="-122"/>
                  <a:ea typeface="华文楷体" pitchFamily="2" charset="-122"/>
                </a:rPr>
                <a:t>日志管理</a:t>
              </a:r>
              <a:endParaRPr lang="en-US" altLang="zh-CN" sz="2400" b="1" dirty="0" smtClean="0">
                <a:latin typeface="华文楷体" pitchFamily="2" charset="-122"/>
                <a:ea typeface="华文楷体" pitchFamily="2" charset="-122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altLang="zh-CN" sz="2400" b="1" dirty="0" smtClean="0">
                  <a:latin typeface="华文楷体" pitchFamily="2" charset="-122"/>
                  <a:ea typeface="华文楷体" pitchFamily="2" charset="-122"/>
                </a:rPr>
                <a:t> ……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08304" y="6525344"/>
              <a:ext cx="18585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 smtClean="0"/>
                <a:t>Wang et al.,PASP,2013</a:t>
              </a:r>
              <a:endParaRPr lang="zh-CN" altLang="en-US" sz="1400" b="1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504" y="6413266"/>
              <a:ext cx="4824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一种</a:t>
              </a:r>
              <a:r>
                <a:rPr lang="en-US" altLang="zh-CN" sz="2000" b="1" dirty="0" smtClean="0">
                  <a:latin typeface="微软雅黑" pitchFamily="34" charset="-122"/>
                  <a:ea typeface="微软雅黑" pitchFamily="34" charset="-122"/>
                </a:rPr>
                <a:t>OCS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概念设计示意图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14123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射电望远镜</a:t>
              </a:r>
              <a:r>
                <a:rPr lang="en-US" altLang="zh-CN" sz="4000" b="1" dirty="0" smtClean="0">
                  <a:latin typeface="微软雅黑" pitchFamily="34" charset="-122"/>
                  <a:ea typeface="微软雅黑" pitchFamily="34" charset="-122"/>
                </a:rPr>
                <a:t>OCS</a:t>
              </a:r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简介</a:t>
              </a:r>
              <a:endParaRPr lang="zh-CN" altLang="en-US" sz="4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" y="188640"/>
            <a:ext cx="9143999" cy="5182835"/>
            <a:chOff x="-1" y="188640"/>
            <a:chExt cx="9143999" cy="5182835"/>
          </a:xfrm>
        </p:grpSpPr>
        <p:sp>
          <p:nvSpPr>
            <p:cNvPr id="4" name="TextBox 3"/>
            <p:cNvSpPr txBox="1"/>
            <p:nvPr/>
          </p:nvSpPr>
          <p:spPr>
            <a:xfrm>
              <a:off x="-1" y="188640"/>
              <a:ext cx="9143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 smtClean="0">
                  <a:latin typeface="微软雅黑" pitchFamily="34" charset="-122"/>
                  <a:ea typeface="微软雅黑" pitchFamily="34" charset="-122"/>
                </a:rPr>
                <a:t>报告提纲</a:t>
              </a:r>
              <a:endParaRPr lang="zh-CN" altLang="en-US" sz="48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75656" y="1340768"/>
              <a:ext cx="48686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zh-CN" altLang="en-US" sz="3600" b="1" dirty="0" smtClean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rPr>
                <a:t> 射电望远镜</a:t>
              </a:r>
              <a:r>
                <a:rPr lang="en-US" altLang="zh-CN" sz="3600" b="1" dirty="0" smtClean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rPr>
                <a:t>OCS</a:t>
              </a:r>
              <a:r>
                <a:rPr lang="zh-CN" altLang="en-US" sz="3600" b="1" dirty="0" smtClean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rPr>
                <a:t>简介</a:t>
              </a:r>
              <a:endParaRPr lang="zh-CN" altLang="en-US" sz="36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76129" y="2336701"/>
              <a:ext cx="71769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zh-CN" altLang="en-US" sz="3600" b="1" dirty="0" smtClean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rPr>
                <a:t> 射电望远镜</a:t>
              </a:r>
              <a:r>
                <a:rPr lang="en-US" altLang="zh-CN" sz="3600" b="1" dirty="0" smtClean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rPr>
                <a:t>OCS</a:t>
              </a:r>
              <a:r>
                <a:rPr lang="zh-CN" altLang="en-US" sz="3600" b="1" dirty="0" smtClean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rPr>
                <a:t>现状与发展趋势</a:t>
              </a:r>
              <a:endParaRPr lang="zh-CN" altLang="en-US" sz="36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0609" y="4725144"/>
              <a:ext cx="1685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zh-CN" altLang="en-US" sz="3600" b="1" dirty="0" smtClean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rPr>
                <a:t> 总结</a:t>
              </a:r>
              <a:endParaRPr lang="zh-CN" altLang="en-US" sz="3600" b="1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915816" y="2985536"/>
              <a:ext cx="511870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ü"/>
              </a:pPr>
              <a:r>
                <a:rPr lang="zh-CN" altLang="en-US" sz="3200" b="1" dirty="0" smtClean="0">
                  <a:latin typeface="华文楷体" pitchFamily="2" charset="-122"/>
                  <a:ea typeface="华文楷体" pitchFamily="2" charset="-122"/>
                </a:rPr>
                <a:t>佳木斯</a:t>
              </a:r>
              <a:r>
                <a:rPr lang="en-US" altLang="zh-CN" sz="3200" b="1" dirty="0" smtClean="0">
                  <a:latin typeface="华文楷体" pitchFamily="2" charset="-122"/>
                  <a:ea typeface="华文楷体" pitchFamily="2" charset="-122"/>
                </a:rPr>
                <a:t>66</a:t>
              </a:r>
              <a:r>
                <a:rPr lang="zh-CN" altLang="en-US" sz="3200" b="1" dirty="0" smtClean="0">
                  <a:latin typeface="华文楷体" pitchFamily="2" charset="-122"/>
                  <a:ea typeface="华文楷体" pitchFamily="2" charset="-122"/>
                </a:rPr>
                <a:t>米观测体会</a:t>
              </a:r>
              <a:endParaRPr lang="en-US" altLang="zh-CN" sz="3200" b="1" dirty="0" smtClean="0">
                <a:latin typeface="华文楷体" pitchFamily="2" charset="-122"/>
                <a:ea typeface="华文楷体" pitchFamily="2" charset="-122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zh-CN" altLang="en-US" sz="3200" b="1" dirty="0" smtClean="0">
                  <a:latin typeface="华文楷体" pitchFamily="2" charset="-122"/>
                  <a:ea typeface="华文楷体" pitchFamily="2" charset="-122"/>
                </a:rPr>
                <a:t>射电望远镜</a:t>
              </a:r>
              <a:r>
                <a:rPr lang="en-US" altLang="zh-CN" sz="3200" b="1" dirty="0" smtClean="0">
                  <a:latin typeface="华文楷体" pitchFamily="2" charset="-122"/>
                  <a:ea typeface="华文楷体" pitchFamily="2" charset="-122"/>
                </a:rPr>
                <a:t>OCS</a:t>
              </a:r>
              <a:r>
                <a:rPr lang="zh-CN" altLang="en-US" sz="3200" b="1" dirty="0" smtClean="0">
                  <a:latin typeface="华文楷体" pitchFamily="2" charset="-122"/>
                  <a:ea typeface="华文楷体" pitchFamily="2" charset="-122"/>
                </a:rPr>
                <a:t>设计实例</a:t>
              </a:r>
              <a:endParaRPr lang="en-US" altLang="zh-CN" sz="3200" b="1" dirty="0" smtClean="0">
                <a:latin typeface="华文楷体" pitchFamily="2" charset="-122"/>
                <a:ea typeface="华文楷体" pitchFamily="2" charset="-122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zh-CN" altLang="en-US" sz="3200" b="1" dirty="0" smtClean="0">
                  <a:latin typeface="华文楷体" pitchFamily="2" charset="-122"/>
                  <a:ea typeface="华文楷体" pitchFamily="2" charset="-122"/>
                </a:rPr>
                <a:t>射电望远镜</a:t>
              </a:r>
              <a:r>
                <a:rPr lang="en-US" altLang="zh-CN" sz="3200" b="1" dirty="0" smtClean="0">
                  <a:latin typeface="华文楷体" pitchFamily="2" charset="-122"/>
                  <a:ea typeface="华文楷体" pitchFamily="2" charset="-122"/>
                </a:rPr>
                <a:t>OCS</a:t>
              </a:r>
              <a:r>
                <a:rPr lang="zh-CN" altLang="en-US" sz="3200" b="1" dirty="0" smtClean="0">
                  <a:latin typeface="华文楷体" pitchFamily="2" charset="-122"/>
                  <a:ea typeface="华文楷体" pitchFamily="2" charset="-122"/>
                </a:rPr>
                <a:t>发展趋势</a:t>
              </a:r>
              <a:endParaRPr lang="en-US" altLang="zh-CN" sz="3200" b="1" dirty="0" smtClean="0">
                <a:latin typeface="华文楷体" pitchFamily="2" charset="-122"/>
                <a:ea typeface="华文楷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2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佳木斯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66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米观测体会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" y="530677"/>
            <a:ext cx="9144000" cy="6322769"/>
            <a:chOff x="1" y="530677"/>
            <a:chExt cx="9144000" cy="6322769"/>
          </a:xfrm>
        </p:grpSpPr>
        <p:sp>
          <p:nvSpPr>
            <p:cNvPr id="85" name="TextBox 84"/>
            <p:cNvSpPr txBox="1"/>
            <p:nvPr/>
          </p:nvSpPr>
          <p:spPr>
            <a:xfrm>
              <a:off x="1" y="6453336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        佳木斯</a:t>
              </a:r>
              <a:r>
                <a:rPr lang="en-US" altLang="zh-CN" sz="2000" b="1" dirty="0">
                  <a:latin typeface="微软雅黑" pitchFamily="34" charset="-122"/>
                  <a:ea typeface="微软雅黑" pitchFamily="34" charset="-122"/>
                </a:rPr>
                <a:t>66</a:t>
              </a: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米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射电望远镜系统                              观测流程示意图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79512" y="530677"/>
              <a:ext cx="884729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楷体" pitchFamily="49" charset="-122"/>
                  <a:ea typeface="楷体" pitchFamily="49" charset="-122"/>
                </a:rPr>
                <a:t>     OCS</a:t>
              </a:r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连接用户与望远镜，既要满足观测需求，又要</a:t>
              </a:r>
              <a:endParaRPr lang="en-US" altLang="zh-CN" sz="2800" b="1" dirty="0" smtClean="0">
                <a:latin typeface="楷体" pitchFamily="49" charset="-122"/>
                <a:ea typeface="楷体" pitchFamily="49" charset="-122"/>
              </a:endParaRPr>
            </a:p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为观测提供便利，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其</a:t>
              </a:r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关乎需求、效率与安全等方面。</a:t>
              </a:r>
              <a:endParaRPr lang="zh-CN" altLang="en-US" sz="2800" b="1" dirty="0">
                <a:latin typeface="楷体" pitchFamily="49" charset="-122"/>
                <a:ea typeface="楷体" pitchFamily="49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364088" y="1800074"/>
              <a:ext cx="3159297" cy="4221214"/>
              <a:chOff x="5148064" y="1728066"/>
              <a:chExt cx="3159297" cy="422121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6024413" y="2730113"/>
                <a:ext cx="1346844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rPr>
                  <a:t>设备初始化</a:t>
                </a:r>
                <a:endParaRPr lang="zh-CN" altLang="en-US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5148064" y="3675509"/>
                <a:ext cx="3159297" cy="1208486"/>
                <a:chOff x="5076056" y="2292522"/>
                <a:chExt cx="3159297" cy="1208486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5076056" y="2300679"/>
                  <a:ext cx="418704" cy="120032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扫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pPr algn="ctr"/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描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pPr algn="ctr"/>
                  <a:r>
                    <a:rPr lang="en-US" altLang="zh-CN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3C</a:t>
                  </a:r>
                  <a:endParaRPr lang="en-US" altLang="zh-CN" b="1" dirty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pPr algn="ctr"/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源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6196472" y="2297420"/>
                  <a:ext cx="417102" cy="120032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目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标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跟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踪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747186" y="2297419"/>
                  <a:ext cx="417102" cy="120032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区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域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扫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描</a:t>
                  </a:r>
                  <a:endParaRPr lang="zh-CN" altLang="en-US" b="1" dirty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7286996" y="2300679"/>
                  <a:ext cx="417102" cy="120032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地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面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辐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射</a:t>
                  </a:r>
                  <a:endParaRPr lang="zh-CN" altLang="en-US" b="1" dirty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652120" y="2297517"/>
                  <a:ext cx="417102" cy="120032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指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向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标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准</a:t>
                  </a:r>
                  <a:endParaRPr lang="zh-CN" altLang="en-US" b="1" dirty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18251" y="2292522"/>
                  <a:ext cx="417102" cy="120032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其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它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模</a:t>
                  </a:r>
                  <a:endPara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  <a:p>
                  <a:r>
                    <a:rPr lang="zh-CN" altLang="en-US" b="1" dirty="0" smtClean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式</a:t>
                  </a:r>
                  <a:endParaRPr lang="zh-CN" altLang="en-US" b="1" dirty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endParaRPr>
                </a:p>
              </p:txBody>
            </p:sp>
          </p:grpSp>
          <p:cxnSp>
            <p:nvCxnSpPr>
              <p:cNvPr id="10" name="直接箭头连接符 9"/>
              <p:cNvCxnSpPr/>
              <p:nvPr/>
            </p:nvCxnSpPr>
            <p:spPr>
              <a:xfrm>
                <a:off x="6723185" y="3199571"/>
                <a:ext cx="0" cy="4039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6723185" y="5031912"/>
                <a:ext cx="0" cy="3895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6201880" y="5579948"/>
                <a:ext cx="1107996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rPr>
                  <a:t>开始观测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42136" y="1728066"/>
                <a:ext cx="2161169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rPr>
                  <a:t>选择</a:t>
                </a:r>
                <a:r>
                  <a:rPr lang="en-US" altLang="zh-CN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rPr>
                  <a:t>/</a:t>
                </a:r>
                <a:r>
                  <a:rPr lang="zh-CN" altLang="en-US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rPr>
                  <a:t>添加观测</a:t>
                </a:r>
                <a:r>
                  <a:rPr lang="zh-CN" altLang="en-US" b="1" dirty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rPr>
                  <a:t>目标</a:t>
                </a:r>
              </a:p>
            </p:txBody>
          </p:sp>
          <p:cxnSp>
            <p:nvCxnSpPr>
              <p:cNvPr id="62" name="直接箭头连接符 61"/>
              <p:cNvCxnSpPr/>
              <p:nvPr/>
            </p:nvCxnSpPr>
            <p:spPr>
              <a:xfrm>
                <a:off x="6732240" y="2204864"/>
                <a:ext cx="0" cy="4039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417623" y="1484784"/>
              <a:ext cx="4730441" cy="4938067"/>
              <a:chOff x="417623" y="1484784"/>
              <a:chExt cx="4730441" cy="493806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417623" y="1484784"/>
                <a:ext cx="3877436" cy="4938067"/>
                <a:chOff x="417623" y="1484784"/>
                <a:chExt cx="3877436" cy="4938067"/>
              </a:xfrm>
            </p:grpSpPr>
            <p:pic>
              <p:nvPicPr>
                <p:cNvPr id="1026" name="Picture 2" descr="C:\Users\China-VOer\Desktop\001ASwJozy6Ns78gVWWca&amp;690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855" r="22008"/>
                <a:stretch/>
              </p:blipFill>
              <p:spPr bwMode="auto">
                <a:xfrm flipH="1">
                  <a:off x="439463" y="3517269"/>
                  <a:ext cx="1769622" cy="22575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7" name="组合 16"/>
                <p:cNvGrpSpPr/>
                <p:nvPr/>
              </p:nvGrpSpPr>
              <p:grpSpPr>
                <a:xfrm>
                  <a:off x="417623" y="1484784"/>
                  <a:ext cx="1683391" cy="1608861"/>
                  <a:chOff x="417623" y="1484784"/>
                  <a:chExt cx="1683391" cy="1608861"/>
                </a:xfrm>
              </p:grpSpPr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571604" y="1484784"/>
                    <a:ext cx="529410" cy="1600438"/>
                  </a:xfrm>
                  <a:prstGeom prst="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400" b="1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天</a:t>
                    </a:r>
                    <a:endParaRPr lang="en-US" altLang="zh-CN" sz="1400" b="1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/>
                    <a:r>
                      <a:rPr lang="zh-CN" altLang="en-US" sz="1400" b="1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线</a:t>
                    </a:r>
                    <a:endParaRPr lang="en-US" altLang="zh-CN" sz="1400" b="1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/>
                    <a:r>
                      <a:rPr lang="zh-CN" altLang="en-US" sz="1400" b="1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控</a:t>
                    </a:r>
                    <a:endParaRPr lang="en-US" altLang="zh-CN" sz="1400" b="1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/>
                    <a:r>
                      <a:rPr lang="zh-CN" altLang="en-US" sz="1400" b="1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制</a:t>
                    </a:r>
                    <a:endParaRPr lang="en-US" altLang="zh-CN" sz="1400" b="1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/>
                    <a:r>
                      <a:rPr lang="zh-CN" altLang="en-US" sz="1400" b="1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计</a:t>
                    </a:r>
                    <a:endParaRPr lang="en-US" altLang="zh-CN" sz="1400" b="1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/>
                    <a:r>
                      <a:rPr lang="zh-CN" altLang="en-US" sz="1400" b="1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算</a:t>
                    </a:r>
                    <a:endParaRPr lang="en-US" altLang="zh-CN" sz="1400" b="1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/>
                    <a:r>
                      <a:rPr lang="zh-CN" altLang="en-US" sz="1400" b="1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机</a:t>
                    </a:r>
                    <a:endParaRPr lang="zh-CN" altLang="en-US" sz="1400" b="1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24398" y="2463567"/>
                    <a:ext cx="1018952" cy="338554"/>
                  </a:xfrm>
                  <a:prstGeom prst="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600" b="1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电流 </a:t>
                    </a:r>
                    <a:endParaRPr lang="zh-CN" altLang="en-US" sz="1600" b="1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24398" y="1812780"/>
                    <a:ext cx="1005403" cy="313444"/>
                  </a:xfrm>
                  <a:prstGeom prst="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zh-CN" altLang="en-US" sz="16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天线状态</a:t>
                    </a: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24398" y="1499336"/>
                    <a:ext cx="1005403" cy="313444"/>
                  </a:xfrm>
                  <a:prstGeom prst="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zh-CN" altLang="en-US" sz="16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跟踪功能</a:t>
                    </a: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24398" y="2126224"/>
                    <a:ext cx="1005403" cy="338554"/>
                  </a:xfrm>
                  <a:prstGeom prst="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600" b="1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副</a:t>
                    </a:r>
                    <a:r>
                      <a:rPr lang="zh-CN" altLang="en-US" sz="1600" b="1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面随动</a:t>
                    </a:r>
                    <a:endParaRPr lang="zh-CN" altLang="en-US" sz="1600" b="1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17623" y="2780201"/>
                    <a:ext cx="1018952" cy="313444"/>
                  </a:xfrm>
                  <a:prstGeom prst="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600" b="1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其它等</a:t>
                    </a:r>
                    <a:endParaRPr lang="zh-CN" altLang="en-US" sz="1600" b="1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2619409" y="3310245"/>
                  <a:ext cx="1675650" cy="1600438"/>
                  <a:chOff x="3048992" y="3284984"/>
                  <a:chExt cx="1675650" cy="1728649"/>
                </a:xfrm>
              </p:grpSpPr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196198" y="3284984"/>
                    <a:ext cx="528444" cy="172864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设</a:t>
                    </a:r>
                    <a:endParaRPr lang="en-US" altLang="zh-CN" sz="1400" b="1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/>
                    <a:r>
                      <a: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备</a:t>
                    </a:r>
                    <a:endParaRPr lang="en-US" altLang="zh-CN" sz="1400" b="1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/>
                    <a:r>
                      <a: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控</a:t>
                    </a:r>
                    <a:endParaRPr lang="en-US" altLang="zh-CN" sz="1400" b="1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/>
                    <a:r>
                      <a: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制</a:t>
                    </a:r>
                    <a:endParaRPr lang="en-US" altLang="zh-CN" sz="1400" b="1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/>
                    <a:r>
                      <a: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计</a:t>
                    </a:r>
                    <a:endParaRPr lang="en-US" altLang="zh-CN" sz="1400" b="1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/>
                    <a:r>
                      <a: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算</a:t>
                    </a:r>
                    <a:endParaRPr lang="en-US" altLang="zh-CN" sz="1400" b="1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/>
                    <a:r>
                      <a: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机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3048993" y="3514944"/>
                    <a:ext cx="1018952" cy="338554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6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设备加电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048993" y="4192052"/>
                    <a:ext cx="1018954" cy="338554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6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信道选择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048993" y="3853498"/>
                    <a:ext cx="1018952" cy="338554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6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增益设置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048992" y="4530606"/>
                    <a:ext cx="1018956" cy="338554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6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其它等</a:t>
                    </a:r>
                    <a:endParaRPr lang="zh-CN" altLang="en-US" sz="1600" b="1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492005" y="6084297"/>
                  <a:ext cx="1675650" cy="338554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rgbClr val="FFFF00"/>
                      </a:solidFill>
                      <a:latin typeface="微软雅黑" pitchFamily="34" charset="-122"/>
                      <a:ea typeface="微软雅黑" pitchFamily="34" charset="-122"/>
                    </a:rPr>
                    <a:t>气象计算机</a:t>
                  </a:r>
                </a:p>
              </p:txBody>
            </p:sp>
            <p:sp>
              <p:nvSpPr>
                <p:cNvPr id="1047" name="TextBox 1046"/>
                <p:cNvSpPr txBox="1"/>
                <p:nvPr/>
              </p:nvSpPr>
              <p:spPr>
                <a:xfrm>
                  <a:off x="2611025" y="1510415"/>
                  <a:ext cx="1005403" cy="338554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1002">
                  <a:schemeClr val="lt2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rgbClr val="0000CC"/>
                      </a:solidFill>
                      <a:latin typeface="微软雅黑" pitchFamily="34" charset="-122"/>
                      <a:ea typeface="微软雅黑" pitchFamily="34" charset="-122"/>
                    </a:rPr>
                    <a:t>射电源表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2611025" y="1866310"/>
                  <a:ext cx="1005403" cy="338554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1002">
                  <a:schemeClr val="lt2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1600" b="1" dirty="0" smtClean="0">
                      <a:solidFill>
                        <a:srgbClr val="0000CC"/>
                      </a:solidFill>
                      <a:latin typeface="微软雅黑" pitchFamily="34" charset="-122"/>
                      <a:ea typeface="微软雅黑" pitchFamily="34" charset="-122"/>
                    </a:rPr>
                    <a:t>目标跟踪</a:t>
                  </a:r>
                  <a:endParaRPr lang="zh-CN" altLang="en-US" sz="1600" b="1" dirty="0">
                    <a:solidFill>
                      <a:srgbClr val="0000C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2611025" y="2175828"/>
                  <a:ext cx="1005403" cy="338554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1002">
                  <a:schemeClr val="lt2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1600" b="1" dirty="0" smtClean="0">
                      <a:solidFill>
                        <a:srgbClr val="0000CC"/>
                      </a:solidFill>
                      <a:latin typeface="微软雅黑" pitchFamily="34" charset="-122"/>
                      <a:ea typeface="微软雅黑" pitchFamily="34" charset="-122"/>
                    </a:rPr>
                    <a:t>位置偏移</a:t>
                  </a:r>
                  <a:endParaRPr lang="zh-CN" altLang="en-US" sz="1600" b="1" dirty="0">
                    <a:solidFill>
                      <a:srgbClr val="0000C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2611025" y="2514382"/>
                  <a:ext cx="1005403" cy="338554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1002">
                  <a:schemeClr val="lt2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1600" b="1" dirty="0" smtClean="0">
                      <a:solidFill>
                        <a:srgbClr val="0000CC"/>
                      </a:solidFill>
                      <a:latin typeface="微软雅黑" pitchFamily="34" charset="-122"/>
                      <a:ea typeface="微软雅黑" pitchFamily="34" charset="-122"/>
                    </a:rPr>
                    <a:t>天线位置</a:t>
                  </a:r>
                  <a:endParaRPr lang="zh-CN" altLang="en-US" sz="1600" b="1" dirty="0">
                    <a:solidFill>
                      <a:srgbClr val="0000C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052" name="TextBox 1051"/>
                <p:cNvSpPr txBox="1"/>
                <p:nvPr/>
              </p:nvSpPr>
              <p:spPr>
                <a:xfrm>
                  <a:off x="3775977" y="1683385"/>
                  <a:ext cx="519082" cy="132343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1002">
                  <a:schemeClr val="lt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b="1" dirty="0" smtClean="0">
                      <a:solidFill>
                        <a:srgbClr val="0000CC"/>
                      </a:solidFill>
                      <a:latin typeface="微软雅黑" pitchFamily="34" charset="-122"/>
                      <a:ea typeface="微软雅黑" pitchFamily="34" charset="-122"/>
                    </a:rPr>
                    <a:t>观</a:t>
                  </a:r>
                  <a:endParaRPr lang="en-US" altLang="zh-CN" sz="1600" b="1" dirty="0">
                    <a:solidFill>
                      <a:srgbClr val="0000C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/>
                  <a:r>
                    <a:rPr lang="zh-CN" altLang="en-US" sz="1600" b="1" dirty="0">
                      <a:solidFill>
                        <a:srgbClr val="0000CC"/>
                      </a:solidFill>
                      <a:latin typeface="微软雅黑" pitchFamily="34" charset="-122"/>
                      <a:ea typeface="微软雅黑" pitchFamily="34" charset="-122"/>
                    </a:rPr>
                    <a:t>测</a:t>
                  </a:r>
                  <a:endParaRPr lang="en-US" altLang="zh-CN" sz="1600" b="1" dirty="0">
                    <a:solidFill>
                      <a:srgbClr val="0000C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/>
                  <a:r>
                    <a:rPr lang="zh-CN" altLang="en-US" sz="1600" b="1" dirty="0">
                      <a:solidFill>
                        <a:srgbClr val="0000CC"/>
                      </a:solidFill>
                      <a:latin typeface="微软雅黑" pitchFamily="34" charset="-122"/>
                      <a:ea typeface="微软雅黑" pitchFamily="34" charset="-122"/>
                    </a:rPr>
                    <a:t>控</a:t>
                  </a:r>
                  <a:endParaRPr lang="en-US" altLang="zh-CN" sz="1600" b="1" dirty="0">
                    <a:solidFill>
                      <a:srgbClr val="0000C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/>
                  <a:r>
                    <a:rPr lang="zh-CN" altLang="en-US" sz="1600" b="1" dirty="0" smtClean="0">
                      <a:solidFill>
                        <a:srgbClr val="0000CC"/>
                      </a:solidFill>
                      <a:latin typeface="微软雅黑" pitchFamily="34" charset="-122"/>
                      <a:ea typeface="微软雅黑" pitchFamily="34" charset="-122"/>
                    </a:rPr>
                    <a:t>制</a:t>
                  </a:r>
                  <a:endParaRPr lang="en-US" altLang="zh-CN" sz="1600" b="1" dirty="0" smtClean="0">
                    <a:solidFill>
                      <a:srgbClr val="0000C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/>
                  <a:r>
                    <a:rPr lang="zh-CN" altLang="en-US" sz="1600" b="1" dirty="0">
                      <a:solidFill>
                        <a:srgbClr val="0000CC"/>
                      </a:solidFill>
                      <a:latin typeface="微软雅黑" pitchFamily="34" charset="-122"/>
                      <a:ea typeface="微软雅黑" pitchFamily="34" charset="-122"/>
                    </a:rPr>
                    <a:t>台</a:t>
                  </a:r>
                </a:p>
              </p:txBody>
            </p:sp>
            <p:grpSp>
              <p:nvGrpSpPr>
                <p:cNvPr id="81" name="组合 80"/>
                <p:cNvGrpSpPr/>
                <p:nvPr/>
              </p:nvGrpSpPr>
              <p:grpSpPr>
                <a:xfrm>
                  <a:off x="2614487" y="5436225"/>
                  <a:ext cx="1680572" cy="986626"/>
                  <a:chOff x="2051720" y="4746630"/>
                  <a:chExt cx="1680572" cy="986626"/>
                </a:xfrm>
              </p:grpSpPr>
              <p:sp>
                <p:nvSpPr>
                  <p:cNvPr id="1031" name="TextBox 1030"/>
                  <p:cNvSpPr txBox="1"/>
                  <p:nvPr/>
                </p:nvSpPr>
                <p:spPr>
                  <a:xfrm>
                    <a:off x="2056642" y="4746630"/>
                    <a:ext cx="1044114" cy="338554"/>
                  </a:xfrm>
                  <a:prstGeom prst="rect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600" b="1" dirty="0" smtClean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左右旋</a:t>
                    </a:r>
                    <a:endParaRPr lang="zh-CN" altLang="en-US" sz="1600" b="1" dirty="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3213210" y="4779149"/>
                    <a:ext cx="519082" cy="954107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400" b="1" dirty="0" smtClean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数字后端</a:t>
                    </a:r>
                    <a:endParaRPr lang="zh-CN" altLang="en-US" sz="1400" b="1" dirty="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051720" y="5085184"/>
                    <a:ext cx="1044114" cy="338554"/>
                  </a:xfrm>
                  <a:prstGeom prst="rect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600" b="1" dirty="0" smtClean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10MHz</a:t>
                    </a:r>
                    <a:endParaRPr lang="zh-CN" altLang="en-US" sz="1600" b="1" dirty="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2051720" y="5394702"/>
                    <a:ext cx="1044114" cy="338554"/>
                  </a:xfrm>
                  <a:prstGeom prst="rect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600" b="1" dirty="0" err="1" smtClean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pps</a:t>
                    </a:r>
                    <a:endParaRPr lang="zh-CN" altLang="en-US" sz="1600" b="1" dirty="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cxnSp>
              <p:nvCxnSpPr>
                <p:cNvPr id="78" name="直接箭头连接符 77"/>
                <p:cNvCxnSpPr>
                  <a:stCxn id="1026" idx="2"/>
                  <a:endCxn id="29" idx="0"/>
                </p:cNvCxnSpPr>
                <p:nvPr/>
              </p:nvCxnSpPr>
              <p:spPr>
                <a:xfrm>
                  <a:off x="1324274" y="5774779"/>
                  <a:ext cx="5556" cy="30951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3" name="直接箭头连接符 1082"/>
                <p:cNvCxnSpPr/>
                <p:nvPr/>
              </p:nvCxnSpPr>
              <p:spPr>
                <a:xfrm>
                  <a:off x="2110701" y="2296909"/>
                  <a:ext cx="508709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箭头连接符 160"/>
                <p:cNvCxnSpPr/>
                <p:nvPr/>
              </p:nvCxnSpPr>
              <p:spPr>
                <a:xfrm>
                  <a:off x="1251703" y="3077322"/>
                  <a:ext cx="0" cy="418689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2" name="直接箭头连接符 1091"/>
                <p:cNvCxnSpPr/>
                <p:nvPr/>
              </p:nvCxnSpPr>
              <p:spPr>
                <a:xfrm flipH="1">
                  <a:off x="2195762" y="4150037"/>
                  <a:ext cx="423648" cy="465662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7" name="直接箭头连接符 1096"/>
                <p:cNvCxnSpPr>
                  <a:stCxn id="1026" idx="1"/>
                </p:cNvCxnSpPr>
                <p:nvPr/>
              </p:nvCxnSpPr>
              <p:spPr>
                <a:xfrm>
                  <a:off x="2209085" y="4646024"/>
                  <a:ext cx="401940" cy="1299773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98" name="TextBox 1097"/>
                <p:cNvSpPr txBox="1"/>
                <p:nvPr/>
              </p:nvSpPr>
              <p:spPr>
                <a:xfrm>
                  <a:off x="640422" y="3028890"/>
                  <a:ext cx="5637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b="1" dirty="0" smtClean="0"/>
                    <a:t>TCS</a:t>
                  </a:r>
                  <a:endParaRPr lang="zh-CN" altLang="en-US" sz="2000" b="1" dirty="0"/>
                </a:p>
              </p:txBody>
            </p:sp>
            <p:sp>
              <p:nvSpPr>
                <p:cNvPr id="172" name="TextBox 171"/>
                <p:cNvSpPr txBox="1"/>
                <p:nvPr/>
              </p:nvSpPr>
              <p:spPr>
                <a:xfrm>
                  <a:off x="2057118" y="1918285"/>
                  <a:ext cx="6158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rgbClr val="0000CC"/>
                      </a:solidFill>
                    </a:rPr>
                    <a:t>O</a:t>
                  </a:r>
                  <a:r>
                    <a:rPr lang="en-US" altLang="zh-CN" sz="2000" b="1" dirty="0" smtClean="0">
                      <a:solidFill>
                        <a:srgbClr val="0000CC"/>
                      </a:solidFill>
                    </a:rPr>
                    <a:t>CS</a:t>
                  </a:r>
                  <a:endParaRPr lang="zh-CN" altLang="en-US" sz="2000" b="1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 rot="18636342">
                  <a:off x="2154418" y="3954949"/>
                  <a:ext cx="51167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b="1" dirty="0" smtClean="0"/>
                    <a:t>ICS</a:t>
                  </a:r>
                  <a:endParaRPr lang="zh-CN" altLang="en-US" sz="2000" b="1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 rot="4260722">
                  <a:off x="2208750" y="4992923"/>
                  <a:ext cx="63030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b="1" dirty="0" smtClean="0"/>
                    <a:t>DHS</a:t>
                  </a:r>
                  <a:endParaRPr lang="zh-CN" altLang="en-US" sz="2000" b="1" dirty="0"/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658193" y="5734709"/>
                  <a:ext cx="63030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b="1" dirty="0" smtClean="0"/>
                    <a:t>ENV</a:t>
                  </a:r>
                  <a:endParaRPr lang="zh-CN" altLang="en-US" sz="2000" b="1" dirty="0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1198715" y="3501008"/>
                  <a:ext cx="9989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dirty="0" smtClean="0">
                      <a:solidFill>
                        <a:schemeClr val="bg1"/>
                      </a:solidFill>
                      <a:latin typeface="华文行楷" pitchFamily="2" charset="-122"/>
                      <a:ea typeface="华文行楷" pitchFamily="2" charset="-122"/>
                    </a:rPr>
                    <a:t>S/X</a:t>
                  </a:r>
                  <a:r>
                    <a:rPr lang="zh-CN" altLang="en-US" b="1" dirty="0" smtClean="0">
                      <a:solidFill>
                        <a:schemeClr val="bg1"/>
                      </a:solidFill>
                      <a:latin typeface="华文行楷" pitchFamily="2" charset="-122"/>
                      <a:ea typeface="华文行楷" pitchFamily="2" charset="-122"/>
                    </a:rPr>
                    <a:t>系统</a:t>
                  </a:r>
                  <a:endParaRPr lang="zh-CN" altLang="en-US" b="1" dirty="0">
                    <a:solidFill>
                      <a:schemeClr val="bg1"/>
                    </a:solidFill>
                    <a:latin typeface="华文行楷" pitchFamily="2" charset="-122"/>
                    <a:ea typeface="华文行楷" pitchFamily="2" charset="-122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2611023" y="2852936"/>
                  <a:ext cx="1005403" cy="338554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1002">
                  <a:schemeClr val="lt2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1600" b="1" dirty="0" smtClean="0">
                      <a:solidFill>
                        <a:srgbClr val="0000CC"/>
                      </a:solidFill>
                      <a:latin typeface="微软雅黑" pitchFamily="34" charset="-122"/>
                      <a:ea typeface="微软雅黑" pitchFamily="34" charset="-122"/>
                    </a:rPr>
                    <a:t>总功率值</a:t>
                  </a:r>
                  <a:endParaRPr lang="zh-CN" altLang="en-US" sz="1600" b="1" dirty="0">
                    <a:solidFill>
                      <a:srgbClr val="0000CC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pic>
            <p:nvPicPr>
              <p:cNvPr id="69" name="Picture 2" descr="C:\Users\China-VOer\Desktop\2531170_082430391000_2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35" t="25558" r="4111" b="3303"/>
              <a:stretch/>
            </p:blipFill>
            <p:spPr bwMode="auto">
              <a:xfrm>
                <a:off x="4311264" y="1918285"/>
                <a:ext cx="836800" cy="771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C:\Users\China-VOer\Desktop\234654-1311200U25898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98" t="2129" r="12703" b="3700"/>
              <a:stretch/>
            </p:blipFill>
            <p:spPr bwMode="auto">
              <a:xfrm>
                <a:off x="4311264" y="5570126"/>
                <a:ext cx="642183" cy="751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629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525344"/>
            <a:chOff x="0" y="0"/>
            <a:chExt cx="9144000" cy="6525344"/>
          </a:xfrm>
        </p:grpSpPr>
        <p:pic>
          <p:nvPicPr>
            <p:cNvPr id="40" name="Picture 2" descr="C:\Users\China-VOer\Desktop\001ASwJozy6Ns78gVWWca&amp;69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5" r="22008"/>
            <a:stretch/>
          </p:blipFill>
          <p:spPr bwMode="auto">
            <a:xfrm flipH="1">
              <a:off x="6229952" y="985083"/>
              <a:ext cx="2751250" cy="3234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latin typeface="微软雅黑" pitchFamily="34" charset="-122"/>
                  <a:ea typeface="微软雅黑" pitchFamily="34" charset="-122"/>
                </a:rPr>
                <a:t>佳木斯</a:t>
              </a:r>
              <a:r>
                <a:rPr lang="en-US" altLang="zh-CN" sz="4000" b="1" dirty="0">
                  <a:latin typeface="微软雅黑" pitchFamily="34" charset="-122"/>
                  <a:ea typeface="微软雅黑" pitchFamily="34" charset="-122"/>
                </a:rPr>
                <a:t>66</a:t>
              </a:r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米观测体会</a:t>
              </a:r>
              <a:endParaRPr lang="en-US" altLang="zh-CN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9632" y="1458650"/>
              <a:ext cx="415498" cy="175432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选</a:t>
              </a:r>
              <a:endPara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择</a:t>
              </a:r>
              <a:endPara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观</a:t>
              </a:r>
              <a:endPara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测</a:t>
              </a:r>
              <a:endPara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目</a:t>
              </a:r>
              <a:endPara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标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5436096" y="1432516"/>
              <a:ext cx="432048" cy="175432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</a:t>
              </a:r>
              <a:endPara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加</a:t>
              </a:r>
              <a:endPara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到</a:t>
              </a:r>
              <a:endPara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数</a:t>
              </a:r>
              <a:endPara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据</a:t>
              </a:r>
              <a:endPara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库</a:t>
              </a:r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1791280" y="2250738"/>
              <a:ext cx="36448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左大括号 12"/>
            <p:cNvSpPr/>
            <p:nvPr/>
          </p:nvSpPr>
          <p:spPr>
            <a:xfrm rot="5400000">
              <a:off x="972047" y="2575365"/>
              <a:ext cx="899069" cy="2340122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520" y="4386877"/>
              <a:ext cx="415498" cy="1200329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天</a:t>
              </a:r>
              <a:endPara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空</a:t>
              </a:r>
              <a:endPara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位</a:t>
              </a:r>
              <a:endPara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置</a:t>
              </a:r>
              <a:endPara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0001" y="4410978"/>
              <a:ext cx="415498" cy="1477328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可</a:t>
              </a:r>
              <a:endPara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观</a:t>
              </a:r>
              <a:endPara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测</a:t>
              </a:r>
              <a:endPara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时</a:t>
              </a:r>
              <a:endPara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长</a:t>
              </a:r>
              <a:endPara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11523" y="4410978"/>
              <a:ext cx="415498" cy="1477328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是</a:t>
              </a:r>
              <a:endPara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否</a:t>
              </a:r>
              <a:endPara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过</a:t>
              </a:r>
              <a:endPara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天</a:t>
              </a:r>
              <a:endPara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顶</a:t>
              </a:r>
              <a:endPara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76145" y="4410978"/>
              <a:ext cx="415498" cy="1754326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相</a:t>
              </a:r>
              <a:endPara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对</a:t>
              </a:r>
              <a:endPara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太</a:t>
              </a:r>
              <a:endPara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阳</a:t>
              </a:r>
              <a:endPara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位</a:t>
              </a:r>
              <a:endPara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置</a:t>
              </a:r>
              <a:endPara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644334" y="3295889"/>
              <a:ext cx="3424888" cy="3229455"/>
              <a:chOff x="3724454" y="3250015"/>
              <a:chExt cx="3424888" cy="3229455"/>
            </a:xfrm>
          </p:grpSpPr>
          <p:pic>
            <p:nvPicPr>
              <p:cNvPr id="1026" name="Picture 2" descr="C:\Users\China-VOer\Desktop\无标题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206" y="3250015"/>
                <a:ext cx="3201700" cy="32294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857205" y="3262513"/>
                <a:ext cx="945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i="1" dirty="0" err="1"/>
                  <a:t>s</a:t>
                </a:r>
                <a:r>
                  <a:rPr lang="en-US" altLang="zh-CN" b="1" i="1" dirty="0" err="1" smtClean="0"/>
                  <a:t>kyview</a:t>
                </a:r>
                <a:endParaRPr lang="zh-CN" altLang="en-US" b="1" i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724454" y="439123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东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32240" y="4373105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西</a:t>
                </a:r>
                <a:endParaRPr lang="zh-CN" altLang="en-US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93821" y="472514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天顶</a:t>
                </a:r>
              </a:p>
            </p:txBody>
          </p:sp>
        </p:grpSp>
        <p:sp>
          <p:nvSpPr>
            <p:cNvPr id="1025" name="TextBox 1024"/>
            <p:cNvSpPr txBox="1"/>
            <p:nvPr/>
          </p:nvSpPr>
          <p:spPr>
            <a:xfrm>
              <a:off x="3059832" y="1619508"/>
              <a:ext cx="2262158" cy="369332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手动输入（易写错）</a:t>
              </a:r>
              <a:endPara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59832" y="2467908"/>
              <a:ext cx="2262158" cy="369332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无法</a:t>
              </a:r>
              <a:r>
                <a:rPr lang="zh-CN" altLang="en-US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排序（难定位）</a:t>
              </a:r>
              <a:endPara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7" name="TextBox 1026"/>
            <p:cNvSpPr txBox="1"/>
            <p:nvPr/>
          </p:nvSpPr>
          <p:spPr>
            <a:xfrm>
              <a:off x="6008788" y="4365104"/>
              <a:ext cx="1731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存在问题：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6372200" y="4841285"/>
              <a:ext cx="263886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l"/>
              </a:pP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准备时间花费大</a:t>
              </a:r>
              <a:endParaRPr lang="en-US" altLang="zh-CN" sz="1400" b="1" dirty="0" smtClean="0">
                <a:latin typeface="楷体" pitchFamily="49" charset="-122"/>
                <a:ea typeface="楷体" pitchFamily="49" charset="-122"/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无保护措施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对</a:t>
              </a:r>
              <a:r>
                <a:rPr lang="zh-CN" altLang="en-US" sz="2400" b="1" dirty="0">
                  <a:latin typeface="楷体" pitchFamily="49" charset="-122"/>
                  <a:ea typeface="楷体" pitchFamily="49" charset="-122"/>
                </a:rPr>
                <a:t>人的</a:t>
              </a: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依赖性，</a:t>
              </a:r>
              <a:endParaRPr lang="en-US" altLang="zh-CN" sz="2400" b="1" dirty="0" smtClean="0">
                <a:latin typeface="楷体" pitchFamily="49" charset="-122"/>
                <a:ea typeface="楷体" pitchFamily="49" charset="-122"/>
              </a:endParaRPr>
            </a:p>
            <a:p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容易出错</a:t>
              </a:r>
              <a:endParaRPr lang="en-US" altLang="zh-CN" sz="2400" b="1" dirty="0"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1031" name="直接箭头连接符 1030"/>
            <p:cNvCxnSpPr/>
            <p:nvPr/>
          </p:nvCxnSpPr>
          <p:spPr>
            <a:xfrm>
              <a:off x="8604448" y="3212976"/>
              <a:ext cx="0" cy="79208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3" name="左弧形箭头 1032"/>
            <p:cNvSpPr/>
            <p:nvPr/>
          </p:nvSpPr>
          <p:spPr>
            <a:xfrm>
              <a:off x="6298506" y="3212976"/>
              <a:ext cx="576064" cy="568108"/>
            </a:xfrm>
            <a:prstGeom prst="curv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7658" y="755993"/>
              <a:ext cx="4148893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l"/>
              </a:pPr>
              <a:r>
                <a:rPr lang="zh-CN" altLang="en-US" sz="3200" b="1" dirty="0" smtClean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</a:rPr>
                <a:t>选择</a:t>
              </a:r>
              <a:r>
                <a:rPr lang="en-US" altLang="zh-CN" sz="3200" b="1" dirty="0" smtClean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</a:rPr>
                <a:t>/</a:t>
              </a:r>
              <a:r>
                <a:rPr lang="zh-CN" altLang="en-US" sz="3200" b="1" dirty="0" smtClean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</a:rPr>
                <a:t>添加观测目标</a:t>
              </a:r>
              <a:endParaRPr lang="zh-CN" altLang="en-US" sz="32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1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741368"/>
            <a:chOff x="0" y="0"/>
            <a:chExt cx="9144000" cy="67413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latin typeface="微软雅黑" pitchFamily="34" charset="-122"/>
                  <a:ea typeface="微软雅黑" pitchFamily="34" charset="-122"/>
                </a:rPr>
                <a:t>佳木斯</a:t>
              </a:r>
              <a:r>
                <a:rPr lang="en-US" altLang="zh-CN" sz="4000" b="1" dirty="0">
                  <a:latin typeface="微软雅黑" pitchFamily="34" charset="-122"/>
                  <a:ea typeface="微软雅黑" pitchFamily="34" charset="-122"/>
                </a:rPr>
                <a:t>66</a:t>
              </a:r>
              <a:r>
                <a:rPr lang="zh-CN" altLang="en-US" sz="4000" b="1" dirty="0" smtClean="0">
                  <a:latin typeface="微软雅黑" pitchFamily="34" charset="-122"/>
                  <a:ea typeface="微软雅黑" pitchFamily="34" charset="-122"/>
                </a:rPr>
                <a:t>米观测体会</a:t>
              </a:r>
              <a:endParaRPr lang="en-US" altLang="zh-CN" sz="4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7658" y="755993"/>
              <a:ext cx="270619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l"/>
              </a:pPr>
              <a:r>
                <a:rPr lang="zh-CN" altLang="en-US" sz="3200" b="1" dirty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</a:rPr>
                <a:t>设备</a:t>
              </a:r>
              <a:r>
                <a:rPr lang="zh-CN" altLang="en-US" sz="3200" b="1" dirty="0" smtClean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</a:rPr>
                <a:t>初始化</a:t>
              </a:r>
              <a:endParaRPr lang="zh-CN" altLang="en-US" sz="32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6512" y="6341258"/>
              <a:ext cx="9107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      各子系统的初始化（部分功能）                        初始化流程示意图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36512" y="1628800"/>
              <a:ext cx="4949477" cy="4608512"/>
              <a:chOff x="36512" y="1628800"/>
              <a:chExt cx="4949477" cy="4608512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808675" y="3409653"/>
                <a:ext cx="1177314" cy="78562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控制台</a:t>
                </a:r>
                <a:endParaRPr lang="en-US" altLang="zh-CN" sz="24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114" name="组合 113"/>
              <p:cNvGrpSpPr/>
              <p:nvPr/>
            </p:nvGrpSpPr>
            <p:grpSpPr>
              <a:xfrm>
                <a:off x="36512" y="1628800"/>
                <a:ext cx="3957162" cy="4608512"/>
                <a:chOff x="36512" y="1628800"/>
                <a:chExt cx="3957162" cy="4608512"/>
              </a:xfrm>
            </p:grpSpPr>
            <p:grpSp>
              <p:nvGrpSpPr>
                <p:cNvPr id="54" name="组合 53"/>
                <p:cNvGrpSpPr/>
                <p:nvPr/>
              </p:nvGrpSpPr>
              <p:grpSpPr>
                <a:xfrm>
                  <a:off x="1440160" y="1628800"/>
                  <a:ext cx="2051723" cy="4608512"/>
                  <a:chOff x="374913" y="1772816"/>
                  <a:chExt cx="2051723" cy="4608512"/>
                </a:xfrm>
              </p:grpSpPr>
              <p:sp>
                <p:nvSpPr>
                  <p:cNvPr id="7" name="矩形 6"/>
                  <p:cNvSpPr/>
                  <p:nvPr/>
                </p:nvSpPr>
                <p:spPr>
                  <a:xfrm>
                    <a:off x="1427978" y="3059794"/>
                    <a:ext cx="998656" cy="905836"/>
                  </a:xfrm>
                  <a:prstGeom prst="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24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设备</a:t>
                    </a:r>
                    <a:endParaRPr lang="en-US" altLang="zh-CN" sz="2400" b="1" dirty="0" smtClean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/>
                    <a:r>
                      <a:rPr lang="zh-CN" altLang="en-US" sz="24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控制</a:t>
                    </a:r>
                    <a:endParaRPr lang="zh-CN" altLang="en-US" sz="2400" b="1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8" name="矩形 7"/>
                  <p:cNvSpPr/>
                  <p:nvPr/>
                </p:nvSpPr>
                <p:spPr>
                  <a:xfrm>
                    <a:off x="1438993" y="1772816"/>
                    <a:ext cx="987642" cy="1080120"/>
                  </a:xfrm>
                  <a:prstGeom prst="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24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天线</a:t>
                    </a:r>
                    <a:endParaRPr lang="en-US" altLang="zh-CN" sz="2400" b="1" dirty="0" smtClean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/>
                    <a:r>
                      <a:rPr lang="zh-CN" altLang="en-US" sz="24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控制</a:t>
                    </a:r>
                    <a:endParaRPr lang="zh-CN" altLang="en-US" sz="2400" b="1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9" name="矩形 8"/>
                  <p:cNvSpPr/>
                  <p:nvPr/>
                </p:nvSpPr>
                <p:spPr>
                  <a:xfrm>
                    <a:off x="1438992" y="5477798"/>
                    <a:ext cx="987644" cy="903530"/>
                  </a:xfrm>
                  <a:prstGeom prst="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CN" altLang="en-US" sz="24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气象</a:t>
                    </a:r>
                    <a:endParaRPr lang="en-US" altLang="zh-CN" sz="2400" b="1" dirty="0" smtClean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grpSp>
                <p:nvGrpSpPr>
                  <p:cNvPr id="53" name="组合 52"/>
                  <p:cNvGrpSpPr/>
                  <p:nvPr/>
                </p:nvGrpSpPr>
                <p:grpSpPr>
                  <a:xfrm>
                    <a:off x="374913" y="4139788"/>
                    <a:ext cx="2051722" cy="1089412"/>
                    <a:chOff x="0" y="3203684"/>
                    <a:chExt cx="2051722" cy="1089412"/>
                  </a:xfrm>
                </p:grpSpPr>
                <p:sp>
                  <p:nvSpPr>
                    <p:cNvPr id="6" name="矩形 5"/>
                    <p:cNvSpPr/>
                    <p:nvPr/>
                  </p:nvSpPr>
                  <p:spPr>
                    <a:xfrm>
                      <a:off x="1064079" y="3269227"/>
                      <a:ext cx="987643" cy="1008112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数字</a:t>
                      </a:r>
                      <a:endParaRPr lang="en-US" altLang="zh-CN" sz="24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后端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cxnSp>
                  <p:nvCxnSpPr>
                    <p:cNvPr id="45" name="直接箭头连接符 44"/>
                    <p:cNvCxnSpPr/>
                    <p:nvPr/>
                  </p:nvCxnSpPr>
                  <p:spPr>
                    <a:xfrm>
                      <a:off x="0" y="3533665"/>
                      <a:ext cx="1064079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35496" y="3203684"/>
                      <a:ext cx="87716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zh-CN" altLang="en-US" b="1" dirty="0" smtClean="0">
                          <a:solidFill>
                            <a:srgbClr val="0000CC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左右旋</a:t>
                      </a:r>
                      <a:endParaRPr lang="zh-CN" altLang="en-US" b="1" dirty="0">
                        <a:solidFill>
                          <a:srgbClr val="0000CC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p:txBody>
                </p:sp>
                <p:cxnSp>
                  <p:nvCxnSpPr>
                    <p:cNvPr id="48" name="直接箭头连接符 47"/>
                    <p:cNvCxnSpPr/>
                    <p:nvPr/>
                  </p:nvCxnSpPr>
                  <p:spPr>
                    <a:xfrm>
                      <a:off x="171545" y="3902997"/>
                      <a:ext cx="892534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35496" y="3563724"/>
                      <a:ext cx="8707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b="1" dirty="0" smtClean="0">
                          <a:solidFill>
                            <a:srgbClr val="0000CC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10MHz</a:t>
                      </a:r>
                      <a:endParaRPr lang="zh-CN" altLang="en-US" b="1" dirty="0">
                        <a:solidFill>
                          <a:srgbClr val="0000CC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p:txBody>
                </p:sp>
                <p:cxnSp>
                  <p:nvCxnSpPr>
                    <p:cNvPr id="50" name="直接箭头连接符 49"/>
                    <p:cNvCxnSpPr/>
                    <p:nvPr/>
                  </p:nvCxnSpPr>
                  <p:spPr>
                    <a:xfrm>
                      <a:off x="0" y="3893705"/>
                      <a:ext cx="1064079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箭头连接符 50"/>
                    <p:cNvCxnSpPr/>
                    <p:nvPr/>
                  </p:nvCxnSpPr>
                  <p:spPr>
                    <a:xfrm flipV="1">
                      <a:off x="0" y="4263037"/>
                      <a:ext cx="1064079" cy="14302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179512" y="3923764"/>
                      <a:ext cx="5549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b="1" dirty="0" smtClean="0">
                          <a:solidFill>
                            <a:srgbClr val="0000CC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PPS</a:t>
                      </a:r>
                      <a:endParaRPr lang="zh-CN" altLang="en-US" b="1" dirty="0">
                        <a:solidFill>
                          <a:srgbClr val="0000CC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p:txBody>
                </p:sp>
              </p:grpSp>
            </p:grpSp>
            <p:cxnSp>
              <p:nvCxnSpPr>
                <p:cNvPr id="58" name="直接箭头连接符 57"/>
                <p:cNvCxnSpPr/>
                <p:nvPr/>
              </p:nvCxnSpPr>
              <p:spPr>
                <a:xfrm flipH="1">
                  <a:off x="1440160" y="3717032"/>
                  <a:ext cx="1053065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1403648" y="33477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b="1" dirty="0" smtClean="0">
                      <a:solidFill>
                        <a:srgbClr val="0000CC"/>
                      </a:solidFill>
                      <a:latin typeface="华文楷体" pitchFamily="2" charset="-122"/>
                      <a:ea typeface="华文楷体" pitchFamily="2" charset="-122"/>
                    </a:rPr>
                    <a:t>信道选择</a:t>
                  </a:r>
                  <a:endParaRPr lang="zh-CN" altLang="en-US" b="1" dirty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endParaRPr>
                </a:p>
              </p:txBody>
            </p:sp>
            <p:cxnSp>
              <p:nvCxnSpPr>
                <p:cNvPr id="66" name="直接箭头连接符 65"/>
                <p:cNvCxnSpPr/>
                <p:nvPr/>
              </p:nvCxnSpPr>
              <p:spPr>
                <a:xfrm flipH="1">
                  <a:off x="1430703" y="3284984"/>
                  <a:ext cx="1053065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/>
              </p:nvSpPr>
              <p:spPr>
                <a:xfrm>
                  <a:off x="1403648" y="2852936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b="1" dirty="0" smtClean="0">
                      <a:solidFill>
                        <a:srgbClr val="0000CC"/>
                      </a:solidFill>
                      <a:latin typeface="华文楷体" pitchFamily="2" charset="-122"/>
                      <a:ea typeface="华文楷体" pitchFamily="2" charset="-122"/>
                    </a:rPr>
                    <a:t>信号增益</a:t>
                  </a:r>
                  <a:endParaRPr lang="zh-CN" altLang="en-US" b="1" dirty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endParaRPr>
                </a:p>
              </p:txBody>
            </p:sp>
            <p:pic>
              <p:nvPicPr>
                <p:cNvPr id="69" name="Picture 2" descr="C:\Users\China-VOer\Desktop\001ASwJozy6Ns78gVWWca&amp;690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855" r="22008"/>
                <a:stretch/>
              </p:blipFill>
              <p:spPr bwMode="auto">
                <a:xfrm flipH="1">
                  <a:off x="36512" y="3222268"/>
                  <a:ext cx="1403648" cy="18302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72" name="直接箭头连接符 71"/>
                <p:cNvCxnSpPr>
                  <a:endCxn id="69" idx="0"/>
                </p:cNvCxnSpPr>
                <p:nvPr/>
              </p:nvCxnSpPr>
              <p:spPr>
                <a:xfrm flipH="1">
                  <a:off x="738336" y="2168860"/>
                  <a:ext cx="1745432" cy="10534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箭头连接符 73"/>
                <p:cNvCxnSpPr>
                  <a:endCxn id="23" idx="1"/>
                </p:cNvCxnSpPr>
                <p:nvPr/>
              </p:nvCxnSpPr>
              <p:spPr>
                <a:xfrm>
                  <a:off x="3491883" y="2168860"/>
                  <a:ext cx="316792" cy="1633605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TextBox 75"/>
                <p:cNvSpPr txBox="1"/>
                <p:nvPr/>
              </p:nvSpPr>
              <p:spPr>
                <a:xfrm rot="19606813">
                  <a:off x="947390" y="2237399"/>
                  <a:ext cx="13388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b="1" dirty="0">
                      <a:solidFill>
                        <a:srgbClr val="0000CC"/>
                      </a:solidFill>
                      <a:latin typeface="华文楷体" pitchFamily="2" charset="-122"/>
                      <a:ea typeface="华文楷体" pitchFamily="2" charset="-122"/>
                    </a:rPr>
                    <a:t>副面随</a:t>
                  </a:r>
                  <a:r>
                    <a:rPr lang="zh-CN" altLang="en-US" b="1" dirty="0" smtClean="0">
                      <a:solidFill>
                        <a:srgbClr val="0000CC"/>
                      </a:solidFill>
                      <a:latin typeface="华文楷体" pitchFamily="2" charset="-122"/>
                      <a:ea typeface="华文楷体" pitchFamily="2" charset="-122"/>
                    </a:rPr>
                    <a:t>动等</a:t>
                  </a:r>
                  <a:endParaRPr lang="zh-CN" altLang="en-US" b="1" dirty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 rot="20810314">
                  <a:off x="3623676" y="2231223"/>
                  <a:ext cx="36999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solidFill>
                        <a:srgbClr val="0000CC"/>
                      </a:solidFill>
                      <a:latin typeface="华文楷体" pitchFamily="2" charset="-122"/>
                      <a:ea typeface="华文楷体" pitchFamily="2" charset="-122"/>
                    </a:rPr>
                    <a:t>手</a:t>
                  </a:r>
                  <a:endParaRPr lang="en-US" altLang="zh-CN" b="1" dirty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endParaRPr>
                </a:p>
                <a:p>
                  <a:r>
                    <a:rPr lang="zh-CN" altLang="en-US" b="1" dirty="0">
                      <a:solidFill>
                        <a:srgbClr val="0000CC"/>
                      </a:solidFill>
                      <a:latin typeface="华文楷体" pitchFamily="2" charset="-122"/>
                      <a:ea typeface="华文楷体" pitchFamily="2" charset="-122"/>
                    </a:rPr>
                    <a:t>动</a:t>
                  </a:r>
                  <a:endParaRPr lang="en-US" altLang="zh-CN" b="1" dirty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endParaRPr>
                </a:p>
                <a:p>
                  <a:r>
                    <a:rPr lang="zh-CN" altLang="en-US" b="1" dirty="0">
                      <a:solidFill>
                        <a:srgbClr val="0000CC"/>
                      </a:solidFill>
                      <a:latin typeface="华文楷体" pitchFamily="2" charset="-122"/>
                      <a:ea typeface="华文楷体" pitchFamily="2" charset="-122"/>
                    </a:rPr>
                    <a:t>同</a:t>
                  </a:r>
                  <a:endParaRPr lang="en-US" altLang="zh-CN" b="1" dirty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endParaRPr>
                </a:p>
                <a:p>
                  <a:r>
                    <a:rPr lang="zh-CN" altLang="en-US" b="1" dirty="0">
                      <a:solidFill>
                        <a:srgbClr val="0000CC"/>
                      </a:solidFill>
                      <a:latin typeface="华文楷体" pitchFamily="2" charset="-122"/>
                      <a:ea typeface="华文楷体" pitchFamily="2" charset="-122"/>
                    </a:rPr>
                    <a:t>步</a:t>
                  </a:r>
                </a:p>
              </p:txBody>
            </p:sp>
          </p:grpSp>
        </p:grpSp>
        <p:grpSp>
          <p:nvGrpSpPr>
            <p:cNvPr id="112" name="组合 111"/>
            <p:cNvGrpSpPr/>
            <p:nvPr/>
          </p:nvGrpSpPr>
          <p:grpSpPr>
            <a:xfrm>
              <a:off x="5220072" y="1196752"/>
              <a:ext cx="3725260" cy="4896544"/>
              <a:chOff x="5382064" y="1340768"/>
              <a:chExt cx="3725260" cy="4896544"/>
            </a:xfrm>
          </p:grpSpPr>
          <p:grpSp>
            <p:nvGrpSpPr>
              <p:cNvPr id="95" name="组合 94"/>
              <p:cNvGrpSpPr/>
              <p:nvPr/>
            </p:nvGrpSpPr>
            <p:grpSpPr>
              <a:xfrm>
                <a:off x="5400599" y="1340768"/>
                <a:ext cx="3635897" cy="1350442"/>
                <a:chOff x="5292080" y="863714"/>
                <a:chExt cx="3635897" cy="1350442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5292080" y="1318507"/>
                  <a:ext cx="1422184" cy="461665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zh-CN" altLang="en-US" sz="2400" b="1" dirty="0">
                      <a:solidFill>
                        <a:schemeClr val="bg1"/>
                      </a:solidFill>
                      <a:latin typeface="楷体" pitchFamily="49" charset="-122"/>
                      <a:ea typeface="楷体" pitchFamily="49" charset="-122"/>
                    </a:rPr>
                    <a:t>设备控制</a:t>
                  </a:r>
                </a:p>
              </p:txBody>
            </p:sp>
            <p:sp>
              <p:nvSpPr>
                <p:cNvPr id="90" name="左大括号 89"/>
                <p:cNvSpPr/>
                <p:nvPr/>
              </p:nvSpPr>
              <p:spPr>
                <a:xfrm>
                  <a:off x="6714266" y="972999"/>
                  <a:ext cx="378016" cy="1152679"/>
                </a:xfrm>
                <a:prstGeom prst="leftBrac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069776" y="863714"/>
                  <a:ext cx="18582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l"/>
                  </a:pPr>
                  <a:r>
                    <a:rPr lang="zh-CN" altLang="en-US" b="1" dirty="0" smtClean="0">
                      <a:solidFill>
                        <a:srgbClr val="0000CC"/>
                      </a:solidFill>
                      <a:latin typeface="华文楷体" pitchFamily="2" charset="-122"/>
                      <a:ea typeface="华文楷体" pitchFamily="2" charset="-122"/>
                    </a:rPr>
                    <a:t>相应设备加电</a:t>
                  </a:r>
                  <a:endParaRPr lang="zh-CN" altLang="en-US" b="1" dirty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7063896" y="1196752"/>
                  <a:ext cx="13965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l"/>
                  </a:pPr>
                  <a:r>
                    <a:rPr lang="zh-CN" altLang="en-US" b="1" dirty="0" smtClean="0">
                      <a:solidFill>
                        <a:srgbClr val="0000CC"/>
                      </a:solidFill>
                      <a:latin typeface="华文楷体" pitchFamily="2" charset="-122"/>
                      <a:ea typeface="华文楷体" pitchFamily="2" charset="-122"/>
                    </a:rPr>
                    <a:t>信道选择</a:t>
                  </a:r>
                  <a:endParaRPr lang="zh-CN" altLang="en-US" b="1" dirty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7063896" y="1556792"/>
                  <a:ext cx="13965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l"/>
                  </a:pPr>
                  <a:r>
                    <a:rPr lang="zh-CN" altLang="en-US" b="1" dirty="0" smtClean="0">
                      <a:solidFill>
                        <a:srgbClr val="0000CC"/>
                      </a:solidFill>
                      <a:latin typeface="华文楷体" pitchFamily="2" charset="-122"/>
                      <a:ea typeface="华文楷体" pitchFamily="2" charset="-122"/>
                    </a:rPr>
                    <a:t>信号增益</a:t>
                  </a:r>
                  <a:endParaRPr lang="zh-CN" altLang="en-US" b="1" dirty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7524328" y="1844824"/>
                  <a:ext cx="6751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rgbClr val="0000CC"/>
                      </a:solidFill>
                    </a:rPr>
                    <a:t>………</a:t>
                  </a:r>
                  <a:endParaRPr lang="zh-CN" altLang="en-US" dirty="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5382064" y="3116867"/>
                <a:ext cx="1422184" cy="461665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rPr>
                  <a:t>数字后端</a:t>
                </a:r>
                <a:endParaRPr lang="zh-CN" altLang="en-US" sz="24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  <p:sp>
            <p:nvSpPr>
              <p:cNvPr id="97" name="左大括号 96"/>
              <p:cNvSpPr/>
              <p:nvPr/>
            </p:nvSpPr>
            <p:spPr>
              <a:xfrm>
                <a:off x="6822784" y="2987660"/>
                <a:ext cx="355512" cy="833954"/>
              </a:xfrm>
              <a:prstGeom prst="leftBrac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200800" y="2987660"/>
                <a:ext cx="18582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l"/>
                </a:pPr>
                <a:r>
                  <a:rPr lang="zh-CN" altLang="en-US" b="1" dirty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rPr>
                  <a:t>手动填写参数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191415" y="3419708"/>
                <a:ext cx="1915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l"/>
                </a:pPr>
                <a:r>
                  <a:rPr lang="zh-CN" altLang="en-US" b="1" dirty="0" smtClean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rPr>
                  <a:t> 检查信号异常</a:t>
                </a:r>
                <a:endParaRPr lang="zh-CN" altLang="en-US" b="1" dirty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436096" y="4479503"/>
                <a:ext cx="1422184" cy="461665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rPr>
                  <a:t>天线控制</a:t>
                </a:r>
                <a:endParaRPr lang="zh-CN" altLang="en-US" sz="24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  <p:sp>
            <p:nvSpPr>
              <p:cNvPr id="102" name="左大括号 101"/>
              <p:cNvSpPr/>
              <p:nvPr/>
            </p:nvSpPr>
            <p:spPr>
              <a:xfrm>
                <a:off x="6876256" y="4323238"/>
                <a:ext cx="302039" cy="833954"/>
              </a:xfrm>
              <a:prstGeom prst="leftBrac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7207912" y="4221088"/>
                <a:ext cx="139653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l"/>
                </a:pPr>
                <a:r>
                  <a:rPr lang="zh-CN" altLang="en-US" b="1" dirty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rPr>
                  <a:t>副面随动</a:t>
                </a:r>
                <a:endParaRPr lang="en-US" altLang="zh-CN" b="1" dirty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endParaRPr>
              </a:p>
              <a:p>
                <a:pPr marL="285750" indent="-285750">
                  <a:buFont typeface="Wingdings" pitchFamily="2" charset="2"/>
                  <a:buChar char="l"/>
                </a:pPr>
                <a:r>
                  <a:rPr lang="zh-CN" altLang="en-US" b="1" dirty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rPr>
                  <a:t>标校控制</a:t>
                </a:r>
                <a:endParaRPr lang="en-US" altLang="zh-CN" b="1" dirty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endParaRPr>
              </a:p>
              <a:p>
                <a:pPr marL="285750" indent="-285750">
                  <a:buFont typeface="Wingdings" pitchFamily="2" charset="2"/>
                  <a:buChar char="l"/>
                </a:pPr>
                <a:r>
                  <a:rPr lang="zh-CN" altLang="en-US" b="1" dirty="0" smtClean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rPr>
                  <a:t>数据记录</a:t>
                </a:r>
                <a:endParaRPr lang="en-US" altLang="zh-CN" b="1" dirty="0" smtClean="0">
                  <a:solidFill>
                    <a:srgbClr val="0000CC"/>
                  </a:solidFill>
                  <a:latin typeface="华文楷体" pitchFamily="2" charset="-122"/>
                  <a:ea typeface="华文楷体" pitchFamily="2" charset="-122"/>
                </a:endParaRPr>
              </a:p>
              <a:p>
                <a:r>
                  <a:rPr lang="en-US" altLang="zh-CN" b="1" dirty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rPr>
                  <a:t> </a:t>
                </a:r>
                <a:r>
                  <a:rPr lang="en-US" altLang="zh-CN" b="1" dirty="0" smtClean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rPr>
                  <a:t>     ……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590785" y="5775647"/>
                <a:ext cx="1112805" cy="461665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</a:rPr>
                  <a:t>控制台</a:t>
                </a:r>
                <a:endParaRPr lang="zh-CN" altLang="en-US" sz="24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  <p:cxnSp>
            <p:nvCxnSpPr>
              <p:cNvPr id="106" name="直接箭头连接符 105"/>
              <p:cNvCxnSpPr/>
              <p:nvPr/>
            </p:nvCxnSpPr>
            <p:spPr>
              <a:xfrm>
                <a:off x="6133849" y="2379050"/>
                <a:ext cx="0" cy="6585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直接箭头连接符 106"/>
              <p:cNvCxnSpPr/>
              <p:nvPr/>
            </p:nvCxnSpPr>
            <p:spPr>
              <a:xfrm>
                <a:off x="6156176" y="3706552"/>
                <a:ext cx="0" cy="6585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直接箭头连接符 107"/>
              <p:cNvCxnSpPr/>
              <p:nvPr/>
            </p:nvCxnSpPr>
            <p:spPr>
              <a:xfrm>
                <a:off x="6155622" y="5002696"/>
                <a:ext cx="0" cy="6585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直接箭头连接符 109"/>
              <p:cNvCxnSpPr/>
              <p:nvPr/>
            </p:nvCxnSpPr>
            <p:spPr>
              <a:xfrm>
                <a:off x="6703590" y="6006479"/>
                <a:ext cx="46882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1" name="TextBox 110"/>
              <p:cNvSpPr txBox="1"/>
              <p:nvPr/>
            </p:nvSpPr>
            <p:spPr>
              <a:xfrm>
                <a:off x="7164288" y="5805264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0000CC"/>
                    </a:solidFill>
                    <a:latin typeface="华文楷体" pitchFamily="2" charset="-122"/>
                    <a:ea typeface="华文楷体" pitchFamily="2" charset="-122"/>
                  </a:rPr>
                  <a:t>指向观测目标</a:t>
                </a:r>
              </a:p>
            </p:txBody>
          </p:sp>
        </p:grpSp>
        <p:sp>
          <p:nvSpPr>
            <p:cNvPr id="113" name="矩形 112"/>
            <p:cNvSpPr/>
            <p:nvPr/>
          </p:nvSpPr>
          <p:spPr>
            <a:xfrm>
              <a:off x="3131840" y="836712"/>
              <a:ext cx="35894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latin typeface="楷体" pitchFamily="49" charset="-122"/>
                  <a:ea typeface="楷体" pitchFamily="49" charset="-122"/>
                </a:rPr>
                <a:t>(</a:t>
              </a:r>
              <a:r>
                <a:rPr lang="zh-CN" altLang="en-US" sz="2400" b="1" dirty="0">
                  <a:latin typeface="楷体" pitchFamily="49" charset="-122"/>
                  <a:ea typeface="楷体" pitchFamily="49" charset="-122"/>
                </a:rPr>
                <a:t>依赖观测</a:t>
              </a:r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</a:rPr>
                <a:t>经验，难排错</a:t>
              </a:r>
              <a:r>
                <a:rPr lang="en-US" altLang="zh-CN" sz="2400" b="1" dirty="0" smtClean="0">
                  <a:latin typeface="楷体" pitchFamily="49" charset="-122"/>
                  <a:ea typeface="楷体" pitchFamily="49" charset="-122"/>
                </a:rPr>
                <a:t>)</a:t>
              </a:r>
              <a:endParaRPr lang="zh-CN" altLang="en-US" sz="2400" b="1" dirty="0"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3" name="直接箭头连接符 2"/>
            <p:cNvCxnSpPr>
              <a:stCxn id="69" idx="2"/>
            </p:cNvCxnSpPr>
            <p:nvPr/>
          </p:nvCxnSpPr>
          <p:spPr>
            <a:xfrm>
              <a:off x="738336" y="5052492"/>
              <a:ext cx="1745432" cy="7330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41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6672</TotalTime>
  <Words>1249</Words>
  <Application>Microsoft Office PowerPoint</Application>
  <PresentationFormat>全屏显示(4:3)</PresentationFormat>
  <Paragraphs>378</Paragraphs>
  <Slides>20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China-VOer</dc:creator>
  <cp:lastModifiedBy>China-VOer</cp:lastModifiedBy>
  <cp:revision>764</cp:revision>
  <dcterms:created xsi:type="dcterms:W3CDTF">2016-08-30T06:19:02Z</dcterms:created>
  <dcterms:modified xsi:type="dcterms:W3CDTF">2016-09-27T01:05:04Z</dcterms:modified>
</cp:coreProperties>
</file>