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2"/>
  </p:notesMasterIdLst>
  <p:sldIdLst>
    <p:sldId id="258" r:id="rId2"/>
    <p:sldId id="322" r:id="rId3"/>
    <p:sldId id="295" r:id="rId4"/>
    <p:sldId id="314" r:id="rId5"/>
    <p:sldId id="323" r:id="rId6"/>
    <p:sldId id="321" r:id="rId7"/>
    <p:sldId id="313" r:id="rId8"/>
    <p:sldId id="325" r:id="rId9"/>
    <p:sldId id="316" r:id="rId10"/>
    <p:sldId id="317" r:id="rId11"/>
    <p:sldId id="320" r:id="rId12"/>
    <p:sldId id="319" r:id="rId13"/>
    <p:sldId id="324" r:id="rId14"/>
    <p:sldId id="278" r:id="rId15"/>
    <p:sldId id="277" r:id="rId16"/>
    <p:sldId id="279" r:id="rId17"/>
    <p:sldId id="280" r:id="rId18"/>
    <p:sldId id="281" r:id="rId19"/>
    <p:sldId id="282" r:id="rId20"/>
    <p:sldId id="267" r:id="rId21"/>
    <p:sldId id="284" r:id="rId22"/>
    <p:sldId id="286" r:id="rId23"/>
    <p:sldId id="293" r:id="rId24"/>
    <p:sldId id="292" r:id="rId25"/>
    <p:sldId id="296" r:id="rId26"/>
    <p:sldId id="301" r:id="rId27"/>
    <p:sldId id="302" r:id="rId28"/>
    <p:sldId id="294" r:id="rId29"/>
    <p:sldId id="312" r:id="rId30"/>
    <p:sldId id="273" r:id="rId3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52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FC118A-EDC6-48D6-B6BC-531D93C79035}" type="datetimeFigureOut">
              <a:rPr lang="zh-CN" altLang="en-US" smtClean="0"/>
              <a:t>2016/9/27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17D09D-7B1D-40F2-BAD5-6DAEB3BAD6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414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 defTabSz="919163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 defTabSz="919163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 defTabSz="919163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 defTabSz="919163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defTabSz="91916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defTabSz="91916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defTabSz="91916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defTabSz="91916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eaLnBrk="1" hangingPunct="1"/>
            <a:fld id="{2D86C0D7-0997-4647-927C-A5B0C0E71999}" type="slidenum">
              <a:rPr lang="zh-CN" altLang="it-IT">
                <a:latin typeface="Garamond" pitchFamily="18" charset="0"/>
              </a:rPr>
              <a:pPr eaLnBrk="1" hangingPunct="1"/>
              <a:t>1</a:t>
            </a:fld>
            <a:endParaRPr lang="it-IT" altLang="zh-CN">
              <a:latin typeface="Garamond" pitchFamily="18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CN" altLang="en-US" dirty="0" smtClean="0"/>
              <a:t>姓名</a:t>
            </a:r>
          </a:p>
          <a:p>
            <a:pPr eaLnBrk="1" hangingPunct="1"/>
            <a:r>
              <a:rPr lang="zh-CN" altLang="en-US" dirty="0" smtClean="0"/>
              <a:t>工作单位</a:t>
            </a:r>
          </a:p>
          <a:p>
            <a:pPr eaLnBrk="1" hangingPunct="1"/>
            <a:r>
              <a:rPr lang="zh-CN" altLang="en-US" dirty="0" smtClean="0"/>
              <a:t>题目</a:t>
            </a:r>
          </a:p>
        </p:txBody>
      </p:sp>
    </p:spTree>
    <p:extLst>
      <p:ext uri="{BB962C8B-B14F-4D97-AF65-F5344CB8AC3E}">
        <p14:creationId xmlns:p14="http://schemas.microsoft.com/office/powerpoint/2010/main" val="996077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>
                <a:solidFill>
                  <a:srgbClr val="FFFF00"/>
                </a:solidFill>
              </a:rPr>
              <a:t>HR?</a:t>
            </a:r>
            <a:r>
              <a:rPr lang="zh-CN" altLang="en-US" dirty="0" smtClean="0">
                <a:solidFill>
                  <a:srgbClr val="FFFF00"/>
                </a:solidFill>
              </a:rPr>
              <a:t>绩效？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7D09D-7B1D-40F2-BAD5-6DAEB3BAD65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808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468E7D-DA33-4031-89A1-34C86679E0E0}" type="slidenum">
              <a:rPr lang="zh-CN" altLang="it-IT">
                <a:ea typeface="宋体" pitchFamily="2" charset="-122"/>
              </a:rPr>
              <a:pPr/>
              <a:t>9</a:t>
            </a:fld>
            <a:endParaRPr lang="it-IT" altLang="zh-CN">
              <a:ea typeface="宋体" pitchFamily="2" charset="-122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sz="2000" dirty="0" smtClean="0">
              <a:latin typeface="宋体" pitchFamily="2" charset="-122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34053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468E7D-DA33-4031-89A1-34C86679E0E0}" type="slidenum">
              <a:rPr lang="zh-CN" altLang="it-IT">
                <a:ea typeface="宋体" pitchFamily="2" charset="-122"/>
              </a:rPr>
              <a:pPr/>
              <a:t>10</a:t>
            </a:fld>
            <a:endParaRPr lang="it-IT" altLang="zh-CN">
              <a:ea typeface="宋体" pitchFamily="2" charset="-122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sz="2000" dirty="0" smtClean="0">
              <a:latin typeface="宋体" pitchFamily="2" charset="-122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69796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因为</a:t>
            </a:r>
            <a:r>
              <a:rPr lang="en-US" altLang="zh-CN" dirty="0" smtClean="0"/>
              <a:t>IFU</a:t>
            </a:r>
            <a:r>
              <a:rPr lang="zh-CN" altLang="en-US" dirty="0" smtClean="0"/>
              <a:t>重要且已经成为大小望远镜的标准终端，所以我们早晚也需要在我们的</a:t>
            </a:r>
            <a:r>
              <a:rPr lang="en-US" altLang="zh-CN" dirty="0" smtClean="0"/>
              <a:t>2.4</a:t>
            </a:r>
            <a:r>
              <a:rPr lang="zh-CN" altLang="en-US" dirty="0" smtClean="0"/>
              <a:t>米望远镜上也配备一台</a:t>
            </a:r>
            <a:r>
              <a:rPr lang="en-US" altLang="zh-CN" dirty="0" smtClean="0"/>
              <a:t>IFU</a:t>
            </a:r>
            <a:r>
              <a:rPr lang="zh-CN" altLang="en-US" dirty="0" smtClean="0"/>
              <a:t>，这就是</a:t>
            </a:r>
            <a:r>
              <a:rPr lang="en-US" altLang="zh-CN" dirty="0" smtClean="0"/>
              <a:t>CHILI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8166B-F879-B14C-88B6-2A574A7C036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26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7D09D-7B1D-40F2-BAD5-6DAEB3BAD65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2077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FD15E-F768-4D6D-8242-19930793DFE7}" type="datetimeFigureOut">
              <a:rPr lang="zh-CN" altLang="en-US" smtClean="0"/>
              <a:t>2016/9/27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78CB6-6CAA-4CE6-8A16-26F78F3D9A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367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FD15E-F768-4D6D-8242-19930793DFE7}" type="datetimeFigureOut">
              <a:rPr lang="zh-CN" altLang="en-US" smtClean="0"/>
              <a:t>2016/9/27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78CB6-6CAA-4CE6-8A16-26F78F3D9A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696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FD15E-F768-4D6D-8242-19930793DFE7}" type="datetimeFigureOut">
              <a:rPr lang="zh-CN" altLang="en-US" smtClean="0"/>
              <a:t>2016/9/27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78CB6-6CAA-4CE6-8A16-26F78F3D9A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2421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FD15E-F768-4D6D-8242-19930793DFE7}" type="datetimeFigureOut">
              <a:rPr lang="zh-CN" altLang="en-US" smtClean="0"/>
              <a:t>2016/9/27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78CB6-6CAA-4CE6-8A16-26F78F3D9A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9325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FD15E-F768-4D6D-8242-19930793DFE7}" type="datetimeFigureOut">
              <a:rPr lang="zh-CN" altLang="en-US" smtClean="0"/>
              <a:t>2016/9/27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78CB6-6CAA-4CE6-8A16-26F78F3D9A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858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FD15E-F768-4D6D-8242-19930793DFE7}" type="datetimeFigureOut">
              <a:rPr lang="zh-CN" altLang="en-US" smtClean="0"/>
              <a:t>2016/9/27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78CB6-6CAA-4CE6-8A16-26F78F3D9A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4596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FD15E-F768-4D6D-8242-19930793DFE7}" type="datetimeFigureOut">
              <a:rPr lang="zh-CN" altLang="en-US" smtClean="0"/>
              <a:t>2016/9/27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78CB6-6CAA-4CE6-8A16-26F78F3D9A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161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FD15E-F768-4D6D-8242-19930793DFE7}" type="datetimeFigureOut">
              <a:rPr lang="zh-CN" altLang="en-US" smtClean="0"/>
              <a:t>2016/9/27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78CB6-6CAA-4CE6-8A16-26F78F3D9A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3223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FD15E-F768-4D6D-8242-19930793DFE7}" type="datetimeFigureOut">
              <a:rPr lang="zh-CN" altLang="en-US" smtClean="0"/>
              <a:t>2016/9/27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78CB6-6CAA-4CE6-8A16-26F78F3D9A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2162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FD15E-F768-4D6D-8242-19930793DFE7}" type="datetimeFigureOut">
              <a:rPr lang="zh-CN" altLang="en-US" smtClean="0"/>
              <a:t>2016/9/27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78CB6-6CAA-4CE6-8A16-26F78F3D9A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7379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FD15E-F768-4D6D-8242-19930793DFE7}" type="datetimeFigureOut">
              <a:rPr lang="zh-CN" altLang="en-US" smtClean="0"/>
              <a:t>2016/9/27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78CB6-6CAA-4CE6-8A16-26F78F3D9A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216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FD15E-F768-4D6D-8242-19930793DFE7}" type="datetimeFigureOut">
              <a:rPr lang="zh-CN" altLang="en-US" smtClean="0"/>
              <a:t>2016/9/27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78CB6-6CAA-4CE6-8A16-26F78F3D9A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65199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2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11" Type="http://schemas.openxmlformats.org/officeDocument/2006/relationships/image" Target="file:///E:\MyDocs\GMG2m4\&#20844;&#25991;\AppData\Local\Temp\ksohtml\wps943B.tmp.png" TargetMode="External"/><Relationship Id="rId5" Type="http://schemas.openxmlformats.org/officeDocument/2006/relationships/image" Target="../media/image15.jpe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3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26.png"/><Relationship Id="rId7" Type="http://schemas.openxmlformats.org/officeDocument/2006/relationships/image" Target="../media/image3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34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.jpeg"/><Relationship Id="rId7" Type="http://schemas.openxmlformats.org/officeDocument/2006/relationships/image" Target="../media/image3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40.jpeg"/><Relationship Id="rId7" Type="http://schemas.openxmlformats.org/officeDocument/2006/relationships/image" Target="../media/image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4.gmg.org.cn/main/rts2wi/index.rts2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8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2.png"/><Relationship Id="rId7" Type="http://schemas.openxmlformats.org/officeDocument/2006/relationships/image" Target="../media/image49.emf"/><Relationship Id="rId2" Type="http://schemas.openxmlformats.org/officeDocument/2006/relationships/hyperlink" Target="http://lcogt.net/observatory/statu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jpeg"/><Relationship Id="rId2" Type="http://schemas.openxmlformats.org/officeDocument/2006/relationships/hyperlink" Target="MMT%20Instrument%20Change%20Day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Cassegrain%20Instrument%20Auto%20eXchanger%20at%20Subaru%20Telescope.mp4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0.jpe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36" r="2614"/>
          <a:stretch/>
        </p:blipFill>
        <p:spPr bwMode="auto">
          <a:xfrm>
            <a:off x="-1510748" y="-2214401"/>
            <a:ext cx="12192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9554" y="2068931"/>
            <a:ext cx="8686800" cy="1177121"/>
          </a:xfrm>
        </p:spPr>
        <p:txBody>
          <a:bodyPr>
            <a:noAutofit/>
          </a:bodyPr>
          <a:lstStyle/>
          <a:p>
            <a:r>
              <a:rPr lang="en-US" altLang="zh-CN" sz="4800" dirty="0">
                <a:latin typeface="Times New Roman" pitchFamily="18" charset="0"/>
              </a:rPr>
              <a:t>BOOTES</a:t>
            </a:r>
            <a:r>
              <a:rPr lang="zh-CN" altLang="en-US" sz="4800" dirty="0">
                <a:latin typeface="Times New Roman" pitchFamily="18" charset="0"/>
              </a:rPr>
              <a:t>和</a:t>
            </a:r>
            <a:r>
              <a:rPr lang="en-US" altLang="zh-CN" sz="4800" dirty="0">
                <a:latin typeface="Times New Roman" pitchFamily="18" charset="0"/>
              </a:rPr>
              <a:t>LCOGT</a:t>
            </a:r>
            <a:br>
              <a:rPr lang="en-US" altLang="zh-CN" sz="4800" dirty="0">
                <a:latin typeface="Times New Roman" pitchFamily="18" charset="0"/>
              </a:rPr>
            </a:br>
            <a:r>
              <a:rPr lang="en-US" altLang="zh-CN" sz="4800" dirty="0">
                <a:latin typeface="Times New Roman" pitchFamily="18" charset="0"/>
              </a:rPr>
              <a:t>——</a:t>
            </a:r>
            <a:r>
              <a:rPr lang="zh-CN" altLang="en-US" sz="4800" dirty="0">
                <a:latin typeface="Times New Roman" pitchFamily="18" charset="0"/>
              </a:rPr>
              <a:t>两个程控自主天文台网络</a:t>
            </a:r>
            <a:endParaRPr lang="zh-CN" altLang="it-IT" sz="4800" dirty="0">
              <a:latin typeface="Times New Roman" pitchFamily="18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-96730" y="4322647"/>
            <a:ext cx="9519368" cy="941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zh-CN" altLang="en-US" sz="2400" b="1" dirty="0">
                <a:latin typeface="Times New Roman" pitchFamily="18" charset="0"/>
              </a:rPr>
              <a:t>范玉峰</a:t>
            </a:r>
            <a:r>
              <a:rPr lang="zh-CN" altLang="en-US" sz="2400" b="1" dirty="0">
                <a:latin typeface="Times New Roman" pitchFamily="18" charset="0"/>
              </a:rPr>
              <a:t>、</a:t>
            </a:r>
            <a:r>
              <a:rPr lang="zh-CN" altLang="en-US" sz="2400" dirty="0"/>
              <a:t>王传军、辛玉新、伦宝利、白金明</a:t>
            </a:r>
            <a:endParaRPr lang="en-US" altLang="zh-CN" sz="2400" dirty="0"/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Tx/>
              <a:buFontTx/>
              <a:buNone/>
            </a:pPr>
            <a:r>
              <a:rPr lang="zh-CN" altLang="en-US" sz="2400" b="1" dirty="0">
                <a:latin typeface="Times New Roman" pitchFamily="18" charset="0"/>
              </a:rPr>
              <a:t>云南天文台</a:t>
            </a:r>
            <a:endParaRPr lang="en-US" altLang="zh-CN" sz="2400" b="1" dirty="0">
              <a:latin typeface="Times New Roman" pitchFamily="18" charset="0"/>
            </a:endParaRPr>
          </a:p>
        </p:txBody>
      </p:sp>
      <p:sp>
        <p:nvSpPr>
          <p:cNvPr id="6149" name="Text Box 10"/>
          <p:cNvSpPr txBox="1">
            <a:spLocks noChangeArrowheads="1"/>
          </p:cNvSpPr>
          <p:nvPr/>
        </p:nvSpPr>
        <p:spPr bwMode="auto">
          <a:xfrm>
            <a:off x="2424360" y="6477233"/>
            <a:ext cx="44771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eaLnBrk="1" hangingPunct="1">
              <a:buNone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China-VO 2016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年学术年会，乌鲁木齐</a:t>
            </a:r>
            <a:endParaRPr lang="en-US" altLang="zh-CN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030350" y="6502636"/>
            <a:ext cx="19269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1400" dirty="0">
                <a:solidFill>
                  <a:schemeClr val="tx1">
                    <a:lumMod val="75000"/>
                  </a:schemeClr>
                </a:solidFill>
              </a:rPr>
              <a:t>Photograph by P.K</a:t>
            </a:r>
            <a:r>
              <a:rPr lang="en-US" altLang="zh-CN" sz="1400" dirty="0">
                <a:solidFill>
                  <a:schemeClr val="tx1">
                    <a:lumMod val="75000"/>
                  </a:schemeClr>
                </a:solidFill>
              </a:rPr>
              <a:t>.</a:t>
            </a:r>
            <a:endParaRPr lang="zh-CN" altLang="en-US" sz="1400" dirty="0">
              <a:solidFill>
                <a:schemeClr val="tx1">
                  <a:lumMod val="75000"/>
                </a:schemeClr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500915" y="-8143"/>
            <a:ext cx="3643085" cy="823724"/>
            <a:chOff x="6660963" y="0"/>
            <a:chExt cx="5531036" cy="1250602"/>
          </a:xfrm>
          <a:effectLst>
            <a:glow rad="228600">
              <a:schemeClr val="accent1">
                <a:alpha val="40000"/>
              </a:schemeClr>
            </a:glow>
          </a:effectLst>
        </p:grpSpPr>
        <p:grpSp>
          <p:nvGrpSpPr>
            <p:cNvPr id="8" name="组合 7"/>
            <p:cNvGrpSpPr>
              <a:grpSpLocks/>
            </p:cNvGrpSpPr>
            <p:nvPr/>
          </p:nvGrpSpPr>
          <p:grpSpPr>
            <a:xfrm>
              <a:off x="9136875" y="0"/>
              <a:ext cx="3055124" cy="1225310"/>
              <a:chOff x="3" y="0"/>
              <a:chExt cx="5783717" cy="2318340"/>
            </a:xfrm>
          </p:grpSpPr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" y="23926"/>
                <a:ext cx="4078334" cy="2294414"/>
              </a:xfrm>
              <a:prstGeom prst="rect">
                <a:avLst/>
              </a:prstGeom>
              <a:noFill/>
            </p:spPr>
          </p:pic>
          <p:pic>
            <p:nvPicPr>
              <p:cNvPr id="12" name="图片 11" descr="100_9286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8337" y="0"/>
                <a:ext cx="1705383" cy="229441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98919" y="12645"/>
              <a:ext cx="1237956" cy="1237957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0963" y="12646"/>
              <a:ext cx="1237956" cy="12379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5944606"/>
      </p:ext>
    </p:extLst>
  </p:cSld>
  <p:clrMapOvr>
    <a:masterClrMapping/>
  </p:clrMapOvr>
  <p:transition advTm="13248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E:\MyDocs\Conference\2014RTS2\Orion rising over BOOTES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98" r="30614" b="5819"/>
          <a:stretch/>
        </p:blipFill>
        <p:spPr bwMode="auto">
          <a:xfrm>
            <a:off x="2699794" y="4869162"/>
            <a:ext cx="2899311" cy="1984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92" b="5848"/>
          <a:stretch/>
        </p:blipFill>
        <p:spPr>
          <a:xfrm>
            <a:off x="2915818" y="2780928"/>
            <a:ext cx="3128639" cy="2138638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158979"/>
            <a:ext cx="5472112" cy="480131"/>
          </a:xfrm>
          <a:noFill/>
        </p:spPr>
        <p:txBody>
          <a:bodyPr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0B0BF3"/>
                </a:solidFill>
              </a:rPr>
              <a:t>丽江观测站概况</a:t>
            </a:r>
            <a:r>
              <a:rPr lang="en-US" altLang="zh-CN" sz="2800" b="1" dirty="0">
                <a:solidFill>
                  <a:srgbClr val="0B0BF3"/>
                </a:solidFill>
              </a:rPr>
              <a:t>——</a:t>
            </a:r>
            <a:r>
              <a:rPr lang="zh-CN" altLang="en-US" sz="2800" b="1" dirty="0">
                <a:solidFill>
                  <a:srgbClr val="0B0BF3"/>
                </a:solidFill>
              </a:rPr>
              <a:t>设备</a:t>
            </a:r>
            <a:endParaRPr lang="en-US" altLang="zh-CN" sz="2800" dirty="0">
              <a:solidFill>
                <a:srgbClr val="0B0BF3"/>
              </a:solidFill>
              <a:ea typeface="黑体" pitchFamily="2" charset="-122"/>
            </a:endParaRPr>
          </a:p>
        </p:txBody>
      </p:sp>
      <p:pic>
        <p:nvPicPr>
          <p:cNvPr id="3076" name="Picture 4" descr="DSC0138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40537" y="2060848"/>
            <a:ext cx="3132137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1842" y="692698"/>
            <a:ext cx="2943225" cy="220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 descr="TAT_fence_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16212" y="0"/>
            <a:ext cx="3200094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8" descr="2m4telescope_undat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3175" y="692696"/>
            <a:ext cx="3163888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Text Box 9"/>
          <p:cNvSpPr txBox="1">
            <a:spLocks noChangeArrowheads="1"/>
          </p:cNvSpPr>
          <p:nvPr/>
        </p:nvSpPr>
        <p:spPr bwMode="auto">
          <a:xfrm>
            <a:off x="467544" y="5476467"/>
            <a:ext cx="1741182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Clr>
                <a:srgbClr val="FF3300"/>
              </a:buClr>
              <a:buFont typeface="Wingdings" pitchFamily="2" charset="2"/>
              <a:buNone/>
            </a:pPr>
            <a:r>
              <a:rPr lang="zh-CN" altLang="en-US" sz="2400" b="1" dirty="0">
                <a:ea typeface="宋体" pitchFamily="2" charset="-122"/>
              </a:rPr>
              <a:t>望远镜</a:t>
            </a:r>
            <a:r>
              <a:rPr lang="zh-CN" altLang="en-US" sz="2400" b="1" dirty="0">
                <a:ea typeface="宋体" pitchFamily="2" charset="-122"/>
              </a:rPr>
              <a:t>集群</a:t>
            </a:r>
            <a:endParaRPr lang="en-US" altLang="zh-CN" sz="2400" b="1" dirty="0">
              <a:ea typeface="宋体" pitchFamily="2" charset="-122"/>
            </a:endParaRPr>
          </a:p>
          <a:p>
            <a:pPr algn="ctr">
              <a:lnSpc>
                <a:spcPct val="110000"/>
              </a:lnSpc>
              <a:buClr>
                <a:srgbClr val="FF3300"/>
              </a:buClr>
              <a:buFont typeface="Wingdings" pitchFamily="2" charset="2"/>
              <a:buNone/>
            </a:pPr>
            <a:r>
              <a:rPr lang="zh-CN" altLang="en-US" sz="2400" b="1" dirty="0">
                <a:ea typeface="宋体" pitchFamily="2" charset="-122"/>
              </a:rPr>
              <a:t>日益壮大</a:t>
            </a:r>
            <a:endParaRPr lang="en-US" altLang="zh-CN" sz="2400" b="1" dirty="0">
              <a:ea typeface="宋体" pitchFamily="2" charset="-122"/>
            </a:endParaRPr>
          </a:p>
        </p:txBody>
      </p:sp>
      <p:sp>
        <p:nvSpPr>
          <p:cNvPr id="3081" name="AutoShape 11" descr="image001"/>
          <p:cNvSpPr>
            <a:spLocks noChangeAspect="1" noChangeArrowheads="1"/>
          </p:cNvSpPr>
          <p:nvPr/>
        </p:nvSpPr>
        <p:spPr bwMode="auto">
          <a:xfrm>
            <a:off x="1362075" y="1685925"/>
            <a:ext cx="641985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82" name="AutoShape 13" descr="image001"/>
          <p:cNvSpPr>
            <a:spLocks noChangeAspect="1" noChangeArrowheads="1"/>
          </p:cNvSpPr>
          <p:nvPr/>
        </p:nvSpPr>
        <p:spPr bwMode="auto">
          <a:xfrm>
            <a:off x="1362075" y="1685925"/>
            <a:ext cx="641985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83" name="AutoShape 15" descr="image001"/>
          <p:cNvSpPr>
            <a:spLocks noChangeAspect="1" noChangeArrowheads="1"/>
          </p:cNvSpPr>
          <p:nvPr/>
        </p:nvSpPr>
        <p:spPr bwMode="auto">
          <a:xfrm>
            <a:off x="1362075" y="1685925"/>
            <a:ext cx="641985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84" name="AutoShape 17" descr="image003"/>
          <p:cNvSpPr>
            <a:spLocks noChangeAspect="1" noChangeArrowheads="1"/>
          </p:cNvSpPr>
          <p:nvPr/>
        </p:nvSpPr>
        <p:spPr bwMode="auto">
          <a:xfrm>
            <a:off x="2619375" y="504825"/>
            <a:ext cx="3905250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2050" name="图片 269" descr="IMG_20151120_17023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0" t="19749" r="37347" b="18028"/>
          <a:stretch/>
        </p:blipFill>
        <p:spPr bwMode="auto">
          <a:xfrm>
            <a:off x="6912645" y="4293098"/>
            <a:ext cx="2179599" cy="24928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图片 169" descr="wps943B"/>
          <p:cNvPicPr>
            <a:picLocks noChangeAspect="1" noChangeArrowheads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293096"/>
            <a:ext cx="1728192" cy="2502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5940154" y="42930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日冕仪</a:t>
            </a:r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7668344" y="4293096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中泰</a:t>
            </a:r>
            <a:r>
              <a:rPr lang="en-US" altLang="zh-CN" dirty="0"/>
              <a:t>70cm</a:t>
            </a:r>
            <a:endParaRPr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3995936" y="3068960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45cm</a:t>
            </a:r>
            <a:r>
              <a:rPr lang="zh-CN" altLang="en-US" dirty="0"/>
              <a:t>大视场</a:t>
            </a:r>
            <a:endParaRPr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4211960" y="692696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1.8m</a:t>
            </a:r>
            <a:endParaRPr lang="zh-CN" altLang="en-US" dirty="0"/>
          </a:p>
        </p:txBody>
      </p:sp>
      <p:sp>
        <p:nvSpPr>
          <p:cNvPr id="20" name="文本框 19"/>
          <p:cNvSpPr txBox="1"/>
          <p:nvPr/>
        </p:nvSpPr>
        <p:spPr>
          <a:xfrm>
            <a:off x="1187624" y="4725144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2.4m</a:t>
            </a:r>
            <a:endParaRPr lang="zh-CN" altLang="en-US" dirty="0"/>
          </a:p>
        </p:txBody>
      </p:sp>
      <p:sp>
        <p:nvSpPr>
          <p:cNvPr id="21" name="文本框 20"/>
          <p:cNvSpPr txBox="1"/>
          <p:nvPr/>
        </p:nvSpPr>
        <p:spPr>
          <a:xfrm>
            <a:off x="7380314" y="116632"/>
            <a:ext cx="967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TAT</a:t>
            </a:r>
            <a:r>
              <a:rPr lang="zh-CN" altLang="en-US" dirty="0"/>
              <a:t>自动</a:t>
            </a:r>
            <a:endParaRPr lang="zh-CN" altLang="en-US" dirty="0"/>
          </a:p>
        </p:txBody>
      </p:sp>
      <p:sp>
        <p:nvSpPr>
          <p:cNvPr id="25" name="文本框 24"/>
          <p:cNvSpPr txBox="1"/>
          <p:nvPr/>
        </p:nvSpPr>
        <p:spPr>
          <a:xfrm>
            <a:off x="3563888" y="6488668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60cm</a:t>
            </a:r>
            <a:r>
              <a:rPr lang="zh-CN" altLang="en-US" dirty="0"/>
              <a:t>自动</a:t>
            </a:r>
            <a:endParaRPr lang="zh-CN" altLang="en-US" dirty="0"/>
          </a:p>
        </p:txBody>
      </p:sp>
      <p:sp>
        <p:nvSpPr>
          <p:cNvPr id="26" name="文本框 25"/>
          <p:cNvSpPr txBox="1"/>
          <p:nvPr/>
        </p:nvSpPr>
        <p:spPr>
          <a:xfrm>
            <a:off x="6948264" y="2276872"/>
            <a:ext cx="134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3.2m</a:t>
            </a:r>
            <a:r>
              <a:rPr lang="zh-CN" altLang="en-US" dirty="0"/>
              <a:t>镀膜机</a:t>
            </a:r>
            <a:endParaRPr lang="zh-CN" altLang="en-US" dirty="0"/>
          </a:p>
        </p:txBody>
      </p:sp>
      <p:grpSp>
        <p:nvGrpSpPr>
          <p:cNvPr id="4" name="组合 3"/>
          <p:cNvGrpSpPr/>
          <p:nvPr/>
        </p:nvGrpSpPr>
        <p:grpSpPr>
          <a:xfrm>
            <a:off x="1619672" y="1556794"/>
            <a:ext cx="5513412" cy="4224139"/>
            <a:chOff x="1619672" y="1556792"/>
            <a:chExt cx="5513412" cy="4224139"/>
          </a:xfrm>
        </p:grpSpPr>
        <p:pic>
          <p:nvPicPr>
            <p:cNvPr id="1027" name="图片 168" descr="chili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2132856"/>
              <a:ext cx="2705100" cy="364807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1028" name="图片 167" descr="IMG_25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556792"/>
              <a:ext cx="2800350" cy="36576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30" name="文本框 29"/>
            <p:cNvSpPr txBox="1"/>
            <p:nvPr/>
          </p:nvSpPr>
          <p:spPr>
            <a:xfrm>
              <a:off x="2339752" y="1700808"/>
              <a:ext cx="13837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err="1"/>
                <a:t>ChiLI</a:t>
              </a:r>
              <a:r>
                <a:rPr lang="en-US" altLang="zh-CN" dirty="0"/>
                <a:t> </a:t>
              </a:r>
              <a:r>
                <a:rPr lang="zh-CN" altLang="en-US" dirty="0"/>
                <a:t>光谱仪</a:t>
              </a:r>
              <a:endParaRPr lang="zh-CN" altLang="en-US" dirty="0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5220072" y="2204864"/>
              <a:ext cx="1002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err="1"/>
                <a:t>ChiLI</a:t>
              </a:r>
              <a:r>
                <a:rPr lang="en-US" altLang="zh-CN" dirty="0"/>
                <a:t> IFU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10366111"/>
      </p:ext>
    </p:extLst>
  </p:cSld>
  <p:clrMapOvr>
    <a:masterClrMapping/>
  </p:clrMapOvr>
  <p:transition advTm="246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CHILI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中国丽江积分视场光谱仪，</a:t>
            </a:r>
            <a:r>
              <a:rPr lang="en-US" dirty="0" err="1" smtClean="0">
                <a:solidFill>
                  <a:srgbClr val="FF0000"/>
                </a:solidFill>
              </a:rPr>
              <a:t>CHI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FF0000"/>
                </a:solidFill>
              </a:rPr>
              <a:t>L</a:t>
            </a:r>
            <a:r>
              <a:rPr lang="en-US" dirty="0" err="1" smtClean="0"/>
              <a:t>ijiang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I</a:t>
            </a:r>
            <a:r>
              <a:rPr lang="en-US" dirty="0" smtClean="0"/>
              <a:t>FU</a:t>
            </a:r>
          </a:p>
          <a:p>
            <a:endParaRPr lang="en-US" dirty="0"/>
          </a:p>
        </p:txBody>
      </p:sp>
      <p:pic>
        <p:nvPicPr>
          <p:cNvPr id="4" name="Picture 3" descr="IMG_20151031_1545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37" y="2590800"/>
            <a:ext cx="4038600" cy="4038600"/>
          </a:xfrm>
          <a:prstGeom prst="rect">
            <a:avLst/>
          </a:prstGeom>
        </p:spPr>
      </p:pic>
      <p:pic>
        <p:nvPicPr>
          <p:cNvPr id="5" name="Content Placeholder 3" descr="IMG_20151214_14171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1" y="2473722"/>
            <a:ext cx="4272757" cy="4272757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5500915" y="-8143"/>
            <a:ext cx="3643085" cy="823724"/>
            <a:chOff x="6660963" y="0"/>
            <a:chExt cx="5531036" cy="1250602"/>
          </a:xfrm>
          <a:effectLst>
            <a:glow rad="228600">
              <a:schemeClr val="accent1">
                <a:alpha val="40000"/>
              </a:schemeClr>
            </a:glow>
          </a:effectLst>
        </p:grpSpPr>
        <p:grpSp>
          <p:nvGrpSpPr>
            <p:cNvPr id="7" name="组合 6"/>
            <p:cNvGrpSpPr>
              <a:grpSpLocks/>
            </p:cNvGrpSpPr>
            <p:nvPr/>
          </p:nvGrpSpPr>
          <p:grpSpPr>
            <a:xfrm>
              <a:off x="9136875" y="0"/>
              <a:ext cx="3055124" cy="1225310"/>
              <a:chOff x="3" y="0"/>
              <a:chExt cx="5783717" cy="2318340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" y="23926"/>
                <a:ext cx="4078334" cy="2294414"/>
              </a:xfrm>
              <a:prstGeom prst="rect">
                <a:avLst/>
              </a:prstGeom>
              <a:noFill/>
            </p:spPr>
          </p:pic>
          <p:pic>
            <p:nvPicPr>
              <p:cNvPr id="11" name="图片 10" descr="100_9286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8337" y="0"/>
                <a:ext cx="1705383" cy="229441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98919" y="12645"/>
              <a:ext cx="1237956" cy="1237957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0963" y="12646"/>
              <a:ext cx="1237956" cy="12379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377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ChiLI</a:t>
            </a:r>
            <a:r>
              <a:rPr lang="en-US" altLang="zh-CN" dirty="0" smtClean="0"/>
              <a:t> </a:t>
            </a: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7" name="内容占位符 2"/>
          <p:cNvSpPr>
            <a:spLocks noGrp="1"/>
          </p:cNvSpPr>
          <p:nvPr>
            <p:ph idx="1"/>
          </p:nvPr>
        </p:nvSpPr>
        <p:spPr>
          <a:xfrm>
            <a:off x="0" y="4572002"/>
            <a:ext cx="9144000" cy="2127205"/>
          </a:xfrm>
        </p:spPr>
        <p:txBody>
          <a:bodyPr>
            <a:normAutofit/>
          </a:bodyPr>
          <a:lstStyle/>
          <a:p>
            <a:pPr lvl="1"/>
            <a:r>
              <a:rPr lang="en-US" altLang="zh-CN" dirty="0" smtClean="0"/>
              <a:t>2D</a:t>
            </a:r>
            <a:r>
              <a:rPr lang="zh-CN" altLang="en-US" dirty="0" smtClean="0"/>
              <a:t> </a:t>
            </a:r>
            <a:r>
              <a:rPr lang="en-US" altLang="zh-CN" dirty="0" smtClean="0"/>
              <a:t>spectroscopy:</a:t>
            </a:r>
            <a:r>
              <a:rPr lang="zh-CN" altLang="en-US" dirty="0" smtClean="0"/>
              <a:t> </a:t>
            </a:r>
            <a:r>
              <a:rPr lang="zh-CN" altLang="zh-CN" dirty="0" smtClean="0"/>
              <a:t>o</a:t>
            </a:r>
            <a:r>
              <a:rPr lang="en-US" altLang="zh-CN" dirty="0" err="1" smtClean="0"/>
              <a:t>btain</a:t>
            </a:r>
            <a:r>
              <a:rPr lang="en-US" altLang="zh-CN" dirty="0" smtClean="0"/>
              <a:t> the spectra of multiple regions simultaneously</a:t>
            </a:r>
          </a:p>
          <a:p>
            <a:pPr lvl="1"/>
            <a:r>
              <a:rPr lang="en-US" altLang="zh-CN" dirty="0" err="1" smtClean="0"/>
              <a:t>Starformation</a:t>
            </a:r>
            <a:r>
              <a:rPr lang="en-US" altLang="zh-CN" dirty="0" smtClean="0"/>
              <a:t>,</a:t>
            </a:r>
            <a:r>
              <a:rPr lang="zh-CN" altLang="en-US" dirty="0" smtClean="0"/>
              <a:t> </a:t>
            </a:r>
            <a:r>
              <a:rPr lang="en-US" altLang="zh-CN" dirty="0" smtClean="0"/>
              <a:t>mass,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metallicity</a:t>
            </a:r>
            <a:r>
              <a:rPr lang="en-US" altLang="zh-CN" dirty="0" smtClean="0"/>
              <a:t>,</a:t>
            </a:r>
            <a:r>
              <a:rPr lang="zh-CN" altLang="en-US" dirty="0" smtClean="0"/>
              <a:t> </a:t>
            </a:r>
            <a:r>
              <a:rPr lang="en-US" altLang="zh-CN" dirty="0" smtClean="0"/>
              <a:t>AGN</a:t>
            </a:r>
            <a:r>
              <a:rPr lang="zh-CN" altLang="en-US" dirty="0" smtClean="0"/>
              <a:t> </a:t>
            </a:r>
            <a:r>
              <a:rPr lang="en-US" altLang="zh-CN" dirty="0" smtClean="0"/>
              <a:t>feeding and feedback,</a:t>
            </a:r>
            <a:r>
              <a:rPr lang="zh-CN" altLang="en-US" dirty="0" smtClean="0"/>
              <a:t> </a:t>
            </a:r>
            <a:r>
              <a:rPr lang="en-US" altLang="zh-CN" dirty="0" smtClean="0"/>
              <a:t>kinematics,</a:t>
            </a:r>
            <a:r>
              <a:rPr lang="zh-CN" altLang="en-US" dirty="0" smtClean="0"/>
              <a:t> </a:t>
            </a:r>
            <a:r>
              <a:rPr lang="en-US" altLang="zh-CN" dirty="0" smtClean="0"/>
              <a:t>etc.</a:t>
            </a:r>
            <a:r>
              <a:rPr lang="zh-CN" altLang="en-US" dirty="0" smtClean="0"/>
              <a:t>  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Structures or</a:t>
            </a:r>
            <a:r>
              <a:rPr lang="zh-CN" altLang="en-US" dirty="0" smtClean="0"/>
              <a:t> </a:t>
            </a:r>
            <a:r>
              <a:rPr lang="en-US" altLang="zh-CN" dirty="0" smtClean="0"/>
              <a:t>maps</a:t>
            </a:r>
            <a:r>
              <a:rPr lang="zh-CN" altLang="en-US" dirty="0" smtClean="0"/>
              <a:t> </a:t>
            </a:r>
            <a:r>
              <a:rPr lang="en-US" altLang="zh-CN" dirty="0" smtClean="0"/>
              <a:t>of above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properties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371602"/>
            <a:ext cx="2928904" cy="3130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660329"/>
            <a:ext cx="3581400" cy="23782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674" y="1416050"/>
            <a:ext cx="1654161" cy="1784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3086100"/>
            <a:ext cx="1667026" cy="1409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4495800"/>
            <a:ext cx="87630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ü"/>
            </a:pPr>
            <a:r>
              <a:rPr lang="zh-CN" altLang="en-US" sz="2400" dirty="0"/>
              <a:t> </a:t>
            </a:r>
            <a:r>
              <a:rPr lang="en-US" altLang="zh-CN" sz="2400" dirty="0"/>
              <a:t>Internal</a:t>
            </a:r>
            <a:r>
              <a:rPr lang="zh-CN" altLang="en-US" sz="2400" dirty="0"/>
              <a:t>：</a:t>
            </a:r>
            <a:r>
              <a:rPr lang="en-US" altLang="zh-CN" sz="2400" dirty="0"/>
              <a:t>inside-out or outside-in</a:t>
            </a:r>
          </a:p>
          <a:p>
            <a:pPr>
              <a:buFont typeface="Wingdings" charset="2"/>
              <a:buChar char="ü"/>
            </a:pPr>
            <a:r>
              <a:rPr lang="en-US" altLang="zh-CN" sz="2400" dirty="0"/>
              <a:t> Environmental: what</a:t>
            </a:r>
            <a:r>
              <a:rPr lang="zh-CN" altLang="en-US" sz="2400" dirty="0"/>
              <a:t> </a:t>
            </a:r>
            <a:r>
              <a:rPr lang="en-US" altLang="zh-CN" sz="2400" dirty="0"/>
              <a:t>are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details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dirty="0"/>
              <a:t>gas</a:t>
            </a:r>
            <a:r>
              <a:rPr lang="zh-CN" altLang="en-US" sz="2400" dirty="0"/>
              <a:t> </a:t>
            </a:r>
            <a:r>
              <a:rPr lang="en-US" altLang="zh-CN" sz="2400" dirty="0"/>
              <a:t>and</a:t>
            </a:r>
            <a:r>
              <a:rPr lang="zh-CN" altLang="en-US" sz="2400" dirty="0"/>
              <a:t> </a:t>
            </a:r>
            <a:r>
              <a:rPr lang="en-US" altLang="zh-CN" sz="2400" dirty="0"/>
              <a:t>stars</a:t>
            </a:r>
            <a:r>
              <a:rPr lang="zh-CN" altLang="en-US" sz="2400" dirty="0"/>
              <a:t> </a:t>
            </a:r>
            <a:r>
              <a:rPr lang="en-US" altLang="zh-CN" sz="2400" dirty="0"/>
              <a:t>in</a:t>
            </a:r>
            <a:r>
              <a:rPr lang="zh-CN" altLang="en-US" sz="2400" dirty="0"/>
              <a:t> </a:t>
            </a:r>
            <a:r>
              <a:rPr lang="en-US" altLang="zh-CN" sz="2400" dirty="0"/>
              <a:t>merging</a:t>
            </a:r>
          </a:p>
          <a:p>
            <a:pPr>
              <a:buFont typeface="Wingdings" charset="2"/>
              <a:buChar char="ü"/>
            </a:pPr>
            <a:r>
              <a:rPr lang="zh-CN" altLang="en-US" sz="2400" dirty="0"/>
              <a:t> </a:t>
            </a:r>
            <a:r>
              <a:rPr lang="zh-CN" altLang="zh-CN" sz="2400" dirty="0"/>
              <a:t>T</a:t>
            </a:r>
            <a:r>
              <a:rPr lang="en-US" altLang="zh-CN" sz="2400" dirty="0"/>
              <a:t>he formation</a:t>
            </a:r>
            <a:r>
              <a:rPr lang="zh-CN" altLang="en-US" sz="2400" dirty="0"/>
              <a:t> </a:t>
            </a:r>
            <a:r>
              <a:rPr lang="en-US" altLang="zh-CN" sz="2400" dirty="0"/>
              <a:t>and</a:t>
            </a:r>
            <a:r>
              <a:rPr lang="zh-CN" altLang="en-US" sz="2400" dirty="0"/>
              <a:t> </a:t>
            </a:r>
            <a:r>
              <a:rPr lang="en-US" altLang="zh-CN" sz="2400" dirty="0"/>
              <a:t>evolution of</a:t>
            </a:r>
            <a:r>
              <a:rPr lang="zh-CN" altLang="en-US" sz="2400" dirty="0"/>
              <a:t> </a:t>
            </a:r>
            <a:r>
              <a:rPr lang="en-US" altLang="zh-CN" sz="2400" dirty="0"/>
              <a:t>different</a:t>
            </a:r>
            <a:r>
              <a:rPr lang="zh-CN" altLang="en-US" sz="2400" dirty="0"/>
              <a:t> </a:t>
            </a:r>
            <a:r>
              <a:rPr lang="en-US" altLang="zh-CN" sz="2400" dirty="0"/>
              <a:t>structures: disks</a:t>
            </a:r>
            <a:r>
              <a:rPr lang="zh-CN" altLang="zh-CN" sz="2400" dirty="0"/>
              <a:t>,</a:t>
            </a:r>
            <a:r>
              <a:rPr lang="zh-CN" altLang="en-US" sz="2400" dirty="0"/>
              <a:t> </a:t>
            </a:r>
            <a:r>
              <a:rPr lang="en-US" altLang="zh-CN" sz="2400" dirty="0"/>
              <a:t>bulge,</a:t>
            </a:r>
            <a:r>
              <a:rPr lang="zh-CN" altLang="en-US" sz="2400" dirty="0"/>
              <a:t> </a:t>
            </a:r>
            <a:r>
              <a:rPr lang="en-US" altLang="zh-CN" sz="2400" dirty="0"/>
              <a:t>bar,</a:t>
            </a:r>
            <a:r>
              <a:rPr lang="zh-CN" altLang="en-US" sz="2400" dirty="0"/>
              <a:t> </a:t>
            </a:r>
            <a:r>
              <a:rPr lang="en-US" altLang="zh-CN" sz="2400" dirty="0"/>
              <a:t>etc;</a:t>
            </a:r>
            <a:r>
              <a:rPr lang="zh-CN" altLang="en-US" sz="2400" dirty="0"/>
              <a:t> </a:t>
            </a:r>
            <a:r>
              <a:rPr lang="en-US" altLang="zh-CN" sz="2400" dirty="0"/>
              <a:t>why</a:t>
            </a:r>
            <a:r>
              <a:rPr lang="zh-CN" altLang="en-US" sz="2400" dirty="0"/>
              <a:t> </a:t>
            </a:r>
            <a:r>
              <a:rPr lang="en-US" altLang="zh-CN" sz="2400" dirty="0"/>
              <a:t>different</a:t>
            </a:r>
            <a:r>
              <a:rPr lang="zh-CN" altLang="en-US" sz="2400" dirty="0"/>
              <a:t> </a:t>
            </a:r>
            <a:r>
              <a:rPr lang="en-US" altLang="zh-CN" sz="2400" dirty="0" err="1"/>
              <a:t>hubble</a:t>
            </a:r>
            <a:r>
              <a:rPr lang="zh-CN" altLang="en-US" sz="2400" dirty="0"/>
              <a:t> </a:t>
            </a:r>
            <a:r>
              <a:rPr lang="en-US" altLang="zh-CN" sz="2400" dirty="0"/>
              <a:t>types</a:t>
            </a:r>
          </a:p>
          <a:p>
            <a:pPr>
              <a:buFont typeface="Wingdings" charset="2"/>
              <a:buChar char="ü"/>
            </a:pPr>
            <a:r>
              <a:rPr lang="zh-CN" altLang="en-US" sz="2400" dirty="0"/>
              <a:t> </a:t>
            </a:r>
            <a:r>
              <a:rPr lang="en-US" altLang="zh-CN" sz="2400" dirty="0"/>
              <a:t>Interaction between BH and its host: fueling</a:t>
            </a:r>
            <a:r>
              <a:rPr lang="zh-CN" altLang="en-US" sz="2400" dirty="0"/>
              <a:t>、</a:t>
            </a:r>
            <a:r>
              <a:rPr lang="en-US" altLang="zh-CN" sz="2400" dirty="0"/>
              <a:t>feedback</a:t>
            </a:r>
          </a:p>
          <a:p>
            <a:pPr>
              <a:buFont typeface="Wingdings" charset="2"/>
              <a:buChar char="ü"/>
            </a:pPr>
            <a:r>
              <a:rPr lang="zh-CN" altLang="en-US" sz="2400" dirty="0"/>
              <a:t> </a:t>
            </a:r>
            <a:r>
              <a:rPr lang="zh-CN" altLang="zh-CN" sz="2400" dirty="0"/>
              <a:t>D</a:t>
            </a:r>
            <a:r>
              <a:rPr lang="en-US" altLang="zh-CN" sz="2400" dirty="0"/>
              <a:t>ark matter properties 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5500915" y="-84343"/>
            <a:ext cx="3643085" cy="823724"/>
            <a:chOff x="6660963" y="0"/>
            <a:chExt cx="5531036" cy="1250602"/>
          </a:xfrm>
          <a:effectLst>
            <a:glow rad="228600">
              <a:schemeClr val="accent1">
                <a:alpha val="40000"/>
              </a:schemeClr>
            </a:glow>
          </a:effectLst>
        </p:grpSpPr>
        <p:grpSp>
          <p:nvGrpSpPr>
            <p:cNvPr id="11" name="组合 10"/>
            <p:cNvGrpSpPr>
              <a:grpSpLocks/>
            </p:cNvGrpSpPr>
            <p:nvPr/>
          </p:nvGrpSpPr>
          <p:grpSpPr>
            <a:xfrm>
              <a:off x="9136875" y="0"/>
              <a:ext cx="3055124" cy="1225310"/>
              <a:chOff x="3" y="0"/>
              <a:chExt cx="5783717" cy="2318340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" y="23926"/>
                <a:ext cx="4078334" cy="2294414"/>
              </a:xfrm>
              <a:prstGeom prst="rect">
                <a:avLst/>
              </a:prstGeom>
              <a:noFill/>
            </p:spPr>
          </p:pic>
          <p:pic>
            <p:nvPicPr>
              <p:cNvPr id="15" name="图片 14" descr="100_9286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8337" y="0"/>
                <a:ext cx="1705383" cy="229441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98919" y="12645"/>
              <a:ext cx="1237956" cy="1237957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0963" y="12646"/>
              <a:ext cx="1237956" cy="12379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752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丽江</a:t>
            </a:r>
            <a:r>
              <a:rPr lang="en-US" altLang="zh-CN" dirty="0" smtClean="0"/>
              <a:t>2.4</a:t>
            </a:r>
            <a:r>
              <a:rPr lang="zh-CN" altLang="en-US" dirty="0" smtClean="0"/>
              <a:t>米望远镜镀膜</a:t>
            </a:r>
            <a:endParaRPr lang="zh-CN" alt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2500" y="2099072"/>
            <a:ext cx="4270372" cy="346352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28" y="2099072"/>
            <a:ext cx="4548072" cy="3470273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5500915" y="-8143"/>
            <a:ext cx="3643085" cy="823724"/>
            <a:chOff x="6660963" y="0"/>
            <a:chExt cx="5531036" cy="1250602"/>
          </a:xfrm>
          <a:effectLst>
            <a:glow rad="228600">
              <a:schemeClr val="accent1">
                <a:alpha val="40000"/>
              </a:schemeClr>
            </a:glow>
          </a:effectLst>
        </p:grpSpPr>
        <p:grpSp>
          <p:nvGrpSpPr>
            <p:cNvPr id="7" name="组合 6"/>
            <p:cNvGrpSpPr>
              <a:grpSpLocks/>
            </p:cNvGrpSpPr>
            <p:nvPr/>
          </p:nvGrpSpPr>
          <p:grpSpPr>
            <a:xfrm>
              <a:off x="9136875" y="0"/>
              <a:ext cx="3055124" cy="1225310"/>
              <a:chOff x="3" y="0"/>
              <a:chExt cx="5783717" cy="2318340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" y="23926"/>
                <a:ext cx="4078334" cy="2294414"/>
              </a:xfrm>
              <a:prstGeom prst="rect">
                <a:avLst/>
              </a:prstGeom>
              <a:noFill/>
            </p:spPr>
          </p:pic>
          <p:pic>
            <p:nvPicPr>
              <p:cNvPr id="11" name="图片 10" descr="100_9286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8337" y="0"/>
                <a:ext cx="1705383" cy="229441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98919" y="12645"/>
              <a:ext cx="1237956" cy="1237957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0963" y="12646"/>
              <a:ext cx="1237956" cy="12379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885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1600" y="531378"/>
            <a:ext cx="7037952" cy="1325563"/>
          </a:xfrm>
        </p:spPr>
        <p:txBody>
          <a:bodyPr/>
          <a:lstStyle/>
          <a:p>
            <a:r>
              <a:rPr lang="zh-CN" altLang="en-US" dirty="0"/>
              <a:t>中国程控自主</a:t>
            </a:r>
            <a:r>
              <a:rPr lang="zh-CN" altLang="en-US" dirty="0" smtClean="0"/>
              <a:t>天文台（</a:t>
            </a:r>
            <a:r>
              <a:rPr lang="en-US" altLang="zh-CN" dirty="0" smtClean="0"/>
              <a:t>RAO</a:t>
            </a:r>
            <a:r>
              <a:rPr lang="zh-CN" altLang="en-US" dirty="0" smtClean="0"/>
              <a:t>）</a:t>
            </a:r>
            <a:endParaRPr lang="en-US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1601" y="1631897"/>
            <a:ext cx="9042400" cy="4351338"/>
          </a:xfrm>
        </p:spPr>
        <p:txBody>
          <a:bodyPr>
            <a:normAutofit fontScale="92500"/>
          </a:bodyPr>
          <a:lstStyle/>
          <a:p>
            <a:r>
              <a:rPr lang="en-US" altLang="zh-CN" dirty="0" smtClean="0"/>
              <a:t>2010</a:t>
            </a:r>
            <a:r>
              <a:rPr lang="zh-CN" altLang="en-US" dirty="0"/>
              <a:t>年</a:t>
            </a:r>
            <a:r>
              <a:rPr lang="zh-CN" altLang="en-US" dirty="0" smtClean="0"/>
              <a:t>：</a:t>
            </a:r>
            <a:r>
              <a:rPr lang="en-US" altLang="zh-CN" dirty="0" smtClean="0"/>
              <a:t>China-Vo</a:t>
            </a:r>
            <a:r>
              <a:rPr lang="zh-CN" altLang="en-US" dirty="0" smtClean="0"/>
              <a:t>的</a:t>
            </a:r>
            <a:r>
              <a:rPr lang="en-US" altLang="zh-CN" dirty="0" smtClean="0"/>
              <a:t>China-RAO</a:t>
            </a:r>
            <a:r>
              <a:rPr lang="zh-CN" altLang="en-US" dirty="0" smtClean="0"/>
              <a:t>计划 </a:t>
            </a:r>
            <a:r>
              <a:rPr lang="en-US" altLang="zh-CN" dirty="0" smtClean="0"/>
              <a:t>(</a:t>
            </a:r>
            <a:r>
              <a:rPr lang="zh-CN" altLang="zh-CN" dirty="0" smtClean="0"/>
              <a:t>崔辰州</a:t>
            </a:r>
            <a:r>
              <a:rPr lang="en-US" altLang="zh-CN" dirty="0" smtClean="0"/>
              <a:t>,et al, 2013)</a:t>
            </a:r>
          </a:p>
          <a:p>
            <a:pPr lvl="1"/>
            <a:r>
              <a:rPr lang="en-US" altLang="zh-CN" dirty="0" smtClean="0"/>
              <a:t>IT</a:t>
            </a:r>
            <a:r>
              <a:rPr lang="zh-CN" altLang="en-US" dirty="0" smtClean="0"/>
              <a:t>技术与天文的深度交叉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开始软、硬件技术研究、科学项目需求调研</a:t>
            </a:r>
            <a:endParaRPr lang="en-US" altLang="zh-CN" dirty="0" smtClean="0"/>
          </a:p>
          <a:p>
            <a:pPr lvl="1"/>
            <a:r>
              <a:rPr lang="zh-CN" altLang="en-US" dirty="0"/>
              <a:t>我国新光学台址</a:t>
            </a:r>
            <a:r>
              <a:rPr lang="zh-CN" altLang="en-US" dirty="0" smtClean="0"/>
              <a:t>生存条件越来越艰苦，人 </a:t>
            </a:r>
            <a:r>
              <a:rPr lang="en-US" altLang="zh-CN" dirty="0" smtClean="0"/>
              <a:t>&gt; </a:t>
            </a:r>
            <a:r>
              <a:rPr lang="zh-CN" altLang="en-US" dirty="0" smtClean="0"/>
              <a:t>机器人</a:t>
            </a:r>
            <a:endParaRPr lang="en-US" altLang="zh-CN" dirty="0" smtClean="0"/>
          </a:p>
          <a:p>
            <a:r>
              <a:rPr lang="zh-CN" altLang="en-US" dirty="0" smtClean="0"/>
              <a:t>陆续加入国际</a:t>
            </a:r>
            <a:r>
              <a:rPr lang="en-US" altLang="zh-CN" dirty="0" smtClean="0"/>
              <a:t>RAON</a:t>
            </a:r>
            <a:r>
              <a:rPr lang="zh-CN" altLang="en-US" dirty="0" smtClean="0"/>
              <a:t>合作：</a:t>
            </a:r>
            <a:r>
              <a:rPr lang="en-US" altLang="zh-CN" dirty="0" smtClean="0"/>
              <a:t>TAT</a:t>
            </a:r>
            <a:r>
              <a:rPr lang="zh-CN" altLang="en-US" dirty="0" smtClean="0"/>
              <a:t>、</a:t>
            </a:r>
            <a:r>
              <a:rPr lang="en-US" altLang="zh-CN" dirty="0" smtClean="0"/>
              <a:t>SONG</a:t>
            </a:r>
            <a:r>
              <a:rPr lang="zh-CN" altLang="en-US" dirty="0" smtClean="0"/>
              <a:t>、</a:t>
            </a:r>
            <a:r>
              <a:rPr lang="en-US" altLang="zh-CN" dirty="0" smtClean="0"/>
              <a:t>BOOTES</a:t>
            </a:r>
            <a:r>
              <a:rPr lang="zh-CN" altLang="en-US" dirty="0" smtClean="0"/>
              <a:t>、</a:t>
            </a:r>
            <a:r>
              <a:rPr lang="en-US" altLang="zh-CN" dirty="0" smtClean="0"/>
              <a:t>LCOGT……</a:t>
            </a:r>
          </a:p>
          <a:p>
            <a:r>
              <a:rPr lang="en-US" altLang="zh-CN" dirty="0" smtClean="0"/>
              <a:t>2012</a:t>
            </a:r>
            <a:r>
              <a:rPr lang="zh-CN" altLang="en-US" dirty="0" smtClean="0"/>
              <a:t>年：丽江</a:t>
            </a:r>
            <a:r>
              <a:rPr lang="en-US" altLang="zh-CN" dirty="0" smtClean="0"/>
              <a:t>BOOTES-4</a:t>
            </a:r>
            <a:r>
              <a:rPr lang="zh-CN" altLang="en-US" dirty="0" smtClean="0"/>
              <a:t>投入运行</a:t>
            </a:r>
            <a:endParaRPr lang="en-US" altLang="zh-CN" dirty="0" smtClean="0"/>
          </a:p>
          <a:p>
            <a:r>
              <a:rPr lang="en-US" altLang="zh-CN" dirty="0" smtClean="0"/>
              <a:t>2015</a:t>
            </a:r>
            <a:r>
              <a:rPr lang="zh-CN" altLang="en-US" dirty="0" smtClean="0"/>
              <a:t>年：</a:t>
            </a:r>
            <a:r>
              <a:rPr lang="en-US" altLang="zh-CN" dirty="0" smtClean="0"/>
              <a:t>LCOGT</a:t>
            </a:r>
            <a:r>
              <a:rPr lang="zh-CN" altLang="en-US" dirty="0" smtClean="0"/>
              <a:t>阿里站开始建设</a:t>
            </a:r>
            <a:endParaRPr lang="en-US" altLang="zh-CN" dirty="0" smtClean="0"/>
          </a:p>
          <a:p>
            <a:r>
              <a:rPr lang="zh-CN" altLang="en-US" dirty="0"/>
              <a:t>自主项目：南极、选址</a:t>
            </a:r>
            <a:r>
              <a:rPr lang="en-US" altLang="zh-CN" dirty="0" smtClean="0"/>
              <a:t>……</a:t>
            </a:r>
          </a:p>
          <a:p>
            <a:r>
              <a:rPr lang="zh-CN" altLang="en-US" dirty="0" smtClean="0"/>
              <a:t>难度 </a:t>
            </a:r>
            <a:r>
              <a:rPr lang="en-US" altLang="zh-CN" dirty="0" smtClean="0"/>
              <a:t>= </a:t>
            </a:r>
            <a:r>
              <a:rPr lang="zh-CN" altLang="en-US" dirty="0" smtClean="0"/>
              <a:t>门槛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BOOTES 1995+  LCOGT 2006+</a:t>
            </a:r>
            <a:endParaRPr lang="en-US" altLang="zh-CN" dirty="0"/>
          </a:p>
        </p:txBody>
      </p:sp>
      <p:grpSp>
        <p:nvGrpSpPr>
          <p:cNvPr id="4" name="组合 3"/>
          <p:cNvGrpSpPr/>
          <p:nvPr/>
        </p:nvGrpSpPr>
        <p:grpSpPr>
          <a:xfrm>
            <a:off x="5500915" y="-84343"/>
            <a:ext cx="3643085" cy="823724"/>
            <a:chOff x="6660963" y="0"/>
            <a:chExt cx="5531036" cy="1250602"/>
          </a:xfrm>
          <a:effectLst>
            <a:glow rad="228600">
              <a:schemeClr val="accent1">
                <a:alpha val="40000"/>
              </a:schemeClr>
            </a:glow>
          </a:effectLst>
        </p:grpSpPr>
        <p:grpSp>
          <p:nvGrpSpPr>
            <p:cNvPr id="5" name="组合 4"/>
            <p:cNvGrpSpPr>
              <a:grpSpLocks/>
            </p:cNvGrpSpPr>
            <p:nvPr/>
          </p:nvGrpSpPr>
          <p:grpSpPr>
            <a:xfrm>
              <a:off x="9136875" y="0"/>
              <a:ext cx="3055124" cy="1225310"/>
              <a:chOff x="3" y="0"/>
              <a:chExt cx="5783717" cy="2318340"/>
            </a:xfrm>
          </p:grpSpPr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" y="23926"/>
                <a:ext cx="4078334" cy="2294414"/>
              </a:xfrm>
              <a:prstGeom prst="rect">
                <a:avLst/>
              </a:prstGeom>
              <a:noFill/>
            </p:spPr>
          </p:pic>
          <p:pic>
            <p:nvPicPr>
              <p:cNvPr id="9" name="图片 8" descr="100_928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8337" y="0"/>
                <a:ext cx="1705383" cy="229441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98919" y="12645"/>
              <a:ext cx="1237956" cy="1237957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0963" y="12646"/>
              <a:ext cx="1237956" cy="1237956"/>
            </a:xfrm>
            <a:prstGeom prst="rect">
              <a:avLst/>
            </a:prstGeom>
          </p:spPr>
        </p:pic>
      </p:grp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364858" y="6420972"/>
            <a:ext cx="444294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eaLnBrk="1" hangingPunct="1">
              <a:buNone/>
            </a:pPr>
            <a:r>
              <a:rPr lang="en-US" altLang="zh-CN" sz="1600" b="1" dirty="0">
                <a:solidFill>
                  <a:srgbClr val="0070C0"/>
                </a:solidFill>
                <a:latin typeface="Times New Roman" pitchFamily="18" charset="0"/>
              </a:rPr>
              <a:t>China-VO 2016</a:t>
            </a:r>
            <a:r>
              <a:rPr lang="zh-CN" altLang="en-US" sz="1600" b="1" dirty="0">
                <a:solidFill>
                  <a:srgbClr val="0070C0"/>
                </a:solidFill>
                <a:latin typeface="Times New Roman" pitchFamily="18" charset="0"/>
              </a:rPr>
              <a:t>学术年会，</a:t>
            </a:r>
            <a:r>
              <a:rPr lang="en-US" altLang="zh-CN" sz="1600" b="1" dirty="0">
                <a:solidFill>
                  <a:srgbClr val="0070C0"/>
                </a:solidFill>
                <a:latin typeface="Times New Roman" pitchFamily="18" charset="0"/>
              </a:rPr>
              <a:t>2016.9.29</a:t>
            </a:r>
            <a:r>
              <a:rPr lang="zh-CN" altLang="en-US" sz="1600" b="1" dirty="0">
                <a:solidFill>
                  <a:srgbClr val="0070C0"/>
                </a:solidFill>
                <a:latin typeface="Times New Roman" pitchFamily="18" charset="0"/>
              </a:rPr>
              <a:t>，乌鲁木齐</a:t>
            </a:r>
            <a:endParaRPr lang="en-US" altLang="zh-CN" sz="16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104" y="3447043"/>
            <a:ext cx="5392412" cy="2532998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4862474" y="5980041"/>
            <a:ext cx="3227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Minion-Black"/>
              </a:rPr>
              <a:t>(A.J. </a:t>
            </a:r>
            <a:r>
              <a:rPr lang="es-ES" altLang="zh-CN" b="1" dirty="0">
                <a:latin typeface="Minion-Black"/>
              </a:rPr>
              <a:t>Castro-Tirado,2010)</a:t>
            </a:r>
            <a:endParaRPr lang="zh-CN" altLang="en-US" dirty="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088" y="920090"/>
            <a:ext cx="2472912" cy="154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27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" y="647700"/>
            <a:ext cx="6349139" cy="1042991"/>
          </a:xfrm>
        </p:spPr>
        <p:txBody>
          <a:bodyPr/>
          <a:lstStyle/>
          <a:p>
            <a:r>
              <a:rPr lang="zh-CN" altLang="en-US" dirty="0"/>
              <a:t>丽</a:t>
            </a:r>
            <a:r>
              <a:rPr lang="zh-CN" altLang="en-US" dirty="0" smtClean="0"/>
              <a:t>江站程控和远程望远镜</a:t>
            </a:r>
            <a:endParaRPr lang="en-US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CN" dirty="0"/>
              <a:t>TAT</a:t>
            </a:r>
            <a:r>
              <a:rPr lang="zh-CN" altLang="en-US" dirty="0"/>
              <a:t>（</a:t>
            </a:r>
            <a:r>
              <a:rPr lang="en-US" altLang="zh-CN" dirty="0"/>
              <a:t>Taiwan Automated Telescope Network</a:t>
            </a:r>
            <a:r>
              <a:rPr lang="zh-CN" altLang="en-US" dirty="0" smtClean="0"/>
              <a:t>）</a:t>
            </a:r>
            <a:r>
              <a:rPr lang="zh-CN" altLang="en-US" dirty="0">
                <a:solidFill>
                  <a:srgbClr val="FFC000"/>
                </a:solidFill>
              </a:rPr>
              <a:t>（</a:t>
            </a:r>
            <a:r>
              <a:rPr lang="en-US" altLang="zh-CN" dirty="0">
                <a:solidFill>
                  <a:srgbClr val="FFC000"/>
                </a:solidFill>
              </a:rPr>
              <a:t>RAO</a:t>
            </a:r>
            <a:r>
              <a:rPr lang="en-US" altLang="zh-CN" dirty="0">
                <a:solidFill>
                  <a:srgbClr val="FF0000"/>
                </a:solidFill>
              </a:rPr>
              <a:t>N</a:t>
            </a:r>
            <a:r>
              <a:rPr lang="zh-CN" altLang="en-US" dirty="0" smtClean="0">
                <a:solidFill>
                  <a:srgbClr val="FFC000"/>
                </a:solidFill>
              </a:rPr>
              <a:t>）</a:t>
            </a:r>
            <a:endParaRPr lang="en-US" altLang="zh-CN" dirty="0" smtClean="0"/>
          </a:p>
          <a:p>
            <a:pPr marL="457200" lvl="1" indent="0">
              <a:buNone/>
            </a:pPr>
            <a:r>
              <a:rPr lang="en-US" altLang="zh-CN" dirty="0" smtClean="0"/>
              <a:t>Stella seismology, remote control, 9cm f/25, 1k*1k, UVBIR.</a:t>
            </a:r>
            <a:endParaRPr lang="en-US" altLang="zh-CN" dirty="0"/>
          </a:p>
          <a:p>
            <a:r>
              <a:rPr lang="en-US" altLang="zh-CN" dirty="0" smtClean="0"/>
              <a:t>BOOTES-4 </a:t>
            </a:r>
            <a:r>
              <a:rPr lang="zh-CN" altLang="en-US" dirty="0" smtClean="0">
                <a:solidFill>
                  <a:srgbClr val="FFC000"/>
                </a:solidFill>
              </a:rPr>
              <a:t>（</a:t>
            </a:r>
            <a:r>
              <a:rPr lang="en-US" altLang="zh-CN" dirty="0" smtClean="0">
                <a:solidFill>
                  <a:srgbClr val="FFC000"/>
                </a:solidFill>
              </a:rPr>
              <a:t>RAO</a:t>
            </a:r>
            <a:r>
              <a:rPr lang="en-US" altLang="zh-CN" dirty="0" smtClean="0">
                <a:solidFill>
                  <a:srgbClr val="FF0000"/>
                </a:solidFill>
              </a:rPr>
              <a:t>N</a:t>
            </a:r>
            <a:r>
              <a:rPr lang="zh-CN" altLang="en-US" dirty="0" smtClean="0">
                <a:solidFill>
                  <a:srgbClr val="FFC000"/>
                </a:solidFill>
              </a:rPr>
              <a:t>）</a:t>
            </a:r>
            <a:endParaRPr lang="en-US" altLang="zh-CN" dirty="0" smtClean="0">
              <a:solidFill>
                <a:srgbClr val="FFC000"/>
              </a:solidFill>
            </a:endParaRPr>
          </a:p>
          <a:p>
            <a:pPr marL="457200" lvl="1" indent="0">
              <a:buNone/>
            </a:pPr>
            <a:r>
              <a:rPr lang="en-US" altLang="zh-CN" dirty="0" smtClean="0"/>
              <a:t>GRBs, RTS2, 60cm 1k EMCCD + All sky camera</a:t>
            </a:r>
          </a:p>
          <a:p>
            <a:r>
              <a:rPr lang="en-US" altLang="zh-CN" dirty="0" smtClean="0"/>
              <a:t>HKT </a:t>
            </a:r>
            <a:r>
              <a:rPr lang="zh-CN" altLang="en-US" dirty="0" smtClean="0">
                <a:solidFill>
                  <a:srgbClr val="FFC000"/>
                </a:solidFill>
              </a:rPr>
              <a:t>（</a:t>
            </a:r>
            <a:r>
              <a:rPr lang="en-US" altLang="zh-CN" dirty="0" smtClean="0">
                <a:solidFill>
                  <a:srgbClr val="FFC000"/>
                </a:solidFill>
              </a:rPr>
              <a:t>RAO</a:t>
            </a:r>
            <a:r>
              <a:rPr lang="zh-CN" altLang="en-US" dirty="0" smtClean="0">
                <a:solidFill>
                  <a:srgbClr val="FFC000"/>
                </a:solidFill>
              </a:rPr>
              <a:t>和远程两用）</a:t>
            </a:r>
            <a:endParaRPr lang="en-US" altLang="zh-CN" dirty="0" smtClean="0">
              <a:solidFill>
                <a:srgbClr val="FFC000"/>
              </a:solidFill>
            </a:endParaRPr>
          </a:p>
          <a:p>
            <a:pPr marL="457200" lvl="1" indent="0">
              <a:buNone/>
            </a:pPr>
            <a:r>
              <a:rPr lang="en-US" altLang="zh-CN" dirty="0"/>
              <a:t>Wide field for Variables, </a:t>
            </a:r>
            <a:r>
              <a:rPr lang="en-US" altLang="zh-CN" dirty="0" smtClean="0"/>
              <a:t>ASCOM, 45cm F2.8, 4k*4k(1.6x1.6 degree)</a:t>
            </a:r>
          </a:p>
          <a:p>
            <a:r>
              <a:rPr lang="en-US" altLang="zh-CN" dirty="0" smtClean="0"/>
              <a:t>Auto-DIMM</a:t>
            </a:r>
            <a:r>
              <a:rPr lang="zh-CN" altLang="en-US" dirty="0">
                <a:solidFill>
                  <a:srgbClr val="FFC000"/>
                </a:solidFill>
              </a:rPr>
              <a:t>（</a:t>
            </a:r>
            <a:r>
              <a:rPr lang="en-US" altLang="zh-CN" dirty="0" smtClean="0">
                <a:solidFill>
                  <a:srgbClr val="FFC000"/>
                </a:solidFill>
              </a:rPr>
              <a:t>RAO</a:t>
            </a:r>
            <a:r>
              <a:rPr lang="zh-CN" altLang="en-US" dirty="0" smtClean="0">
                <a:solidFill>
                  <a:srgbClr val="FFC000"/>
                </a:solidFill>
              </a:rPr>
              <a:t>）</a:t>
            </a:r>
            <a:endParaRPr lang="en-US" altLang="zh-CN" dirty="0" smtClean="0"/>
          </a:p>
          <a:p>
            <a:pPr marL="457200" lvl="1" indent="0">
              <a:buNone/>
            </a:pPr>
            <a:r>
              <a:rPr lang="en-US" altLang="zh-CN" dirty="0" smtClean="0"/>
              <a:t>Seeing monitor, RTS2</a:t>
            </a:r>
          </a:p>
          <a:p>
            <a:r>
              <a:rPr lang="en-US" altLang="zh-CN" dirty="0" smtClean="0"/>
              <a:t>CT 0.7-m</a:t>
            </a:r>
            <a:r>
              <a:rPr lang="zh-CN" altLang="en-US" dirty="0" smtClean="0">
                <a:solidFill>
                  <a:srgbClr val="FFC000"/>
                </a:solidFill>
              </a:rPr>
              <a:t>（远程）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Alt-AZ, 4k*4K*15um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5500915" y="0"/>
            <a:ext cx="3643085" cy="823724"/>
            <a:chOff x="6660963" y="0"/>
            <a:chExt cx="5531036" cy="1250602"/>
          </a:xfrm>
          <a:effectLst>
            <a:glow rad="228600">
              <a:schemeClr val="accent1">
                <a:alpha val="40000"/>
              </a:schemeClr>
            </a:glow>
          </a:effectLst>
        </p:grpSpPr>
        <p:grpSp>
          <p:nvGrpSpPr>
            <p:cNvPr id="5" name="组合 4"/>
            <p:cNvGrpSpPr>
              <a:grpSpLocks/>
            </p:cNvGrpSpPr>
            <p:nvPr/>
          </p:nvGrpSpPr>
          <p:grpSpPr>
            <a:xfrm>
              <a:off x="9136875" y="0"/>
              <a:ext cx="3055124" cy="1225310"/>
              <a:chOff x="3" y="0"/>
              <a:chExt cx="5783717" cy="2318340"/>
            </a:xfrm>
          </p:grpSpPr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" y="23926"/>
                <a:ext cx="4078334" cy="2294414"/>
              </a:xfrm>
              <a:prstGeom prst="rect">
                <a:avLst/>
              </a:prstGeom>
              <a:noFill/>
            </p:spPr>
          </p:pic>
          <p:pic>
            <p:nvPicPr>
              <p:cNvPr id="9" name="图片 8" descr="100_928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8337" y="0"/>
                <a:ext cx="1705383" cy="229441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98919" y="12645"/>
              <a:ext cx="1237956" cy="1237957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0963" y="12646"/>
              <a:ext cx="1237956" cy="1237956"/>
            </a:xfrm>
            <a:prstGeom prst="rect">
              <a:avLst/>
            </a:prstGeom>
          </p:spPr>
        </p:pic>
      </p:grp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364858" y="6420972"/>
            <a:ext cx="444294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eaLnBrk="1" hangingPunct="1">
              <a:buNone/>
            </a:pPr>
            <a:r>
              <a:rPr lang="en-US" altLang="zh-CN" sz="1600" b="1" dirty="0">
                <a:solidFill>
                  <a:srgbClr val="0070C0"/>
                </a:solidFill>
                <a:latin typeface="Times New Roman" pitchFamily="18" charset="0"/>
              </a:rPr>
              <a:t>China-VO 2016</a:t>
            </a:r>
            <a:r>
              <a:rPr lang="zh-CN" altLang="en-US" sz="1600" b="1" dirty="0">
                <a:solidFill>
                  <a:srgbClr val="0070C0"/>
                </a:solidFill>
                <a:latin typeface="Times New Roman" pitchFamily="18" charset="0"/>
              </a:rPr>
              <a:t>学术年会，</a:t>
            </a:r>
            <a:r>
              <a:rPr lang="en-US" altLang="zh-CN" sz="1600" b="1" dirty="0">
                <a:solidFill>
                  <a:srgbClr val="0070C0"/>
                </a:solidFill>
                <a:latin typeface="Times New Roman" pitchFamily="18" charset="0"/>
              </a:rPr>
              <a:t>2016.9.29</a:t>
            </a:r>
            <a:r>
              <a:rPr lang="zh-CN" altLang="en-US" sz="1600" b="1" dirty="0">
                <a:solidFill>
                  <a:srgbClr val="0070C0"/>
                </a:solidFill>
                <a:latin typeface="Times New Roman" pitchFamily="18" charset="0"/>
              </a:rPr>
              <a:t>，乌鲁木齐</a:t>
            </a:r>
            <a:endParaRPr lang="en-US" altLang="zh-CN" sz="16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08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4590464" cy="1325563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TAT</a:t>
            </a:r>
            <a:r>
              <a:rPr lang="zh-CN" altLang="en-US" dirty="0"/>
              <a:t>丽江站</a:t>
            </a:r>
            <a:endParaRPr lang="en-US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0519" y="1690691"/>
            <a:ext cx="3574942" cy="4371189"/>
          </a:xfrm>
        </p:spPr>
        <p:txBody>
          <a:bodyPr>
            <a:normAutofit/>
          </a:bodyPr>
          <a:lstStyle/>
          <a:p>
            <a:r>
              <a:rPr lang="zh-CN" altLang="en-US" dirty="0" smtClean="0"/>
              <a:t>全球星震观测网：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特</a:t>
            </a:r>
            <a:r>
              <a:rPr lang="zh-CN" altLang="en-US" dirty="0"/>
              <a:t>内里</a:t>
            </a:r>
            <a:r>
              <a:rPr lang="zh-CN" altLang="en-US" dirty="0" smtClean="0"/>
              <a:t>费（加纳利群岛）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乌兹别克斯坦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丽江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远程控制</a:t>
            </a:r>
            <a:endParaRPr lang="en-US" altLang="zh-CN" dirty="0" smtClean="0"/>
          </a:p>
          <a:p>
            <a:pPr lvl="1"/>
            <a:r>
              <a:rPr lang="en-US" altLang="zh-CN" dirty="0"/>
              <a:t>9cm f/25, 1k*1k, UVBIR.</a:t>
            </a:r>
            <a:endParaRPr lang="en-US" altLang="zh-CN" dirty="0" smtClean="0"/>
          </a:p>
        </p:txBody>
      </p:sp>
      <p:grpSp>
        <p:nvGrpSpPr>
          <p:cNvPr id="4" name="组合 3"/>
          <p:cNvGrpSpPr/>
          <p:nvPr/>
        </p:nvGrpSpPr>
        <p:grpSpPr>
          <a:xfrm>
            <a:off x="5500915" y="0"/>
            <a:ext cx="3643085" cy="823724"/>
            <a:chOff x="6660963" y="0"/>
            <a:chExt cx="5531036" cy="1250602"/>
          </a:xfrm>
          <a:effectLst>
            <a:glow rad="228600">
              <a:schemeClr val="accent1">
                <a:alpha val="40000"/>
              </a:schemeClr>
            </a:glow>
          </a:effectLst>
        </p:grpSpPr>
        <p:grpSp>
          <p:nvGrpSpPr>
            <p:cNvPr id="5" name="组合 4"/>
            <p:cNvGrpSpPr>
              <a:grpSpLocks/>
            </p:cNvGrpSpPr>
            <p:nvPr/>
          </p:nvGrpSpPr>
          <p:grpSpPr>
            <a:xfrm>
              <a:off x="9136875" y="0"/>
              <a:ext cx="3055124" cy="1225310"/>
              <a:chOff x="3" y="0"/>
              <a:chExt cx="5783717" cy="2318340"/>
            </a:xfrm>
          </p:grpSpPr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" y="23926"/>
                <a:ext cx="4078334" cy="2294414"/>
              </a:xfrm>
              <a:prstGeom prst="rect">
                <a:avLst/>
              </a:prstGeom>
              <a:noFill/>
            </p:spPr>
          </p:pic>
          <p:pic>
            <p:nvPicPr>
              <p:cNvPr id="9" name="图片 8" descr="100_928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8337" y="0"/>
                <a:ext cx="1705383" cy="229441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98919" y="12645"/>
              <a:ext cx="1237956" cy="1237957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0963" y="12646"/>
              <a:ext cx="1237956" cy="1237956"/>
            </a:xfrm>
            <a:prstGeom prst="rect">
              <a:avLst/>
            </a:prstGeom>
          </p:spPr>
        </p:pic>
      </p:grp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364858" y="6420972"/>
            <a:ext cx="444294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eaLnBrk="1" hangingPunct="1">
              <a:buNone/>
            </a:pPr>
            <a:r>
              <a:rPr lang="en-US" altLang="zh-CN" sz="1600" b="1" dirty="0">
                <a:solidFill>
                  <a:srgbClr val="0070C0"/>
                </a:solidFill>
                <a:latin typeface="Times New Roman" pitchFamily="18" charset="0"/>
              </a:rPr>
              <a:t>China-VO 2016</a:t>
            </a:r>
            <a:r>
              <a:rPr lang="zh-CN" altLang="en-US" sz="1600" b="1" dirty="0">
                <a:solidFill>
                  <a:srgbClr val="0070C0"/>
                </a:solidFill>
                <a:latin typeface="Times New Roman" pitchFamily="18" charset="0"/>
              </a:rPr>
              <a:t>学术年会，</a:t>
            </a:r>
            <a:r>
              <a:rPr lang="en-US" altLang="zh-CN" sz="1600" b="1" dirty="0">
                <a:solidFill>
                  <a:srgbClr val="0070C0"/>
                </a:solidFill>
                <a:latin typeface="Times New Roman" pitchFamily="18" charset="0"/>
              </a:rPr>
              <a:t>2016.9.29</a:t>
            </a:r>
            <a:r>
              <a:rPr lang="zh-CN" altLang="en-US" sz="1600" b="1" dirty="0">
                <a:solidFill>
                  <a:srgbClr val="0070C0"/>
                </a:solidFill>
                <a:latin typeface="Times New Roman" pitchFamily="18" charset="0"/>
              </a:rPr>
              <a:t>，乌鲁木齐</a:t>
            </a:r>
            <a:endParaRPr lang="en-US" altLang="zh-CN" sz="16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2132" y="2160314"/>
            <a:ext cx="5009733" cy="333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57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42" y="185246"/>
            <a:ext cx="4590464" cy="1325563"/>
          </a:xfrm>
        </p:spPr>
        <p:txBody>
          <a:bodyPr/>
          <a:lstStyle/>
          <a:p>
            <a:r>
              <a:rPr lang="zh-CN" altLang="en-US" dirty="0"/>
              <a:t>丽江站</a:t>
            </a:r>
            <a:r>
              <a:rPr lang="en-US" altLang="zh-CN" dirty="0" smtClean="0"/>
              <a:t>HKT45</a:t>
            </a:r>
            <a:endParaRPr lang="en-US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3630" y="1423554"/>
            <a:ext cx="4219186" cy="4351338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sz="2400" dirty="0"/>
              <a:t>45cm/</a:t>
            </a:r>
            <a:r>
              <a:rPr lang="en-US" altLang="zh-CN" sz="2400" dirty="0"/>
              <a:t> </a:t>
            </a:r>
            <a:r>
              <a:rPr lang="en-US" altLang="zh-CN" sz="2400" dirty="0"/>
              <a:t>F2.8</a:t>
            </a:r>
            <a:r>
              <a:rPr lang="zh-CN" altLang="en-US" sz="2400" dirty="0"/>
              <a:t>大视场望远镜</a:t>
            </a:r>
            <a:endParaRPr lang="en-US" altLang="zh-CN" sz="2400" dirty="0"/>
          </a:p>
          <a:p>
            <a:r>
              <a:rPr lang="zh-CN" altLang="en-US" sz="2400" dirty="0"/>
              <a:t>相机：</a:t>
            </a:r>
            <a:r>
              <a:rPr lang="en-US" altLang="zh-CN" sz="2400" dirty="0"/>
              <a:t>4k*4k </a:t>
            </a:r>
            <a:r>
              <a:rPr lang="en-US" altLang="zh-CN" sz="2400" dirty="0"/>
              <a:t>CCD</a:t>
            </a:r>
          </a:p>
          <a:p>
            <a:r>
              <a:rPr lang="en-US" altLang="zh-CN" sz="2400" dirty="0"/>
              <a:t>FOV: </a:t>
            </a:r>
            <a:r>
              <a:rPr lang="en-US" altLang="zh-CN" sz="2400" dirty="0"/>
              <a:t>1.6x1.6 degree</a:t>
            </a:r>
          </a:p>
          <a:p>
            <a:r>
              <a:rPr lang="en-US" altLang="zh-CN" sz="2400" dirty="0"/>
              <a:t>4</a:t>
            </a:r>
            <a:r>
              <a:rPr lang="zh-CN" altLang="en-US" sz="2400" dirty="0"/>
              <a:t>米蚌壳式全开圆顶</a:t>
            </a:r>
            <a:endParaRPr lang="en-US" altLang="zh-CN" sz="2400" dirty="0"/>
          </a:p>
          <a:p>
            <a:r>
              <a:rPr lang="en-US" altLang="zh-CN" sz="2400" dirty="0"/>
              <a:t>RAO: </a:t>
            </a:r>
          </a:p>
          <a:p>
            <a:pPr lvl="1"/>
            <a:r>
              <a:rPr lang="en-US" altLang="zh-CN" sz="2000" dirty="0"/>
              <a:t>ACP</a:t>
            </a:r>
          </a:p>
          <a:p>
            <a:pPr lvl="1"/>
            <a:r>
              <a:rPr lang="en-US" altLang="zh-CN" sz="2000" dirty="0"/>
              <a:t>ASCOM</a:t>
            </a:r>
          </a:p>
          <a:p>
            <a:pPr lvl="1"/>
            <a:r>
              <a:rPr lang="en-US" altLang="zh-CN" sz="2000" dirty="0"/>
              <a:t>Maxim DL</a:t>
            </a:r>
          </a:p>
          <a:p>
            <a:pPr lvl="1"/>
            <a:r>
              <a:rPr lang="en-US" altLang="zh-CN" sz="2000" dirty="0"/>
              <a:t>……</a:t>
            </a:r>
            <a:endParaRPr lang="en-US" altLang="zh-CN" sz="2000" dirty="0"/>
          </a:p>
          <a:p>
            <a:pPr lvl="0"/>
            <a:r>
              <a:rPr lang="zh-CN" altLang="en-US" sz="2400" dirty="0">
                <a:solidFill>
                  <a:prstClr val="white"/>
                </a:solidFill>
              </a:rPr>
              <a:t>数据</a:t>
            </a:r>
            <a:r>
              <a:rPr lang="zh-CN" altLang="en-US" sz="2400" dirty="0">
                <a:solidFill>
                  <a:prstClr val="white"/>
                </a:solidFill>
              </a:rPr>
              <a:t>发布：</a:t>
            </a:r>
            <a:endParaRPr lang="en-US" altLang="zh-CN" sz="2400" dirty="0">
              <a:solidFill>
                <a:prstClr val="white"/>
              </a:solidFill>
            </a:endParaRPr>
          </a:p>
          <a:p>
            <a:pPr lvl="1"/>
            <a:r>
              <a:rPr lang="zh-CN" altLang="en-US" sz="2000" dirty="0">
                <a:solidFill>
                  <a:prstClr val="white"/>
                </a:solidFill>
              </a:rPr>
              <a:t>天文领域云</a:t>
            </a:r>
            <a:endParaRPr lang="en-US" altLang="zh-CN" sz="2000" dirty="0">
              <a:solidFill>
                <a:prstClr val="white"/>
              </a:solidFill>
            </a:endParaRPr>
          </a:p>
          <a:p>
            <a:pPr lvl="1"/>
            <a:r>
              <a:rPr lang="zh-CN" altLang="en-US" sz="2000" dirty="0">
                <a:solidFill>
                  <a:prstClr val="white"/>
                </a:solidFill>
              </a:rPr>
              <a:t>公众天文：超新星</a:t>
            </a:r>
            <a:endParaRPr lang="en-US" altLang="zh-CN" sz="2000" dirty="0">
              <a:solidFill>
                <a:prstClr val="white"/>
              </a:solidFill>
            </a:endParaRPr>
          </a:p>
          <a:p>
            <a:pPr marL="457200" lvl="1" indent="0">
              <a:buNone/>
            </a:pPr>
            <a:r>
              <a:rPr lang="en-US" altLang="zh-CN" sz="2000" dirty="0">
                <a:solidFill>
                  <a:prstClr val="white"/>
                </a:solidFill>
              </a:rPr>
              <a:t>		</a:t>
            </a:r>
            <a:r>
              <a:rPr lang="zh-CN" altLang="en-US" sz="2000" dirty="0">
                <a:solidFill>
                  <a:prstClr val="white"/>
                </a:solidFill>
              </a:rPr>
              <a:t>小行星</a:t>
            </a:r>
            <a:endParaRPr lang="en-US" altLang="zh-CN" sz="2000" dirty="0">
              <a:solidFill>
                <a:prstClr val="white"/>
              </a:solidFill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364858" y="6420972"/>
            <a:ext cx="444294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eaLnBrk="1" hangingPunct="1">
              <a:buNone/>
            </a:pPr>
            <a:r>
              <a:rPr lang="en-US" altLang="zh-CN" sz="1600" b="1" dirty="0">
                <a:solidFill>
                  <a:srgbClr val="0070C0"/>
                </a:solidFill>
                <a:latin typeface="Times New Roman" pitchFamily="18" charset="0"/>
              </a:rPr>
              <a:t>China-VO 2016</a:t>
            </a:r>
            <a:r>
              <a:rPr lang="zh-CN" altLang="en-US" sz="1600" b="1" dirty="0">
                <a:solidFill>
                  <a:srgbClr val="0070C0"/>
                </a:solidFill>
                <a:latin typeface="Times New Roman" pitchFamily="18" charset="0"/>
              </a:rPr>
              <a:t>学术年会，</a:t>
            </a:r>
            <a:r>
              <a:rPr lang="en-US" altLang="zh-CN" sz="1600" b="1" dirty="0">
                <a:solidFill>
                  <a:srgbClr val="0070C0"/>
                </a:solidFill>
                <a:latin typeface="Times New Roman" pitchFamily="18" charset="0"/>
              </a:rPr>
              <a:t>2016.9.29</a:t>
            </a:r>
            <a:r>
              <a:rPr lang="zh-CN" altLang="en-US" sz="1600" b="1" dirty="0">
                <a:solidFill>
                  <a:srgbClr val="0070C0"/>
                </a:solidFill>
                <a:latin typeface="Times New Roman" pitchFamily="18" charset="0"/>
              </a:rPr>
              <a:t>，乌鲁木齐</a:t>
            </a:r>
            <a:endParaRPr lang="en-US" altLang="zh-CN" sz="16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7604" y="1114526"/>
            <a:ext cx="3466396" cy="5200895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5013" y="1367234"/>
            <a:ext cx="3617809" cy="276376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5500915" y="0"/>
            <a:ext cx="3643085" cy="823724"/>
            <a:chOff x="6660963" y="0"/>
            <a:chExt cx="5531036" cy="1250602"/>
          </a:xfrm>
          <a:effectLst>
            <a:glow rad="228600">
              <a:schemeClr val="accent1">
                <a:alpha val="40000"/>
              </a:schemeClr>
            </a:glow>
          </a:effectLst>
        </p:grpSpPr>
        <p:grpSp>
          <p:nvGrpSpPr>
            <p:cNvPr id="14" name="组合 13"/>
            <p:cNvGrpSpPr>
              <a:grpSpLocks/>
            </p:cNvGrpSpPr>
            <p:nvPr/>
          </p:nvGrpSpPr>
          <p:grpSpPr>
            <a:xfrm>
              <a:off x="9136875" y="0"/>
              <a:ext cx="3055124" cy="1225310"/>
              <a:chOff x="3" y="0"/>
              <a:chExt cx="5783717" cy="2318340"/>
            </a:xfrm>
          </p:grpSpPr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" y="23926"/>
                <a:ext cx="4078334" cy="2294414"/>
              </a:xfrm>
              <a:prstGeom prst="rect">
                <a:avLst/>
              </a:prstGeom>
              <a:noFill/>
            </p:spPr>
          </p:pic>
          <p:pic>
            <p:nvPicPr>
              <p:cNvPr id="18" name="图片 17" descr="100_9286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8337" y="0"/>
                <a:ext cx="1705383" cy="229441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98919" y="12645"/>
              <a:ext cx="1237956" cy="1237957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0963" y="12646"/>
              <a:ext cx="1237956" cy="12379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135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502" y="541871"/>
            <a:ext cx="6861835" cy="1325563"/>
          </a:xfrm>
        </p:spPr>
        <p:txBody>
          <a:bodyPr>
            <a:normAutofit fontScale="90000"/>
          </a:bodyPr>
          <a:lstStyle/>
          <a:p>
            <a:r>
              <a:rPr lang="zh-CN" altLang="zh-CN" sz="3200" dirty="0"/>
              <a:t>暴发观测与光学暂现探测</a:t>
            </a:r>
            <a:r>
              <a:rPr lang="zh-CN" altLang="zh-CN" sz="3200" dirty="0"/>
              <a:t>系统</a:t>
            </a:r>
            <a:r>
              <a:rPr lang="en-US" altLang="zh-CN" sz="3200" dirty="0"/>
              <a:t>(BOOTES)</a:t>
            </a:r>
            <a:br>
              <a:rPr lang="en-US" altLang="zh-CN" sz="3200" dirty="0"/>
            </a:br>
            <a:r>
              <a:rPr lang="es-ES" altLang="zh-CN" sz="2700" dirty="0" err="1"/>
              <a:t>Burst</a:t>
            </a:r>
            <a:r>
              <a:rPr lang="es-ES" altLang="zh-CN" sz="2700" dirty="0"/>
              <a:t> </a:t>
            </a:r>
            <a:r>
              <a:rPr lang="es-ES" altLang="zh-CN" sz="2700" dirty="0" err="1"/>
              <a:t>Observer</a:t>
            </a:r>
            <a:r>
              <a:rPr lang="es-ES" altLang="zh-CN" sz="2700" dirty="0"/>
              <a:t> and </a:t>
            </a:r>
            <a:r>
              <a:rPr lang="es-ES" altLang="zh-CN" sz="2700" dirty="0" err="1"/>
              <a:t>Optical</a:t>
            </a:r>
            <a:r>
              <a:rPr lang="es-ES" altLang="zh-CN" sz="2700" dirty="0"/>
              <a:t> </a:t>
            </a:r>
            <a:r>
              <a:rPr lang="es-ES" altLang="zh-CN" sz="2700" dirty="0" err="1"/>
              <a:t>Transient</a:t>
            </a:r>
            <a:r>
              <a:rPr lang="es-ES" altLang="zh-CN" sz="2700" dirty="0"/>
              <a:t> </a:t>
            </a:r>
            <a:r>
              <a:rPr lang="es-ES" altLang="zh-CN" sz="2700" dirty="0" err="1"/>
              <a:t>Exploring</a:t>
            </a:r>
            <a:r>
              <a:rPr lang="es-ES" altLang="zh-CN" sz="2700" dirty="0"/>
              <a:t> </a:t>
            </a:r>
            <a:r>
              <a:rPr lang="es-ES" altLang="zh-CN" sz="2700" dirty="0" err="1"/>
              <a:t>System</a:t>
            </a:r>
            <a:endParaRPr lang="en-US" altLang="zh-CN" sz="27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01595" y="1668633"/>
            <a:ext cx="7439585" cy="1016577"/>
          </a:xfrm>
        </p:spPr>
        <p:txBody>
          <a:bodyPr>
            <a:normAutofit fontScale="70000" lnSpcReduction="20000"/>
          </a:bodyPr>
          <a:lstStyle/>
          <a:p>
            <a:pPr marL="457200" lvl="1" indent="0">
              <a:buNone/>
            </a:pPr>
            <a:r>
              <a:rPr lang="zh-CN" altLang="en-US" dirty="0" smtClean="0"/>
              <a:t>全球程控自主望远镜网 </a:t>
            </a:r>
            <a:r>
              <a:rPr lang="en-US" altLang="zh-CN" dirty="0" smtClean="0"/>
              <a:t>(</a:t>
            </a:r>
            <a:r>
              <a:rPr lang="zh-CN" altLang="en-US" dirty="0" smtClean="0"/>
              <a:t>自</a:t>
            </a:r>
            <a:r>
              <a:rPr lang="en-US" altLang="zh-CN" dirty="0" smtClean="0"/>
              <a:t>1998s)</a:t>
            </a:r>
            <a:endParaRPr lang="es-ES" altLang="zh-CN" dirty="0" smtClean="0"/>
          </a:p>
          <a:p>
            <a:pPr marL="457200" lvl="1" indent="0">
              <a:buNone/>
            </a:pPr>
            <a:r>
              <a:rPr lang="zh-CN" altLang="en-US" dirty="0" smtClean="0"/>
              <a:t>主要科学目标：</a:t>
            </a:r>
            <a:r>
              <a:rPr lang="en-US" altLang="zh-CN" dirty="0" smtClean="0"/>
              <a:t>GRB</a:t>
            </a:r>
            <a:r>
              <a:rPr lang="zh-CN" altLang="en-US" dirty="0" smtClean="0"/>
              <a:t>、暂现源探测和余辉观测</a:t>
            </a:r>
            <a:endParaRPr lang="en-US" altLang="zh-CN" dirty="0" smtClean="0"/>
          </a:p>
          <a:p>
            <a:pPr marL="457200" lvl="1" indent="0">
              <a:buNone/>
            </a:pPr>
            <a:r>
              <a:rPr lang="en-US" altLang="zh-CN" dirty="0" smtClean="0"/>
              <a:t>BOOTES-4</a:t>
            </a:r>
            <a:r>
              <a:rPr lang="zh-CN" altLang="en-US" dirty="0" smtClean="0"/>
              <a:t>丽江站（</a:t>
            </a:r>
            <a:r>
              <a:rPr lang="zh-CN" altLang="en-US" dirty="0"/>
              <a:t>范玉峰 </a:t>
            </a:r>
            <a:r>
              <a:rPr lang="en-US" altLang="zh-CN" dirty="0"/>
              <a:t>et al. 2013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pPr marL="457200" lvl="1" indent="0">
              <a:buNone/>
            </a:pPr>
            <a:r>
              <a:rPr lang="en-US" altLang="zh-CN" dirty="0" smtClean="0"/>
              <a:t>60cm</a:t>
            </a:r>
            <a:r>
              <a:rPr lang="zh-CN" altLang="en-US" dirty="0" smtClean="0"/>
              <a:t>超轻快速望远镜</a:t>
            </a:r>
            <a:r>
              <a:rPr lang="en-US" altLang="zh-CN" dirty="0" smtClean="0"/>
              <a:t>+EMCCD, </a:t>
            </a:r>
            <a:r>
              <a:rPr lang="zh-CN" altLang="en-US" dirty="0" smtClean="0"/>
              <a:t>全天相机</a:t>
            </a:r>
            <a:endParaRPr lang="en-US" altLang="zh-CN" dirty="0" smtClean="0"/>
          </a:p>
        </p:txBody>
      </p:sp>
      <p:grpSp>
        <p:nvGrpSpPr>
          <p:cNvPr id="4" name="组合 3"/>
          <p:cNvGrpSpPr/>
          <p:nvPr/>
        </p:nvGrpSpPr>
        <p:grpSpPr>
          <a:xfrm>
            <a:off x="5500915" y="0"/>
            <a:ext cx="3643085" cy="823724"/>
            <a:chOff x="6660963" y="0"/>
            <a:chExt cx="5531036" cy="1250602"/>
          </a:xfrm>
          <a:effectLst>
            <a:glow rad="228600">
              <a:schemeClr val="accent1">
                <a:alpha val="40000"/>
              </a:schemeClr>
            </a:glow>
          </a:effectLst>
        </p:grpSpPr>
        <p:grpSp>
          <p:nvGrpSpPr>
            <p:cNvPr id="5" name="组合 4"/>
            <p:cNvGrpSpPr>
              <a:grpSpLocks/>
            </p:cNvGrpSpPr>
            <p:nvPr/>
          </p:nvGrpSpPr>
          <p:grpSpPr>
            <a:xfrm>
              <a:off x="9136875" y="0"/>
              <a:ext cx="3055124" cy="1225310"/>
              <a:chOff x="3" y="0"/>
              <a:chExt cx="5783717" cy="2318340"/>
            </a:xfrm>
          </p:grpSpPr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" y="23926"/>
                <a:ext cx="4078334" cy="2294414"/>
              </a:xfrm>
              <a:prstGeom prst="rect">
                <a:avLst/>
              </a:prstGeom>
              <a:noFill/>
            </p:spPr>
          </p:pic>
          <p:pic>
            <p:nvPicPr>
              <p:cNvPr id="9" name="图片 8" descr="100_928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8337" y="0"/>
                <a:ext cx="1705383" cy="229441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98919" y="12645"/>
              <a:ext cx="1237956" cy="1237957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0963" y="12646"/>
              <a:ext cx="1237956" cy="1237956"/>
            </a:xfrm>
            <a:prstGeom prst="rect">
              <a:avLst/>
            </a:prstGeom>
          </p:spPr>
        </p:pic>
      </p:grp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364858" y="6420972"/>
            <a:ext cx="444294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eaLnBrk="1" hangingPunct="1">
              <a:buNone/>
            </a:pPr>
            <a:r>
              <a:rPr lang="en-US" altLang="zh-CN" sz="1600" b="1" dirty="0">
                <a:solidFill>
                  <a:srgbClr val="0070C0"/>
                </a:solidFill>
                <a:latin typeface="Times New Roman" pitchFamily="18" charset="0"/>
              </a:rPr>
              <a:t>China-VO 2016</a:t>
            </a:r>
            <a:r>
              <a:rPr lang="zh-CN" altLang="en-US" sz="1600" b="1" dirty="0">
                <a:solidFill>
                  <a:srgbClr val="0070C0"/>
                </a:solidFill>
                <a:latin typeface="Times New Roman" pitchFamily="18" charset="0"/>
              </a:rPr>
              <a:t>学术年会，</a:t>
            </a:r>
            <a:r>
              <a:rPr lang="en-US" altLang="zh-CN" sz="1600" b="1" dirty="0">
                <a:solidFill>
                  <a:srgbClr val="0070C0"/>
                </a:solidFill>
                <a:latin typeface="Times New Roman" pitchFamily="18" charset="0"/>
              </a:rPr>
              <a:t>2016.9.29</a:t>
            </a:r>
            <a:r>
              <a:rPr lang="zh-CN" altLang="en-US" sz="1600" b="1" dirty="0">
                <a:solidFill>
                  <a:srgbClr val="0070C0"/>
                </a:solidFill>
                <a:latin typeface="Times New Roman" pitchFamily="18" charset="0"/>
              </a:rPr>
              <a:t>，乌鲁木齐</a:t>
            </a:r>
            <a:endParaRPr lang="en-US" altLang="zh-CN" sz="16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4561" y="2733685"/>
            <a:ext cx="2008940" cy="53015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70" y="2717597"/>
            <a:ext cx="2365273" cy="3347029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989351" y="6041036"/>
            <a:ext cx="1719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(Astrorob, 2011)</a:t>
            </a:r>
            <a:endParaRPr lang="zh-CN" altLang="en-US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4389" y="3342810"/>
            <a:ext cx="5449828" cy="2682935"/>
          </a:xfrm>
          <a:prstGeom prst="rect">
            <a:avLst/>
          </a:prstGeom>
        </p:spPr>
      </p:pic>
      <p:sp>
        <p:nvSpPr>
          <p:cNvPr id="15" name="下箭头 14"/>
          <p:cNvSpPr/>
          <p:nvPr/>
        </p:nvSpPr>
        <p:spPr>
          <a:xfrm>
            <a:off x="7533433" y="4001642"/>
            <a:ext cx="261453" cy="360496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00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87383" y="1051932"/>
            <a:ext cx="5133703" cy="4351338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2011 Astro Rob. </a:t>
            </a:r>
          </a:p>
          <a:p>
            <a:r>
              <a:rPr lang="en-US" altLang="zh-CN" sz="2000" dirty="0"/>
              <a:t>2011</a:t>
            </a:r>
            <a:r>
              <a:rPr lang="zh-CN" altLang="en-US" sz="2000" dirty="0"/>
              <a:t>年</a:t>
            </a:r>
            <a:r>
              <a:rPr lang="en-US" altLang="zh-CN" sz="2000" dirty="0"/>
              <a:t>10</a:t>
            </a:r>
            <a:r>
              <a:rPr lang="zh-CN" altLang="en-US" sz="2000" dirty="0"/>
              <a:t>月</a:t>
            </a:r>
            <a:r>
              <a:rPr lang="en-US" altLang="zh-CN" sz="2000" dirty="0"/>
              <a:t>2</a:t>
            </a:r>
            <a:r>
              <a:rPr lang="zh-CN" altLang="en-US" sz="2000" dirty="0"/>
              <a:t>日完成</a:t>
            </a:r>
            <a:r>
              <a:rPr lang="en-US" altLang="zh-CN" sz="2000" dirty="0"/>
              <a:t>(</a:t>
            </a:r>
            <a:r>
              <a:rPr lang="zh-CN" altLang="en-US" sz="2000" dirty="0"/>
              <a:t>李建 </a:t>
            </a:r>
            <a:r>
              <a:rPr lang="en-US" altLang="zh-CN" sz="2000" dirty="0"/>
              <a:t>et al.,</a:t>
            </a:r>
            <a:r>
              <a:rPr lang="zh-CN" altLang="en-US" sz="2000" dirty="0"/>
              <a:t> </a:t>
            </a:r>
            <a:r>
              <a:rPr lang="en-US" altLang="zh-CN" sz="2000" dirty="0"/>
              <a:t>2011</a:t>
            </a:r>
            <a:r>
              <a:rPr lang="en-US" altLang="zh-CN" sz="2000" dirty="0"/>
              <a:t>)</a:t>
            </a:r>
            <a:endParaRPr lang="en-US" altLang="zh-CN" sz="2000" dirty="0"/>
          </a:p>
          <a:p>
            <a:r>
              <a:rPr lang="en-US" altLang="zh-CN" sz="2000" dirty="0"/>
              <a:t>2012</a:t>
            </a:r>
            <a:r>
              <a:rPr lang="zh-CN" altLang="en-US" sz="2000" dirty="0"/>
              <a:t>年</a:t>
            </a:r>
            <a:r>
              <a:rPr lang="en-US" altLang="zh-CN" sz="2000" dirty="0"/>
              <a:t>3</a:t>
            </a:r>
            <a:r>
              <a:rPr lang="zh-CN" altLang="en-US" sz="2000" dirty="0"/>
              <a:t>月落成仪式</a:t>
            </a:r>
            <a:r>
              <a:rPr lang="en-US" altLang="zh-CN" sz="2000" dirty="0"/>
              <a:t> </a:t>
            </a:r>
            <a:endParaRPr lang="zh-CN" altLang="en-US" sz="2000" dirty="0"/>
          </a:p>
          <a:p>
            <a:r>
              <a:rPr lang="zh-CN" altLang="en-US" sz="2000" dirty="0"/>
              <a:t>运行、维护、科学观测（中国的自主全球观测时间）</a:t>
            </a:r>
            <a:endParaRPr lang="zh-CN" altLang="en-US" sz="2000" dirty="0"/>
          </a:p>
        </p:txBody>
      </p:sp>
      <p:pic>
        <p:nvPicPr>
          <p:cNvPr id="8" name="Picture 11" descr="DSC0138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5974" y="992257"/>
            <a:ext cx="3315978" cy="248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IMG_883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396" y="3521910"/>
            <a:ext cx="4303059" cy="286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2343" y="3521910"/>
            <a:ext cx="4303059" cy="2868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标题 1"/>
          <p:cNvSpPr txBox="1">
            <a:spLocks/>
          </p:cNvSpPr>
          <p:nvPr/>
        </p:nvSpPr>
        <p:spPr>
          <a:xfrm>
            <a:off x="465234" y="0"/>
            <a:ext cx="46769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/>
              <a:t>BOOTES-4 </a:t>
            </a:r>
            <a:r>
              <a:rPr lang="zh-CN" altLang="en-US" sz="3600" dirty="0"/>
              <a:t>建设</a:t>
            </a:r>
            <a:endParaRPr lang="zh-CN" altLang="en-US" sz="2800" dirty="0"/>
          </a:p>
        </p:txBody>
      </p:sp>
      <p:grpSp>
        <p:nvGrpSpPr>
          <p:cNvPr id="14" name="组合 13"/>
          <p:cNvGrpSpPr/>
          <p:nvPr/>
        </p:nvGrpSpPr>
        <p:grpSpPr>
          <a:xfrm>
            <a:off x="5500915" y="0"/>
            <a:ext cx="3643085" cy="823724"/>
            <a:chOff x="6660963" y="0"/>
            <a:chExt cx="5531036" cy="1250602"/>
          </a:xfrm>
          <a:effectLst>
            <a:glow rad="228600">
              <a:schemeClr val="accent1">
                <a:alpha val="40000"/>
              </a:schemeClr>
            </a:glow>
          </a:effectLst>
        </p:grpSpPr>
        <p:grpSp>
          <p:nvGrpSpPr>
            <p:cNvPr id="15" name="组合 14"/>
            <p:cNvGrpSpPr>
              <a:grpSpLocks/>
            </p:cNvGrpSpPr>
            <p:nvPr/>
          </p:nvGrpSpPr>
          <p:grpSpPr>
            <a:xfrm>
              <a:off x="9136874" y="0"/>
              <a:ext cx="3055125" cy="1225310"/>
              <a:chOff x="0" y="0"/>
              <a:chExt cx="5783720" cy="2318340"/>
            </a:xfrm>
          </p:grpSpPr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3926"/>
                <a:ext cx="4078337" cy="2294414"/>
              </a:xfrm>
              <a:prstGeom prst="rect">
                <a:avLst/>
              </a:prstGeom>
              <a:noFill/>
            </p:spPr>
          </p:pic>
          <p:pic>
            <p:nvPicPr>
              <p:cNvPr id="19" name="图片 18" descr="100_9286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8337" y="0"/>
                <a:ext cx="1705383" cy="229441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98919" y="12645"/>
              <a:ext cx="1237956" cy="1237957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0963" y="12646"/>
              <a:ext cx="1237956" cy="1237956"/>
            </a:xfrm>
            <a:prstGeom prst="rect">
              <a:avLst/>
            </a:prstGeom>
          </p:spPr>
        </p:pic>
      </p:grp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2364858" y="6420972"/>
            <a:ext cx="444294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eaLnBrk="1" hangingPunct="1">
              <a:buNone/>
            </a:pPr>
            <a:r>
              <a:rPr lang="en-US" altLang="zh-CN" sz="1600" b="1" dirty="0">
                <a:solidFill>
                  <a:srgbClr val="0070C0"/>
                </a:solidFill>
                <a:latin typeface="Times New Roman" pitchFamily="18" charset="0"/>
              </a:rPr>
              <a:t>China-VO 2016</a:t>
            </a:r>
            <a:r>
              <a:rPr lang="zh-CN" altLang="en-US" sz="1600" b="1" dirty="0">
                <a:solidFill>
                  <a:srgbClr val="0070C0"/>
                </a:solidFill>
                <a:latin typeface="Times New Roman" pitchFamily="18" charset="0"/>
              </a:rPr>
              <a:t>学术年会，</a:t>
            </a:r>
            <a:r>
              <a:rPr lang="en-US" altLang="zh-CN" sz="1600" b="1" dirty="0">
                <a:solidFill>
                  <a:srgbClr val="0070C0"/>
                </a:solidFill>
                <a:latin typeface="Times New Roman" pitchFamily="18" charset="0"/>
              </a:rPr>
              <a:t>2016.9.29</a:t>
            </a:r>
            <a:r>
              <a:rPr lang="zh-CN" altLang="en-US" sz="1600" b="1" dirty="0">
                <a:solidFill>
                  <a:srgbClr val="0070C0"/>
                </a:solidFill>
                <a:latin typeface="Times New Roman" pitchFamily="18" charset="0"/>
              </a:rPr>
              <a:t>，乌鲁木齐</a:t>
            </a:r>
            <a:endParaRPr lang="en-US" altLang="zh-CN" sz="16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03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8000" y="365126"/>
            <a:ext cx="9321800" cy="1325563"/>
          </a:xfrm>
        </p:spPr>
        <p:txBody>
          <a:bodyPr/>
          <a:lstStyle/>
          <a:p>
            <a:r>
              <a:rPr lang="zh-CN" altLang="en-US" dirty="0" smtClean="0"/>
              <a:t>合作团队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628650" y="2344089"/>
            <a:ext cx="78867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zh-CN" sz="2400" dirty="0"/>
              <a:t>BOOTES-4</a:t>
            </a:r>
            <a:r>
              <a:rPr lang="zh-CN" altLang="en-US" sz="2400" dirty="0"/>
              <a:t>丽江站合作：赵永恒、崔辰州团队（国台</a:t>
            </a:r>
            <a:r>
              <a:rPr lang="en-US" altLang="zh-CN" sz="2400" dirty="0"/>
              <a:t>/NAOC</a:t>
            </a:r>
            <a:r>
              <a:rPr lang="zh-CN" altLang="en-US" sz="2400" dirty="0"/>
              <a:t>）</a:t>
            </a:r>
            <a:r>
              <a:rPr lang="en-US" altLang="zh-CN" sz="2400" dirty="0"/>
              <a:t>, A.J. Castro-Tirado</a:t>
            </a:r>
            <a:r>
              <a:rPr lang="zh-CN" altLang="en-US" sz="2400" dirty="0"/>
              <a:t> （西班牙科学院安达鲁西亚天体物理研究所</a:t>
            </a:r>
            <a:r>
              <a:rPr lang="en-US" altLang="zh-CN" sz="2400" dirty="0"/>
              <a:t>/IAA-CSIC</a:t>
            </a:r>
            <a:r>
              <a:rPr lang="zh-CN" altLang="en-US" sz="2400" dirty="0"/>
              <a:t>）</a:t>
            </a:r>
            <a:r>
              <a:rPr lang="en-US" altLang="zh-CN" sz="2400" dirty="0"/>
              <a:t>, </a:t>
            </a:r>
            <a:r>
              <a:rPr lang="es-ES" altLang="zh-CN" sz="2400" dirty="0"/>
              <a:t>Cunniffe Ronan</a:t>
            </a:r>
            <a:r>
              <a:rPr lang="en-US" altLang="zh-CN" sz="2400" dirty="0"/>
              <a:t>(IAA-CSIC), </a:t>
            </a:r>
            <a:r>
              <a:rPr lang="es-ES" altLang="zh-CN" sz="2400" dirty="0"/>
              <a:t>Lara-Gil Oscar(IAA-CSIC)</a:t>
            </a:r>
            <a:r>
              <a:rPr lang="en-US" altLang="zh-CN" sz="2400" dirty="0"/>
              <a:t>, </a:t>
            </a:r>
            <a:r>
              <a:rPr lang="es-ES" altLang="zh-CN" sz="2400" dirty="0"/>
              <a:t>Kubanek Petr</a:t>
            </a:r>
            <a:r>
              <a:rPr lang="en-US" altLang="zh-CN" sz="2400" dirty="0"/>
              <a:t>, </a:t>
            </a:r>
            <a:r>
              <a:rPr lang="en-US" altLang="zh-CN" sz="2400" dirty="0" err="1"/>
              <a:t>Jenilek</a:t>
            </a:r>
            <a:r>
              <a:rPr lang="en-US" altLang="zh-CN" sz="2400" dirty="0"/>
              <a:t> Mates</a:t>
            </a:r>
            <a:r>
              <a:rPr lang="es-ES" altLang="zh-CN" sz="2400" dirty="0"/>
              <a:t>(</a:t>
            </a:r>
            <a:r>
              <a:rPr lang="zh-CN" altLang="en-US" sz="2400" dirty="0"/>
              <a:t>捷克科学院物理研究所</a:t>
            </a:r>
            <a:r>
              <a:rPr lang="en-US" altLang="zh-CN" sz="2400" dirty="0"/>
              <a:t>/ASCR</a:t>
            </a:r>
            <a:r>
              <a:rPr lang="es-ES" altLang="zh-CN" sz="2400" dirty="0"/>
              <a:t>)</a:t>
            </a:r>
            <a:r>
              <a:rPr lang="zh-CN" altLang="es-ES" sz="2400" dirty="0"/>
              <a:t>，</a:t>
            </a:r>
            <a:r>
              <a:rPr lang="es-ES" altLang="zh-CN" sz="2400" dirty="0"/>
              <a:t>Guziy Sergiy</a:t>
            </a:r>
            <a:r>
              <a:rPr lang="zh-CN" altLang="en-US" sz="2400" dirty="0"/>
              <a:t>（尼古拉耶夫州国立大学）</a:t>
            </a:r>
            <a:endParaRPr lang="en-US" altLang="zh-CN" sz="2400" dirty="0"/>
          </a:p>
          <a:p>
            <a:endParaRPr lang="es-ES" altLang="zh-CN" sz="2400" dirty="0"/>
          </a:p>
          <a:p>
            <a:r>
              <a:rPr lang="en-US" altLang="zh-CN" sz="2400" dirty="0"/>
              <a:t>LCOGT</a:t>
            </a:r>
            <a:r>
              <a:rPr lang="zh-CN" altLang="en-US" sz="2400" dirty="0"/>
              <a:t>阿里站合作：姚永强团队（国台</a:t>
            </a:r>
            <a:r>
              <a:rPr lang="en-US" altLang="zh-CN" sz="2400" dirty="0"/>
              <a:t>/NAOC</a:t>
            </a:r>
            <a:r>
              <a:rPr lang="zh-CN" altLang="en-US" sz="2400" dirty="0"/>
              <a:t>）、王红帅（</a:t>
            </a:r>
            <a:r>
              <a:rPr lang="en-US" altLang="zh-CN" sz="2400" dirty="0"/>
              <a:t>NAOC</a:t>
            </a:r>
            <a:r>
              <a:rPr lang="zh-CN" altLang="en-US" sz="2400" dirty="0"/>
              <a:t>）、 </a:t>
            </a:r>
            <a:r>
              <a:rPr lang="es-ES" altLang="zh-CN" sz="2400" dirty="0"/>
              <a:t>Takahiro Zenno</a:t>
            </a:r>
            <a:r>
              <a:rPr lang="zh-CN" altLang="en-US" sz="2400" dirty="0"/>
              <a:t>（</a:t>
            </a:r>
            <a:r>
              <a:rPr lang="en-US" altLang="zh-CN" sz="2400" dirty="0"/>
              <a:t>NAOC</a:t>
            </a:r>
            <a:r>
              <a:rPr lang="zh-CN" altLang="en-US" sz="2400" dirty="0"/>
              <a:t>），</a:t>
            </a:r>
            <a:r>
              <a:rPr lang="es-ES" altLang="zh-CN" sz="2400" dirty="0"/>
              <a:t>Mark Elphick </a:t>
            </a:r>
            <a:r>
              <a:rPr lang="en-US" altLang="zh-CN" sz="2400" dirty="0"/>
              <a:t>(LCO)</a:t>
            </a:r>
            <a:endParaRPr lang="en-US" altLang="zh-CN" sz="2400" dirty="0"/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2364858" y="6420972"/>
            <a:ext cx="444294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eaLnBrk="1" hangingPunct="1">
              <a:buNone/>
            </a:pPr>
            <a:r>
              <a:rPr lang="en-US" altLang="zh-CN" sz="1600" b="1" dirty="0">
                <a:solidFill>
                  <a:srgbClr val="0070C0"/>
                </a:solidFill>
                <a:latin typeface="Times New Roman" pitchFamily="18" charset="0"/>
              </a:rPr>
              <a:t>China-VO 2016</a:t>
            </a:r>
            <a:r>
              <a:rPr lang="zh-CN" altLang="en-US" sz="1600" b="1" dirty="0">
                <a:solidFill>
                  <a:srgbClr val="0070C0"/>
                </a:solidFill>
                <a:latin typeface="Times New Roman" pitchFamily="18" charset="0"/>
              </a:rPr>
              <a:t>学术年会，</a:t>
            </a:r>
            <a:r>
              <a:rPr lang="en-US" altLang="zh-CN" sz="1600" b="1" dirty="0">
                <a:solidFill>
                  <a:srgbClr val="0070C0"/>
                </a:solidFill>
                <a:latin typeface="Times New Roman" pitchFamily="18" charset="0"/>
              </a:rPr>
              <a:t>2016.9.29</a:t>
            </a:r>
            <a:r>
              <a:rPr lang="zh-CN" altLang="en-US" sz="1600" b="1" dirty="0">
                <a:solidFill>
                  <a:srgbClr val="0070C0"/>
                </a:solidFill>
                <a:latin typeface="Times New Roman" pitchFamily="18" charset="0"/>
              </a:rPr>
              <a:t>，乌鲁木齐</a:t>
            </a:r>
            <a:endParaRPr lang="en-US" altLang="zh-CN" sz="16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500915" y="-8143"/>
            <a:ext cx="3643085" cy="823724"/>
            <a:chOff x="6660963" y="0"/>
            <a:chExt cx="5531036" cy="1250602"/>
          </a:xfrm>
          <a:effectLst>
            <a:glow rad="228600">
              <a:schemeClr val="accent1">
                <a:alpha val="40000"/>
              </a:schemeClr>
            </a:glow>
          </a:effectLst>
        </p:grpSpPr>
        <p:grpSp>
          <p:nvGrpSpPr>
            <p:cNvPr id="7" name="组合 6"/>
            <p:cNvGrpSpPr>
              <a:grpSpLocks/>
            </p:cNvGrpSpPr>
            <p:nvPr/>
          </p:nvGrpSpPr>
          <p:grpSpPr>
            <a:xfrm>
              <a:off x="9136875" y="0"/>
              <a:ext cx="3055124" cy="1225310"/>
              <a:chOff x="3" y="0"/>
              <a:chExt cx="5783717" cy="2318340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" y="23926"/>
                <a:ext cx="4078334" cy="2294414"/>
              </a:xfrm>
              <a:prstGeom prst="rect">
                <a:avLst/>
              </a:prstGeom>
              <a:noFill/>
            </p:spPr>
          </p:pic>
          <p:pic>
            <p:nvPicPr>
              <p:cNvPr id="11" name="图片 10" descr="100_928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8337" y="0"/>
                <a:ext cx="1705383" cy="229441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98919" y="12645"/>
              <a:ext cx="1237956" cy="1237957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0963" y="12646"/>
              <a:ext cx="1237956" cy="12379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390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514" y="-53008"/>
            <a:ext cx="5596545" cy="1325563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BOOTES-4 </a:t>
            </a:r>
            <a:r>
              <a:rPr lang="zh-CN" altLang="en-US" dirty="0" smtClean="0"/>
              <a:t>全自动运行</a:t>
            </a:r>
            <a:endParaRPr lang="zh-CN" altLang="en-US" dirty="0"/>
          </a:p>
        </p:txBody>
      </p:sp>
      <p:grpSp>
        <p:nvGrpSpPr>
          <p:cNvPr id="4" name="组合 3"/>
          <p:cNvGrpSpPr/>
          <p:nvPr/>
        </p:nvGrpSpPr>
        <p:grpSpPr>
          <a:xfrm>
            <a:off x="5416512" y="49439"/>
            <a:ext cx="3643085" cy="823724"/>
            <a:chOff x="6660963" y="0"/>
            <a:chExt cx="5531036" cy="1250602"/>
          </a:xfrm>
          <a:effectLst>
            <a:glow rad="228600">
              <a:schemeClr val="accent1">
                <a:alpha val="40000"/>
              </a:schemeClr>
            </a:glow>
          </a:effectLst>
        </p:grpSpPr>
        <p:grpSp>
          <p:nvGrpSpPr>
            <p:cNvPr id="5" name="组合 4"/>
            <p:cNvGrpSpPr>
              <a:grpSpLocks/>
            </p:cNvGrpSpPr>
            <p:nvPr/>
          </p:nvGrpSpPr>
          <p:grpSpPr>
            <a:xfrm>
              <a:off x="9136875" y="0"/>
              <a:ext cx="3055124" cy="1225310"/>
              <a:chOff x="3" y="0"/>
              <a:chExt cx="5783717" cy="2318340"/>
            </a:xfrm>
          </p:grpSpPr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" y="23926"/>
                <a:ext cx="4078334" cy="2294414"/>
              </a:xfrm>
              <a:prstGeom prst="rect">
                <a:avLst/>
              </a:prstGeom>
              <a:noFill/>
            </p:spPr>
          </p:pic>
          <p:pic>
            <p:nvPicPr>
              <p:cNvPr id="9" name="图片 8" descr="100_928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8337" y="0"/>
                <a:ext cx="1705383" cy="229441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98919" y="12645"/>
              <a:ext cx="1237956" cy="1237957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0963" y="12646"/>
              <a:ext cx="1237956" cy="1237956"/>
            </a:xfrm>
            <a:prstGeom prst="rect">
              <a:avLst/>
            </a:prstGeom>
          </p:spPr>
        </p:pic>
      </p:grp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364858" y="6420972"/>
            <a:ext cx="444294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eaLnBrk="1" hangingPunct="1">
              <a:buNone/>
            </a:pPr>
            <a:r>
              <a:rPr lang="en-US" altLang="zh-CN" sz="1600" b="1" dirty="0">
                <a:solidFill>
                  <a:srgbClr val="0070C0"/>
                </a:solidFill>
                <a:latin typeface="Times New Roman" pitchFamily="18" charset="0"/>
              </a:rPr>
              <a:t>China-VO 2016</a:t>
            </a:r>
            <a:r>
              <a:rPr lang="zh-CN" altLang="en-US" sz="1600" b="1" dirty="0">
                <a:solidFill>
                  <a:srgbClr val="0070C0"/>
                </a:solidFill>
                <a:latin typeface="Times New Roman" pitchFamily="18" charset="0"/>
              </a:rPr>
              <a:t>学术年会，</a:t>
            </a:r>
            <a:r>
              <a:rPr lang="en-US" altLang="zh-CN" sz="1600" b="1" dirty="0">
                <a:solidFill>
                  <a:srgbClr val="0070C0"/>
                </a:solidFill>
                <a:latin typeface="Times New Roman" pitchFamily="18" charset="0"/>
              </a:rPr>
              <a:t>2016.9.29</a:t>
            </a:r>
            <a:r>
              <a:rPr lang="zh-CN" altLang="en-US" sz="1600" b="1" dirty="0">
                <a:solidFill>
                  <a:srgbClr val="0070C0"/>
                </a:solidFill>
                <a:latin typeface="Times New Roman" pitchFamily="18" charset="0"/>
              </a:rPr>
              <a:t>，乌鲁木齐</a:t>
            </a:r>
            <a:endParaRPr lang="en-US" altLang="zh-CN" sz="16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pic>
        <p:nvPicPr>
          <p:cNvPr id="15" name="Picture 2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288" y="1178107"/>
            <a:ext cx="8404087" cy="4887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279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8090" y="34611"/>
            <a:ext cx="6120262" cy="1325563"/>
          </a:xfrm>
        </p:spPr>
        <p:txBody>
          <a:bodyPr/>
          <a:lstStyle/>
          <a:p>
            <a:r>
              <a:rPr lang="en-US" altLang="zh-CN" dirty="0" smtClean="0"/>
              <a:t>BOOTES-4</a:t>
            </a:r>
            <a:r>
              <a:rPr lang="zh-CN" altLang="en-US" dirty="0" smtClean="0"/>
              <a:t>合作的意义</a:t>
            </a:r>
            <a:endParaRPr lang="en-US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8090" y="1517135"/>
            <a:ext cx="4503436" cy="4351338"/>
          </a:xfrm>
        </p:spPr>
        <p:txBody>
          <a:bodyPr>
            <a:normAutofit/>
          </a:bodyPr>
          <a:lstStyle/>
          <a:p>
            <a:r>
              <a:rPr lang="zh-CN" altLang="en-US" dirty="0"/>
              <a:t>我国第一个专业</a:t>
            </a:r>
            <a:r>
              <a:rPr lang="en-US" altLang="zh-CN" dirty="0" smtClean="0"/>
              <a:t>RAO</a:t>
            </a:r>
          </a:p>
          <a:p>
            <a:r>
              <a:rPr lang="zh-CN" altLang="en-US" dirty="0" smtClean="0"/>
              <a:t>科学上：全球望远镜观测时间</a:t>
            </a:r>
            <a:endParaRPr lang="en-US" altLang="zh-CN" dirty="0" smtClean="0"/>
          </a:p>
          <a:p>
            <a:r>
              <a:rPr lang="zh-CN" altLang="en-US" dirty="0"/>
              <a:t>技术</a:t>
            </a:r>
            <a:r>
              <a:rPr lang="zh-CN" altLang="en-US" dirty="0" smtClean="0"/>
              <a:t>上：掌握</a:t>
            </a:r>
            <a:r>
              <a:rPr lang="zh-CN" altLang="en-US" dirty="0" smtClean="0">
                <a:solidFill>
                  <a:srgbClr val="FFFF00"/>
                </a:solidFill>
              </a:rPr>
              <a:t>全套软</a:t>
            </a:r>
            <a:r>
              <a:rPr lang="zh-CN" altLang="en-US" dirty="0">
                <a:solidFill>
                  <a:srgbClr val="FFFF00"/>
                </a:solidFill>
              </a:rPr>
              <a:t>、</a:t>
            </a:r>
            <a:r>
              <a:rPr lang="zh-CN" altLang="en-US" dirty="0" smtClean="0">
                <a:solidFill>
                  <a:srgbClr val="FFFF00"/>
                </a:solidFill>
              </a:rPr>
              <a:t>硬件</a:t>
            </a:r>
            <a:r>
              <a:rPr lang="zh-CN" altLang="en-US" dirty="0" smtClean="0"/>
              <a:t>技术</a:t>
            </a:r>
            <a:endParaRPr lang="en-US" altLang="zh-CN" dirty="0" smtClean="0"/>
          </a:p>
          <a:p>
            <a:pPr marL="0" indent="0">
              <a:buNone/>
            </a:pPr>
            <a:r>
              <a:rPr lang="zh-CN" altLang="en-US" dirty="0" smtClean="0"/>
              <a:t>引进来 </a:t>
            </a:r>
            <a:r>
              <a:rPr lang="en-US" altLang="zh-CN" dirty="0" smtClean="0"/>
              <a:t>&gt; </a:t>
            </a:r>
            <a:r>
              <a:rPr lang="zh-CN" altLang="en-US" dirty="0" smtClean="0"/>
              <a:t>走出去（南非、智利站）</a:t>
            </a:r>
            <a:endParaRPr lang="en-US" altLang="zh-CN" dirty="0" smtClean="0"/>
          </a:p>
        </p:txBody>
      </p:sp>
      <p:grpSp>
        <p:nvGrpSpPr>
          <p:cNvPr id="4" name="组合 3"/>
          <p:cNvGrpSpPr/>
          <p:nvPr/>
        </p:nvGrpSpPr>
        <p:grpSpPr>
          <a:xfrm>
            <a:off x="5500915" y="0"/>
            <a:ext cx="3643085" cy="823724"/>
            <a:chOff x="6660963" y="0"/>
            <a:chExt cx="5531036" cy="1250602"/>
          </a:xfrm>
          <a:effectLst>
            <a:glow rad="228600">
              <a:schemeClr val="accent1">
                <a:alpha val="40000"/>
              </a:schemeClr>
            </a:glow>
          </a:effectLst>
        </p:grpSpPr>
        <p:grpSp>
          <p:nvGrpSpPr>
            <p:cNvPr id="5" name="组合 4"/>
            <p:cNvGrpSpPr>
              <a:grpSpLocks/>
            </p:cNvGrpSpPr>
            <p:nvPr/>
          </p:nvGrpSpPr>
          <p:grpSpPr>
            <a:xfrm>
              <a:off x="9136875" y="0"/>
              <a:ext cx="3055124" cy="1225310"/>
              <a:chOff x="3" y="0"/>
              <a:chExt cx="5783717" cy="2318340"/>
            </a:xfrm>
          </p:grpSpPr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" y="23926"/>
                <a:ext cx="4078334" cy="2294414"/>
              </a:xfrm>
              <a:prstGeom prst="rect">
                <a:avLst/>
              </a:prstGeom>
              <a:noFill/>
            </p:spPr>
          </p:pic>
          <p:pic>
            <p:nvPicPr>
              <p:cNvPr id="9" name="图片 8" descr="100_928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8337" y="0"/>
                <a:ext cx="1705383" cy="229441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98919" y="12645"/>
              <a:ext cx="1237956" cy="1237957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0963" y="12646"/>
              <a:ext cx="1237956" cy="1237956"/>
            </a:xfrm>
            <a:prstGeom prst="rect">
              <a:avLst/>
            </a:prstGeom>
          </p:spPr>
        </p:pic>
      </p:grp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364858" y="6420972"/>
            <a:ext cx="444294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eaLnBrk="1" hangingPunct="1">
              <a:buNone/>
            </a:pPr>
            <a:r>
              <a:rPr lang="en-US" altLang="zh-CN" sz="1600" b="1" dirty="0">
                <a:solidFill>
                  <a:srgbClr val="0070C0"/>
                </a:solidFill>
                <a:latin typeface="Times New Roman" pitchFamily="18" charset="0"/>
              </a:rPr>
              <a:t>China-VO 2016</a:t>
            </a:r>
            <a:r>
              <a:rPr lang="zh-CN" altLang="en-US" sz="1600" b="1" dirty="0">
                <a:solidFill>
                  <a:srgbClr val="0070C0"/>
                </a:solidFill>
                <a:latin typeface="Times New Roman" pitchFamily="18" charset="0"/>
              </a:rPr>
              <a:t>学术年会，</a:t>
            </a:r>
            <a:r>
              <a:rPr lang="en-US" altLang="zh-CN" sz="1600" b="1" dirty="0">
                <a:solidFill>
                  <a:srgbClr val="0070C0"/>
                </a:solidFill>
                <a:latin typeface="Times New Roman" pitchFamily="18" charset="0"/>
              </a:rPr>
              <a:t>2016.9.29</a:t>
            </a:r>
            <a:r>
              <a:rPr lang="zh-CN" altLang="en-US" sz="1600" b="1" dirty="0">
                <a:solidFill>
                  <a:srgbClr val="0070C0"/>
                </a:solidFill>
                <a:latin typeface="Times New Roman" pitchFamily="18" charset="0"/>
              </a:rPr>
              <a:t>，乌鲁木齐</a:t>
            </a:r>
            <a:endParaRPr lang="en-US" altLang="zh-CN" sz="16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390" y="3791432"/>
            <a:ext cx="4295801" cy="2415209"/>
          </a:xfrm>
          <a:prstGeom prst="rect">
            <a:avLst/>
          </a:prstGeom>
        </p:spPr>
      </p:pic>
      <p:pic>
        <p:nvPicPr>
          <p:cNvPr id="15" name="图片 14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1526" y="1602791"/>
            <a:ext cx="4249531" cy="18504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059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015" y="1432693"/>
            <a:ext cx="3379957" cy="480031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7107" y="107130"/>
            <a:ext cx="4590464" cy="1325563"/>
          </a:xfrm>
        </p:spPr>
        <p:txBody>
          <a:bodyPr/>
          <a:lstStyle/>
          <a:p>
            <a:r>
              <a:rPr lang="en-US" altLang="zh-CN" dirty="0" smtClean="0"/>
              <a:t>RTS2 workshop</a:t>
            </a:r>
            <a:endParaRPr lang="en-US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2599" y="1072858"/>
            <a:ext cx="7309095" cy="4351338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RTS2 workshop in Lijiang, 2014</a:t>
            </a:r>
          </a:p>
          <a:p>
            <a:r>
              <a:rPr lang="en-US" altLang="zh-CN" dirty="0" smtClean="0"/>
              <a:t>2</a:t>
            </a:r>
            <a:r>
              <a:rPr lang="en-US" altLang="zh-CN" baseline="30000" dirty="0" smtClean="0"/>
              <a:t>nd</a:t>
            </a:r>
            <a:r>
              <a:rPr lang="en-US" altLang="zh-CN" dirty="0" smtClean="0"/>
              <a:t> workshop, Lijiang, July 2016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364858" y="6420972"/>
            <a:ext cx="444294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eaLnBrk="1" hangingPunct="1">
              <a:buNone/>
            </a:pPr>
            <a:r>
              <a:rPr lang="en-US" altLang="zh-CN" sz="1600" b="1" dirty="0">
                <a:solidFill>
                  <a:srgbClr val="0070C0"/>
                </a:solidFill>
                <a:latin typeface="Times New Roman" pitchFamily="18" charset="0"/>
              </a:rPr>
              <a:t>China-VO 2016</a:t>
            </a:r>
            <a:r>
              <a:rPr lang="zh-CN" altLang="en-US" sz="1600" b="1" dirty="0">
                <a:solidFill>
                  <a:srgbClr val="0070C0"/>
                </a:solidFill>
                <a:latin typeface="Times New Roman" pitchFamily="18" charset="0"/>
              </a:rPr>
              <a:t>学术年会，</a:t>
            </a:r>
            <a:r>
              <a:rPr lang="en-US" altLang="zh-CN" sz="1600" b="1" dirty="0">
                <a:solidFill>
                  <a:srgbClr val="0070C0"/>
                </a:solidFill>
                <a:latin typeface="Times New Roman" pitchFamily="18" charset="0"/>
              </a:rPr>
              <a:t>2016.9.29</a:t>
            </a:r>
            <a:r>
              <a:rPr lang="zh-CN" altLang="en-US" sz="1600" b="1" dirty="0">
                <a:solidFill>
                  <a:srgbClr val="0070C0"/>
                </a:solidFill>
                <a:latin typeface="Times New Roman" pitchFamily="18" charset="0"/>
              </a:rPr>
              <a:t>，乌鲁木齐</a:t>
            </a:r>
            <a:endParaRPr lang="en-US" altLang="zh-CN" sz="16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63" y="3392399"/>
            <a:ext cx="5298506" cy="253018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5500915" y="0"/>
            <a:ext cx="3643085" cy="823724"/>
            <a:chOff x="6660963" y="0"/>
            <a:chExt cx="5531036" cy="1250602"/>
          </a:xfrm>
          <a:effectLst>
            <a:glow rad="228600">
              <a:schemeClr val="accent1">
                <a:alpha val="40000"/>
              </a:schemeClr>
            </a:glow>
          </a:effectLst>
        </p:grpSpPr>
        <p:grpSp>
          <p:nvGrpSpPr>
            <p:cNvPr id="8" name="组合 7"/>
            <p:cNvGrpSpPr>
              <a:grpSpLocks/>
            </p:cNvGrpSpPr>
            <p:nvPr/>
          </p:nvGrpSpPr>
          <p:grpSpPr>
            <a:xfrm>
              <a:off x="9136875" y="0"/>
              <a:ext cx="3055124" cy="1225310"/>
              <a:chOff x="3" y="0"/>
              <a:chExt cx="5783717" cy="2318340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" y="23926"/>
                <a:ext cx="4078334" cy="2294414"/>
              </a:xfrm>
              <a:prstGeom prst="rect">
                <a:avLst/>
              </a:prstGeom>
              <a:noFill/>
            </p:spPr>
          </p:pic>
          <p:pic>
            <p:nvPicPr>
              <p:cNvPr id="15" name="图片 14" descr="100_9286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8337" y="0"/>
                <a:ext cx="1705383" cy="229441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98919" y="12645"/>
              <a:ext cx="1237956" cy="1237957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0963" y="12646"/>
              <a:ext cx="1237956" cy="12379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435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0163" y="456150"/>
            <a:ext cx="7886700" cy="1325563"/>
          </a:xfrm>
        </p:spPr>
        <p:txBody>
          <a:bodyPr/>
          <a:lstStyle/>
          <a:p>
            <a:r>
              <a:rPr lang="en-US" altLang="zh-CN" dirty="0" smtClean="0"/>
              <a:t>LCOGT</a:t>
            </a:r>
            <a:r>
              <a:rPr lang="zh-CN" altLang="en-US" dirty="0" smtClean="0"/>
              <a:t>科学和教育目标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69816" y="1518835"/>
            <a:ext cx="9659983" cy="4658129"/>
          </a:xfrm>
        </p:spPr>
        <p:txBody>
          <a:bodyPr>
            <a:normAutofit fontScale="85000" lnSpcReduction="20000"/>
          </a:bodyPr>
          <a:lstStyle/>
          <a:p>
            <a:r>
              <a:rPr lang="zh-CN" altLang="en-US" dirty="0" smtClean="0"/>
              <a:t>全球望远镜网络</a:t>
            </a:r>
            <a:endParaRPr lang="en-US" altLang="zh-CN" dirty="0" smtClean="0"/>
          </a:p>
          <a:p>
            <a:r>
              <a:rPr lang="zh-CN" altLang="en-US" dirty="0" smtClean="0"/>
              <a:t>科学驱动：</a:t>
            </a:r>
            <a:endParaRPr lang="en-US" altLang="zh-CN" dirty="0" smtClean="0"/>
          </a:p>
          <a:p>
            <a:pPr lvl="1"/>
            <a:r>
              <a:rPr lang="zh-CN" altLang="en-US" dirty="0"/>
              <a:t>系</a:t>
            </a:r>
            <a:r>
              <a:rPr lang="zh-CN" altLang="en-US" dirty="0" smtClean="0"/>
              <a:t>外行星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小行星和近地天体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超新星</a:t>
            </a:r>
            <a:endParaRPr lang="en-US" altLang="zh-CN" dirty="0" smtClean="0"/>
          </a:p>
          <a:p>
            <a:r>
              <a:rPr lang="zh-CN" altLang="en-US" dirty="0" smtClean="0"/>
              <a:t>教育：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公众天文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教学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科普</a:t>
            </a:r>
            <a:endParaRPr lang="en-US" altLang="zh-CN" dirty="0" smtClean="0"/>
          </a:p>
          <a:p>
            <a:r>
              <a:rPr lang="zh-CN" altLang="en-US" dirty="0" smtClean="0"/>
              <a:t>建设基本完成 </a:t>
            </a:r>
            <a:r>
              <a:rPr lang="en-US" altLang="zh-CN" dirty="0" smtClean="0"/>
              <a:t>&gt;&gt;&gt; </a:t>
            </a:r>
            <a:r>
              <a:rPr lang="zh-CN" altLang="en-US" dirty="0" smtClean="0"/>
              <a:t>科学运行</a:t>
            </a:r>
            <a:endParaRPr lang="en-US" altLang="zh-CN" dirty="0" smtClean="0"/>
          </a:p>
          <a:p>
            <a:r>
              <a:rPr lang="zh-CN" altLang="en-US" dirty="0" smtClean="0"/>
              <a:t>合作机制：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LCO</a:t>
            </a:r>
            <a:r>
              <a:rPr lang="zh-CN" altLang="en-US" dirty="0" smtClean="0"/>
              <a:t>基金会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科学合作（建站、加盟）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购买观测时间</a:t>
            </a:r>
            <a:r>
              <a:rPr lang="en-US" altLang="zh-CN" dirty="0" smtClean="0"/>
              <a:t>*</a:t>
            </a:r>
          </a:p>
          <a:p>
            <a:pPr lvl="1"/>
            <a:r>
              <a:rPr lang="zh-CN" altLang="en-US" dirty="0" smtClean="0"/>
              <a:t>（光学镜片促销）</a:t>
            </a:r>
            <a:endParaRPr lang="en-US" altLang="zh-CN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879" y="1434161"/>
            <a:ext cx="4663440" cy="2895538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5500915" y="17008"/>
            <a:ext cx="3643085" cy="823724"/>
            <a:chOff x="6660963" y="0"/>
            <a:chExt cx="5531036" cy="1250602"/>
          </a:xfrm>
          <a:effectLst>
            <a:glow rad="228600">
              <a:schemeClr val="accent1">
                <a:alpha val="40000"/>
              </a:schemeClr>
            </a:glow>
          </a:effectLst>
        </p:grpSpPr>
        <p:grpSp>
          <p:nvGrpSpPr>
            <p:cNvPr id="7" name="组合 6"/>
            <p:cNvGrpSpPr>
              <a:grpSpLocks/>
            </p:cNvGrpSpPr>
            <p:nvPr/>
          </p:nvGrpSpPr>
          <p:grpSpPr>
            <a:xfrm>
              <a:off x="9136875" y="0"/>
              <a:ext cx="3055124" cy="1225310"/>
              <a:chOff x="3" y="0"/>
              <a:chExt cx="5783717" cy="2318340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" y="23926"/>
                <a:ext cx="4078334" cy="2294414"/>
              </a:xfrm>
              <a:prstGeom prst="rect">
                <a:avLst/>
              </a:prstGeom>
              <a:noFill/>
            </p:spPr>
          </p:pic>
          <p:pic>
            <p:nvPicPr>
              <p:cNvPr id="11" name="图片 10" descr="100_9286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8337" y="0"/>
                <a:ext cx="1705383" cy="229441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98919" y="12645"/>
              <a:ext cx="1237956" cy="1237957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0963" y="12646"/>
              <a:ext cx="1237956" cy="1237956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9845" y="3847899"/>
            <a:ext cx="4834155" cy="270180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20163" y="6488668"/>
            <a:ext cx="6040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*</a:t>
            </a:r>
            <a:r>
              <a:rPr lang="en-US" altLang="zh-CN" dirty="0"/>
              <a:t>(</a:t>
            </a:r>
            <a:r>
              <a:rPr lang="en-US" altLang="zh-CN" dirty="0"/>
              <a:t>250~350$/hr@1m, 600~700$/hr@2m, 125~175$/hr@0.4m)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9344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7227" y="76576"/>
            <a:ext cx="5229723" cy="982932"/>
          </a:xfrm>
        </p:spPr>
        <p:txBody>
          <a:bodyPr>
            <a:noAutofit/>
          </a:bodyPr>
          <a:lstStyle/>
          <a:p>
            <a:r>
              <a:rPr lang="en-US" altLang="zh-CN" sz="3200" dirty="0"/>
              <a:t>LCOGT</a:t>
            </a:r>
            <a:r>
              <a:rPr lang="zh-CN" altLang="en-US" sz="3200" dirty="0"/>
              <a:t>的全球站点</a:t>
            </a:r>
            <a:r>
              <a:rPr lang="zh-CN" altLang="en-US" sz="3200" baseline="30000" dirty="0"/>
              <a:t>*</a:t>
            </a:r>
            <a:endParaRPr lang="zh-CN" altLang="en-US" sz="3200" baseline="30000" dirty="0"/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0138122"/>
              </p:ext>
            </p:extLst>
          </p:nvPr>
        </p:nvGraphicFramePr>
        <p:xfrm>
          <a:off x="4389120" y="1059508"/>
          <a:ext cx="6038546" cy="5375453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04633"/>
                <a:gridCol w="1800339"/>
                <a:gridCol w="3733574"/>
              </a:tblGrid>
              <a:tr h="278871">
                <a:tc>
                  <a:txBody>
                    <a:bodyPr/>
                    <a:lstStyle/>
                    <a:p>
                      <a:pPr fontAlgn="ctr"/>
                      <a:r>
                        <a:rPr lang="zh-CN" altLang="en-US" sz="1400" dirty="0" smtClean="0">
                          <a:ln>
                            <a:noFill/>
                          </a:ln>
                          <a:effectLst/>
                        </a:rPr>
                        <a:t>编号</a:t>
                      </a:r>
                      <a:endParaRPr lang="es-ES" sz="140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5886" marR="5886" marT="2943" marB="2943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>
                          <a:ln>
                            <a:noFill/>
                          </a:ln>
                          <a:effectLst/>
                        </a:rPr>
                        <a:t>台站</a:t>
                      </a:r>
                      <a:r>
                        <a:rPr lang="en-US" altLang="zh-CN" sz="1400" dirty="0" smtClean="0">
                          <a:ln>
                            <a:noFill/>
                          </a:ln>
                          <a:effectLst/>
                        </a:rPr>
                        <a:t>-</a:t>
                      </a:r>
                      <a:r>
                        <a:rPr lang="zh-CN" altLang="en-US" sz="1400" dirty="0" smtClean="0">
                          <a:ln>
                            <a:noFill/>
                          </a:ln>
                          <a:effectLst/>
                        </a:rPr>
                        <a:t>圆顶</a:t>
                      </a:r>
                      <a:r>
                        <a:rPr lang="en-US" altLang="zh-CN" sz="1400" dirty="0" smtClean="0">
                          <a:ln>
                            <a:noFill/>
                          </a:ln>
                          <a:effectLst/>
                        </a:rPr>
                        <a:t>-</a:t>
                      </a:r>
                      <a:r>
                        <a:rPr lang="zh-CN" altLang="en-US" sz="1400" dirty="0" smtClean="0">
                          <a:ln>
                            <a:noFill/>
                          </a:ln>
                          <a:effectLst/>
                        </a:rPr>
                        <a:t>科学仪器</a:t>
                      </a:r>
                      <a:r>
                        <a:rPr lang="en-US" altLang="zh-CN" sz="1400" dirty="0" smtClean="0">
                          <a:ln>
                            <a:noFill/>
                          </a:ln>
                          <a:effectLst/>
                        </a:rPr>
                        <a:t>**</a:t>
                      </a:r>
                      <a:endParaRPr lang="es-ES" sz="140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5886" marR="5886" marT="2943" marB="2943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78871">
                <a:tc rowSpan="5">
                  <a:txBody>
                    <a:bodyPr/>
                    <a:lstStyle/>
                    <a:p>
                      <a:pPr fontAlgn="ctr"/>
                      <a:r>
                        <a:rPr lang="es-ES" sz="1400" dirty="0">
                          <a:ln>
                            <a:noFill/>
                          </a:ln>
                          <a:effectLst/>
                        </a:rPr>
                        <a:t>COJ</a:t>
                      </a:r>
                    </a:p>
                  </a:txBody>
                  <a:tcPr marL="5886" marR="5886" marT="2943" marB="2943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sz="1400" dirty="0" err="1">
                          <a:ln>
                            <a:noFill/>
                          </a:ln>
                          <a:effectLst/>
                        </a:rPr>
                        <a:t>Siding</a:t>
                      </a:r>
                      <a:r>
                        <a:rPr lang="es-ES" sz="1400" dirty="0">
                          <a:ln>
                            <a:noFill/>
                          </a:ln>
                          <a:effectLst/>
                        </a:rPr>
                        <a:t> Spring </a:t>
                      </a:r>
                      <a:r>
                        <a:rPr lang="es-ES" sz="1400" dirty="0" err="1">
                          <a:ln>
                            <a:noFill/>
                          </a:ln>
                          <a:effectLst/>
                        </a:rPr>
                        <a:t>Obs</a:t>
                      </a:r>
                      <a:r>
                        <a:rPr lang="es-ES" sz="1400" dirty="0">
                          <a:ln>
                            <a:noFill/>
                          </a:ln>
                          <a:effectLst/>
                        </a:rPr>
                        <a:t>. - NSW, Australia </a:t>
                      </a:r>
                    </a:p>
                  </a:txBody>
                  <a:tcPr marL="5886" marR="5886" marT="2943" marB="2943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7887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n>
                            <a:noFill/>
                          </a:ln>
                          <a:effectLst/>
                        </a:rPr>
                        <a:t>2m (</a:t>
                      </a:r>
                      <a:r>
                        <a:rPr lang="en-US" sz="1400" dirty="0" err="1">
                          <a:ln>
                            <a:noFill/>
                          </a:ln>
                          <a:effectLst/>
                        </a:rPr>
                        <a:t>clma</a:t>
                      </a:r>
                      <a:r>
                        <a:rPr lang="en-US" sz="1400" dirty="0">
                          <a:ln>
                            <a:noFill/>
                          </a:ln>
                          <a:effectLst/>
                        </a:rPr>
                        <a:t>) </a:t>
                      </a:r>
                      <a:r>
                        <a:rPr lang="en-US" sz="1400" dirty="0" smtClean="0">
                          <a:ln>
                            <a:noFill/>
                          </a:ln>
                          <a:effectLst/>
                        </a:rPr>
                        <a:t>(FTS</a:t>
                      </a:r>
                      <a:r>
                        <a:rPr lang="en-US" sz="1400" dirty="0">
                          <a:ln>
                            <a:noFill/>
                          </a:ln>
                          <a:effectLst/>
                        </a:rPr>
                        <a:t>)</a:t>
                      </a:r>
                    </a:p>
                  </a:txBody>
                  <a:tcPr marL="5886" marR="5886" marT="2943" marB="2943" anchor="ctr"/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ln>
                            <a:noFill/>
                          </a:ln>
                          <a:effectLst/>
                        </a:rPr>
                        <a:t>FLOYDS (en05)</a:t>
                      </a:r>
                    </a:p>
                  </a:txBody>
                  <a:tcPr marL="5886" marR="5886" marT="2943" marB="2943" anchor="ctr"/>
                </a:tc>
              </a:tr>
              <a:tr h="19641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err="1">
                          <a:ln>
                            <a:noFill/>
                          </a:ln>
                          <a:effectLst/>
                        </a:rPr>
                        <a:t>Spectral</a:t>
                      </a:r>
                      <a:r>
                        <a:rPr lang="es-ES" sz="1400" dirty="0">
                          <a:ln>
                            <a:noFill/>
                          </a:ln>
                          <a:effectLst/>
                        </a:rPr>
                        <a:t> (fs01)</a:t>
                      </a:r>
                    </a:p>
                  </a:txBody>
                  <a:tcPr marL="5886" marR="5886" marT="2943" marB="2943" anchor="ctr"/>
                </a:tc>
              </a:tr>
              <a:tr h="19641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ln>
                            <a:noFill/>
                          </a:ln>
                          <a:effectLst/>
                        </a:rPr>
                        <a:t>1m (doma)</a:t>
                      </a:r>
                    </a:p>
                  </a:txBody>
                  <a:tcPr marL="5886" marR="5886" marT="2943" marB="2943" anchor="ctr"/>
                </a:tc>
                <a:tc>
                  <a:txBody>
                    <a:bodyPr/>
                    <a:lstStyle/>
                    <a:p>
                      <a:r>
                        <a:rPr lang="es-ES" sz="1400" dirty="0" err="1">
                          <a:ln>
                            <a:noFill/>
                          </a:ln>
                          <a:effectLst/>
                        </a:rPr>
                        <a:t>Sinistro</a:t>
                      </a:r>
                      <a:r>
                        <a:rPr lang="es-ES" sz="1400" dirty="0">
                          <a:ln>
                            <a:noFill/>
                          </a:ln>
                          <a:effectLst/>
                        </a:rPr>
                        <a:t> (fl08)</a:t>
                      </a:r>
                    </a:p>
                  </a:txBody>
                  <a:tcPr marL="5886" marR="5886" marT="2943" marB="2943" anchor="ctr"/>
                </a:tc>
              </a:tr>
              <a:tr h="19641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ln>
                            <a:noFill/>
                          </a:ln>
                          <a:effectLst/>
                        </a:rPr>
                        <a:t>1m (</a:t>
                      </a:r>
                      <a:r>
                        <a:rPr lang="es-ES" sz="1400" dirty="0" err="1">
                          <a:ln>
                            <a:noFill/>
                          </a:ln>
                          <a:effectLst/>
                        </a:rPr>
                        <a:t>domb</a:t>
                      </a:r>
                      <a:r>
                        <a:rPr lang="es-ES" sz="1400" dirty="0">
                          <a:ln>
                            <a:noFill/>
                          </a:ln>
                          <a:effectLst/>
                        </a:rPr>
                        <a:t>)</a:t>
                      </a:r>
                    </a:p>
                  </a:txBody>
                  <a:tcPr marL="5886" marR="5886" marT="2943" marB="2943" anchor="ctr"/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ln>
                            <a:noFill/>
                          </a:ln>
                          <a:effectLst/>
                        </a:rPr>
                        <a:t>SBIG (kb71)</a:t>
                      </a:r>
                    </a:p>
                  </a:txBody>
                  <a:tcPr marL="5886" marR="5886" marT="2943" marB="2943" anchor="ctr"/>
                </a:tc>
              </a:tr>
              <a:tr h="278871">
                <a:tc rowSpan="4">
                  <a:txBody>
                    <a:bodyPr/>
                    <a:lstStyle/>
                    <a:p>
                      <a:pPr fontAlgn="ctr"/>
                      <a:r>
                        <a:rPr lang="es-ES" sz="1400" dirty="0">
                          <a:effectLst/>
                        </a:rPr>
                        <a:t>CPT</a:t>
                      </a:r>
                    </a:p>
                  </a:txBody>
                  <a:tcPr marL="5886" marR="5886" marT="2943" marB="2943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effectLst/>
                        </a:rPr>
                        <a:t>SAAO - Sutherland, South </a:t>
                      </a:r>
                      <a:r>
                        <a:rPr lang="es-ES" sz="1400" dirty="0" err="1">
                          <a:effectLst/>
                        </a:rPr>
                        <a:t>Africa</a:t>
                      </a:r>
                      <a:r>
                        <a:rPr lang="es-ES" sz="1400" dirty="0">
                          <a:effectLst/>
                        </a:rPr>
                        <a:t> </a:t>
                      </a:r>
                    </a:p>
                  </a:txBody>
                  <a:tcPr marL="5886" marR="5886" marT="2943" marB="2943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9641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>
                          <a:effectLst/>
                        </a:rPr>
                        <a:t>1m (doma)</a:t>
                      </a:r>
                    </a:p>
                  </a:txBody>
                  <a:tcPr marL="5886" marR="5886" marT="2943" marB="2943" anchor="ctr"/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effectLst/>
                        </a:rPr>
                        <a:t>SBIG (kb70)</a:t>
                      </a:r>
                    </a:p>
                  </a:txBody>
                  <a:tcPr marL="5886" marR="5886" marT="2943" marB="2943" anchor="ctr"/>
                </a:tc>
              </a:tr>
              <a:tr h="19641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effectLst/>
                        </a:rPr>
                        <a:t>1m (</a:t>
                      </a:r>
                      <a:r>
                        <a:rPr lang="es-ES" sz="1400" dirty="0" err="1">
                          <a:effectLst/>
                        </a:rPr>
                        <a:t>domb</a:t>
                      </a:r>
                      <a:r>
                        <a:rPr lang="es-ES" sz="1400" dirty="0">
                          <a:effectLst/>
                        </a:rPr>
                        <a:t>)</a:t>
                      </a:r>
                    </a:p>
                  </a:txBody>
                  <a:tcPr marL="5886" marR="5886" marT="2943" marB="2943" anchor="ctr"/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effectLst/>
                        </a:rPr>
                        <a:t>SBIG (kb76)</a:t>
                      </a:r>
                    </a:p>
                  </a:txBody>
                  <a:tcPr marL="5886" marR="5886" marT="2943" marB="2943" anchor="ctr"/>
                </a:tc>
              </a:tr>
              <a:tr h="19641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>
                          <a:effectLst/>
                        </a:rPr>
                        <a:t>1m (domc)</a:t>
                      </a:r>
                    </a:p>
                  </a:txBody>
                  <a:tcPr marL="5886" marR="5886" marT="2943" marB="2943" anchor="ctr"/>
                </a:tc>
                <a:tc>
                  <a:txBody>
                    <a:bodyPr/>
                    <a:lstStyle/>
                    <a:p>
                      <a:r>
                        <a:rPr lang="es-ES" sz="1400">
                          <a:effectLst/>
                        </a:rPr>
                        <a:t>SBIG (kb75)</a:t>
                      </a:r>
                    </a:p>
                  </a:txBody>
                  <a:tcPr marL="5886" marR="5886" marT="2943" marB="2943" anchor="ctr"/>
                </a:tc>
              </a:tr>
              <a:tr h="278871">
                <a:tc rowSpan="3">
                  <a:txBody>
                    <a:bodyPr/>
                    <a:lstStyle/>
                    <a:p>
                      <a:pPr fontAlgn="ctr"/>
                      <a:r>
                        <a:rPr lang="es-ES" sz="1400">
                          <a:effectLst/>
                        </a:rPr>
                        <a:t>TFN</a:t>
                      </a:r>
                    </a:p>
                  </a:txBody>
                  <a:tcPr marL="5886" marR="5886" marT="2943" marB="2943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effectLst/>
                        </a:rPr>
                        <a:t>Teide </a:t>
                      </a:r>
                      <a:r>
                        <a:rPr lang="es-ES" sz="1400" dirty="0" err="1">
                          <a:effectLst/>
                        </a:rPr>
                        <a:t>Observatory</a:t>
                      </a:r>
                      <a:r>
                        <a:rPr lang="es-ES" sz="1400" dirty="0">
                          <a:effectLst/>
                        </a:rPr>
                        <a:t> - Tenerife, </a:t>
                      </a:r>
                      <a:r>
                        <a:rPr lang="es-ES" sz="1400" dirty="0" err="1">
                          <a:effectLst/>
                        </a:rPr>
                        <a:t>Spain</a:t>
                      </a:r>
                      <a:r>
                        <a:rPr lang="es-ES" sz="1400" dirty="0">
                          <a:effectLst/>
                        </a:rPr>
                        <a:t> </a:t>
                      </a:r>
                    </a:p>
                  </a:txBody>
                  <a:tcPr marL="5886" marR="5886" marT="2943" marB="2943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9641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400">
                          <a:effectLst/>
                        </a:rPr>
                        <a:t>0.4ma (aqwa)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86" marR="5886" marT="2943" marB="2943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400" dirty="0">
                          <a:effectLst/>
                        </a:rPr>
                        <a:t>SBIG-6303 (kb29)</a:t>
                      </a:r>
                    </a:p>
                  </a:txBody>
                  <a:tcPr marL="5886" marR="5886" marT="2943" marB="2943" anchor="ctr"/>
                </a:tc>
              </a:tr>
              <a:tr h="19641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400" dirty="0">
                          <a:effectLst/>
                        </a:rPr>
                        <a:t>0.4mb (</a:t>
                      </a:r>
                      <a:r>
                        <a:rPr lang="es-ES" sz="1400" dirty="0" err="1">
                          <a:effectLst/>
                        </a:rPr>
                        <a:t>aqwa</a:t>
                      </a:r>
                      <a:r>
                        <a:rPr lang="es-ES" sz="1400" dirty="0">
                          <a:effectLst/>
                        </a:rPr>
                        <a:t>)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86" marR="5886" marT="2943" marB="2943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400" dirty="0">
                          <a:effectLst/>
                        </a:rPr>
                        <a:t>SBIG-6303 (kb88)</a:t>
                      </a:r>
                    </a:p>
                  </a:txBody>
                  <a:tcPr marL="5886" marR="5886" marT="2943" marB="2943" anchor="ctr"/>
                </a:tc>
              </a:tr>
              <a:tr h="196419">
                <a:tc rowSpan="5">
                  <a:txBody>
                    <a:bodyPr/>
                    <a:lstStyle/>
                    <a:p>
                      <a:pPr fontAlgn="ctr"/>
                      <a:r>
                        <a:rPr lang="es-ES" sz="1400">
                          <a:effectLst/>
                        </a:rPr>
                        <a:t>LSC</a:t>
                      </a:r>
                    </a:p>
                  </a:txBody>
                  <a:tcPr marL="5886" marR="5886" marT="2943" marB="2943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effectLst/>
                        </a:rPr>
                        <a:t>CTIO - </a:t>
                      </a:r>
                      <a:r>
                        <a:rPr lang="es-ES" sz="1400" dirty="0" err="1">
                          <a:effectLst/>
                        </a:rPr>
                        <a:t>Region</a:t>
                      </a:r>
                      <a:r>
                        <a:rPr lang="es-ES" sz="1400" dirty="0">
                          <a:effectLst/>
                        </a:rPr>
                        <a:t> IV, Chile </a:t>
                      </a:r>
                    </a:p>
                  </a:txBody>
                  <a:tcPr marL="5886" marR="5886" marT="2943" marB="2943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9641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>
                          <a:effectLst/>
                        </a:rPr>
                        <a:t>1m (doma)</a:t>
                      </a:r>
                    </a:p>
                  </a:txBody>
                  <a:tcPr marL="5886" marR="5886" marT="2943" marB="2943" anchor="ctr"/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effectLst/>
                        </a:rPr>
                        <a:t>SBIG (kb78)</a:t>
                      </a:r>
                    </a:p>
                  </a:txBody>
                  <a:tcPr marL="5886" marR="5886" marT="2943" marB="2943" anchor="ctr"/>
                </a:tc>
              </a:tr>
              <a:tr h="19641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>
                          <a:effectLst/>
                        </a:rPr>
                        <a:t>1m (domb)</a:t>
                      </a:r>
                    </a:p>
                  </a:txBody>
                  <a:tcPr marL="5886" marR="5886" marT="2943" marB="2943" anchor="ctr"/>
                </a:tc>
                <a:tc>
                  <a:txBody>
                    <a:bodyPr/>
                    <a:lstStyle/>
                    <a:p>
                      <a:r>
                        <a:rPr lang="es-ES" sz="1400" dirty="0" err="1">
                          <a:effectLst/>
                        </a:rPr>
                        <a:t>Sinistro</a:t>
                      </a:r>
                      <a:r>
                        <a:rPr lang="es-ES" sz="1400" dirty="0">
                          <a:effectLst/>
                        </a:rPr>
                        <a:t> (fl03)</a:t>
                      </a:r>
                    </a:p>
                  </a:txBody>
                  <a:tcPr marL="5886" marR="5886" marT="2943" marB="2943" anchor="ctr"/>
                </a:tc>
              </a:tr>
              <a:tr h="19641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>
                          <a:effectLst/>
                        </a:rPr>
                        <a:t>1m (domc)</a:t>
                      </a:r>
                    </a:p>
                  </a:txBody>
                  <a:tcPr marL="5886" marR="5886" marT="2943" marB="2943" anchor="ctr"/>
                </a:tc>
                <a:tc>
                  <a:txBody>
                    <a:bodyPr/>
                    <a:lstStyle/>
                    <a:p>
                      <a:r>
                        <a:rPr lang="es-ES" sz="1400">
                          <a:effectLst/>
                        </a:rPr>
                        <a:t>Sinistro (fl04)</a:t>
                      </a:r>
                    </a:p>
                  </a:txBody>
                  <a:tcPr marL="5886" marR="5886" marT="2943" marB="2943" anchor="ctr"/>
                </a:tc>
              </a:tr>
              <a:tr h="25391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>
                          <a:effectLst/>
                        </a:rPr>
                        <a:t>0.4ma (aqwa)</a:t>
                      </a:r>
                    </a:p>
                  </a:txBody>
                  <a:tcPr marL="5886" marR="5886" marT="2943" marB="2943" anchor="ctr"/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effectLst/>
                        </a:rPr>
                        <a:t>SBIG-6303 (kb93)</a:t>
                      </a:r>
                    </a:p>
                  </a:txBody>
                  <a:tcPr marL="5886" marR="5886" marT="2943" marB="2943" anchor="ctr"/>
                </a:tc>
              </a:tr>
              <a:tr h="196419">
                <a:tc rowSpan="2">
                  <a:txBody>
                    <a:bodyPr/>
                    <a:lstStyle/>
                    <a:p>
                      <a:pPr fontAlgn="ctr"/>
                      <a:r>
                        <a:rPr lang="es-ES" sz="1400">
                          <a:effectLst/>
                        </a:rPr>
                        <a:t>ELP</a:t>
                      </a:r>
                    </a:p>
                  </a:txBody>
                  <a:tcPr marL="5886" marR="5886" marT="2943" marB="2943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effectLst/>
                        </a:rPr>
                        <a:t>McDonald </a:t>
                      </a:r>
                      <a:r>
                        <a:rPr lang="es-ES" sz="1400" dirty="0" err="1">
                          <a:effectLst/>
                        </a:rPr>
                        <a:t>Obs</a:t>
                      </a:r>
                      <a:r>
                        <a:rPr lang="es-ES" sz="1400" dirty="0">
                          <a:effectLst/>
                        </a:rPr>
                        <a:t>. - Texas, USA </a:t>
                      </a:r>
                    </a:p>
                  </a:txBody>
                  <a:tcPr marL="5886" marR="5886" marT="2943" marB="2943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0423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>
                          <a:effectLst/>
                        </a:rPr>
                        <a:t>1m (doma)</a:t>
                      </a:r>
                    </a:p>
                  </a:txBody>
                  <a:tcPr marL="5886" marR="5886" marT="2943" marB="2943" anchor="ctr"/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effectLst/>
                        </a:rPr>
                        <a:t>SBIG (kb74)</a:t>
                      </a:r>
                    </a:p>
                  </a:txBody>
                  <a:tcPr marL="5886" marR="5886" marT="2943" marB="2943" anchor="ctr"/>
                </a:tc>
              </a:tr>
              <a:tr h="196419">
                <a:tc rowSpan="3">
                  <a:txBody>
                    <a:bodyPr/>
                    <a:lstStyle/>
                    <a:p>
                      <a:pPr fontAlgn="ctr"/>
                      <a:r>
                        <a:rPr lang="es-ES" sz="1400" dirty="0">
                          <a:effectLst/>
                        </a:rPr>
                        <a:t>OGG</a:t>
                      </a:r>
                    </a:p>
                  </a:txBody>
                  <a:tcPr marL="5886" marR="5886" marT="2943" marB="2943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sz="1400" dirty="0" err="1">
                          <a:effectLst/>
                        </a:rPr>
                        <a:t>Haleakala</a:t>
                      </a:r>
                      <a:r>
                        <a:rPr lang="es-ES" sz="1400" dirty="0">
                          <a:effectLst/>
                        </a:rPr>
                        <a:t> </a:t>
                      </a:r>
                      <a:r>
                        <a:rPr lang="es-ES" sz="1400" dirty="0" err="1">
                          <a:effectLst/>
                        </a:rPr>
                        <a:t>Obs</a:t>
                      </a:r>
                      <a:r>
                        <a:rPr lang="es-ES" sz="1400" dirty="0">
                          <a:effectLst/>
                        </a:rPr>
                        <a:t>. - Maui, USA </a:t>
                      </a:r>
                    </a:p>
                  </a:txBody>
                  <a:tcPr marL="5886" marR="5886" marT="2943" marB="2943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9641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2m (</a:t>
                      </a:r>
                      <a:r>
                        <a:rPr lang="en-US" sz="1400" dirty="0" err="1">
                          <a:effectLst/>
                        </a:rPr>
                        <a:t>clma</a:t>
                      </a:r>
                      <a:r>
                        <a:rPr lang="en-US" sz="1400" dirty="0">
                          <a:effectLst/>
                        </a:rPr>
                        <a:t>) </a:t>
                      </a:r>
                      <a:r>
                        <a:rPr lang="en-US" sz="1400" dirty="0" smtClean="0">
                          <a:effectLst/>
                        </a:rPr>
                        <a:t>(FTN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</a:p>
                  </a:txBody>
                  <a:tcPr marL="5886" marR="5886" marT="2943" marB="2943" anchor="ctr"/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effectLst/>
                        </a:rPr>
                        <a:t>FLOYDS (en06)</a:t>
                      </a:r>
                    </a:p>
                  </a:txBody>
                  <a:tcPr marL="5886" marR="5886" marT="2943" marB="2943" anchor="ctr"/>
                </a:tc>
              </a:tr>
              <a:tr h="19641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err="1">
                          <a:effectLst/>
                        </a:rPr>
                        <a:t>Spectral</a:t>
                      </a:r>
                      <a:r>
                        <a:rPr lang="es-ES" sz="1400" dirty="0">
                          <a:effectLst/>
                        </a:rPr>
                        <a:t> (fs02</a:t>
                      </a:r>
                      <a:r>
                        <a:rPr lang="es-ES" sz="1400" dirty="0" smtClean="0">
                          <a:effectLst/>
                        </a:rPr>
                        <a:t>)</a:t>
                      </a:r>
                    </a:p>
                  </a:txBody>
                  <a:tcPr marL="5886" marR="5886" marT="2943" marB="2943" anchor="ctr"/>
                </a:tc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161986" y="5743720"/>
            <a:ext cx="43891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* </a:t>
            </a:r>
            <a:r>
              <a:rPr lang="zh-CN" altLang="en-US" dirty="0">
                <a:hlinkClick r:id="rId2"/>
              </a:rPr>
              <a:t>http</a:t>
            </a:r>
            <a:r>
              <a:rPr lang="zh-CN" altLang="en-US" dirty="0">
                <a:hlinkClick r:id="rId2"/>
              </a:rPr>
              <a:t>://lcogt.net/observatory/status</a:t>
            </a:r>
            <a:r>
              <a:rPr lang="zh-CN" altLang="en-US" dirty="0">
                <a:hlinkClick r:id="rId2"/>
              </a:rPr>
              <a:t>/</a:t>
            </a:r>
            <a:endParaRPr lang="en-US" altLang="zh-CN" dirty="0"/>
          </a:p>
          <a:p>
            <a:r>
              <a:rPr lang="zh-CN" altLang="en-US" dirty="0"/>
              <a:t>** </a:t>
            </a:r>
            <a:r>
              <a:rPr lang="en-US" altLang="zh-CN" dirty="0" err="1"/>
              <a:t>clm</a:t>
            </a:r>
            <a:r>
              <a:rPr lang="en-US" altLang="zh-CN" dirty="0"/>
              <a:t>=</a:t>
            </a:r>
            <a:r>
              <a:rPr lang="zh-CN" altLang="en-US" dirty="0"/>
              <a:t>蚌壳球顶，</a:t>
            </a:r>
            <a:r>
              <a:rPr lang="en-US" altLang="zh-CN" dirty="0" err="1"/>
              <a:t>dom</a:t>
            </a:r>
            <a:r>
              <a:rPr lang="en-US" altLang="zh-CN" dirty="0"/>
              <a:t>=</a:t>
            </a:r>
            <a:r>
              <a:rPr lang="zh-CN" altLang="en-US" dirty="0"/>
              <a:t>随动球顶，</a:t>
            </a:r>
            <a:r>
              <a:rPr lang="en-US" altLang="zh-CN" dirty="0" err="1"/>
              <a:t>aqw</a:t>
            </a:r>
            <a:r>
              <a:rPr lang="en-US" altLang="zh-CN" dirty="0"/>
              <a:t>=</a:t>
            </a:r>
            <a:r>
              <a:rPr lang="zh-CN" altLang="en-US" dirty="0"/>
              <a:t>全开罩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115164" y="1166788"/>
            <a:ext cx="373891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/>
              <a:t>全球</a:t>
            </a:r>
            <a:r>
              <a:rPr lang="en-US" altLang="zh-CN" sz="2000" dirty="0"/>
              <a:t>6</a:t>
            </a:r>
            <a:r>
              <a:rPr lang="zh-CN" altLang="en-US" sz="2000" dirty="0"/>
              <a:t>个站点（</a:t>
            </a:r>
            <a:r>
              <a:rPr lang="en-US" altLang="zh-CN" sz="2000" dirty="0"/>
              <a:t>3</a:t>
            </a:r>
            <a:r>
              <a:rPr lang="zh-CN" altLang="en-US" sz="2000" dirty="0"/>
              <a:t>南、</a:t>
            </a:r>
            <a:r>
              <a:rPr lang="en-US" altLang="zh-CN" sz="2000" dirty="0"/>
              <a:t>3</a:t>
            </a:r>
            <a:r>
              <a:rPr lang="zh-CN" altLang="en-US" sz="2000" dirty="0"/>
              <a:t>北）</a:t>
            </a:r>
            <a:endParaRPr lang="en-US" altLang="zh-CN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14</a:t>
            </a:r>
            <a:r>
              <a:rPr lang="zh-CN" altLang="en-US" sz="2000" dirty="0"/>
              <a:t>台望远镜</a:t>
            </a:r>
            <a:endParaRPr lang="en-US" altLang="zh-CN" sz="2000" dirty="0"/>
          </a:p>
          <a:p>
            <a:pPr marL="620713" indent="-342900">
              <a:buFont typeface="Wingdings" panose="05000000000000000000" pitchFamily="2" charset="2"/>
              <a:buChar char="ü"/>
            </a:pPr>
            <a:r>
              <a:rPr lang="en-US" altLang="zh-CN" sz="2000" dirty="0"/>
              <a:t>2x 2m</a:t>
            </a:r>
            <a:r>
              <a:rPr lang="zh-CN" altLang="en-US" sz="2000" dirty="0"/>
              <a:t> </a:t>
            </a:r>
            <a:r>
              <a:rPr lang="en-US" altLang="zh-CN" sz="2000" dirty="0"/>
              <a:t>(</a:t>
            </a:r>
            <a:r>
              <a:rPr lang="zh-CN" altLang="en-US" sz="2000" dirty="0"/>
              <a:t>成像</a:t>
            </a:r>
            <a:r>
              <a:rPr lang="zh-CN" altLang="en-US" sz="2000" dirty="0"/>
              <a:t>、光谱</a:t>
            </a:r>
            <a:r>
              <a:rPr lang="en-US" altLang="zh-CN" sz="2000" dirty="0"/>
              <a:t>)</a:t>
            </a:r>
          </a:p>
          <a:p>
            <a:pPr marL="620713" indent="-342900">
              <a:buFont typeface="Wingdings" panose="05000000000000000000" pitchFamily="2" charset="2"/>
              <a:buChar char="ü"/>
            </a:pPr>
            <a:r>
              <a:rPr lang="en-US" altLang="zh-CN" sz="2000" dirty="0"/>
              <a:t>9x 1m(</a:t>
            </a:r>
            <a:r>
              <a:rPr lang="zh-CN" altLang="en-US" sz="2000" dirty="0"/>
              <a:t>成像、光谱</a:t>
            </a:r>
            <a:r>
              <a:rPr lang="en-US" altLang="zh-CN" sz="2000" dirty="0"/>
              <a:t>)</a:t>
            </a:r>
          </a:p>
          <a:p>
            <a:pPr marL="620713" indent="-342900">
              <a:buFont typeface="Wingdings" panose="05000000000000000000" pitchFamily="2" charset="2"/>
              <a:buChar char="ü"/>
            </a:pPr>
            <a:r>
              <a:rPr lang="en-US" altLang="zh-CN" sz="2000" dirty="0" err="1"/>
              <a:t>Nx</a:t>
            </a:r>
            <a:r>
              <a:rPr lang="en-US" altLang="zh-CN" sz="2000" dirty="0"/>
              <a:t> 0.4m(</a:t>
            </a:r>
            <a:r>
              <a:rPr lang="zh-CN" altLang="en-US" sz="2000" dirty="0"/>
              <a:t>成像</a:t>
            </a:r>
            <a:r>
              <a:rPr lang="en-US" altLang="zh-CN" sz="2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/>
              <a:t>正在建设新站点和望远镜</a:t>
            </a:r>
            <a:endParaRPr lang="en-US" altLang="zh-CN" sz="2000" dirty="0"/>
          </a:p>
          <a:p>
            <a:pPr marL="620713" indent="-342900">
              <a:buFont typeface="Wingdings" panose="05000000000000000000" pitchFamily="2" charset="2"/>
              <a:buChar char="ü"/>
            </a:pPr>
            <a:r>
              <a:rPr lang="zh-CN" altLang="en-US" sz="2000" dirty="0"/>
              <a:t>中国阿里站</a:t>
            </a:r>
            <a:r>
              <a:rPr lang="en-US" altLang="zh-CN" sz="2000" dirty="0"/>
              <a:t>2x 1m(2016)</a:t>
            </a:r>
          </a:p>
          <a:p>
            <a:pPr marL="620713" indent="-342900">
              <a:buFont typeface="Wingdings" panose="05000000000000000000" pitchFamily="2" charset="2"/>
              <a:buChar char="ü"/>
            </a:pPr>
            <a:r>
              <a:rPr lang="zh-CN" altLang="en-US" sz="2000" dirty="0"/>
              <a:t>更多望远镜，如</a:t>
            </a:r>
            <a:r>
              <a:rPr lang="en-US" altLang="zh-CN" sz="2000" dirty="0"/>
              <a:t>TFN </a:t>
            </a:r>
            <a:r>
              <a:rPr lang="en-US" altLang="zh-CN" sz="2000" dirty="0"/>
              <a:t>1m</a:t>
            </a:r>
            <a:endParaRPr lang="zh-CN" alt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/>
              <a:t>科学仪器更新</a:t>
            </a:r>
            <a:endParaRPr lang="en-US" altLang="zh-CN" sz="2000" dirty="0"/>
          </a:p>
          <a:p>
            <a:pPr marL="620713" indent="-342900">
              <a:buFont typeface="Wingdings" panose="05000000000000000000" pitchFamily="2" charset="2"/>
              <a:buChar char="ü"/>
            </a:pPr>
            <a:r>
              <a:rPr lang="zh-CN" altLang="en-US" sz="2000" dirty="0"/>
              <a:t>成像：更大视场、快读出</a:t>
            </a:r>
            <a:endParaRPr lang="en-US" altLang="zh-CN" sz="2000" dirty="0"/>
          </a:p>
          <a:p>
            <a:pPr marL="620713" indent="-342900">
              <a:buFont typeface="Wingdings" panose="05000000000000000000" pitchFamily="2" charset="2"/>
              <a:buChar char="ü"/>
            </a:pPr>
            <a:r>
              <a:rPr lang="zh-CN" altLang="en-US" sz="2000" dirty="0"/>
              <a:t>光谱：高</a:t>
            </a:r>
            <a:r>
              <a:rPr lang="en-US" altLang="zh-CN" sz="2000" dirty="0"/>
              <a:t>RV</a:t>
            </a:r>
            <a:r>
              <a:rPr lang="zh-CN" altLang="en-US" sz="2000" dirty="0"/>
              <a:t>稳定性</a:t>
            </a:r>
            <a:endParaRPr lang="en-US" altLang="zh-CN" sz="2000" dirty="0"/>
          </a:p>
          <a:p>
            <a:pPr marL="620713" indent="-342900">
              <a:buFont typeface="Wingdings" panose="05000000000000000000" pitchFamily="2" charset="2"/>
              <a:buChar char="ü"/>
            </a:pPr>
            <a:endParaRPr lang="zh-CN" alt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 dirty="0"/>
          </a:p>
        </p:txBody>
      </p:sp>
      <p:grpSp>
        <p:nvGrpSpPr>
          <p:cNvPr id="7" name="组合 6"/>
          <p:cNvGrpSpPr/>
          <p:nvPr/>
        </p:nvGrpSpPr>
        <p:grpSpPr>
          <a:xfrm>
            <a:off x="5500915" y="28683"/>
            <a:ext cx="3643085" cy="823724"/>
            <a:chOff x="6660963" y="0"/>
            <a:chExt cx="5531036" cy="1250602"/>
          </a:xfrm>
          <a:effectLst>
            <a:glow rad="228600">
              <a:schemeClr val="accent1">
                <a:alpha val="40000"/>
              </a:schemeClr>
            </a:glow>
          </a:effectLst>
        </p:grpSpPr>
        <p:grpSp>
          <p:nvGrpSpPr>
            <p:cNvPr id="8" name="组合 7"/>
            <p:cNvGrpSpPr>
              <a:grpSpLocks/>
            </p:cNvGrpSpPr>
            <p:nvPr/>
          </p:nvGrpSpPr>
          <p:grpSpPr>
            <a:xfrm>
              <a:off x="9136875" y="0"/>
              <a:ext cx="3055124" cy="1225310"/>
              <a:chOff x="3" y="0"/>
              <a:chExt cx="5783717" cy="2318340"/>
            </a:xfrm>
          </p:grpSpPr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" y="23926"/>
                <a:ext cx="4078334" cy="2294414"/>
              </a:xfrm>
              <a:prstGeom prst="rect">
                <a:avLst/>
              </a:prstGeom>
              <a:noFill/>
            </p:spPr>
          </p:pic>
          <p:pic>
            <p:nvPicPr>
              <p:cNvPr id="12" name="图片 11" descr="100_9286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8337" y="0"/>
                <a:ext cx="1705383" cy="229441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98919" y="12645"/>
              <a:ext cx="1237956" cy="1237957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0963" y="12646"/>
              <a:ext cx="1237956" cy="1237956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1106" y="4310953"/>
            <a:ext cx="4592894" cy="253291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3234" y="943028"/>
            <a:ext cx="3943776" cy="325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6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LCOGT</a:t>
            </a:r>
            <a:r>
              <a:rPr lang="zh-CN" altLang="en-US" dirty="0" smtClean="0"/>
              <a:t>软、硬件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7000" y="1624147"/>
            <a:ext cx="9702800" cy="4351338"/>
          </a:xfrm>
        </p:spPr>
        <p:txBody>
          <a:bodyPr/>
          <a:lstStyle/>
          <a:p>
            <a:r>
              <a:rPr lang="zh-CN" altLang="en-US" dirty="0" smtClean="0"/>
              <a:t>定位：通用自动望远镜</a:t>
            </a:r>
            <a:endParaRPr lang="es-ES" altLang="zh-CN" b="1" dirty="0" smtClean="0"/>
          </a:p>
          <a:p>
            <a:pPr lvl="1"/>
            <a:r>
              <a:rPr lang="zh-CN" altLang="en-US" dirty="0" smtClean="0"/>
              <a:t>稳定性、可靠性 </a:t>
            </a:r>
            <a:r>
              <a:rPr lang="en-US" altLang="zh-CN" dirty="0" smtClean="0"/>
              <a:t>C</a:t>
            </a:r>
            <a:r>
              <a:rPr lang="zh-CN" altLang="en-US" dirty="0" smtClean="0"/>
              <a:t>型轴承望远镜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统一的</a:t>
            </a:r>
            <a:r>
              <a:rPr lang="en-US" altLang="zh-CN" dirty="0" smtClean="0"/>
              <a:t>IT</a:t>
            </a:r>
            <a:r>
              <a:rPr lang="zh-CN" altLang="en-US" dirty="0" smtClean="0"/>
              <a:t>和软件</a:t>
            </a:r>
            <a:endParaRPr lang="en-US" altLang="zh-CN" dirty="0" smtClean="0"/>
          </a:p>
          <a:p>
            <a:pPr lvl="1"/>
            <a:r>
              <a:rPr lang="zh-CN" altLang="en-US" dirty="0"/>
              <a:t>集中</a:t>
            </a:r>
            <a:r>
              <a:rPr lang="zh-CN" altLang="en-US" dirty="0" smtClean="0"/>
              <a:t>管理：</a:t>
            </a:r>
            <a:r>
              <a:rPr lang="en-US" altLang="zh-CN" dirty="0" smtClean="0"/>
              <a:t>8</a:t>
            </a:r>
            <a:r>
              <a:rPr lang="zh-CN" altLang="en-US" dirty="0" smtClean="0"/>
              <a:t>小时</a:t>
            </a:r>
            <a:r>
              <a:rPr lang="en-US" altLang="zh-CN" dirty="0" smtClean="0"/>
              <a:t>*3</a:t>
            </a:r>
            <a:endParaRPr lang="en-US" altLang="zh-CN" dirty="0"/>
          </a:p>
          <a:p>
            <a:pPr lvl="1"/>
            <a:endParaRPr lang="en-US" altLang="zh-CN" dirty="0" smtClean="0"/>
          </a:p>
        </p:txBody>
      </p:sp>
      <p:grpSp>
        <p:nvGrpSpPr>
          <p:cNvPr id="6" name="组合 5"/>
          <p:cNvGrpSpPr/>
          <p:nvPr/>
        </p:nvGrpSpPr>
        <p:grpSpPr>
          <a:xfrm>
            <a:off x="5500915" y="-46736"/>
            <a:ext cx="3643085" cy="823724"/>
            <a:chOff x="6660963" y="0"/>
            <a:chExt cx="5531036" cy="1250602"/>
          </a:xfrm>
          <a:effectLst>
            <a:glow rad="228600">
              <a:schemeClr val="accent1">
                <a:alpha val="40000"/>
              </a:schemeClr>
            </a:glow>
          </a:effectLst>
        </p:grpSpPr>
        <p:grpSp>
          <p:nvGrpSpPr>
            <p:cNvPr id="7" name="组合 6"/>
            <p:cNvGrpSpPr>
              <a:grpSpLocks/>
            </p:cNvGrpSpPr>
            <p:nvPr/>
          </p:nvGrpSpPr>
          <p:grpSpPr>
            <a:xfrm>
              <a:off x="9136875" y="0"/>
              <a:ext cx="3055124" cy="1225310"/>
              <a:chOff x="3" y="0"/>
              <a:chExt cx="5783717" cy="2318340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" y="23926"/>
                <a:ext cx="4078334" cy="2294414"/>
              </a:xfrm>
              <a:prstGeom prst="rect">
                <a:avLst/>
              </a:prstGeom>
              <a:noFill/>
            </p:spPr>
          </p:pic>
          <p:pic>
            <p:nvPicPr>
              <p:cNvPr id="11" name="图片 10" descr="100_928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8337" y="0"/>
                <a:ext cx="1705383" cy="229441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98919" y="12645"/>
              <a:ext cx="1237956" cy="1237957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0963" y="12646"/>
              <a:ext cx="1237956" cy="1237956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/>
          <a:srcRect r="29993"/>
          <a:stretch/>
        </p:blipFill>
        <p:spPr>
          <a:xfrm>
            <a:off x="3695700" y="2669986"/>
            <a:ext cx="5151628" cy="30401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80" y="3421753"/>
            <a:ext cx="2151821" cy="286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8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92" y="365126"/>
            <a:ext cx="7113416" cy="594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5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LCOGT</a:t>
            </a:r>
            <a:r>
              <a:rPr lang="zh-CN" altLang="en-US" dirty="0" smtClean="0"/>
              <a:t>阿里站</a:t>
            </a:r>
            <a:endParaRPr lang="zh-CN" alt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2563712" y="2040216"/>
            <a:ext cx="7741507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/>
          <a:srcRect l="7007" r="34161"/>
          <a:stretch/>
        </p:blipFill>
        <p:spPr bwMode="auto">
          <a:xfrm>
            <a:off x="3807670" y="1685254"/>
            <a:ext cx="5168348" cy="495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本框 5"/>
          <p:cNvSpPr txBox="1"/>
          <p:nvPr/>
        </p:nvSpPr>
        <p:spPr>
          <a:xfrm>
            <a:off x="447355" y="1351261"/>
            <a:ext cx="3820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LCOGT</a:t>
            </a:r>
            <a:r>
              <a:rPr lang="zh-CN" altLang="en-US" dirty="0"/>
              <a:t>大致位于</a:t>
            </a:r>
            <a:r>
              <a:rPr lang="en-US" altLang="zh-CN" dirty="0"/>
              <a:t>3</a:t>
            </a:r>
            <a:r>
              <a:rPr lang="zh-CN" altLang="en-US" dirty="0"/>
              <a:t>、</a:t>
            </a:r>
            <a:r>
              <a:rPr lang="en-US" altLang="zh-CN" dirty="0"/>
              <a:t>4</a:t>
            </a:r>
            <a:r>
              <a:rPr lang="zh-CN" altLang="en-US" dirty="0"/>
              <a:t>、</a:t>
            </a:r>
            <a:r>
              <a:rPr lang="en-US" altLang="zh-CN" dirty="0"/>
              <a:t>13</a:t>
            </a:r>
            <a:r>
              <a:rPr lang="zh-CN" altLang="en-US" dirty="0"/>
              <a:t>、</a:t>
            </a:r>
            <a:r>
              <a:rPr lang="en-US" altLang="zh-CN" dirty="0"/>
              <a:t>15</a:t>
            </a:r>
            <a:r>
              <a:rPr lang="zh-CN" altLang="en-US" dirty="0"/>
              <a:t>的位置</a:t>
            </a:r>
          </a:p>
        </p:txBody>
      </p:sp>
    </p:spTree>
    <p:extLst>
      <p:ext uri="{BB962C8B-B14F-4D97-AF65-F5344CB8AC3E}">
        <p14:creationId xmlns:p14="http://schemas.microsoft.com/office/powerpoint/2010/main" val="13198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LCOGT</a:t>
            </a:r>
            <a:r>
              <a:rPr lang="zh-CN" altLang="en-US" dirty="0" smtClean="0"/>
              <a:t>科学仪器升级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30628" y="1624147"/>
            <a:ext cx="9699171" cy="4351338"/>
          </a:xfrm>
        </p:spPr>
        <p:txBody>
          <a:bodyPr/>
          <a:lstStyle/>
          <a:p>
            <a:r>
              <a:rPr lang="zh-CN" altLang="en-US" dirty="0" smtClean="0"/>
              <a:t>新相机 </a:t>
            </a:r>
            <a:r>
              <a:rPr lang="es-ES" altLang="zh-CN" b="1" dirty="0" err="1" smtClean="0"/>
              <a:t>Sinistro</a:t>
            </a:r>
            <a:endParaRPr lang="es-ES" altLang="zh-CN" b="1" dirty="0" smtClean="0"/>
          </a:p>
          <a:p>
            <a:pPr lvl="1"/>
            <a:r>
              <a:rPr lang="en-US" altLang="zh-CN" dirty="0" smtClean="0"/>
              <a:t>4k x 4k x 15um</a:t>
            </a:r>
            <a:r>
              <a:rPr lang="zh-CN" altLang="en-US" dirty="0" smtClean="0"/>
              <a:t>，快读（</a:t>
            </a:r>
            <a:r>
              <a:rPr lang="en-US" altLang="zh-CN" dirty="0" smtClean="0"/>
              <a:t>51s</a:t>
            </a:r>
            <a:r>
              <a:rPr lang="zh-CN" altLang="en-US" dirty="0" smtClean="0"/>
              <a:t>或</a:t>
            </a:r>
            <a:r>
              <a:rPr lang="en-US" altLang="zh-CN" dirty="0" smtClean="0"/>
              <a:t>17s/2x2bin)</a:t>
            </a:r>
            <a:endParaRPr lang="en-US" altLang="zh-CN" dirty="0"/>
          </a:p>
          <a:p>
            <a:pPr lvl="1"/>
            <a:r>
              <a:rPr lang="zh-CN" altLang="en-US" dirty="0"/>
              <a:t>同时</a:t>
            </a:r>
            <a:r>
              <a:rPr lang="zh-CN" altLang="en-US" dirty="0" smtClean="0"/>
              <a:t>用于成像观测和</a:t>
            </a:r>
            <a:r>
              <a:rPr lang="en-US" altLang="zh-CN" dirty="0" smtClean="0"/>
              <a:t>NRES</a:t>
            </a:r>
            <a:r>
              <a:rPr lang="zh-CN" altLang="en-US" dirty="0" smtClean="0"/>
              <a:t>光谱仪</a:t>
            </a:r>
            <a:endParaRPr lang="en-US" altLang="zh-CN" dirty="0" smtClean="0"/>
          </a:p>
          <a:p>
            <a:r>
              <a:rPr lang="zh-CN" altLang="en-US" dirty="0" smtClean="0"/>
              <a:t>高色散光谱仪</a:t>
            </a:r>
            <a:r>
              <a:rPr lang="en-US" altLang="zh-CN" dirty="0" smtClean="0"/>
              <a:t>Network </a:t>
            </a:r>
            <a:r>
              <a:rPr lang="en-US" altLang="zh-CN" dirty="0"/>
              <a:t>of Robotic Echelle Spectrographs (NRES)</a:t>
            </a:r>
          </a:p>
          <a:p>
            <a:pPr lvl="1"/>
            <a:r>
              <a:rPr lang="zh-CN" altLang="en-US" dirty="0" smtClean="0"/>
              <a:t>专注系外行星，</a:t>
            </a:r>
            <a:r>
              <a:rPr lang="en-US" altLang="zh-CN" dirty="0"/>
              <a:t>2016</a:t>
            </a:r>
            <a:r>
              <a:rPr lang="zh-CN" altLang="en-US" dirty="0"/>
              <a:t>开始</a:t>
            </a:r>
            <a:r>
              <a:rPr lang="zh-CN" altLang="en-US" dirty="0" smtClean="0"/>
              <a:t>安装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1m</a:t>
            </a:r>
            <a:r>
              <a:rPr lang="zh-CN" altLang="en-US" dirty="0" smtClean="0"/>
              <a:t>镜上，</a:t>
            </a:r>
            <a:r>
              <a:rPr lang="en-US" altLang="zh-CN" dirty="0" smtClean="0"/>
              <a:t>RV</a:t>
            </a:r>
            <a:r>
              <a:rPr lang="zh-CN" altLang="en-US" dirty="0" smtClean="0"/>
              <a:t>精度 </a:t>
            </a:r>
            <a:r>
              <a:rPr lang="es-ES" altLang="zh-CN" dirty="0" smtClean="0"/>
              <a:t>3 m/s</a:t>
            </a:r>
            <a:r>
              <a:rPr lang="zh-CN" altLang="en-US" dirty="0" smtClean="0"/>
              <a:t>，</a:t>
            </a:r>
            <a:r>
              <a:rPr lang="en-US" altLang="zh-CN" dirty="0" smtClean="0"/>
              <a:t>1</a:t>
            </a:r>
            <a:r>
              <a:rPr lang="zh-CN" altLang="en-US" dirty="0" smtClean="0"/>
              <a:t>小时曝光 </a:t>
            </a:r>
            <a:r>
              <a:rPr lang="es-ES" altLang="zh-CN" dirty="0" smtClean="0"/>
              <a:t>V </a:t>
            </a:r>
            <a:r>
              <a:rPr lang="es-ES" altLang="zh-CN" dirty="0"/>
              <a:t>= </a:t>
            </a:r>
            <a:r>
              <a:rPr lang="es-ES" altLang="zh-CN" dirty="0" smtClean="0"/>
              <a:t>12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5386465"/>
              </p:ext>
            </p:extLst>
          </p:nvPr>
        </p:nvGraphicFramePr>
        <p:xfrm>
          <a:off x="755760" y="4400686"/>
          <a:ext cx="7124483" cy="22264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1890"/>
                <a:gridCol w="880836"/>
                <a:gridCol w="1939207"/>
                <a:gridCol w="1264142"/>
                <a:gridCol w="1249401"/>
                <a:gridCol w="799007"/>
              </a:tblGrid>
              <a:tr h="654776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800" u="none" strike="noStrike" dirty="0" smtClean="0">
                          <a:effectLst/>
                        </a:rPr>
                        <a:t>成像仪器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800" u="none" strike="noStrike">
                          <a:effectLst/>
                        </a:rPr>
                        <a:t>望远镜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800" u="none" strike="noStrike" dirty="0">
                          <a:effectLst/>
                        </a:rPr>
                        <a:t>像素尺度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u="none" strike="noStrike">
                          <a:effectLst/>
                        </a:rPr>
                        <a:t>FOV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800" u="none" strike="noStrike" dirty="0">
                          <a:effectLst/>
                        </a:rPr>
                        <a:t>全幅</a:t>
                      </a:r>
                      <a:r>
                        <a:rPr lang="zh-CN" altLang="en-US" sz="1800" u="none" strike="noStrike" dirty="0" smtClean="0">
                          <a:effectLst/>
                        </a:rPr>
                        <a:t>曝光</a:t>
                      </a:r>
                      <a:endParaRPr lang="en-US" altLang="zh-CN" sz="1800" u="none" strike="noStrike" dirty="0" smtClean="0">
                        <a:effectLst/>
                      </a:endParaRPr>
                    </a:p>
                    <a:p>
                      <a:pPr algn="ctr" rtl="0" fontAlgn="ctr"/>
                      <a:r>
                        <a:rPr lang="zh-CN" altLang="en-US" sz="1800" u="none" strike="noStrike" dirty="0" smtClean="0">
                          <a:effectLst/>
                        </a:rPr>
                        <a:t>时间</a:t>
                      </a:r>
                      <a:r>
                        <a:rPr lang="zh-CN" altLang="en-US" sz="1800" u="none" strike="noStrike" dirty="0">
                          <a:effectLst/>
                        </a:rPr>
                        <a:t>开销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800" u="none" strike="noStrike">
                          <a:effectLst/>
                        </a:rPr>
                        <a:t>滤光片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</a:tr>
              <a:tr h="24278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Spectral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2-meter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2000" u="none" strike="noStrike">
                          <a:effectLst/>
                        </a:rPr>
                        <a:t>0.300 (bin 2x2)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2000" u="none" strike="noStrike">
                          <a:effectLst/>
                        </a:rPr>
                        <a:t>10'x10'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2000" u="none" strike="noStrike" dirty="0">
                          <a:effectLst/>
                        </a:rPr>
                        <a:t>22s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2000" u="none" strike="noStrike">
                          <a:effectLst/>
                        </a:rPr>
                        <a:t>18</a:t>
                      </a:r>
                      <a:endParaRPr lang="en-US" altLang="zh-CN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</a:tr>
              <a:tr h="24278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 err="1">
                          <a:effectLst/>
                        </a:rPr>
                        <a:t>Sinistro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1-meter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2000" u="none" strike="noStrike">
                          <a:effectLst/>
                        </a:rPr>
                        <a:t>0.389 (bin 1x1)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2000" u="none" strike="noStrike">
                          <a:effectLst/>
                        </a:rPr>
                        <a:t>26'x26'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2000" u="none" strike="noStrike" dirty="0">
                          <a:effectLst/>
                        </a:rPr>
                        <a:t>51 s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2000" u="none" strike="noStrike">
                          <a:effectLst/>
                        </a:rPr>
                        <a:t>21</a:t>
                      </a:r>
                      <a:endParaRPr lang="en-US" altLang="zh-CN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</a:tr>
              <a:tr h="242780">
                <a:tc>
                  <a:txBody>
                    <a:bodyPr/>
                    <a:lstStyle/>
                    <a:p>
                      <a:pPr algn="l" fontAlgn="b"/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ctr"/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endParaRPr lang="zh-CN" alt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endParaRPr lang="zh-CN" alt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</a:tr>
              <a:tr h="24278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Merope</a:t>
                      </a:r>
                      <a:endParaRPr lang="es-ES" sz="18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2-meter</a:t>
                      </a:r>
                      <a:endParaRPr lang="es-ES" sz="18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20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0.278 (bin 2x2)</a:t>
                      </a:r>
                      <a:endParaRPr lang="es-ES" sz="20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20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5'x5'</a:t>
                      </a:r>
                      <a:endParaRPr lang="es-ES" sz="20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20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29 s</a:t>
                      </a:r>
                      <a:endParaRPr lang="es-ES" sz="20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20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18</a:t>
                      </a:r>
                      <a:endParaRPr lang="en-US" altLang="zh-CN" sz="20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</a:tr>
              <a:tr h="24278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SBIG</a:t>
                      </a:r>
                      <a:endParaRPr lang="es-ES" sz="18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1-meter</a:t>
                      </a:r>
                      <a:endParaRPr lang="es-ES" sz="18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20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0.464 (bin 2x2)</a:t>
                      </a:r>
                      <a:endParaRPr lang="es-ES" sz="20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20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15.8'x15.8'</a:t>
                      </a:r>
                      <a:endParaRPr lang="es-ES" sz="20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20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15 s</a:t>
                      </a:r>
                      <a:endParaRPr lang="es-ES" sz="20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20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21</a:t>
                      </a:r>
                      <a:endParaRPr lang="en-US" altLang="zh-CN" sz="20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pSp>
        <p:nvGrpSpPr>
          <p:cNvPr id="6" name="组合 5"/>
          <p:cNvGrpSpPr/>
          <p:nvPr/>
        </p:nvGrpSpPr>
        <p:grpSpPr>
          <a:xfrm>
            <a:off x="6971908" y="53008"/>
            <a:ext cx="3643085" cy="823724"/>
            <a:chOff x="6660963" y="0"/>
            <a:chExt cx="5531036" cy="1250602"/>
          </a:xfrm>
          <a:effectLst>
            <a:glow rad="228600">
              <a:schemeClr val="accent1">
                <a:alpha val="40000"/>
              </a:schemeClr>
            </a:glow>
          </a:effectLst>
        </p:grpSpPr>
        <p:grpSp>
          <p:nvGrpSpPr>
            <p:cNvPr id="7" name="组合 6"/>
            <p:cNvGrpSpPr>
              <a:grpSpLocks/>
            </p:cNvGrpSpPr>
            <p:nvPr/>
          </p:nvGrpSpPr>
          <p:grpSpPr>
            <a:xfrm>
              <a:off x="9136875" y="0"/>
              <a:ext cx="3055124" cy="1225310"/>
              <a:chOff x="3" y="0"/>
              <a:chExt cx="5783717" cy="2318340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" y="23926"/>
                <a:ext cx="4078334" cy="2294414"/>
              </a:xfrm>
              <a:prstGeom prst="rect">
                <a:avLst/>
              </a:prstGeom>
              <a:noFill/>
            </p:spPr>
          </p:pic>
          <p:pic>
            <p:nvPicPr>
              <p:cNvPr id="11" name="图片 10" descr="100_928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8337" y="0"/>
                <a:ext cx="1705383" cy="229441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98919" y="12645"/>
              <a:ext cx="1237956" cy="1237957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0963" y="12646"/>
              <a:ext cx="1237956" cy="12379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941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总结和展望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1737" y="1491968"/>
            <a:ext cx="5661359" cy="5052523"/>
          </a:xfrm>
        </p:spPr>
        <p:txBody>
          <a:bodyPr>
            <a:normAutofit fontScale="70000" lnSpcReduction="20000"/>
          </a:bodyPr>
          <a:lstStyle/>
          <a:p>
            <a:r>
              <a:rPr lang="zh-CN" altLang="en-US" dirty="0" smtClean="0"/>
              <a:t>中国已加入两个大</a:t>
            </a:r>
            <a:r>
              <a:rPr lang="en-US" altLang="zh-CN" dirty="0" smtClean="0"/>
              <a:t>RAON</a:t>
            </a:r>
            <a:r>
              <a:rPr lang="zh-CN" altLang="en-US" dirty="0" smtClean="0"/>
              <a:t>阵营</a:t>
            </a:r>
            <a:endParaRPr lang="en-US" altLang="zh-CN" dirty="0" smtClean="0"/>
          </a:p>
          <a:p>
            <a:pPr lvl="1"/>
            <a:r>
              <a:rPr lang="en-US" altLang="zh-CN" dirty="0"/>
              <a:t>BOOTES</a:t>
            </a:r>
            <a:r>
              <a:rPr lang="zh-CN" altLang="en-US" dirty="0"/>
              <a:t>的</a:t>
            </a:r>
            <a:r>
              <a:rPr lang="en-US" altLang="zh-CN" dirty="0"/>
              <a:t>60cm</a:t>
            </a:r>
            <a:r>
              <a:rPr lang="zh-CN" altLang="en-US" dirty="0" smtClean="0"/>
              <a:t>望远镜刚刚完成北半球覆盖</a:t>
            </a:r>
            <a:endParaRPr lang="en-US" altLang="zh-CN" dirty="0"/>
          </a:p>
          <a:p>
            <a:pPr lvl="1"/>
            <a:r>
              <a:rPr lang="en-US" altLang="zh-CN" dirty="0" smtClean="0"/>
              <a:t>LCOGT</a:t>
            </a:r>
            <a:r>
              <a:rPr lang="zh-CN" altLang="en-US" dirty="0" smtClean="0"/>
              <a:t>的</a:t>
            </a:r>
            <a:r>
              <a:rPr lang="en-US" altLang="zh-CN" dirty="0" smtClean="0"/>
              <a:t>1m</a:t>
            </a:r>
            <a:r>
              <a:rPr lang="zh-CN" altLang="en-US" dirty="0" smtClean="0"/>
              <a:t>望远镜已完成南半球站点建设</a:t>
            </a:r>
            <a:endParaRPr lang="en-US" altLang="zh-CN" dirty="0" smtClean="0"/>
          </a:p>
          <a:p>
            <a:r>
              <a:rPr lang="zh-CN" altLang="en-US" dirty="0" smtClean="0"/>
              <a:t>我国天文学家将享有全球望远镜网观测时间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丽江</a:t>
            </a:r>
            <a:r>
              <a:rPr lang="en-US" altLang="zh-CN" dirty="0" smtClean="0"/>
              <a:t>BOOTES-4</a:t>
            </a:r>
            <a:r>
              <a:rPr lang="zh-CN" altLang="en-US" dirty="0"/>
              <a:t>的</a:t>
            </a:r>
            <a:r>
              <a:rPr lang="zh-CN" altLang="en-US" dirty="0" smtClean="0"/>
              <a:t>大部分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BOOTES</a:t>
            </a:r>
            <a:r>
              <a:rPr lang="zh-CN" altLang="en-US" dirty="0"/>
              <a:t>全球</a:t>
            </a:r>
            <a:r>
              <a:rPr lang="zh-CN" altLang="en-US" dirty="0" smtClean="0"/>
              <a:t>站点的部分观测时间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LCOGT</a:t>
            </a:r>
            <a:r>
              <a:rPr lang="zh-CN" altLang="en-US" dirty="0" smtClean="0"/>
              <a:t>全网观测时间（</a:t>
            </a:r>
            <a:r>
              <a:rPr lang="en-US" altLang="zh-CN" dirty="0" smtClean="0"/>
              <a:t>TAP</a:t>
            </a:r>
            <a:r>
              <a:rPr lang="zh-CN" altLang="en-US" dirty="0" smtClean="0"/>
              <a:t>项目、</a:t>
            </a:r>
            <a:r>
              <a:rPr lang="en-US" altLang="zh-CN" dirty="0" smtClean="0"/>
              <a:t>……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通过</a:t>
            </a:r>
            <a:r>
              <a:rPr lang="en-US" altLang="zh-CN" dirty="0" smtClean="0"/>
              <a:t>BOOTES-4</a:t>
            </a:r>
            <a:r>
              <a:rPr lang="zh-CN" altLang="en-US" dirty="0" smtClean="0"/>
              <a:t>建设、运行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可通过丽江站直接部署长期观测项目（时序天文）、突发（</a:t>
            </a:r>
            <a:r>
              <a:rPr lang="en-US" altLang="zh-CN" dirty="0" smtClean="0"/>
              <a:t>ToO</a:t>
            </a:r>
            <a:r>
              <a:rPr lang="zh-CN" altLang="en-US" dirty="0" smtClean="0"/>
              <a:t>等）观测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已掌握建设、运行的整套技术方法</a:t>
            </a:r>
            <a:endParaRPr lang="en-US" altLang="zh-CN" dirty="0"/>
          </a:p>
          <a:p>
            <a:pPr lvl="1"/>
            <a:r>
              <a:rPr lang="en-US" altLang="zh-CN" dirty="0" smtClean="0"/>
              <a:t>RTS2</a:t>
            </a:r>
            <a:r>
              <a:rPr lang="zh-CN" altLang="en-US" dirty="0" smtClean="0"/>
              <a:t>软件技术已开始在国内推广，应用（</a:t>
            </a:r>
            <a:r>
              <a:rPr lang="en-US" altLang="zh-CN" dirty="0" smtClean="0"/>
              <a:t>2014</a:t>
            </a:r>
            <a:r>
              <a:rPr lang="zh-CN" altLang="en-US" dirty="0" smtClean="0"/>
              <a:t>、</a:t>
            </a:r>
            <a:r>
              <a:rPr lang="en-US" altLang="zh-CN" dirty="0" smtClean="0"/>
              <a:t>2016……</a:t>
            </a:r>
            <a:r>
              <a:rPr lang="zh-CN" altLang="en-US" dirty="0" smtClean="0"/>
              <a:t>双年会？）</a:t>
            </a:r>
            <a:endParaRPr lang="en-US" altLang="zh-CN" dirty="0"/>
          </a:p>
          <a:p>
            <a:r>
              <a:rPr lang="zh-CN" altLang="en-US" dirty="0"/>
              <a:t>时域天文项目需求</a:t>
            </a:r>
            <a:endParaRPr lang="en-US" altLang="zh-CN" dirty="0"/>
          </a:p>
          <a:p>
            <a:pPr lvl="1"/>
            <a:r>
              <a:rPr lang="zh-CN" altLang="en-US" dirty="0"/>
              <a:t>使用现有望远镜网</a:t>
            </a:r>
            <a:endParaRPr lang="en-US" altLang="zh-CN" dirty="0"/>
          </a:p>
          <a:p>
            <a:pPr lvl="1"/>
            <a:r>
              <a:rPr lang="zh-CN" altLang="en-US" dirty="0"/>
              <a:t>成熟站址添加专用望远镜</a:t>
            </a:r>
            <a:endParaRPr lang="en-US" altLang="zh-CN" dirty="0"/>
          </a:p>
          <a:p>
            <a:r>
              <a:rPr lang="zh-CN" altLang="en-US" dirty="0" smtClean="0"/>
              <a:t>西部台址建设、南极天文、海外台站建设需求</a:t>
            </a:r>
            <a:endParaRPr lang="en-US" altLang="zh-CN" dirty="0" smtClean="0"/>
          </a:p>
          <a:p>
            <a:pPr marL="228600" lvl="1">
              <a:spcBef>
                <a:spcPts val="1000"/>
              </a:spcBef>
            </a:pPr>
            <a:r>
              <a:rPr lang="zh-CN" altLang="en-US" dirty="0" smtClean="0"/>
              <a:t>我国</a:t>
            </a:r>
            <a:r>
              <a:rPr lang="zh-CN" altLang="en-US" sz="4000" dirty="0">
                <a:solidFill>
                  <a:srgbClr val="FF0000"/>
                </a:solidFill>
              </a:rPr>
              <a:t>自主的</a:t>
            </a:r>
            <a:r>
              <a:rPr lang="en-US" altLang="zh-CN" sz="4000" dirty="0">
                <a:solidFill>
                  <a:srgbClr val="FF0000"/>
                </a:solidFill>
              </a:rPr>
              <a:t>RAON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  <p:pic>
        <p:nvPicPr>
          <p:cNvPr id="4" name="Picture 2" descr="wps81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5377" y="723427"/>
            <a:ext cx="4228623" cy="1934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4998720" y="3566160"/>
            <a:ext cx="4145280" cy="2570480"/>
            <a:chOff x="323528" y="1845211"/>
            <a:chExt cx="3960000" cy="2080678"/>
          </a:xfrm>
        </p:grpSpPr>
        <p:pic>
          <p:nvPicPr>
            <p:cNvPr id="6" name="Picture 4" descr="C:\Users\yyq\Desktop\ali_site_pics\b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528" y="1845211"/>
              <a:ext cx="3960000" cy="2080678"/>
            </a:xfrm>
            <a:prstGeom prst="rect">
              <a:avLst/>
            </a:prstGeom>
            <a:noFill/>
          </p:spPr>
        </p:pic>
        <p:sp>
          <p:nvSpPr>
            <p:cNvPr id="7" name="椭圆 6"/>
            <p:cNvSpPr/>
            <p:nvPr/>
          </p:nvSpPr>
          <p:spPr>
            <a:xfrm rot="20427093">
              <a:off x="422645" y="3140968"/>
              <a:ext cx="1368152" cy="50405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761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4590464" cy="1325563"/>
          </a:xfrm>
        </p:spPr>
        <p:txBody>
          <a:bodyPr/>
          <a:lstStyle/>
          <a:p>
            <a:r>
              <a:rPr lang="zh-CN" altLang="en-US" b="1" dirty="0" smtClean="0"/>
              <a:t>主要内容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天文机器人</a:t>
            </a:r>
            <a:endParaRPr lang="en-US" altLang="zh-CN" dirty="0" smtClean="0"/>
          </a:p>
          <a:p>
            <a:r>
              <a:rPr lang="zh-CN" altLang="en-US" dirty="0" smtClean="0"/>
              <a:t>中国</a:t>
            </a:r>
            <a:r>
              <a:rPr lang="zh-CN" altLang="en-US" dirty="0" smtClean="0"/>
              <a:t>程控</a:t>
            </a:r>
            <a:r>
              <a:rPr lang="zh-CN" altLang="en-US" dirty="0"/>
              <a:t>自主</a:t>
            </a:r>
            <a:r>
              <a:rPr lang="zh-CN" altLang="en-US" dirty="0" smtClean="0"/>
              <a:t>天文台发展</a:t>
            </a:r>
            <a:endParaRPr lang="en-US" altLang="zh-CN" dirty="0" smtClean="0"/>
          </a:p>
          <a:p>
            <a:r>
              <a:rPr lang="en-US" altLang="zh-CN" dirty="0" smtClean="0"/>
              <a:t>BOOTES</a:t>
            </a:r>
            <a:r>
              <a:rPr lang="zh-CN" altLang="en-US" dirty="0" smtClean="0"/>
              <a:t>（</a:t>
            </a:r>
            <a:r>
              <a:rPr lang="zh-CN" altLang="en-US" dirty="0"/>
              <a:t>全球</a:t>
            </a:r>
            <a:r>
              <a:rPr lang="en-US" altLang="zh-CN" dirty="0"/>
              <a:t>60cm</a:t>
            </a:r>
            <a:r>
              <a:rPr lang="zh-CN" altLang="en-US" dirty="0"/>
              <a:t>自动望远镜网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en-US" altLang="zh-CN" dirty="0" smtClean="0"/>
              <a:t>BOOTES-4</a:t>
            </a:r>
            <a:r>
              <a:rPr lang="zh-CN" altLang="en-US" dirty="0" smtClean="0"/>
              <a:t>丽江站建设与运行</a:t>
            </a:r>
            <a:endParaRPr lang="en-US" altLang="zh-CN" dirty="0" smtClean="0"/>
          </a:p>
          <a:p>
            <a:r>
              <a:rPr lang="en-US" altLang="zh-CN" dirty="0" smtClean="0"/>
              <a:t>LCOGT</a:t>
            </a:r>
            <a:r>
              <a:rPr lang="zh-CN" altLang="en-US" dirty="0"/>
              <a:t> （全球</a:t>
            </a:r>
            <a:r>
              <a:rPr lang="en-US" altLang="zh-CN" dirty="0"/>
              <a:t>2m</a:t>
            </a:r>
            <a:r>
              <a:rPr lang="zh-CN" altLang="en-US" dirty="0"/>
              <a:t>、</a:t>
            </a:r>
            <a:r>
              <a:rPr lang="en-US" altLang="zh-CN" dirty="0"/>
              <a:t>1m</a:t>
            </a:r>
            <a:r>
              <a:rPr lang="zh-CN" altLang="en-US" dirty="0"/>
              <a:t>、</a:t>
            </a:r>
            <a:r>
              <a:rPr lang="en-US" altLang="zh-CN" dirty="0"/>
              <a:t>0.4m</a:t>
            </a:r>
            <a:r>
              <a:rPr lang="zh-CN" altLang="en-US" dirty="0"/>
              <a:t>望远镜网</a:t>
            </a:r>
            <a:r>
              <a:rPr lang="zh-CN" altLang="en-US" dirty="0" smtClean="0"/>
              <a:t>）</a:t>
            </a:r>
            <a:endParaRPr lang="en-US" altLang="zh-CN" dirty="0"/>
          </a:p>
          <a:p>
            <a:r>
              <a:rPr lang="en-US" altLang="zh-CN" dirty="0" smtClean="0"/>
              <a:t>LCOGT</a:t>
            </a:r>
            <a:r>
              <a:rPr lang="zh-CN" altLang="en-US" dirty="0" smtClean="0"/>
              <a:t>阿里站</a:t>
            </a:r>
            <a:r>
              <a:rPr lang="zh-CN" altLang="en-US" dirty="0" smtClean="0"/>
              <a:t>建设</a:t>
            </a:r>
            <a:endParaRPr lang="en-US" altLang="zh-CN" dirty="0"/>
          </a:p>
        </p:txBody>
      </p:sp>
      <p:grpSp>
        <p:nvGrpSpPr>
          <p:cNvPr id="4" name="组合 3"/>
          <p:cNvGrpSpPr/>
          <p:nvPr/>
        </p:nvGrpSpPr>
        <p:grpSpPr>
          <a:xfrm>
            <a:off x="5500915" y="0"/>
            <a:ext cx="3643085" cy="823724"/>
            <a:chOff x="6660963" y="0"/>
            <a:chExt cx="5531036" cy="1250602"/>
          </a:xfrm>
          <a:effectLst>
            <a:glow rad="228600">
              <a:schemeClr val="accent1">
                <a:alpha val="40000"/>
              </a:schemeClr>
            </a:glow>
          </a:effectLst>
        </p:grpSpPr>
        <p:grpSp>
          <p:nvGrpSpPr>
            <p:cNvPr id="5" name="组合 4"/>
            <p:cNvGrpSpPr>
              <a:grpSpLocks/>
            </p:cNvGrpSpPr>
            <p:nvPr/>
          </p:nvGrpSpPr>
          <p:grpSpPr>
            <a:xfrm>
              <a:off x="9136875" y="0"/>
              <a:ext cx="3055124" cy="1225310"/>
              <a:chOff x="3" y="0"/>
              <a:chExt cx="5783717" cy="2318340"/>
            </a:xfrm>
          </p:grpSpPr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" y="23926"/>
                <a:ext cx="4078334" cy="2294414"/>
              </a:xfrm>
              <a:prstGeom prst="rect">
                <a:avLst/>
              </a:prstGeom>
              <a:noFill/>
            </p:spPr>
          </p:pic>
          <p:pic>
            <p:nvPicPr>
              <p:cNvPr id="9" name="图片 8" descr="100_928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8337" y="0"/>
                <a:ext cx="1705383" cy="229441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98919" y="12645"/>
              <a:ext cx="1237956" cy="1237957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0963" y="12646"/>
              <a:ext cx="1237956" cy="1237956"/>
            </a:xfrm>
            <a:prstGeom prst="rect">
              <a:avLst/>
            </a:prstGeom>
          </p:spPr>
        </p:pic>
      </p:grp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364858" y="6420972"/>
            <a:ext cx="444294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eaLnBrk="1" hangingPunct="1">
              <a:buNone/>
            </a:pPr>
            <a:r>
              <a:rPr lang="en-US" altLang="zh-CN" sz="1600" b="1" dirty="0">
                <a:solidFill>
                  <a:srgbClr val="0070C0"/>
                </a:solidFill>
                <a:latin typeface="Times New Roman" pitchFamily="18" charset="0"/>
              </a:rPr>
              <a:t>China-VO 2016</a:t>
            </a:r>
            <a:r>
              <a:rPr lang="zh-CN" altLang="en-US" sz="1600" b="1" dirty="0">
                <a:solidFill>
                  <a:srgbClr val="0070C0"/>
                </a:solidFill>
                <a:latin typeface="Times New Roman" pitchFamily="18" charset="0"/>
              </a:rPr>
              <a:t>学术年会，</a:t>
            </a:r>
            <a:r>
              <a:rPr lang="en-US" altLang="zh-CN" sz="1600" b="1" dirty="0">
                <a:solidFill>
                  <a:srgbClr val="0070C0"/>
                </a:solidFill>
                <a:latin typeface="Times New Roman" pitchFamily="18" charset="0"/>
              </a:rPr>
              <a:t>2016.9.29</a:t>
            </a:r>
            <a:r>
              <a:rPr lang="zh-CN" altLang="en-US" sz="1600" b="1" dirty="0">
                <a:solidFill>
                  <a:srgbClr val="0070C0"/>
                </a:solidFill>
                <a:latin typeface="Times New Roman" pitchFamily="18" charset="0"/>
              </a:rPr>
              <a:t>，乌鲁木齐</a:t>
            </a:r>
            <a:endParaRPr lang="en-US" altLang="zh-CN" sz="16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80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E:\MyDocs\My Pictures\景色\高美古夜景\高博-观测站照片\高美古流星-高博_摄 (15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92" r="10290"/>
          <a:stretch/>
        </p:blipFill>
        <p:spPr bwMode="auto">
          <a:xfrm>
            <a:off x="-151777" y="344557"/>
            <a:ext cx="4984326" cy="454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055" y="495300"/>
            <a:ext cx="4558347" cy="455834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88460" y="2808078"/>
            <a:ext cx="675478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zh-CN" alt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谢谢！</a:t>
            </a:r>
            <a:r>
              <a:rPr lang="en-US" altLang="zh-CN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en-US" altLang="zh-CN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en-US" altLang="zh-CN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en-US" altLang="zh-CN" dirty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zh-CN" alt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欢迎共建</a:t>
            </a:r>
            <a:r>
              <a:rPr lang="en-US" altLang="zh-CN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China-RAO</a:t>
            </a:r>
            <a:r>
              <a:rPr lang="zh-CN" alt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！</a:t>
            </a:r>
            <a:endParaRPr lang="zh-CN" alt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364858" y="6420972"/>
            <a:ext cx="444294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eaLnBrk="1" hangingPunct="1">
              <a:buNone/>
            </a:pPr>
            <a:r>
              <a:rPr lang="en-US" altLang="zh-CN" sz="1600" b="1" dirty="0">
                <a:solidFill>
                  <a:srgbClr val="0070C0"/>
                </a:solidFill>
                <a:latin typeface="Times New Roman" pitchFamily="18" charset="0"/>
              </a:rPr>
              <a:t>China-VO 2016</a:t>
            </a:r>
            <a:r>
              <a:rPr lang="zh-CN" altLang="en-US" sz="1600" b="1" dirty="0">
                <a:solidFill>
                  <a:srgbClr val="0070C0"/>
                </a:solidFill>
                <a:latin typeface="Times New Roman" pitchFamily="18" charset="0"/>
              </a:rPr>
              <a:t>学术年会，</a:t>
            </a:r>
            <a:r>
              <a:rPr lang="en-US" altLang="zh-CN" sz="1600" b="1" dirty="0">
                <a:solidFill>
                  <a:srgbClr val="0070C0"/>
                </a:solidFill>
                <a:latin typeface="Times New Roman" pitchFamily="18" charset="0"/>
              </a:rPr>
              <a:t>2016.9.29</a:t>
            </a:r>
            <a:r>
              <a:rPr lang="zh-CN" altLang="en-US" sz="1600" b="1" dirty="0">
                <a:solidFill>
                  <a:srgbClr val="0070C0"/>
                </a:solidFill>
                <a:latin typeface="Times New Roman" pitchFamily="18" charset="0"/>
              </a:rPr>
              <a:t>，乌鲁木齐</a:t>
            </a:r>
            <a:endParaRPr lang="en-US" altLang="zh-CN" sz="16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100914" y="4885734"/>
            <a:ext cx="2869696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altLang="zh-CN" sz="2400" b="1" dirty="0" err="1">
                <a:latin typeface="Times New Roman" pitchFamily="18" charset="0"/>
                <a:ea typeface="楷体_GB2312" pitchFamily="49" charset="-122"/>
              </a:rPr>
              <a:t>fanyf</a:t>
            </a:r>
            <a:r>
              <a:rPr lang="en-US" altLang="zh-CN" sz="2400" b="1" dirty="0">
                <a:latin typeface="Times New Roman" pitchFamily="18" charset="0"/>
                <a:ea typeface="楷体_GB2312" pitchFamily="49" charset="-122"/>
              </a:rPr>
              <a:t> </a:t>
            </a:r>
            <a:r>
              <a:rPr lang="en-US" altLang="zh-CN" sz="2400" b="1" dirty="0">
                <a:latin typeface="Times New Roman" pitchFamily="18" charset="0"/>
                <a:ea typeface="楷体_GB2312" pitchFamily="49" charset="-122"/>
              </a:rPr>
              <a:t>(at) ynao.ac.cn</a:t>
            </a:r>
            <a:endParaRPr lang="zh-CN" altLang="en-US" sz="2400" b="1" dirty="0">
              <a:latin typeface="楷体_GB2312" pitchFamily="49" charset="-122"/>
              <a:ea typeface="楷体_GB2312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858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500062"/>
            <a:ext cx="7886700" cy="1325563"/>
          </a:xfrm>
        </p:spPr>
        <p:txBody>
          <a:bodyPr/>
          <a:lstStyle/>
          <a:p>
            <a:r>
              <a:rPr lang="zh-CN" altLang="en-US" dirty="0" smtClean="0"/>
              <a:t>天文机器人对话（设想）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FF00"/>
                </a:solidFill>
              </a:rPr>
              <a:t>观测</a:t>
            </a:r>
            <a:r>
              <a:rPr lang="en-US" altLang="zh-CN" dirty="0" smtClean="0">
                <a:solidFill>
                  <a:srgbClr val="FFFF00"/>
                </a:solidFill>
              </a:rPr>
              <a:t>GRB20160929A</a:t>
            </a:r>
            <a:r>
              <a:rPr lang="zh-CN" altLang="en-US" dirty="0" smtClean="0">
                <a:solidFill>
                  <a:srgbClr val="FFFF00"/>
                </a:solidFill>
              </a:rPr>
              <a:t>。</a:t>
            </a:r>
            <a:endParaRPr lang="en-US" altLang="zh-CN" dirty="0" smtClean="0">
              <a:solidFill>
                <a:srgbClr val="FFFF00"/>
              </a:solidFill>
            </a:endParaRPr>
          </a:p>
          <a:p>
            <a:r>
              <a:rPr lang="zh-CN" altLang="en-US" dirty="0" smtClean="0">
                <a:solidFill>
                  <a:srgbClr val="FF0000"/>
                </a:solidFill>
              </a:rPr>
              <a:t>好。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endParaRPr lang="en-US" altLang="zh-CN" dirty="0" smtClean="0"/>
          </a:p>
          <a:p>
            <a:r>
              <a:rPr lang="zh-CN" altLang="en-US" dirty="0" smtClean="0">
                <a:solidFill>
                  <a:srgbClr val="FF0000"/>
                </a:solidFill>
              </a:rPr>
              <a:t>新疆星明天文台刚刚有发现超新星。认证观测？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r>
              <a:rPr lang="zh-CN" altLang="en-US" dirty="0" smtClean="0">
                <a:solidFill>
                  <a:srgbClr val="FFFF00"/>
                </a:solidFill>
              </a:rPr>
              <a:t>好。</a:t>
            </a:r>
            <a:endParaRPr lang="en-US" altLang="zh-CN" dirty="0" smtClean="0">
              <a:solidFill>
                <a:srgbClr val="FFFF00"/>
              </a:solidFill>
            </a:endParaRPr>
          </a:p>
          <a:p>
            <a:endParaRPr lang="en-US" altLang="zh-CN" dirty="0" smtClean="0"/>
          </a:p>
          <a:p>
            <a:r>
              <a:rPr lang="zh-CN" altLang="en-US" dirty="0" smtClean="0">
                <a:solidFill>
                  <a:srgbClr val="FF0000"/>
                </a:solidFill>
              </a:rPr>
              <a:t>“我”发了文章，署名</a:t>
            </a:r>
            <a:r>
              <a:rPr lang="en-US" altLang="zh-CN" dirty="0" smtClean="0">
                <a:solidFill>
                  <a:srgbClr val="FF0000"/>
                </a:solidFill>
              </a:rPr>
              <a:t>”</a:t>
            </a:r>
          </a:p>
          <a:p>
            <a:r>
              <a:rPr lang="zh-CN" altLang="en-US" dirty="0" smtClean="0">
                <a:solidFill>
                  <a:srgbClr val="FFFF00"/>
                </a:solidFill>
              </a:rPr>
              <a:t>（无语）</a:t>
            </a:r>
            <a:endParaRPr lang="en-US" altLang="zh-CN" dirty="0" smtClean="0">
              <a:solidFill>
                <a:srgbClr val="FFFF00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500915" y="-8143"/>
            <a:ext cx="3643085" cy="823724"/>
            <a:chOff x="6660963" y="0"/>
            <a:chExt cx="5531036" cy="1250602"/>
          </a:xfrm>
          <a:effectLst>
            <a:glow rad="228600">
              <a:schemeClr val="accent1">
                <a:alpha val="40000"/>
              </a:schemeClr>
            </a:glow>
          </a:effectLst>
        </p:grpSpPr>
        <p:grpSp>
          <p:nvGrpSpPr>
            <p:cNvPr id="5" name="组合 4"/>
            <p:cNvGrpSpPr>
              <a:grpSpLocks/>
            </p:cNvGrpSpPr>
            <p:nvPr/>
          </p:nvGrpSpPr>
          <p:grpSpPr>
            <a:xfrm>
              <a:off x="9136875" y="0"/>
              <a:ext cx="3055124" cy="1225310"/>
              <a:chOff x="3" y="0"/>
              <a:chExt cx="5783717" cy="2318340"/>
            </a:xfrm>
          </p:grpSpPr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" y="23926"/>
                <a:ext cx="4078334" cy="2294414"/>
              </a:xfrm>
              <a:prstGeom prst="rect">
                <a:avLst/>
              </a:prstGeom>
              <a:noFill/>
            </p:spPr>
          </p:pic>
          <p:pic>
            <p:nvPicPr>
              <p:cNvPr id="9" name="图片 8" descr="100_9286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8337" y="0"/>
                <a:ext cx="1705383" cy="229441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98919" y="12645"/>
              <a:ext cx="1237956" cy="1237957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0963" y="12646"/>
              <a:ext cx="1237956" cy="12379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729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……</a:t>
            </a:r>
          </a:p>
          <a:p>
            <a:r>
              <a:rPr lang="en-US" altLang="zh-CN" dirty="0"/>
              <a:t>……</a:t>
            </a:r>
            <a:endParaRPr lang="en-US" altLang="zh-CN" dirty="0" smtClean="0"/>
          </a:p>
          <a:p>
            <a:r>
              <a:rPr lang="zh-CN" altLang="en-US" dirty="0" smtClean="0">
                <a:solidFill>
                  <a:srgbClr val="FF0000"/>
                </a:solidFill>
              </a:rPr>
              <a:t>我坏了，怎么办？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r>
              <a:rPr lang="zh-CN" altLang="en-US" dirty="0" smtClean="0">
                <a:solidFill>
                  <a:srgbClr val="FFFF00"/>
                </a:solidFill>
              </a:rPr>
              <a:t>自己进流水线修一下。</a:t>
            </a:r>
            <a:endParaRPr lang="en-US" altLang="zh-CN" dirty="0" smtClean="0">
              <a:solidFill>
                <a:srgbClr val="FFFF00"/>
              </a:solidFill>
            </a:endParaRPr>
          </a:p>
          <a:p>
            <a:r>
              <a:rPr lang="en-US" altLang="zh-CN" dirty="0" smtClean="0">
                <a:solidFill>
                  <a:srgbClr val="FF0000"/>
                </a:solidFill>
              </a:rPr>
              <a:t>……</a:t>
            </a:r>
            <a:r>
              <a:rPr lang="zh-CN" altLang="en-US" dirty="0" smtClean="0">
                <a:solidFill>
                  <a:srgbClr val="FF0000"/>
                </a:solidFill>
              </a:rPr>
              <a:t>据说“有制造流水线，没有维修的”。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endParaRPr lang="zh-CN" altLang="en-US" dirty="0"/>
          </a:p>
        </p:txBody>
      </p:sp>
      <p:grpSp>
        <p:nvGrpSpPr>
          <p:cNvPr id="4" name="组合 3"/>
          <p:cNvGrpSpPr/>
          <p:nvPr/>
        </p:nvGrpSpPr>
        <p:grpSpPr>
          <a:xfrm>
            <a:off x="5500915" y="-8143"/>
            <a:ext cx="3643085" cy="823724"/>
            <a:chOff x="6660963" y="0"/>
            <a:chExt cx="5531036" cy="1250602"/>
          </a:xfrm>
          <a:effectLst>
            <a:glow rad="228600">
              <a:schemeClr val="accent1">
                <a:alpha val="40000"/>
              </a:schemeClr>
            </a:glow>
          </a:effectLst>
        </p:grpSpPr>
        <p:grpSp>
          <p:nvGrpSpPr>
            <p:cNvPr id="5" name="组合 4"/>
            <p:cNvGrpSpPr>
              <a:grpSpLocks/>
            </p:cNvGrpSpPr>
            <p:nvPr/>
          </p:nvGrpSpPr>
          <p:grpSpPr>
            <a:xfrm>
              <a:off x="9136875" y="0"/>
              <a:ext cx="3055124" cy="1225310"/>
              <a:chOff x="3" y="0"/>
              <a:chExt cx="5783717" cy="2318340"/>
            </a:xfrm>
          </p:grpSpPr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" y="23926"/>
                <a:ext cx="4078334" cy="2294414"/>
              </a:xfrm>
              <a:prstGeom prst="rect">
                <a:avLst/>
              </a:prstGeom>
              <a:noFill/>
            </p:spPr>
          </p:pic>
          <p:pic>
            <p:nvPicPr>
              <p:cNvPr id="9" name="图片 8" descr="100_928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8337" y="0"/>
                <a:ext cx="1705383" cy="229441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98919" y="12645"/>
              <a:ext cx="1237956" cy="1237957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0963" y="12646"/>
              <a:ext cx="1237956" cy="12379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361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823910"/>
            <a:ext cx="7886700" cy="866779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MMT Instrument exchanging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1517782"/>
            <a:ext cx="6642100" cy="4967023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5500915" y="-8143"/>
            <a:ext cx="3643085" cy="823724"/>
            <a:chOff x="6660963" y="0"/>
            <a:chExt cx="5531036" cy="1250602"/>
          </a:xfrm>
          <a:effectLst>
            <a:glow rad="228600">
              <a:schemeClr val="accent1">
                <a:alpha val="40000"/>
              </a:schemeClr>
            </a:glow>
          </a:effectLst>
        </p:grpSpPr>
        <p:grpSp>
          <p:nvGrpSpPr>
            <p:cNvPr id="6" name="组合 5"/>
            <p:cNvGrpSpPr>
              <a:grpSpLocks/>
            </p:cNvGrpSpPr>
            <p:nvPr/>
          </p:nvGrpSpPr>
          <p:grpSpPr>
            <a:xfrm>
              <a:off x="9136875" y="0"/>
              <a:ext cx="3055124" cy="1225310"/>
              <a:chOff x="3" y="0"/>
              <a:chExt cx="5783717" cy="2318340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" y="23926"/>
                <a:ext cx="4078334" cy="2294414"/>
              </a:xfrm>
              <a:prstGeom prst="rect">
                <a:avLst/>
              </a:prstGeom>
              <a:noFill/>
            </p:spPr>
          </p:pic>
          <p:pic>
            <p:nvPicPr>
              <p:cNvPr id="10" name="图片 9" descr="100_9286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8337" y="0"/>
                <a:ext cx="1705383" cy="229441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98919" y="12645"/>
              <a:ext cx="1237956" cy="1237957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0963" y="12646"/>
              <a:ext cx="1237956" cy="12379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038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altLang="zh-CN" b="1" dirty="0"/>
              <a:t>Cassegrain Instrument Exchange </a:t>
            </a:r>
            <a:r>
              <a:rPr lang="fr-FR" altLang="zh-CN" b="1" dirty="0" smtClean="0"/>
              <a:t/>
            </a:r>
            <a:br>
              <a:rPr lang="fr-FR" altLang="zh-CN" b="1" dirty="0" smtClean="0"/>
            </a:br>
            <a:r>
              <a:rPr lang="fr-FR" altLang="zh-CN" b="1" dirty="0" smtClean="0"/>
              <a:t>at </a:t>
            </a:r>
            <a:r>
              <a:rPr lang="fr-FR" altLang="zh-CN" b="1" dirty="0"/>
              <a:t>Subaru Telescope </a:t>
            </a:r>
            <a:r>
              <a:rPr lang="en-US" altLang="zh-CN" b="1" dirty="0"/>
              <a:t>-</a:t>
            </a:r>
            <a:r>
              <a:rPr lang="en-US" altLang="zh-CN" dirty="0"/>
              <a:t> CIAX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图片 3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49" y="1690689"/>
            <a:ext cx="8013701" cy="450550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28650" y="6169026"/>
            <a:ext cx="65405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(Credit: NAOJ; Photography: Pablo </a:t>
            </a:r>
            <a:r>
              <a:rPr lang="en-US" altLang="zh-CN" dirty="0" err="1"/>
              <a:t>McLoud</a:t>
            </a:r>
            <a:r>
              <a:rPr lang="en-US" altLang="zh-CN" dirty="0"/>
              <a:t> on November 21, 2012, Video editing: </a:t>
            </a:r>
            <a:r>
              <a:rPr lang="en-US" altLang="zh-CN" dirty="0" err="1"/>
              <a:t>Teiji</a:t>
            </a:r>
            <a:r>
              <a:rPr lang="en-US" altLang="zh-CN" dirty="0"/>
              <a:t> Chiba, Hideaki Fujiwara).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095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丽江观测站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en-US" dirty="0" smtClean="0"/>
              <a:t>第一台天文机器人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703" y="1914525"/>
            <a:ext cx="3099195" cy="4351338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91" y="3175000"/>
            <a:ext cx="3475472" cy="3090863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5500915" y="-8143"/>
            <a:ext cx="3643085" cy="823724"/>
            <a:chOff x="6660963" y="0"/>
            <a:chExt cx="5531036" cy="1250602"/>
          </a:xfrm>
          <a:effectLst>
            <a:glow rad="228600">
              <a:schemeClr val="accent1">
                <a:alpha val="40000"/>
              </a:schemeClr>
            </a:glow>
          </a:effectLst>
        </p:grpSpPr>
        <p:grpSp>
          <p:nvGrpSpPr>
            <p:cNvPr id="8" name="组合 7"/>
            <p:cNvGrpSpPr>
              <a:grpSpLocks/>
            </p:cNvGrpSpPr>
            <p:nvPr/>
          </p:nvGrpSpPr>
          <p:grpSpPr>
            <a:xfrm>
              <a:off x="9136875" y="0"/>
              <a:ext cx="3055124" cy="1225310"/>
              <a:chOff x="3" y="0"/>
              <a:chExt cx="5783717" cy="2318340"/>
            </a:xfrm>
          </p:grpSpPr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" y="23926"/>
                <a:ext cx="4078334" cy="2294414"/>
              </a:xfrm>
              <a:prstGeom prst="rect">
                <a:avLst/>
              </a:prstGeom>
              <a:noFill/>
            </p:spPr>
          </p:pic>
          <p:pic>
            <p:nvPicPr>
              <p:cNvPr id="12" name="图片 11" descr="100_9286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8337" y="0"/>
                <a:ext cx="1705383" cy="229441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98919" y="12645"/>
              <a:ext cx="1237956" cy="1237957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0963" y="12646"/>
              <a:ext cx="1237956" cy="12379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373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040" y="356583"/>
            <a:ext cx="5472112" cy="480131"/>
          </a:xfrm>
          <a:noFill/>
        </p:spPr>
        <p:txBody>
          <a:bodyPr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0B0BF3"/>
                </a:solidFill>
              </a:rPr>
              <a:t>丽江观测站概况</a:t>
            </a:r>
            <a:r>
              <a:rPr lang="en-US" altLang="zh-CN" sz="2800" b="1" dirty="0">
                <a:solidFill>
                  <a:srgbClr val="0B0BF3"/>
                </a:solidFill>
              </a:rPr>
              <a:t>——</a:t>
            </a:r>
            <a:r>
              <a:rPr lang="zh-CN" altLang="en-US" sz="2800" b="1" dirty="0">
                <a:solidFill>
                  <a:srgbClr val="0B0BF3"/>
                </a:solidFill>
              </a:rPr>
              <a:t>园区</a:t>
            </a:r>
            <a:endParaRPr lang="en-US" altLang="zh-CN" sz="2800" dirty="0">
              <a:solidFill>
                <a:srgbClr val="0B0BF3"/>
              </a:solidFill>
              <a:ea typeface="黑体" pitchFamily="2" charset="-122"/>
            </a:endParaRPr>
          </a:p>
        </p:txBody>
      </p:sp>
      <p:pic>
        <p:nvPicPr>
          <p:cNvPr id="1041" name="Picture 17" descr="云台全景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"/>
          <a:stretch>
            <a:fillRect/>
          </a:stretch>
        </p:blipFill>
        <p:spPr bwMode="auto">
          <a:xfrm>
            <a:off x="467546" y="980728"/>
            <a:ext cx="8275861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 descr="GMG全景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24944"/>
            <a:ext cx="8280920" cy="145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19" descr="丽江办公楼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580210"/>
            <a:ext cx="4014788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2"/>
          <p:cNvSpPr txBox="1">
            <a:spLocks noChangeArrowheads="1"/>
          </p:cNvSpPr>
          <p:nvPr/>
        </p:nvSpPr>
        <p:spPr bwMode="auto">
          <a:xfrm>
            <a:off x="539554" y="2492898"/>
            <a:ext cx="238283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>
                <a:solidFill>
                  <a:srgbClr val="FFFF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中国科学院云南天文台昆明本部</a:t>
            </a:r>
            <a:endParaRPr lang="zh-CN" altLang="en-US" sz="1200" b="1">
              <a:solidFill>
                <a:srgbClr val="FFFF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zh-CN">
              <a:latin typeface="Arial" panose="020B0604020202020204" pitchFamily="34" charset="0"/>
            </a:endParaRPr>
          </a:p>
        </p:txBody>
      </p:sp>
      <p:sp>
        <p:nvSpPr>
          <p:cNvPr id="13" name="文本框 2"/>
          <p:cNvSpPr txBox="1">
            <a:spLocks noChangeArrowheads="1"/>
          </p:cNvSpPr>
          <p:nvPr/>
        </p:nvSpPr>
        <p:spPr bwMode="auto">
          <a:xfrm>
            <a:off x="539552" y="4077074"/>
            <a:ext cx="259080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>
                <a:solidFill>
                  <a:srgbClr val="FFFF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丽江天文观测站高美古观测园区</a:t>
            </a:r>
            <a:endParaRPr lang="zh-CN" altLang="en-US" sz="1000" b="1">
              <a:solidFill>
                <a:srgbClr val="FFFF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zh-CN">
              <a:latin typeface="Arial" panose="020B0604020202020204" pitchFamily="34" charset="0"/>
            </a:endParaRPr>
          </a:p>
        </p:txBody>
      </p:sp>
      <p:sp>
        <p:nvSpPr>
          <p:cNvPr id="16" name="文本框 2"/>
          <p:cNvSpPr txBox="1">
            <a:spLocks noChangeArrowheads="1"/>
          </p:cNvSpPr>
          <p:nvPr/>
        </p:nvSpPr>
        <p:spPr bwMode="auto">
          <a:xfrm>
            <a:off x="2627784" y="6381330"/>
            <a:ext cx="259080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solidFill>
                  <a:srgbClr val="FFFF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玉龙县园区</a:t>
            </a:r>
            <a:endParaRPr lang="zh-CN" altLang="en-US" sz="1000" b="1" dirty="0">
              <a:solidFill>
                <a:srgbClr val="FFFF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zh-CN" dirty="0">
              <a:latin typeface="Arial" panose="020B0604020202020204" pitchFamily="3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500915" y="-8143"/>
            <a:ext cx="3643085" cy="823724"/>
            <a:chOff x="6660963" y="0"/>
            <a:chExt cx="5531036" cy="1250602"/>
          </a:xfrm>
          <a:effectLst>
            <a:glow rad="228600">
              <a:schemeClr val="accent1">
                <a:alpha val="40000"/>
              </a:schemeClr>
            </a:glow>
          </a:effectLst>
        </p:grpSpPr>
        <p:grpSp>
          <p:nvGrpSpPr>
            <p:cNvPr id="10" name="组合 9"/>
            <p:cNvGrpSpPr>
              <a:grpSpLocks/>
            </p:cNvGrpSpPr>
            <p:nvPr/>
          </p:nvGrpSpPr>
          <p:grpSpPr>
            <a:xfrm>
              <a:off x="9136875" y="0"/>
              <a:ext cx="3055124" cy="1225310"/>
              <a:chOff x="3" y="0"/>
              <a:chExt cx="5783717" cy="2318340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" y="23926"/>
                <a:ext cx="4078334" cy="2294414"/>
              </a:xfrm>
              <a:prstGeom prst="rect">
                <a:avLst/>
              </a:prstGeom>
              <a:noFill/>
            </p:spPr>
          </p:pic>
          <p:pic>
            <p:nvPicPr>
              <p:cNvPr id="17" name="图片 16" descr="100_9286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8337" y="0"/>
                <a:ext cx="1705383" cy="229441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98919" y="12645"/>
              <a:ext cx="1237956" cy="1237957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0963" y="12646"/>
              <a:ext cx="1237956" cy="12379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1341282"/>
      </p:ext>
    </p:extLst>
  </p:cSld>
  <p:clrMapOvr>
    <a:masterClrMapping/>
  </p:clrMapOvr>
  <p:transition advTm="24656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5188</TotalTime>
  <Words>1612</Words>
  <Application>Microsoft Office PowerPoint</Application>
  <PresentationFormat>全屏显示(4:3)</PresentationFormat>
  <Paragraphs>293</Paragraphs>
  <Slides>30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1" baseType="lpstr">
      <vt:lpstr>Minion-Black</vt:lpstr>
      <vt:lpstr>黑体</vt:lpstr>
      <vt:lpstr>楷体_GB2312</vt:lpstr>
      <vt:lpstr>宋体</vt:lpstr>
      <vt:lpstr>Arial</vt:lpstr>
      <vt:lpstr>Calibri</vt:lpstr>
      <vt:lpstr>Calibri Light</vt:lpstr>
      <vt:lpstr>Garamond</vt:lpstr>
      <vt:lpstr>Times New Roman</vt:lpstr>
      <vt:lpstr>Wingdings</vt:lpstr>
      <vt:lpstr>Office Theme</vt:lpstr>
      <vt:lpstr>BOOTES和LCOGT ——两个程控自主天文台网络</vt:lpstr>
      <vt:lpstr>合作团队</vt:lpstr>
      <vt:lpstr>主要内容</vt:lpstr>
      <vt:lpstr>天文机器人对话（设想）</vt:lpstr>
      <vt:lpstr>PowerPoint 演示文稿</vt:lpstr>
      <vt:lpstr>MMT Instrument exchanging</vt:lpstr>
      <vt:lpstr>Cassegrain Instrument Exchange  at Subaru Telescope - CIAX </vt:lpstr>
      <vt:lpstr>丽江观测站 第一台天文机器人</vt:lpstr>
      <vt:lpstr>丽江观测站概况——园区</vt:lpstr>
      <vt:lpstr>丽江观测站概况——设备</vt:lpstr>
      <vt:lpstr>CHILI</vt:lpstr>
      <vt:lpstr>ChiLI Introduction</vt:lpstr>
      <vt:lpstr>丽江2.4米望远镜镀膜</vt:lpstr>
      <vt:lpstr>中国程控自主天文台（RAO）</vt:lpstr>
      <vt:lpstr>丽江站程控和远程望远镜</vt:lpstr>
      <vt:lpstr>TAT丽江站</vt:lpstr>
      <vt:lpstr>丽江站HKT45</vt:lpstr>
      <vt:lpstr>暴发观测与光学暂现探测系统(BOOTES) Burst Observer and Optical Transient Exploring System</vt:lpstr>
      <vt:lpstr>PowerPoint 演示文稿</vt:lpstr>
      <vt:lpstr>BOOTES-4 全自动运行</vt:lpstr>
      <vt:lpstr>BOOTES-4合作的意义</vt:lpstr>
      <vt:lpstr>RTS2 workshop</vt:lpstr>
      <vt:lpstr>LCOGT科学和教育目标</vt:lpstr>
      <vt:lpstr>LCOGT的全球站点*</vt:lpstr>
      <vt:lpstr>LCOGT软、硬件</vt:lpstr>
      <vt:lpstr>PowerPoint 演示文稿</vt:lpstr>
      <vt:lpstr>LCOGT阿里站</vt:lpstr>
      <vt:lpstr>LCOGT科学仪器升级</vt:lpstr>
      <vt:lpstr>总结和展望</vt:lpstr>
      <vt:lpstr>谢谢！  欢迎共建China-RAO！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范玉峰</dc:creator>
  <cp:lastModifiedBy>Yufeng Fan</cp:lastModifiedBy>
  <cp:revision>243</cp:revision>
  <dcterms:created xsi:type="dcterms:W3CDTF">2013-10-06T12:38:30Z</dcterms:created>
  <dcterms:modified xsi:type="dcterms:W3CDTF">2016-09-29T07:25:58Z</dcterms:modified>
</cp:coreProperties>
</file>